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323" r:id="rId7"/>
    <p:sldId id="324" r:id="rId8"/>
    <p:sldId id="325" r:id="rId9"/>
    <p:sldId id="319" r:id="rId10"/>
    <p:sldId id="320" r:id="rId11"/>
    <p:sldId id="321" r:id="rId12"/>
    <p:sldId id="322" r:id="rId13"/>
    <p:sldId id="32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FFCCFF"/>
    <a:srgbClr val="FF99FF"/>
    <a:srgbClr val="FF99CC"/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>
        <p:scale>
          <a:sx n="73" d="100"/>
          <a:sy n="73" d="100"/>
        </p:scale>
        <p:origin x="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1E5BB-B79F-4A4F-A64B-66A6D2C83A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3E13E8-2527-4AE6-A653-C542429EE8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FB4E60-D2CF-4561-969F-BDD7E4AE5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DE2B-8FB7-4DA5-AAB6-86D2486EF752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B6920-92FD-435E-97EB-A220A7287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5298A-C40D-498B-9443-FDBAD512A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5AEF-1423-41DE-8A6D-121D17754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741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DE5D0-C76D-477B-8F09-B29FD796D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6C69AC-960E-4EC8-9D32-E6105EF358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E0192-4317-46AF-9334-C43490460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DE2B-8FB7-4DA5-AAB6-86D2486EF752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87A37-5ABA-42E8-8907-806B02B1F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169F70-1589-4338-A7F3-EEF397BBE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5AEF-1423-41DE-8A6D-121D17754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143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7586FD-3B11-469C-AD57-A5FD4813D5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27DCA8-11DF-404E-8E11-83CE5C8E4B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6CC4FE-0ABC-44A9-8EEC-19C377B0D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DE2B-8FB7-4DA5-AAB6-86D2486EF752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C4760-1A74-4108-B13C-483F80584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63D2A-29F7-4446-8126-22AB09D51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5AEF-1423-41DE-8A6D-121D17754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9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236DA-E6D9-415D-A94F-1A312C735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85FB8-BFC1-48A7-A4F7-490266EE8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523E3-80A5-4790-A24C-5C73A432F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DE2B-8FB7-4DA5-AAB6-86D2486EF752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6D586-4036-424F-AF1B-2A0093EEB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B1B64-9114-4B3A-91F6-FAFDCDC99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5AEF-1423-41DE-8A6D-121D17754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49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2E7ED-05CB-4837-8FCE-039E46193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639C0C-DDD5-4D3D-BE96-A900EF597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0B746F-E887-46C4-8EDE-C5460256E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DE2B-8FB7-4DA5-AAB6-86D2486EF752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D9B96-D221-4614-B5CF-588DE2879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E7021-D07B-4FDE-8C87-5348DA14D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5AEF-1423-41DE-8A6D-121D17754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592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CC237-D6B0-402F-A710-BB844DF7D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E57FC-2340-4936-85B4-38CCA8F168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85D29E-61D3-441A-A42A-5EA5E5F4C4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A1C89C-96B9-4C27-9E58-2DEC47529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DE2B-8FB7-4DA5-AAB6-86D2486EF752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21460E-80EE-4CDD-B7AE-7DB4FA9EB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0B3E28-276F-4918-B633-F72EC085B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5AEF-1423-41DE-8A6D-121D17754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776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83D83-EE6F-4A59-AB23-5B8D48064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3AB729-8843-49BA-9B65-B09DCA51D5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BA4FD3-4E42-439F-8F7C-B0A90A4838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CC401F-0BD1-4846-A46B-B0454644A4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8B71D6-A738-4DA3-8806-ECF7B4B49F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94B2C0-580B-4535-8EA3-1BE6B3A47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DE2B-8FB7-4DA5-AAB6-86D2486EF752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DC429E-6496-46DC-AAA0-FD32B57AD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A2451F-6DA2-4916-913E-2AC91B0A4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5AEF-1423-41DE-8A6D-121D17754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5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1B52E-18A2-49A0-95A7-0EA504D62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7D5590-AA97-4744-A406-1D66B4E99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DE2B-8FB7-4DA5-AAB6-86D2486EF752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8A7D8D-22AC-4F10-B4F4-3867CEB46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5BAD36-30F6-4609-A3C5-A49B25681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5AEF-1423-41DE-8A6D-121D17754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21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48A586-AC80-40BF-962E-F7B62E8AA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DE2B-8FB7-4DA5-AAB6-86D2486EF752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EEB6B0-48A8-47A5-A8B5-B7E14104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E60E0E-498C-4697-8B56-9912032FA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5AEF-1423-41DE-8A6D-121D17754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111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315EE-CD6D-4768-BD13-4F53ABB58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2294A-1551-4FED-B559-29F1D0FC0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C9532A-7028-49D7-8542-C57391481D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7F4660-8B88-4E65-A1ED-946AA6971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DE2B-8FB7-4DA5-AAB6-86D2486EF752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5F4D93-86FD-4AAB-B7F5-1BC03A33D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111D07-CB5D-4A6C-ADFB-EC33E40AD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5AEF-1423-41DE-8A6D-121D17754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00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2A54C-F3B6-41D9-AFAC-D419FE31B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886A14-BE84-4D09-9620-8AF03F5864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D767F6-FF3B-4553-8D79-893EC71A47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8DBAD3-9436-4034-801B-EA886551E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DE2B-8FB7-4DA5-AAB6-86D2486EF752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C985D5-8D38-4328-98A1-93CC4F3C7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1E4499-EC59-49F5-B683-39912166D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5AEF-1423-41DE-8A6D-121D17754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53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5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1C5D42-931C-449F-BCB9-C093E6E47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C27833-2D65-47E4-B416-96B0150B1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17ECD-7A9D-47C0-A9C6-031E6AD43A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5DE2B-8FB7-4DA5-AAB6-86D2486EF752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1F5AC-E4A5-4C06-BB9A-50AE963815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0944C-D267-4951-A07F-89142678DD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35AEF-1423-41DE-8A6D-121D17754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587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8A0B894-9BD0-4260-FE61-DE9F90907B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97" y="0"/>
            <a:ext cx="12206794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3A72246-4FD5-47DE-9A30-A773D337A1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174610"/>
            <a:ext cx="12650680" cy="1380179"/>
          </a:xfrm>
          <a:noFill/>
        </p:spPr>
        <p:txBody>
          <a:bodyPr>
            <a:noAutofit/>
          </a:bodyPr>
          <a:lstStyle/>
          <a:p>
            <a:r>
              <a:rPr lang="en-US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ea typeface="Open Sans ExtraBold" panose="020B0906030804020204" pitchFamily="34" charset="0"/>
                <a:cs typeface="Times New Roman" panose="02020603050405020304" pitchFamily="18" charset="0"/>
                <a:sym typeface="Times New Roman" panose="02020603050405020304" pitchFamily="18" charset="0"/>
              </a:rPr>
              <a:t>ÔN TẬP CHƯƠNG 4</a:t>
            </a:r>
            <a:endParaRPr lang="en-US" dirty="0">
              <a:ln w="22225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latin typeface="Times New Roman" panose="02020603050405020304" pitchFamily="18" charset="0"/>
              <a:ea typeface="Open Sans ExtraBold" panose="020B0906030804020204" pitchFamily="34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6566011-E803-412E-BA37-062714837333}"/>
              </a:ext>
            </a:extLst>
          </p:cNvPr>
          <p:cNvSpPr txBox="1">
            <a:spLocks/>
          </p:cNvSpPr>
          <p:nvPr/>
        </p:nvSpPr>
        <p:spPr>
          <a:xfrm rot="11672933">
            <a:off x="1681989" y="3030753"/>
            <a:ext cx="1450020" cy="1420428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5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endParaRPr lang="en-US" sz="3200" baseline="-250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3A2FDE-807A-46B8-BF10-5A87884746F7}"/>
              </a:ext>
            </a:extLst>
          </p:cNvPr>
          <p:cNvSpPr txBox="1"/>
          <p:nvPr/>
        </p:nvSpPr>
        <p:spPr>
          <a:xfrm>
            <a:off x="1461094" y="3377368"/>
            <a:ext cx="18918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BÀI 16</a:t>
            </a:r>
          </a:p>
        </p:txBody>
      </p:sp>
    </p:spTree>
    <p:extLst>
      <p:ext uri="{BB962C8B-B14F-4D97-AF65-F5344CB8AC3E}">
        <p14:creationId xmlns:p14="http://schemas.microsoft.com/office/powerpoint/2010/main" val="4137013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1522DD-9456-4056-AEED-72DC76CB82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6786" y="198765"/>
            <a:ext cx="11328026" cy="89904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endParaRPr lang="en-US" sz="5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endParaRPr lang="en-US" sz="3200" baseline="-250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3A2FDE-807A-46B8-BF10-5A87884746F7}"/>
              </a:ext>
            </a:extLst>
          </p:cNvPr>
          <p:cNvSpPr txBox="1"/>
          <p:nvPr/>
        </p:nvSpPr>
        <p:spPr>
          <a:xfrm>
            <a:off x="1" y="92508"/>
            <a:ext cx="12191999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LUYỆN TẬP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B76FA06-07B6-4E16-93E8-30BE7F3DD262}"/>
              </a:ext>
            </a:extLst>
          </p:cNvPr>
          <p:cNvSpPr txBox="1"/>
          <p:nvPr/>
        </p:nvSpPr>
        <p:spPr>
          <a:xfrm>
            <a:off x="478836" y="1411242"/>
            <a:ext cx="11421616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C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5.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Trong </a:t>
            </a:r>
            <a:r>
              <a:rPr 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vi-VN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vi-VN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→  FeSO</a:t>
            </a:r>
            <a:r>
              <a:rPr lang="vi-VN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H</a:t>
            </a:r>
            <a:r>
              <a:rPr lang="vi-VN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nguyên </a:t>
            </a:r>
            <a:r>
              <a:rPr 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5B56DE8-77F5-4832-A556-0FB115B12CBF}"/>
              </a:ext>
            </a:extLst>
          </p:cNvPr>
          <p:cNvSpPr txBox="1"/>
          <p:nvPr/>
        </p:nvSpPr>
        <p:spPr>
          <a:xfrm>
            <a:off x="478836" y="3385548"/>
            <a:ext cx="5391877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A. </a:t>
            </a:r>
            <a:r>
              <a:rPr lang="vi-VN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nhường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vi-VN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electron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8DF40E9-3190-49AE-86EE-3E04F62D76A9}"/>
              </a:ext>
            </a:extLst>
          </p:cNvPr>
          <p:cNvSpPr txBox="1"/>
          <p:nvPr/>
        </p:nvSpPr>
        <p:spPr>
          <a:xfrm>
            <a:off x="6711278" y="3354456"/>
            <a:ext cx="5001886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B. </a:t>
            </a:r>
            <a:r>
              <a:rPr lang="vi-VN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vi-VN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electron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D97DD78-57CD-4B6E-8322-890898E5223F}"/>
              </a:ext>
            </a:extLst>
          </p:cNvPr>
          <p:cNvSpPr txBox="1"/>
          <p:nvPr/>
        </p:nvSpPr>
        <p:spPr>
          <a:xfrm>
            <a:off x="478836" y="4647027"/>
            <a:ext cx="5391877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C. </a:t>
            </a:r>
            <a:r>
              <a:rPr lang="vi-VN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nhường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electro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31AB6A-5E63-4A5F-8893-79CA6FA8D9C6}"/>
              </a:ext>
            </a:extLst>
          </p:cNvPr>
          <p:cNvSpPr txBox="1"/>
          <p:nvPr/>
        </p:nvSpPr>
        <p:spPr>
          <a:xfrm>
            <a:off x="6711279" y="4650659"/>
            <a:ext cx="5001885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D. </a:t>
            </a:r>
            <a:r>
              <a:rPr lang="vi-VN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vi-VN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electron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35ECC68-DFB3-46ED-B248-62DFC7EF1E4D}"/>
              </a:ext>
            </a:extLst>
          </p:cNvPr>
          <p:cNvGrpSpPr/>
          <p:nvPr/>
        </p:nvGrpSpPr>
        <p:grpSpPr>
          <a:xfrm>
            <a:off x="212034" y="3214615"/>
            <a:ext cx="1060175" cy="1049751"/>
            <a:chOff x="468084" y="4947876"/>
            <a:chExt cx="1175657" cy="117565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7F8BAE2-EDC7-400A-B208-96324F1445E8}"/>
                </a:ext>
              </a:extLst>
            </p:cNvPr>
            <p:cNvSpPr/>
            <p:nvPr/>
          </p:nvSpPr>
          <p:spPr>
            <a:xfrm>
              <a:off x="541562" y="5021354"/>
              <a:ext cx="1028699" cy="1028699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662FB05A-1C3B-47CA-93CA-1A30CA1E89DC}"/>
                </a:ext>
              </a:extLst>
            </p:cNvPr>
            <p:cNvSpPr/>
            <p:nvPr/>
          </p:nvSpPr>
          <p:spPr>
            <a:xfrm>
              <a:off x="468084" y="4947876"/>
              <a:ext cx="1175657" cy="1175657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91936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uiExpand="1" build="p" animBg="1"/>
      <p:bldP spid="21" grpId="0" animBg="1"/>
      <p:bldP spid="32" grpId="0" animBg="1"/>
      <p:bldP spid="33" grpId="0" animBg="1"/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1522DD-9456-4056-AEED-72DC76CB82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6786" y="198765"/>
            <a:ext cx="11328026" cy="89904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endParaRPr lang="en-US" sz="5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endParaRPr lang="en-US" sz="3200" baseline="-250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3A2FDE-807A-46B8-BF10-5A87884746F7}"/>
              </a:ext>
            </a:extLst>
          </p:cNvPr>
          <p:cNvSpPr txBox="1"/>
          <p:nvPr/>
        </p:nvSpPr>
        <p:spPr>
          <a:xfrm>
            <a:off x="1" y="92508"/>
            <a:ext cx="12191999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LUYỆN TẬP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B76FA06-07B6-4E16-93E8-30BE7F3DD262}"/>
              </a:ext>
            </a:extLst>
          </p:cNvPr>
          <p:cNvSpPr txBox="1"/>
          <p:nvPr/>
        </p:nvSpPr>
        <p:spPr>
          <a:xfrm>
            <a:off x="478836" y="1411242"/>
            <a:ext cx="11421616" cy="1363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C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6.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2Na + 2H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→ 2NaOH + H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5B56DE8-77F5-4832-A556-0FB115B12CBF}"/>
              </a:ext>
            </a:extLst>
          </p:cNvPr>
          <p:cNvSpPr txBox="1"/>
          <p:nvPr/>
        </p:nvSpPr>
        <p:spPr>
          <a:xfrm>
            <a:off x="478837" y="3385548"/>
            <a:ext cx="4226113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A.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vi-V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endParaRPr lang="en-US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8DF40E9-3190-49AE-86EE-3E04F62D76A9}"/>
              </a:ext>
            </a:extLst>
          </p:cNvPr>
          <p:cNvSpPr txBox="1"/>
          <p:nvPr/>
        </p:nvSpPr>
        <p:spPr>
          <a:xfrm>
            <a:off x="6711278" y="3354456"/>
            <a:ext cx="4940418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B.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endParaRPr lang="en-US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D97DD78-57CD-4B6E-8322-890898E5223F}"/>
              </a:ext>
            </a:extLst>
          </p:cNvPr>
          <p:cNvSpPr txBox="1"/>
          <p:nvPr/>
        </p:nvSpPr>
        <p:spPr>
          <a:xfrm>
            <a:off x="478837" y="4647027"/>
            <a:ext cx="4226113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C.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31AB6A-5E63-4A5F-8893-79CA6FA8D9C6}"/>
              </a:ext>
            </a:extLst>
          </p:cNvPr>
          <p:cNvSpPr txBox="1"/>
          <p:nvPr/>
        </p:nvSpPr>
        <p:spPr>
          <a:xfrm>
            <a:off x="6711279" y="4650659"/>
            <a:ext cx="4940417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D.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35ECC68-DFB3-46ED-B248-62DFC7EF1E4D}"/>
              </a:ext>
            </a:extLst>
          </p:cNvPr>
          <p:cNvGrpSpPr/>
          <p:nvPr/>
        </p:nvGrpSpPr>
        <p:grpSpPr>
          <a:xfrm>
            <a:off x="212034" y="3214615"/>
            <a:ext cx="1060175" cy="1049751"/>
            <a:chOff x="468084" y="4947876"/>
            <a:chExt cx="1175657" cy="117565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7F8BAE2-EDC7-400A-B208-96324F1445E8}"/>
                </a:ext>
              </a:extLst>
            </p:cNvPr>
            <p:cNvSpPr/>
            <p:nvPr/>
          </p:nvSpPr>
          <p:spPr>
            <a:xfrm>
              <a:off x="541562" y="5021354"/>
              <a:ext cx="1028699" cy="1028699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662FB05A-1C3B-47CA-93CA-1A30CA1E89DC}"/>
                </a:ext>
              </a:extLst>
            </p:cNvPr>
            <p:cNvSpPr/>
            <p:nvPr/>
          </p:nvSpPr>
          <p:spPr>
            <a:xfrm>
              <a:off x="468084" y="4947876"/>
              <a:ext cx="1175657" cy="1175657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74766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uiExpand="1" build="p" animBg="1"/>
      <p:bldP spid="21" grpId="0" animBg="1"/>
      <p:bldP spid="32" grpId="0" animBg="1"/>
      <p:bldP spid="33" grpId="0" animBg="1"/>
      <p:bldP spid="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1522DD-9456-4056-AEED-72DC76CB82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6786" y="198765"/>
            <a:ext cx="11328026" cy="89904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endParaRPr lang="en-US" sz="5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endParaRPr lang="en-US" sz="3200" baseline="-250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3A2FDE-807A-46B8-BF10-5A87884746F7}"/>
              </a:ext>
            </a:extLst>
          </p:cNvPr>
          <p:cNvSpPr txBox="1"/>
          <p:nvPr/>
        </p:nvSpPr>
        <p:spPr>
          <a:xfrm>
            <a:off x="1" y="92508"/>
            <a:ext cx="12191999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LUYỆN TẬP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B76FA06-07B6-4E16-93E8-30BE7F3DD262}"/>
              </a:ext>
            </a:extLst>
          </p:cNvPr>
          <p:cNvSpPr txBox="1"/>
          <p:nvPr/>
        </p:nvSpPr>
        <p:spPr>
          <a:xfrm>
            <a:off x="478836" y="1411242"/>
            <a:ext cx="11421616" cy="1363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C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7.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+ 2NaBr →  2NaCl + Br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khử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5B56DE8-77F5-4832-A556-0FB115B12CBF}"/>
              </a:ext>
            </a:extLst>
          </p:cNvPr>
          <p:cNvSpPr txBox="1"/>
          <p:nvPr/>
        </p:nvSpPr>
        <p:spPr>
          <a:xfrm>
            <a:off x="478837" y="3385548"/>
            <a:ext cx="4226113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A.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Cl</a:t>
            </a:r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2</a:t>
            </a:r>
            <a:r>
              <a:rPr lang="vi-V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endParaRPr lang="en-US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8DF40E9-3190-49AE-86EE-3E04F62D76A9}"/>
              </a:ext>
            </a:extLst>
          </p:cNvPr>
          <p:cNvSpPr txBox="1"/>
          <p:nvPr/>
        </p:nvSpPr>
        <p:spPr>
          <a:xfrm>
            <a:off x="6711278" y="3354456"/>
            <a:ext cx="4940418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B.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NaBr</a:t>
            </a:r>
            <a:endParaRPr lang="en-US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D97DD78-57CD-4B6E-8322-890898E5223F}"/>
              </a:ext>
            </a:extLst>
          </p:cNvPr>
          <p:cNvSpPr txBox="1"/>
          <p:nvPr/>
        </p:nvSpPr>
        <p:spPr>
          <a:xfrm>
            <a:off x="478837" y="4647027"/>
            <a:ext cx="4226113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C.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31AB6A-5E63-4A5F-8893-79CA6FA8D9C6}"/>
              </a:ext>
            </a:extLst>
          </p:cNvPr>
          <p:cNvSpPr txBox="1"/>
          <p:nvPr/>
        </p:nvSpPr>
        <p:spPr>
          <a:xfrm>
            <a:off x="6711279" y="4650659"/>
            <a:ext cx="4940417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D.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Br</a:t>
            </a:r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35ECC68-DFB3-46ED-B248-62DFC7EF1E4D}"/>
              </a:ext>
            </a:extLst>
          </p:cNvPr>
          <p:cNvGrpSpPr/>
          <p:nvPr/>
        </p:nvGrpSpPr>
        <p:grpSpPr>
          <a:xfrm>
            <a:off x="6426877" y="4506871"/>
            <a:ext cx="1060175" cy="1049751"/>
            <a:chOff x="468084" y="4947876"/>
            <a:chExt cx="1175657" cy="117565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7F8BAE2-EDC7-400A-B208-96324F1445E8}"/>
                </a:ext>
              </a:extLst>
            </p:cNvPr>
            <p:cNvSpPr/>
            <p:nvPr/>
          </p:nvSpPr>
          <p:spPr>
            <a:xfrm>
              <a:off x="541562" y="5021354"/>
              <a:ext cx="1028699" cy="1028699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662FB05A-1C3B-47CA-93CA-1A30CA1E89DC}"/>
                </a:ext>
              </a:extLst>
            </p:cNvPr>
            <p:cNvSpPr/>
            <p:nvPr/>
          </p:nvSpPr>
          <p:spPr>
            <a:xfrm>
              <a:off x="468084" y="4947876"/>
              <a:ext cx="1175657" cy="1175657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176952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uiExpand="1" build="p" animBg="1"/>
      <p:bldP spid="21" grpId="0" animBg="1"/>
      <p:bldP spid="32" grpId="0" animBg="1"/>
      <p:bldP spid="33" grpId="0" animBg="1"/>
      <p:bldP spid="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8A0B894-9BD0-4260-FE61-DE9F90907B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97" y="0"/>
            <a:ext cx="12206794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3A72246-4FD5-47DE-9A30-A773D337A1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174610"/>
            <a:ext cx="12650680" cy="1380179"/>
          </a:xfrm>
          <a:noFill/>
        </p:spPr>
        <p:txBody>
          <a:bodyPr>
            <a:noAutofit/>
          </a:bodyPr>
          <a:lstStyle/>
          <a:p>
            <a:r>
              <a:rPr lang="en-US" b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ea typeface="Open Sans ExtraBold" panose="020B0906030804020204" pitchFamily="34" charset="0"/>
                <a:cs typeface="Times New Roman" panose="02020603050405020304" pitchFamily="18" charset="0"/>
                <a:sym typeface="Times New Roman" panose="02020603050405020304" pitchFamily="18" charset="0"/>
              </a:rPr>
              <a:t>XIN CHÀO VÀ HẸN GẶP LẠI</a:t>
            </a:r>
            <a:endParaRPr lang="en-US" dirty="0">
              <a:ln w="22225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latin typeface="Times New Roman" panose="02020603050405020304" pitchFamily="18" charset="0"/>
              <a:ea typeface="Open Sans ExtraBold" panose="020B0906030804020204" pitchFamily="34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6566011-E803-412E-BA37-062714837333}"/>
              </a:ext>
            </a:extLst>
          </p:cNvPr>
          <p:cNvSpPr txBox="1">
            <a:spLocks/>
          </p:cNvSpPr>
          <p:nvPr/>
        </p:nvSpPr>
        <p:spPr>
          <a:xfrm rot="11672933">
            <a:off x="1681989" y="3030753"/>
            <a:ext cx="1450020" cy="1420428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5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endParaRPr lang="en-US" sz="3200" baseline="-250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3A2FDE-807A-46B8-BF10-5A87884746F7}"/>
              </a:ext>
            </a:extLst>
          </p:cNvPr>
          <p:cNvSpPr txBox="1"/>
          <p:nvPr/>
        </p:nvSpPr>
        <p:spPr>
          <a:xfrm>
            <a:off x="1461094" y="3377368"/>
            <a:ext cx="18918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BÀI 16</a:t>
            </a:r>
          </a:p>
        </p:txBody>
      </p:sp>
    </p:spTree>
    <p:extLst>
      <p:ext uri="{BB962C8B-B14F-4D97-AF65-F5344CB8AC3E}">
        <p14:creationId xmlns:p14="http://schemas.microsoft.com/office/powerpoint/2010/main" val="18635225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8759859-56AE-ADFF-CD9D-E145061939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74" y="28457"/>
            <a:ext cx="12178925" cy="6850645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C91522DD-9456-4056-AEED-72DC76CB82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6786" y="198765"/>
            <a:ext cx="11328026" cy="89904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endParaRPr lang="en-US" sz="5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endParaRPr lang="en-US" sz="3200" baseline="-250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6566011-E803-412E-BA37-062714837333}"/>
              </a:ext>
            </a:extLst>
          </p:cNvPr>
          <p:cNvSpPr txBox="1">
            <a:spLocks/>
          </p:cNvSpPr>
          <p:nvPr/>
        </p:nvSpPr>
        <p:spPr>
          <a:xfrm rot="16200000">
            <a:off x="5850100" y="-4976399"/>
            <a:ext cx="881398" cy="1086361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5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endParaRPr lang="en-US" sz="3200" baseline="-250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3A2FDE-807A-46B8-BF10-5A87884746F7}"/>
              </a:ext>
            </a:extLst>
          </p:cNvPr>
          <p:cNvSpPr txBox="1"/>
          <p:nvPr/>
        </p:nvSpPr>
        <p:spPr>
          <a:xfrm>
            <a:off x="1" y="92508"/>
            <a:ext cx="12191999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HỆ THỐNG HÓA KIẾN THỨC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56C23F-49DE-4217-BB92-A164E1A00BC8}"/>
              </a:ext>
            </a:extLst>
          </p:cNvPr>
          <p:cNvSpPr txBox="1"/>
          <p:nvPr/>
        </p:nvSpPr>
        <p:spPr>
          <a:xfrm>
            <a:off x="3895194" y="1228777"/>
            <a:ext cx="43763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Điền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vào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dấu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…..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9FB3E7A-1D4F-42D9-9CA0-9B27CB8F3949}"/>
              </a:ext>
            </a:extLst>
          </p:cNvPr>
          <p:cNvSpPr txBox="1"/>
          <p:nvPr/>
        </p:nvSpPr>
        <p:spPr>
          <a:xfrm>
            <a:off x="1401766" y="2046117"/>
            <a:ext cx="3170234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SỰ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………….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430ED23-DABE-4CCE-9212-C7E0B39605C7}"/>
              </a:ext>
            </a:extLst>
          </p:cNvPr>
          <p:cNvSpPr txBox="1"/>
          <p:nvPr/>
        </p:nvSpPr>
        <p:spPr>
          <a:xfrm>
            <a:off x="7753021" y="2033170"/>
            <a:ext cx="3170233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SỰ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………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50A8762-81C8-4C74-8DA2-EF352F590D16}"/>
              </a:ext>
            </a:extLst>
          </p:cNvPr>
          <p:cNvSpPr txBox="1"/>
          <p:nvPr/>
        </p:nvSpPr>
        <p:spPr>
          <a:xfrm>
            <a:off x="1152057" y="3605619"/>
            <a:ext cx="3661243" cy="6155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Sư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̣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nhường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electron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8538F0A-7F29-421B-B956-4B5DDEF4738D}"/>
              </a:ext>
            </a:extLst>
          </p:cNvPr>
          <p:cNvSpPr txBox="1"/>
          <p:nvPr/>
        </p:nvSpPr>
        <p:spPr>
          <a:xfrm>
            <a:off x="8025147" y="3594336"/>
            <a:ext cx="2875098" cy="6155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Sư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̣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thu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electron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53704BE-9E9C-45AD-9E21-9DAF400A3B03}"/>
              </a:ext>
            </a:extLst>
          </p:cNvPr>
          <p:cNvSpPr txBox="1"/>
          <p:nvPr/>
        </p:nvSpPr>
        <p:spPr>
          <a:xfrm>
            <a:off x="1152057" y="4458333"/>
            <a:ext cx="3661243" cy="6155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Sư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̣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tăng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sô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́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oxi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hóa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9208B84-EB3B-469A-AC7F-62B6624001B8}"/>
              </a:ext>
            </a:extLst>
          </p:cNvPr>
          <p:cNvSpPr txBox="1"/>
          <p:nvPr/>
        </p:nvSpPr>
        <p:spPr>
          <a:xfrm>
            <a:off x="7754847" y="4458333"/>
            <a:ext cx="3530600" cy="6155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Sư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̣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giảm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sô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́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oxi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hóa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30E062C-ABDD-40A9-A7F2-E22063ADD9CD}"/>
              </a:ext>
            </a:extLst>
          </p:cNvPr>
          <p:cNvSpPr txBox="1"/>
          <p:nvPr/>
        </p:nvSpPr>
        <p:spPr>
          <a:xfrm>
            <a:off x="1152057" y="2786614"/>
            <a:ext cx="3661243" cy="615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4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(Quá </a:t>
            </a:r>
            <a:r>
              <a:rPr lang="en-US" sz="3400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trình</a:t>
            </a:r>
            <a:r>
              <a:rPr lang="en-US" sz="34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……….)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F6EB701-A619-41C5-9557-B626D66A11BC}"/>
              </a:ext>
            </a:extLst>
          </p:cNvPr>
          <p:cNvSpPr txBox="1"/>
          <p:nvPr/>
        </p:nvSpPr>
        <p:spPr>
          <a:xfrm>
            <a:off x="7624204" y="2841904"/>
            <a:ext cx="3661243" cy="615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(Quá </a:t>
            </a:r>
            <a:r>
              <a:rPr lang="en-US" sz="3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trình</a:t>
            </a:r>
            <a:r>
              <a:rPr lang="en-US" sz="3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……..̉)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4B2C6D5-F89D-4EF5-A722-CF8426CA2838}"/>
              </a:ext>
            </a:extLst>
          </p:cNvPr>
          <p:cNvGrpSpPr/>
          <p:nvPr/>
        </p:nvGrpSpPr>
        <p:grpSpPr>
          <a:xfrm>
            <a:off x="5219700" y="2388776"/>
            <a:ext cx="876299" cy="2685109"/>
            <a:chOff x="5219700" y="2388777"/>
            <a:chExt cx="739287" cy="2538823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D7BCFAC-7503-4808-A042-7C14121A02DC}"/>
                </a:ext>
              </a:extLst>
            </p:cNvPr>
            <p:cNvCxnSpPr>
              <a:cxnSpLocks/>
            </p:cNvCxnSpPr>
            <p:nvPr/>
          </p:nvCxnSpPr>
          <p:spPr>
            <a:xfrm>
              <a:off x="5219700" y="2388777"/>
              <a:ext cx="739287" cy="1219457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61C7675-60BA-4700-99C8-45194083326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360099" y="3605619"/>
              <a:ext cx="588240" cy="132198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0B90EEA-81AC-461C-B6A3-95AFFBA795DC}"/>
              </a:ext>
            </a:extLst>
          </p:cNvPr>
          <p:cNvGrpSpPr/>
          <p:nvPr/>
        </p:nvGrpSpPr>
        <p:grpSpPr>
          <a:xfrm rot="10800000">
            <a:off x="6262418" y="2256295"/>
            <a:ext cx="878639" cy="2729898"/>
            <a:chOff x="5219700" y="2388777"/>
            <a:chExt cx="739287" cy="2538823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C374D306-AD13-457B-8B7D-09016B971FAA}"/>
                </a:ext>
              </a:extLst>
            </p:cNvPr>
            <p:cNvCxnSpPr>
              <a:cxnSpLocks/>
            </p:cNvCxnSpPr>
            <p:nvPr/>
          </p:nvCxnSpPr>
          <p:spPr>
            <a:xfrm>
              <a:off x="5219700" y="2388777"/>
              <a:ext cx="739287" cy="1219457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4276827B-C614-46DE-A0D5-50570FAE5F9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360099" y="3605619"/>
              <a:ext cx="588240" cy="132198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BB76FA06-07B6-4E16-93E8-30BE7F3DD262}"/>
              </a:ext>
            </a:extLst>
          </p:cNvPr>
          <p:cNvSpPr txBox="1"/>
          <p:nvPr/>
        </p:nvSpPr>
        <p:spPr>
          <a:xfrm>
            <a:off x="1229517" y="5386905"/>
            <a:ext cx="10790232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Phản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ứng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oxi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hóa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–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khử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…………………………………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………………….………………………………………………..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pic>
        <p:nvPicPr>
          <p:cNvPr id="11" name="Picture 4" descr="Ảnh Động Powerpoint Đẹp ❤️ Tải 777+ Hình Động PPT Cute">
            <a:extLst>
              <a:ext uri="{FF2B5EF4-FFF2-40B4-BE49-F238E27FC236}">
                <a16:creationId xmlns:a16="http://schemas.microsoft.com/office/drawing/2014/main" id="{5C675F8D-EED2-4653-A935-510D6C17C71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31852" y="5392311"/>
            <a:ext cx="1847734" cy="149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1EAC4617-FAAB-3FDB-D9F0-89CFA2D11876}"/>
              </a:ext>
            </a:extLst>
          </p:cNvPr>
          <p:cNvSpPr txBox="1"/>
          <p:nvPr/>
        </p:nvSpPr>
        <p:spPr>
          <a:xfrm>
            <a:off x="2297258" y="2172139"/>
            <a:ext cx="2098643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OXI HÓA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15AF350-80CC-9BC7-33D6-671474682E31}"/>
              </a:ext>
            </a:extLst>
          </p:cNvPr>
          <p:cNvSpPr txBox="1"/>
          <p:nvPr/>
        </p:nvSpPr>
        <p:spPr>
          <a:xfrm>
            <a:off x="9018001" y="2008687"/>
            <a:ext cx="129482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KHỬ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52BB861-FDA5-DB3B-C98E-596BB678E9D8}"/>
              </a:ext>
            </a:extLst>
          </p:cNvPr>
          <p:cNvSpPr txBox="1"/>
          <p:nvPr/>
        </p:nvSpPr>
        <p:spPr>
          <a:xfrm>
            <a:off x="2762943" y="2714264"/>
            <a:ext cx="20503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oxi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hóa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A144909-D5E1-7FFF-B970-DBD49432D6E0}"/>
              </a:ext>
            </a:extLst>
          </p:cNvPr>
          <p:cNvSpPr txBox="1"/>
          <p:nvPr/>
        </p:nvSpPr>
        <p:spPr>
          <a:xfrm>
            <a:off x="9235090" y="2826219"/>
            <a:ext cx="20503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khử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68E752B-CA7E-663D-A888-FE6A09835E25}"/>
              </a:ext>
            </a:extLst>
          </p:cNvPr>
          <p:cNvSpPr txBox="1"/>
          <p:nvPr/>
        </p:nvSpPr>
        <p:spPr>
          <a:xfrm>
            <a:off x="1941260" y="5527372"/>
            <a:ext cx="9296738" cy="10772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Phản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ứng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oxi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hóa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khử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phản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ứng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xảy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ra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đồng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thời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quá trình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nhường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electron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quá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trình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nhận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electron.</a:t>
            </a:r>
          </a:p>
        </p:txBody>
      </p:sp>
    </p:spTree>
    <p:extLst>
      <p:ext uri="{BB962C8B-B14F-4D97-AF65-F5344CB8AC3E}">
        <p14:creationId xmlns:p14="http://schemas.microsoft.com/office/powerpoint/2010/main" val="25934767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/>
      <p:bldP spid="20" grpId="0"/>
      <p:bldP spid="41" grpId="0"/>
      <p:bldP spid="41" grpId="1"/>
      <p:bldP spid="23" grpId="0" animBg="1"/>
      <p:bldP spid="24" grpId="0"/>
      <p:bldP spid="26" grpId="0"/>
      <p:bldP spid="29" grpId="0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>
            <a:extLst>
              <a:ext uri="{FF2B5EF4-FFF2-40B4-BE49-F238E27FC236}">
                <a16:creationId xmlns:a16="http://schemas.microsoft.com/office/drawing/2014/main" id="{B79428BA-1424-7DB2-0031-D56B8E4262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74" y="28457"/>
            <a:ext cx="12178925" cy="6850645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C91522DD-9456-4056-AEED-72DC76CB82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6786" y="198765"/>
            <a:ext cx="11328026" cy="89904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endParaRPr lang="en-US" sz="5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endParaRPr lang="en-US" sz="3200" baseline="-250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3A2FDE-807A-46B8-BF10-5A87884746F7}"/>
              </a:ext>
            </a:extLst>
          </p:cNvPr>
          <p:cNvSpPr txBox="1"/>
          <p:nvPr/>
        </p:nvSpPr>
        <p:spPr>
          <a:xfrm>
            <a:off x="1" y="92508"/>
            <a:ext cx="12191999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HỆ THỐNG HÓA KIẾN THỨC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9FB3E7A-1D4F-42D9-9CA0-9B27CB8F3949}"/>
              </a:ext>
            </a:extLst>
          </p:cNvPr>
          <p:cNvSpPr txBox="1"/>
          <p:nvPr/>
        </p:nvSpPr>
        <p:spPr>
          <a:xfrm>
            <a:off x="1387836" y="2004546"/>
            <a:ext cx="3170234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CHẤT ……….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430ED23-DABE-4CCE-9212-C7E0B39605C7}"/>
              </a:ext>
            </a:extLst>
          </p:cNvPr>
          <p:cNvSpPr txBox="1"/>
          <p:nvPr/>
        </p:nvSpPr>
        <p:spPr>
          <a:xfrm>
            <a:off x="7620002" y="2034834"/>
            <a:ext cx="3814224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CHẤT ……………..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50A8762-81C8-4C74-8DA2-EF352F590D16}"/>
              </a:ext>
            </a:extLst>
          </p:cNvPr>
          <p:cNvSpPr txBox="1"/>
          <p:nvPr/>
        </p:nvSpPr>
        <p:spPr>
          <a:xfrm>
            <a:off x="1003300" y="3605619"/>
            <a:ext cx="4037325" cy="615553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Chất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nhường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electron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8538F0A-7F29-421B-B956-4B5DDEF4738D}"/>
              </a:ext>
            </a:extLst>
          </p:cNvPr>
          <p:cNvSpPr txBox="1"/>
          <p:nvPr/>
        </p:nvSpPr>
        <p:spPr>
          <a:xfrm>
            <a:off x="7754847" y="3594336"/>
            <a:ext cx="3526398" cy="615553"/>
          </a:xfrm>
          <a:prstGeom prst="rect">
            <a:avLst/>
          </a:prstGeom>
          <a:ln>
            <a:solidFill>
              <a:srgbClr val="CC00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Chất</a:t>
            </a:r>
            <a:r>
              <a:rPr lang="en-US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thu</a:t>
            </a:r>
            <a:r>
              <a:rPr lang="en-US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electron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53704BE-9E9C-45AD-9E21-9DAF400A3B03}"/>
              </a:ext>
            </a:extLst>
          </p:cNvPr>
          <p:cNvSpPr txBox="1"/>
          <p:nvPr/>
        </p:nvSpPr>
        <p:spPr>
          <a:xfrm>
            <a:off x="1152057" y="4458333"/>
            <a:ext cx="3661243" cy="615553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Sô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́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oxi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hóa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tăng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9208B84-EB3B-469A-AC7F-62B6624001B8}"/>
              </a:ext>
            </a:extLst>
          </p:cNvPr>
          <p:cNvSpPr txBox="1"/>
          <p:nvPr/>
        </p:nvSpPr>
        <p:spPr>
          <a:xfrm>
            <a:off x="7754847" y="4458333"/>
            <a:ext cx="3530600" cy="615553"/>
          </a:xfrm>
          <a:prstGeom prst="rect">
            <a:avLst/>
          </a:prstGeom>
          <a:ln>
            <a:solidFill>
              <a:srgbClr val="CC00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Sô</a:t>
            </a:r>
            <a:r>
              <a:rPr lang="en-US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́ </a:t>
            </a:r>
            <a:r>
              <a:rPr lang="en-US" sz="3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oxi</a:t>
            </a:r>
            <a:r>
              <a:rPr lang="en-US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hóa</a:t>
            </a:r>
            <a:r>
              <a:rPr lang="en-US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giảm</a:t>
            </a:r>
            <a:endParaRPr lang="en-US" sz="3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30E062C-ABDD-40A9-A7F2-E22063ADD9CD}"/>
              </a:ext>
            </a:extLst>
          </p:cNvPr>
          <p:cNvSpPr txBox="1"/>
          <p:nvPr/>
        </p:nvSpPr>
        <p:spPr>
          <a:xfrm>
            <a:off x="1152057" y="2786614"/>
            <a:ext cx="3661243" cy="615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4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(</a:t>
            </a:r>
            <a:r>
              <a:rPr lang="en-US" sz="3400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Chất</a:t>
            </a:r>
            <a:r>
              <a:rPr lang="en-US" sz="34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bị ………..)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F6EB701-A619-41C5-9557-B626D66A11BC}"/>
              </a:ext>
            </a:extLst>
          </p:cNvPr>
          <p:cNvSpPr txBox="1"/>
          <p:nvPr/>
        </p:nvSpPr>
        <p:spPr>
          <a:xfrm>
            <a:off x="7624204" y="2841904"/>
            <a:ext cx="3661243" cy="615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(</a:t>
            </a:r>
            <a:r>
              <a:rPr lang="en-US" sz="3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Chất</a:t>
            </a:r>
            <a:r>
              <a:rPr lang="en-US" sz="3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bị</a:t>
            </a:r>
            <a:r>
              <a:rPr lang="en-US" sz="3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………..)</a:t>
            </a:r>
          </a:p>
        </p:txBody>
      </p:sp>
      <p:pic>
        <p:nvPicPr>
          <p:cNvPr id="11" name="Picture 4" descr="Ảnh Động Powerpoint Đẹp ❤️ Tải 777+ Hình Động PPT Cute">
            <a:extLst>
              <a:ext uri="{FF2B5EF4-FFF2-40B4-BE49-F238E27FC236}">
                <a16:creationId xmlns:a16="http://schemas.microsoft.com/office/drawing/2014/main" id="{5C675F8D-EED2-4653-A935-510D6C17C71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0105" y="5311046"/>
            <a:ext cx="1847734" cy="149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25C22C73-532D-9700-C2A6-16E842746C48}"/>
              </a:ext>
            </a:extLst>
          </p:cNvPr>
          <p:cNvSpPr txBox="1"/>
          <p:nvPr/>
        </p:nvSpPr>
        <p:spPr>
          <a:xfrm>
            <a:off x="3895194" y="1228777"/>
            <a:ext cx="43763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Điền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vào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dấu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…..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0E66885-FF83-6043-C9B1-1AADD5E3D279}"/>
              </a:ext>
            </a:extLst>
          </p:cNvPr>
          <p:cNvSpPr txBox="1"/>
          <p:nvPr/>
        </p:nvSpPr>
        <p:spPr>
          <a:xfrm>
            <a:off x="9150161" y="1997208"/>
            <a:ext cx="20986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OXI HÓA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86AE287-267B-D51A-8D52-61D35FDE7F8F}"/>
              </a:ext>
            </a:extLst>
          </p:cNvPr>
          <p:cNvSpPr txBox="1"/>
          <p:nvPr/>
        </p:nvSpPr>
        <p:spPr>
          <a:xfrm>
            <a:off x="2972953" y="1979565"/>
            <a:ext cx="129482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KHỬ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00CCF73-5630-B8E5-9FA0-A368AD8687FE}"/>
              </a:ext>
            </a:extLst>
          </p:cNvPr>
          <p:cNvSpPr txBox="1"/>
          <p:nvPr/>
        </p:nvSpPr>
        <p:spPr>
          <a:xfrm>
            <a:off x="2595187" y="2712554"/>
            <a:ext cx="20503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oxi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hóa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327C220-38CB-A474-CD8C-3C18EBDA036B}"/>
              </a:ext>
            </a:extLst>
          </p:cNvPr>
          <p:cNvSpPr txBox="1"/>
          <p:nvPr/>
        </p:nvSpPr>
        <p:spPr>
          <a:xfrm>
            <a:off x="9070654" y="2768872"/>
            <a:ext cx="20503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khử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31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build="p" animBg="1"/>
      <p:bldP spid="16" grpId="0" uiExpand="1" build="p" animBg="1"/>
      <p:bldP spid="17" grpId="0" uiExpand="1" build="p" animBg="1"/>
      <p:bldP spid="18" grpId="0" uiExpand="1" build="p" animBg="1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08B9CF24-255E-A857-0926-8EC4C15E6D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450956" cy="7566162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C91522DD-9456-4056-AEED-72DC76CB82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6786" y="198766"/>
            <a:ext cx="11328026" cy="686180"/>
          </a:xfrm>
          <a:solidFill>
            <a:srgbClr val="0070C0"/>
          </a:solidFill>
        </p:spPr>
        <p:txBody>
          <a:bodyPr>
            <a:noAutofit/>
          </a:bodyPr>
          <a:lstStyle/>
          <a:p>
            <a:endParaRPr lang="en-US" sz="5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endParaRPr lang="en-US" sz="3200" baseline="-250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3A2FDE-807A-46B8-BF10-5A87884746F7}"/>
              </a:ext>
            </a:extLst>
          </p:cNvPr>
          <p:cNvSpPr txBox="1"/>
          <p:nvPr/>
        </p:nvSpPr>
        <p:spPr>
          <a:xfrm>
            <a:off x="1" y="92508"/>
            <a:ext cx="12191999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LUYỆN TẬP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B76FA06-07B6-4E16-93E8-30BE7F3DD262}"/>
              </a:ext>
            </a:extLst>
          </p:cNvPr>
          <p:cNvSpPr txBox="1"/>
          <p:nvPr/>
        </p:nvSpPr>
        <p:spPr>
          <a:xfrm>
            <a:off x="488091" y="1264477"/>
            <a:ext cx="11215818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C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1: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Làm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việc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theo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6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nhóm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xác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định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sô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́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oxi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hóa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của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các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nguyên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tô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́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sau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Nhóm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1,4 – ý a,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Nhóm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2,5 – ý b,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Nhóm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3, 6 – ý c</a:t>
            </a:r>
            <a:endParaRPr lang="en-US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5B56DE8-77F5-4832-A556-0FB115B12CBF}"/>
              </a:ext>
            </a:extLst>
          </p:cNvPr>
          <p:cNvSpPr txBox="1"/>
          <p:nvPr/>
        </p:nvSpPr>
        <p:spPr>
          <a:xfrm>
            <a:off x="131916" y="3186333"/>
            <a:ext cx="11918570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a. 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Nitrogen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trong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: NO, NO</a:t>
            </a:r>
            <a:r>
              <a:rPr lang="en-US" sz="36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2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, N</a:t>
            </a:r>
            <a:r>
              <a:rPr lang="en-US" sz="36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2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O</a:t>
            </a:r>
            <a:r>
              <a:rPr lang="en-US" sz="36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5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, HNO</a:t>
            </a:r>
            <a:r>
              <a:rPr lang="en-US" sz="36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3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, HNO</a:t>
            </a:r>
            <a:r>
              <a:rPr lang="en-US" sz="36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2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, NH</a:t>
            </a:r>
            <a:r>
              <a:rPr lang="en-US" sz="36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4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Cl.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8DF40E9-3190-49AE-86EE-3E04F62D76A9}"/>
              </a:ext>
            </a:extLst>
          </p:cNvPr>
          <p:cNvSpPr txBox="1"/>
          <p:nvPr/>
        </p:nvSpPr>
        <p:spPr>
          <a:xfrm>
            <a:off x="131916" y="4394358"/>
            <a:ext cx="11918570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b.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Clo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trong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: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HClO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, HClO</a:t>
            </a:r>
            <a:r>
              <a:rPr lang="en-US" sz="40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2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, HClO</a:t>
            </a:r>
            <a:r>
              <a:rPr lang="en-US" sz="40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3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, HClO</a:t>
            </a:r>
            <a:r>
              <a:rPr lang="en-US" sz="40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4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, CaOCl</a:t>
            </a:r>
            <a:r>
              <a:rPr lang="en-US" sz="40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2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D97DD78-57CD-4B6E-8322-890898E5223F}"/>
              </a:ext>
            </a:extLst>
          </p:cNvPr>
          <p:cNvSpPr txBox="1"/>
          <p:nvPr/>
        </p:nvSpPr>
        <p:spPr>
          <a:xfrm>
            <a:off x="131916" y="5919144"/>
            <a:ext cx="11918570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c. Mangan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trong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: MnO</a:t>
            </a:r>
            <a:r>
              <a:rPr lang="en-US" sz="40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2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, KMnO</a:t>
            </a:r>
            <a:r>
              <a:rPr lang="en-US" sz="40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4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, K</a:t>
            </a:r>
            <a:r>
              <a:rPr lang="en-US" sz="40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2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MnO</a:t>
            </a:r>
            <a:r>
              <a:rPr lang="en-US" sz="40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4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, MnSO</a:t>
            </a:r>
            <a:r>
              <a:rPr lang="en-US" sz="40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4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26AC7F-A49F-42BB-BA78-FAA066923652}"/>
              </a:ext>
            </a:extLst>
          </p:cNvPr>
          <p:cNvSpPr txBox="1"/>
          <p:nvPr/>
        </p:nvSpPr>
        <p:spPr>
          <a:xfrm>
            <a:off x="3566297" y="2844225"/>
            <a:ext cx="6238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+2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5887224-D060-49F7-98AB-288181ACCDF2}"/>
              </a:ext>
            </a:extLst>
          </p:cNvPr>
          <p:cNvSpPr txBox="1"/>
          <p:nvPr/>
        </p:nvSpPr>
        <p:spPr>
          <a:xfrm>
            <a:off x="4574379" y="2867320"/>
            <a:ext cx="6238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+4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37CE4D8-907F-43B2-9E9B-ED218179F819}"/>
              </a:ext>
            </a:extLst>
          </p:cNvPr>
          <p:cNvSpPr txBox="1"/>
          <p:nvPr/>
        </p:nvSpPr>
        <p:spPr>
          <a:xfrm>
            <a:off x="5654710" y="2871808"/>
            <a:ext cx="6238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+5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C9B42A7-CFAD-4093-B0E4-84D2579FF229}"/>
              </a:ext>
            </a:extLst>
          </p:cNvPr>
          <p:cNvSpPr txBox="1"/>
          <p:nvPr/>
        </p:nvSpPr>
        <p:spPr>
          <a:xfrm>
            <a:off x="6960773" y="2797704"/>
            <a:ext cx="6238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+5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AAC62C7-2109-40E4-AC4A-11AE2B41D2FD}"/>
              </a:ext>
            </a:extLst>
          </p:cNvPr>
          <p:cNvSpPr txBox="1"/>
          <p:nvPr/>
        </p:nvSpPr>
        <p:spPr>
          <a:xfrm>
            <a:off x="8346421" y="2853435"/>
            <a:ext cx="6238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+3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F5AE616-70E7-45A0-84EB-3591BE710597}"/>
              </a:ext>
            </a:extLst>
          </p:cNvPr>
          <p:cNvSpPr txBox="1"/>
          <p:nvPr/>
        </p:nvSpPr>
        <p:spPr>
          <a:xfrm>
            <a:off x="9363717" y="2884859"/>
            <a:ext cx="526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-3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F9048DD-32E6-464A-91D0-7635F7506308}"/>
              </a:ext>
            </a:extLst>
          </p:cNvPr>
          <p:cNvSpPr txBox="1"/>
          <p:nvPr/>
        </p:nvSpPr>
        <p:spPr>
          <a:xfrm>
            <a:off x="3239857" y="4101970"/>
            <a:ext cx="6238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+1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78CE3B5-A3C5-4283-B186-EEA3B0FDC4B9}"/>
              </a:ext>
            </a:extLst>
          </p:cNvPr>
          <p:cNvSpPr txBox="1"/>
          <p:nvPr/>
        </p:nvSpPr>
        <p:spPr>
          <a:xfrm>
            <a:off x="4619210" y="4101969"/>
            <a:ext cx="6238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+3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021E411-E603-4330-8E07-E7979672CBAB}"/>
              </a:ext>
            </a:extLst>
          </p:cNvPr>
          <p:cNvSpPr txBox="1"/>
          <p:nvPr/>
        </p:nvSpPr>
        <p:spPr>
          <a:xfrm>
            <a:off x="6290799" y="4101968"/>
            <a:ext cx="6238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+5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565AAEB-16E9-4678-9A53-7DD504CA535C}"/>
              </a:ext>
            </a:extLst>
          </p:cNvPr>
          <p:cNvSpPr txBox="1"/>
          <p:nvPr/>
        </p:nvSpPr>
        <p:spPr>
          <a:xfrm>
            <a:off x="7962388" y="4101967"/>
            <a:ext cx="6238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+7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DA51EDA-C8A0-4F4C-97BD-7C468701CBFE}"/>
              </a:ext>
            </a:extLst>
          </p:cNvPr>
          <p:cNvSpPr txBox="1"/>
          <p:nvPr/>
        </p:nvSpPr>
        <p:spPr>
          <a:xfrm>
            <a:off x="10323324" y="410196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0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2C66008-271F-4409-BAA5-6B970919B3D4}"/>
              </a:ext>
            </a:extLst>
          </p:cNvPr>
          <p:cNvSpPr txBox="1"/>
          <p:nvPr/>
        </p:nvSpPr>
        <p:spPr>
          <a:xfrm>
            <a:off x="3852785" y="5626756"/>
            <a:ext cx="6238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+4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5E6BD97-4952-41FD-AE4D-A438BB0E90A6}"/>
              </a:ext>
            </a:extLst>
          </p:cNvPr>
          <p:cNvSpPr txBox="1"/>
          <p:nvPr/>
        </p:nvSpPr>
        <p:spPr>
          <a:xfrm>
            <a:off x="5779256" y="5626756"/>
            <a:ext cx="6238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+7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AB03204-BD11-4008-870B-733BB86E1F99}"/>
              </a:ext>
            </a:extLst>
          </p:cNvPr>
          <p:cNvSpPr txBox="1"/>
          <p:nvPr/>
        </p:nvSpPr>
        <p:spPr>
          <a:xfrm>
            <a:off x="7729160" y="5626755"/>
            <a:ext cx="6238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+6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9432CCC-FADD-451C-B29A-2B91A3ECC0DC}"/>
              </a:ext>
            </a:extLst>
          </p:cNvPr>
          <p:cNvSpPr txBox="1"/>
          <p:nvPr/>
        </p:nvSpPr>
        <p:spPr>
          <a:xfrm>
            <a:off x="9265934" y="5601511"/>
            <a:ext cx="6238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+2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7836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21" grpId="0"/>
      <p:bldP spid="32" grpId="0"/>
      <p:bldP spid="33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1522DD-9456-4056-AEED-72DC76CB82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6786" y="198765"/>
            <a:ext cx="11328026" cy="89904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endParaRPr lang="en-US" sz="5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endParaRPr lang="en-US" sz="3200" baseline="-250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3A2FDE-807A-46B8-BF10-5A87884746F7}"/>
              </a:ext>
            </a:extLst>
          </p:cNvPr>
          <p:cNvSpPr txBox="1"/>
          <p:nvPr/>
        </p:nvSpPr>
        <p:spPr>
          <a:xfrm>
            <a:off x="1" y="92508"/>
            <a:ext cx="12191999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LUYỆN TẬP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B76FA06-07B6-4E16-93E8-30BE7F3DD262}"/>
              </a:ext>
            </a:extLst>
          </p:cNvPr>
          <p:cNvSpPr txBox="1"/>
          <p:nvPr/>
        </p:nvSpPr>
        <p:spPr>
          <a:xfrm>
            <a:off x="88374" y="1386413"/>
            <a:ext cx="11972997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C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2: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Xác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định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chất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khư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̉,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chất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oxi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hóa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những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phản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ứng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sau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5B56DE8-77F5-4832-A556-0FB115B12CBF}"/>
                  </a:ext>
                </a:extLst>
              </p:cNvPr>
              <p:cNvSpPr txBox="1"/>
              <p:nvPr/>
            </p:nvSpPr>
            <p:spPr>
              <a:xfrm>
                <a:off x="88373" y="2506646"/>
                <a:ext cx="11972998" cy="91146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Times New Roman" panose="02020603050405020304" pitchFamily="18" charset="0"/>
                  </a:rPr>
                  <a:t>a. 	Cu 	+  	 O</a:t>
                </a:r>
                <a:r>
                  <a:rPr lang="en-US" sz="4000" b="1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Times New Roman" panose="02020603050405020304" pitchFamily="18" charset="0"/>
                  </a:rPr>
                  <a:t>2</a:t>
                </a:r>
                <a:r>
                  <a:rPr lang="en-US" sz="4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Times New Roman" panose="02020603050405020304" pitchFamily="18" charset="0"/>
                  </a:rPr>
                  <a:t> 		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Times New Roman" panose="020206030504050203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Times New Roman" panose="02020603050405020304" pitchFamily="18" charset="0"/>
                          </a:rPr>
                          <m:t>𝒕</m:t>
                        </m:r>
                      </m:e>
                    </m:groupChr>
                  </m:oMath>
                </a14:m>
                <a:r>
                  <a:rPr lang="en-US" sz="4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Times New Roman" panose="02020603050405020304" pitchFamily="18" charset="0"/>
                  </a:rPr>
                  <a:t> 	Cu</a:t>
                </a:r>
                <a:r>
                  <a:rPr lang="en-US" sz="4000" b="1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Times New Roman" panose="02020603050405020304" pitchFamily="18" charset="0"/>
                  </a:rPr>
                  <a:t> </a:t>
                </a:r>
                <a:r>
                  <a:rPr lang="en-US" sz="4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Times New Roman" panose="02020603050405020304" pitchFamily="18" charset="0"/>
                  </a:rPr>
                  <a:t>O</a:t>
                </a: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5B56DE8-77F5-4832-A556-0FB115B12C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73" y="2506646"/>
                <a:ext cx="11972998" cy="911468"/>
              </a:xfrm>
              <a:prstGeom prst="rect">
                <a:avLst/>
              </a:prstGeom>
              <a:blipFill>
                <a:blip r:embed="rId2"/>
                <a:stretch>
                  <a:fillRect b="-26316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8DF40E9-3190-49AE-86EE-3E04F62D76A9}"/>
                  </a:ext>
                </a:extLst>
              </p:cNvPr>
              <p:cNvSpPr txBox="1"/>
              <p:nvPr/>
            </p:nvSpPr>
            <p:spPr>
              <a:xfrm>
                <a:off x="0" y="4865422"/>
                <a:ext cx="11972997" cy="90928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Times New Roman" panose="02020603050405020304" pitchFamily="18" charset="0"/>
                  </a:rPr>
                  <a:t>b. 2  K N O</a:t>
                </a:r>
                <a:r>
                  <a:rPr lang="en-US" sz="4000" b="1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Times New Roman" panose="02020603050405020304" pitchFamily="18" charset="0"/>
                  </a:rPr>
                  <a:t>3	</a:t>
                </a:r>
                <a:r>
                  <a:rPr lang="en-US" sz="4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Times New Roman" panose="020206030504050203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Times New Roman" panose="02020603050405020304" pitchFamily="18" charset="0"/>
                          </a:rPr>
                          <m:t>𝒕</m:t>
                        </m:r>
                      </m:e>
                    </m:groupChr>
                  </m:oMath>
                </a14:m>
                <a:r>
                  <a:rPr lang="en-US" sz="4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Times New Roman" panose="02020603050405020304" pitchFamily="18" charset="0"/>
                  </a:rPr>
                  <a:t>	  2 K N O</a:t>
                </a:r>
                <a:r>
                  <a:rPr lang="en-US" sz="4000" b="1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Times New Roman" panose="02020603050405020304" pitchFamily="18" charset="0"/>
                  </a:rPr>
                  <a:t>2</a:t>
                </a:r>
                <a:r>
                  <a:rPr lang="en-US" sz="4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Times New Roman" panose="02020603050405020304" pitchFamily="18" charset="0"/>
                  </a:rPr>
                  <a:t>    + 	O</a:t>
                </a:r>
                <a:r>
                  <a:rPr lang="en-US" sz="4000" b="1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Times New Roman" panose="02020603050405020304" pitchFamily="18" charset="0"/>
                  </a:rPr>
                  <a:t>2</a:t>
                </a: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8DF40E9-3190-49AE-86EE-3E04F62D76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865422"/>
                <a:ext cx="11972997" cy="909288"/>
              </a:xfrm>
              <a:prstGeom prst="rect">
                <a:avLst/>
              </a:prstGeom>
              <a:blipFill>
                <a:blip r:embed="rId3"/>
                <a:stretch>
                  <a:fillRect b="-27152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CFC3E56D-EA42-4EA8-B1C1-7B15A26D34EF}"/>
              </a:ext>
            </a:extLst>
          </p:cNvPr>
          <p:cNvSpPr txBox="1"/>
          <p:nvPr/>
        </p:nvSpPr>
        <p:spPr>
          <a:xfrm>
            <a:off x="3781833" y="2403765"/>
            <a:ext cx="3770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757D0F1-E80F-40E8-A2E2-E2E986AAF5B9}"/>
              </a:ext>
            </a:extLst>
          </p:cNvPr>
          <p:cNvSpPr txBox="1"/>
          <p:nvPr/>
        </p:nvSpPr>
        <p:spPr>
          <a:xfrm>
            <a:off x="5646997" y="2403765"/>
            <a:ext cx="3770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5B208AC-86BD-4F9A-A5CB-4E9499DF4E03}"/>
              </a:ext>
            </a:extLst>
          </p:cNvPr>
          <p:cNvSpPr txBox="1"/>
          <p:nvPr/>
        </p:nvSpPr>
        <p:spPr>
          <a:xfrm>
            <a:off x="8266212" y="2422435"/>
            <a:ext cx="59343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+2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8A85C9-5591-4508-AB7E-733A47A8E691}"/>
              </a:ext>
            </a:extLst>
          </p:cNvPr>
          <p:cNvSpPr txBox="1"/>
          <p:nvPr/>
        </p:nvSpPr>
        <p:spPr>
          <a:xfrm>
            <a:off x="8976831" y="2403684"/>
            <a:ext cx="50526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-2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4CD31A3-F739-4193-9244-0D6F74C1F82F}"/>
              </a:ext>
            </a:extLst>
          </p:cNvPr>
          <p:cNvSpPr txBox="1"/>
          <p:nvPr/>
        </p:nvSpPr>
        <p:spPr>
          <a:xfrm>
            <a:off x="4158859" y="4780518"/>
            <a:ext cx="6263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-2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D5E8D65-5665-469D-B400-89DA5B247C6E}"/>
              </a:ext>
            </a:extLst>
          </p:cNvPr>
          <p:cNvSpPr txBox="1"/>
          <p:nvPr/>
        </p:nvSpPr>
        <p:spPr>
          <a:xfrm>
            <a:off x="3530637" y="4766068"/>
            <a:ext cx="9422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+5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4D4BCBB-9C28-406D-9A17-B2443FD2C58C}"/>
              </a:ext>
            </a:extLst>
          </p:cNvPr>
          <p:cNvSpPr txBox="1"/>
          <p:nvPr/>
        </p:nvSpPr>
        <p:spPr>
          <a:xfrm>
            <a:off x="6744302" y="4800356"/>
            <a:ext cx="12378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+3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D7AE70E-6692-4110-B3E1-6C93C4686D3E}"/>
              </a:ext>
            </a:extLst>
          </p:cNvPr>
          <p:cNvSpPr txBox="1"/>
          <p:nvPr/>
        </p:nvSpPr>
        <p:spPr>
          <a:xfrm>
            <a:off x="9482098" y="4800894"/>
            <a:ext cx="6263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69BA6A-122B-4024-8960-81D63ECC6221}"/>
              </a:ext>
            </a:extLst>
          </p:cNvPr>
          <p:cNvSpPr txBox="1"/>
          <p:nvPr/>
        </p:nvSpPr>
        <p:spPr>
          <a:xfrm>
            <a:off x="2458037" y="3617363"/>
            <a:ext cx="194316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(</a:t>
            </a:r>
            <a:r>
              <a:rPr lang="en-US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Chất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khư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̉)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5CBB505-5A08-4F96-BA15-1AF60456A0E5}"/>
              </a:ext>
            </a:extLst>
          </p:cNvPr>
          <p:cNvSpPr txBox="1"/>
          <p:nvPr/>
        </p:nvSpPr>
        <p:spPr>
          <a:xfrm>
            <a:off x="5010476" y="3617363"/>
            <a:ext cx="249299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(</a:t>
            </a:r>
            <a:r>
              <a:rPr lang="en-US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Chất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oxi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hóa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0774A85-BD73-4038-B7AA-EBCFDD5A6893}"/>
              </a:ext>
            </a:extLst>
          </p:cNvPr>
          <p:cNvSpPr txBox="1"/>
          <p:nvPr/>
        </p:nvSpPr>
        <p:spPr>
          <a:xfrm>
            <a:off x="1843636" y="5986859"/>
            <a:ext cx="419858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(</a:t>
            </a:r>
            <a:r>
              <a:rPr lang="en-US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Chất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khư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̉,  </a:t>
            </a:r>
            <a:r>
              <a:rPr lang="en-US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chất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oxi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hóa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524401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21" grpId="0" build="allAtOnce" animBg="1"/>
      <p:bldP spid="32" grpId="0" build="allAtOnce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8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1522DD-9456-4056-AEED-72DC76CB82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6786" y="198765"/>
            <a:ext cx="11328026" cy="89904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endParaRPr lang="en-US" sz="5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endParaRPr lang="en-US" sz="3200" baseline="-250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3A2FDE-807A-46B8-BF10-5A87884746F7}"/>
              </a:ext>
            </a:extLst>
          </p:cNvPr>
          <p:cNvSpPr txBox="1"/>
          <p:nvPr/>
        </p:nvSpPr>
        <p:spPr>
          <a:xfrm>
            <a:off x="1" y="92508"/>
            <a:ext cx="12191999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LUYỆN TẬP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E044F45-B9A3-37E4-A333-03832F11E2DF}"/>
              </a:ext>
            </a:extLst>
          </p:cNvPr>
          <p:cNvSpPr txBox="1"/>
          <p:nvPr/>
        </p:nvSpPr>
        <p:spPr>
          <a:xfrm>
            <a:off x="0" y="1395276"/>
            <a:ext cx="12192000" cy="6771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C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Câu</a:t>
            </a:r>
            <a:r>
              <a:rPr lang="en-US" sz="3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3: </a:t>
            </a:r>
            <a:r>
              <a:rPr lang="en-US" sz="3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Cân</a:t>
            </a:r>
            <a:r>
              <a:rPr lang="en-US" sz="3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bằng</a:t>
            </a:r>
            <a:r>
              <a:rPr lang="en-US" sz="3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phương</a:t>
            </a:r>
            <a:r>
              <a:rPr lang="en-US" sz="3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trình</a:t>
            </a:r>
            <a:r>
              <a:rPr lang="en-US" sz="3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hóa</a:t>
            </a:r>
            <a:r>
              <a:rPr lang="en-US" sz="3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học</a:t>
            </a:r>
            <a:endParaRPr lang="en-US" sz="3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9C8E357-B0B2-5F1A-E016-6D2CF4C729DF}"/>
                  </a:ext>
                </a:extLst>
              </p:cNvPr>
              <p:cNvSpPr txBox="1"/>
              <p:nvPr/>
            </p:nvSpPr>
            <p:spPr>
              <a:xfrm>
                <a:off x="109501" y="2369846"/>
                <a:ext cx="11972998" cy="91146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Times New Roman" panose="02020603050405020304" pitchFamily="18" charset="0"/>
                  </a:rPr>
                  <a:t>a. 	Al 	+ 	</a:t>
                </a:r>
                <a:r>
                  <a:rPr lang="en-US" sz="40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Times New Roman" panose="02020603050405020304" pitchFamily="18" charset="0"/>
                  </a:rPr>
                  <a:t>FeO</a:t>
                </a:r>
                <a:r>
                  <a:rPr lang="en-US" sz="4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Times New Roman" panose="020206030504050203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Times New Roman" panose="02020603050405020304" pitchFamily="18" charset="0"/>
                          </a:rPr>
                          <m:t>𝒕</m:t>
                        </m:r>
                      </m:e>
                    </m:groupChr>
                  </m:oMath>
                </a14:m>
                <a:r>
                  <a:rPr lang="en-US" sz="4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Times New Roman" panose="02020603050405020304" pitchFamily="18" charset="0"/>
                  </a:rPr>
                  <a:t> 	Al</a:t>
                </a:r>
                <a:r>
                  <a:rPr lang="en-US" sz="4000" b="1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Times New Roman" panose="02020603050405020304" pitchFamily="18" charset="0"/>
                  </a:rPr>
                  <a:t>2</a:t>
                </a:r>
                <a:r>
                  <a:rPr lang="en-US" sz="4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Times New Roman" panose="02020603050405020304" pitchFamily="18" charset="0"/>
                  </a:rPr>
                  <a:t>O</a:t>
                </a:r>
                <a:r>
                  <a:rPr lang="en-US" sz="4000" b="1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Times New Roman" panose="02020603050405020304" pitchFamily="18" charset="0"/>
                  </a:rPr>
                  <a:t>3</a:t>
                </a:r>
                <a:r>
                  <a:rPr lang="en-US" sz="4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Times New Roman" panose="02020603050405020304" pitchFamily="18" charset="0"/>
                  </a:rPr>
                  <a:t> +    Fe</a:t>
                </a: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9C8E357-B0B2-5F1A-E016-6D2CF4C729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501" y="2369846"/>
                <a:ext cx="11972998" cy="911468"/>
              </a:xfrm>
              <a:prstGeom prst="rect">
                <a:avLst/>
              </a:prstGeom>
              <a:blipFill>
                <a:blip r:embed="rId2"/>
                <a:stretch>
                  <a:fillRect b="-27152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F5DF0B4E-FFE7-726E-BAAA-33E5C4A0F954}"/>
              </a:ext>
            </a:extLst>
          </p:cNvPr>
          <p:cNvSpPr txBox="1"/>
          <p:nvPr/>
        </p:nvSpPr>
        <p:spPr>
          <a:xfrm>
            <a:off x="1996649" y="3956152"/>
            <a:ext cx="4099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Al  →	Al 	+ 3e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D53699F-EFC6-5341-4FF3-F3859555FE89}"/>
              </a:ext>
            </a:extLst>
          </p:cNvPr>
          <p:cNvSpPr txBox="1"/>
          <p:nvPr/>
        </p:nvSpPr>
        <p:spPr>
          <a:xfrm>
            <a:off x="1996649" y="5150309"/>
            <a:ext cx="5156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Fe	+ 	2e	  →	Fe 	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6760C1-7509-62F7-B155-3373E9A1821A}"/>
              </a:ext>
            </a:extLst>
          </p:cNvPr>
          <p:cNvCxnSpPr/>
          <p:nvPr/>
        </p:nvCxnSpPr>
        <p:spPr>
          <a:xfrm>
            <a:off x="1755042" y="3956152"/>
            <a:ext cx="0" cy="194173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2EFAA25-D23C-5DB3-D379-E8267A9D37F8}"/>
              </a:ext>
            </a:extLst>
          </p:cNvPr>
          <p:cNvSpPr txBox="1"/>
          <p:nvPr/>
        </p:nvSpPr>
        <p:spPr>
          <a:xfrm>
            <a:off x="2244083" y="3607307"/>
            <a:ext cx="728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359C5A5-B773-0A10-195D-6B187D0FF408}"/>
              </a:ext>
            </a:extLst>
          </p:cNvPr>
          <p:cNvSpPr txBox="1"/>
          <p:nvPr/>
        </p:nvSpPr>
        <p:spPr>
          <a:xfrm>
            <a:off x="3837574" y="3576687"/>
            <a:ext cx="9573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+3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B210785-F4DD-A5DA-BF3E-961232067C46}"/>
              </a:ext>
            </a:extLst>
          </p:cNvPr>
          <p:cNvSpPr txBox="1"/>
          <p:nvPr/>
        </p:nvSpPr>
        <p:spPr>
          <a:xfrm>
            <a:off x="5731649" y="4739909"/>
            <a:ext cx="728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2AC4670-AA8C-BFA1-6860-77FE74FD5D80}"/>
              </a:ext>
            </a:extLst>
          </p:cNvPr>
          <p:cNvSpPr txBox="1"/>
          <p:nvPr/>
        </p:nvSpPr>
        <p:spPr>
          <a:xfrm>
            <a:off x="1966914" y="4739909"/>
            <a:ext cx="9573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+2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5FD0997-80B7-B2CE-1DA1-2F8C70ABAD45}"/>
              </a:ext>
            </a:extLst>
          </p:cNvPr>
          <p:cNvSpPr txBox="1"/>
          <p:nvPr/>
        </p:nvSpPr>
        <p:spPr>
          <a:xfrm>
            <a:off x="1014943" y="4017707"/>
            <a:ext cx="728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2x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8B63D51-2999-4EEF-8668-C9B15A229C1D}"/>
              </a:ext>
            </a:extLst>
          </p:cNvPr>
          <p:cNvSpPr txBox="1"/>
          <p:nvPr/>
        </p:nvSpPr>
        <p:spPr>
          <a:xfrm>
            <a:off x="1008453" y="5150309"/>
            <a:ext cx="728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3x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3CA6B5C-5843-DEFF-6FC9-E4A521948C3A}"/>
              </a:ext>
            </a:extLst>
          </p:cNvPr>
          <p:cNvSpPr txBox="1"/>
          <p:nvPr/>
        </p:nvSpPr>
        <p:spPr>
          <a:xfrm>
            <a:off x="2529395" y="2556904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711CBE2-F654-5656-D2F3-C99D89B0B7B2}"/>
              </a:ext>
            </a:extLst>
          </p:cNvPr>
          <p:cNvSpPr txBox="1"/>
          <p:nvPr/>
        </p:nvSpPr>
        <p:spPr>
          <a:xfrm>
            <a:off x="4353730" y="2556904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F70A7CF-1E80-8384-E960-10431E68F0DF}"/>
              </a:ext>
            </a:extLst>
          </p:cNvPr>
          <p:cNvSpPr txBox="1"/>
          <p:nvPr/>
        </p:nvSpPr>
        <p:spPr>
          <a:xfrm>
            <a:off x="9267784" y="2601989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092BE16-056E-7996-C3D1-5E9CD08F3015}"/>
              </a:ext>
            </a:extLst>
          </p:cNvPr>
          <p:cNvSpPr txBox="1"/>
          <p:nvPr/>
        </p:nvSpPr>
        <p:spPr>
          <a:xfrm>
            <a:off x="2982402" y="2221174"/>
            <a:ext cx="728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78CB470-1805-9D39-A4C3-A3EF878585FC}"/>
              </a:ext>
            </a:extLst>
          </p:cNvPr>
          <p:cNvSpPr txBox="1"/>
          <p:nvPr/>
        </p:nvSpPr>
        <p:spPr>
          <a:xfrm>
            <a:off x="7443449" y="2278461"/>
            <a:ext cx="9573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+3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3CB3076-6AF0-D077-578D-41D877F4AAE0}"/>
              </a:ext>
            </a:extLst>
          </p:cNvPr>
          <p:cNvSpPr txBox="1"/>
          <p:nvPr/>
        </p:nvSpPr>
        <p:spPr>
          <a:xfrm>
            <a:off x="4615642" y="2220958"/>
            <a:ext cx="9573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+2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DB8A6F4-E066-4E39-C813-22CB13F5F3F7}"/>
              </a:ext>
            </a:extLst>
          </p:cNvPr>
          <p:cNvSpPr txBox="1"/>
          <p:nvPr/>
        </p:nvSpPr>
        <p:spPr>
          <a:xfrm>
            <a:off x="9708930" y="2252127"/>
            <a:ext cx="728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7915900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/>
      <p:bldP spid="15" grpId="0"/>
      <p:bldP spid="17" grpId="0"/>
      <p:bldP spid="18" grpId="0"/>
      <p:bldP spid="19" grpId="0"/>
      <p:bldP spid="20" grpId="0"/>
      <p:bldP spid="22" grpId="0"/>
      <p:bldP spid="24" grpId="0"/>
      <p:bldP spid="25" grpId="0"/>
      <p:bldP spid="26" grpId="0"/>
      <p:bldP spid="27" grpId="0"/>
      <p:bldP spid="29" grpId="0"/>
      <p:bldP spid="30" grpId="0"/>
      <p:bldP spid="31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1522DD-9456-4056-AEED-72DC76CB82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6786" y="198765"/>
            <a:ext cx="11328026" cy="89904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endParaRPr lang="en-US" sz="5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endParaRPr lang="en-US" sz="3200" baseline="-250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3A2FDE-807A-46B8-BF10-5A87884746F7}"/>
              </a:ext>
            </a:extLst>
          </p:cNvPr>
          <p:cNvSpPr txBox="1"/>
          <p:nvPr/>
        </p:nvSpPr>
        <p:spPr>
          <a:xfrm>
            <a:off x="1" y="92508"/>
            <a:ext cx="12191999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LUYỆN TẬP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E044F45-B9A3-37E4-A333-03832F11E2DF}"/>
              </a:ext>
            </a:extLst>
          </p:cNvPr>
          <p:cNvSpPr txBox="1"/>
          <p:nvPr/>
        </p:nvSpPr>
        <p:spPr>
          <a:xfrm>
            <a:off x="0" y="1395276"/>
            <a:ext cx="12192000" cy="6771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C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Câu</a:t>
            </a:r>
            <a:r>
              <a:rPr lang="en-US" sz="3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3: </a:t>
            </a:r>
            <a:r>
              <a:rPr lang="en-US" sz="3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Cân</a:t>
            </a:r>
            <a:r>
              <a:rPr lang="en-US" sz="3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bằng</a:t>
            </a:r>
            <a:r>
              <a:rPr lang="en-US" sz="3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phương</a:t>
            </a:r>
            <a:r>
              <a:rPr lang="en-US" sz="3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trình</a:t>
            </a:r>
            <a:r>
              <a:rPr lang="en-US" sz="3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hóa</a:t>
            </a:r>
            <a:r>
              <a:rPr lang="en-US" sz="3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học</a:t>
            </a:r>
            <a:endParaRPr lang="en-US" sz="3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9C8E357-B0B2-5F1A-E016-6D2CF4C729DF}"/>
                  </a:ext>
                </a:extLst>
              </p:cNvPr>
              <p:cNvSpPr txBox="1"/>
              <p:nvPr/>
            </p:nvSpPr>
            <p:spPr>
              <a:xfrm>
                <a:off x="109501" y="2369846"/>
                <a:ext cx="11972998" cy="91146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Times New Roman" panose="02020603050405020304" pitchFamily="18" charset="0"/>
                  </a:rPr>
                  <a:t>b. 	</a:t>
                </a:r>
                <a:r>
                  <a:rPr lang="en-US" sz="40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Times New Roman" panose="02020603050405020304" pitchFamily="18" charset="0"/>
                  </a:rPr>
                  <a:t>ZnO</a:t>
                </a:r>
                <a:r>
                  <a:rPr lang="en-US" sz="4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Times New Roman" panose="02020603050405020304" pitchFamily="18" charset="0"/>
                  </a:rPr>
                  <a:t> 	+ 	C	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Times New Roman" panose="020206030504050203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Times New Roman" panose="02020603050405020304" pitchFamily="18" charset="0"/>
                          </a:rPr>
                          <m:t>𝒕</m:t>
                        </m:r>
                      </m:e>
                    </m:groupChr>
                  </m:oMath>
                </a14:m>
                <a:r>
                  <a:rPr lang="en-US" sz="4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Times New Roman" panose="02020603050405020304" pitchFamily="18" charset="0"/>
                  </a:rPr>
                  <a:t> 	Zn +    CO</a:t>
                </a:r>
                <a:r>
                  <a:rPr lang="en-US" sz="4000" b="1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Times New Roman" panose="02020603050405020304" pitchFamily="18" charset="0"/>
                  </a:rPr>
                  <a:t>2</a:t>
                </a: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9C8E357-B0B2-5F1A-E016-6D2CF4C729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501" y="2369846"/>
                <a:ext cx="11972998" cy="911468"/>
              </a:xfrm>
              <a:prstGeom prst="rect">
                <a:avLst/>
              </a:prstGeom>
              <a:blipFill>
                <a:blip r:embed="rId2"/>
                <a:stretch>
                  <a:fillRect b="-27152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F5DF0B4E-FFE7-726E-BAAA-33E5C4A0F954}"/>
              </a:ext>
            </a:extLst>
          </p:cNvPr>
          <p:cNvSpPr txBox="1"/>
          <p:nvPr/>
        </p:nvSpPr>
        <p:spPr>
          <a:xfrm>
            <a:off x="1996649" y="3956152"/>
            <a:ext cx="4099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C    →	C	+ 4e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D53699F-EFC6-5341-4FF3-F3859555FE89}"/>
              </a:ext>
            </a:extLst>
          </p:cNvPr>
          <p:cNvSpPr txBox="1"/>
          <p:nvPr/>
        </p:nvSpPr>
        <p:spPr>
          <a:xfrm>
            <a:off x="1996649" y="5150309"/>
            <a:ext cx="5156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Zn	+ 	2e	  →	Zn 	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6760C1-7509-62F7-B155-3373E9A1821A}"/>
              </a:ext>
            </a:extLst>
          </p:cNvPr>
          <p:cNvCxnSpPr/>
          <p:nvPr/>
        </p:nvCxnSpPr>
        <p:spPr>
          <a:xfrm>
            <a:off x="1755042" y="3956152"/>
            <a:ext cx="0" cy="194173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2EFAA25-D23C-5DB3-D379-E8267A9D37F8}"/>
              </a:ext>
            </a:extLst>
          </p:cNvPr>
          <p:cNvSpPr txBox="1"/>
          <p:nvPr/>
        </p:nvSpPr>
        <p:spPr>
          <a:xfrm>
            <a:off x="2162166" y="3629086"/>
            <a:ext cx="728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359C5A5-B773-0A10-195D-6B187D0FF408}"/>
              </a:ext>
            </a:extLst>
          </p:cNvPr>
          <p:cNvSpPr txBox="1"/>
          <p:nvPr/>
        </p:nvSpPr>
        <p:spPr>
          <a:xfrm>
            <a:off x="3837574" y="3576687"/>
            <a:ext cx="9573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+2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B210785-F4DD-A5DA-BF3E-961232067C46}"/>
              </a:ext>
            </a:extLst>
          </p:cNvPr>
          <p:cNvSpPr txBox="1"/>
          <p:nvPr/>
        </p:nvSpPr>
        <p:spPr>
          <a:xfrm>
            <a:off x="5731649" y="4739909"/>
            <a:ext cx="728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2AC4670-AA8C-BFA1-6860-77FE74FD5D80}"/>
              </a:ext>
            </a:extLst>
          </p:cNvPr>
          <p:cNvSpPr txBox="1"/>
          <p:nvPr/>
        </p:nvSpPr>
        <p:spPr>
          <a:xfrm>
            <a:off x="1966914" y="4739909"/>
            <a:ext cx="9573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+2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5FD0997-80B7-B2CE-1DA1-2F8C70ABAD45}"/>
              </a:ext>
            </a:extLst>
          </p:cNvPr>
          <p:cNvSpPr txBox="1"/>
          <p:nvPr/>
        </p:nvSpPr>
        <p:spPr>
          <a:xfrm>
            <a:off x="1014943" y="4017707"/>
            <a:ext cx="728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1x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8B63D51-2999-4EEF-8668-C9B15A229C1D}"/>
              </a:ext>
            </a:extLst>
          </p:cNvPr>
          <p:cNvSpPr txBox="1"/>
          <p:nvPr/>
        </p:nvSpPr>
        <p:spPr>
          <a:xfrm>
            <a:off x="1008453" y="5150309"/>
            <a:ext cx="728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2x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3CA6B5C-5843-DEFF-6FC9-E4A521948C3A}"/>
              </a:ext>
            </a:extLst>
          </p:cNvPr>
          <p:cNvSpPr txBox="1"/>
          <p:nvPr/>
        </p:nvSpPr>
        <p:spPr>
          <a:xfrm>
            <a:off x="2670295" y="2556904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711CBE2-F654-5656-D2F3-C99D89B0B7B2}"/>
              </a:ext>
            </a:extLst>
          </p:cNvPr>
          <p:cNvSpPr txBox="1"/>
          <p:nvPr/>
        </p:nvSpPr>
        <p:spPr>
          <a:xfrm>
            <a:off x="7244061" y="2552308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092BE16-056E-7996-C3D1-5E9CD08F3015}"/>
              </a:ext>
            </a:extLst>
          </p:cNvPr>
          <p:cNvSpPr txBox="1"/>
          <p:nvPr/>
        </p:nvSpPr>
        <p:spPr>
          <a:xfrm>
            <a:off x="9195804" y="2274307"/>
            <a:ext cx="728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+4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78CB470-1805-9D39-A4C3-A3EF878585FC}"/>
              </a:ext>
            </a:extLst>
          </p:cNvPr>
          <p:cNvSpPr txBox="1"/>
          <p:nvPr/>
        </p:nvSpPr>
        <p:spPr>
          <a:xfrm>
            <a:off x="7772954" y="2282545"/>
            <a:ext cx="9573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3CB3076-6AF0-D077-578D-41D877F4AAE0}"/>
              </a:ext>
            </a:extLst>
          </p:cNvPr>
          <p:cNvSpPr txBox="1"/>
          <p:nvPr/>
        </p:nvSpPr>
        <p:spPr>
          <a:xfrm>
            <a:off x="3021281" y="2259442"/>
            <a:ext cx="9573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+2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DB8A6F4-E066-4E39-C813-22CB13F5F3F7}"/>
              </a:ext>
            </a:extLst>
          </p:cNvPr>
          <p:cNvSpPr txBox="1"/>
          <p:nvPr/>
        </p:nvSpPr>
        <p:spPr>
          <a:xfrm>
            <a:off x="5812878" y="2303754"/>
            <a:ext cx="728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3979847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/>
      <p:bldP spid="17" grpId="0"/>
      <p:bldP spid="18" grpId="0"/>
      <p:bldP spid="19" grpId="0"/>
      <p:bldP spid="20" grpId="0"/>
      <p:bldP spid="22" grpId="0"/>
      <p:bldP spid="24" grpId="0"/>
      <p:bldP spid="25" grpId="0"/>
      <p:bldP spid="26" grpId="0"/>
      <p:bldP spid="29" grpId="0"/>
      <p:bldP spid="30" grpId="0"/>
      <p:bldP spid="31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1522DD-9456-4056-AEED-72DC76CB82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6786" y="198765"/>
            <a:ext cx="11328026" cy="89904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endParaRPr lang="en-US" sz="5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endParaRPr lang="en-US" sz="3200" baseline="-250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3A2FDE-807A-46B8-BF10-5A87884746F7}"/>
              </a:ext>
            </a:extLst>
          </p:cNvPr>
          <p:cNvSpPr txBox="1"/>
          <p:nvPr/>
        </p:nvSpPr>
        <p:spPr>
          <a:xfrm>
            <a:off x="1" y="92508"/>
            <a:ext cx="12191999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LUYỆN TẬP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E044F45-B9A3-37E4-A333-03832F11E2DF}"/>
              </a:ext>
            </a:extLst>
          </p:cNvPr>
          <p:cNvSpPr txBox="1"/>
          <p:nvPr/>
        </p:nvSpPr>
        <p:spPr>
          <a:xfrm>
            <a:off x="0" y="1395276"/>
            <a:ext cx="12192000" cy="6771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C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Câu</a:t>
            </a:r>
            <a:r>
              <a:rPr lang="en-US" sz="3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3: </a:t>
            </a:r>
            <a:r>
              <a:rPr lang="en-US" sz="3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Cân</a:t>
            </a:r>
            <a:r>
              <a:rPr lang="en-US" sz="3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bằng</a:t>
            </a:r>
            <a:r>
              <a:rPr lang="en-US" sz="3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phương</a:t>
            </a:r>
            <a:r>
              <a:rPr lang="en-US" sz="3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trình</a:t>
            </a:r>
            <a:r>
              <a:rPr lang="en-US" sz="3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hóa</a:t>
            </a:r>
            <a:r>
              <a:rPr lang="en-US" sz="3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học</a:t>
            </a:r>
            <a:endParaRPr lang="en-US" sz="3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9C8E357-B0B2-5F1A-E016-6D2CF4C729DF}"/>
                  </a:ext>
                </a:extLst>
              </p:cNvPr>
              <p:cNvSpPr txBox="1"/>
              <p:nvPr/>
            </p:nvSpPr>
            <p:spPr>
              <a:xfrm>
                <a:off x="109501" y="2369846"/>
                <a:ext cx="11972998" cy="91146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Times New Roman" panose="02020603050405020304" pitchFamily="18" charset="0"/>
                  </a:rPr>
                  <a:t>b. 	ZnS 	+ 	O</a:t>
                </a:r>
                <a:r>
                  <a:rPr lang="en-US" sz="4000" b="1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Times New Roman" panose="02020603050405020304" pitchFamily="18" charset="0"/>
                  </a:rPr>
                  <a:t>2</a:t>
                </a:r>
                <a:r>
                  <a:rPr lang="en-US" sz="4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Times New Roman" panose="020206030504050203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Times New Roman" panose="02020603050405020304" pitchFamily="18" charset="0"/>
                          </a:rPr>
                          <m:t>𝒕</m:t>
                        </m:r>
                      </m:e>
                    </m:groupChr>
                  </m:oMath>
                </a14:m>
                <a:r>
                  <a:rPr lang="en-US" sz="4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Times New Roman" panose="02020603050405020304" pitchFamily="18" charset="0"/>
                  </a:rPr>
                  <a:t> 	</a:t>
                </a:r>
                <a:r>
                  <a:rPr lang="en-US" sz="40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Times New Roman" panose="02020603050405020304" pitchFamily="18" charset="0"/>
                  </a:rPr>
                  <a:t>ZnO</a:t>
                </a:r>
                <a:r>
                  <a:rPr lang="en-US" sz="4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Times New Roman" panose="02020603050405020304" pitchFamily="18" charset="0"/>
                  </a:rPr>
                  <a:t> +    SO</a:t>
                </a:r>
                <a:r>
                  <a:rPr lang="en-US" sz="4000" b="1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Times New Roman" panose="02020603050405020304" pitchFamily="18" charset="0"/>
                  </a:rPr>
                  <a:t>2</a:t>
                </a: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9C8E357-B0B2-5F1A-E016-6D2CF4C729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501" y="2369846"/>
                <a:ext cx="11972998" cy="911468"/>
              </a:xfrm>
              <a:prstGeom prst="rect">
                <a:avLst/>
              </a:prstGeom>
              <a:blipFill>
                <a:blip r:embed="rId2"/>
                <a:stretch>
                  <a:fillRect b="-27152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F5DF0B4E-FFE7-726E-BAAA-33E5C4A0F954}"/>
              </a:ext>
            </a:extLst>
          </p:cNvPr>
          <p:cNvSpPr txBox="1"/>
          <p:nvPr/>
        </p:nvSpPr>
        <p:spPr>
          <a:xfrm>
            <a:off x="1996649" y="3956152"/>
            <a:ext cx="4099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S    →	S	+ 6e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D53699F-EFC6-5341-4FF3-F3859555FE89}"/>
              </a:ext>
            </a:extLst>
          </p:cNvPr>
          <p:cNvSpPr txBox="1"/>
          <p:nvPr/>
        </p:nvSpPr>
        <p:spPr>
          <a:xfrm>
            <a:off x="1996649" y="5150309"/>
            <a:ext cx="5156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	+ 	4e	  →	2O 	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6760C1-7509-62F7-B155-3373E9A1821A}"/>
              </a:ext>
            </a:extLst>
          </p:cNvPr>
          <p:cNvCxnSpPr/>
          <p:nvPr/>
        </p:nvCxnSpPr>
        <p:spPr>
          <a:xfrm>
            <a:off x="1755042" y="3956152"/>
            <a:ext cx="0" cy="194173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2EFAA25-D23C-5DB3-D379-E8267A9D37F8}"/>
              </a:ext>
            </a:extLst>
          </p:cNvPr>
          <p:cNvSpPr txBox="1"/>
          <p:nvPr/>
        </p:nvSpPr>
        <p:spPr>
          <a:xfrm>
            <a:off x="2162166" y="3629086"/>
            <a:ext cx="728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-2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359C5A5-B773-0A10-195D-6B187D0FF408}"/>
              </a:ext>
            </a:extLst>
          </p:cNvPr>
          <p:cNvSpPr txBox="1"/>
          <p:nvPr/>
        </p:nvSpPr>
        <p:spPr>
          <a:xfrm>
            <a:off x="3837574" y="3576687"/>
            <a:ext cx="9573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+4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B210785-F4DD-A5DA-BF3E-961232067C46}"/>
              </a:ext>
            </a:extLst>
          </p:cNvPr>
          <p:cNvSpPr txBox="1"/>
          <p:nvPr/>
        </p:nvSpPr>
        <p:spPr>
          <a:xfrm>
            <a:off x="5926448" y="4746905"/>
            <a:ext cx="728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-2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2AC4670-AA8C-BFA1-6860-77FE74FD5D80}"/>
              </a:ext>
            </a:extLst>
          </p:cNvPr>
          <p:cNvSpPr txBox="1"/>
          <p:nvPr/>
        </p:nvSpPr>
        <p:spPr>
          <a:xfrm>
            <a:off x="2141426" y="4839299"/>
            <a:ext cx="9573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5FD0997-80B7-B2CE-1DA1-2F8C70ABAD45}"/>
              </a:ext>
            </a:extLst>
          </p:cNvPr>
          <p:cNvSpPr txBox="1"/>
          <p:nvPr/>
        </p:nvSpPr>
        <p:spPr>
          <a:xfrm>
            <a:off x="1014943" y="4017707"/>
            <a:ext cx="728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2x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8B63D51-2999-4EEF-8668-C9B15A229C1D}"/>
              </a:ext>
            </a:extLst>
          </p:cNvPr>
          <p:cNvSpPr txBox="1"/>
          <p:nvPr/>
        </p:nvSpPr>
        <p:spPr>
          <a:xfrm>
            <a:off x="1028094" y="5224171"/>
            <a:ext cx="728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3x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3CA6B5C-5843-DEFF-6FC9-E4A521948C3A}"/>
              </a:ext>
            </a:extLst>
          </p:cNvPr>
          <p:cNvSpPr txBox="1"/>
          <p:nvPr/>
        </p:nvSpPr>
        <p:spPr>
          <a:xfrm>
            <a:off x="2483070" y="2580555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711CBE2-F654-5656-D2F3-C99D89B0B7B2}"/>
              </a:ext>
            </a:extLst>
          </p:cNvPr>
          <p:cNvSpPr txBox="1"/>
          <p:nvPr/>
        </p:nvSpPr>
        <p:spPr>
          <a:xfrm>
            <a:off x="8975231" y="2576992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092BE16-056E-7996-C3D1-5E9CD08F3015}"/>
              </a:ext>
            </a:extLst>
          </p:cNvPr>
          <p:cNvSpPr txBox="1"/>
          <p:nvPr/>
        </p:nvSpPr>
        <p:spPr>
          <a:xfrm>
            <a:off x="9195804" y="2274307"/>
            <a:ext cx="728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+4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78CB470-1805-9D39-A4C3-A3EF878585FC}"/>
              </a:ext>
            </a:extLst>
          </p:cNvPr>
          <p:cNvSpPr txBox="1"/>
          <p:nvPr/>
        </p:nvSpPr>
        <p:spPr>
          <a:xfrm>
            <a:off x="8044722" y="2322242"/>
            <a:ext cx="9573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-2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3CB3076-6AF0-D077-578D-41D877F4AAE0}"/>
              </a:ext>
            </a:extLst>
          </p:cNvPr>
          <p:cNvSpPr txBox="1"/>
          <p:nvPr/>
        </p:nvSpPr>
        <p:spPr>
          <a:xfrm>
            <a:off x="3411245" y="2318945"/>
            <a:ext cx="9573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-2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DB8A6F4-E066-4E39-C813-22CB13F5F3F7}"/>
              </a:ext>
            </a:extLst>
          </p:cNvPr>
          <p:cNvSpPr txBox="1"/>
          <p:nvPr/>
        </p:nvSpPr>
        <p:spPr>
          <a:xfrm>
            <a:off x="5599921" y="2318945"/>
            <a:ext cx="728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951E4D0-5C01-4C74-FBEC-0A7F2EC95C14}"/>
              </a:ext>
            </a:extLst>
          </p:cNvPr>
          <p:cNvSpPr txBox="1"/>
          <p:nvPr/>
        </p:nvSpPr>
        <p:spPr>
          <a:xfrm>
            <a:off x="5226970" y="2564387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2B8D0AB-A8BA-188F-10C5-F5FCF483106F}"/>
              </a:ext>
            </a:extLst>
          </p:cNvPr>
          <p:cNvSpPr txBox="1"/>
          <p:nvPr/>
        </p:nvSpPr>
        <p:spPr>
          <a:xfrm>
            <a:off x="7062211" y="2551324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943688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/>
      <p:bldP spid="17" grpId="0"/>
      <p:bldP spid="18" grpId="0"/>
      <p:bldP spid="19" grpId="0"/>
      <p:bldP spid="20" grpId="0"/>
      <p:bldP spid="22" grpId="0"/>
      <p:bldP spid="24" grpId="0"/>
      <p:bldP spid="25" grpId="0"/>
      <p:bldP spid="26" grpId="0"/>
      <p:bldP spid="29" grpId="0"/>
      <p:bldP spid="30" grpId="0"/>
      <p:bldP spid="31" grpId="0"/>
      <p:bldP spid="35" grpId="0"/>
      <p:bldP spid="21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1522DD-9456-4056-AEED-72DC76CB82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6786" y="198765"/>
            <a:ext cx="11328026" cy="89904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endParaRPr lang="en-US" sz="5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endParaRPr lang="en-US" sz="3200" baseline="-250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3A2FDE-807A-46B8-BF10-5A87884746F7}"/>
              </a:ext>
            </a:extLst>
          </p:cNvPr>
          <p:cNvSpPr txBox="1"/>
          <p:nvPr/>
        </p:nvSpPr>
        <p:spPr>
          <a:xfrm>
            <a:off x="1" y="92508"/>
            <a:ext cx="12191999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LUYỆN TẬP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B76FA06-07B6-4E16-93E8-30BE7F3DD262}"/>
              </a:ext>
            </a:extLst>
          </p:cNvPr>
          <p:cNvSpPr txBox="1"/>
          <p:nvPr/>
        </p:nvSpPr>
        <p:spPr>
          <a:xfrm>
            <a:off x="0" y="1395276"/>
            <a:ext cx="121920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C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khử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endParaRPr lang="en-US" sz="6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5B56DE8-77F5-4832-A556-0FB115B12CBF}"/>
              </a:ext>
            </a:extLst>
          </p:cNvPr>
          <p:cNvSpPr txBox="1"/>
          <p:nvPr/>
        </p:nvSpPr>
        <p:spPr>
          <a:xfrm>
            <a:off x="730629" y="3045089"/>
            <a:ext cx="4842855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A. </a:t>
            </a:r>
            <a:r>
              <a:rPr lang="vi-VN" sz="4000" dirty="0" err="1">
                <a:latin typeface="+mj-lt"/>
              </a:rPr>
              <a:t>nhận</a:t>
            </a:r>
            <a:r>
              <a:rPr lang="vi-VN" sz="4000" dirty="0">
                <a:latin typeface="+mj-lt"/>
              </a:rPr>
              <a:t> </a:t>
            </a:r>
            <a:r>
              <a:rPr lang="vi-VN" sz="4000" dirty="0" err="1">
                <a:latin typeface="+mj-lt"/>
              </a:rPr>
              <a:t>electron</a:t>
            </a:r>
            <a:r>
              <a:rPr lang="vi-VN" sz="4000" dirty="0">
                <a:latin typeface="+mj-lt"/>
              </a:rPr>
              <a:t> </a:t>
            </a:r>
            <a:endParaRPr lang="en-US" sz="4000" dirty="0">
              <a:solidFill>
                <a:schemeClr val="tx1"/>
              </a:solidFill>
              <a:latin typeface="+mj-lt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8DF40E9-3190-49AE-86EE-3E04F62D76A9}"/>
              </a:ext>
            </a:extLst>
          </p:cNvPr>
          <p:cNvSpPr txBox="1"/>
          <p:nvPr/>
        </p:nvSpPr>
        <p:spPr>
          <a:xfrm>
            <a:off x="6667037" y="3075057"/>
            <a:ext cx="4842855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B. </a:t>
            </a:r>
            <a:r>
              <a:rPr lang="vi-VN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nhường</a:t>
            </a:r>
            <a:r>
              <a:rPr lang="vi-VN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vi-VN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proton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D97DD78-57CD-4B6E-8322-890898E5223F}"/>
              </a:ext>
            </a:extLst>
          </p:cNvPr>
          <p:cNvSpPr txBox="1"/>
          <p:nvPr/>
        </p:nvSpPr>
        <p:spPr>
          <a:xfrm>
            <a:off x="730628" y="4627787"/>
            <a:ext cx="4842855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C. </a:t>
            </a:r>
            <a:r>
              <a:rPr lang="vi-VN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nhường</a:t>
            </a:r>
            <a:r>
              <a:rPr lang="vi-VN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vi-VN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electro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31AB6A-5E63-4A5F-8893-79CA6FA8D9C6}"/>
              </a:ext>
            </a:extLst>
          </p:cNvPr>
          <p:cNvSpPr txBox="1"/>
          <p:nvPr/>
        </p:nvSpPr>
        <p:spPr>
          <a:xfrm>
            <a:off x="6711279" y="4650659"/>
            <a:ext cx="4842855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D.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nhận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proton.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35ECC68-DFB3-46ED-B248-62DFC7EF1E4D}"/>
              </a:ext>
            </a:extLst>
          </p:cNvPr>
          <p:cNvGrpSpPr/>
          <p:nvPr/>
        </p:nvGrpSpPr>
        <p:grpSpPr>
          <a:xfrm>
            <a:off x="410817" y="2916419"/>
            <a:ext cx="1060175" cy="1049751"/>
            <a:chOff x="468084" y="4947876"/>
            <a:chExt cx="1175657" cy="117565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7F8BAE2-EDC7-400A-B208-96324F1445E8}"/>
                </a:ext>
              </a:extLst>
            </p:cNvPr>
            <p:cNvSpPr/>
            <p:nvPr/>
          </p:nvSpPr>
          <p:spPr>
            <a:xfrm>
              <a:off x="541562" y="5021354"/>
              <a:ext cx="1028699" cy="1028699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662FB05A-1C3B-47CA-93CA-1A30CA1E89DC}"/>
                </a:ext>
              </a:extLst>
            </p:cNvPr>
            <p:cNvSpPr/>
            <p:nvPr/>
          </p:nvSpPr>
          <p:spPr>
            <a:xfrm>
              <a:off x="468084" y="4947876"/>
              <a:ext cx="1175657" cy="1175657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147174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uiExpand="1" build="p" animBg="1"/>
      <p:bldP spid="21" grpId="0" animBg="1"/>
      <p:bldP spid="32" grpId="0" animBg="1"/>
      <p:bldP spid="33" grpId="0" animBg="1"/>
      <p:bldP spid="3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</TotalTime>
  <Words>667</Words>
  <Application>Microsoft Office PowerPoint</Application>
  <PresentationFormat>Widescreen</PresentationFormat>
  <Paragraphs>164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Times New Roman</vt:lpstr>
      <vt:lpstr>Office Theme</vt:lpstr>
      <vt:lpstr>ÔN TẬP CHƯƠNG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XIN CHÀO VÀ HẸN GẶP LẠI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LUYỆN TÂP: PHẢN ỨNG OXI HÓA - KHỬ</dc:title>
  <dc:creator>Kim Anh</dc:creator>
  <cp:lastModifiedBy>PHẠM TIẾN HẢI</cp:lastModifiedBy>
  <cp:revision>53</cp:revision>
  <dcterms:created xsi:type="dcterms:W3CDTF">2021-06-20T15:23:47Z</dcterms:created>
  <dcterms:modified xsi:type="dcterms:W3CDTF">2022-06-27T13:46:31Z</dcterms:modified>
</cp:coreProperties>
</file>