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323" r:id="rId7"/>
    <p:sldId id="324" r:id="rId8"/>
    <p:sldId id="325" r:id="rId9"/>
    <p:sldId id="319" r:id="rId10"/>
    <p:sldId id="320" r:id="rId11"/>
    <p:sldId id="321" r:id="rId12"/>
    <p:sldId id="322" r:id="rId13"/>
    <p:sldId id="32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CCFF"/>
    <a:srgbClr val="FF99FF"/>
    <a:srgbClr val="FF99C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>
        <p:scale>
          <a:sx n="73" d="100"/>
          <a:sy n="73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1E5BB-B79F-4A4F-A64B-66A6D2C83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E13E8-2527-4AE6-A653-C542429EE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B4E60-D2CF-4561-969F-BDD7E4AE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B6920-92FD-435E-97EB-A220A728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298A-C40D-498B-9443-FDBAD512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4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DE5D0-C76D-477B-8F09-B29FD796D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C69AC-960E-4EC8-9D32-E6105EF35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0192-4317-46AF-9334-C4349046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87A37-5ABA-42E8-8907-806B02B1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69F70-1589-4338-A7F3-EEF397BBE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4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586FD-3B11-469C-AD57-A5FD4813D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7DCA8-11DF-404E-8E11-83CE5C8E4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CC4FE-0ABC-44A9-8EEC-19C377B0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C4760-1A74-4108-B13C-483F80584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63D2A-29F7-4446-8126-22AB09D5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36DA-E6D9-415D-A94F-1A312C735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85FB8-BFC1-48A7-A4F7-490266EE8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523E3-80A5-4790-A24C-5C73A432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6D586-4036-424F-AF1B-2A0093EE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B1B64-9114-4B3A-91F6-FAFDCDC9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4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2E7ED-05CB-4837-8FCE-039E46193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39C0C-DDD5-4D3D-BE96-A900EF597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B746F-E887-46C4-8EDE-C5460256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D9B96-D221-4614-B5CF-588DE2879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E7021-D07B-4FDE-8C87-5348DA14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9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C237-D6B0-402F-A710-BB844DF7D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E57FC-2340-4936-85B4-38CCA8F16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5D29E-61D3-441A-A42A-5EA5E5F4C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1C89C-96B9-4C27-9E58-2DEC4752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1460E-80EE-4CDD-B7AE-7DB4FA9E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B3E28-276F-4918-B633-F72EC085B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7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83D83-EE6F-4A59-AB23-5B8D48064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B729-8843-49BA-9B65-B09DCA51D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A4FD3-4E42-439F-8F7C-B0A90A483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CC401F-0BD1-4846-A46B-B0454644A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B71D6-A738-4DA3-8806-ECF7B4B49F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4B2C0-580B-4535-8EA3-1BE6B3A4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DC429E-6496-46DC-AAA0-FD32B57A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A2451F-6DA2-4916-913E-2AC91B0A4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5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B52E-18A2-49A0-95A7-0EA504D6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7D5590-AA97-4744-A406-1D66B4E99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8A7D8D-22AC-4F10-B4F4-3867CEB4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BAD36-30F6-4609-A3C5-A49B2568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1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8A586-AC80-40BF-962E-F7B62E8A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EEB6B0-48A8-47A5-A8B5-B7E14104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60E0E-498C-4697-8B56-9912032F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1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315EE-CD6D-4768-BD13-4F53ABB5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2294A-1551-4FED-B559-29F1D0FC0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9532A-7028-49D7-8542-C57391481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F4660-8B88-4E65-A1ED-946AA697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F4D93-86FD-4AAB-B7F5-1BC03A33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11D07-CB5D-4A6C-ADFB-EC33E40A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0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2A54C-F3B6-41D9-AFAC-D419FE31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86A14-BE84-4D09-9620-8AF03F586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D767F6-FF3B-4553-8D79-893EC71A4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DBAD3-9436-4034-801B-EA886551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985D5-8D38-4328-98A1-93CC4F3C7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E4499-EC59-49F5-B683-39912166D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5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C5D42-931C-449F-BCB9-C093E6E47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27833-2D65-47E4-B416-96B0150B1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7ECD-7A9D-47C0-A9C6-031E6AD43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5DE2B-8FB7-4DA5-AAB6-86D2486EF752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1F5AC-E4A5-4C06-BB9A-50AE96381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0944C-D267-4951-A07F-89142678D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35AEF-1423-41DE-8A6D-121D17754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8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A0B894-9BD0-4260-FE61-DE9F90907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97" y="0"/>
            <a:ext cx="12206794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A72246-4FD5-47DE-9A30-A773D337A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74610"/>
            <a:ext cx="12650680" cy="1380179"/>
          </a:xfrm>
          <a:noFill/>
        </p:spPr>
        <p:txBody>
          <a:bodyPr>
            <a:noAutofit/>
          </a:bodyPr>
          <a:lstStyle/>
          <a:p>
            <a:r>
              <a:rPr lang="en-US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Open Sans ExtraBold" panose="020B0906030804020204" pitchFamily="34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ÔN TẬP CHƯƠNG 4</a:t>
            </a:r>
            <a:endParaRPr lang="en-US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ea typeface="Open Sans ExtraBold" panose="020B0906030804020204" pitchFamily="34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566011-E803-412E-BA37-062714837333}"/>
              </a:ext>
            </a:extLst>
          </p:cNvPr>
          <p:cNvSpPr txBox="1">
            <a:spLocks/>
          </p:cNvSpPr>
          <p:nvPr/>
        </p:nvSpPr>
        <p:spPr>
          <a:xfrm rot="11672933">
            <a:off x="1681989" y="3030753"/>
            <a:ext cx="1450020" cy="1420428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461094" y="3377368"/>
            <a:ext cx="1891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BÀI 16</a:t>
            </a:r>
          </a:p>
        </p:txBody>
      </p:sp>
    </p:spTree>
    <p:extLst>
      <p:ext uri="{BB962C8B-B14F-4D97-AF65-F5344CB8AC3E}">
        <p14:creationId xmlns:p14="http://schemas.microsoft.com/office/powerpoint/2010/main" val="413701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478836" y="1411242"/>
            <a:ext cx="1142161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vi-VN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vi-VN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→  FeSO</a:t>
            </a:r>
            <a:r>
              <a:rPr lang="vi-VN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 H</a:t>
            </a:r>
            <a:r>
              <a:rPr lang="vi-VN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B56DE8-77F5-4832-A556-0FB115B12CBF}"/>
              </a:ext>
            </a:extLst>
          </p:cNvPr>
          <p:cNvSpPr txBox="1"/>
          <p:nvPr/>
        </p:nvSpPr>
        <p:spPr>
          <a:xfrm>
            <a:off x="478836" y="3385548"/>
            <a:ext cx="539187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DF40E9-3190-49AE-86EE-3E04F62D76A9}"/>
              </a:ext>
            </a:extLst>
          </p:cNvPr>
          <p:cNvSpPr txBox="1"/>
          <p:nvPr/>
        </p:nvSpPr>
        <p:spPr>
          <a:xfrm>
            <a:off x="6711278" y="3354456"/>
            <a:ext cx="5001886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97DD78-57CD-4B6E-8322-890898E5223F}"/>
              </a:ext>
            </a:extLst>
          </p:cNvPr>
          <p:cNvSpPr txBox="1"/>
          <p:nvPr/>
        </p:nvSpPr>
        <p:spPr>
          <a:xfrm>
            <a:off x="478836" y="4647027"/>
            <a:ext cx="539187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31AB6A-5E63-4A5F-8893-79CA6FA8D9C6}"/>
              </a:ext>
            </a:extLst>
          </p:cNvPr>
          <p:cNvSpPr txBox="1"/>
          <p:nvPr/>
        </p:nvSpPr>
        <p:spPr>
          <a:xfrm>
            <a:off x="6711279" y="4650659"/>
            <a:ext cx="5001885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ECC68-DFB3-46ED-B248-62DFC7EF1E4D}"/>
              </a:ext>
            </a:extLst>
          </p:cNvPr>
          <p:cNvGrpSpPr/>
          <p:nvPr/>
        </p:nvGrpSpPr>
        <p:grpSpPr>
          <a:xfrm>
            <a:off x="212034" y="3214615"/>
            <a:ext cx="1060175" cy="1049751"/>
            <a:chOff x="468084" y="4947876"/>
            <a:chExt cx="1175657" cy="117565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7F8BAE2-EDC7-400A-B208-96324F1445E8}"/>
                </a:ext>
              </a:extLst>
            </p:cNvPr>
            <p:cNvSpPr/>
            <p:nvPr/>
          </p:nvSpPr>
          <p:spPr>
            <a:xfrm>
              <a:off x="541562" y="5021354"/>
              <a:ext cx="1028699" cy="102869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62FB05A-1C3B-47CA-93CA-1A30CA1E89DC}"/>
                </a:ext>
              </a:extLst>
            </p:cNvPr>
            <p:cNvSpPr/>
            <p:nvPr/>
          </p:nvSpPr>
          <p:spPr>
            <a:xfrm>
              <a:off x="468084" y="4947876"/>
              <a:ext cx="1175657" cy="117565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193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 animBg="1"/>
      <p:bldP spid="21" grpId="0" animBg="1"/>
      <p:bldP spid="32" grpId="0" animBg="1"/>
      <p:bldP spid="33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478836" y="1411242"/>
            <a:ext cx="11421616" cy="136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2Na + 2H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→ 2NaOH + H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B56DE8-77F5-4832-A556-0FB115B12CBF}"/>
              </a:ext>
            </a:extLst>
          </p:cNvPr>
          <p:cNvSpPr txBox="1"/>
          <p:nvPr/>
        </p:nvSpPr>
        <p:spPr>
          <a:xfrm>
            <a:off x="478837" y="3385548"/>
            <a:ext cx="4226113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DF40E9-3190-49AE-86EE-3E04F62D76A9}"/>
              </a:ext>
            </a:extLst>
          </p:cNvPr>
          <p:cNvSpPr txBox="1"/>
          <p:nvPr/>
        </p:nvSpPr>
        <p:spPr>
          <a:xfrm>
            <a:off x="6711278" y="3354456"/>
            <a:ext cx="4940418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97DD78-57CD-4B6E-8322-890898E5223F}"/>
              </a:ext>
            </a:extLst>
          </p:cNvPr>
          <p:cNvSpPr txBox="1"/>
          <p:nvPr/>
        </p:nvSpPr>
        <p:spPr>
          <a:xfrm>
            <a:off x="478837" y="4647027"/>
            <a:ext cx="4226113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31AB6A-5E63-4A5F-8893-79CA6FA8D9C6}"/>
              </a:ext>
            </a:extLst>
          </p:cNvPr>
          <p:cNvSpPr txBox="1"/>
          <p:nvPr/>
        </p:nvSpPr>
        <p:spPr>
          <a:xfrm>
            <a:off x="6711279" y="4650659"/>
            <a:ext cx="4940417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ECC68-DFB3-46ED-B248-62DFC7EF1E4D}"/>
              </a:ext>
            </a:extLst>
          </p:cNvPr>
          <p:cNvGrpSpPr/>
          <p:nvPr/>
        </p:nvGrpSpPr>
        <p:grpSpPr>
          <a:xfrm>
            <a:off x="212034" y="3214615"/>
            <a:ext cx="1060175" cy="1049751"/>
            <a:chOff x="468084" y="4947876"/>
            <a:chExt cx="1175657" cy="117565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7F8BAE2-EDC7-400A-B208-96324F1445E8}"/>
                </a:ext>
              </a:extLst>
            </p:cNvPr>
            <p:cNvSpPr/>
            <p:nvPr/>
          </p:nvSpPr>
          <p:spPr>
            <a:xfrm>
              <a:off x="541562" y="5021354"/>
              <a:ext cx="1028699" cy="102869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62FB05A-1C3B-47CA-93CA-1A30CA1E89DC}"/>
                </a:ext>
              </a:extLst>
            </p:cNvPr>
            <p:cNvSpPr/>
            <p:nvPr/>
          </p:nvSpPr>
          <p:spPr>
            <a:xfrm>
              <a:off x="468084" y="4947876"/>
              <a:ext cx="1175657" cy="117565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7476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 animBg="1"/>
      <p:bldP spid="21" grpId="0" animBg="1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478836" y="1411242"/>
            <a:ext cx="11421616" cy="136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+ 2NaBr →  2NaCl + Br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B56DE8-77F5-4832-A556-0FB115B12CBF}"/>
              </a:ext>
            </a:extLst>
          </p:cNvPr>
          <p:cNvSpPr txBox="1"/>
          <p:nvPr/>
        </p:nvSpPr>
        <p:spPr>
          <a:xfrm>
            <a:off x="478837" y="3385548"/>
            <a:ext cx="4226113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Cl</a:t>
            </a:r>
            <a:r>
              <a:rPr lang="en-US" sz="4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DF40E9-3190-49AE-86EE-3E04F62D76A9}"/>
              </a:ext>
            </a:extLst>
          </p:cNvPr>
          <p:cNvSpPr txBox="1"/>
          <p:nvPr/>
        </p:nvSpPr>
        <p:spPr>
          <a:xfrm>
            <a:off x="6711278" y="3354456"/>
            <a:ext cx="4940418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NaBr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97DD78-57CD-4B6E-8322-890898E5223F}"/>
              </a:ext>
            </a:extLst>
          </p:cNvPr>
          <p:cNvSpPr txBox="1"/>
          <p:nvPr/>
        </p:nvSpPr>
        <p:spPr>
          <a:xfrm>
            <a:off x="478837" y="4647027"/>
            <a:ext cx="4226113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31AB6A-5E63-4A5F-8893-79CA6FA8D9C6}"/>
              </a:ext>
            </a:extLst>
          </p:cNvPr>
          <p:cNvSpPr txBox="1"/>
          <p:nvPr/>
        </p:nvSpPr>
        <p:spPr>
          <a:xfrm>
            <a:off x="6711279" y="4650659"/>
            <a:ext cx="4940417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Br</a:t>
            </a:r>
            <a:r>
              <a:rPr lang="en-US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ECC68-DFB3-46ED-B248-62DFC7EF1E4D}"/>
              </a:ext>
            </a:extLst>
          </p:cNvPr>
          <p:cNvGrpSpPr/>
          <p:nvPr/>
        </p:nvGrpSpPr>
        <p:grpSpPr>
          <a:xfrm>
            <a:off x="6426877" y="4506871"/>
            <a:ext cx="1060175" cy="1049751"/>
            <a:chOff x="468084" y="4947876"/>
            <a:chExt cx="1175657" cy="117565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7F8BAE2-EDC7-400A-B208-96324F1445E8}"/>
                </a:ext>
              </a:extLst>
            </p:cNvPr>
            <p:cNvSpPr/>
            <p:nvPr/>
          </p:nvSpPr>
          <p:spPr>
            <a:xfrm>
              <a:off x="541562" y="5021354"/>
              <a:ext cx="1028699" cy="102869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62FB05A-1C3B-47CA-93CA-1A30CA1E89DC}"/>
                </a:ext>
              </a:extLst>
            </p:cNvPr>
            <p:cNvSpPr/>
            <p:nvPr/>
          </p:nvSpPr>
          <p:spPr>
            <a:xfrm>
              <a:off x="468084" y="4947876"/>
              <a:ext cx="1175657" cy="117565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7695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 animBg="1"/>
      <p:bldP spid="2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A0B894-9BD0-4260-FE61-DE9F90907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97" y="0"/>
            <a:ext cx="12206794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A72246-4FD5-47DE-9A30-A773D337A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74610"/>
            <a:ext cx="12650680" cy="1380179"/>
          </a:xfrm>
          <a:noFill/>
        </p:spPr>
        <p:txBody>
          <a:bodyPr>
            <a:noAutofit/>
          </a:bodyPr>
          <a:lstStyle/>
          <a:p>
            <a:r>
              <a:rPr lang="en-US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Open Sans ExtraBold" panose="020B0906030804020204" pitchFamily="34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XIN CHÀO VÀ HẸN GẶP LẠI</a:t>
            </a:r>
            <a:endParaRPr lang="en-US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ea typeface="Open Sans ExtraBold" panose="020B0906030804020204" pitchFamily="34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566011-E803-412E-BA37-062714837333}"/>
              </a:ext>
            </a:extLst>
          </p:cNvPr>
          <p:cNvSpPr txBox="1">
            <a:spLocks/>
          </p:cNvSpPr>
          <p:nvPr/>
        </p:nvSpPr>
        <p:spPr>
          <a:xfrm rot="11672933">
            <a:off x="1681989" y="3030753"/>
            <a:ext cx="1450020" cy="1420428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461094" y="3377368"/>
            <a:ext cx="1891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BÀI 16</a:t>
            </a:r>
          </a:p>
        </p:txBody>
      </p:sp>
    </p:spTree>
    <p:extLst>
      <p:ext uri="{BB962C8B-B14F-4D97-AF65-F5344CB8AC3E}">
        <p14:creationId xmlns:p14="http://schemas.microsoft.com/office/powerpoint/2010/main" val="1863522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8759859-56AE-ADFF-CD9D-E14506193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4" y="28457"/>
            <a:ext cx="12178925" cy="685064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566011-E803-412E-BA37-062714837333}"/>
              </a:ext>
            </a:extLst>
          </p:cNvPr>
          <p:cNvSpPr txBox="1">
            <a:spLocks/>
          </p:cNvSpPr>
          <p:nvPr/>
        </p:nvSpPr>
        <p:spPr>
          <a:xfrm rot="16200000">
            <a:off x="5850100" y="-4976399"/>
            <a:ext cx="881398" cy="108636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HỆ THỐNG HÓA KIẾN THỨC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56C23F-49DE-4217-BB92-A164E1A00BC8}"/>
              </a:ext>
            </a:extLst>
          </p:cNvPr>
          <p:cNvSpPr txBox="1"/>
          <p:nvPr/>
        </p:nvSpPr>
        <p:spPr>
          <a:xfrm>
            <a:off x="3895194" y="1228777"/>
            <a:ext cx="437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Điền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dấu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…..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FB3E7A-1D4F-42D9-9CA0-9B27CB8F3949}"/>
              </a:ext>
            </a:extLst>
          </p:cNvPr>
          <p:cNvSpPr txBox="1"/>
          <p:nvPr/>
        </p:nvSpPr>
        <p:spPr>
          <a:xfrm>
            <a:off x="1401766" y="2046117"/>
            <a:ext cx="3170234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SỰ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………….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30ED23-DABE-4CCE-9212-C7E0B39605C7}"/>
              </a:ext>
            </a:extLst>
          </p:cNvPr>
          <p:cNvSpPr txBox="1"/>
          <p:nvPr/>
        </p:nvSpPr>
        <p:spPr>
          <a:xfrm>
            <a:off x="7753021" y="2033170"/>
            <a:ext cx="3170233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SỰ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………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0A8762-81C8-4C74-8DA2-EF352F590D16}"/>
              </a:ext>
            </a:extLst>
          </p:cNvPr>
          <p:cNvSpPr txBox="1"/>
          <p:nvPr/>
        </p:nvSpPr>
        <p:spPr>
          <a:xfrm>
            <a:off x="1152057" y="3605619"/>
            <a:ext cx="3661243" cy="6155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Sư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̣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nhường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electron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538F0A-7F29-421B-B956-4B5DDEF4738D}"/>
              </a:ext>
            </a:extLst>
          </p:cNvPr>
          <p:cNvSpPr txBox="1"/>
          <p:nvPr/>
        </p:nvSpPr>
        <p:spPr>
          <a:xfrm>
            <a:off x="8025147" y="3594336"/>
            <a:ext cx="2875098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Sư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̣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thu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electron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3704BE-9E9C-45AD-9E21-9DAF400A3B03}"/>
              </a:ext>
            </a:extLst>
          </p:cNvPr>
          <p:cNvSpPr txBox="1"/>
          <p:nvPr/>
        </p:nvSpPr>
        <p:spPr>
          <a:xfrm>
            <a:off x="1152057" y="4458333"/>
            <a:ext cx="3661243" cy="6155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Sư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̣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tăng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sô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́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208B84-EB3B-469A-AC7F-62B6624001B8}"/>
              </a:ext>
            </a:extLst>
          </p:cNvPr>
          <p:cNvSpPr txBox="1"/>
          <p:nvPr/>
        </p:nvSpPr>
        <p:spPr>
          <a:xfrm>
            <a:off x="7754847" y="4458333"/>
            <a:ext cx="3530600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Sư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̣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giảm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sô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́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0E062C-ABDD-40A9-A7F2-E22063ADD9CD}"/>
              </a:ext>
            </a:extLst>
          </p:cNvPr>
          <p:cNvSpPr txBox="1"/>
          <p:nvPr/>
        </p:nvSpPr>
        <p:spPr>
          <a:xfrm>
            <a:off x="1152057" y="2786614"/>
            <a:ext cx="3661243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(Quá </a:t>
            </a:r>
            <a:r>
              <a:rPr lang="en-US" sz="34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trình</a:t>
            </a:r>
            <a:r>
              <a:rPr lang="en-US" sz="3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……….)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6EB701-A619-41C5-9557-B626D66A11BC}"/>
              </a:ext>
            </a:extLst>
          </p:cNvPr>
          <p:cNvSpPr txBox="1"/>
          <p:nvPr/>
        </p:nvSpPr>
        <p:spPr>
          <a:xfrm>
            <a:off x="7624204" y="2841904"/>
            <a:ext cx="3661243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(Quá </a:t>
            </a:r>
            <a:r>
              <a:rPr lang="en-US" sz="3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trình</a:t>
            </a:r>
            <a:r>
              <a:rPr lang="en-US" sz="3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……..̉)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B2C6D5-F89D-4EF5-A722-CF8426CA2838}"/>
              </a:ext>
            </a:extLst>
          </p:cNvPr>
          <p:cNvGrpSpPr/>
          <p:nvPr/>
        </p:nvGrpSpPr>
        <p:grpSpPr>
          <a:xfrm>
            <a:off x="5219700" y="2388776"/>
            <a:ext cx="876299" cy="2685109"/>
            <a:chOff x="5219700" y="2388777"/>
            <a:chExt cx="739287" cy="253882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7BCFAC-7503-4808-A042-7C14121A02DC}"/>
                </a:ext>
              </a:extLst>
            </p:cNvPr>
            <p:cNvCxnSpPr>
              <a:cxnSpLocks/>
            </p:cNvCxnSpPr>
            <p:nvPr/>
          </p:nvCxnSpPr>
          <p:spPr>
            <a:xfrm>
              <a:off x="5219700" y="2388777"/>
              <a:ext cx="739287" cy="12194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61C7675-60BA-4700-99C8-4519408332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60099" y="3605619"/>
              <a:ext cx="588240" cy="132198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0B90EEA-81AC-461C-B6A3-95AFFBA795DC}"/>
              </a:ext>
            </a:extLst>
          </p:cNvPr>
          <p:cNvGrpSpPr/>
          <p:nvPr/>
        </p:nvGrpSpPr>
        <p:grpSpPr>
          <a:xfrm rot="10800000">
            <a:off x="6262418" y="2256295"/>
            <a:ext cx="878639" cy="2729898"/>
            <a:chOff x="5219700" y="2388777"/>
            <a:chExt cx="739287" cy="2538823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374D306-AD13-457B-8B7D-09016B971FAA}"/>
                </a:ext>
              </a:extLst>
            </p:cNvPr>
            <p:cNvCxnSpPr>
              <a:cxnSpLocks/>
            </p:cNvCxnSpPr>
            <p:nvPr/>
          </p:nvCxnSpPr>
          <p:spPr>
            <a:xfrm>
              <a:off x="5219700" y="2388777"/>
              <a:ext cx="739287" cy="12194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76827B-C614-46DE-A0D5-50570FAE5F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60099" y="3605619"/>
              <a:ext cx="588240" cy="132198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1229517" y="5386905"/>
            <a:ext cx="1079023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Phản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ứng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…………………………………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………………….………………………………………………..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11" name="Picture 4" descr="Ảnh Động Powerpoint Đẹp ❤️ Tải 777+ Hình Động PPT Cute">
            <a:extLst>
              <a:ext uri="{FF2B5EF4-FFF2-40B4-BE49-F238E27FC236}">
                <a16:creationId xmlns:a16="http://schemas.microsoft.com/office/drawing/2014/main" id="{5C675F8D-EED2-4653-A935-510D6C17C7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1852" y="5392311"/>
            <a:ext cx="1847734" cy="149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EAC4617-FAAB-3FDB-D9F0-89CFA2D11876}"/>
              </a:ext>
            </a:extLst>
          </p:cNvPr>
          <p:cNvSpPr txBox="1"/>
          <p:nvPr/>
        </p:nvSpPr>
        <p:spPr>
          <a:xfrm>
            <a:off x="2297258" y="2172139"/>
            <a:ext cx="209864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 HÓA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5AF350-80CC-9BC7-33D6-671474682E31}"/>
              </a:ext>
            </a:extLst>
          </p:cNvPr>
          <p:cNvSpPr txBox="1"/>
          <p:nvPr/>
        </p:nvSpPr>
        <p:spPr>
          <a:xfrm>
            <a:off x="9018001" y="2008687"/>
            <a:ext cx="12948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2BB861-FDA5-DB3B-C98E-596BB678E9D8}"/>
              </a:ext>
            </a:extLst>
          </p:cNvPr>
          <p:cNvSpPr txBox="1"/>
          <p:nvPr/>
        </p:nvSpPr>
        <p:spPr>
          <a:xfrm>
            <a:off x="2762943" y="2714264"/>
            <a:ext cx="2050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hóa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144909-D5E1-7FFF-B970-DBD49432D6E0}"/>
              </a:ext>
            </a:extLst>
          </p:cNvPr>
          <p:cNvSpPr txBox="1"/>
          <p:nvPr/>
        </p:nvSpPr>
        <p:spPr>
          <a:xfrm>
            <a:off x="9235090" y="2826219"/>
            <a:ext cx="2050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8E752B-CA7E-663D-A888-FE6A09835E25}"/>
              </a:ext>
            </a:extLst>
          </p:cNvPr>
          <p:cNvSpPr txBox="1"/>
          <p:nvPr/>
        </p:nvSpPr>
        <p:spPr>
          <a:xfrm>
            <a:off x="1941260" y="5527372"/>
            <a:ext cx="9296738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Phản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hóa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quá trình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electron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quá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electron.</a:t>
            </a:r>
          </a:p>
        </p:txBody>
      </p:sp>
    </p:spTree>
    <p:extLst>
      <p:ext uri="{BB962C8B-B14F-4D97-AF65-F5344CB8AC3E}">
        <p14:creationId xmlns:p14="http://schemas.microsoft.com/office/powerpoint/2010/main" val="2593476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/>
      <p:bldP spid="20" grpId="0"/>
      <p:bldP spid="41" grpId="0"/>
      <p:bldP spid="41" grpId="1"/>
      <p:bldP spid="23" grpId="0" animBg="1"/>
      <p:bldP spid="24" grpId="0"/>
      <p:bldP spid="26" grpId="0"/>
      <p:bldP spid="29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B79428BA-1424-7DB2-0031-D56B8E426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4" y="28457"/>
            <a:ext cx="12178925" cy="685064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HỆ THỐNG HÓA KIẾN THỨC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FB3E7A-1D4F-42D9-9CA0-9B27CB8F3949}"/>
              </a:ext>
            </a:extLst>
          </p:cNvPr>
          <p:cNvSpPr txBox="1"/>
          <p:nvPr/>
        </p:nvSpPr>
        <p:spPr>
          <a:xfrm>
            <a:off x="1387836" y="2004546"/>
            <a:ext cx="317023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 ……….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30ED23-DABE-4CCE-9212-C7E0B39605C7}"/>
              </a:ext>
            </a:extLst>
          </p:cNvPr>
          <p:cNvSpPr txBox="1"/>
          <p:nvPr/>
        </p:nvSpPr>
        <p:spPr>
          <a:xfrm>
            <a:off x="7620002" y="2034834"/>
            <a:ext cx="381422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 ……………..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0A8762-81C8-4C74-8DA2-EF352F590D16}"/>
              </a:ext>
            </a:extLst>
          </p:cNvPr>
          <p:cNvSpPr txBox="1"/>
          <p:nvPr/>
        </p:nvSpPr>
        <p:spPr>
          <a:xfrm>
            <a:off x="1003300" y="3605619"/>
            <a:ext cx="4037325" cy="61555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nhường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electron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538F0A-7F29-421B-B956-4B5DDEF4738D}"/>
              </a:ext>
            </a:extLst>
          </p:cNvPr>
          <p:cNvSpPr txBox="1"/>
          <p:nvPr/>
        </p:nvSpPr>
        <p:spPr>
          <a:xfrm>
            <a:off x="7754847" y="3594336"/>
            <a:ext cx="3526398" cy="615553"/>
          </a:xfrm>
          <a:prstGeom prst="rect">
            <a:avLst/>
          </a:prstGeom>
          <a:ln>
            <a:solidFill>
              <a:srgbClr val="CC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thu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electron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3704BE-9E9C-45AD-9E21-9DAF400A3B03}"/>
              </a:ext>
            </a:extLst>
          </p:cNvPr>
          <p:cNvSpPr txBox="1"/>
          <p:nvPr/>
        </p:nvSpPr>
        <p:spPr>
          <a:xfrm>
            <a:off x="1152057" y="4458333"/>
            <a:ext cx="3661243" cy="615553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Sô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́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tăng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208B84-EB3B-469A-AC7F-62B6624001B8}"/>
              </a:ext>
            </a:extLst>
          </p:cNvPr>
          <p:cNvSpPr txBox="1"/>
          <p:nvPr/>
        </p:nvSpPr>
        <p:spPr>
          <a:xfrm>
            <a:off x="7754847" y="4458333"/>
            <a:ext cx="3530600" cy="615553"/>
          </a:xfrm>
          <a:prstGeom prst="rect">
            <a:avLst/>
          </a:prstGeom>
          <a:ln>
            <a:solidFill>
              <a:srgbClr val="CC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Sô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́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giảm</a:t>
            </a:r>
            <a:endParaRPr lang="en-US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0E062C-ABDD-40A9-A7F2-E22063ADD9CD}"/>
              </a:ext>
            </a:extLst>
          </p:cNvPr>
          <p:cNvSpPr txBox="1"/>
          <p:nvPr/>
        </p:nvSpPr>
        <p:spPr>
          <a:xfrm>
            <a:off x="1152057" y="2786614"/>
            <a:ext cx="3661243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sz="3400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bị ………..)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6EB701-A619-41C5-9557-B626D66A11BC}"/>
              </a:ext>
            </a:extLst>
          </p:cNvPr>
          <p:cNvSpPr txBox="1"/>
          <p:nvPr/>
        </p:nvSpPr>
        <p:spPr>
          <a:xfrm>
            <a:off x="7624204" y="2841904"/>
            <a:ext cx="3661243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sz="3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bị</a:t>
            </a:r>
            <a:r>
              <a:rPr lang="en-US" sz="3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………..)</a:t>
            </a:r>
          </a:p>
        </p:txBody>
      </p:sp>
      <p:pic>
        <p:nvPicPr>
          <p:cNvPr id="11" name="Picture 4" descr="Ảnh Động Powerpoint Đẹp ❤️ Tải 777+ Hình Động PPT Cute">
            <a:extLst>
              <a:ext uri="{FF2B5EF4-FFF2-40B4-BE49-F238E27FC236}">
                <a16:creationId xmlns:a16="http://schemas.microsoft.com/office/drawing/2014/main" id="{5C675F8D-EED2-4653-A935-510D6C17C7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105" y="5311046"/>
            <a:ext cx="1847734" cy="149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5C22C73-532D-9700-C2A6-16E842746C48}"/>
              </a:ext>
            </a:extLst>
          </p:cNvPr>
          <p:cNvSpPr txBox="1"/>
          <p:nvPr/>
        </p:nvSpPr>
        <p:spPr>
          <a:xfrm>
            <a:off x="3895194" y="1228777"/>
            <a:ext cx="437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Điền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dấu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…..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E66885-FF83-6043-C9B1-1AADD5E3D279}"/>
              </a:ext>
            </a:extLst>
          </p:cNvPr>
          <p:cNvSpPr txBox="1"/>
          <p:nvPr/>
        </p:nvSpPr>
        <p:spPr>
          <a:xfrm>
            <a:off x="9150161" y="1997208"/>
            <a:ext cx="2098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 HÓA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6AE287-267B-D51A-8D52-61D35FDE7F8F}"/>
              </a:ext>
            </a:extLst>
          </p:cNvPr>
          <p:cNvSpPr txBox="1"/>
          <p:nvPr/>
        </p:nvSpPr>
        <p:spPr>
          <a:xfrm>
            <a:off x="2972953" y="1979565"/>
            <a:ext cx="12948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0CCF73-5630-B8E5-9FA0-A368AD8687FE}"/>
              </a:ext>
            </a:extLst>
          </p:cNvPr>
          <p:cNvSpPr txBox="1"/>
          <p:nvPr/>
        </p:nvSpPr>
        <p:spPr>
          <a:xfrm>
            <a:off x="2595187" y="2712554"/>
            <a:ext cx="2050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hóa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27C220-38CB-A474-CD8C-3C18EBDA036B}"/>
              </a:ext>
            </a:extLst>
          </p:cNvPr>
          <p:cNvSpPr txBox="1"/>
          <p:nvPr/>
        </p:nvSpPr>
        <p:spPr>
          <a:xfrm>
            <a:off x="9070654" y="2768872"/>
            <a:ext cx="2050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build="p" animBg="1"/>
      <p:bldP spid="16" grpId="0" uiExpand="1" build="p" animBg="1"/>
      <p:bldP spid="17" grpId="0" uiExpand="1" build="p" animBg="1"/>
      <p:bldP spid="18" grpId="0" uiExpand="1" build="p" animBg="1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08B9CF24-255E-A857-0926-8EC4C15E6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450956" cy="756616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6"/>
            <a:ext cx="11328026" cy="686180"/>
          </a:xfrm>
          <a:solidFill>
            <a:srgbClr val="0070C0"/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488091" y="1264477"/>
            <a:ext cx="11215818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6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xác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định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́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của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các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́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1,4 – ý 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2,5 – ý b,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3, 6 – ý c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B56DE8-77F5-4832-A556-0FB115B12CBF}"/>
              </a:ext>
            </a:extLst>
          </p:cNvPr>
          <p:cNvSpPr txBox="1"/>
          <p:nvPr/>
        </p:nvSpPr>
        <p:spPr>
          <a:xfrm>
            <a:off x="131916" y="3186333"/>
            <a:ext cx="1191857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Nitrogen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: NO, NO</a:t>
            </a:r>
            <a:r>
              <a:rPr lang="en-US" sz="3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N</a:t>
            </a:r>
            <a:r>
              <a:rPr lang="en-US" sz="3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</a:t>
            </a:r>
            <a:r>
              <a:rPr lang="en-US" sz="3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HNO</a:t>
            </a:r>
            <a:r>
              <a:rPr lang="en-US" sz="3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HNO</a:t>
            </a:r>
            <a:r>
              <a:rPr lang="en-US" sz="3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NH</a:t>
            </a:r>
            <a:r>
              <a:rPr lang="en-US" sz="3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Cl.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DF40E9-3190-49AE-86EE-3E04F62D76A9}"/>
              </a:ext>
            </a:extLst>
          </p:cNvPr>
          <p:cNvSpPr txBox="1"/>
          <p:nvPr/>
        </p:nvSpPr>
        <p:spPr>
          <a:xfrm>
            <a:off x="131916" y="4394358"/>
            <a:ext cx="1191857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Clo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HClO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HClO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HClO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HClO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CaOCl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97DD78-57CD-4B6E-8322-890898E5223F}"/>
              </a:ext>
            </a:extLst>
          </p:cNvPr>
          <p:cNvSpPr txBox="1"/>
          <p:nvPr/>
        </p:nvSpPr>
        <p:spPr>
          <a:xfrm>
            <a:off x="131916" y="5919144"/>
            <a:ext cx="1191857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Mangan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: MnO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KMnO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K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MnO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MnSO</a:t>
            </a:r>
            <a:r>
              <a:rPr lang="en-US" sz="4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26AC7F-A49F-42BB-BA78-FAA066923652}"/>
              </a:ext>
            </a:extLst>
          </p:cNvPr>
          <p:cNvSpPr txBox="1"/>
          <p:nvPr/>
        </p:nvSpPr>
        <p:spPr>
          <a:xfrm>
            <a:off x="3566297" y="2844225"/>
            <a:ext cx="623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887224-D060-49F7-98AB-288181ACCDF2}"/>
              </a:ext>
            </a:extLst>
          </p:cNvPr>
          <p:cNvSpPr txBox="1"/>
          <p:nvPr/>
        </p:nvSpPr>
        <p:spPr>
          <a:xfrm>
            <a:off x="4574379" y="2867320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+4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7CE4D8-907F-43B2-9E9B-ED218179F819}"/>
              </a:ext>
            </a:extLst>
          </p:cNvPr>
          <p:cNvSpPr txBox="1"/>
          <p:nvPr/>
        </p:nvSpPr>
        <p:spPr>
          <a:xfrm>
            <a:off x="5654710" y="2871808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+5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9B42A7-CFAD-4093-B0E4-84D2579FF229}"/>
              </a:ext>
            </a:extLst>
          </p:cNvPr>
          <p:cNvSpPr txBox="1"/>
          <p:nvPr/>
        </p:nvSpPr>
        <p:spPr>
          <a:xfrm>
            <a:off x="6960773" y="2797704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+5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AC62C7-2109-40E4-AC4A-11AE2B41D2FD}"/>
              </a:ext>
            </a:extLst>
          </p:cNvPr>
          <p:cNvSpPr txBox="1"/>
          <p:nvPr/>
        </p:nvSpPr>
        <p:spPr>
          <a:xfrm>
            <a:off x="8346421" y="2853435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+3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AE616-70E7-45A0-84EB-3591BE710597}"/>
              </a:ext>
            </a:extLst>
          </p:cNvPr>
          <p:cNvSpPr txBox="1"/>
          <p:nvPr/>
        </p:nvSpPr>
        <p:spPr>
          <a:xfrm>
            <a:off x="9363717" y="2884859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-3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9048DD-32E6-464A-91D0-7635F7506308}"/>
              </a:ext>
            </a:extLst>
          </p:cNvPr>
          <p:cNvSpPr txBox="1"/>
          <p:nvPr/>
        </p:nvSpPr>
        <p:spPr>
          <a:xfrm>
            <a:off x="3239857" y="4101970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+1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8CE3B5-A3C5-4283-B186-EEA3B0FDC4B9}"/>
              </a:ext>
            </a:extLst>
          </p:cNvPr>
          <p:cNvSpPr txBox="1"/>
          <p:nvPr/>
        </p:nvSpPr>
        <p:spPr>
          <a:xfrm>
            <a:off x="4619210" y="4101969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+3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21E411-E603-4330-8E07-E7979672CBAB}"/>
              </a:ext>
            </a:extLst>
          </p:cNvPr>
          <p:cNvSpPr txBox="1"/>
          <p:nvPr/>
        </p:nvSpPr>
        <p:spPr>
          <a:xfrm>
            <a:off x="6290799" y="4101968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+5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65AAEB-16E9-4678-9A53-7DD504CA535C}"/>
              </a:ext>
            </a:extLst>
          </p:cNvPr>
          <p:cNvSpPr txBox="1"/>
          <p:nvPr/>
        </p:nvSpPr>
        <p:spPr>
          <a:xfrm>
            <a:off x="7962388" y="4101967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+7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A51EDA-C8A0-4F4C-97BD-7C468701CBFE}"/>
              </a:ext>
            </a:extLst>
          </p:cNvPr>
          <p:cNvSpPr txBox="1"/>
          <p:nvPr/>
        </p:nvSpPr>
        <p:spPr>
          <a:xfrm>
            <a:off x="10323324" y="410196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C66008-271F-4409-BAA5-6B970919B3D4}"/>
              </a:ext>
            </a:extLst>
          </p:cNvPr>
          <p:cNvSpPr txBox="1"/>
          <p:nvPr/>
        </p:nvSpPr>
        <p:spPr>
          <a:xfrm>
            <a:off x="3852785" y="5626756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+4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E6BD97-4952-41FD-AE4D-A438BB0E90A6}"/>
              </a:ext>
            </a:extLst>
          </p:cNvPr>
          <p:cNvSpPr txBox="1"/>
          <p:nvPr/>
        </p:nvSpPr>
        <p:spPr>
          <a:xfrm>
            <a:off x="5779256" y="5626756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+7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B03204-BD11-4008-870B-733BB86E1F99}"/>
              </a:ext>
            </a:extLst>
          </p:cNvPr>
          <p:cNvSpPr txBox="1"/>
          <p:nvPr/>
        </p:nvSpPr>
        <p:spPr>
          <a:xfrm>
            <a:off x="7729160" y="5626755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+6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432CCC-FADD-451C-B29A-2B91A3ECC0DC}"/>
              </a:ext>
            </a:extLst>
          </p:cNvPr>
          <p:cNvSpPr txBox="1"/>
          <p:nvPr/>
        </p:nvSpPr>
        <p:spPr>
          <a:xfrm>
            <a:off x="9265934" y="5601511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83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1" grpId="0"/>
      <p:bldP spid="32" grpId="0"/>
      <p:bldP spid="33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88374" y="1386413"/>
            <a:ext cx="1197299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khư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̉,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những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phản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ứng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B56DE8-77F5-4832-A556-0FB115B12CBF}"/>
                  </a:ext>
                </a:extLst>
              </p:cNvPr>
              <p:cNvSpPr txBox="1"/>
              <p:nvPr/>
            </p:nvSpPr>
            <p:spPr>
              <a:xfrm>
                <a:off x="88373" y="2506646"/>
                <a:ext cx="11972998" cy="91146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a. 	Cu 	+  	 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		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  <m:t>𝒕</m:t>
                        </m:r>
                      </m:e>
                    </m:groupCh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	Cu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O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B56DE8-77F5-4832-A556-0FB115B12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3" y="2506646"/>
                <a:ext cx="11972998" cy="911468"/>
              </a:xfrm>
              <a:prstGeom prst="rect">
                <a:avLst/>
              </a:prstGeom>
              <a:blipFill>
                <a:blip r:embed="rId2"/>
                <a:stretch>
                  <a:fillRect b="-26316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8DF40E9-3190-49AE-86EE-3E04F62D76A9}"/>
                  </a:ext>
                </a:extLst>
              </p:cNvPr>
              <p:cNvSpPr txBox="1"/>
              <p:nvPr/>
            </p:nvSpPr>
            <p:spPr>
              <a:xfrm>
                <a:off x="0" y="4865422"/>
                <a:ext cx="11972997" cy="90928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b. 2  K N 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3	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  <m:t>𝒕</m:t>
                        </m:r>
                      </m:e>
                    </m:groupCh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	  2 K N 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   + 	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8DF40E9-3190-49AE-86EE-3E04F62D7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65422"/>
                <a:ext cx="11972997" cy="909288"/>
              </a:xfrm>
              <a:prstGeom prst="rect">
                <a:avLst/>
              </a:prstGeom>
              <a:blipFill>
                <a:blip r:embed="rId3"/>
                <a:stretch>
                  <a:fillRect b="-27152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FC3E56D-EA42-4EA8-B1C1-7B15A26D34EF}"/>
              </a:ext>
            </a:extLst>
          </p:cNvPr>
          <p:cNvSpPr txBox="1"/>
          <p:nvPr/>
        </p:nvSpPr>
        <p:spPr>
          <a:xfrm>
            <a:off x="3781833" y="2403765"/>
            <a:ext cx="3770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57D0F1-E80F-40E8-A2E2-E2E986AAF5B9}"/>
              </a:ext>
            </a:extLst>
          </p:cNvPr>
          <p:cNvSpPr txBox="1"/>
          <p:nvPr/>
        </p:nvSpPr>
        <p:spPr>
          <a:xfrm>
            <a:off x="5646997" y="2403765"/>
            <a:ext cx="3770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B208AC-86BD-4F9A-A5CB-4E9499DF4E03}"/>
              </a:ext>
            </a:extLst>
          </p:cNvPr>
          <p:cNvSpPr txBox="1"/>
          <p:nvPr/>
        </p:nvSpPr>
        <p:spPr>
          <a:xfrm>
            <a:off x="8266212" y="2422435"/>
            <a:ext cx="5934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8A85C9-5591-4508-AB7E-733A47A8E691}"/>
              </a:ext>
            </a:extLst>
          </p:cNvPr>
          <p:cNvSpPr txBox="1"/>
          <p:nvPr/>
        </p:nvSpPr>
        <p:spPr>
          <a:xfrm>
            <a:off x="8976831" y="2403684"/>
            <a:ext cx="505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CD31A3-F739-4193-9244-0D6F74C1F82F}"/>
              </a:ext>
            </a:extLst>
          </p:cNvPr>
          <p:cNvSpPr txBox="1"/>
          <p:nvPr/>
        </p:nvSpPr>
        <p:spPr>
          <a:xfrm>
            <a:off x="4158859" y="4780518"/>
            <a:ext cx="6263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5E8D65-5665-469D-B400-89DA5B247C6E}"/>
              </a:ext>
            </a:extLst>
          </p:cNvPr>
          <p:cNvSpPr txBox="1"/>
          <p:nvPr/>
        </p:nvSpPr>
        <p:spPr>
          <a:xfrm>
            <a:off x="3530637" y="4766068"/>
            <a:ext cx="9422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D4BCBB-9C28-406D-9A17-B2443FD2C58C}"/>
              </a:ext>
            </a:extLst>
          </p:cNvPr>
          <p:cNvSpPr txBox="1"/>
          <p:nvPr/>
        </p:nvSpPr>
        <p:spPr>
          <a:xfrm>
            <a:off x="6744302" y="4800356"/>
            <a:ext cx="12378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7AE70E-6692-4110-B3E1-6C93C4686D3E}"/>
              </a:ext>
            </a:extLst>
          </p:cNvPr>
          <p:cNvSpPr txBox="1"/>
          <p:nvPr/>
        </p:nvSpPr>
        <p:spPr>
          <a:xfrm>
            <a:off x="9482098" y="4800894"/>
            <a:ext cx="6263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69BA6A-122B-4024-8960-81D63ECC6221}"/>
              </a:ext>
            </a:extLst>
          </p:cNvPr>
          <p:cNvSpPr txBox="1"/>
          <p:nvPr/>
        </p:nvSpPr>
        <p:spPr>
          <a:xfrm>
            <a:off x="2458037" y="3617363"/>
            <a:ext cx="19431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khư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̉)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CBB505-5A08-4F96-BA15-1AF60456A0E5}"/>
              </a:ext>
            </a:extLst>
          </p:cNvPr>
          <p:cNvSpPr txBox="1"/>
          <p:nvPr/>
        </p:nvSpPr>
        <p:spPr>
          <a:xfrm>
            <a:off x="5010476" y="3617363"/>
            <a:ext cx="24929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774A85-BD73-4038-B7AA-EBCFDD5A6893}"/>
              </a:ext>
            </a:extLst>
          </p:cNvPr>
          <p:cNvSpPr txBox="1"/>
          <p:nvPr/>
        </p:nvSpPr>
        <p:spPr>
          <a:xfrm>
            <a:off x="1843636" y="5986859"/>
            <a:ext cx="41985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khư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̉, 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chất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oxi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2440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1" grpId="0" build="allAtOnce" animBg="1"/>
      <p:bldP spid="32" grpId="0" build="allAtOnce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8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044F45-B9A3-37E4-A333-03832F11E2DF}"/>
              </a:ext>
            </a:extLst>
          </p:cNvPr>
          <p:cNvSpPr txBox="1"/>
          <p:nvPr/>
        </p:nvSpPr>
        <p:spPr>
          <a:xfrm>
            <a:off x="0" y="1395276"/>
            <a:ext cx="1219200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3: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Cân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bằng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phương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trình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học</a:t>
            </a:r>
            <a:endParaRPr lang="en-US" sz="3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8E357-B0B2-5F1A-E016-6D2CF4C729DF}"/>
                  </a:ext>
                </a:extLst>
              </p:cNvPr>
              <p:cNvSpPr txBox="1"/>
              <p:nvPr/>
            </p:nvSpPr>
            <p:spPr>
              <a:xfrm>
                <a:off x="109501" y="2369846"/>
                <a:ext cx="11972998" cy="91146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a. 	Al 	+ 	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FeO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  <m:t>𝒕</m:t>
                        </m:r>
                      </m:e>
                    </m:groupCh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	Al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3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+    Fe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8E357-B0B2-5F1A-E016-6D2CF4C72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1" y="2369846"/>
                <a:ext cx="11972998" cy="911468"/>
              </a:xfrm>
              <a:prstGeom prst="rect">
                <a:avLst/>
              </a:prstGeom>
              <a:blipFill>
                <a:blip r:embed="rId2"/>
                <a:stretch>
                  <a:fillRect b="-27152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5DF0B4E-FFE7-726E-BAAA-33E5C4A0F954}"/>
              </a:ext>
            </a:extLst>
          </p:cNvPr>
          <p:cNvSpPr txBox="1"/>
          <p:nvPr/>
        </p:nvSpPr>
        <p:spPr>
          <a:xfrm>
            <a:off x="1996649" y="3956152"/>
            <a:ext cx="409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Al  →	Al 	+ 3e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53699F-EFC6-5341-4FF3-F3859555FE89}"/>
              </a:ext>
            </a:extLst>
          </p:cNvPr>
          <p:cNvSpPr txBox="1"/>
          <p:nvPr/>
        </p:nvSpPr>
        <p:spPr>
          <a:xfrm>
            <a:off x="1996649" y="5150309"/>
            <a:ext cx="515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Fe	+ 	2e	  →	Fe 	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6760C1-7509-62F7-B155-3373E9A1821A}"/>
              </a:ext>
            </a:extLst>
          </p:cNvPr>
          <p:cNvCxnSpPr/>
          <p:nvPr/>
        </p:nvCxnSpPr>
        <p:spPr>
          <a:xfrm>
            <a:off x="1755042" y="3956152"/>
            <a:ext cx="0" cy="19417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2EFAA25-D23C-5DB3-D379-E8267A9D37F8}"/>
              </a:ext>
            </a:extLst>
          </p:cNvPr>
          <p:cNvSpPr txBox="1"/>
          <p:nvPr/>
        </p:nvSpPr>
        <p:spPr>
          <a:xfrm>
            <a:off x="2244083" y="360730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9C5A5-B773-0A10-195D-6B187D0FF408}"/>
              </a:ext>
            </a:extLst>
          </p:cNvPr>
          <p:cNvSpPr txBox="1"/>
          <p:nvPr/>
        </p:nvSpPr>
        <p:spPr>
          <a:xfrm>
            <a:off x="3837574" y="3576687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210785-F4DD-A5DA-BF3E-961232067C46}"/>
              </a:ext>
            </a:extLst>
          </p:cNvPr>
          <p:cNvSpPr txBox="1"/>
          <p:nvPr/>
        </p:nvSpPr>
        <p:spPr>
          <a:xfrm>
            <a:off x="5731649" y="4739909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AC4670-AA8C-BFA1-6860-77FE74FD5D80}"/>
              </a:ext>
            </a:extLst>
          </p:cNvPr>
          <p:cNvSpPr txBox="1"/>
          <p:nvPr/>
        </p:nvSpPr>
        <p:spPr>
          <a:xfrm>
            <a:off x="1966914" y="4739909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FD0997-80B7-B2CE-1DA1-2F8C70ABAD45}"/>
              </a:ext>
            </a:extLst>
          </p:cNvPr>
          <p:cNvSpPr txBox="1"/>
          <p:nvPr/>
        </p:nvSpPr>
        <p:spPr>
          <a:xfrm>
            <a:off x="1014943" y="401770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B63D51-2999-4EEF-8668-C9B15A229C1D}"/>
              </a:ext>
            </a:extLst>
          </p:cNvPr>
          <p:cNvSpPr txBox="1"/>
          <p:nvPr/>
        </p:nvSpPr>
        <p:spPr>
          <a:xfrm>
            <a:off x="1008453" y="5150309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CA6B5C-5843-DEFF-6FC9-E4A521948C3A}"/>
              </a:ext>
            </a:extLst>
          </p:cNvPr>
          <p:cNvSpPr txBox="1"/>
          <p:nvPr/>
        </p:nvSpPr>
        <p:spPr>
          <a:xfrm>
            <a:off x="2529395" y="255690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11CBE2-F654-5656-D2F3-C99D89B0B7B2}"/>
              </a:ext>
            </a:extLst>
          </p:cNvPr>
          <p:cNvSpPr txBox="1"/>
          <p:nvPr/>
        </p:nvSpPr>
        <p:spPr>
          <a:xfrm>
            <a:off x="4353730" y="255690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70A7CF-1E80-8384-E960-10431E68F0DF}"/>
              </a:ext>
            </a:extLst>
          </p:cNvPr>
          <p:cNvSpPr txBox="1"/>
          <p:nvPr/>
        </p:nvSpPr>
        <p:spPr>
          <a:xfrm>
            <a:off x="9267784" y="2601989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2BE16-056E-7996-C3D1-5E9CD08F3015}"/>
              </a:ext>
            </a:extLst>
          </p:cNvPr>
          <p:cNvSpPr txBox="1"/>
          <p:nvPr/>
        </p:nvSpPr>
        <p:spPr>
          <a:xfrm>
            <a:off x="2982402" y="2221174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8CB470-1805-9D39-A4C3-A3EF878585FC}"/>
              </a:ext>
            </a:extLst>
          </p:cNvPr>
          <p:cNvSpPr txBox="1"/>
          <p:nvPr/>
        </p:nvSpPr>
        <p:spPr>
          <a:xfrm>
            <a:off x="7443449" y="2278461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CB3076-6AF0-D077-578D-41D877F4AAE0}"/>
              </a:ext>
            </a:extLst>
          </p:cNvPr>
          <p:cNvSpPr txBox="1"/>
          <p:nvPr/>
        </p:nvSpPr>
        <p:spPr>
          <a:xfrm>
            <a:off x="4615642" y="2220958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B8A6F4-E066-4E39-C813-22CB13F5F3F7}"/>
              </a:ext>
            </a:extLst>
          </p:cNvPr>
          <p:cNvSpPr txBox="1"/>
          <p:nvPr/>
        </p:nvSpPr>
        <p:spPr>
          <a:xfrm>
            <a:off x="9708930" y="225212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91590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7" grpId="0"/>
      <p:bldP spid="18" grpId="0"/>
      <p:bldP spid="19" grpId="0"/>
      <p:bldP spid="20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044F45-B9A3-37E4-A333-03832F11E2DF}"/>
              </a:ext>
            </a:extLst>
          </p:cNvPr>
          <p:cNvSpPr txBox="1"/>
          <p:nvPr/>
        </p:nvSpPr>
        <p:spPr>
          <a:xfrm>
            <a:off x="0" y="1395276"/>
            <a:ext cx="1219200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3: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Cân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bằng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phương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trình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học</a:t>
            </a:r>
            <a:endParaRPr lang="en-US" sz="3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8E357-B0B2-5F1A-E016-6D2CF4C729DF}"/>
                  </a:ext>
                </a:extLst>
              </p:cNvPr>
              <p:cNvSpPr txBox="1"/>
              <p:nvPr/>
            </p:nvSpPr>
            <p:spPr>
              <a:xfrm>
                <a:off x="109501" y="2369846"/>
                <a:ext cx="11972998" cy="91146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b. 	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ZnO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	+ 	C	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  <m:t>𝒕</m:t>
                        </m:r>
                      </m:e>
                    </m:groupCh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	Zn +    CO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8E357-B0B2-5F1A-E016-6D2CF4C72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1" y="2369846"/>
                <a:ext cx="11972998" cy="911468"/>
              </a:xfrm>
              <a:prstGeom prst="rect">
                <a:avLst/>
              </a:prstGeom>
              <a:blipFill>
                <a:blip r:embed="rId2"/>
                <a:stretch>
                  <a:fillRect b="-27152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5DF0B4E-FFE7-726E-BAAA-33E5C4A0F954}"/>
              </a:ext>
            </a:extLst>
          </p:cNvPr>
          <p:cNvSpPr txBox="1"/>
          <p:nvPr/>
        </p:nvSpPr>
        <p:spPr>
          <a:xfrm>
            <a:off x="1996649" y="3956152"/>
            <a:ext cx="409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C    →	C	+ 4e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53699F-EFC6-5341-4FF3-F3859555FE89}"/>
              </a:ext>
            </a:extLst>
          </p:cNvPr>
          <p:cNvSpPr txBox="1"/>
          <p:nvPr/>
        </p:nvSpPr>
        <p:spPr>
          <a:xfrm>
            <a:off x="1996649" y="5150309"/>
            <a:ext cx="515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Zn	+ 	2e	  →	Zn 	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6760C1-7509-62F7-B155-3373E9A1821A}"/>
              </a:ext>
            </a:extLst>
          </p:cNvPr>
          <p:cNvCxnSpPr/>
          <p:nvPr/>
        </p:nvCxnSpPr>
        <p:spPr>
          <a:xfrm>
            <a:off x="1755042" y="3956152"/>
            <a:ext cx="0" cy="19417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2EFAA25-D23C-5DB3-D379-E8267A9D37F8}"/>
              </a:ext>
            </a:extLst>
          </p:cNvPr>
          <p:cNvSpPr txBox="1"/>
          <p:nvPr/>
        </p:nvSpPr>
        <p:spPr>
          <a:xfrm>
            <a:off x="2162166" y="3629086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9C5A5-B773-0A10-195D-6B187D0FF408}"/>
              </a:ext>
            </a:extLst>
          </p:cNvPr>
          <p:cNvSpPr txBox="1"/>
          <p:nvPr/>
        </p:nvSpPr>
        <p:spPr>
          <a:xfrm>
            <a:off x="3837574" y="3576687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210785-F4DD-A5DA-BF3E-961232067C46}"/>
              </a:ext>
            </a:extLst>
          </p:cNvPr>
          <p:cNvSpPr txBox="1"/>
          <p:nvPr/>
        </p:nvSpPr>
        <p:spPr>
          <a:xfrm>
            <a:off x="5731649" y="4739909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AC4670-AA8C-BFA1-6860-77FE74FD5D80}"/>
              </a:ext>
            </a:extLst>
          </p:cNvPr>
          <p:cNvSpPr txBox="1"/>
          <p:nvPr/>
        </p:nvSpPr>
        <p:spPr>
          <a:xfrm>
            <a:off x="1966914" y="4739909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FD0997-80B7-B2CE-1DA1-2F8C70ABAD45}"/>
              </a:ext>
            </a:extLst>
          </p:cNvPr>
          <p:cNvSpPr txBox="1"/>
          <p:nvPr/>
        </p:nvSpPr>
        <p:spPr>
          <a:xfrm>
            <a:off x="1014943" y="401770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B63D51-2999-4EEF-8668-C9B15A229C1D}"/>
              </a:ext>
            </a:extLst>
          </p:cNvPr>
          <p:cNvSpPr txBox="1"/>
          <p:nvPr/>
        </p:nvSpPr>
        <p:spPr>
          <a:xfrm>
            <a:off x="1008453" y="5150309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CA6B5C-5843-DEFF-6FC9-E4A521948C3A}"/>
              </a:ext>
            </a:extLst>
          </p:cNvPr>
          <p:cNvSpPr txBox="1"/>
          <p:nvPr/>
        </p:nvSpPr>
        <p:spPr>
          <a:xfrm>
            <a:off x="2670295" y="255690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11CBE2-F654-5656-D2F3-C99D89B0B7B2}"/>
              </a:ext>
            </a:extLst>
          </p:cNvPr>
          <p:cNvSpPr txBox="1"/>
          <p:nvPr/>
        </p:nvSpPr>
        <p:spPr>
          <a:xfrm>
            <a:off x="7244061" y="2552308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2BE16-056E-7996-C3D1-5E9CD08F3015}"/>
              </a:ext>
            </a:extLst>
          </p:cNvPr>
          <p:cNvSpPr txBox="1"/>
          <p:nvPr/>
        </p:nvSpPr>
        <p:spPr>
          <a:xfrm>
            <a:off x="9195804" y="227430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8CB470-1805-9D39-A4C3-A3EF878585FC}"/>
              </a:ext>
            </a:extLst>
          </p:cNvPr>
          <p:cNvSpPr txBox="1"/>
          <p:nvPr/>
        </p:nvSpPr>
        <p:spPr>
          <a:xfrm>
            <a:off x="7772954" y="2282545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CB3076-6AF0-D077-578D-41D877F4AAE0}"/>
              </a:ext>
            </a:extLst>
          </p:cNvPr>
          <p:cNvSpPr txBox="1"/>
          <p:nvPr/>
        </p:nvSpPr>
        <p:spPr>
          <a:xfrm>
            <a:off x="3021281" y="2259442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B8A6F4-E066-4E39-C813-22CB13F5F3F7}"/>
              </a:ext>
            </a:extLst>
          </p:cNvPr>
          <p:cNvSpPr txBox="1"/>
          <p:nvPr/>
        </p:nvSpPr>
        <p:spPr>
          <a:xfrm>
            <a:off x="5812878" y="2303754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97984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7" grpId="0"/>
      <p:bldP spid="18" grpId="0"/>
      <p:bldP spid="19" grpId="0"/>
      <p:bldP spid="20" grpId="0"/>
      <p:bldP spid="22" grpId="0"/>
      <p:bldP spid="24" grpId="0"/>
      <p:bldP spid="25" grpId="0"/>
      <p:bldP spid="26" grpId="0"/>
      <p:bldP spid="29" grpId="0"/>
      <p:bldP spid="30" grpId="0"/>
      <p:bldP spid="31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044F45-B9A3-37E4-A333-03832F11E2DF}"/>
              </a:ext>
            </a:extLst>
          </p:cNvPr>
          <p:cNvSpPr txBox="1"/>
          <p:nvPr/>
        </p:nvSpPr>
        <p:spPr>
          <a:xfrm>
            <a:off x="0" y="1395276"/>
            <a:ext cx="1219200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3: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Cân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bằng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phương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trình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hóa</a:t>
            </a:r>
            <a:r>
              <a:rPr lang="en-US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học</a:t>
            </a:r>
            <a:endParaRPr lang="en-US" sz="3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8E357-B0B2-5F1A-E016-6D2CF4C729DF}"/>
                  </a:ext>
                </a:extLst>
              </p:cNvPr>
              <p:cNvSpPr txBox="1"/>
              <p:nvPr/>
            </p:nvSpPr>
            <p:spPr>
              <a:xfrm>
                <a:off x="109501" y="2369846"/>
                <a:ext cx="11972998" cy="91146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b. 	ZnS 	+ 	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Times New Roman" panose="02020603050405020304" pitchFamily="18" charset="0"/>
                          </a:rPr>
                          <m:t>𝒕</m:t>
                        </m:r>
                      </m:e>
                    </m:groupCh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	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ZnO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 +    SO</a:t>
                </a:r>
                <a:r>
                  <a:rPr lang="en-US" sz="40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Times New Roman" panose="02020603050405020304" pitchFamily="18" charset="0"/>
                  </a:rPr>
                  <a:t>2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8E357-B0B2-5F1A-E016-6D2CF4C72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1" y="2369846"/>
                <a:ext cx="11972998" cy="911468"/>
              </a:xfrm>
              <a:prstGeom prst="rect">
                <a:avLst/>
              </a:prstGeom>
              <a:blipFill>
                <a:blip r:embed="rId2"/>
                <a:stretch>
                  <a:fillRect b="-27152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5DF0B4E-FFE7-726E-BAAA-33E5C4A0F954}"/>
              </a:ext>
            </a:extLst>
          </p:cNvPr>
          <p:cNvSpPr txBox="1"/>
          <p:nvPr/>
        </p:nvSpPr>
        <p:spPr>
          <a:xfrm>
            <a:off x="1996649" y="3956152"/>
            <a:ext cx="409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S    →	S	+ 6e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53699F-EFC6-5341-4FF3-F3859555FE89}"/>
              </a:ext>
            </a:extLst>
          </p:cNvPr>
          <p:cNvSpPr txBox="1"/>
          <p:nvPr/>
        </p:nvSpPr>
        <p:spPr>
          <a:xfrm>
            <a:off x="1996649" y="5150309"/>
            <a:ext cx="515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	+ 	4e	  →	2O 	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6760C1-7509-62F7-B155-3373E9A1821A}"/>
              </a:ext>
            </a:extLst>
          </p:cNvPr>
          <p:cNvCxnSpPr/>
          <p:nvPr/>
        </p:nvCxnSpPr>
        <p:spPr>
          <a:xfrm>
            <a:off x="1755042" y="3956152"/>
            <a:ext cx="0" cy="19417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2EFAA25-D23C-5DB3-D379-E8267A9D37F8}"/>
              </a:ext>
            </a:extLst>
          </p:cNvPr>
          <p:cNvSpPr txBox="1"/>
          <p:nvPr/>
        </p:nvSpPr>
        <p:spPr>
          <a:xfrm>
            <a:off x="2162166" y="3629086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9C5A5-B773-0A10-195D-6B187D0FF408}"/>
              </a:ext>
            </a:extLst>
          </p:cNvPr>
          <p:cNvSpPr txBox="1"/>
          <p:nvPr/>
        </p:nvSpPr>
        <p:spPr>
          <a:xfrm>
            <a:off x="3837574" y="3576687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210785-F4DD-A5DA-BF3E-961232067C46}"/>
              </a:ext>
            </a:extLst>
          </p:cNvPr>
          <p:cNvSpPr txBox="1"/>
          <p:nvPr/>
        </p:nvSpPr>
        <p:spPr>
          <a:xfrm>
            <a:off x="5926448" y="4746905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AC4670-AA8C-BFA1-6860-77FE74FD5D80}"/>
              </a:ext>
            </a:extLst>
          </p:cNvPr>
          <p:cNvSpPr txBox="1"/>
          <p:nvPr/>
        </p:nvSpPr>
        <p:spPr>
          <a:xfrm>
            <a:off x="2141426" y="4839299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FD0997-80B7-B2CE-1DA1-2F8C70ABAD45}"/>
              </a:ext>
            </a:extLst>
          </p:cNvPr>
          <p:cNvSpPr txBox="1"/>
          <p:nvPr/>
        </p:nvSpPr>
        <p:spPr>
          <a:xfrm>
            <a:off x="1014943" y="401770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B63D51-2999-4EEF-8668-C9B15A229C1D}"/>
              </a:ext>
            </a:extLst>
          </p:cNvPr>
          <p:cNvSpPr txBox="1"/>
          <p:nvPr/>
        </p:nvSpPr>
        <p:spPr>
          <a:xfrm>
            <a:off x="1028094" y="5224171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CA6B5C-5843-DEFF-6FC9-E4A521948C3A}"/>
              </a:ext>
            </a:extLst>
          </p:cNvPr>
          <p:cNvSpPr txBox="1"/>
          <p:nvPr/>
        </p:nvSpPr>
        <p:spPr>
          <a:xfrm>
            <a:off x="2483070" y="2580555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11CBE2-F654-5656-D2F3-C99D89B0B7B2}"/>
              </a:ext>
            </a:extLst>
          </p:cNvPr>
          <p:cNvSpPr txBox="1"/>
          <p:nvPr/>
        </p:nvSpPr>
        <p:spPr>
          <a:xfrm>
            <a:off x="8975231" y="2576992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2BE16-056E-7996-C3D1-5E9CD08F3015}"/>
              </a:ext>
            </a:extLst>
          </p:cNvPr>
          <p:cNvSpPr txBox="1"/>
          <p:nvPr/>
        </p:nvSpPr>
        <p:spPr>
          <a:xfrm>
            <a:off x="9195804" y="2274307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+4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8CB470-1805-9D39-A4C3-A3EF878585FC}"/>
              </a:ext>
            </a:extLst>
          </p:cNvPr>
          <p:cNvSpPr txBox="1"/>
          <p:nvPr/>
        </p:nvSpPr>
        <p:spPr>
          <a:xfrm>
            <a:off x="8044722" y="2322242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CB3076-6AF0-D077-578D-41D877F4AAE0}"/>
              </a:ext>
            </a:extLst>
          </p:cNvPr>
          <p:cNvSpPr txBox="1"/>
          <p:nvPr/>
        </p:nvSpPr>
        <p:spPr>
          <a:xfrm>
            <a:off x="3411245" y="2318945"/>
            <a:ext cx="95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B8A6F4-E066-4E39-C813-22CB13F5F3F7}"/>
              </a:ext>
            </a:extLst>
          </p:cNvPr>
          <p:cNvSpPr txBox="1"/>
          <p:nvPr/>
        </p:nvSpPr>
        <p:spPr>
          <a:xfrm>
            <a:off x="5599921" y="2318945"/>
            <a:ext cx="72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51E4D0-5C01-4C74-FBEC-0A7F2EC95C14}"/>
              </a:ext>
            </a:extLst>
          </p:cNvPr>
          <p:cNvSpPr txBox="1"/>
          <p:nvPr/>
        </p:nvSpPr>
        <p:spPr>
          <a:xfrm>
            <a:off x="5226970" y="256438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B8D0AB-A8BA-188F-10C5-F5FCF483106F}"/>
              </a:ext>
            </a:extLst>
          </p:cNvPr>
          <p:cNvSpPr txBox="1"/>
          <p:nvPr/>
        </p:nvSpPr>
        <p:spPr>
          <a:xfrm>
            <a:off x="7062211" y="255132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94368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7" grpId="0"/>
      <p:bldP spid="18" grpId="0"/>
      <p:bldP spid="19" grpId="0"/>
      <p:bldP spid="20" grpId="0"/>
      <p:bldP spid="22" grpId="0"/>
      <p:bldP spid="24" grpId="0"/>
      <p:bldP spid="25" grpId="0"/>
      <p:bldP spid="26" grpId="0"/>
      <p:bldP spid="29" grpId="0"/>
      <p:bldP spid="30" grpId="0"/>
      <p:bldP spid="31" grpId="0"/>
      <p:bldP spid="35" grpId="0"/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1522DD-9456-4056-AEED-72DC76CB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86" y="198765"/>
            <a:ext cx="11328026" cy="8990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A2FDE-807A-46B8-BF10-5A87884746F7}"/>
              </a:ext>
            </a:extLst>
          </p:cNvPr>
          <p:cNvSpPr txBox="1"/>
          <p:nvPr/>
        </p:nvSpPr>
        <p:spPr>
          <a:xfrm>
            <a:off x="1" y="92508"/>
            <a:ext cx="121919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76FA06-07B6-4E16-93E8-30BE7F3DD262}"/>
              </a:ext>
            </a:extLst>
          </p:cNvPr>
          <p:cNvSpPr txBox="1"/>
          <p:nvPr/>
        </p:nvSpPr>
        <p:spPr>
          <a:xfrm>
            <a:off x="0" y="1395276"/>
            <a:ext cx="12192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B56DE8-77F5-4832-A556-0FB115B12CBF}"/>
              </a:ext>
            </a:extLst>
          </p:cNvPr>
          <p:cNvSpPr txBox="1"/>
          <p:nvPr/>
        </p:nvSpPr>
        <p:spPr>
          <a:xfrm>
            <a:off x="730629" y="3045089"/>
            <a:ext cx="4842855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vi-VN" sz="4000" dirty="0" err="1">
                <a:latin typeface="+mj-lt"/>
              </a:rPr>
              <a:t>nhận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electron</a:t>
            </a:r>
            <a:r>
              <a:rPr lang="vi-VN" sz="4000" dirty="0">
                <a:latin typeface="+mj-lt"/>
              </a:rPr>
              <a:t> </a:t>
            </a:r>
            <a:endParaRPr lang="en-US" sz="4000" dirty="0">
              <a:solidFill>
                <a:schemeClr val="tx1"/>
              </a:solidFill>
              <a:latin typeface="+mj-lt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DF40E9-3190-49AE-86EE-3E04F62D76A9}"/>
              </a:ext>
            </a:extLst>
          </p:cNvPr>
          <p:cNvSpPr txBox="1"/>
          <p:nvPr/>
        </p:nvSpPr>
        <p:spPr>
          <a:xfrm>
            <a:off x="6667037" y="3075057"/>
            <a:ext cx="4842855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vi-VN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nhường</a:t>
            </a:r>
            <a:r>
              <a:rPr lang="vi-V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proton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97DD78-57CD-4B6E-8322-890898E5223F}"/>
              </a:ext>
            </a:extLst>
          </p:cNvPr>
          <p:cNvSpPr txBox="1"/>
          <p:nvPr/>
        </p:nvSpPr>
        <p:spPr>
          <a:xfrm>
            <a:off x="730628" y="4627787"/>
            <a:ext cx="4842855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vi-VN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nhường</a:t>
            </a:r>
            <a:r>
              <a:rPr lang="vi-V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electro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31AB6A-5E63-4A5F-8893-79CA6FA8D9C6}"/>
              </a:ext>
            </a:extLst>
          </p:cNvPr>
          <p:cNvSpPr txBox="1"/>
          <p:nvPr/>
        </p:nvSpPr>
        <p:spPr>
          <a:xfrm>
            <a:off x="6711279" y="4650659"/>
            <a:ext cx="4842855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proton.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ECC68-DFB3-46ED-B248-62DFC7EF1E4D}"/>
              </a:ext>
            </a:extLst>
          </p:cNvPr>
          <p:cNvGrpSpPr/>
          <p:nvPr/>
        </p:nvGrpSpPr>
        <p:grpSpPr>
          <a:xfrm>
            <a:off x="410817" y="2916419"/>
            <a:ext cx="1060175" cy="1049751"/>
            <a:chOff x="468084" y="4947876"/>
            <a:chExt cx="1175657" cy="117565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7F8BAE2-EDC7-400A-B208-96324F1445E8}"/>
                </a:ext>
              </a:extLst>
            </p:cNvPr>
            <p:cNvSpPr/>
            <p:nvPr/>
          </p:nvSpPr>
          <p:spPr>
            <a:xfrm>
              <a:off x="541562" y="5021354"/>
              <a:ext cx="1028699" cy="102869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62FB05A-1C3B-47CA-93CA-1A30CA1E89DC}"/>
                </a:ext>
              </a:extLst>
            </p:cNvPr>
            <p:cNvSpPr/>
            <p:nvPr/>
          </p:nvSpPr>
          <p:spPr>
            <a:xfrm>
              <a:off x="468084" y="4947876"/>
              <a:ext cx="1175657" cy="117565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4717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 animBg="1"/>
      <p:bldP spid="21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667</Words>
  <Application>Microsoft Office PowerPoint</Application>
  <PresentationFormat>Widescreen</PresentationFormat>
  <Paragraphs>164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Theme</vt:lpstr>
      <vt:lpstr>ÔN TẬP CHƯƠNG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XIN CHÀO VÀ HẸN GẶP LẠI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LUYỆN TÂP: PHẢN ỨNG OXI HÓA - KHỬ</dc:title>
  <dc:creator>Kim Anh</dc:creator>
  <cp:lastModifiedBy>PHẠM TIẾN HẢI</cp:lastModifiedBy>
  <cp:revision>53</cp:revision>
  <dcterms:created xsi:type="dcterms:W3CDTF">2021-06-20T15:23:47Z</dcterms:created>
  <dcterms:modified xsi:type="dcterms:W3CDTF">2022-06-27T13:46:31Z</dcterms:modified>
</cp:coreProperties>
</file>