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76" r:id="rId3"/>
    <p:sldId id="302" r:id="rId4"/>
    <p:sldId id="292" r:id="rId5"/>
    <p:sldId id="360" r:id="rId6"/>
    <p:sldId id="392" r:id="rId7"/>
    <p:sldId id="393" r:id="rId8"/>
    <p:sldId id="334" r:id="rId9"/>
    <p:sldId id="346" r:id="rId10"/>
    <p:sldId id="381" r:id="rId11"/>
    <p:sldId id="382" r:id="rId12"/>
    <p:sldId id="383" r:id="rId13"/>
    <p:sldId id="384" r:id="rId14"/>
    <p:sldId id="345" r:id="rId15"/>
    <p:sldId id="362" r:id="rId16"/>
    <p:sldId id="385" r:id="rId17"/>
    <p:sldId id="387" r:id="rId18"/>
    <p:sldId id="386" r:id="rId19"/>
    <p:sldId id="347" r:id="rId20"/>
    <p:sldId id="364" r:id="rId21"/>
    <p:sldId id="388" r:id="rId22"/>
    <p:sldId id="390" r:id="rId23"/>
    <p:sldId id="391" r:id="rId24"/>
    <p:sldId id="315" r:id="rId25"/>
    <p:sldId id="380" r:id="rId26"/>
    <p:sldId id="331" r:id="rId27"/>
    <p:sldId id="295" r:id="rId28"/>
    <p:sldId id="329" r:id="rId29"/>
    <p:sldId id="330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RPV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FF66"/>
    <a:srgbClr val="66FFFF"/>
    <a:srgbClr val="9900CC"/>
    <a:srgbClr val="FF0066"/>
    <a:srgbClr val="FFFF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60" d="100"/>
          <a:sy n="60" d="100"/>
        </p:scale>
        <p:origin x="112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436AD2-B9F2-486F-BA3D-082E0DB65575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C17A26-134A-4866-8DF9-5BDFB34621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17A26-134A-4866-8DF9-5BDFB346212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4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8B863D-CDA9-471B-9323-FF796A7D4C7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6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Tiếng Anh 7 Right On! </a:t>
            </a: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AEB7E-70D5-A5E1-D94C-C3ECB46C3DAF}"/>
              </a:ext>
            </a:extLst>
          </p:cNvPr>
          <p:cNvSpPr txBox="1"/>
          <p:nvPr userDrawn="1"/>
        </p:nvSpPr>
        <p:spPr>
          <a:xfrm>
            <a:off x="165100" y="0"/>
            <a:ext cx="671513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Unit 1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E4F5BA-3C2F-CB6F-DD5F-2FC4D9283051}"/>
              </a:ext>
            </a:extLst>
          </p:cNvPr>
          <p:cNvSpPr txBox="1"/>
          <p:nvPr userDrawn="1"/>
        </p:nvSpPr>
        <p:spPr>
          <a:xfrm>
            <a:off x="10373485" y="12700"/>
            <a:ext cx="19309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Progress Check (Cont.)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Tiếng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65100" y="0"/>
            <a:ext cx="671513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Unit 1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373485" y="12700"/>
            <a:ext cx="19309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Progress Check (Cont.)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5129545" y="1720840"/>
            <a:ext cx="63436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Unit 1: My World</a:t>
            </a:r>
          </a:p>
          <a:p>
            <a:pPr algn="ctr"/>
            <a:r>
              <a:rPr lang="en-US" sz="5400" b="1" dirty="0">
                <a:solidFill>
                  <a:srgbClr val="00B050"/>
                </a:solidFill>
                <a:latin typeface="Calibri" pitchFamily="34" charset="0"/>
              </a:rPr>
              <a:t>Progress Check (Cont.)</a:t>
            </a:r>
          </a:p>
          <a:p>
            <a:pPr algn="ctr"/>
            <a:r>
              <a:rPr lang="en-US" sz="5400" b="1" dirty="0">
                <a:solidFill>
                  <a:srgbClr val="0070C0"/>
                </a:solidFill>
                <a:latin typeface="Calibri" pitchFamily="34" charset="0"/>
              </a:rPr>
              <a:t>Page 27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44488" y="1298575"/>
            <a:ext cx="114919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000" b="1" dirty="0">
                <a:solidFill>
                  <a:srgbClr val="009900"/>
                </a:solidFill>
                <a:latin typeface="Calibri" pitchFamily="34" charset="0"/>
              </a:rPr>
              <a:t>7</a:t>
            </a:r>
            <a:r>
              <a:rPr lang="en-US" sz="3200" b="1" dirty="0">
                <a:latin typeface="Calibri" pitchFamily="34" charset="0"/>
              </a:rPr>
              <a:t> Read the blog post and replace the words in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red</a:t>
            </a:r>
            <a:r>
              <a:rPr lang="en-US" sz="3200" b="1" dirty="0">
                <a:latin typeface="Calibri" pitchFamily="34" charset="0"/>
              </a:rPr>
              <a:t> with the words from the text.</a:t>
            </a:r>
            <a:r>
              <a:rPr lang="en-US" sz="3200" dirty="0">
                <a:latin typeface="Calibri" pitchFamily="34" charset="0"/>
              </a:rPr>
              <a:t> 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0" y="444500"/>
            <a:ext cx="2203450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Pre-reading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784475" y="512763"/>
            <a:ext cx="7813675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Read the instruction, underline the key words.</a:t>
            </a: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831850" y="1870075"/>
            <a:ext cx="7889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2439988" y="1884363"/>
            <a:ext cx="1422400" cy="332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V="1">
            <a:off x="4756518" y="1870075"/>
            <a:ext cx="1201369" cy="1666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V="1">
            <a:off x="6852016" y="1875812"/>
            <a:ext cx="1951741" cy="332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10523389" y="1877054"/>
            <a:ext cx="927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2008188" y="2400449"/>
            <a:ext cx="7191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84188" y="2868613"/>
            <a:ext cx="1102836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What are you going to do?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chemeClr val="hlink"/>
                </a:solidFill>
                <a:latin typeface="+mj-lt"/>
              </a:rPr>
              <a:t> Read the blog post.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chemeClr val="hlink"/>
                </a:solidFill>
                <a:latin typeface="+mj-lt"/>
              </a:rPr>
              <a:t> Replace the words in red with the words from the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7150" y="444500"/>
            <a:ext cx="2569092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While-reading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127500" y="484188"/>
            <a:ext cx="468689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Now, read and do the task.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1174750"/>
            <a:ext cx="5854700" cy="50990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486525" y="1222375"/>
            <a:ext cx="5459413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1 </a:t>
            </a:r>
            <a:r>
              <a:rPr lang="en-US" sz="2800" dirty="0">
                <a:latin typeface="Calibri" pitchFamily="34" charset="0"/>
              </a:rPr>
              <a:t>Lara is from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there</a:t>
            </a:r>
            <a:r>
              <a:rPr lang="en-US" sz="2800" dirty="0">
                <a:latin typeface="Calibri" pitchFamily="34" charset="0"/>
              </a:rPr>
              <a:t>. __________</a:t>
            </a:r>
          </a:p>
          <a:p>
            <a:r>
              <a:rPr lang="en-US" sz="2800" b="1" dirty="0">
                <a:latin typeface="Calibri" pitchFamily="34" charset="0"/>
              </a:rPr>
              <a:t>2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Her </a:t>
            </a:r>
            <a:r>
              <a:rPr lang="en-US" sz="2800" dirty="0">
                <a:latin typeface="Calibri" pitchFamily="34" charset="0"/>
              </a:rPr>
              <a:t>hair is blond. __________</a:t>
            </a:r>
          </a:p>
          <a:p>
            <a:r>
              <a:rPr lang="en-US" sz="2800" b="1" dirty="0">
                <a:latin typeface="Calibri" pitchFamily="34" charset="0"/>
              </a:rPr>
              <a:t>3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She</a:t>
            </a:r>
            <a:r>
              <a:rPr lang="en-US" sz="2800" dirty="0">
                <a:latin typeface="Calibri" pitchFamily="34" charset="0"/>
              </a:rPr>
              <a:t>’s six years old. __________</a:t>
            </a:r>
          </a:p>
          <a:p>
            <a:r>
              <a:rPr lang="en-US" sz="2800" b="1" dirty="0">
                <a:latin typeface="Calibri" pitchFamily="34" charset="0"/>
              </a:rPr>
              <a:t>4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His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hair is black and curly. __________</a:t>
            </a:r>
          </a:p>
          <a:p>
            <a:r>
              <a:rPr lang="en-US" sz="2800" b="1" dirty="0">
                <a:latin typeface="Calibri" pitchFamily="34" charset="0"/>
              </a:rPr>
              <a:t>5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He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is chubby. _________</a:t>
            </a:r>
          </a:p>
          <a:p>
            <a:r>
              <a:rPr lang="en-US" sz="2800" b="1" dirty="0">
                <a:latin typeface="Calibri" pitchFamily="34" charset="0"/>
              </a:rPr>
              <a:t>6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They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live in England. __________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850063" y="4630738"/>
            <a:ext cx="5008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chemeClr val="hlink"/>
                </a:solidFill>
                <a:latin typeface="Calibri" pitchFamily="34" charset="0"/>
              </a:rPr>
              <a:t>What are your answers?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7150" y="444500"/>
            <a:ext cx="2654152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While-reading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127500" y="484188"/>
            <a:ext cx="4867275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Now, read again and check.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1174750"/>
            <a:ext cx="5854700" cy="50990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6486525" y="1222375"/>
            <a:ext cx="5459413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1 </a:t>
            </a:r>
            <a:r>
              <a:rPr lang="en-US" sz="2800" dirty="0">
                <a:latin typeface="Calibri" pitchFamily="34" charset="0"/>
              </a:rPr>
              <a:t>Lara is from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there</a:t>
            </a:r>
            <a:r>
              <a:rPr lang="en-US" sz="2800" dirty="0">
                <a:latin typeface="Calibri" pitchFamily="34" charset="0"/>
              </a:rPr>
              <a:t>. __________</a:t>
            </a:r>
          </a:p>
          <a:p>
            <a:r>
              <a:rPr lang="en-US" sz="2800" b="1" dirty="0">
                <a:latin typeface="Calibri" pitchFamily="34" charset="0"/>
              </a:rPr>
              <a:t>2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Her </a:t>
            </a:r>
            <a:r>
              <a:rPr lang="en-US" sz="2800" dirty="0">
                <a:latin typeface="Calibri" pitchFamily="34" charset="0"/>
              </a:rPr>
              <a:t>hair is blond. __________</a:t>
            </a:r>
          </a:p>
          <a:p>
            <a:r>
              <a:rPr lang="en-US" sz="2800" b="1" dirty="0">
                <a:latin typeface="Calibri" pitchFamily="34" charset="0"/>
              </a:rPr>
              <a:t>3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She</a:t>
            </a:r>
            <a:r>
              <a:rPr lang="en-US" sz="2800" dirty="0">
                <a:latin typeface="Calibri" pitchFamily="34" charset="0"/>
              </a:rPr>
              <a:t>’s six years old. __________</a:t>
            </a:r>
          </a:p>
          <a:p>
            <a:r>
              <a:rPr lang="en-US" sz="2800" b="1" dirty="0">
                <a:latin typeface="Calibri" pitchFamily="34" charset="0"/>
              </a:rPr>
              <a:t>4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His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hair is black and curly. __________</a:t>
            </a:r>
          </a:p>
          <a:p>
            <a:r>
              <a:rPr lang="en-US" sz="2800" b="1" dirty="0">
                <a:latin typeface="Calibri" pitchFamily="34" charset="0"/>
              </a:rPr>
              <a:t>5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He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is chubby. _________</a:t>
            </a:r>
          </a:p>
          <a:p>
            <a:r>
              <a:rPr lang="en-US" sz="2800" b="1" dirty="0">
                <a:latin typeface="Calibri" pitchFamily="34" charset="0"/>
              </a:rPr>
              <a:t>6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They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live in England. __________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9534526" y="1232066"/>
            <a:ext cx="1784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Canada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9215438" y="1644225"/>
            <a:ext cx="2103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Lara’s mum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9442450" y="2098915"/>
            <a:ext cx="2749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Lara’s sister, Jade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284913" y="2934511"/>
            <a:ext cx="355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Lara’s brother, Dylan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8702675" y="3359556"/>
            <a:ext cx="1784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Lara’s dad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6727825" y="3794125"/>
            <a:ext cx="54641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                                      Lara’s dad’s</a:t>
            </a:r>
            <a:br>
              <a:rPr lang="en-US" sz="2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family (Lara’s grandma, grandpa,</a:t>
            </a:r>
            <a:br>
              <a:rPr lang="en-US" sz="2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aunt, uncle and cousin)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4411663" y="1524000"/>
            <a:ext cx="187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V="1">
            <a:off x="628832" y="2970361"/>
            <a:ext cx="2542993" cy="1953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V="1">
            <a:off x="2343150" y="3635375"/>
            <a:ext cx="113347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V="1">
            <a:off x="660400" y="4335612"/>
            <a:ext cx="2511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5040164" y="3636963"/>
            <a:ext cx="625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4444851" y="3991604"/>
            <a:ext cx="187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V="1">
            <a:off x="694878" y="2280758"/>
            <a:ext cx="5545585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>
            <a:off x="667709" y="5096983"/>
            <a:ext cx="55737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>
            <a:off x="660400" y="5426704"/>
            <a:ext cx="35131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/>
      <p:bldP spid="60429" grpId="0"/>
      <p:bldP spid="60430" grpId="0" animBg="1"/>
      <p:bldP spid="60431" grpId="0" animBg="1"/>
      <p:bldP spid="60432" grpId="0" animBg="1"/>
      <p:bldP spid="60433" grpId="0" animBg="1"/>
      <p:bldP spid="60434" grpId="0" animBg="1"/>
      <p:bldP spid="60435" grpId="0" animBg="1"/>
      <p:bldP spid="60436" grpId="0" animBg="1"/>
      <p:bldP spid="60437" grpId="0" animBg="1"/>
      <p:bldP spid="604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7150" y="444500"/>
            <a:ext cx="2347913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Post-reading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349375" y="1900238"/>
            <a:ext cx="929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hlink"/>
                </a:solidFill>
                <a:latin typeface="Calibri" pitchFamily="34" charset="0"/>
              </a:rPr>
              <a:t>Work in pairs. Describe members in your family.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5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4095750" y="3046413"/>
            <a:ext cx="3294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>Speaking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7150" y="444500"/>
            <a:ext cx="2347913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Pre-speaking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684463" y="452438"/>
            <a:ext cx="6884839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Read the task, underline the key words.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50850" y="1192213"/>
            <a:ext cx="789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dirty="0">
                <a:solidFill>
                  <a:srgbClr val="009900"/>
                </a:solidFill>
                <a:latin typeface="Calibri" pitchFamily="34" charset="0"/>
              </a:rPr>
              <a:t>8</a:t>
            </a:r>
            <a:r>
              <a:rPr lang="en-US" sz="3200" dirty="0">
                <a:latin typeface="Calibri" pitchFamily="34" charset="0"/>
              </a:rPr>
              <a:t> Complete the dialogue with sentences (a-e).</a:t>
            </a:r>
            <a:r>
              <a:rPr lang="en-US" dirty="0"/>
              <a:t> 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700" y="2568575"/>
            <a:ext cx="72263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8613" y="2268538"/>
            <a:ext cx="2855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What’s she like?</a:t>
            </a:r>
            <a:r>
              <a:rPr lang="en-US" dirty="0"/>
              <a:t> 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00038" y="2890838"/>
            <a:ext cx="4483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b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Let’s go and meet her now!</a:t>
            </a:r>
            <a:r>
              <a:rPr lang="en-US" dirty="0"/>
              <a:t> 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03213" y="351790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c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Is she the one in the red     T-shirt and jeans? 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277813" y="4521200"/>
            <a:ext cx="4111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d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What does she look like?</a:t>
            </a:r>
            <a:r>
              <a:rPr lang="en-US" dirty="0"/>
              <a:t> 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260350" y="5073650"/>
            <a:ext cx="4475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The new girl in our school is great! 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957263" y="1763712"/>
            <a:ext cx="1530350" cy="7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3198813" y="1749425"/>
            <a:ext cx="1509712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5636153" y="1749424"/>
            <a:ext cx="2297113" cy="15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739775" y="2700338"/>
            <a:ext cx="66833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V="1">
            <a:off x="2317223" y="2700338"/>
            <a:ext cx="609600" cy="63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V="1">
            <a:off x="682623" y="3332162"/>
            <a:ext cx="1036110" cy="1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2487613" y="3317875"/>
            <a:ext cx="66833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V="1">
            <a:off x="1586441" y="3941763"/>
            <a:ext cx="1002755" cy="176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3663950" y="3941763"/>
            <a:ext cx="42068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500063" y="4376738"/>
            <a:ext cx="76993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2099732" y="4384675"/>
            <a:ext cx="66833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717550" y="4956175"/>
            <a:ext cx="66833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2909888" y="4943475"/>
            <a:ext cx="11906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1211263" y="5494338"/>
            <a:ext cx="1193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3420534" y="5494338"/>
            <a:ext cx="81174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442913" y="5929313"/>
            <a:ext cx="66833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 flipV="1">
            <a:off x="5616903" y="2967038"/>
            <a:ext cx="26934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6088063" y="2967038"/>
            <a:ext cx="669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5665688" y="3416830"/>
            <a:ext cx="669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>
            <a:off x="7138788" y="3859211"/>
            <a:ext cx="34966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>
            <a:off x="8156274" y="3867617"/>
            <a:ext cx="669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 flipV="1">
            <a:off x="9231313" y="4315025"/>
            <a:ext cx="9318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 flipV="1">
            <a:off x="5679675" y="4750000"/>
            <a:ext cx="4079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>
            <a:off x="8534100" y="4745039"/>
            <a:ext cx="126441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6488113" y="5659438"/>
            <a:ext cx="669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  <p:bldP spid="37909" grpId="0" animBg="1"/>
      <p:bldP spid="37910" grpId="0" animBg="1"/>
      <p:bldP spid="37911" grpId="0" animBg="1"/>
      <p:bldP spid="37912" grpId="0" animBg="1"/>
      <p:bldP spid="37913" grpId="0" animBg="1"/>
      <p:bldP spid="37914" grpId="0" animBg="1"/>
      <p:bldP spid="37915" grpId="0" animBg="1"/>
      <p:bldP spid="37917" grpId="0" animBg="1"/>
      <p:bldP spid="37918" grpId="0" animBg="1"/>
      <p:bldP spid="37919" grpId="0" animBg="1"/>
      <p:bldP spid="37920" grpId="0" animBg="1"/>
      <p:bldP spid="37921" grpId="0" animBg="1"/>
      <p:bldP spid="37922" grpId="0" animBg="1"/>
      <p:bldP spid="37923" grpId="0" animBg="1"/>
      <p:bldP spid="37924" grpId="0" animBg="1"/>
      <p:bldP spid="37925" grpId="0" animBg="1"/>
      <p:bldP spid="37926" grpId="0" animBg="1"/>
      <p:bldP spid="379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57150" y="444500"/>
            <a:ext cx="2944813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While-speaking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876800" y="454025"/>
            <a:ext cx="3744913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Now, do the task.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50850" y="1192213"/>
            <a:ext cx="789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dirty="0">
                <a:solidFill>
                  <a:srgbClr val="009900"/>
                </a:solidFill>
                <a:latin typeface="Calibri" pitchFamily="34" charset="0"/>
              </a:rPr>
              <a:t>8</a:t>
            </a:r>
            <a:r>
              <a:rPr lang="en-US" sz="3200" dirty="0">
                <a:latin typeface="Calibri" pitchFamily="34" charset="0"/>
              </a:rPr>
              <a:t> Complete the dialogue with sentences (a-e).</a:t>
            </a:r>
            <a:r>
              <a:rPr lang="en-US" dirty="0"/>
              <a:t> 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700" y="2568575"/>
            <a:ext cx="72263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2297113"/>
            <a:ext cx="266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libri" pitchFamily="34" charset="0"/>
              </a:rPr>
              <a:t>a </a:t>
            </a: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What’s she like?</a:t>
            </a:r>
            <a:r>
              <a:rPr lang="en-US" dirty="0"/>
              <a:t> 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2905125"/>
            <a:ext cx="4178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libri" pitchFamily="34" charset="0"/>
              </a:rPr>
              <a:t>b </a:t>
            </a: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Let’s go and meet her now!</a:t>
            </a:r>
            <a:r>
              <a:rPr lang="en-US" dirty="0"/>
              <a:t> 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548063"/>
            <a:ext cx="50641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libri" pitchFamily="34" charset="0"/>
              </a:rPr>
              <a:t>c </a:t>
            </a: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Is she the one in the red T-shirt and jeans? 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4521200"/>
            <a:ext cx="3835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libri" pitchFamily="34" charset="0"/>
              </a:rPr>
              <a:t>d </a:t>
            </a: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What does she look like?</a:t>
            </a:r>
            <a:r>
              <a:rPr lang="en-US" dirty="0"/>
              <a:t> 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5072063"/>
            <a:ext cx="5049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libri" pitchFamily="34" charset="0"/>
              </a:rPr>
              <a:t>e </a:t>
            </a: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The new girl in our school is great!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42863" y="444500"/>
            <a:ext cx="2944812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While-speaking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876800" y="454025"/>
            <a:ext cx="3744913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Now, let’s check.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50850" y="1192213"/>
            <a:ext cx="789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dirty="0">
                <a:solidFill>
                  <a:srgbClr val="009900"/>
                </a:solidFill>
                <a:latin typeface="Calibri" pitchFamily="34" charset="0"/>
              </a:rPr>
              <a:t>8</a:t>
            </a:r>
            <a:r>
              <a:rPr lang="en-US" sz="3200" dirty="0">
                <a:latin typeface="Calibri" pitchFamily="34" charset="0"/>
              </a:rPr>
              <a:t> Complete the dialogue with sentences (a-e).</a:t>
            </a:r>
            <a:r>
              <a:rPr lang="en-US" dirty="0"/>
              <a:t> </a:t>
            </a: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700" y="2568575"/>
            <a:ext cx="72263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2297113"/>
            <a:ext cx="266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libri" pitchFamily="34" charset="0"/>
              </a:rPr>
              <a:t>a </a:t>
            </a: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What’s she like?</a:t>
            </a:r>
            <a:r>
              <a:rPr lang="en-US" dirty="0"/>
              <a:t> 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2905125"/>
            <a:ext cx="4178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libri" pitchFamily="34" charset="0"/>
              </a:rPr>
              <a:t>b </a:t>
            </a: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Let’s go and meet her now!</a:t>
            </a:r>
            <a:r>
              <a:rPr lang="en-US" dirty="0"/>
              <a:t> 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620746"/>
            <a:ext cx="5064125" cy="74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dirty="0">
                <a:solidFill>
                  <a:srgbClr val="FF0000"/>
                </a:solidFill>
                <a:latin typeface="Calibri" pitchFamily="34" charset="0"/>
              </a:rPr>
              <a:t>c </a:t>
            </a: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Is she the one in the red T-shirt 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and jeans? 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4521200"/>
            <a:ext cx="3835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libri" pitchFamily="34" charset="0"/>
              </a:rPr>
              <a:t>d </a:t>
            </a: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What does she look like?</a:t>
            </a:r>
            <a:r>
              <a:rPr lang="en-US" dirty="0"/>
              <a:t> 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5072063"/>
            <a:ext cx="5049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alibri" pitchFamily="34" charset="0"/>
              </a:rPr>
              <a:t>e </a:t>
            </a:r>
            <a:r>
              <a:rPr lang="en-US" sz="2600" dirty="0">
                <a:solidFill>
                  <a:srgbClr val="FF0000"/>
                </a:solidFill>
                <a:latin typeface="Calibri" pitchFamily="34" charset="0"/>
              </a:rPr>
              <a:t>The new girl in our school is great!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59167 -0.3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29 0.00139 L 0.56264 -0.22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90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47527 0.23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3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48464 0.17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2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36 7.40741E-7 L 0.62278 0.338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01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520" grpId="0"/>
      <p:bldP spid="645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2863" y="444500"/>
            <a:ext cx="2625725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Post-speaking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946400" y="438150"/>
            <a:ext cx="6835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Work in pairs. </a:t>
            </a:r>
            <a:r>
              <a:rPr lang="en-US" sz="3200" b="1" dirty="0" err="1">
                <a:latin typeface="Calibri" pitchFamily="34" charset="0"/>
              </a:rPr>
              <a:t>Practise</a:t>
            </a:r>
            <a:r>
              <a:rPr lang="en-US" sz="3200" b="1" dirty="0">
                <a:latin typeface="Calibri" pitchFamily="34" charset="0"/>
              </a:rPr>
              <a:t> the dialogue.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1765300" y="1514475"/>
            <a:ext cx="79978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dirty="0">
                <a:solidFill>
                  <a:srgbClr val="009900"/>
                </a:solidFill>
                <a:latin typeface="Calibri" pitchFamily="34" charset="0"/>
              </a:rPr>
              <a:t>A</a:t>
            </a:r>
            <a:r>
              <a:rPr lang="en-US" sz="3200" dirty="0">
                <a:latin typeface="Calibri" pitchFamily="34" charset="0"/>
              </a:rPr>
              <a:t> Hi Carrie! The new girl in our school is great! </a:t>
            </a:r>
            <a:endParaRPr lang="en-US" sz="3200" b="1" dirty="0">
              <a:latin typeface="Calibri" pitchFamily="34" charset="0"/>
            </a:endParaRPr>
          </a:p>
          <a:p>
            <a:r>
              <a:rPr lang="en-US" sz="4000" dirty="0">
                <a:solidFill>
                  <a:srgbClr val="FF0066"/>
                </a:solidFill>
                <a:latin typeface="Calibri" pitchFamily="34" charset="0"/>
              </a:rPr>
              <a:t>B</a:t>
            </a:r>
            <a:r>
              <a:rPr lang="en-US" sz="3200" dirty="0">
                <a:latin typeface="Calibri" pitchFamily="34" charset="0"/>
              </a:rPr>
              <a:t> Really? What does she look like?</a:t>
            </a:r>
            <a:r>
              <a:rPr lang="en-US" sz="3200" b="1" dirty="0">
                <a:latin typeface="Calibri" pitchFamily="34" charset="0"/>
              </a:rPr>
              <a:t> </a:t>
            </a:r>
            <a:br>
              <a:rPr lang="en-US" sz="3200" b="1" dirty="0">
                <a:latin typeface="Calibri" pitchFamily="34" charset="0"/>
              </a:rPr>
            </a:br>
            <a:r>
              <a:rPr lang="en-US" sz="4000" dirty="0">
                <a:solidFill>
                  <a:srgbClr val="009900"/>
                </a:solidFill>
                <a:latin typeface="Calibri" pitchFamily="34" charset="0"/>
              </a:rPr>
              <a:t>A</a:t>
            </a:r>
            <a:r>
              <a:rPr lang="en-US" sz="3200" dirty="0">
                <a:latin typeface="Calibri" pitchFamily="34" charset="0"/>
              </a:rPr>
              <a:t> Well, she’s tall and slim.</a:t>
            </a:r>
            <a:br>
              <a:rPr lang="en-US" sz="3200" dirty="0">
                <a:latin typeface="Calibri" pitchFamily="34" charset="0"/>
              </a:rPr>
            </a:br>
            <a:r>
              <a:rPr lang="en-US" sz="4000" dirty="0">
                <a:solidFill>
                  <a:srgbClr val="FF0066"/>
                </a:solidFill>
                <a:latin typeface="Calibri" pitchFamily="34" charset="0"/>
              </a:rPr>
              <a:t>B</a:t>
            </a:r>
            <a:r>
              <a:rPr lang="en-US" sz="3200" dirty="0">
                <a:latin typeface="Calibri" pitchFamily="34" charset="0"/>
              </a:rPr>
              <a:t> What’s she like? Is she friendly?</a:t>
            </a:r>
            <a:br>
              <a:rPr lang="en-US" sz="3200" dirty="0">
                <a:latin typeface="Calibri" pitchFamily="34" charset="0"/>
              </a:rPr>
            </a:br>
            <a:r>
              <a:rPr lang="en-US" sz="4000" dirty="0">
                <a:solidFill>
                  <a:srgbClr val="009900"/>
                </a:solidFill>
                <a:latin typeface="Calibri" pitchFamily="34" charset="0"/>
              </a:rPr>
              <a:t>A</a:t>
            </a:r>
            <a:r>
              <a:rPr lang="en-US" sz="3200" dirty="0">
                <a:latin typeface="Calibri" pitchFamily="34" charset="0"/>
              </a:rPr>
              <a:t> Yes, she is. She’s very energetic, too.</a:t>
            </a:r>
            <a:br>
              <a:rPr lang="en-US" sz="3200" dirty="0">
                <a:latin typeface="Calibri" pitchFamily="34" charset="0"/>
              </a:rPr>
            </a:br>
            <a:r>
              <a:rPr lang="en-US" sz="4000" dirty="0">
                <a:solidFill>
                  <a:srgbClr val="FF0066"/>
                </a:solidFill>
                <a:latin typeface="Calibri" pitchFamily="34" charset="0"/>
              </a:rPr>
              <a:t>B</a:t>
            </a:r>
            <a:r>
              <a:rPr lang="en-US" sz="3200" dirty="0">
                <a:latin typeface="Calibri" pitchFamily="34" charset="0"/>
              </a:rPr>
              <a:t> Is she the one in the red T-shirt and jeans? </a:t>
            </a:r>
            <a:br>
              <a:rPr lang="en-US" sz="3200" dirty="0">
                <a:latin typeface="Calibri" pitchFamily="34" charset="0"/>
              </a:rPr>
            </a:br>
            <a:r>
              <a:rPr lang="en-US" sz="4000" dirty="0">
                <a:solidFill>
                  <a:srgbClr val="009900"/>
                </a:solidFill>
                <a:latin typeface="Calibri" pitchFamily="34" charset="0"/>
              </a:rPr>
              <a:t>A</a:t>
            </a:r>
            <a:r>
              <a:rPr lang="en-US" sz="3200" dirty="0">
                <a:latin typeface="Calibri" pitchFamily="34" charset="0"/>
              </a:rPr>
              <a:t> That’s right. Let’s go and meet her now!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3"/>
          <a:srcRect b="4123"/>
          <a:stretch>
            <a:fillRect/>
          </a:stretch>
        </p:blipFill>
        <p:spPr bwMode="auto">
          <a:xfrm>
            <a:off x="0" y="-106363"/>
            <a:ext cx="12249150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4021138" y="4222750"/>
            <a:ext cx="26876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>Writing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7938" y="1427163"/>
            <a:ext cx="3255962" cy="66357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77938" y="2266950"/>
            <a:ext cx="3255962" cy="66357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Reading  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288" y="4802188"/>
            <a:ext cx="3255962" cy="66198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88" y="5599113"/>
            <a:ext cx="3255962" cy="661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163" y="496888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90638" y="3128963"/>
            <a:ext cx="3255962" cy="66198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Everyday Eng.  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47775" y="3971925"/>
            <a:ext cx="3255963" cy="6619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Writing 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082" y="494145"/>
            <a:ext cx="4227771" cy="5869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2863" y="444500"/>
            <a:ext cx="2117725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Pre-writing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60375" y="1193800"/>
            <a:ext cx="114617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000" b="1" dirty="0">
                <a:solidFill>
                  <a:srgbClr val="009900"/>
                </a:solidFill>
                <a:latin typeface="Calibri" pitchFamily="34" charset="0"/>
              </a:rPr>
              <a:t>9</a:t>
            </a:r>
            <a:r>
              <a:rPr lang="en-US" sz="3200" b="1" dirty="0">
                <a:latin typeface="Calibri" pitchFamily="34" charset="0"/>
              </a:rPr>
              <a:t> Write a blog post about your </a:t>
            </a:r>
            <a:r>
              <a:rPr lang="en-US" sz="3200" b="1" dirty="0" err="1">
                <a:latin typeface="Calibri" pitchFamily="34" charset="0"/>
              </a:rPr>
              <a:t>favourite</a:t>
            </a:r>
            <a:r>
              <a:rPr lang="en-US" sz="3200" b="1" dirty="0">
                <a:latin typeface="Calibri" pitchFamily="34" charset="0"/>
              </a:rPr>
              <a:t> free-time activities and hobbies (about 60-80 words).</a:t>
            </a:r>
            <a:r>
              <a:rPr lang="en-US" sz="3200" dirty="0">
                <a:latin typeface="Calibri" pitchFamily="34" charset="0"/>
              </a:rPr>
              <a:t>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0" y="522288"/>
            <a:ext cx="7874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Read the instruction, underline the key words.</a:t>
            </a: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928688" y="1757363"/>
            <a:ext cx="9286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2314575" y="1751013"/>
            <a:ext cx="1422400" cy="14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5844753" y="1765300"/>
            <a:ext cx="145679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7433945" y="1765300"/>
            <a:ext cx="1558904" cy="6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9121541" y="1767840"/>
            <a:ext cx="1456796" cy="391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57213" y="2273300"/>
            <a:ext cx="132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812800" y="2655888"/>
            <a:ext cx="994251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hlink"/>
                </a:solidFill>
                <a:latin typeface="Calibri" pitchFamily="34" charset="0"/>
              </a:rPr>
              <a:t>What are you going to write?</a:t>
            </a:r>
          </a:p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FF0000"/>
                </a:solidFill>
                <a:latin typeface="Calibri" pitchFamily="34" charset="0"/>
              </a:rPr>
              <a:t>=&gt; A blog post.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hlink"/>
                </a:solidFill>
                <a:latin typeface="Calibri" pitchFamily="34" charset="0"/>
              </a:rPr>
              <a:t>What are you going to write about?</a:t>
            </a:r>
          </a:p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FF0000"/>
                </a:solidFill>
                <a:latin typeface="Calibri" pitchFamily="34" charset="0"/>
              </a:rPr>
              <a:t>=&gt; </a:t>
            </a:r>
            <a:r>
              <a:rPr lang="en-US" sz="3200" i="1" dirty="0" err="1">
                <a:solidFill>
                  <a:srgbClr val="FF0000"/>
                </a:solidFill>
                <a:latin typeface="Calibri" pitchFamily="34" charset="0"/>
              </a:rPr>
              <a:t>favourite</a:t>
            </a:r>
            <a:r>
              <a:rPr lang="en-US" sz="3200" i="1" dirty="0">
                <a:solidFill>
                  <a:srgbClr val="FF0000"/>
                </a:solidFill>
                <a:latin typeface="Calibri" pitchFamily="34" charset="0"/>
              </a:rPr>
              <a:t> free-time activities and hobbies.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93675" y="1679575"/>
            <a:ext cx="7627938" cy="4019550"/>
          </a:xfrm>
          <a:prstGeom prst="rect">
            <a:avLst/>
          </a:prstGeom>
          <a:solidFill>
            <a:srgbClr val="CCFFCC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Hi everyone! What do you do in your free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time? I listen to music every day after I finish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my homework. I also surf the Net sometimes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and watch TV series with my brother. At the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weekends, I play sports or go to the cinema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with my friends. I rarely play computer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games – I don't like them. What are your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favorite free-time activities? 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19088" y="523875"/>
            <a:ext cx="118729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>
                <a:latin typeface="Calibri" pitchFamily="34" charset="0"/>
              </a:rPr>
              <a:t>Look at the sample blog post. What is the structure of a blog?</a:t>
            </a: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V="1">
            <a:off x="319088" y="2162175"/>
            <a:ext cx="6908800" cy="1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333375" y="2670175"/>
            <a:ext cx="654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8418513" y="1524000"/>
            <a:ext cx="3338512" cy="493713"/>
          </a:xfrm>
          <a:prstGeom prst="wedgeRoundRectCallout">
            <a:avLst>
              <a:gd name="adj1" fmla="val -80431"/>
              <a:gd name="adj2" fmla="val 64148"/>
              <a:gd name="adj3" fmla="val 16667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>
                <a:latin typeface="Calibri" pitchFamily="34" charset="0"/>
              </a:rPr>
              <a:t>Opening: Greeting.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363663" y="2660850"/>
            <a:ext cx="6284912" cy="142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319088" y="3144938"/>
            <a:ext cx="7373937" cy="142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327025" y="3635374"/>
            <a:ext cx="7094053" cy="39689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V="1">
            <a:off x="339725" y="4125915"/>
            <a:ext cx="7081353" cy="3174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 flipV="1">
            <a:off x="319089" y="4606926"/>
            <a:ext cx="6312718" cy="2222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319088" y="5122863"/>
            <a:ext cx="41084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8518525" y="2792413"/>
            <a:ext cx="3295650" cy="1001712"/>
          </a:xfrm>
          <a:prstGeom prst="wedgeRoundRectCallout">
            <a:avLst>
              <a:gd name="adj1" fmla="val -70667"/>
              <a:gd name="adj2" fmla="val 6259"/>
              <a:gd name="adj3" fmla="val 16667"/>
            </a:avLst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>
                <a:latin typeface="Calibri" pitchFamily="34" charset="0"/>
              </a:rPr>
              <a:t>Body: Tell what you do in your free time.</a:t>
            </a: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4716463" y="5094288"/>
            <a:ext cx="2194476" cy="22223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V="1">
            <a:off x="319088" y="5573714"/>
            <a:ext cx="4397375" cy="2474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554" name="AutoShape 18"/>
          <p:cNvSpPr>
            <a:spLocks noChangeArrowheads="1"/>
          </p:cNvSpPr>
          <p:nvPr/>
        </p:nvSpPr>
        <p:spPr bwMode="auto">
          <a:xfrm>
            <a:off x="8410575" y="4903788"/>
            <a:ext cx="3295650" cy="725487"/>
          </a:xfrm>
          <a:prstGeom prst="wedgeRoundRectCallout">
            <a:avLst>
              <a:gd name="adj1" fmla="val -87861"/>
              <a:gd name="adj2" fmla="val -30306"/>
              <a:gd name="adj3" fmla="val 16667"/>
            </a:avLst>
          </a:prstGeom>
          <a:solidFill>
            <a:srgbClr val="FFFF99"/>
          </a:solidFill>
          <a:ln w="381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>
                <a:latin typeface="Calibri" pitchFamily="34" charset="0"/>
              </a:rPr>
              <a:t>Ending: Ask a question.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2863" y="444500"/>
            <a:ext cx="2786062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While-writing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60375" y="1193800"/>
            <a:ext cx="114617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000" b="1" dirty="0">
                <a:solidFill>
                  <a:srgbClr val="009900"/>
                </a:solidFill>
                <a:latin typeface="Calibri" pitchFamily="34" charset="0"/>
              </a:rPr>
              <a:t>9</a:t>
            </a:r>
            <a:r>
              <a:rPr lang="en-US" sz="3200" b="1" dirty="0">
                <a:latin typeface="Calibri" pitchFamily="34" charset="0"/>
              </a:rPr>
              <a:t> Write a blog post about your </a:t>
            </a:r>
            <a:r>
              <a:rPr lang="en-US" sz="3200" b="1" dirty="0" err="1">
                <a:latin typeface="Calibri" pitchFamily="34" charset="0"/>
              </a:rPr>
              <a:t>favourite</a:t>
            </a:r>
            <a:r>
              <a:rPr lang="en-US" sz="3200" b="1" dirty="0">
                <a:latin typeface="Calibri" pitchFamily="34" charset="0"/>
              </a:rPr>
              <a:t> free-time activities and hobbies (about 60-80 words).</a:t>
            </a:r>
            <a:r>
              <a:rPr lang="en-US" sz="3200" dirty="0">
                <a:latin typeface="Calibri" pitchFamily="34" charset="0"/>
              </a:rPr>
              <a:t> 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322513" y="3294063"/>
            <a:ext cx="788989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Now, write a blog post like the sample writing.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2863" y="444500"/>
            <a:ext cx="2451100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Post-writing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965700" y="595313"/>
            <a:ext cx="2801887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Peer-correction</a:t>
            </a:r>
          </a:p>
        </p:txBody>
      </p:sp>
      <p:graphicFrame>
        <p:nvGraphicFramePr>
          <p:cNvPr id="68663" name="Group 5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51738082"/>
              </p:ext>
            </p:extLst>
          </p:nvPr>
        </p:nvGraphicFramePr>
        <p:xfrm>
          <a:off x="1973262" y="1716171"/>
          <a:ext cx="8245475" cy="3962401"/>
        </p:xfrm>
        <a:graphic>
          <a:graphicData uri="http://schemas.openxmlformats.org/drawingml/2006/table">
            <a:tbl>
              <a:tblPr/>
              <a:tblGrid>
                <a:gridCol w="470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Criteria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Opening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Body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Ending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Grammar mistakes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Underline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Spelling mistakes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Circle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29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4950" y="385763"/>
            <a:ext cx="5976938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77825" y="914400"/>
            <a:ext cx="4600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1" dirty="0" err="1">
                <a:solidFill>
                  <a:schemeClr val="hlink"/>
                </a:solidFill>
                <a:latin typeface="Calibri" pitchFamily="34" charset="0"/>
              </a:rPr>
              <a:t>Colour</a:t>
            </a:r>
            <a:r>
              <a:rPr lang="en-US" sz="3000" i="1" dirty="0">
                <a:solidFill>
                  <a:schemeClr val="hlink"/>
                </a:solidFill>
                <a:latin typeface="Calibri" pitchFamily="34" charset="0"/>
              </a:rPr>
              <a:t> the number of stars if you are good or very good or excellent at what you have learnt in Unit 1.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33375" y="693738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763" y="1814513"/>
            <a:ext cx="434498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Appearance</a:t>
            </a: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Hobbies</a:t>
            </a: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Free-time activities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088" y="1817688"/>
            <a:ext cx="58928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Structures/ </a:t>
            </a:r>
            <a:r>
              <a:rPr lang="en-US" sz="3600" i="1">
                <a:solidFill>
                  <a:srgbClr val="FF0000"/>
                </a:solidFill>
                <a:latin typeface="Calibri" pitchFamily="34" charset="0"/>
              </a:rPr>
              <a:t>Sentence patterns</a:t>
            </a:r>
            <a:endParaRPr lang="en-US" sz="3600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Present Simple</a:t>
            </a: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Present Continuous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337" y="1443841"/>
            <a:ext cx="11871325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Review the vocabularies and grammar; and make sentences using them.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Prepare the next lesson (page 28 SB)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Do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Test 2 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of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Unit 1 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in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Bài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Bổ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Trợ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TA 7 Right on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     (pages 14 – 17)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Do the Speaking Test –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Test 2 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of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Unit 1 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in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Bài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Bổ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Trợ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TA 7 Right on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(page 75)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26788" y="-52388"/>
            <a:ext cx="996950" cy="3683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56322" name="Picture 1"/>
          <p:cNvPicPr>
            <a:picLocks noChangeAspect="1"/>
          </p:cNvPicPr>
          <p:nvPr/>
        </p:nvPicPr>
        <p:blipFill>
          <a:blip r:embed="rId2"/>
          <a:srcRect t="6805" b="7188"/>
          <a:stretch>
            <a:fillRect/>
          </a:stretch>
        </p:blipFill>
        <p:spPr bwMode="auto">
          <a:xfrm>
            <a:off x="0" y="-52388"/>
            <a:ext cx="12382500" cy="70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3111500" y="5575300"/>
            <a:ext cx="645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pitchFamily="34" charset="0"/>
              </a:rPr>
              <a:t>Stay positive and have a nice day!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914400" y="1381125"/>
            <a:ext cx="10833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- </a:t>
            </a:r>
            <a:r>
              <a:rPr lang="en-US" sz="3600" i="1" dirty="0" err="1">
                <a:solidFill>
                  <a:srgbClr val="0070C0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test-taking skills (Reading, Writing). 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85888" y="736600"/>
            <a:ext cx="964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hlink"/>
                </a:solidFill>
                <a:latin typeface="Calibri" pitchFamily="34" charset="0"/>
              </a:rPr>
              <a:t>Fill in the blanks with the correct tense of the verb.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68300" y="2018219"/>
            <a:ext cx="1168486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1. Every night, we (</a:t>
            </a:r>
            <a:r>
              <a:rPr lang="en-US" sz="3200" b="1" dirty="0">
                <a:latin typeface="Calibri" pitchFamily="34" charset="0"/>
              </a:rPr>
              <a:t>go</a:t>
            </a:r>
            <a:r>
              <a:rPr lang="en-US" sz="3200" dirty="0">
                <a:latin typeface="Calibri" pitchFamily="34" charset="0"/>
              </a:rPr>
              <a:t>) _____________ to bed at 10 p.m.</a:t>
            </a:r>
          </a:p>
          <a:p>
            <a:r>
              <a:rPr lang="en-US" sz="3200" dirty="0">
                <a:latin typeface="Calibri" pitchFamily="34" charset="0"/>
              </a:rPr>
              <a:t>2. Giang (</a:t>
            </a:r>
            <a:r>
              <a:rPr lang="en-US" sz="3200" b="1" dirty="0">
                <a:latin typeface="Calibri" pitchFamily="34" charset="0"/>
              </a:rPr>
              <a:t>like</a:t>
            </a:r>
            <a:r>
              <a:rPr lang="en-US" sz="3200" dirty="0">
                <a:latin typeface="Calibri" pitchFamily="34" charset="0"/>
              </a:rPr>
              <a:t>) ____________ Music but I (</a:t>
            </a:r>
            <a:r>
              <a:rPr lang="en-US" sz="3200" b="1" dirty="0">
                <a:latin typeface="Calibri" pitchFamily="34" charset="0"/>
              </a:rPr>
              <a:t>like</a:t>
            </a:r>
            <a:r>
              <a:rPr lang="en-US" sz="3200" dirty="0">
                <a:latin typeface="Calibri" pitchFamily="34" charset="0"/>
              </a:rPr>
              <a:t>) ____________ </a:t>
            </a:r>
            <a:r>
              <a:rPr lang="en-US" sz="3200" dirty="0" err="1">
                <a:latin typeface="Calibri" pitchFamily="34" charset="0"/>
              </a:rPr>
              <a:t>Maths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r>
              <a:rPr lang="en-US" sz="3200" dirty="0">
                <a:latin typeface="Calibri" pitchFamily="34" charset="0"/>
              </a:rPr>
              <a:t>3. Now, they (</a:t>
            </a:r>
            <a:r>
              <a:rPr lang="en-US" sz="3200" b="1" dirty="0">
                <a:latin typeface="Calibri" pitchFamily="34" charset="0"/>
              </a:rPr>
              <a:t>stay</a:t>
            </a:r>
            <a:r>
              <a:rPr lang="en-US" sz="3200" dirty="0">
                <a:latin typeface="Calibri" pitchFamily="34" charset="0"/>
              </a:rPr>
              <a:t>) _______________ in Hue.</a:t>
            </a:r>
          </a:p>
          <a:p>
            <a:r>
              <a:rPr lang="en-US" sz="3200" dirty="0">
                <a:latin typeface="Calibri" pitchFamily="34" charset="0"/>
              </a:rPr>
              <a:t>4. My father (</a:t>
            </a:r>
            <a:r>
              <a:rPr lang="en-US" sz="3200" b="1" dirty="0">
                <a:latin typeface="Calibri" pitchFamily="34" charset="0"/>
              </a:rPr>
              <a:t>read</a:t>
            </a:r>
            <a:r>
              <a:rPr lang="en-US" sz="3200" dirty="0">
                <a:latin typeface="Calibri" pitchFamily="34" charset="0"/>
              </a:rPr>
              <a:t>) ______________ a newspaper in the morning.</a:t>
            </a:r>
          </a:p>
          <a:p>
            <a:r>
              <a:rPr lang="en-US" sz="3200" dirty="0">
                <a:latin typeface="Calibri" pitchFamily="34" charset="0"/>
              </a:rPr>
              <a:t>5. Every day, Mr. Hung (</a:t>
            </a:r>
            <a:r>
              <a:rPr lang="en-US" sz="3200" b="1" dirty="0">
                <a:latin typeface="Calibri" pitchFamily="34" charset="0"/>
              </a:rPr>
              <a:t>not/go</a:t>
            </a:r>
            <a:r>
              <a:rPr lang="en-US" sz="3200" dirty="0">
                <a:latin typeface="Calibri" pitchFamily="34" charset="0"/>
              </a:rPr>
              <a:t>) ______________ to work by car. </a:t>
            </a:r>
          </a:p>
          <a:p>
            <a:r>
              <a:rPr lang="en-US" sz="3200" dirty="0">
                <a:latin typeface="Calibri" pitchFamily="34" charset="0"/>
              </a:rPr>
              <a:t>6. On Friday, I (</a:t>
            </a:r>
            <a:r>
              <a:rPr lang="en-US" sz="3200" b="1" dirty="0">
                <a:latin typeface="Calibri" pitchFamily="34" charset="0"/>
              </a:rPr>
              <a:t>have</a:t>
            </a:r>
            <a:r>
              <a:rPr lang="en-US" sz="3200" dirty="0">
                <a:latin typeface="Calibri" pitchFamily="34" charset="0"/>
              </a:rPr>
              <a:t>) ____________ English.</a:t>
            </a:r>
            <a:r>
              <a:rPr lang="en-US" sz="3200" dirty="0"/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195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/>
              <a:t>.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318000" y="2014687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go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946400" y="2539355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likes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8339586" y="2515407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like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013200" y="3015291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are staying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3350" y="3495824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reads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060908" y="3992232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doesn’t go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025900" y="447675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have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4" grpId="0"/>
      <p:bldP spid="266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BCF0A-BED0-A79E-406D-F914583CEA28}"/>
              </a:ext>
            </a:extLst>
          </p:cNvPr>
          <p:cNvSpPr txBox="1"/>
          <p:nvPr/>
        </p:nvSpPr>
        <p:spPr>
          <a:xfrm>
            <a:off x="225287" y="424070"/>
            <a:ext cx="11966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Choose the word whose underlined part is pronounced differently from that of the others.</a:t>
            </a:r>
            <a:endParaRPr lang="vi-VN" sz="320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90174-F186-5E63-6864-860818A9C9D8}"/>
              </a:ext>
            </a:extLst>
          </p:cNvPr>
          <p:cNvSpPr txBox="1"/>
          <p:nvPr/>
        </p:nvSpPr>
        <p:spPr>
          <a:xfrm>
            <a:off x="225287" y="1898672"/>
            <a:ext cx="11704116" cy="327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A. l</a:t>
            </a:r>
            <a:r>
              <a:rPr lang="en-US" sz="3400" u="sng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 			B. bl</a:t>
            </a:r>
            <a:r>
              <a:rPr lang="en-US" sz="3400" u="sng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nde 		C. </a:t>
            </a:r>
            <a:r>
              <a:rPr lang="en-US" sz="3400" u="sng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ld  		D. j</a:t>
            </a:r>
            <a:r>
              <a:rPr lang="en-US" sz="3400" u="sng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340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2. A. cook</a:t>
            </a:r>
            <a:r>
              <a:rPr lang="en-US" sz="3400" u="sng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	B. read</a:t>
            </a:r>
            <a:r>
              <a:rPr lang="en-US" sz="3400" u="sng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	C. play</a:t>
            </a:r>
            <a:r>
              <a:rPr lang="en-US" sz="3400" u="sng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	D. find</a:t>
            </a:r>
            <a:r>
              <a:rPr lang="en-US" sz="3400" u="sng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340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40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 A. t</a:t>
            </a:r>
            <a:r>
              <a:rPr lang="en-US" sz="3400" u="sng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  			B. bl</a:t>
            </a:r>
            <a:r>
              <a:rPr lang="en-US" sz="3400" u="sng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  		C. </a:t>
            </a:r>
            <a:r>
              <a:rPr lang="en-US" sz="340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cl</a:t>
            </a:r>
            <a:r>
              <a:rPr lang="en-US" sz="3400" u="sng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340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ck</a:t>
            </a: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		D. l</a:t>
            </a:r>
            <a:r>
              <a:rPr lang="en-US" sz="3400" u="sng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34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ve </a:t>
            </a:r>
            <a:endParaRPr lang="vi-VN" sz="340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974FB-D812-A60F-7F38-F5FA43DE5ECF}"/>
              </a:ext>
            </a:extLst>
          </p:cNvPr>
          <p:cNvSpPr txBox="1"/>
          <p:nvPr/>
        </p:nvSpPr>
        <p:spPr>
          <a:xfrm>
            <a:off x="1173361" y="2593703"/>
            <a:ext cx="13293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/lɒŋ/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BB0C46-6CFC-3DE2-D432-A83E7FB53E1C}"/>
              </a:ext>
            </a:extLst>
          </p:cNvPr>
          <p:cNvSpPr txBox="1"/>
          <p:nvPr/>
        </p:nvSpPr>
        <p:spPr>
          <a:xfrm>
            <a:off x="4213273" y="2593703"/>
            <a:ext cx="1624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/blɒnd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DF7FDD-F4E5-80FD-FD61-0C3D7D2EF9D1}"/>
              </a:ext>
            </a:extLst>
          </p:cNvPr>
          <p:cNvSpPr txBox="1"/>
          <p:nvPr/>
        </p:nvSpPr>
        <p:spPr>
          <a:xfrm>
            <a:off x="6775941" y="2593703"/>
            <a:ext cx="20974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/əʊld/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55899-11BC-F52C-01EA-E897C7FB45E1}"/>
              </a:ext>
            </a:extLst>
          </p:cNvPr>
          <p:cNvSpPr txBox="1"/>
          <p:nvPr/>
        </p:nvSpPr>
        <p:spPr>
          <a:xfrm>
            <a:off x="9493349" y="2593703"/>
            <a:ext cx="19005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/dʒɒb/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6EE599-6AF5-CC9E-C5B8-E48B7121F270}"/>
              </a:ext>
            </a:extLst>
          </p:cNvPr>
          <p:cNvSpPr txBox="1"/>
          <p:nvPr/>
        </p:nvSpPr>
        <p:spPr>
          <a:xfrm>
            <a:off x="794823" y="3894966"/>
            <a:ext cx="13293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/kʊk</a:t>
            </a:r>
            <a:r>
              <a:rPr lang="en-US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C9899-D86A-D545-C5D6-7E4D4EB4867E}"/>
              </a:ext>
            </a:extLst>
          </p:cNvPr>
          <p:cNvSpPr txBox="1"/>
          <p:nvPr/>
        </p:nvSpPr>
        <p:spPr>
          <a:xfrm>
            <a:off x="4185137" y="3894966"/>
            <a:ext cx="14672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/riːd</a:t>
            </a:r>
            <a:r>
              <a:rPr lang="en-US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270DB3-DAB5-5265-BDE6-34CA4FE9DAED}"/>
              </a:ext>
            </a:extLst>
          </p:cNvPr>
          <p:cNvSpPr txBox="1"/>
          <p:nvPr/>
        </p:nvSpPr>
        <p:spPr>
          <a:xfrm>
            <a:off x="6979920" y="3896753"/>
            <a:ext cx="13293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/pleɪ</a:t>
            </a:r>
            <a:r>
              <a:rPr lang="en-US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D2E0E-315F-B6B1-EC54-72221FE96720}"/>
              </a:ext>
            </a:extLst>
          </p:cNvPr>
          <p:cNvSpPr txBox="1"/>
          <p:nvPr/>
        </p:nvSpPr>
        <p:spPr>
          <a:xfrm>
            <a:off x="9491005" y="3896753"/>
            <a:ext cx="14672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/faɪnd</a:t>
            </a:r>
            <a:r>
              <a:rPr lang="en-US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A2306E-0F11-6A81-D1E8-DF5779AF8789}"/>
              </a:ext>
            </a:extLst>
          </p:cNvPr>
          <p:cNvSpPr txBox="1"/>
          <p:nvPr/>
        </p:nvSpPr>
        <p:spPr>
          <a:xfrm>
            <a:off x="6979973" y="5172966"/>
            <a:ext cx="18184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/klɒk/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90C35-9FC7-CBC2-9042-2F202F7AFF3F}"/>
              </a:ext>
            </a:extLst>
          </p:cNvPr>
          <p:cNvSpPr txBox="1"/>
          <p:nvPr/>
        </p:nvSpPr>
        <p:spPr>
          <a:xfrm>
            <a:off x="780754" y="5172966"/>
            <a:ext cx="16642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/tɒp/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5160F3-6ED8-47D9-5472-F70641D3DAF7}"/>
              </a:ext>
            </a:extLst>
          </p:cNvPr>
          <p:cNvSpPr txBox="1"/>
          <p:nvPr/>
        </p:nvSpPr>
        <p:spPr>
          <a:xfrm>
            <a:off x="4172349" y="5172966"/>
            <a:ext cx="28508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/blɒɡ/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54DDA4-1049-96E9-EE7E-73969EEAA574}"/>
              </a:ext>
            </a:extLst>
          </p:cNvPr>
          <p:cNvSpPr txBox="1"/>
          <p:nvPr/>
        </p:nvSpPr>
        <p:spPr>
          <a:xfrm>
            <a:off x="9646389" y="5172966"/>
            <a:ext cx="31774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/lʌv/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F1A239-47D1-19E4-3685-A820D7BCD3AD}"/>
              </a:ext>
            </a:extLst>
          </p:cNvPr>
          <p:cNvSpPr/>
          <p:nvPr/>
        </p:nvSpPr>
        <p:spPr>
          <a:xfrm>
            <a:off x="6593060" y="1954944"/>
            <a:ext cx="520121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30EC768-BFF8-C6B1-7381-33D54E46BF87}"/>
              </a:ext>
            </a:extLst>
          </p:cNvPr>
          <p:cNvSpPr/>
          <p:nvPr/>
        </p:nvSpPr>
        <p:spPr>
          <a:xfrm>
            <a:off x="637737" y="3278746"/>
            <a:ext cx="567394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D441F0-28B2-698A-9E1F-7F2CDEFC3A7E}"/>
              </a:ext>
            </a:extLst>
          </p:cNvPr>
          <p:cNvSpPr/>
          <p:nvPr/>
        </p:nvSpPr>
        <p:spPr>
          <a:xfrm>
            <a:off x="9320488" y="4585204"/>
            <a:ext cx="567394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116250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/>
      <p:bldP spid="26" grpId="0"/>
      <p:bldP spid="28" grpId="0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7737D-6085-6677-A11B-7E7789BC852D}"/>
              </a:ext>
            </a:extLst>
          </p:cNvPr>
          <p:cNvSpPr txBox="1"/>
          <p:nvPr/>
        </p:nvSpPr>
        <p:spPr>
          <a:xfrm>
            <a:off x="337931" y="427914"/>
            <a:ext cx="1151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Choose the word whose main stress is placed differently from that of the others.</a:t>
            </a:r>
            <a:endParaRPr lang="vi-VN" sz="32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2F748-5546-B12F-1CBE-1C8C2226E3F2}"/>
              </a:ext>
            </a:extLst>
          </p:cNvPr>
          <p:cNvSpPr txBox="1"/>
          <p:nvPr/>
        </p:nvSpPr>
        <p:spPr>
          <a:xfrm>
            <a:off x="337931" y="1782131"/>
            <a:ext cx="1174621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36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Frutiger LT Std 55 Roman"/>
              </a:rPr>
              <a:t>A. video   	B. computer   	C. opinion  	D. amusement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vi-VN" sz="360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Frutiger LT Std 55 Roman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60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Frutiger LT Std 55 Roman"/>
              </a:rPr>
              <a:t>2</a:t>
            </a:r>
            <a:r>
              <a:rPr lang="en-US" sz="36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Frutiger LT Std 55 Roman"/>
              </a:rPr>
              <a:t>. A. issue   	B. respect    	C. member   	D. table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vi-VN" sz="360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Frutiger LT Std 55 Roman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60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Frutiger LT Std 55 Roman"/>
              </a:rPr>
              <a:t>3</a:t>
            </a:r>
            <a:r>
              <a:rPr lang="en-US" sz="360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Frutiger LT Std 55 Roman"/>
              </a:rPr>
              <a:t>. A. argue  	B. prepare  	C. divide  		D. advise</a:t>
            </a:r>
            <a:endParaRPr lang="vi-VN" sz="360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Frutiger LT Std 55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F079D-6987-5279-EFA5-B8E1382CC95C}"/>
              </a:ext>
            </a:extLst>
          </p:cNvPr>
          <p:cNvSpPr txBox="1"/>
          <p:nvPr/>
        </p:nvSpPr>
        <p:spPr>
          <a:xfrm>
            <a:off x="868679" y="2326417"/>
            <a:ext cx="23707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/ˈvɪdiəʊ/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D294E-700F-E53A-0DC6-324494280BCE}"/>
              </a:ext>
            </a:extLst>
          </p:cNvPr>
          <p:cNvSpPr txBox="1"/>
          <p:nvPr/>
        </p:nvSpPr>
        <p:spPr>
          <a:xfrm>
            <a:off x="3203607" y="2326417"/>
            <a:ext cx="28574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/kəmˈpjuːtər/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569774-6D4A-A50F-7528-3BA0E085002A}"/>
              </a:ext>
            </a:extLst>
          </p:cNvPr>
          <p:cNvSpPr txBox="1"/>
          <p:nvPr/>
        </p:nvSpPr>
        <p:spPr>
          <a:xfrm>
            <a:off x="6025660" y="2326417"/>
            <a:ext cx="24210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/əˈpɪnjən/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62F99-C152-50E7-C908-341020482F49}"/>
              </a:ext>
            </a:extLst>
          </p:cNvPr>
          <p:cNvSpPr txBox="1"/>
          <p:nvPr/>
        </p:nvSpPr>
        <p:spPr>
          <a:xfrm>
            <a:off x="8857955" y="2326417"/>
            <a:ext cx="28574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/əˈmjuːzmənt/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27B81-E202-D8E6-9117-B13CD279E050}"/>
              </a:ext>
            </a:extLst>
          </p:cNvPr>
          <p:cNvSpPr txBox="1"/>
          <p:nvPr/>
        </p:nvSpPr>
        <p:spPr>
          <a:xfrm>
            <a:off x="868680" y="3591375"/>
            <a:ext cx="15483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/ˈɪʃuː/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B1BDB8-D2B8-0829-51B1-087B267B931E}"/>
              </a:ext>
            </a:extLst>
          </p:cNvPr>
          <p:cNvSpPr txBox="1"/>
          <p:nvPr/>
        </p:nvSpPr>
        <p:spPr>
          <a:xfrm>
            <a:off x="3358355" y="3591375"/>
            <a:ext cx="25385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/rɪˈspekt/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E66BC3-7864-E005-2020-9937F14ED512}"/>
              </a:ext>
            </a:extLst>
          </p:cNvPr>
          <p:cNvSpPr txBox="1"/>
          <p:nvPr/>
        </p:nvSpPr>
        <p:spPr>
          <a:xfrm>
            <a:off x="6053796" y="3591375"/>
            <a:ext cx="28574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/ˈmembər/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8E2D3E-FE73-AFC7-53FC-06436A8A26F8}"/>
              </a:ext>
            </a:extLst>
          </p:cNvPr>
          <p:cNvSpPr txBox="1"/>
          <p:nvPr/>
        </p:nvSpPr>
        <p:spPr>
          <a:xfrm>
            <a:off x="8830992" y="3592568"/>
            <a:ext cx="26728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/ˈteɪbl/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817C8-D1D6-7A6E-568A-08370329819E}"/>
              </a:ext>
            </a:extLst>
          </p:cNvPr>
          <p:cNvSpPr txBox="1"/>
          <p:nvPr/>
        </p:nvSpPr>
        <p:spPr>
          <a:xfrm>
            <a:off x="927882" y="4888790"/>
            <a:ext cx="18004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/ˈɑːɡjuː</a:t>
            </a:r>
            <a:r>
              <a:rPr lang="en-US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2515F7-A092-3D58-FE17-42E5A9AFCE90}"/>
              </a:ext>
            </a:extLst>
          </p:cNvPr>
          <p:cNvSpPr txBox="1"/>
          <p:nvPr/>
        </p:nvSpPr>
        <p:spPr>
          <a:xfrm>
            <a:off x="3386490" y="4888790"/>
            <a:ext cx="18004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/prɪˈpeər/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1A727E-9994-22DD-7A63-EB314019B259}"/>
              </a:ext>
            </a:extLst>
          </p:cNvPr>
          <p:cNvSpPr txBox="1"/>
          <p:nvPr/>
        </p:nvSpPr>
        <p:spPr>
          <a:xfrm>
            <a:off x="6095999" y="4888790"/>
            <a:ext cx="18004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/dɪˈvaɪd/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F2CD29-61C8-D09E-768A-0DD6B0A1847C}"/>
              </a:ext>
            </a:extLst>
          </p:cNvPr>
          <p:cNvSpPr txBox="1"/>
          <p:nvPr/>
        </p:nvSpPr>
        <p:spPr>
          <a:xfrm>
            <a:off x="8813130" y="4888790"/>
            <a:ext cx="27445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/ədˈvaɪz/</a:t>
            </a:r>
            <a:endParaRPr lang="vi-VN" sz="3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F4ABED-72FE-896B-15FC-FCB54CED437B}"/>
              </a:ext>
            </a:extLst>
          </p:cNvPr>
          <p:cNvSpPr/>
          <p:nvPr/>
        </p:nvSpPr>
        <p:spPr>
          <a:xfrm>
            <a:off x="813001" y="1840599"/>
            <a:ext cx="567394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82843F-26D4-8B00-E2BA-4D1951711E71}"/>
              </a:ext>
            </a:extLst>
          </p:cNvPr>
          <p:cNvSpPr/>
          <p:nvPr/>
        </p:nvSpPr>
        <p:spPr>
          <a:xfrm>
            <a:off x="2996229" y="3089234"/>
            <a:ext cx="567394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23354EB-463A-F81D-B4E6-035422ED2D41}"/>
              </a:ext>
            </a:extLst>
          </p:cNvPr>
          <p:cNvSpPr/>
          <p:nvPr/>
        </p:nvSpPr>
        <p:spPr>
          <a:xfrm>
            <a:off x="770797" y="4334792"/>
            <a:ext cx="567394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638796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6" grpId="0"/>
      <p:bldP spid="18" grpId="0"/>
      <p:bldP spid="20" grpId="0"/>
      <p:bldP spid="22" grpId="0"/>
      <p:bldP spid="24" grpId="0"/>
      <p:bldP spid="28" grpId="0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865" y="591723"/>
            <a:ext cx="7455389" cy="567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4133850" y="3602173"/>
            <a:ext cx="26860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>Reading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9154</TotalTime>
  <Words>1203</Words>
  <Application>Microsoft Office PowerPoint</Application>
  <PresentationFormat>Widescreen</PresentationFormat>
  <Paragraphs>178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180</cp:revision>
  <dcterms:created xsi:type="dcterms:W3CDTF">2020-12-08T03:17:05Z</dcterms:created>
  <dcterms:modified xsi:type="dcterms:W3CDTF">2022-12-21T03:27:47Z</dcterms:modified>
</cp:coreProperties>
</file>