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73" r:id="rId3"/>
    <p:sldId id="274" r:id="rId4"/>
    <p:sldId id="256" r:id="rId5"/>
    <p:sldId id="258" r:id="rId6"/>
    <p:sldId id="275" r:id="rId7"/>
    <p:sldId id="276" r:id="rId8"/>
    <p:sldId id="264" r:id="rId9"/>
    <p:sldId id="280" r:id="rId10"/>
    <p:sldId id="279" r:id="rId11"/>
    <p:sldId id="283" r:id="rId12"/>
    <p:sldId id="282" r:id="rId13"/>
    <p:sldId id="281" r:id="rId14"/>
    <p:sldId id="259" r:id="rId15"/>
    <p:sldId id="266" r:id="rId16"/>
    <p:sldId id="286" r:id="rId17"/>
    <p:sldId id="287" r:id="rId18"/>
    <p:sldId id="285" r:id="rId19"/>
    <p:sldId id="288" r:id="rId20"/>
    <p:sldId id="289" r:id="rId21"/>
    <p:sldId id="267" r:id="rId22"/>
    <p:sldId id="290" r:id="rId23"/>
    <p:sldId id="268" r:id="rId24"/>
    <p:sldId id="260" r:id="rId25"/>
    <p:sldId id="269" r:id="rId26"/>
    <p:sldId id="296" r:id="rId27"/>
    <p:sldId id="270" r:id="rId28"/>
    <p:sldId id="297" r:id="rId29"/>
    <p:sldId id="299" r:id="rId30"/>
    <p:sldId id="271" r:id="rId31"/>
    <p:sldId id="298" r:id="rId32"/>
    <p:sldId id="272" r:id="rId33"/>
    <p:sldId id="261" r:id="rId34"/>
    <p:sldId id="262" r:id="rId35"/>
    <p:sldId id="263" r:id="rId36"/>
    <p:sldId id="291" r:id="rId37"/>
    <p:sldId id="292" r:id="rId38"/>
    <p:sldId id="293" r:id="rId39"/>
    <p:sldId id="294"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BE590-D3AE-43E7-BA08-9FE5D0FDD199}" type="datetimeFigureOut">
              <a:rPr lang="en-US" smtClean="0"/>
              <a:pPr/>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BE590-D3AE-43E7-BA08-9FE5D0FDD199}" type="datetimeFigureOut">
              <a:rPr lang="en-US" smtClean="0"/>
              <a:pPr/>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BE590-D3AE-43E7-BA08-9FE5D0FDD199}" type="datetimeFigureOut">
              <a:rPr lang="en-US" smtClean="0"/>
              <a:pPr/>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BE590-D3AE-43E7-BA08-9FE5D0FDD199}" type="datetimeFigureOut">
              <a:rPr lang="en-US" smtClean="0"/>
              <a:pPr/>
              <a:t>8/24/2024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C6041-B473-4964-898A-1A64AD0B2A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04800"/>
            <a:ext cx="5715000" cy="1143000"/>
          </a:xfrm>
        </p:spPr>
        <p:txBody>
          <a:bodyPr/>
          <a:lstStyle/>
          <a:p>
            <a:r>
              <a:rPr lang="en-US">
                <a:solidFill>
                  <a:srgbClr val="FFFF00"/>
                </a:solidFill>
                <a:latin typeface="Calibri" pitchFamily="34" charset="0"/>
                <a:cs typeface="Calibri" pitchFamily="34" charset="0"/>
              </a:rPr>
              <a:t>KHỞI </a:t>
            </a:r>
            <a:r>
              <a:rPr lang="en-US" smtClean="0">
                <a:solidFill>
                  <a:srgbClr val="FFFF00"/>
                </a:solidFill>
                <a:latin typeface="Calibri" pitchFamily="34" charset="0"/>
                <a:cs typeface="Calibri" pitchFamily="34" charset="0"/>
              </a:rPr>
              <a:t>ĐỘNG</a:t>
            </a:r>
            <a:endParaRPr lang="en-US" dirty="0">
              <a:solidFill>
                <a:srgbClr val="FFFF00"/>
              </a:solidFill>
              <a:latin typeface="Calibri" pitchFamily="34" charset="0"/>
              <a:cs typeface="Calibri" pitchFamily="34"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230314"/>
            <a:ext cx="4191000" cy="181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3200400"/>
            <a:ext cx="4191000" cy="3226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7" descr="Tình hình dịch bệnh Tay chân miệng, Sốt xuất huyết cập nhật ngày 20/5/202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9800" y="1230314"/>
            <a:ext cx="4343400" cy="181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9801" y="3048000"/>
            <a:ext cx="4343400" cy="3226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par>
                                <p:cTn id="17" presetID="53" presetClass="entr" presetSubtype="16"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p:cTn id="19" dur="500" fill="hold"/>
                                        <p:tgtEl>
                                          <p:spTgt spid="1032"/>
                                        </p:tgtEl>
                                        <p:attrNameLst>
                                          <p:attrName>ppt_w</p:attrName>
                                        </p:attrNameLst>
                                      </p:cBhvr>
                                      <p:tavLst>
                                        <p:tav tm="0">
                                          <p:val>
                                            <p:fltVal val="0"/>
                                          </p:val>
                                        </p:tav>
                                        <p:tav tm="100000">
                                          <p:val>
                                            <p:strVal val="#ppt_w"/>
                                          </p:val>
                                        </p:tav>
                                      </p:tavLst>
                                    </p:anim>
                                    <p:anim calcmode="lin" valueType="num">
                                      <p:cBhvr>
                                        <p:cTn id="20" dur="500" fill="hold"/>
                                        <p:tgtEl>
                                          <p:spTgt spid="1032"/>
                                        </p:tgtEl>
                                        <p:attrNameLst>
                                          <p:attrName>ppt_h</p:attrName>
                                        </p:attrNameLst>
                                      </p:cBhvr>
                                      <p:tavLst>
                                        <p:tav tm="0">
                                          <p:val>
                                            <p:fltVal val="0"/>
                                          </p:val>
                                        </p:tav>
                                        <p:tav tm="100000">
                                          <p:val>
                                            <p:strVal val="#ppt_h"/>
                                          </p:val>
                                        </p:tav>
                                      </p:tavLst>
                                    </p:anim>
                                    <p:animEffect transition="in" filter="fade">
                                      <p:cBhvr>
                                        <p:cTn id="21" dur="500"/>
                                        <p:tgtEl>
                                          <p:spTgt spid="1032"/>
                                        </p:tgtEl>
                                      </p:cBhvr>
                                    </p:animEffect>
                                  </p:childTnLst>
                                </p:cTn>
                              </p:par>
                              <p:par>
                                <p:cTn id="22" presetID="53" presetClass="entr" presetSubtype="16"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p:cTn id="24" dur="500" fill="hold"/>
                                        <p:tgtEl>
                                          <p:spTgt spid="1029"/>
                                        </p:tgtEl>
                                        <p:attrNameLst>
                                          <p:attrName>ppt_w</p:attrName>
                                        </p:attrNameLst>
                                      </p:cBhvr>
                                      <p:tavLst>
                                        <p:tav tm="0">
                                          <p:val>
                                            <p:fltVal val="0"/>
                                          </p:val>
                                        </p:tav>
                                        <p:tav tm="100000">
                                          <p:val>
                                            <p:strVal val="#ppt_w"/>
                                          </p:val>
                                        </p:tav>
                                      </p:tavLst>
                                    </p:anim>
                                    <p:anim calcmode="lin" valueType="num">
                                      <p:cBhvr>
                                        <p:cTn id="25" dur="500" fill="hold"/>
                                        <p:tgtEl>
                                          <p:spTgt spid="1029"/>
                                        </p:tgtEl>
                                        <p:attrNameLst>
                                          <p:attrName>ppt_h</p:attrName>
                                        </p:attrNameLst>
                                      </p:cBhvr>
                                      <p:tavLst>
                                        <p:tav tm="0">
                                          <p:val>
                                            <p:fltVal val="0"/>
                                          </p:val>
                                        </p:tav>
                                        <p:tav tm="100000">
                                          <p:val>
                                            <p:strVal val="#ppt_h"/>
                                          </p:val>
                                        </p:tav>
                                      </p:tavLst>
                                    </p:anim>
                                    <p:animEffect transition="in" filter="fade">
                                      <p:cBhvr>
                                        <p:cTn id="26" dur="500"/>
                                        <p:tgtEl>
                                          <p:spTgt spid="1029"/>
                                        </p:tgtEl>
                                      </p:cBhvr>
                                    </p:animEffect>
                                  </p:childTnLst>
                                </p:cTn>
                              </p:par>
                              <p:par>
                                <p:cTn id="27" presetID="53" presetClass="entr" presetSubtype="16"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81000"/>
            <a:ext cx="9144000" cy="5867400"/>
          </a:xfrm>
        </p:spPr>
        <p:txBody>
          <a:bodyPr>
            <a:normAutofit fontScale="77500" lnSpcReduction="20000"/>
          </a:bodyPr>
          <a:lstStyle/>
          <a:p>
            <a:pPr marL="0" indent="0" algn="ctr">
              <a:buNone/>
            </a:pPr>
            <a:r>
              <a:rPr lang="en-US" sz="5700" b="1" i="1" dirty="0">
                <a:solidFill>
                  <a:schemeClr val="bg1"/>
                </a:solidFill>
              </a:rPr>
              <a:t>Thảo luận </a:t>
            </a:r>
            <a:r>
              <a:rPr lang="en-US" sz="5700" b="1" i="1" dirty="0" err="1">
                <a:solidFill>
                  <a:schemeClr val="bg1"/>
                </a:solidFill>
              </a:rPr>
              <a:t>nhóm</a:t>
            </a:r>
            <a:r>
              <a:rPr lang="en-US" sz="5700" b="1" i="1" dirty="0">
                <a:solidFill>
                  <a:schemeClr val="bg1"/>
                </a:solidFill>
              </a:rPr>
              <a:t> </a:t>
            </a:r>
          </a:p>
          <a:p>
            <a:pPr marL="0" indent="0" algn="ctr">
              <a:buNone/>
            </a:pPr>
            <a:r>
              <a:rPr lang="en-US" sz="5700" b="1" i="1" dirty="0" err="1">
                <a:solidFill>
                  <a:schemeClr val="bg1"/>
                </a:solidFill>
              </a:rPr>
              <a:t>Các</a:t>
            </a:r>
            <a:r>
              <a:rPr lang="en-US" sz="5700" b="1" i="1" dirty="0">
                <a:solidFill>
                  <a:schemeClr val="bg1"/>
                </a:solidFill>
              </a:rPr>
              <a:t> </a:t>
            </a:r>
            <a:r>
              <a:rPr lang="en-US" sz="5700" b="1" i="1" dirty="0" err="1">
                <a:solidFill>
                  <a:schemeClr val="bg1"/>
                </a:solidFill>
              </a:rPr>
              <a:t>nhóm</a:t>
            </a:r>
            <a:r>
              <a:rPr lang="en-US" sz="5700" b="1" i="1" dirty="0">
                <a:solidFill>
                  <a:schemeClr val="bg1"/>
                </a:solidFill>
              </a:rPr>
              <a:t> </a:t>
            </a:r>
            <a:r>
              <a:rPr lang="en-US" sz="5700" b="1" i="1" dirty="0" err="1">
                <a:solidFill>
                  <a:schemeClr val="bg1"/>
                </a:solidFill>
              </a:rPr>
              <a:t>thảo</a:t>
            </a:r>
            <a:r>
              <a:rPr lang="en-US" sz="5700" b="1" i="1" dirty="0">
                <a:solidFill>
                  <a:schemeClr val="bg1"/>
                </a:solidFill>
              </a:rPr>
              <a:t> </a:t>
            </a:r>
            <a:r>
              <a:rPr lang="en-US" sz="5700" b="1" i="1" dirty="0" err="1">
                <a:solidFill>
                  <a:schemeClr val="bg1"/>
                </a:solidFill>
              </a:rPr>
              <a:t>luận</a:t>
            </a:r>
            <a:r>
              <a:rPr lang="en-US" sz="5700" b="1" i="1" dirty="0">
                <a:solidFill>
                  <a:schemeClr val="bg1"/>
                </a:solidFill>
              </a:rPr>
              <a:t> </a:t>
            </a:r>
            <a:r>
              <a:rPr lang="en-US" sz="5700" b="1" i="1" dirty="0" err="1">
                <a:solidFill>
                  <a:schemeClr val="bg1"/>
                </a:solidFill>
              </a:rPr>
              <a:t>trong</a:t>
            </a:r>
            <a:r>
              <a:rPr lang="en-US" sz="5700" b="1" i="1" dirty="0">
                <a:solidFill>
                  <a:schemeClr val="bg1"/>
                </a:solidFill>
              </a:rPr>
              <a:t> 10 </a:t>
            </a:r>
            <a:r>
              <a:rPr lang="en-US" sz="5700" b="1" i="1" dirty="0" err="1">
                <a:solidFill>
                  <a:schemeClr val="bg1"/>
                </a:solidFill>
              </a:rPr>
              <a:t>phút</a:t>
            </a:r>
            <a:r>
              <a:rPr lang="en-US" sz="5700" b="1" i="1" dirty="0">
                <a:solidFill>
                  <a:schemeClr val="bg1"/>
                </a:solidFill>
              </a:rPr>
              <a:t> </a:t>
            </a:r>
            <a:r>
              <a:rPr lang="en-US" sz="5700" b="1" i="1" dirty="0" err="1">
                <a:solidFill>
                  <a:schemeClr val="bg1"/>
                </a:solidFill>
              </a:rPr>
              <a:t>và</a:t>
            </a:r>
            <a:r>
              <a:rPr lang="en-US" sz="5700" b="1" i="1" dirty="0">
                <a:solidFill>
                  <a:schemeClr val="bg1"/>
                </a:solidFill>
              </a:rPr>
              <a:t> </a:t>
            </a:r>
            <a:r>
              <a:rPr lang="en-US" sz="5700" b="1" i="1" dirty="0" err="1">
                <a:solidFill>
                  <a:schemeClr val="bg1"/>
                </a:solidFill>
              </a:rPr>
              <a:t>trả</a:t>
            </a:r>
            <a:r>
              <a:rPr lang="en-US" sz="5700" b="1" i="1" dirty="0">
                <a:solidFill>
                  <a:schemeClr val="bg1"/>
                </a:solidFill>
              </a:rPr>
              <a:t> </a:t>
            </a:r>
            <a:r>
              <a:rPr lang="en-US" sz="5700" b="1" i="1" dirty="0" err="1">
                <a:solidFill>
                  <a:schemeClr val="bg1"/>
                </a:solidFill>
              </a:rPr>
              <a:t>lời</a:t>
            </a:r>
            <a:r>
              <a:rPr lang="en-US" sz="5700" b="1" i="1" dirty="0">
                <a:solidFill>
                  <a:schemeClr val="bg1"/>
                </a:solidFill>
              </a:rPr>
              <a:t> </a:t>
            </a:r>
            <a:r>
              <a:rPr lang="en-US" sz="5700" b="1" i="1" dirty="0" err="1">
                <a:solidFill>
                  <a:schemeClr val="bg1"/>
                </a:solidFill>
              </a:rPr>
              <a:t>các</a:t>
            </a:r>
            <a:r>
              <a:rPr lang="en-US" sz="5700" b="1" i="1" dirty="0">
                <a:solidFill>
                  <a:schemeClr val="bg1"/>
                </a:solidFill>
              </a:rPr>
              <a:t> </a:t>
            </a:r>
            <a:r>
              <a:rPr lang="en-US" sz="5700" b="1" i="1" dirty="0" err="1">
                <a:solidFill>
                  <a:schemeClr val="bg1"/>
                </a:solidFill>
              </a:rPr>
              <a:t>câu</a:t>
            </a:r>
            <a:r>
              <a:rPr lang="en-US" sz="5700" b="1" i="1" dirty="0">
                <a:solidFill>
                  <a:schemeClr val="bg1"/>
                </a:solidFill>
              </a:rPr>
              <a:t> </a:t>
            </a:r>
            <a:r>
              <a:rPr lang="en-US" sz="5700" b="1" i="1" dirty="0" err="1">
                <a:solidFill>
                  <a:schemeClr val="bg1"/>
                </a:solidFill>
              </a:rPr>
              <a:t>hỏi</a:t>
            </a:r>
            <a:r>
              <a:rPr lang="en-US" sz="5700" b="1" i="1" dirty="0">
                <a:solidFill>
                  <a:schemeClr val="bg1"/>
                </a:solidFill>
              </a:rPr>
              <a:t> </a:t>
            </a:r>
            <a:r>
              <a:rPr lang="en-US" sz="5700" b="1" i="1" dirty="0" err="1">
                <a:solidFill>
                  <a:schemeClr val="bg1"/>
                </a:solidFill>
              </a:rPr>
              <a:t>sau</a:t>
            </a:r>
            <a:r>
              <a:rPr lang="en-US" sz="5700" b="1" i="1" dirty="0">
                <a:solidFill>
                  <a:schemeClr val="bg1"/>
                </a:solidFill>
              </a:rPr>
              <a:t>:</a:t>
            </a:r>
          </a:p>
          <a:p>
            <a:pPr marL="0" indent="0" algn="ctr">
              <a:buNone/>
            </a:pPr>
            <a:endParaRPr lang="en-US" sz="4000" b="1" i="1" dirty="0">
              <a:solidFill>
                <a:schemeClr val="bg1"/>
              </a:solidFill>
            </a:endParaRPr>
          </a:p>
          <a:p>
            <a:r>
              <a:rPr lang="en-US" sz="5100" u="sng" dirty="0">
                <a:solidFill>
                  <a:schemeClr val="bg1"/>
                </a:solidFill>
                <a:latin typeface="+mj-lt"/>
                <a:cs typeface="Times New Roman" panose="02020603050405020304" pitchFamily="18" charset="0"/>
              </a:rPr>
              <a:t>Nhóm 1</a:t>
            </a:r>
            <a:r>
              <a:rPr lang="en-US" sz="5100" dirty="0">
                <a:solidFill>
                  <a:schemeClr val="bg1"/>
                </a:solidFill>
                <a:latin typeface="+mj-lt"/>
                <a:cs typeface="Times New Roman" panose="02020603050405020304" pitchFamily="18" charset="0"/>
              </a:rPr>
              <a:t>: Trình bày biện pháp phòng chống bệnh lây qua đường hô hấp. </a:t>
            </a:r>
          </a:p>
          <a:p>
            <a:r>
              <a:rPr lang="en-US" sz="5100" u="sng" dirty="0">
                <a:solidFill>
                  <a:schemeClr val="bg1"/>
                </a:solidFill>
                <a:latin typeface="+mj-lt"/>
                <a:cs typeface="Times New Roman" panose="02020603050405020304" pitchFamily="18" charset="0"/>
              </a:rPr>
              <a:t>Nhóm 2</a:t>
            </a:r>
            <a:r>
              <a:rPr lang="en-US" sz="5100" dirty="0">
                <a:solidFill>
                  <a:schemeClr val="bg1"/>
                </a:solidFill>
                <a:latin typeface="+mj-lt"/>
                <a:cs typeface="Times New Roman" panose="02020603050405020304" pitchFamily="18" charset="0"/>
              </a:rPr>
              <a:t>: Trình bày biện pháp phòng chống bệnh lây qua đường tiêu hóa. </a:t>
            </a:r>
          </a:p>
          <a:p>
            <a:r>
              <a:rPr lang="en-US" sz="5100" u="sng" dirty="0">
                <a:solidFill>
                  <a:schemeClr val="bg1"/>
                </a:solidFill>
                <a:latin typeface="+mj-lt"/>
                <a:cs typeface="Times New Roman" panose="02020603050405020304" pitchFamily="18" charset="0"/>
              </a:rPr>
              <a:t>Nhóm 3 </a:t>
            </a:r>
            <a:r>
              <a:rPr lang="en-US" sz="5100" dirty="0">
                <a:solidFill>
                  <a:schemeClr val="bg1"/>
                </a:solidFill>
                <a:latin typeface="+mj-lt"/>
                <a:cs typeface="Times New Roman" panose="02020603050405020304" pitchFamily="18" charset="0"/>
              </a:rPr>
              <a:t>: Trình bày biện pháp phòng chống bệnh lây qua đường máu.</a:t>
            </a:r>
          </a:p>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pic>
        <p:nvPicPr>
          <p:cNvPr id="3" name="Picture 2"/>
          <p:cNvPicPr>
            <a:picLocks noChangeAspect="1"/>
          </p:cNvPicPr>
          <p:nvPr/>
        </p:nvPicPr>
        <p:blipFill>
          <a:blip r:embed="rId2"/>
          <a:stretch>
            <a:fillRect/>
          </a:stretch>
        </p:blipFill>
        <p:spPr>
          <a:xfrm>
            <a:off x="2851740" y="1325562"/>
            <a:ext cx="6717120" cy="4160838"/>
          </a:xfrm>
          <a:prstGeom prst="rect">
            <a:avLst/>
          </a:prstGeom>
        </p:spPr>
      </p:pic>
      <p:sp>
        <p:nvSpPr>
          <p:cNvPr id="6" name="Rectangle 5"/>
          <p:cNvSpPr/>
          <p:nvPr/>
        </p:nvSpPr>
        <p:spPr>
          <a:xfrm>
            <a:off x="1981200" y="5386017"/>
            <a:ext cx="8458200" cy="1409617"/>
          </a:xfrm>
          <a:prstGeom prst="rect">
            <a:avLst/>
          </a:prstGeom>
        </p:spPr>
        <p:txBody>
          <a:bodyPr wrap="square">
            <a:spAutoFit/>
          </a:bodyPr>
          <a:lstStyle/>
          <a:p>
            <a:pPr algn="just">
              <a:lnSpc>
                <a:spcPct val="107000"/>
              </a:lnSpc>
              <a:tabLst>
                <a:tab pos="3870960" algn="l"/>
              </a:tabLst>
            </a:pPr>
            <a:r>
              <a:rPr lang="en-US" sz="4000" spc="10" dirty="0" err="1">
                <a:solidFill>
                  <a:schemeClr val="bg1"/>
                </a:solidFill>
                <a:latin typeface="+mj-lt"/>
                <a:ea typeface="Times New Roman" panose="02020603050405020304" pitchFamily="18" charset="0"/>
                <a:cs typeface="Times New Roman" panose="02020603050405020304" pitchFamily="18" charset="0"/>
              </a:rPr>
              <a:t>Tại</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sao</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chúng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ta</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cần</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dùng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tay</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che</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miệng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khi</a:t>
            </a:r>
            <a:r>
              <a:rPr lang="en-US" sz="4000" spc="10" dirty="0">
                <a:solidFill>
                  <a:schemeClr val="bg1"/>
                </a:solidFill>
                <a:latin typeface="+mj-lt"/>
                <a:ea typeface="Times New Roman" panose="02020603050405020304" pitchFamily="18" charset="0"/>
                <a:cs typeface="Times New Roman" panose="02020603050405020304" pitchFamily="18" charset="0"/>
              </a:rPr>
              <a:t> ho </a:t>
            </a:r>
            <a:r>
              <a:rPr lang="en-US" sz="4000" spc="10" dirty="0" err="1">
                <a:solidFill>
                  <a:schemeClr val="bg1"/>
                </a:solidFill>
                <a:latin typeface="+mj-lt"/>
                <a:ea typeface="Times New Roman" panose="02020603050405020304" pitchFamily="18" charset="0"/>
                <a:cs typeface="Times New Roman" panose="02020603050405020304" pitchFamily="18" charset="0"/>
              </a:rPr>
              <a:t>hoặc</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hắt</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hơi</a:t>
            </a:r>
            <a:r>
              <a:rPr lang="en-US" sz="4000" spc="10" dirty="0">
                <a:solidFill>
                  <a:schemeClr val="bg1"/>
                </a:solidFill>
                <a:latin typeface="+mj-lt"/>
                <a:ea typeface="Times New Roman" panose="02020603050405020304" pitchFamily="18" charset="0"/>
                <a:cs typeface="Times New Roman" panose="02020603050405020304" pitchFamily="18" charset="0"/>
              </a:rPr>
              <a:t>?</a:t>
            </a:r>
            <a:endParaRPr lang="en-US" sz="4000" dirty="0">
              <a:solidFill>
                <a:schemeClr val="bg1"/>
              </a:solidFill>
              <a:latin typeface="+mj-lt"/>
              <a:ea typeface="Times New Roman" panose="02020603050405020304" pitchFamily="18" charset="0"/>
              <a:cs typeface="Times New Roman" panose="02020603050405020304" pitchFamily="18" charset="0"/>
            </a:endParaRPr>
          </a:p>
        </p:txBody>
      </p:sp>
      <p:sp>
        <p:nvSpPr>
          <p:cNvPr id="4" name="TextBox 3"/>
          <p:cNvSpPr txBox="1"/>
          <p:nvPr/>
        </p:nvSpPr>
        <p:spPr>
          <a:xfrm>
            <a:off x="2851740" y="2066976"/>
            <a:ext cx="6717120" cy="2554545"/>
          </a:xfrm>
          <a:prstGeom prst="rect">
            <a:avLst/>
          </a:prstGeom>
          <a:solidFill>
            <a:schemeClr val="bg1"/>
          </a:solidFill>
        </p:spPr>
        <p:txBody>
          <a:bodyPr wrap="square" rtlCol="0">
            <a:spAutoFit/>
          </a:bodyPr>
          <a:lstStyle/>
          <a:p>
            <a:r>
              <a:rPr lang="en-US" sz="3200" dirty="0" err="1"/>
              <a:t>Để</a:t>
            </a:r>
            <a:r>
              <a:rPr lang="en-US" sz="3200" dirty="0"/>
              <a:t> </a:t>
            </a:r>
            <a:r>
              <a:rPr lang="en-US" sz="3200" dirty="0" err="1"/>
              <a:t>tránh</a:t>
            </a:r>
            <a:r>
              <a:rPr lang="en-US" sz="3200" dirty="0"/>
              <a:t> </a:t>
            </a:r>
            <a:r>
              <a:rPr lang="en-US" sz="3200" dirty="0" err="1"/>
              <a:t>tác</a:t>
            </a:r>
            <a:r>
              <a:rPr lang="en-US" sz="3200" dirty="0"/>
              <a:t> </a:t>
            </a:r>
            <a:r>
              <a:rPr lang="en-US" sz="3200" dirty="0" err="1"/>
              <a:t>nhân</a:t>
            </a:r>
            <a:r>
              <a:rPr lang="en-US" sz="3200" dirty="0"/>
              <a:t> </a:t>
            </a:r>
            <a:r>
              <a:rPr lang="en-US" sz="3200" dirty="0" err="1"/>
              <a:t>gây</a:t>
            </a:r>
            <a:r>
              <a:rPr lang="en-US" sz="3200" dirty="0"/>
              <a:t> </a:t>
            </a:r>
            <a:r>
              <a:rPr lang="en-US" sz="3200" dirty="0" err="1"/>
              <a:t>bệnh</a:t>
            </a:r>
            <a:r>
              <a:rPr lang="en-US" sz="3200" dirty="0"/>
              <a:t> </a:t>
            </a:r>
            <a:r>
              <a:rPr lang="en-US" sz="3200" dirty="0" err="1"/>
              <a:t>từ</a:t>
            </a:r>
            <a:r>
              <a:rPr lang="en-US" sz="3200" dirty="0"/>
              <a:t> </a:t>
            </a:r>
            <a:r>
              <a:rPr lang="en-US" sz="3200" dirty="0" err="1"/>
              <a:t>cơ</a:t>
            </a:r>
            <a:r>
              <a:rPr lang="en-US" sz="3200" dirty="0"/>
              <a:t> </a:t>
            </a:r>
            <a:r>
              <a:rPr lang="en-US" sz="3200" dirty="0" err="1"/>
              <a:t>thể</a:t>
            </a:r>
            <a:r>
              <a:rPr lang="en-US" sz="3200" dirty="0"/>
              <a:t> </a:t>
            </a:r>
            <a:r>
              <a:rPr lang="en-US" sz="3200" dirty="0" err="1"/>
              <a:t>phát</a:t>
            </a:r>
            <a:r>
              <a:rPr lang="en-US" sz="3200" dirty="0"/>
              <a:t> </a:t>
            </a:r>
            <a:r>
              <a:rPr lang="en-US" sz="3200" dirty="0" err="1"/>
              <a:t>tán</a:t>
            </a:r>
            <a:r>
              <a:rPr lang="en-US" sz="3200" dirty="0"/>
              <a:t> </a:t>
            </a:r>
            <a:r>
              <a:rPr lang="en-US" sz="3200" dirty="0" err="1"/>
              <a:t>ra</a:t>
            </a:r>
            <a:r>
              <a:rPr lang="en-US" sz="3200" dirty="0"/>
              <a:t> </a:t>
            </a:r>
            <a:r>
              <a:rPr lang="en-US" sz="3200" dirty="0" err="1"/>
              <a:t>môi</a:t>
            </a:r>
            <a:r>
              <a:rPr lang="en-US" sz="3200" dirty="0"/>
              <a:t> </a:t>
            </a:r>
            <a:r>
              <a:rPr lang="en-US" sz="3200" dirty="0" err="1"/>
              <a:t>trường</a:t>
            </a:r>
            <a:r>
              <a:rPr lang="en-US" sz="3200" dirty="0"/>
              <a:t> </a:t>
            </a:r>
            <a:r>
              <a:rPr lang="en-US" sz="3200" dirty="0" err="1"/>
              <a:t>không</a:t>
            </a:r>
            <a:r>
              <a:rPr lang="en-US" sz="3200" dirty="0"/>
              <a:t> </a:t>
            </a:r>
            <a:r>
              <a:rPr lang="en-US" sz="3200" dirty="0" err="1"/>
              <a:t>khí</a:t>
            </a:r>
            <a:r>
              <a:rPr lang="en-US" sz="3200" dirty="0"/>
              <a:t> </a:t>
            </a:r>
            <a:r>
              <a:rPr lang="en-US" sz="3200" dirty="0">
                <a:sym typeface="Wingdings" panose="05000000000000000000" pitchFamily="2" charset="2"/>
              </a:rPr>
              <a:t> </a:t>
            </a:r>
            <a:r>
              <a:rPr lang="en-US" sz="3200" dirty="0" err="1">
                <a:sym typeface="Wingdings" panose="05000000000000000000" pitchFamily="2" charset="2"/>
              </a:rPr>
              <a:t>hạn</a:t>
            </a:r>
            <a:r>
              <a:rPr lang="en-US" sz="3200" dirty="0">
                <a:sym typeface="Wingdings" panose="05000000000000000000" pitchFamily="2" charset="2"/>
              </a:rPr>
              <a:t> </a:t>
            </a:r>
            <a:r>
              <a:rPr lang="en-US" sz="3200" dirty="0" err="1">
                <a:sym typeface="Wingdings" panose="05000000000000000000" pitchFamily="2" charset="2"/>
              </a:rPr>
              <a:t>chế</a:t>
            </a:r>
            <a:r>
              <a:rPr lang="en-US" sz="3200" dirty="0">
                <a:sym typeface="Wingdings" panose="05000000000000000000" pitchFamily="2" charset="2"/>
              </a:rPr>
              <a:t> </a:t>
            </a:r>
            <a:r>
              <a:rPr lang="en-US" sz="3200" dirty="0" err="1">
                <a:sym typeface="Wingdings" panose="05000000000000000000" pitchFamily="2" charset="2"/>
              </a:rPr>
              <a:t>sự</a:t>
            </a:r>
            <a:r>
              <a:rPr lang="en-US" sz="3200" dirty="0">
                <a:sym typeface="Wingdings" panose="05000000000000000000" pitchFamily="2" charset="2"/>
              </a:rPr>
              <a:t> </a:t>
            </a:r>
            <a:r>
              <a:rPr lang="en-US" sz="3200" dirty="0" err="1">
                <a:sym typeface="Wingdings" panose="05000000000000000000" pitchFamily="2" charset="2"/>
              </a:rPr>
              <a:t>lây</a:t>
            </a:r>
            <a:r>
              <a:rPr lang="en-US" sz="3200" dirty="0">
                <a:sym typeface="Wingdings" panose="05000000000000000000" pitchFamily="2" charset="2"/>
              </a:rPr>
              <a:t> </a:t>
            </a:r>
            <a:r>
              <a:rPr lang="en-US" sz="3200" dirty="0" err="1">
                <a:sym typeface="Wingdings" panose="05000000000000000000" pitchFamily="2" charset="2"/>
              </a:rPr>
              <a:t>nhiễm</a:t>
            </a:r>
            <a:r>
              <a:rPr lang="en-US" sz="3200" dirty="0">
                <a:sym typeface="Wingdings" panose="05000000000000000000" pitchFamily="2" charset="2"/>
              </a:rPr>
              <a:t> </a:t>
            </a:r>
            <a:r>
              <a:rPr lang="en-US" sz="3200" dirty="0" err="1">
                <a:sym typeface="Wingdings" panose="05000000000000000000" pitchFamily="2" charset="2"/>
              </a:rPr>
              <a:t>mầm</a:t>
            </a:r>
            <a:r>
              <a:rPr lang="en-US" sz="3200" dirty="0">
                <a:sym typeface="Wingdings" panose="05000000000000000000" pitchFamily="2" charset="2"/>
              </a:rPr>
              <a:t> </a:t>
            </a:r>
            <a:r>
              <a:rPr lang="en-US" sz="3200" dirty="0" err="1">
                <a:sym typeface="Wingdings" panose="05000000000000000000" pitchFamily="2" charset="2"/>
              </a:rPr>
              <a:t>bệnh</a:t>
            </a:r>
            <a:r>
              <a:rPr lang="en-US" sz="3200" dirty="0">
                <a:sym typeface="Wingdings" panose="05000000000000000000" pitchFamily="2" charset="2"/>
              </a:rPr>
              <a:t> </a:t>
            </a:r>
            <a:r>
              <a:rPr lang="en-US" sz="3200" dirty="0" err="1">
                <a:sym typeface="Wingdings" panose="05000000000000000000" pitchFamily="2" charset="2"/>
              </a:rPr>
              <a:t>từ</a:t>
            </a:r>
            <a:r>
              <a:rPr lang="en-US" sz="3200" dirty="0">
                <a:sym typeface="Wingdings" panose="05000000000000000000" pitchFamily="2" charset="2"/>
              </a:rPr>
              <a:t> </a:t>
            </a:r>
            <a:r>
              <a:rPr lang="en-US" sz="3200" dirty="0" err="1">
                <a:sym typeface="Wingdings" panose="05000000000000000000" pitchFamily="2" charset="2"/>
              </a:rPr>
              <a:t>người</a:t>
            </a:r>
            <a:r>
              <a:rPr lang="en-US" sz="3200" dirty="0">
                <a:sym typeface="Wingdings" panose="05000000000000000000" pitchFamily="2" charset="2"/>
              </a:rPr>
              <a:t> sang </a:t>
            </a:r>
            <a:r>
              <a:rPr lang="en-US" sz="3200" dirty="0" err="1">
                <a:sym typeface="Wingdings" panose="05000000000000000000" pitchFamily="2" charset="2"/>
              </a:rPr>
              <a:t>người</a:t>
            </a:r>
            <a:r>
              <a:rPr lang="en-US" sz="3200" dirty="0">
                <a:sym typeface="Wingdings" panose="05000000000000000000" pitchFamily="2" charset="2"/>
              </a:rPr>
              <a:t> </a:t>
            </a:r>
            <a:r>
              <a:rPr lang="en-US" sz="3200" dirty="0" err="1">
                <a:sym typeface="Wingdings" panose="05000000000000000000" pitchFamily="2" charset="2"/>
              </a:rPr>
              <a:t>và</a:t>
            </a:r>
            <a:r>
              <a:rPr lang="en-US" sz="3200" dirty="0">
                <a:sym typeface="Wingdings" panose="05000000000000000000" pitchFamily="2" charset="2"/>
              </a:rPr>
              <a:t> </a:t>
            </a:r>
            <a:r>
              <a:rPr lang="en-US" sz="3200" dirty="0" err="1">
                <a:sym typeface="Wingdings" panose="05000000000000000000" pitchFamily="2" charset="2"/>
              </a:rPr>
              <a:t>lây</a:t>
            </a:r>
            <a:r>
              <a:rPr lang="en-US" sz="3200" dirty="0">
                <a:sym typeface="Wingdings" panose="05000000000000000000" pitchFamily="2" charset="2"/>
              </a:rPr>
              <a:t> </a:t>
            </a:r>
            <a:r>
              <a:rPr lang="en-US" sz="3200" dirty="0" err="1">
                <a:sym typeface="Wingdings" panose="05000000000000000000" pitchFamily="2" charset="2"/>
              </a:rPr>
              <a:t>lan</a:t>
            </a:r>
            <a:r>
              <a:rPr lang="en-US" sz="3200" dirty="0">
                <a:sym typeface="Wingdings" panose="05000000000000000000" pitchFamily="2" charset="2"/>
              </a:rPr>
              <a:t> </a:t>
            </a:r>
            <a:r>
              <a:rPr lang="en-US" sz="3200" dirty="0" err="1">
                <a:sym typeface="Wingdings" panose="05000000000000000000" pitchFamily="2" charset="2"/>
              </a:rPr>
              <a:t>dịch</a:t>
            </a:r>
            <a:r>
              <a:rPr lang="en-US" sz="3200" dirty="0">
                <a:sym typeface="Wingdings" panose="05000000000000000000" pitchFamily="2" charset="2"/>
              </a:rPr>
              <a:t> </a:t>
            </a:r>
            <a:r>
              <a:rPr lang="en-US" sz="3200" dirty="0" err="1">
                <a:sym typeface="Wingdings" panose="05000000000000000000" pitchFamily="2" charset="2"/>
              </a:rPr>
              <a:t>bệnh</a:t>
            </a:r>
            <a:r>
              <a:rPr lang="en-US" sz="3200" dirty="0">
                <a:sym typeface="Wingdings" panose="05000000000000000000" pitchFamily="2" charset="2"/>
              </a:rPr>
              <a:t> </a:t>
            </a:r>
            <a:r>
              <a:rPr lang="en-US" sz="3200" dirty="0" err="1">
                <a:sym typeface="Wingdings" panose="05000000000000000000" pitchFamily="2" charset="2"/>
              </a:rPr>
              <a:t>trong</a:t>
            </a:r>
            <a:r>
              <a:rPr lang="en-US" sz="3200" dirty="0">
                <a:sym typeface="Wingdings" panose="05000000000000000000" pitchFamily="2" charset="2"/>
              </a:rPr>
              <a:t> </a:t>
            </a:r>
            <a:r>
              <a:rPr lang="en-US" sz="3200" dirty="0" err="1">
                <a:sym typeface="Wingdings" panose="05000000000000000000" pitchFamily="2" charset="2"/>
              </a:rPr>
              <a:t>cộng</a:t>
            </a:r>
            <a:r>
              <a:rPr lang="en-US" sz="3200" dirty="0">
                <a:sym typeface="Wingdings" panose="05000000000000000000" pitchFamily="2" charset="2"/>
              </a:rPr>
              <a:t> </a:t>
            </a:r>
            <a:r>
              <a:rPr lang="en-US" sz="3200" dirty="0" err="1">
                <a:sym typeface="Wingdings" panose="05000000000000000000" pitchFamily="2" charset="2"/>
              </a:rPr>
              <a:t>đồng</a:t>
            </a:r>
            <a:r>
              <a:rPr lang="en-US" sz="3200" dirty="0">
                <a:sym typeface="Wingdings" panose="05000000000000000000" pitchFamily="2" charset="2"/>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pic>
        <p:nvPicPr>
          <p:cNvPr id="5" name="Picture 4"/>
          <p:cNvPicPr>
            <a:picLocks noChangeAspect="1"/>
          </p:cNvPicPr>
          <p:nvPr/>
        </p:nvPicPr>
        <p:blipFill>
          <a:blip r:embed="rId2"/>
          <a:stretch>
            <a:fillRect/>
          </a:stretch>
        </p:blipFill>
        <p:spPr>
          <a:xfrm>
            <a:off x="2971800" y="1303792"/>
            <a:ext cx="6248400" cy="3996759"/>
          </a:xfrm>
          <a:prstGeom prst="rect">
            <a:avLst/>
          </a:prstGeom>
        </p:spPr>
      </p:pic>
      <p:sp>
        <p:nvSpPr>
          <p:cNvPr id="6" name="Rectangle 5"/>
          <p:cNvSpPr/>
          <p:nvPr/>
        </p:nvSpPr>
        <p:spPr>
          <a:xfrm>
            <a:off x="1823357" y="5458131"/>
            <a:ext cx="8877300" cy="1146211"/>
          </a:xfrm>
          <a:prstGeom prst="rect">
            <a:avLst/>
          </a:prstGeom>
        </p:spPr>
        <p:txBody>
          <a:bodyPr wrap="square">
            <a:spAutoFit/>
          </a:bodyPr>
          <a:lstStyle/>
          <a:p>
            <a:pPr algn="just">
              <a:lnSpc>
                <a:spcPct val="107000"/>
              </a:lnSpc>
              <a:tabLst>
                <a:tab pos="3870960" algn="l"/>
              </a:tabLst>
            </a:pP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Việc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tiêm</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các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mũi</a:t>
            </a:r>
            <a:r>
              <a:rPr lang="en-US" sz="3200" spc="10" dirty="0">
                <a:solidFill>
                  <a:schemeClr val="bg1"/>
                </a:solidFill>
                <a:latin typeface="+mj-lt"/>
                <a:ea typeface="Times New Roman" panose="02020603050405020304" pitchFamily="18" charset="0"/>
                <a:cs typeface="Times New Roman" panose="02020603050405020304" pitchFamily="18" charset="0"/>
              </a:rPr>
              <a:t> vaccine </a:t>
            </a:r>
            <a:r>
              <a:rPr lang="en-US" sz="3200" spc="10" dirty="0" err="1">
                <a:solidFill>
                  <a:schemeClr val="bg1"/>
                </a:solidFill>
                <a:latin typeface="+mj-lt"/>
                <a:ea typeface="Times New Roman" panose="02020603050405020304" pitchFamily="18" charset="0"/>
                <a:cs typeface="Times New Roman" panose="02020603050405020304" pitchFamily="18" charset="0"/>
              </a:rPr>
              <a:t>đầy</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đủ</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theo</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khuyến</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cáo</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có</a:t>
            </a:r>
            <a:r>
              <a:rPr lang="en-US" sz="3200" spc="10" dirty="0">
                <a:solidFill>
                  <a:schemeClr val="bg1"/>
                </a:solidFill>
                <a:latin typeface="+mj-lt"/>
                <a:ea typeface="Times New Roman" panose="02020603050405020304" pitchFamily="18" charset="0"/>
                <a:cs typeface="Times New Roman" panose="02020603050405020304" pitchFamily="18" charset="0"/>
              </a:rPr>
              <a:t> ý </a:t>
            </a:r>
            <a:r>
              <a:rPr lang="en-US" sz="3200" spc="10" dirty="0" err="1">
                <a:solidFill>
                  <a:schemeClr val="bg1"/>
                </a:solidFill>
                <a:latin typeface="+mj-lt"/>
                <a:ea typeface="Times New Roman" panose="02020603050405020304" pitchFamily="18" charset="0"/>
                <a:cs typeface="Times New Roman" panose="02020603050405020304" pitchFamily="18" charset="0"/>
              </a:rPr>
              <a:t>nghĩa</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gì</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trong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việc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phòng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chống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bệnh</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dịch</a:t>
            </a:r>
            <a:r>
              <a:rPr lang="en-US" sz="3200" spc="10" dirty="0">
                <a:solidFill>
                  <a:schemeClr val="bg1"/>
                </a:solidFill>
                <a:latin typeface="+mj-lt"/>
                <a:ea typeface="Times New Roman" panose="02020603050405020304" pitchFamily="18" charset="0"/>
                <a:cs typeface="Times New Roman" panose="02020603050405020304" pitchFamily="18" charset="0"/>
              </a:rPr>
              <a:t>?</a:t>
            </a:r>
            <a:endParaRPr lang="en-US" sz="3200" dirty="0">
              <a:solidFill>
                <a:schemeClr val="bg1"/>
              </a:solidFill>
              <a:latin typeface="+mj-lt"/>
              <a:ea typeface="Times New Roman" panose="02020603050405020304" pitchFamily="18" charset="0"/>
              <a:cs typeface="Times New Roman" panose="02020603050405020304" pitchFamily="18" charset="0"/>
            </a:endParaRPr>
          </a:p>
        </p:txBody>
      </p:sp>
      <p:sp>
        <p:nvSpPr>
          <p:cNvPr id="3" name="TextBox 2"/>
          <p:cNvSpPr txBox="1"/>
          <p:nvPr/>
        </p:nvSpPr>
        <p:spPr>
          <a:xfrm>
            <a:off x="2438400" y="1325563"/>
            <a:ext cx="6781800" cy="4031873"/>
          </a:xfrm>
          <a:prstGeom prst="rect">
            <a:avLst/>
          </a:prstGeom>
          <a:solidFill>
            <a:schemeClr val="bg1"/>
          </a:solidFill>
        </p:spPr>
        <p:txBody>
          <a:bodyPr wrap="square" rtlCol="0">
            <a:spAutoFit/>
          </a:bodyPr>
          <a:lstStyle/>
          <a:p>
            <a:pPr marL="285750" indent="-285750">
              <a:buFontTx/>
              <a:buChar char="-"/>
            </a:pPr>
            <a:r>
              <a:rPr lang="en-US" sz="3200" dirty="0" err="1"/>
              <a:t>Giảm</a:t>
            </a:r>
            <a:r>
              <a:rPr lang="en-US" sz="3200" dirty="0"/>
              <a:t> </a:t>
            </a:r>
            <a:r>
              <a:rPr lang="en-US" sz="3200" dirty="0" err="1"/>
              <a:t>nguy</a:t>
            </a:r>
            <a:r>
              <a:rPr lang="en-US" sz="3200" dirty="0"/>
              <a:t> </a:t>
            </a:r>
            <a:r>
              <a:rPr lang="en-US" sz="3200" dirty="0" err="1"/>
              <a:t>cơ</a:t>
            </a:r>
            <a:r>
              <a:rPr lang="en-US" sz="3200" dirty="0"/>
              <a:t> </a:t>
            </a:r>
            <a:r>
              <a:rPr lang="en-US" sz="3200" dirty="0" err="1"/>
              <a:t>mắc</a:t>
            </a:r>
            <a:r>
              <a:rPr lang="en-US" sz="3200" dirty="0"/>
              <a:t> </a:t>
            </a:r>
            <a:r>
              <a:rPr lang="en-US" sz="3200" dirty="0" err="1"/>
              <a:t>bệnh</a:t>
            </a:r>
            <a:r>
              <a:rPr lang="en-US" sz="3200" dirty="0"/>
              <a:t> </a:t>
            </a:r>
            <a:r>
              <a:rPr lang="en-US" sz="3200" dirty="0" err="1"/>
              <a:t>nguy</a:t>
            </a:r>
            <a:r>
              <a:rPr lang="en-US" sz="3200" dirty="0"/>
              <a:t> </a:t>
            </a:r>
            <a:r>
              <a:rPr lang="en-US" sz="3200" dirty="0" err="1"/>
              <a:t>hiểm</a:t>
            </a:r>
            <a:r>
              <a:rPr lang="en-US" sz="3200" dirty="0"/>
              <a:t>.</a:t>
            </a:r>
          </a:p>
          <a:p>
            <a:pPr marL="285750" indent="-285750">
              <a:buFontTx/>
              <a:buChar char="-"/>
            </a:pPr>
            <a:r>
              <a:rPr lang="en-US" sz="3200" dirty="0" err="1"/>
              <a:t>Đảm</a:t>
            </a:r>
            <a:r>
              <a:rPr lang="en-US" sz="3200" dirty="0"/>
              <a:t> </a:t>
            </a:r>
            <a:r>
              <a:rPr lang="en-US" sz="3200" dirty="0" err="1"/>
              <a:t>bảo</a:t>
            </a:r>
            <a:r>
              <a:rPr lang="en-US" sz="3200" dirty="0"/>
              <a:t> </a:t>
            </a:r>
            <a:r>
              <a:rPr lang="en-US" sz="3200" dirty="0" err="1"/>
              <a:t>sự</a:t>
            </a:r>
            <a:r>
              <a:rPr lang="en-US" sz="3200" dirty="0"/>
              <a:t> </a:t>
            </a:r>
            <a:r>
              <a:rPr lang="en-US" sz="3200" dirty="0" err="1"/>
              <a:t>phát</a:t>
            </a:r>
            <a:r>
              <a:rPr lang="en-US" sz="3200" dirty="0"/>
              <a:t> </a:t>
            </a:r>
            <a:r>
              <a:rPr lang="en-US" sz="3200" dirty="0" err="1"/>
              <a:t>triển</a:t>
            </a:r>
            <a:r>
              <a:rPr lang="en-US" sz="3200" dirty="0"/>
              <a:t> </a:t>
            </a:r>
            <a:r>
              <a:rPr lang="en-US" sz="3200" dirty="0" err="1"/>
              <a:t>bình</a:t>
            </a:r>
            <a:r>
              <a:rPr lang="en-US" sz="3200" dirty="0"/>
              <a:t> </a:t>
            </a:r>
            <a:r>
              <a:rPr lang="en-US" sz="3200" dirty="0" err="1"/>
              <a:t>thường</a:t>
            </a:r>
            <a:r>
              <a:rPr lang="en-US" sz="3200" dirty="0"/>
              <a:t> </a:t>
            </a:r>
            <a:r>
              <a:rPr lang="en-US" sz="3200" dirty="0" err="1"/>
              <a:t>của</a:t>
            </a:r>
            <a:r>
              <a:rPr lang="en-US" sz="3200" dirty="0"/>
              <a:t> </a:t>
            </a:r>
            <a:r>
              <a:rPr lang="en-US" sz="3200" dirty="0" err="1"/>
              <a:t>cơ</a:t>
            </a:r>
            <a:r>
              <a:rPr lang="en-US" sz="3200" dirty="0"/>
              <a:t> </a:t>
            </a:r>
            <a:r>
              <a:rPr lang="en-US" sz="3200" dirty="0" err="1"/>
              <a:t>thể</a:t>
            </a:r>
            <a:r>
              <a:rPr lang="en-US" sz="3200" dirty="0"/>
              <a:t> (ở </a:t>
            </a:r>
            <a:r>
              <a:rPr lang="en-US" sz="3200" dirty="0" err="1"/>
              <a:t>trẻ</a:t>
            </a:r>
            <a:r>
              <a:rPr lang="en-US" sz="3200" dirty="0"/>
              <a:t> </a:t>
            </a:r>
            <a:r>
              <a:rPr lang="en-US" sz="3200" dirty="0" err="1"/>
              <a:t>em</a:t>
            </a:r>
            <a:r>
              <a:rPr lang="en-US" sz="3200" dirty="0"/>
              <a:t>).</a:t>
            </a:r>
          </a:p>
          <a:p>
            <a:pPr marL="285750" indent="-285750">
              <a:buFontTx/>
              <a:buChar char="-"/>
            </a:pPr>
            <a:r>
              <a:rPr lang="en-US" sz="3200" dirty="0" err="1"/>
              <a:t>Bảo</a:t>
            </a:r>
            <a:r>
              <a:rPr lang="en-US" sz="3200" dirty="0"/>
              <a:t> </a:t>
            </a:r>
            <a:r>
              <a:rPr lang="en-US" sz="3200" dirty="0" err="1"/>
              <a:t>vệ</a:t>
            </a:r>
            <a:r>
              <a:rPr lang="en-US" sz="3200" dirty="0"/>
              <a:t> </a:t>
            </a:r>
            <a:r>
              <a:rPr lang="en-US" sz="3200" dirty="0" err="1"/>
              <a:t>sức</a:t>
            </a:r>
            <a:r>
              <a:rPr lang="en-US" sz="3200" dirty="0"/>
              <a:t> </a:t>
            </a:r>
            <a:r>
              <a:rPr lang="en-US" sz="3200" dirty="0" err="1"/>
              <a:t>khỏe</a:t>
            </a:r>
            <a:r>
              <a:rPr lang="en-US" sz="3200" dirty="0"/>
              <a:t> </a:t>
            </a:r>
            <a:r>
              <a:rPr lang="en-US" sz="3200" dirty="0" err="1"/>
              <a:t>cộng</a:t>
            </a:r>
            <a:r>
              <a:rPr lang="en-US" sz="3200" dirty="0"/>
              <a:t> </a:t>
            </a:r>
            <a:r>
              <a:rPr lang="en-US" sz="3200" dirty="0" err="1"/>
              <a:t>đồng</a:t>
            </a:r>
            <a:r>
              <a:rPr lang="en-US" sz="3200" dirty="0"/>
              <a:t>.</a:t>
            </a:r>
          </a:p>
          <a:p>
            <a:pPr marL="285750" indent="-285750">
              <a:buFontTx/>
              <a:buChar char="-"/>
            </a:pPr>
            <a:r>
              <a:rPr lang="en-US" sz="3200" dirty="0" err="1"/>
              <a:t>Tiết</a:t>
            </a:r>
            <a:r>
              <a:rPr lang="en-US" sz="3200" dirty="0"/>
              <a:t> </a:t>
            </a:r>
            <a:r>
              <a:rPr lang="en-US" sz="3200" dirty="0" err="1"/>
              <a:t>kiệm</a:t>
            </a:r>
            <a:r>
              <a:rPr lang="en-US" sz="3200" dirty="0"/>
              <a:t> chi </a:t>
            </a:r>
            <a:r>
              <a:rPr lang="en-US" sz="3200" dirty="0" err="1"/>
              <a:t>phí</a:t>
            </a:r>
            <a:r>
              <a:rPr lang="en-US" sz="3200" dirty="0"/>
              <a:t> </a:t>
            </a:r>
            <a:r>
              <a:rPr lang="en-US" sz="3200" dirty="0" err="1"/>
              <a:t>điều</a:t>
            </a:r>
            <a:r>
              <a:rPr lang="en-US" sz="3200" dirty="0"/>
              <a:t> </a:t>
            </a:r>
            <a:r>
              <a:rPr lang="en-US" sz="3200" dirty="0" err="1"/>
              <a:t>trị</a:t>
            </a:r>
            <a:r>
              <a:rPr lang="en-US" sz="3200" dirty="0"/>
              <a:t> </a:t>
            </a:r>
            <a:r>
              <a:rPr lang="en-US" sz="3200" dirty="0" err="1"/>
              <a:t>bệnh</a:t>
            </a:r>
            <a:r>
              <a:rPr lang="en-US" sz="3200" dirty="0"/>
              <a:t>.</a:t>
            </a:r>
          </a:p>
          <a:p>
            <a:pPr marL="285750" indent="-285750">
              <a:buFontTx/>
              <a:buChar char="-"/>
            </a:pPr>
            <a:r>
              <a:rPr lang="en-US" sz="3200" dirty="0" err="1"/>
              <a:t>Phát</a:t>
            </a:r>
            <a:r>
              <a:rPr lang="en-US" sz="3200" dirty="0"/>
              <a:t> </a:t>
            </a:r>
            <a:r>
              <a:rPr lang="en-US" sz="3200" dirty="0" err="1"/>
              <a:t>triển</a:t>
            </a:r>
            <a:r>
              <a:rPr lang="en-US" sz="3200" dirty="0"/>
              <a:t> </a:t>
            </a:r>
            <a:r>
              <a:rPr lang="en-US" sz="3200" dirty="0" err="1"/>
              <a:t>nguồn</a:t>
            </a:r>
            <a:r>
              <a:rPr lang="en-US" sz="3200" dirty="0"/>
              <a:t> </a:t>
            </a:r>
            <a:r>
              <a:rPr lang="en-US" sz="3200" dirty="0" err="1"/>
              <a:t>nhân</a:t>
            </a:r>
            <a:r>
              <a:rPr lang="en-US" sz="3200" dirty="0"/>
              <a:t> </a:t>
            </a:r>
            <a:r>
              <a:rPr lang="en-US" sz="3200" dirty="0" err="1"/>
              <a:t>lực</a:t>
            </a:r>
            <a:r>
              <a:rPr lang="en-US" sz="3200" dirty="0"/>
              <a:t> </a:t>
            </a:r>
            <a:r>
              <a:rPr lang="en-US" sz="3200" dirty="0" err="1"/>
              <a:t>quốc</a:t>
            </a:r>
            <a:r>
              <a:rPr lang="en-US" sz="3200" dirty="0"/>
              <a:t> </a:t>
            </a:r>
            <a:r>
              <a:rPr lang="en-US" sz="3200" dirty="0" err="1"/>
              <a:t>gia</a:t>
            </a:r>
            <a:r>
              <a:rPr lang="en-US" sz="3200" dirty="0"/>
              <a:t>.</a:t>
            </a:r>
          </a:p>
          <a:p>
            <a:pPr marL="285750" indent="-285750">
              <a:buFontTx/>
              <a:buChar char="-"/>
            </a:pPr>
            <a:r>
              <a:rPr lang="en-US" sz="3200" dirty="0" err="1"/>
              <a:t>Giảm</a:t>
            </a:r>
            <a:r>
              <a:rPr lang="en-US" sz="3200" dirty="0"/>
              <a:t> </a:t>
            </a:r>
            <a:r>
              <a:rPr lang="en-US" sz="3200" dirty="0" err="1"/>
              <a:t>thiểu</a:t>
            </a:r>
            <a:r>
              <a:rPr lang="en-US" sz="3200" dirty="0"/>
              <a:t> </a:t>
            </a:r>
            <a:r>
              <a:rPr lang="en-US" sz="3200" dirty="0" err="1"/>
              <a:t>gánh</a:t>
            </a:r>
            <a:r>
              <a:rPr lang="en-US" sz="3200" dirty="0"/>
              <a:t> </a:t>
            </a:r>
            <a:r>
              <a:rPr lang="en-US" sz="3200" dirty="0" err="1"/>
              <a:t>nặng</a:t>
            </a:r>
            <a:r>
              <a:rPr lang="en-US" sz="3200" dirty="0"/>
              <a:t> </a:t>
            </a:r>
            <a:r>
              <a:rPr lang="en-US" sz="3200" dirty="0" err="1"/>
              <a:t>kinh</a:t>
            </a:r>
            <a:r>
              <a:rPr lang="en-US" sz="3200" dirty="0"/>
              <a:t> </a:t>
            </a:r>
            <a:r>
              <a:rPr lang="en-US" sz="3200" dirty="0" err="1"/>
              <a:t>tế</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a:solidFill>
                  <a:srgbClr val="FFFF00"/>
                </a:solidFill>
              </a:rPr>
              <a:t>1.</a:t>
            </a:r>
            <a:r>
              <a:rPr lang="vi-VN" sz="4000" b="1">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a:solidFill>
                  <a:srgbClr val="FFFF00"/>
                </a:solidFill>
              </a:rPr>
              <a:t>nhiễm qua đường hô hấp.</a:t>
            </a:r>
            <a:endParaRPr lang="en-US" sz="4000" dirty="0">
              <a:solidFill>
                <a:srgbClr val="FFFF00"/>
              </a:solidFill>
            </a:endParaRPr>
          </a:p>
        </p:txBody>
      </p:sp>
      <p:pic>
        <p:nvPicPr>
          <p:cNvPr id="4" name="Picture 3"/>
          <p:cNvPicPr>
            <a:picLocks noChangeAspect="1"/>
          </p:cNvPicPr>
          <p:nvPr/>
        </p:nvPicPr>
        <p:blipFill rotWithShape="1">
          <a:blip r:embed="rId2"/>
          <a:srcRect t="20535" b="16285"/>
          <a:stretch>
            <a:fillRect/>
          </a:stretch>
        </p:blipFill>
        <p:spPr>
          <a:xfrm>
            <a:off x="2167334" y="1347332"/>
            <a:ext cx="7967267" cy="5053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4000" y="5443"/>
            <a:ext cx="9144000" cy="68525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14401"/>
            <a:ext cx="10744200" cy="5791199"/>
          </a:xfrm>
        </p:spPr>
        <p:txBody>
          <a:bodyPr>
            <a:noAutofit/>
          </a:bodyPr>
          <a:lstStyle/>
          <a:p>
            <a:pPr marL="0" indent="0">
              <a:buNone/>
            </a:pPr>
            <a:endParaRPr lang="en-US" dirty="0">
              <a:solidFill>
                <a:schemeClr val="bg1"/>
              </a:solidFill>
            </a:endParaRP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Đeo</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khẩu</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trang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hạn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chế</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tụ</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tập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nơi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đông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người</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Giữ</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vệ</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sinh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nhân</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Giữ</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vệ</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sinh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môi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trường</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Có</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lối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sống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lành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mạnh</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Khám</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sức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khỏe</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định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kì</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Thực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pháp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cách</a:t>
            </a:r>
            <a:r>
              <a:rPr lang="en-US" dirty="0">
                <a:solidFill>
                  <a:schemeClr val="bg1"/>
                </a:solidFill>
                <a:cs typeface="Times New Roman" panose="02020603050405020304" pitchFamily="18" charset="0"/>
              </a:rPr>
              <a:t> li y </a:t>
            </a:r>
            <a:r>
              <a:rPr lang="en-US" dirty="0" err="1">
                <a:solidFill>
                  <a:schemeClr val="bg1"/>
                </a:solidFill>
                <a:cs typeface="Times New Roman" panose="02020603050405020304" pitchFamily="18" charset="0"/>
              </a:rPr>
              <a:t>tế</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và</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cách</a:t>
            </a:r>
            <a:r>
              <a:rPr lang="en-US" dirty="0">
                <a:solidFill>
                  <a:schemeClr val="bg1"/>
                </a:solidFill>
                <a:cs typeface="Times New Roman" panose="02020603050405020304" pitchFamily="18" charset="0"/>
              </a:rPr>
              <a:t> li </a:t>
            </a:r>
            <a:r>
              <a:rPr lang="en-US" dirty="0" err="1">
                <a:solidFill>
                  <a:schemeClr val="bg1"/>
                </a:solidFill>
                <a:cs typeface="Times New Roman" panose="02020603050405020304" pitchFamily="18" charset="0"/>
              </a:rPr>
              <a:t>xã</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hội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cần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thiết</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Tiêm</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phòng</a:t>
            </a:r>
            <a:r>
              <a:rPr lang="en-US" dirty="0">
                <a:solidFill>
                  <a:schemeClr val="bg1"/>
                </a:solidFill>
                <a:cs typeface="Times New Roman" panose="02020603050405020304" pitchFamily="18" charset="0"/>
              </a:rPr>
              <a:t> vaccine </a:t>
            </a:r>
            <a:r>
              <a:rPr lang="en-US" dirty="0" err="1">
                <a:solidFill>
                  <a:schemeClr val="bg1"/>
                </a:solidFill>
                <a:cs typeface="Times New Roman" panose="02020603050405020304" pitchFamily="18" charset="0"/>
              </a:rPr>
              <a:t>định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kì</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đây</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là</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pháp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hàng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đầu</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để</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phòng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chống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bệnh</a:t>
            </a:r>
            <a:r>
              <a:rPr lang="en-US" dirty="0">
                <a:solidFill>
                  <a:schemeClr val="bg1"/>
                </a:solidFill>
                <a:cs typeface="Times New Roman" panose="02020603050405020304" pitchFamily="18" charset="0"/>
              </a:rPr>
              <a:t>.</a:t>
            </a:r>
          </a:p>
          <a:p>
            <a:endParaRPr lang="en-US" dirty="0">
              <a:solidFill>
                <a:schemeClr val="bg1"/>
              </a:solidFill>
            </a:endParaRPr>
          </a:p>
        </p:txBody>
      </p:sp>
      <p:sp>
        <p:nvSpPr>
          <p:cNvPr id="4" name="Title 1"/>
          <p:cNvSpPr txBox="1"/>
          <p:nvPr/>
        </p:nvSpPr>
        <p:spPr>
          <a:xfrm>
            <a:off x="1638300" y="152400"/>
            <a:ext cx="89154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a:t>
            </a:r>
            <a:r>
              <a:rPr lang="en-US" sz="4000" b="1" dirty="0" err="1">
                <a:solidFill>
                  <a:srgbClr val="FFFF00"/>
                </a:solidFill>
              </a:rPr>
              <a:t>hiểu</a:t>
            </a:r>
            <a:r>
              <a:rPr lang="en-US" sz="4000" b="1" dirty="0">
                <a:solidFill>
                  <a:srgbClr val="FFFF00"/>
                </a:solidFill>
              </a:rPr>
              <a:t> </a:t>
            </a:r>
            <a:r>
              <a:rPr lang="en-US" sz="4000" b="1" dirty="0" err="1">
                <a:solidFill>
                  <a:srgbClr val="FFFF00"/>
                </a:solidFill>
              </a:rPr>
              <a:t>các</a:t>
            </a:r>
            <a:r>
              <a:rPr lang="en-US" sz="4000" b="1" dirty="0">
                <a:solidFill>
                  <a:srgbClr val="FFFF00"/>
                </a:solidFill>
              </a:rPr>
              <a:t> </a:t>
            </a:r>
            <a:r>
              <a:rPr lang="en-US" sz="4000" b="1" dirty="0" err="1">
                <a:solidFill>
                  <a:srgbClr val="FFFF00"/>
                </a:solidFill>
              </a:rPr>
              <a:t>biện</a:t>
            </a:r>
            <a:r>
              <a:rPr lang="en-US" sz="4000" b="1" dirty="0">
                <a:solidFill>
                  <a:srgbClr val="FFFF00"/>
                </a:solidFill>
              </a:rPr>
              <a:t> </a:t>
            </a:r>
            <a:r>
              <a:rPr lang="en-US" sz="4000" b="1" dirty="0" err="1">
                <a:solidFill>
                  <a:srgbClr val="FFFF00"/>
                </a:solidFill>
              </a:rPr>
              <a:t>pháp</a:t>
            </a:r>
            <a:r>
              <a:rPr lang="en-US" sz="4000" b="1" dirty="0">
                <a:solidFill>
                  <a:srgbClr val="FFFF00"/>
                </a:solidFill>
              </a:rPr>
              <a:t> </a:t>
            </a:r>
            <a:r>
              <a:rPr lang="en-US" sz="4000" b="1" dirty="0" err="1">
                <a:solidFill>
                  <a:srgbClr val="FFFF00"/>
                </a:solidFill>
              </a:rPr>
              <a:t>phòng</a:t>
            </a:r>
            <a:r>
              <a:rPr lang="en-US" sz="4000" b="1" dirty="0">
                <a:solidFill>
                  <a:srgbClr val="FFFF00"/>
                </a:solidFill>
              </a:rPr>
              <a:t> </a:t>
            </a:r>
            <a:r>
              <a:rPr lang="en-US" sz="4000" b="1" dirty="0" err="1">
                <a:solidFill>
                  <a:srgbClr val="FFFF00"/>
                </a:solidFill>
              </a:rPr>
              <a:t>chống</a:t>
            </a:r>
            <a:r>
              <a:rPr lang="en-US" sz="4000" b="1" dirty="0">
                <a:solidFill>
                  <a:srgbClr val="FFFF00"/>
                </a:solidFill>
              </a:rPr>
              <a:t> </a:t>
            </a:r>
            <a:r>
              <a:rPr lang="en-US" sz="4000" b="1" dirty="0" err="1">
                <a:solidFill>
                  <a:srgbClr val="FFFF00"/>
                </a:solidFill>
              </a:rPr>
              <a:t>bệnh</a:t>
            </a:r>
            <a:r>
              <a:rPr lang="en-US" sz="4000" b="1" dirty="0">
                <a:solidFill>
                  <a:srgbClr val="FFFF00"/>
                </a:solidFill>
              </a:rPr>
              <a:t> </a:t>
            </a:r>
            <a:r>
              <a:rPr lang="en-US" sz="4000" b="1" dirty="0" err="1">
                <a:solidFill>
                  <a:srgbClr val="FFFF00"/>
                </a:solidFill>
              </a:rPr>
              <a:t>lây</a:t>
            </a:r>
            <a:r>
              <a:rPr lang="en-US" sz="4000" b="1" dirty="0">
                <a:solidFill>
                  <a:srgbClr val="FFFF00"/>
                </a:solidFill>
              </a:rPr>
              <a:t>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2.</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tiêu</a:t>
            </a:r>
            <a:r>
              <a:rPr lang="en-US" sz="4000" b="1" dirty="0">
                <a:solidFill>
                  <a:srgbClr val="FFFF00"/>
                </a:solidFill>
              </a:rPr>
              <a:t> </a:t>
            </a:r>
            <a:r>
              <a:rPr lang="en-US" sz="4000" b="1" dirty="0" err="1">
                <a:solidFill>
                  <a:srgbClr val="FFFF00"/>
                </a:solidFill>
              </a:rPr>
              <a:t>hóa</a:t>
            </a:r>
            <a:r>
              <a:rPr lang="en-US" sz="4000" b="1" dirty="0">
                <a:solidFill>
                  <a:srgbClr val="FFFF00"/>
                </a:solidFill>
              </a:rPr>
              <a:t>.</a:t>
            </a:r>
            <a:endParaRPr lang="en-US" sz="4000" dirty="0">
              <a:solidFill>
                <a:srgbClr val="FFFF00"/>
              </a:solidFill>
            </a:endParaRPr>
          </a:p>
        </p:txBody>
      </p:sp>
      <p:pic>
        <p:nvPicPr>
          <p:cNvPr id="3" name="Picture 2"/>
          <p:cNvPicPr>
            <a:picLocks noChangeAspect="1"/>
          </p:cNvPicPr>
          <p:nvPr/>
        </p:nvPicPr>
        <p:blipFill>
          <a:blip r:embed="rId2"/>
          <a:stretch>
            <a:fillRect/>
          </a:stretch>
        </p:blipFill>
        <p:spPr>
          <a:xfrm>
            <a:off x="2057400" y="1290638"/>
            <a:ext cx="8153400" cy="3967163"/>
          </a:xfrm>
          <a:prstGeom prst="rect">
            <a:avLst/>
          </a:prstGeom>
        </p:spPr>
      </p:pic>
      <p:sp>
        <p:nvSpPr>
          <p:cNvPr id="4" name="TextBox 3"/>
          <p:cNvSpPr txBox="1"/>
          <p:nvPr/>
        </p:nvSpPr>
        <p:spPr>
          <a:xfrm>
            <a:off x="1524000" y="5288340"/>
            <a:ext cx="9144000" cy="1569660"/>
          </a:xfrm>
          <a:prstGeom prst="rect">
            <a:avLst/>
          </a:prstGeom>
          <a:solidFill>
            <a:schemeClr val="bg1"/>
          </a:solidFill>
        </p:spPr>
        <p:txBody>
          <a:bodyPr wrap="square" rtlCol="0">
            <a:spAutoFit/>
          </a:bodyPr>
          <a:lstStyle/>
          <a:p>
            <a:r>
              <a:rPr lang="en-US" sz="3200" dirty="0" err="1"/>
              <a:t>Tại</a:t>
            </a:r>
            <a:r>
              <a:rPr lang="en-US" sz="3200" dirty="0"/>
              <a:t> </a:t>
            </a:r>
            <a:r>
              <a:rPr lang="en-US" sz="3200" dirty="0" err="1"/>
              <a:t>sao</a:t>
            </a:r>
            <a:r>
              <a:rPr lang="en-US" sz="3200" dirty="0"/>
              <a:t> ở </a:t>
            </a:r>
            <a:r>
              <a:rPr lang="en-US" sz="3200" dirty="0" err="1"/>
              <a:t>các</a:t>
            </a:r>
            <a:r>
              <a:rPr lang="en-US" sz="3200" dirty="0"/>
              <a:t> </a:t>
            </a:r>
            <a:r>
              <a:rPr lang="en-US" sz="3200" dirty="0" err="1"/>
              <a:t>cơ</a:t>
            </a:r>
            <a:r>
              <a:rPr lang="en-US" sz="3200" dirty="0"/>
              <a:t> </a:t>
            </a:r>
            <a:r>
              <a:rPr lang="en-US" sz="3200" dirty="0" err="1"/>
              <a:t>sở</a:t>
            </a:r>
            <a:r>
              <a:rPr lang="en-US" sz="3200" dirty="0"/>
              <a:t> </a:t>
            </a:r>
            <a:r>
              <a:rPr lang="en-US" sz="3200" dirty="0" err="1"/>
              <a:t>chế</a:t>
            </a:r>
            <a:r>
              <a:rPr lang="en-US" sz="3200" dirty="0"/>
              <a:t> </a:t>
            </a:r>
            <a:r>
              <a:rPr lang="en-US" sz="3200" dirty="0" err="1"/>
              <a:t>biến</a:t>
            </a:r>
            <a:r>
              <a:rPr lang="en-US" sz="3200" dirty="0"/>
              <a:t>, </a:t>
            </a:r>
            <a:r>
              <a:rPr lang="en-US" sz="3200" dirty="0" err="1"/>
              <a:t>bếp</a:t>
            </a:r>
            <a:r>
              <a:rPr lang="en-US" sz="3200" dirty="0"/>
              <a:t> </a:t>
            </a:r>
            <a:r>
              <a:rPr lang="en-US" sz="3200" dirty="0" err="1"/>
              <a:t>ăn</a:t>
            </a:r>
            <a:r>
              <a:rPr lang="en-US" sz="3200" dirty="0"/>
              <a:t> </a:t>
            </a:r>
            <a:r>
              <a:rPr lang="en-US" sz="3200" dirty="0" err="1"/>
              <a:t>trường</a:t>
            </a:r>
            <a:r>
              <a:rPr lang="en-US" sz="3200" dirty="0"/>
              <a:t> </a:t>
            </a:r>
            <a:r>
              <a:rPr lang="en-US" sz="3200" dirty="0" err="1"/>
              <a:t>học</a:t>
            </a:r>
            <a:r>
              <a:rPr lang="en-US" sz="3200" dirty="0"/>
              <a:t>, </a:t>
            </a:r>
            <a:r>
              <a:rPr lang="en-US" sz="3200" dirty="0" err="1"/>
              <a:t>bếp</a:t>
            </a:r>
            <a:r>
              <a:rPr lang="en-US" sz="3200" dirty="0"/>
              <a:t> </a:t>
            </a:r>
            <a:r>
              <a:rPr lang="en-US" sz="3200" dirty="0" err="1"/>
              <a:t>ăn</a:t>
            </a:r>
            <a:r>
              <a:rPr lang="en-US" sz="3200" dirty="0"/>
              <a:t> </a:t>
            </a:r>
            <a:r>
              <a:rPr lang="en-US" sz="3200" dirty="0" err="1"/>
              <a:t>nhà</a:t>
            </a:r>
            <a:r>
              <a:rPr lang="en-US" sz="3200" dirty="0"/>
              <a:t> hang,… </a:t>
            </a:r>
            <a:r>
              <a:rPr lang="en-US" sz="3200" dirty="0" err="1"/>
              <a:t>phải</a:t>
            </a:r>
            <a:r>
              <a:rPr lang="en-US" sz="3200" dirty="0"/>
              <a:t> </a:t>
            </a:r>
            <a:r>
              <a:rPr lang="en-US" sz="3200" dirty="0" err="1"/>
              <a:t>lưu</a:t>
            </a:r>
            <a:r>
              <a:rPr lang="en-US" sz="3200" dirty="0"/>
              <a:t> </a:t>
            </a:r>
            <a:r>
              <a:rPr lang="en-US" sz="3200" dirty="0" err="1"/>
              <a:t>trữ</a:t>
            </a:r>
            <a:r>
              <a:rPr lang="en-US" sz="3200" dirty="0"/>
              <a:t> </a:t>
            </a:r>
            <a:r>
              <a:rPr lang="en-US" sz="3200" dirty="0" err="1"/>
              <a:t>mẫu</a:t>
            </a:r>
            <a:r>
              <a:rPr lang="en-US" sz="3200" dirty="0"/>
              <a:t> </a:t>
            </a:r>
            <a:r>
              <a:rPr lang="en-US" sz="3200" dirty="0" err="1"/>
              <a:t>tất</a:t>
            </a:r>
            <a:r>
              <a:rPr lang="en-US" sz="3200" dirty="0"/>
              <a:t> </a:t>
            </a:r>
            <a:r>
              <a:rPr lang="en-US" sz="3200" dirty="0" err="1"/>
              <a:t>cả</a:t>
            </a:r>
            <a:r>
              <a:rPr lang="en-US" sz="3200" dirty="0"/>
              <a:t> </a:t>
            </a:r>
            <a:r>
              <a:rPr lang="en-US" sz="3200" dirty="0" err="1"/>
              <a:t>các</a:t>
            </a:r>
            <a:r>
              <a:rPr lang="en-US" sz="3200" dirty="0"/>
              <a:t> </a:t>
            </a:r>
            <a:r>
              <a:rPr lang="en-US" sz="3200" dirty="0" err="1"/>
              <a:t>món</a:t>
            </a:r>
            <a:r>
              <a:rPr lang="en-US" sz="3200" dirty="0"/>
              <a:t> </a:t>
            </a:r>
            <a:r>
              <a:rPr lang="en-US" sz="3200" dirty="0" err="1"/>
              <a:t>ăn</a:t>
            </a:r>
            <a:r>
              <a:rPr lang="en-US" sz="3200" dirty="0"/>
              <a:t> </a:t>
            </a:r>
            <a:r>
              <a:rPr lang="en-US" sz="3200" dirty="0" err="1"/>
              <a:t>của</a:t>
            </a:r>
            <a:r>
              <a:rPr lang="en-US" sz="3200" dirty="0"/>
              <a:t> </a:t>
            </a:r>
            <a:r>
              <a:rPr lang="en-US" sz="3200" dirty="0" err="1"/>
              <a:t>mỗi</a:t>
            </a:r>
            <a:r>
              <a:rPr lang="en-US" sz="3200" dirty="0"/>
              <a:t> </a:t>
            </a:r>
            <a:r>
              <a:rPr lang="en-US" sz="3200" dirty="0" err="1"/>
              <a:t>bữa</a:t>
            </a:r>
            <a:r>
              <a:rPr lang="en-US" sz="3200" dirty="0"/>
              <a:t> </a:t>
            </a:r>
            <a:r>
              <a:rPr lang="en-US" sz="3200" dirty="0" err="1"/>
              <a:t>ăn</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2" y="0"/>
            <a:ext cx="9143999" cy="4872038"/>
          </a:xfrm>
          <a:prstGeom prst="rect">
            <a:avLst/>
          </a:prstGeom>
        </p:spPr>
      </p:pic>
      <p:sp>
        <p:nvSpPr>
          <p:cNvPr id="5" name="TextBox 4"/>
          <p:cNvSpPr txBox="1"/>
          <p:nvPr/>
        </p:nvSpPr>
        <p:spPr>
          <a:xfrm>
            <a:off x="1524000" y="4872038"/>
            <a:ext cx="9144000" cy="2000548"/>
          </a:xfrm>
          <a:prstGeom prst="rect">
            <a:avLst/>
          </a:prstGeom>
          <a:solidFill>
            <a:schemeClr val="bg1"/>
          </a:solidFill>
        </p:spPr>
        <p:txBody>
          <a:bodyPr wrap="square" rtlCol="0">
            <a:spAutoFit/>
          </a:bodyPr>
          <a:lstStyle/>
          <a:p>
            <a:pPr marL="457200" indent="-457200">
              <a:buFontTx/>
              <a:buChar char="-"/>
            </a:pPr>
            <a:r>
              <a:rPr lang="en-US" sz="3100" dirty="0" err="1"/>
              <a:t>Để</a:t>
            </a:r>
            <a:r>
              <a:rPr lang="en-US" sz="3100" dirty="0"/>
              <a:t> </a:t>
            </a:r>
            <a:r>
              <a:rPr lang="en-US" sz="3100" dirty="0" err="1"/>
              <a:t>kiểm</a:t>
            </a:r>
            <a:r>
              <a:rPr lang="en-US" sz="3100" dirty="0"/>
              <a:t> </a:t>
            </a:r>
            <a:r>
              <a:rPr lang="en-US" sz="3100" dirty="0" err="1"/>
              <a:t>tra</a:t>
            </a:r>
            <a:r>
              <a:rPr lang="en-US" sz="3100" dirty="0"/>
              <a:t>, </a:t>
            </a:r>
            <a:r>
              <a:rPr lang="en-US" sz="3100" dirty="0" err="1"/>
              <a:t>ghi</a:t>
            </a:r>
            <a:r>
              <a:rPr lang="en-US" sz="3100" dirty="0"/>
              <a:t> </a:t>
            </a:r>
            <a:r>
              <a:rPr lang="en-US" sz="3100" dirty="0" err="1"/>
              <a:t>nhận</a:t>
            </a:r>
            <a:r>
              <a:rPr lang="en-US" sz="3100" dirty="0"/>
              <a:t> </a:t>
            </a:r>
            <a:r>
              <a:rPr lang="en-US" sz="3100" dirty="0" err="1"/>
              <a:t>và</a:t>
            </a:r>
            <a:r>
              <a:rPr lang="en-US" sz="3100" dirty="0"/>
              <a:t> </a:t>
            </a:r>
            <a:r>
              <a:rPr lang="en-US" sz="3100" dirty="0" err="1"/>
              <a:t>lưu</a:t>
            </a:r>
            <a:r>
              <a:rPr lang="en-US" sz="3100" dirty="0"/>
              <a:t> </a:t>
            </a:r>
            <a:r>
              <a:rPr lang="en-US" sz="3100" dirty="0" err="1"/>
              <a:t>giữ</a:t>
            </a:r>
            <a:r>
              <a:rPr lang="en-US" sz="3100" dirty="0"/>
              <a:t> </a:t>
            </a:r>
            <a:r>
              <a:rPr lang="en-US" sz="3100" dirty="0" err="1"/>
              <a:t>tài</a:t>
            </a:r>
            <a:r>
              <a:rPr lang="en-US" sz="3100" dirty="0"/>
              <a:t> </a:t>
            </a:r>
            <a:r>
              <a:rPr lang="en-US" sz="3100" dirty="0" err="1"/>
              <a:t>liệu</a:t>
            </a:r>
            <a:r>
              <a:rPr lang="en-US" sz="3100" dirty="0"/>
              <a:t> </a:t>
            </a:r>
            <a:r>
              <a:rPr lang="en-US" sz="3100" dirty="0">
                <a:sym typeface="Wingdings" panose="05000000000000000000" pitchFamily="2" charset="2"/>
              </a:rPr>
              <a:t> </a:t>
            </a:r>
            <a:r>
              <a:rPr lang="en-US" sz="3100" dirty="0" err="1">
                <a:sym typeface="Wingdings" panose="05000000000000000000" pitchFamily="2" charset="2"/>
              </a:rPr>
              <a:t>kiểm</a:t>
            </a:r>
            <a:r>
              <a:rPr lang="en-US" sz="3100" dirty="0">
                <a:sym typeface="Wingdings" panose="05000000000000000000" pitchFamily="2" charset="2"/>
              </a:rPr>
              <a:t> </a:t>
            </a:r>
            <a:r>
              <a:rPr lang="en-US" sz="3100" dirty="0" err="1">
                <a:sym typeface="Wingdings" panose="05000000000000000000" pitchFamily="2" charset="2"/>
              </a:rPr>
              <a:t>soát</a:t>
            </a:r>
            <a:r>
              <a:rPr lang="en-US" sz="3100" dirty="0">
                <a:sym typeface="Wingdings" panose="05000000000000000000" pitchFamily="2" charset="2"/>
              </a:rPr>
              <a:t> an </a:t>
            </a:r>
            <a:r>
              <a:rPr lang="en-US" sz="3100" dirty="0" err="1">
                <a:sym typeface="Wingdings" panose="05000000000000000000" pitchFamily="2" charset="2"/>
              </a:rPr>
              <a:t>toàn</a:t>
            </a:r>
            <a:r>
              <a:rPr lang="en-US" sz="3100" dirty="0">
                <a:sym typeface="Wingdings" panose="05000000000000000000" pitchFamily="2" charset="2"/>
              </a:rPr>
              <a:t> </a:t>
            </a:r>
            <a:r>
              <a:rPr lang="en-US" sz="3100" dirty="0" err="1">
                <a:sym typeface="Wingdings" panose="05000000000000000000" pitchFamily="2" charset="2"/>
              </a:rPr>
              <a:t>thực</a:t>
            </a:r>
            <a:r>
              <a:rPr lang="en-US" sz="3100" dirty="0">
                <a:sym typeface="Wingdings" panose="05000000000000000000" pitchFamily="2" charset="2"/>
              </a:rPr>
              <a:t> </a:t>
            </a:r>
            <a:r>
              <a:rPr lang="en-US" sz="3100" dirty="0" err="1">
                <a:sym typeface="Wingdings" panose="05000000000000000000" pitchFamily="2" charset="2"/>
              </a:rPr>
              <a:t>phẩm</a:t>
            </a:r>
            <a:r>
              <a:rPr lang="en-US" sz="3100" dirty="0">
                <a:sym typeface="Wingdings" panose="05000000000000000000" pitchFamily="2" charset="2"/>
              </a:rPr>
              <a:t>.</a:t>
            </a:r>
          </a:p>
          <a:p>
            <a:pPr marL="457200" indent="-457200">
              <a:buFontTx/>
              <a:buChar char="-"/>
            </a:pPr>
            <a:r>
              <a:rPr lang="en-US" sz="3100" dirty="0" err="1">
                <a:sym typeface="Wingdings" panose="05000000000000000000" pitchFamily="2" charset="2"/>
              </a:rPr>
              <a:t>Để</a:t>
            </a:r>
            <a:r>
              <a:rPr lang="en-US" sz="3100" dirty="0">
                <a:sym typeface="Wingdings" panose="05000000000000000000" pitchFamily="2" charset="2"/>
              </a:rPr>
              <a:t> </a:t>
            </a:r>
            <a:r>
              <a:rPr lang="en-US" sz="3100" dirty="0" err="1">
                <a:sym typeface="Wingdings" panose="05000000000000000000" pitchFamily="2" charset="2"/>
              </a:rPr>
              <a:t>tìm</a:t>
            </a:r>
            <a:r>
              <a:rPr lang="en-US" sz="3100" dirty="0">
                <a:sym typeface="Wingdings" panose="05000000000000000000" pitchFamily="2" charset="2"/>
              </a:rPr>
              <a:t> </a:t>
            </a:r>
            <a:r>
              <a:rPr lang="en-US" sz="3100" dirty="0" err="1">
                <a:sym typeface="Wingdings" panose="05000000000000000000" pitchFamily="2" charset="2"/>
              </a:rPr>
              <a:t>ra</a:t>
            </a:r>
            <a:r>
              <a:rPr lang="en-US" sz="3100" dirty="0">
                <a:sym typeface="Wingdings" panose="05000000000000000000" pitchFamily="2" charset="2"/>
              </a:rPr>
              <a:t> </a:t>
            </a:r>
            <a:r>
              <a:rPr lang="en-US" sz="3100" dirty="0" err="1">
                <a:sym typeface="Wingdings" panose="05000000000000000000" pitchFamily="2" charset="2"/>
              </a:rPr>
              <a:t>nguyên</a:t>
            </a:r>
            <a:r>
              <a:rPr lang="en-US" sz="3100" dirty="0">
                <a:sym typeface="Wingdings" panose="05000000000000000000" pitchFamily="2" charset="2"/>
              </a:rPr>
              <a:t> </a:t>
            </a:r>
            <a:r>
              <a:rPr lang="en-US" sz="3100" dirty="0" err="1">
                <a:sym typeface="Wingdings" panose="05000000000000000000" pitchFamily="2" charset="2"/>
              </a:rPr>
              <a:t>nhân</a:t>
            </a:r>
            <a:r>
              <a:rPr lang="en-US" sz="3100" dirty="0">
                <a:sym typeface="Wingdings" panose="05000000000000000000" pitchFamily="2" charset="2"/>
              </a:rPr>
              <a:t> </a:t>
            </a:r>
            <a:r>
              <a:rPr lang="en-US" sz="3100" dirty="0" err="1">
                <a:sym typeface="Wingdings" panose="05000000000000000000" pitchFamily="2" charset="2"/>
              </a:rPr>
              <a:t>gây</a:t>
            </a:r>
            <a:r>
              <a:rPr lang="en-US" sz="3100" dirty="0">
                <a:sym typeface="Wingdings" panose="05000000000000000000" pitchFamily="2" charset="2"/>
              </a:rPr>
              <a:t> </a:t>
            </a:r>
            <a:r>
              <a:rPr lang="en-US" sz="3100" dirty="0" err="1">
                <a:sym typeface="Wingdings" panose="05000000000000000000" pitchFamily="2" charset="2"/>
              </a:rPr>
              <a:t>ngộ</a:t>
            </a:r>
            <a:r>
              <a:rPr lang="en-US" sz="3100" dirty="0">
                <a:sym typeface="Wingdings" panose="05000000000000000000" pitchFamily="2" charset="2"/>
              </a:rPr>
              <a:t> </a:t>
            </a:r>
            <a:r>
              <a:rPr lang="en-US" sz="3100" dirty="0" err="1">
                <a:sym typeface="Wingdings" panose="05000000000000000000" pitchFamily="2" charset="2"/>
              </a:rPr>
              <a:t>độc</a:t>
            </a:r>
            <a:r>
              <a:rPr lang="en-US" sz="3100" dirty="0">
                <a:sym typeface="Wingdings" panose="05000000000000000000" pitchFamily="2" charset="2"/>
              </a:rPr>
              <a:t> </a:t>
            </a:r>
            <a:r>
              <a:rPr lang="en-US" sz="3100" dirty="0" err="1">
                <a:sym typeface="Wingdings" panose="05000000000000000000" pitchFamily="2" charset="2"/>
              </a:rPr>
              <a:t>thực</a:t>
            </a:r>
            <a:r>
              <a:rPr lang="en-US" sz="3100" dirty="0">
                <a:sym typeface="Wingdings" panose="05000000000000000000" pitchFamily="2" charset="2"/>
              </a:rPr>
              <a:t> </a:t>
            </a:r>
            <a:r>
              <a:rPr lang="en-US" sz="3100" dirty="0" err="1">
                <a:sym typeface="Wingdings" panose="05000000000000000000" pitchFamily="2" charset="2"/>
              </a:rPr>
              <a:t>phẩm</a:t>
            </a:r>
            <a:r>
              <a:rPr lang="en-US" sz="3100" dirty="0">
                <a:sym typeface="Wingdings" panose="05000000000000000000" pitchFamily="2" charset="2"/>
              </a:rPr>
              <a:t>.</a:t>
            </a:r>
            <a:r>
              <a:rPr lang="en-US" sz="3100" dirty="0"/>
              <a:t>  </a:t>
            </a:r>
          </a:p>
          <a:p>
            <a:pPr marL="457200" indent="-457200">
              <a:buFontTx/>
              <a:buChar char="-"/>
            </a:pPr>
            <a:r>
              <a:rPr lang="en-US" sz="3100" dirty="0" err="1"/>
              <a:t>Thời</a:t>
            </a:r>
            <a:r>
              <a:rPr lang="en-US" sz="3100" dirty="0"/>
              <a:t> </a:t>
            </a:r>
            <a:r>
              <a:rPr lang="en-US" sz="3100" dirty="0" err="1"/>
              <a:t>gian</a:t>
            </a:r>
            <a:r>
              <a:rPr lang="en-US" sz="3100" dirty="0"/>
              <a:t> </a:t>
            </a:r>
            <a:r>
              <a:rPr lang="en-US" sz="3100" dirty="0" err="1"/>
              <a:t>lưu</a:t>
            </a:r>
            <a:r>
              <a:rPr lang="en-US" sz="3100" dirty="0"/>
              <a:t> </a:t>
            </a:r>
            <a:r>
              <a:rPr lang="en-US" sz="3100" dirty="0" err="1"/>
              <a:t>mẫu</a:t>
            </a:r>
            <a:r>
              <a:rPr lang="en-US" sz="3100" dirty="0"/>
              <a:t> </a:t>
            </a:r>
            <a:r>
              <a:rPr lang="en-US" sz="3100" dirty="0" err="1"/>
              <a:t>thức</a:t>
            </a:r>
            <a:r>
              <a:rPr lang="en-US" sz="3100" dirty="0"/>
              <a:t> </a:t>
            </a:r>
            <a:r>
              <a:rPr lang="en-US" sz="3100" dirty="0" err="1"/>
              <a:t>ăn</a:t>
            </a:r>
            <a:r>
              <a:rPr lang="en-US" sz="3100" dirty="0"/>
              <a:t> </a:t>
            </a:r>
            <a:r>
              <a:rPr lang="en-US" sz="3100" dirty="0" err="1"/>
              <a:t>ít</a:t>
            </a:r>
            <a:r>
              <a:rPr lang="en-US" sz="3100" dirty="0"/>
              <a:t> </a:t>
            </a:r>
            <a:r>
              <a:rPr lang="en-US" sz="3100" dirty="0" err="1"/>
              <a:t>nhất</a:t>
            </a:r>
            <a:r>
              <a:rPr lang="en-US" sz="3100" dirty="0"/>
              <a:t> </a:t>
            </a:r>
            <a:r>
              <a:rPr lang="en-US" sz="3100" dirty="0" err="1"/>
              <a:t>là</a:t>
            </a:r>
            <a:r>
              <a:rPr lang="en-US" sz="3100" dirty="0"/>
              <a:t> 24 </a:t>
            </a:r>
            <a:r>
              <a:rPr lang="en-US" sz="3100" dirty="0" err="1"/>
              <a:t>giờ</a:t>
            </a:r>
            <a:r>
              <a:rPr lang="en-US" sz="31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2.</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tiêu</a:t>
            </a:r>
            <a:r>
              <a:rPr lang="en-US" sz="4000" b="1" dirty="0">
                <a:solidFill>
                  <a:srgbClr val="FFFF00"/>
                </a:solidFill>
              </a:rPr>
              <a:t> </a:t>
            </a:r>
            <a:r>
              <a:rPr lang="en-US" sz="4000" b="1" dirty="0" err="1">
                <a:solidFill>
                  <a:srgbClr val="FFFF00"/>
                </a:solidFill>
              </a:rPr>
              <a:t>hóa</a:t>
            </a:r>
            <a:r>
              <a:rPr lang="en-US" sz="4000" b="1" dirty="0">
                <a:solidFill>
                  <a:srgbClr val="FFFF00"/>
                </a:solidFill>
              </a:rPr>
              <a:t>.</a:t>
            </a:r>
            <a:endParaRPr lang="en-US" sz="4000" dirty="0">
              <a:solidFill>
                <a:srgbClr val="FFFF00"/>
              </a:solidFill>
            </a:endParaRPr>
          </a:p>
        </p:txBody>
      </p:sp>
      <p:pic>
        <p:nvPicPr>
          <p:cNvPr id="5" name="Picture 4"/>
          <p:cNvPicPr>
            <a:picLocks noChangeAspect="1"/>
          </p:cNvPicPr>
          <p:nvPr/>
        </p:nvPicPr>
        <p:blipFill>
          <a:blip r:embed="rId2"/>
          <a:stretch>
            <a:fillRect/>
          </a:stretch>
        </p:blipFill>
        <p:spPr>
          <a:xfrm>
            <a:off x="2133600" y="1325562"/>
            <a:ext cx="8001000" cy="5532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8486d3381d.vws.vegacdn.vn/UploadFolderNew/SGDLongBien/2023/Image/thgiathuong/2023_2/2_0502202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296400"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600200" y="4795158"/>
            <a:ext cx="9144000" cy="2055947"/>
          </a:xfrm>
          <a:prstGeom prst="rect">
            <a:avLst/>
          </a:prstGeom>
        </p:spPr>
        <p:txBody>
          <a:bodyPr wrap="square">
            <a:spAutoFit/>
          </a:bodyPr>
          <a:lstStyle/>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Giữ</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môi</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trường</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và</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cá</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nhân</a:t>
            </a:r>
            <a:r>
              <a:rPr lang="en-US" sz="2900" dirty="0">
                <a:solidFill>
                  <a:prstClr val="white"/>
                </a:solidFill>
                <a:cs typeface="Times New Roman" panose="02020603050405020304" pitchFamily="18" charset="0"/>
              </a:rPr>
              <a:t>.</a:t>
            </a:r>
          </a:p>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Đảm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bảo</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ăn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uống</a:t>
            </a:r>
            <a:r>
              <a:rPr lang="en-US" sz="2900" dirty="0">
                <a:solidFill>
                  <a:prstClr val="white"/>
                </a:solidFill>
                <a:cs typeface="Times New Roman" panose="02020603050405020304" pitchFamily="18" charset="0"/>
              </a:rPr>
              <a:t>.</a:t>
            </a:r>
          </a:p>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Kiểm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định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an </a:t>
            </a:r>
            <a:r>
              <a:rPr lang="en-US" sz="2900" dirty="0" err="1">
                <a:solidFill>
                  <a:prstClr val="white"/>
                </a:solidFill>
                <a:cs typeface="Times New Roman" panose="02020603050405020304" pitchFamily="18" charset="0"/>
              </a:rPr>
              <a:t>toàn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thực</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phẩm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định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kì</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tại</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các</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cơ</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sở</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sản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xuất</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siêu</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thị</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trường</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học</a:t>
            </a:r>
            <a:r>
              <a:rPr lang="en-US" sz="2900" dirty="0">
                <a:solidFill>
                  <a:prstClr val="white"/>
                </a:solidFill>
                <a:cs typeface="Times New Roman" panose="02020603050405020304" pitchFamily="18"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Trò</a:t>
            </a:r>
            <a:r>
              <a:rPr lang="en-US" dirty="0">
                <a:solidFill>
                  <a:schemeClr val="bg1"/>
                </a:solidFill>
              </a:rPr>
              <a:t> </a:t>
            </a:r>
            <a:r>
              <a:rPr lang="en-US" dirty="0" err="1">
                <a:solidFill>
                  <a:schemeClr val="bg1"/>
                </a:solidFill>
              </a:rPr>
              <a:t>chơi</a:t>
            </a:r>
            <a:r>
              <a:rPr lang="en-US" dirty="0">
                <a:solidFill>
                  <a:schemeClr val="bg1"/>
                </a:solidFill>
              </a:rPr>
              <a:t>: AI HIỂU BIẾT HƠN.</a:t>
            </a:r>
          </a:p>
        </p:txBody>
      </p:sp>
      <p:sp>
        <p:nvSpPr>
          <p:cNvPr id="3" name="Content Placeholder 2"/>
          <p:cNvSpPr>
            <a:spLocks noGrp="1"/>
          </p:cNvSpPr>
          <p:nvPr>
            <p:ph idx="1"/>
          </p:nvPr>
        </p:nvSpPr>
        <p:spPr>
          <a:xfrm>
            <a:off x="1981200" y="1905000"/>
            <a:ext cx="8229600" cy="4572001"/>
          </a:xfrm>
        </p:spPr>
        <p:txBody>
          <a:bodyPr>
            <a:normAutofit/>
          </a:bodyPr>
          <a:lstStyle/>
          <a:p>
            <a:pPr marL="0" indent="0">
              <a:buNone/>
            </a:pPr>
            <a:r>
              <a:rPr lang="en-US" dirty="0">
                <a:solidFill>
                  <a:schemeClr val="bg1"/>
                </a:solidFill>
              </a:rPr>
              <a:t>LUẬT CHƠI:</a:t>
            </a:r>
          </a:p>
          <a:p>
            <a:pPr>
              <a:buFontTx/>
              <a:buChar char="-"/>
            </a:pPr>
            <a:r>
              <a:rPr lang="en-US" dirty="0">
                <a:solidFill>
                  <a:schemeClr val="bg1"/>
                </a:solidFill>
              </a:rPr>
              <a:t>Các </a:t>
            </a:r>
            <a:r>
              <a:rPr lang="en-US" dirty="0" err="1">
                <a:solidFill>
                  <a:schemeClr val="bg1"/>
                </a:solidFill>
              </a:rPr>
              <a:t>thành</a:t>
            </a:r>
            <a:r>
              <a:rPr lang="en-US" dirty="0">
                <a:solidFill>
                  <a:schemeClr val="bg1"/>
                </a:solidFill>
              </a:rPr>
              <a:t> </a:t>
            </a:r>
            <a:r>
              <a:rPr lang="en-US" dirty="0" err="1">
                <a:solidFill>
                  <a:schemeClr val="bg1"/>
                </a:solidFill>
              </a:rPr>
              <a:t>viên</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mỗi</a:t>
            </a:r>
            <a:r>
              <a:rPr lang="en-US" dirty="0">
                <a:solidFill>
                  <a:schemeClr val="bg1"/>
                </a:solidFill>
              </a:rPr>
              <a:t> </a:t>
            </a:r>
            <a:r>
              <a:rPr lang="en-US" dirty="0" err="1">
                <a:solidFill>
                  <a:schemeClr val="bg1"/>
                </a:solidFill>
              </a:rPr>
              <a:t>đội</a:t>
            </a:r>
            <a:r>
              <a:rPr lang="en-US" dirty="0">
                <a:solidFill>
                  <a:schemeClr val="bg1"/>
                </a:solidFill>
              </a:rPr>
              <a:t> </a:t>
            </a:r>
            <a:r>
              <a:rPr lang="en-US" dirty="0" err="1">
                <a:solidFill>
                  <a:schemeClr val="bg1"/>
                </a:solidFill>
              </a:rPr>
              <a:t>sẽ</a:t>
            </a:r>
            <a:r>
              <a:rPr lang="en-US" dirty="0">
                <a:solidFill>
                  <a:schemeClr val="bg1"/>
                </a:solidFill>
              </a:rPr>
              <a:t> </a:t>
            </a:r>
            <a:r>
              <a:rPr lang="en-US" dirty="0" err="1">
                <a:solidFill>
                  <a:schemeClr val="bg1"/>
                </a:solidFill>
              </a:rPr>
              <a:t>lần</a:t>
            </a:r>
            <a:r>
              <a:rPr lang="en-US" dirty="0">
                <a:solidFill>
                  <a:schemeClr val="bg1"/>
                </a:solidFill>
              </a:rPr>
              <a:t> </a:t>
            </a:r>
            <a:r>
              <a:rPr lang="en-US" dirty="0" err="1">
                <a:solidFill>
                  <a:schemeClr val="bg1"/>
                </a:solidFill>
              </a:rPr>
              <a:t>lượt</a:t>
            </a:r>
            <a:r>
              <a:rPr lang="en-US" dirty="0">
                <a:solidFill>
                  <a:schemeClr val="bg1"/>
                </a:solidFill>
              </a:rPr>
              <a:t> </a:t>
            </a:r>
            <a:r>
              <a:rPr lang="en-US" dirty="0" err="1">
                <a:solidFill>
                  <a:schemeClr val="bg1"/>
                </a:solidFill>
              </a:rPr>
              <a:t>trả</a:t>
            </a:r>
            <a:r>
              <a:rPr lang="en-US" dirty="0">
                <a:solidFill>
                  <a:schemeClr val="bg1"/>
                </a:solidFill>
              </a:rPr>
              <a:t> </a:t>
            </a:r>
            <a:r>
              <a:rPr lang="en-US" dirty="0" err="1">
                <a:solidFill>
                  <a:schemeClr val="bg1"/>
                </a:solidFill>
              </a:rPr>
              <a:t>lời</a:t>
            </a:r>
            <a:r>
              <a:rPr lang="en-US" dirty="0">
                <a:solidFill>
                  <a:schemeClr val="bg1"/>
                </a:solidFill>
              </a:rPr>
              <a:t> </a:t>
            </a:r>
            <a:r>
              <a:rPr lang="en-US" dirty="0" err="1">
                <a:solidFill>
                  <a:schemeClr val="bg1"/>
                </a:solidFill>
              </a:rPr>
              <a:t>câu</a:t>
            </a:r>
            <a:r>
              <a:rPr lang="en-US" dirty="0">
                <a:solidFill>
                  <a:schemeClr val="bg1"/>
                </a:solidFill>
              </a:rPr>
              <a:t> </a:t>
            </a:r>
            <a:r>
              <a:rPr lang="en-US" dirty="0" err="1">
                <a:solidFill>
                  <a:schemeClr val="bg1"/>
                </a:solidFill>
              </a:rPr>
              <a:t>hỏi</a:t>
            </a:r>
            <a:r>
              <a:rPr lang="en-US" dirty="0">
                <a:solidFill>
                  <a:schemeClr val="bg1"/>
                </a:solidFill>
              </a:rPr>
              <a:t>.</a:t>
            </a:r>
          </a:p>
          <a:p>
            <a:pPr>
              <a:buFontTx/>
              <a:buChar char="-"/>
            </a:pPr>
            <a:r>
              <a:rPr lang="en-US" dirty="0">
                <a:solidFill>
                  <a:schemeClr val="bg1"/>
                </a:solidFill>
              </a:rPr>
              <a:t>Các </a:t>
            </a:r>
            <a:r>
              <a:rPr lang="en-US" dirty="0" err="1">
                <a:solidFill>
                  <a:schemeClr val="bg1"/>
                </a:solidFill>
              </a:rPr>
              <a:t>câu</a:t>
            </a:r>
            <a:r>
              <a:rPr lang="en-US" dirty="0">
                <a:solidFill>
                  <a:schemeClr val="bg1"/>
                </a:solidFill>
              </a:rPr>
              <a:t> </a:t>
            </a:r>
            <a:r>
              <a:rPr lang="en-US" dirty="0" err="1">
                <a:solidFill>
                  <a:schemeClr val="bg1"/>
                </a:solidFill>
              </a:rPr>
              <a:t>trả</a:t>
            </a:r>
            <a:r>
              <a:rPr lang="en-US" dirty="0">
                <a:solidFill>
                  <a:schemeClr val="bg1"/>
                </a:solidFill>
              </a:rPr>
              <a:t> </a:t>
            </a:r>
            <a:r>
              <a:rPr lang="en-US" dirty="0" err="1">
                <a:solidFill>
                  <a:schemeClr val="bg1"/>
                </a:solidFill>
              </a:rPr>
              <a:t>lời</a:t>
            </a:r>
            <a:r>
              <a:rPr lang="en-US" dirty="0">
                <a:solidFill>
                  <a:schemeClr val="bg1"/>
                </a:solidFill>
              </a:rPr>
              <a:t> </a:t>
            </a:r>
            <a:r>
              <a:rPr lang="en-US" dirty="0" err="1">
                <a:solidFill>
                  <a:schemeClr val="bg1"/>
                </a:solidFill>
              </a:rPr>
              <a:t>không</a:t>
            </a:r>
            <a:r>
              <a:rPr lang="en-US" dirty="0">
                <a:solidFill>
                  <a:schemeClr val="bg1"/>
                </a:solidFill>
              </a:rPr>
              <a:t> được </a:t>
            </a:r>
            <a:r>
              <a:rPr lang="en-US" dirty="0" err="1">
                <a:solidFill>
                  <a:schemeClr val="bg1"/>
                </a:solidFill>
              </a:rPr>
              <a:t>trùng</a:t>
            </a:r>
            <a:r>
              <a:rPr lang="en-US" dirty="0">
                <a:solidFill>
                  <a:schemeClr val="bg1"/>
                </a:solidFill>
              </a:rPr>
              <a:t> </a:t>
            </a:r>
            <a:r>
              <a:rPr lang="en-US" dirty="0" err="1">
                <a:solidFill>
                  <a:schemeClr val="bg1"/>
                </a:solidFill>
              </a:rPr>
              <a:t>nhau</a:t>
            </a:r>
            <a:r>
              <a:rPr lang="en-US" dirty="0">
                <a:solidFill>
                  <a:schemeClr val="bg1"/>
                </a:solidFill>
              </a:rPr>
              <a:t>.</a:t>
            </a:r>
          </a:p>
          <a:p>
            <a:pPr>
              <a:buFontTx/>
              <a:buChar char="-"/>
            </a:pPr>
            <a:r>
              <a:rPr lang="en-US" dirty="0" err="1">
                <a:solidFill>
                  <a:schemeClr val="bg1"/>
                </a:solidFill>
              </a:rPr>
              <a:t>Đội</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đưa</a:t>
            </a:r>
            <a:r>
              <a:rPr lang="en-US" dirty="0">
                <a:solidFill>
                  <a:schemeClr val="bg1"/>
                </a:solidFill>
              </a:rPr>
              <a:t> ra được </a:t>
            </a:r>
            <a:r>
              <a:rPr lang="en-US" dirty="0" err="1">
                <a:solidFill>
                  <a:schemeClr val="bg1"/>
                </a:solidFill>
              </a:rPr>
              <a:t>đáp</a:t>
            </a:r>
            <a:r>
              <a:rPr lang="en-US" dirty="0">
                <a:solidFill>
                  <a:schemeClr val="bg1"/>
                </a:solidFill>
              </a:rPr>
              <a:t> </a:t>
            </a:r>
            <a:r>
              <a:rPr lang="en-US" dirty="0" err="1">
                <a:solidFill>
                  <a:schemeClr val="bg1"/>
                </a:solidFill>
              </a:rPr>
              <a:t>án</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vòng</a:t>
            </a:r>
            <a:r>
              <a:rPr lang="en-US" dirty="0">
                <a:solidFill>
                  <a:schemeClr val="bg1"/>
                </a:solidFill>
              </a:rPr>
              <a:t> 5s </a:t>
            </a:r>
            <a:r>
              <a:rPr lang="en-US" dirty="0" err="1">
                <a:solidFill>
                  <a:schemeClr val="bg1"/>
                </a:solidFill>
              </a:rPr>
              <a:t>sẽ</a:t>
            </a:r>
            <a:r>
              <a:rPr lang="en-US" dirty="0">
                <a:solidFill>
                  <a:schemeClr val="bg1"/>
                </a:solidFill>
              </a:rPr>
              <a:t> </a:t>
            </a:r>
            <a:r>
              <a:rPr lang="en-US" dirty="0" err="1">
                <a:solidFill>
                  <a:schemeClr val="bg1"/>
                </a:solidFill>
              </a:rPr>
              <a:t>bị</a:t>
            </a:r>
            <a:r>
              <a:rPr lang="en-US" dirty="0">
                <a:solidFill>
                  <a:schemeClr val="bg1"/>
                </a:solidFill>
              </a:rPr>
              <a:t> </a:t>
            </a:r>
            <a:r>
              <a:rPr lang="en-US" dirty="0" err="1">
                <a:solidFill>
                  <a:schemeClr val="bg1"/>
                </a:solidFill>
              </a:rPr>
              <a:t>loại</a:t>
            </a:r>
            <a:r>
              <a:rPr lang="en-US" dirty="0">
                <a:solidFill>
                  <a:schemeClr val="bg1"/>
                </a:solidFill>
              </a:rPr>
              <a:t> </a:t>
            </a:r>
            <a:r>
              <a:rPr lang="en-US" dirty="0" err="1">
                <a:solidFill>
                  <a:schemeClr val="bg1"/>
                </a:solidFill>
              </a:rPr>
              <a:t>khỏi</a:t>
            </a:r>
            <a:r>
              <a:rPr lang="en-US" dirty="0">
                <a:solidFill>
                  <a:schemeClr val="bg1"/>
                </a:solidFill>
              </a:rPr>
              <a:t> </a:t>
            </a:r>
            <a:r>
              <a:rPr lang="en-US" dirty="0" err="1">
                <a:solidFill>
                  <a:schemeClr val="bg1"/>
                </a:solidFill>
              </a:rPr>
              <a:t>cuộc</a:t>
            </a:r>
            <a:r>
              <a:rPr lang="en-US" dirty="0">
                <a:solidFill>
                  <a:schemeClr val="bg1"/>
                </a:solidFill>
              </a:rPr>
              <a:t> </a:t>
            </a:r>
            <a:r>
              <a:rPr lang="en-US" dirty="0" err="1">
                <a:solidFill>
                  <a:schemeClr val="bg1"/>
                </a:solidFill>
              </a:rPr>
              <a:t>chơi</a:t>
            </a:r>
            <a:r>
              <a:rPr lang="en-US" dirty="0">
                <a:solidFill>
                  <a:schemeClr val="bg1"/>
                </a:solidFill>
              </a:rPr>
              <a:t>.</a:t>
            </a:r>
          </a:p>
          <a:p>
            <a:pPr>
              <a:buFontTx/>
              <a:buChar char="-"/>
            </a:pPr>
            <a:r>
              <a:rPr lang="en-US" dirty="0" err="1">
                <a:solidFill>
                  <a:schemeClr val="bg1"/>
                </a:solidFill>
              </a:rPr>
              <a:t>Đội</a:t>
            </a:r>
            <a:r>
              <a:rPr lang="en-US" dirty="0">
                <a:solidFill>
                  <a:schemeClr val="bg1"/>
                </a:solidFill>
              </a:rPr>
              <a:t> </a:t>
            </a:r>
            <a:r>
              <a:rPr lang="en-US" dirty="0" err="1">
                <a:solidFill>
                  <a:schemeClr val="bg1"/>
                </a:solidFill>
              </a:rPr>
              <a:t>cuối</a:t>
            </a:r>
            <a:r>
              <a:rPr lang="en-US" dirty="0">
                <a:solidFill>
                  <a:schemeClr val="bg1"/>
                </a:solidFill>
              </a:rPr>
              <a:t> </a:t>
            </a:r>
            <a:r>
              <a:rPr lang="en-US" dirty="0" err="1">
                <a:solidFill>
                  <a:schemeClr val="bg1"/>
                </a:solidFill>
              </a:rPr>
              <a:t>cùng</a:t>
            </a:r>
            <a:r>
              <a:rPr lang="en-US" dirty="0">
                <a:solidFill>
                  <a:schemeClr val="bg1"/>
                </a:solidFill>
              </a:rPr>
              <a:t> </a:t>
            </a:r>
            <a:r>
              <a:rPr lang="en-US" dirty="0" err="1">
                <a:solidFill>
                  <a:schemeClr val="bg1"/>
                </a:solidFill>
              </a:rPr>
              <a:t>đưa</a:t>
            </a:r>
            <a:r>
              <a:rPr lang="en-US" dirty="0">
                <a:solidFill>
                  <a:schemeClr val="bg1"/>
                </a:solidFill>
              </a:rPr>
              <a:t> ra được </a:t>
            </a:r>
            <a:r>
              <a:rPr lang="en-US" dirty="0" err="1">
                <a:solidFill>
                  <a:schemeClr val="bg1"/>
                </a:solidFill>
              </a:rPr>
              <a:t>đáp</a:t>
            </a:r>
            <a:r>
              <a:rPr lang="en-US" dirty="0">
                <a:solidFill>
                  <a:schemeClr val="bg1"/>
                </a:solidFill>
              </a:rPr>
              <a:t> </a:t>
            </a:r>
            <a:r>
              <a:rPr lang="en-US" dirty="0" err="1">
                <a:solidFill>
                  <a:schemeClr val="bg1"/>
                </a:solidFill>
              </a:rPr>
              <a:t>án</a:t>
            </a:r>
            <a:r>
              <a:rPr lang="en-US" dirty="0">
                <a:solidFill>
                  <a:schemeClr val="bg1"/>
                </a:solidFill>
              </a:rPr>
              <a:t> </a:t>
            </a:r>
            <a:r>
              <a:rPr lang="en-US" dirty="0" err="1">
                <a:solidFill>
                  <a:schemeClr val="bg1"/>
                </a:solidFill>
              </a:rPr>
              <a:t>sẽ</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đội</a:t>
            </a:r>
            <a:r>
              <a:rPr lang="en-US" dirty="0">
                <a:solidFill>
                  <a:schemeClr val="bg1"/>
                </a:solidFill>
              </a:rPr>
              <a:t> </a:t>
            </a:r>
            <a:r>
              <a:rPr lang="en-US" dirty="0" err="1">
                <a:solidFill>
                  <a:schemeClr val="bg1"/>
                </a:solidFill>
              </a:rPr>
              <a:t>chiến</a:t>
            </a:r>
            <a:r>
              <a:rPr lang="en-US" dirty="0">
                <a:solidFill>
                  <a:schemeClr val="bg1"/>
                </a:solidFill>
              </a:rPr>
              <a:t> </a:t>
            </a:r>
            <a:r>
              <a:rPr lang="en-US" dirty="0" err="1">
                <a:solidFill>
                  <a:schemeClr val="bg1"/>
                </a:solidFill>
              </a:rPr>
              <a:t>thắng</a:t>
            </a:r>
            <a:r>
              <a:rPr lang="en-US" dirty="0">
                <a:solidFill>
                  <a:schemeClr val="bg1"/>
                </a:solidFill>
              </a:rPr>
              <a:t>.</a:t>
            </a:r>
          </a:p>
          <a:p>
            <a:pPr marL="0" indent="0">
              <a:buNone/>
            </a:pP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1" y="-5444"/>
            <a:ext cx="4490357" cy="3510643"/>
          </a:xfrm>
          <a:prstGeom prst="rect">
            <a:avLst/>
          </a:prstGeom>
        </p:spPr>
      </p:pic>
      <p:pic>
        <p:nvPicPr>
          <p:cNvPr id="5" name="Picture 4"/>
          <p:cNvPicPr>
            <a:picLocks noChangeAspect="1"/>
          </p:cNvPicPr>
          <p:nvPr/>
        </p:nvPicPr>
        <p:blipFill>
          <a:blip r:embed="rId3"/>
          <a:stretch>
            <a:fillRect/>
          </a:stretch>
        </p:blipFill>
        <p:spPr>
          <a:xfrm>
            <a:off x="1524000" y="6803"/>
            <a:ext cx="4648200" cy="3498397"/>
          </a:xfrm>
          <a:prstGeom prst="rect">
            <a:avLst/>
          </a:prstGeom>
        </p:spPr>
      </p:pic>
      <p:sp>
        <p:nvSpPr>
          <p:cNvPr id="6" name="Rectangle 5"/>
          <p:cNvSpPr/>
          <p:nvPr/>
        </p:nvSpPr>
        <p:spPr>
          <a:xfrm>
            <a:off x="1518557" y="4038600"/>
            <a:ext cx="9144000" cy="1865126"/>
          </a:xfrm>
          <a:prstGeom prst="rect">
            <a:avLst/>
          </a:prstGeom>
        </p:spPr>
        <p:txBody>
          <a:bodyPr wrap="square">
            <a:spAutoFit/>
          </a:bodyPr>
          <a:lstStyle/>
          <a:p>
            <a:pPr lvl="0" algn="just">
              <a:spcBef>
                <a:spcPct val="20000"/>
              </a:spcBef>
            </a:pPr>
            <a:r>
              <a:rPr lang="en-US" sz="3600">
                <a:solidFill>
                  <a:prstClr val="white"/>
                </a:solidFill>
                <a:cs typeface="Times New Roman" panose="02020603050405020304" pitchFamily="18" charset="0"/>
              </a:rPr>
              <a:t>- Đảm bảo chế độ dinh dưỡng khoa học, nghỉ ngơi hợp lí để tăng sức đề kháng cho cơ thể.</a:t>
            </a:r>
          </a:p>
          <a:p>
            <a:pPr lvl="0" algn="just">
              <a:spcBef>
                <a:spcPct val="20000"/>
              </a:spcBef>
            </a:pPr>
            <a:r>
              <a:rPr lang="en-US" sz="3600">
                <a:solidFill>
                  <a:prstClr val="white"/>
                </a:solidFill>
                <a:cs typeface="Times New Roman" panose="02020603050405020304" pitchFamily="18" charset="0"/>
              </a:rPr>
              <a:t>- Tiêm vaccine phòng ngừa bệnh (bệnh tả,...).</a:t>
            </a:r>
            <a:endParaRPr lang="en-US" sz="3600" dirty="0">
              <a:solidFill>
                <a:prstClr val="white"/>
              </a:solidFill>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003" y="3581400"/>
            <a:ext cx="9139997" cy="3026696"/>
          </a:xfrm>
        </p:spPr>
        <p:txBody>
          <a:bodyPr>
            <a:noAutofit/>
          </a:bodyPr>
          <a:lstStyle/>
          <a:p>
            <a:pPr marL="0" indent="0" algn="just">
              <a:buNone/>
            </a:pPr>
            <a:r>
              <a:rPr lang="en-US" sz="290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Khi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có</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các</a:t>
            </a:r>
            <a:r>
              <a:rPr lang="en-US" sz="2900" dirty="0">
                <a:solidFill>
                  <a:schemeClr val="bg1"/>
                </a:solidFill>
                <a:latin typeface="+mj-lt"/>
                <a:cs typeface="Times New Roman" panose="02020603050405020304" pitchFamily="18" charset="0"/>
              </a:rPr>
              <a:t> ca </a:t>
            </a:r>
            <a:r>
              <a:rPr lang="en-US" sz="2900" err="1">
                <a:solidFill>
                  <a:schemeClr val="bg1"/>
                </a:solidFill>
                <a:latin typeface="+mj-lt"/>
                <a:cs typeface="Times New Roman" panose="02020603050405020304" pitchFamily="18" charset="0"/>
              </a:rPr>
              <a:t>mắc</a:t>
            </a:r>
            <a:r>
              <a:rPr lang="en-US" sz="2900">
                <a:solidFill>
                  <a:schemeClr val="bg1"/>
                </a:solidFill>
                <a:latin typeface="+mj-lt"/>
                <a:cs typeface="Times New Roman" panose="02020603050405020304" pitchFamily="18" charset="0"/>
              </a:rPr>
              <a:t> bệnh: xác </a:t>
            </a:r>
            <a:r>
              <a:rPr lang="en-US" sz="2900" dirty="0" err="1">
                <a:solidFill>
                  <a:schemeClr val="bg1"/>
                </a:solidFill>
                <a:latin typeface="+mj-lt"/>
                <a:cs typeface="Times New Roman" panose="02020603050405020304" pitchFamily="18" charset="0"/>
              </a:rPr>
              <a:t>định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nguồn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lây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cung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cấp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nguồn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nước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sạch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kiểm</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soát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vấn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đề</a:t>
            </a:r>
            <a:r>
              <a:rPr lang="en-US" sz="2900" dirty="0">
                <a:solidFill>
                  <a:schemeClr val="bg1"/>
                </a:solidFill>
                <a:latin typeface="+mj-lt"/>
                <a:cs typeface="Times New Roman" panose="02020603050405020304" pitchFamily="18" charset="0"/>
              </a:rPr>
              <a:t> an </a:t>
            </a:r>
            <a:r>
              <a:rPr lang="en-US" sz="2900" dirty="0" err="1">
                <a:solidFill>
                  <a:schemeClr val="bg1"/>
                </a:solidFill>
                <a:latin typeface="+mj-lt"/>
                <a:cs typeface="Times New Roman" panose="02020603050405020304" pitchFamily="18" charset="0"/>
              </a:rPr>
              <a:t>toàn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vệ</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sinh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thực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phẩm</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xử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chất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thải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của</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hợp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cách</a:t>
            </a:r>
            <a:r>
              <a:rPr lang="en-US" sz="2900" dirty="0">
                <a:solidFill>
                  <a:schemeClr val="bg1"/>
                </a:solidFill>
                <a:latin typeface="+mj-lt"/>
                <a:cs typeface="Times New Roman" panose="02020603050405020304" pitchFamily="18" charset="0"/>
              </a:rPr>
              <a:t> li </a:t>
            </a:r>
            <a:r>
              <a:rPr lang="en-US" sz="2900" dirty="0" err="1">
                <a:solidFill>
                  <a:schemeClr val="bg1"/>
                </a:solidFill>
                <a:latin typeface="+mj-lt"/>
                <a:cs typeface="Times New Roman" panose="02020603050405020304" pitchFamily="18" charset="0"/>
              </a:rPr>
              <a:t>và</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điều</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trị</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mắc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phát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hiện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và</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điều</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trị</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có</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tiếp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xúc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với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hoặc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đang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trong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kì</a:t>
            </a:r>
            <a:r>
              <a:rPr lang="en-US" sz="2900" dirty="0">
                <a:solidFill>
                  <a:schemeClr val="bg1"/>
                </a:solidFill>
                <a:latin typeface="+mj-lt"/>
                <a:cs typeface="Times New Roman" panose="02020603050405020304" pitchFamily="18" charset="0"/>
              </a:rPr>
              <a:t> ủ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Trường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hợp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lây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lan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nhanh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chóng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cần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thông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báo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dịch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theo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đúng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quy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trình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được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hướng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dẫn</a:t>
            </a:r>
            <a:r>
              <a:rPr lang="en-US" sz="2900" dirty="0">
                <a:solidFill>
                  <a:schemeClr val="bg1"/>
                </a:solidFill>
                <a:latin typeface="+mj-lt"/>
                <a:cs typeface="Times New Roman" panose="02020603050405020304" pitchFamily="18" charset="0"/>
              </a:rPr>
              <a:t>.</a:t>
            </a:r>
          </a:p>
          <a:p>
            <a:endParaRPr lang="en-US" sz="2900" dirty="0">
              <a:solidFill>
                <a:schemeClr val="bg1"/>
              </a:solidFill>
              <a:latin typeface="+mj-lt"/>
            </a:endParaRPr>
          </a:p>
        </p:txBody>
      </p:sp>
      <p:pic>
        <p:nvPicPr>
          <p:cNvPr id="5" name="Picture 4"/>
          <p:cNvPicPr>
            <a:picLocks noChangeAspect="1"/>
          </p:cNvPicPr>
          <p:nvPr/>
        </p:nvPicPr>
        <p:blipFill>
          <a:blip r:embed="rId2"/>
          <a:stretch>
            <a:fillRect/>
          </a:stretch>
        </p:blipFill>
        <p:spPr>
          <a:xfrm>
            <a:off x="3429000" y="21771"/>
            <a:ext cx="5257800" cy="3559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13114" y="-57150"/>
            <a:ext cx="9154886" cy="6915150"/>
            <a:chOff x="-10886" y="-57150"/>
            <a:chExt cx="9154886" cy="6915150"/>
          </a:xfrm>
        </p:grpSpPr>
        <p:pic>
          <p:nvPicPr>
            <p:cNvPr id="4" name="Picture 3"/>
            <p:cNvPicPr>
              <a:picLocks noChangeAspect="1"/>
            </p:cNvPicPr>
            <p:nvPr/>
          </p:nvPicPr>
          <p:blipFill>
            <a:blip r:embed="rId2"/>
            <a:stretch>
              <a:fillRect/>
            </a:stretch>
          </p:blipFill>
          <p:spPr>
            <a:xfrm>
              <a:off x="-10886" y="0"/>
              <a:ext cx="4506686" cy="3429000"/>
            </a:xfrm>
            <a:prstGeom prst="rect">
              <a:avLst/>
            </a:prstGeom>
          </p:spPr>
        </p:pic>
        <p:pic>
          <p:nvPicPr>
            <p:cNvPr id="5" name="Picture 4"/>
            <p:cNvPicPr>
              <a:picLocks noChangeAspect="1"/>
            </p:cNvPicPr>
            <p:nvPr/>
          </p:nvPicPr>
          <p:blipFill>
            <a:blip r:embed="rId3"/>
            <a:stretch>
              <a:fillRect/>
            </a:stretch>
          </p:blipFill>
          <p:spPr>
            <a:xfrm>
              <a:off x="4495800" y="-57150"/>
              <a:ext cx="4648200" cy="3486150"/>
            </a:xfrm>
            <a:prstGeom prst="rect">
              <a:avLst/>
            </a:prstGeom>
          </p:spPr>
        </p:pic>
        <p:pic>
          <p:nvPicPr>
            <p:cNvPr id="6" name="Picture 5"/>
            <p:cNvPicPr>
              <a:picLocks noChangeAspect="1"/>
            </p:cNvPicPr>
            <p:nvPr/>
          </p:nvPicPr>
          <p:blipFill>
            <a:blip r:embed="rId4"/>
            <a:stretch>
              <a:fillRect/>
            </a:stretch>
          </p:blipFill>
          <p:spPr>
            <a:xfrm>
              <a:off x="6153" y="3396342"/>
              <a:ext cx="4472609" cy="3461657"/>
            </a:xfrm>
            <a:prstGeom prst="rect">
              <a:avLst/>
            </a:prstGeom>
          </p:spPr>
        </p:pic>
        <p:pic>
          <p:nvPicPr>
            <p:cNvPr id="7" name="Picture 6"/>
            <p:cNvPicPr>
              <a:picLocks noChangeAspect="1"/>
            </p:cNvPicPr>
            <p:nvPr/>
          </p:nvPicPr>
          <p:blipFill>
            <a:blip r:embed="rId5"/>
            <a:stretch>
              <a:fillRect/>
            </a:stretch>
          </p:blipFill>
          <p:spPr>
            <a:xfrm>
              <a:off x="4478762" y="3412671"/>
              <a:ext cx="4665238" cy="34453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8976" y="914400"/>
            <a:ext cx="8229600" cy="4953000"/>
          </a:xfrm>
        </p:spPr>
        <p:txBody>
          <a:bodyPr>
            <a:normAutofit/>
          </a:bodyPr>
          <a:lstStyle/>
          <a:p>
            <a:pPr marL="0" indent="0">
              <a:buNone/>
            </a:pPr>
            <a:endParaRPr lang="en-US" dirty="0">
              <a:solidFill>
                <a:schemeClr val="bg1"/>
              </a:solidFill>
            </a:endParaRPr>
          </a:p>
          <a:p>
            <a:endParaRPr lang="en-US" dirty="0">
              <a:solidFill>
                <a:schemeClr val="bg1"/>
              </a:solidFill>
            </a:endParaRPr>
          </a:p>
        </p:txBody>
      </p:sp>
      <p:pic>
        <p:nvPicPr>
          <p:cNvPr id="4" name="Picture 3" descr="C:\Users\ASUS\OneDrive - THPT Phan Thiết\Desktop\z5690172033215_8659957d849f28df2496195a035025ce.jpg"/>
          <p:cNvPicPr/>
          <p:nvPr/>
        </p:nvPicPr>
        <p:blipFill rotWithShape="1">
          <a:blip r:embed="rId2" cstate="print">
            <a:extLst>
              <a:ext uri="{BEBA8EAE-BF5A-486C-A8C5-ECC9F3942E4B}">
                <a14:imgProps xmlns:a14="http://schemas.microsoft.com/office/drawing/2010/main" xmlns="">
                  <a14:imgLayer r:embed="rId3">
                    <a14:imgEffect>
                      <a14:brightnessContrast bright="37000" contrast="63000"/>
                    </a14:imgEffect>
                    <a14:imgEffect>
                      <a14:sharpenSoften amount="21000"/>
                    </a14:imgEffect>
                  </a14:imgLayer>
                </a14:imgProps>
              </a:ext>
              <a:ext uri="{28A0092B-C50C-407E-A947-70E740481C1C}">
                <a14:useLocalDpi xmlns:a14="http://schemas.microsoft.com/office/drawing/2010/main" xmlns="" val="0"/>
              </a:ext>
            </a:extLst>
          </a:blip>
          <a:srcRect r="2057"/>
          <a:stretch>
            <a:fillRect/>
          </a:stretch>
        </p:blipFill>
        <p:spPr bwMode="auto">
          <a:xfrm>
            <a:off x="1524000" y="0"/>
            <a:ext cx="9144000" cy="4343400"/>
          </a:xfrm>
          <a:prstGeom prst="rect">
            <a:avLst/>
          </a:prstGeom>
          <a:noFill/>
          <a:ln>
            <a:noFill/>
          </a:ln>
        </p:spPr>
      </p:pic>
      <p:sp>
        <p:nvSpPr>
          <p:cNvPr id="7" name="TextBox 6"/>
          <p:cNvSpPr txBox="1"/>
          <p:nvPr/>
        </p:nvSpPr>
        <p:spPr>
          <a:xfrm>
            <a:off x="457200" y="4194598"/>
            <a:ext cx="11353800" cy="2031325"/>
          </a:xfrm>
          <a:prstGeom prst="rect">
            <a:avLst/>
          </a:prstGeom>
          <a:solidFill>
            <a:schemeClr val="bg1"/>
          </a:solidFill>
        </p:spPr>
        <p:txBody>
          <a:bodyPr wrap="square" rtlCol="0">
            <a:spAutoFit/>
          </a:bodyPr>
          <a:lstStyle/>
          <a:p>
            <a:r>
              <a:rPr lang="en-US" sz="4200" dirty="0" err="1"/>
              <a:t>Giải</a:t>
            </a:r>
            <a:r>
              <a:rPr lang="en-US" sz="4200" dirty="0"/>
              <a:t> </a:t>
            </a:r>
            <a:r>
              <a:rPr lang="en-US" sz="4200" dirty="0" err="1"/>
              <a:t>thích</a:t>
            </a:r>
            <a:r>
              <a:rPr lang="en-US" sz="4200" dirty="0"/>
              <a:t> </a:t>
            </a:r>
            <a:r>
              <a:rPr lang="en-US" sz="4200" dirty="0" err="1"/>
              <a:t>vì</a:t>
            </a:r>
            <a:r>
              <a:rPr lang="en-US" sz="4200" dirty="0"/>
              <a:t> </a:t>
            </a:r>
            <a:r>
              <a:rPr lang="en-US" sz="4200" dirty="0" err="1"/>
              <a:t>sao</a:t>
            </a:r>
            <a:r>
              <a:rPr lang="en-US" sz="4200" dirty="0"/>
              <a:t> </a:t>
            </a:r>
            <a:r>
              <a:rPr lang="en-US" sz="4200" dirty="0" err="1"/>
              <a:t>nhóm</a:t>
            </a:r>
            <a:r>
              <a:rPr lang="en-US" sz="4200" dirty="0"/>
              <a:t> </a:t>
            </a:r>
            <a:r>
              <a:rPr lang="en-US" sz="4200" dirty="0" err="1"/>
              <a:t>biện</a:t>
            </a:r>
            <a:r>
              <a:rPr lang="en-US" sz="4200" dirty="0"/>
              <a:t> </a:t>
            </a:r>
            <a:r>
              <a:rPr lang="en-US" sz="4200" dirty="0" err="1"/>
              <a:t>pháp</a:t>
            </a:r>
            <a:r>
              <a:rPr lang="en-US" sz="4200" dirty="0"/>
              <a:t> </a:t>
            </a:r>
            <a:r>
              <a:rPr lang="en-US" sz="4200" dirty="0" err="1"/>
              <a:t>kiểm</a:t>
            </a:r>
            <a:r>
              <a:rPr lang="en-US" sz="4200" dirty="0"/>
              <a:t> </a:t>
            </a:r>
            <a:r>
              <a:rPr lang="en-US" sz="4200" dirty="0" err="1"/>
              <a:t>soát</a:t>
            </a:r>
            <a:r>
              <a:rPr lang="en-US" sz="4200" dirty="0"/>
              <a:t> con </a:t>
            </a:r>
            <a:r>
              <a:rPr lang="en-US" sz="4200" dirty="0" err="1"/>
              <a:t>đường</a:t>
            </a:r>
            <a:r>
              <a:rPr lang="en-US" sz="4200" dirty="0"/>
              <a:t> </a:t>
            </a:r>
            <a:r>
              <a:rPr lang="en-US" sz="4200" dirty="0" err="1"/>
              <a:t>lây</a:t>
            </a:r>
            <a:r>
              <a:rPr lang="en-US" sz="4200" dirty="0"/>
              <a:t> </a:t>
            </a:r>
            <a:r>
              <a:rPr lang="en-US" sz="4200" dirty="0" err="1"/>
              <a:t>nhiễm</a:t>
            </a:r>
            <a:r>
              <a:rPr lang="en-US" sz="4200" dirty="0"/>
              <a:t> </a:t>
            </a:r>
            <a:r>
              <a:rPr lang="en-US" sz="4200" dirty="0" err="1"/>
              <a:t>thường</a:t>
            </a:r>
            <a:r>
              <a:rPr lang="en-US" sz="4200" dirty="0"/>
              <a:t> </a:t>
            </a:r>
            <a:r>
              <a:rPr lang="en-US" sz="4200" dirty="0" err="1"/>
              <a:t>cho</a:t>
            </a:r>
            <a:r>
              <a:rPr lang="en-US" sz="4200" dirty="0"/>
              <a:t> </a:t>
            </a:r>
            <a:r>
              <a:rPr lang="en-US" sz="4200" dirty="0" err="1"/>
              <a:t>hiệu</a:t>
            </a:r>
            <a:r>
              <a:rPr lang="en-US" sz="4200" dirty="0"/>
              <a:t> </a:t>
            </a:r>
            <a:r>
              <a:rPr lang="en-US" sz="4200" dirty="0" err="1"/>
              <a:t>quả</a:t>
            </a:r>
            <a:r>
              <a:rPr lang="en-US" sz="4200" dirty="0"/>
              <a:t> </a:t>
            </a:r>
            <a:r>
              <a:rPr lang="en-US" sz="4200" dirty="0" err="1"/>
              <a:t>cao</a:t>
            </a:r>
            <a:r>
              <a:rPr lang="en-US" sz="4200" dirty="0"/>
              <a:t> </a:t>
            </a:r>
            <a:r>
              <a:rPr lang="en-US" sz="4200" dirty="0" err="1"/>
              <a:t>trong</a:t>
            </a:r>
            <a:r>
              <a:rPr lang="en-US" sz="4200" dirty="0"/>
              <a:t> </a:t>
            </a:r>
            <a:r>
              <a:rPr lang="en-US" sz="4200" dirty="0" err="1"/>
              <a:t>công</a:t>
            </a:r>
            <a:r>
              <a:rPr lang="en-US" sz="4200" dirty="0"/>
              <a:t> </a:t>
            </a:r>
            <a:r>
              <a:rPr lang="en-US" sz="4200" dirty="0" err="1"/>
              <a:t>tác</a:t>
            </a:r>
            <a:r>
              <a:rPr lang="en-US" sz="4200" dirty="0"/>
              <a:t> </a:t>
            </a:r>
            <a:r>
              <a:rPr lang="en-US" sz="4200" dirty="0" err="1"/>
              <a:t>phòng</a:t>
            </a:r>
            <a:r>
              <a:rPr lang="en-US" sz="4200" dirty="0"/>
              <a:t> </a:t>
            </a:r>
            <a:r>
              <a:rPr lang="en-US" sz="4200" dirty="0" err="1"/>
              <a:t>bệnh</a:t>
            </a:r>
            <a:r>
              <a:rPr lang="en-US" sz="4200" dirty="0"/>
              <a:t> </a:t>
            </a:r>
            <a:r>
              <a:rPr lang="en-US" sz="4200" dirty="0" err="1"/>
              <a:t>truyền</a:t>
            </a:r>
            <a:r>
              <a:rPr lang="en-US" sz="4200" dirty="0"/>
              <a:t> </a:t>
            </a:r>
            <a:r>
              <a:rPr lang="en-US" sz="4200" dirty="0" err="1"/>
              <a:t>nhiễm</a:t>
            </a:r>
            <a:r>
              <a:rPr lang="en-US" sz="4200" dirty="0"/>
              <a:t> ở </a:t>
            </a:r>
            <a:r>
              <a:rPr lang="en-US" sz="4200" dirty="0" err="1"/>
              <a:t>người</a:t>
            </a:r>
            <a:r>
              <a:rPr lang="en-US" sz="4200" dirty="0"/>
              <a:t>? </a:t>
            </a:r>
          </a:p>
        </p:txBody>
      </p:sp>
      <p:sp>
        <p:nvSpPr>
          <p:cNvPr id="8" name="TextBox 7"/>
          <p:cNvSpPr txBox="1"/>
          <p:nvPr/>
        </p:nvSpPr>
        <p:spPr>
          <a:xfrm>
            <a:off x="685800" y="0"/>
            <a:ext cx="11277599" cy="3970318"/>
          </a:xfrm>
          <a:prstGeom prst="rect">
            <a:avLst/>
          </a:prstGeom>
          <a:solidFill>
            <a:srgbClr val="003300"/>
          </a:solidFill>
        </p:spPr>
        <p:txBody>
          <a:bodyPr wrap="square" rtlCol="0">
            <a:spAutoFit/>
          </a:bodyPr>
          <a:lstStyle/>
          <a:p>
            <a:pPr marL="285750" indent="-285750">
              <a:buFontTx/>
              <a:buChar char="-"/>
            </a:pPr>
            <a:r>
              <a:rPr lang="en-US" sz="4200" dirty="0" err="1">
                <a:solidFill>
                  <a:srgbClr val="FFFF00"/>
                </a:solidFill>
              </a:rPr>
              <a:t>Mỗi</a:t>
            </a:r>
            <a:r>
              <a:rPr lang="en-US" sz="4200" dirty="0">
                <a:solidFill>
                  <a:srgbClr val="FFFF00"/>
                </a:solidFill>
              </a:rPr>
              <a:t> </a:t>
            </a:r>
            <a:r>
              <a:rPr lang="en-US" sz="4200" dirty="0" err="1">
                <a:solidFill>
                  <a:srgbClr val="FFFF00"/>
                </a:solidFill>
              </a:rPr>
              <a:t>tác</a:t>
            </a:r>
            <a:r>
              <a:rPr lang="en-US" sz="4200" dirty="0">
                <a:solidFill>
                  <a:srgbClr val="FFFF00"/>
                </a:solidFill>
              </a:rPr>
              <a:t> </a:t>
            </a:r>
            <a:r>
              <a:rPr lang="en-US" sz="4200" dirty="0" err="1">
                <a:solidFill>
                  <a:srgbClr val="FFFF00"/>
                </a:solidFill>
              </a:rPr>
              <a:t>nhân</a:t>
            </a:r>
            <a:r>
              <a:rPr lang="en-US" sz="4200" dirty="0">
                <a:solidFill>
                  <a:srgbClr val="FFFF00"/>
                </a:solidFill>
              </a:rPr>
              <a:t> </a:t>
            </a:r>
            <a:r>
              <a:rPr lang="en-US" sz="4200" dirty="0" err="1">
                <a:solidFill>
                  <a:srgbClr val="FFFF00"/>
                </a:solidFill>
              </a:rPr>
              <a:t>gây</a:t>
            </a:r>
            <a:r>
              <a:rPr lang="en-US" sz="4200" dirty="0">
                <a:solidFill>
                  <a:srgbClr val="FFFF00"/>
                </a:solidFill>
              </a:rPr>
              <a:t> </a:t>
            </a:r>
            <a:r>
              <a:rPr lang="en-US" sz="4200" dirty="0" err="1">
                <a:solidFill>
                  <a:srgbClr val="FFFF00"/>
                </a:solidFill>
              </a:rPr>
              <a:t>bệnh</a:t>
            </a:r>
            <a:r>
              <a:rPr lang="en-US" sz="4200" dirty="0">
                <a:solidFill>
                  <a:srgbClr val="FFFF00"/>
                </a:solidFill>
              </a:rPr>
              <a:t> </a:t>
            </a:r>
            <a:r>
              <a:rPr lang="en-US" sz="4200" dirty="0" err="1">
                <a:solidFill>
                  <a:srgbClr val="FFFF00"/>
                </a:solidFill>
              </a:rPr>
              <a:t>có</a:t>
            </a:r>
            <a:r>
              <a:rPr lang="en-US" sz="4200" dirty="0">
                <a:solidFill>
                  <a:srgbClr val="FFFF00"/>
                </a:solidFill>
              </a:rPr>
              <a:t> </a:t>
            </a:r>
            <a:r>
              <a:rPr lang="en-US" sz="4200" dirty="0" err="1">
                <a:solidFill>
                  <a:srgbClr val="FFFF00"/>
                </a:solidFill>
              </a:rPr>
              <a:t>thể</a:t>
            </a:r>
            <a:r>
              <a:rPr lang="en-US" sz="4200" dirty="0">
                <a:solidFill>
                  <a:srgbClr val="FFFF00"/>
                </a:solidFill>
              </a:rPr>
              <a:t> </a:t>
            </a:r>
            <a:r>
              <a:rPr lang="en-US" sz="4200" dirty="0" err="1">
                <a:solidFill>
                  <a:srgbClr val="FFFF00"/>
                </a:solidFill>
              </a:rPr>
              <a:t>xâm</a:t>
            </a:r>
            <a:r>
              <a:rPr lang="en-US" sz="4200" dirty="0">
                <a:solidFill>
                  <a:srgbClr val="FFFF00"/>
                </a:solidFill>
              </a:rPr>
              <a:t> </a:t>
            </a:r>
            <a:r>
              <a:rPr lang="en-US" sz="4200" dirty="0" err="1">
                <a:solidFill>
                  <a:srgbClr val="FFFF00"/>
                </a:solidFill>
              </a:rPr>
              <a:t>nhập</a:t>
            </a:r>
            <a:r>
              <a:rPr lang="en-US" sz="4200" dirty="0">
                <a:solidFill>
                  <a:srgbClr val="FFFF00"/>
                </a:solidFill>
              </a:rPr>
              <a:t> </a:t>
            </a:r>
            <a:r>
              <a:rPr lang="en-US" sz="4200" dirty="0" err="1">
                <a:solidFill>
                  <a:srgbClr val="FFFF00"/>
                </a:solidFill>
              </a:rPr>
              <a:t>vào</a:t>
            </a:r>
            <a:r>
              <a:rPr lang="en-US" sz="4200" dirty="0">
                <a:solidFill>
                  <a:srgbClr val="FFFF00"/>
                </a:solidFill>
              </a:rPr>
              <a:t> </a:t>
            </a:r>
            <a:r>
              <a:rPr lang="en-US" sz="4200" dirty="0" err="1">
                <a:solidFill>
                  <a:srgbClr val="FFFF00"/>
                </a:solidFill>
              </a:rPr>
              <a:t>cơ</a:t>
            </a:r>
            <a:r>
              <a:rPr lang="en-US" sz="4200" dirty="0">
                <a:solidFill>
                  <a:srgbClr val="FFFF00"/>
                </a:solidFill>
              </a:rPr>
              <a:t> </a:t>
            </a:r>
            <a:r>
              <a:rPr lang="en-US" sz="4200" dirty="0" err="1">
                <a:solidFill>
                  <a:srgbClr val="FFFF00"/>
                </a:solidFill>
              </a:rPr>
              <a:t>thể</a:t>
            </a:r>
            <a:r>
              <a:rPr lang="en-US" sz="4200" dirty="0">
                <a:solidFill>
                  <a:srgbClr val="FFFF00"/>
                </a:solidFill>
              </a:rPr>
              <a:t> </a:t>
            </a:r>
            <a:r>
              <a:rPr lang="en-US" sz="4200" dirty="0" err="1">
                <a:solidFill>
                  <a:srgbClr val="FFFF00"/>
                </a:solidFill>
              </a:rPr>
              <a:t>người</a:t>
            </a:r>
            <a:r>
              <a:rPr lang="en-US" sz="4200" dirty="0">
                <a:solidFill>
                  <a:srgbClr val="FFFF00"/>
                </a:solidFill>
              </a:rPr>
              <a:t> </a:t>
            </a:r>
            <a:r>
              <a:rPr lang="en-US" sz="4200" dirty="0" err="1">
                <a:solidFill>
                  <a:srgbClr val="FFFF00"/>
                </a:solidFill>
              </a:rPr>
              <a:t>bằng</a:t>
            </a:r>
            <a:r>
              <a:rPr lang="en-US" sz="4200" dirty="0">
                <a:solidFill>
                  <a:srgbClr val="FFFF00"/>
                </a:solidFill>
              </a:rPr>
              <a:t> 1 </a:t>
            </a:r>
            <a:r>
              <a:rPr lang="en-US" sz="4200" dirty="0" err="1">
                <a:solidFill>
                  <a:srgbClr val="FFFF00"/>
                </a:solidFill>
              </a:rPr>
              <a:t>hoặc</a:t>
            </a:r>
            <a:r>
              <a:rPr lang="en-US" sz="4200" dirty="0">
                <a:solidFill>
                  <a:srgbClr val="FFFF00"/>
                </a:solidFill>
              </a:rPr>
              <a:t> </a:t>
            </a:r>
            <a:r>
              <a:rPr lang="en-US" sz="4200" dirty="0" err="1">
                <a:solidFill>
                  <a:srgbClr val="FFFF00"/>
                </a:solidFill>
              </a:rPr>
              <a:t>một</a:t>
            </a:r>
            <a:r>
              <a:rPr lang="en-US" sz="4200" dirty="0">
                <a:solidFill>
                  <a:srgbClr val="FFFF00"/>
                </a:solidFill>
              </a:rPr>
              <a:t> </a:t>
            </a:r>
            <a:r>
              <a:rPr lang="en-US" sz="4200" dirty="0" err="1">
                <a:solidFill>
                  <a:srgbClr val="FFFF00"/>
                </a:solidFill>
              </a:rPr>
              <a:t>số</a:t>
            </a:r>
            <a:r>
              <a:rPr lang="en-US" sz="4200" dirty="0">
                <a:solidFill>
                  <a:srgbClr val="FFFF00"/>
                </a:solidFill>
              </a:rPr>
              <a:t> con </a:t>
            </a:r>
            <a:r>
              <a:rPr lang="en-US" sz="4200" dirty="0" err="1">
                <a:solidFill>
                  <a:srgbClr val="FFFF00"/>
                </a:solidFill>
              </a:rPr>
              <a:t>đường</a:t>
            </a:r>
            <a:r>
              <a:rPr lang="en-US" sz="4200" dirty="0">
                <a:solidFill>
                  <a:srgbClr val="FFFF00"/>
                </a:solidFill>
              </a:rPr>
              <a:t> </a:t>
            </a:r>
            <a:r>
              <a:rPr lang="en-US" sz="4200" dirty="0" err="1">
                <a:solidFill>
                  <a:srgbClr val="FFFF00"/>
                </a:solidFill>
              </a:rPr>
              <a:t>nhất</a:t>
            </a:r>
            <a:r>
              <a:rPr lang="en-US" sz="4200" dirty="0">
                <a:solidFill>
                  <a:srgbClr val="FFFF00"/>
                </a:solidFill>
              </a:rPr>
              <a:t> </a:t>
            </a:r>
            <a:r>
              <a:rPr lang="en-US" sz="4200" dirty="0" err="1">
                <a:solidFill>
                  <a:srgbClr val="FFFF00"/>
                </a:solidFill>
              </a:rPr>
              <a:t>định</a:t>
            </a:r>
            <a:r>
              <a:rPr lang="en-US" sz="4200" dirty="0">
                <a:solidFill>
                  <a:srgbClr val="FFFF00"/>
                </a:solidFill>
              </a:rPr>
              <a:t>.</a:t>
            </a:r>
          </a:p>
          <a:p>
            <a:pPr marL="285750" indent="-285750">
              <a:buFontTx/>
              <a:buChar char="-"/>
            </a:pPr>
            <a:r>
              <a:rPr lang="en-US" sz="4200" dirty="0" err="1">
                <a:solidFill>
                  <a:srgbClr val="FFFF00"/>
                </a:solidFill>
              </a:rPr>
              <a:t>Kiểm</a:t>
            </a:r>
            <a:r>
              <a:rPr lang="en-US" sz="4200" dirty="0">
                <a:solidFill>
                  <a:srgbClr val="FFFF00"/>
                </a:solidFill>
              </a:rPr>
              <a:t> </a:t>
            </a:r>
            <a:r>
              <a:rPr lang="en-US" sz="4200" dirty="0" err="1">
                <a:solidFill>
                  <a:srgbClr val="FFFF00"/>
                </a:solidFill>
              </a:rPr>
              <a:t>soát</a:t>
            </a:r>
            <a:r>
              <a:rPr lang="en-US" sz="4200" dirty="0">
                <a:solidFill>
                  <a:srgbClr val="FFFF00"/>
                </a:solidFill>
              </a:rPr>
              <a:t> con </a:t>
            </a:r>
            <a:r>
              <a:rPr lang="en-US" sz="4200" dirty="0" err="1">
                <a:solidFill>
                  <a:srgbClr val="FFFF00"/>
                </a:solidFill>
              </a:rPr>
              <a:t>đường</a:t>
            </a:r>
            <a:r>
              <a:rPr lang="en-US" sz="4200" dirty="0">
                <a:solidFill>
                  <a:srgbClr val="FFFF00"/>
                </a:solidFill>
              </a:rPr>
              <a:t> </a:t>
            </a:r>
            <a:r>
              <a:rPr lang="en-US" sz="4200" dirty="0" err="1">
                <a:solidFill>
                  <a:srgbClr val="FFFF00"/>
                </a:solidFill>
              </a:rPr>
              <a:t>lây</a:t>
            </a:r>
            <a:r>
              <a:rPr lang="en-US" sz="4200" dirty="0">
                <a:solidFill>
                  <a:srgbClr val="FFFF00"/>
                </a:solidFill>
              </a:rPr>
              <a:t> </a:t>
            </a:r>
            <a:r>
              <a:rPr lang="en-US" sz="4200" dirty="0" err="1">
                <a:solidFill>
                  <a:srgbClr val="FFFF00"/>
                </a:solidFill>
              </a:rPr>
              <a:t>nhiễm</a:t>
            </a:r>
            <a:r>
              <a:rPr lang="en-US" sz="4200" dirty="0">
                <a:solidFill>
                  <a:srgbClr val="FFFF00"/>
                </a:solidFill>
              </a:rPr>
              <a:t> </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ngăn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chặn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sự</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xâm</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nhập</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của</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tác</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nhân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gây</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bệnh</a:t>
            </a:r>
            <a:r>
              <a:rPr lang="en-US" sz="4200" dirty="0">
                <a:solidFill>
                  <a:srgbClr val="FFFF00"/>
                </a:solidFill>
                <a:sym typeface="Wingdings" panose="05000000000000000000" pitchFamily="2" charset="2"/>
              </a:rPr>
              <a:t>  </a:t>
            </a:r>
            <a:r>
              <a:rPr lang="en-US" sz="4200" dirty="0" err="1">
                <a:solidFill>
                  <a:srgbClr val="FFFF00"/>
                </a:solidFill>
                <a:sym typeface="Wingdings" panose="05000000000000000000" pitchFamily="2" charset="2"/>
              </a:rPr>
              <a:t>phòng</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chống</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bệnh</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hiệu</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quả</a:t>
            </a:r>
            <a:r>
              <a:rPr lang="en-US" sz="4200" dirty="0">
                <a:solidFill>
                  <a:srgbClr val="FFFF00"/>
                </a:solidFill>
                <a:sym typeface="Wingdings" panose="05000000000000000000" pitchFamily="2" charset="2"/>
              </a:rPr>
              <a:t>.</a:t>
            </a:r>
            <a:endParaRPr lang="en-US" sz="4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b="1" dirty="0">
                <a:solidFill>
                  <a:srgbClr val="FFFF00"/>
                </a:solidFill>
              </a:rPr>
              <a:t>III. </a:t>
            </a:r>
            <a:r>
              <a:rPr lang="en-US" b="1" dirty="0" err="1">
                <a:solidFill>
                  <a:srgbClr val="FFFF00"/>
                </a:solidFill>
              </a:rPr>
              <a:t>Tìm</a:t>
            </a:r>
            <a:r>
              <a:rPr lang="en-US" b="1" dirty="0">
                <a:solidFill>
                  <a:srgbClr val="FFFF00"/>
                </a:solidFill>
              </a:rPr>
              <a:t> hiểu các biện pháp phòng chống một số dịch bệnh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1524000" y="1295402"/>
            <a:ext cx="4572000" cy="2895599"/>
          </a:xfrm>
          <a:prstGeom prst="rect">
            <a:avLst/>
          </a:prstGeom>
        </p:spPr>
      </p:pic>
      <p:pic>
        <p:nvPicPr>
          <p:cNvPr id="6" name="Picture 5"/>
          <p:cNvPicPr>
            <a:picLocks noChangeAspect="1"/>
          </p:cNvPicPr>
          <p:nvPr/>
        </p:nvPicPr>
        <p:blipFill>
          <a:blip r:embed="rId3"/>
          <a:stretch>
            <a:fillRect/>
          </a:stretch>
        </p:blipFill>
        <p:spPr>
          <a:xfrm>
            <a:off x="6096000" y="1295402"/>
            <a:ext cx="4572000" cy="2895599"/>
          </a:xfrm>
          <a:prstGeom prst="rect">
            <a:avLst/>
          </a:prstGeom>
        </p:spPr>
      </p:pic>
      <p:pic>
        <p:nvPicPr>
          <p:cNvPr id="7" name="Picture 6"/>
          <p:cNvPicPr>
            <a:picLocks noChangeAspect="1"/>
          </p:cNvPicPr>
          <p:nvPr/>
        </p:nvPicPr>
        <p:blipFill>
          <a:blip r:embed="rId4"/>
          <a:stretch>
            <a:fillRect/>
          </a:stretch>
        </p:blipFill>
        <p:spPr>
          <a:xfrm>
            <a:off x="1524000" y="4191000"/>
            <a:ext cx="4572000" cy="2667000"/>
          </a:xfrm>
          <a:prstGeom prst="rect">
            <a:avLst/>
          </a:prstGeom>
        </p:spPr>
      </p:pic>
      <p:pic>
        <p:nvPicPr>
          <p:cNvPr id="8" name="Picture 7"/>
          <p:cNvPicPr>
            <a:picLocks noChangeAspect="1"/>
          </p:cNvPicPr>
          <p:nvPr/>
        </p:nvPicPr>
        <p:blipFill>
          <a:blip r:embed="rId5"/>
          <a:stretch>
            <a:fillRect/>
          </a:stretch>
        </p:blipFill>
        <p:spPr>
          <a:xfrm>
            <a:off x="6096000" y="4191000"/>
            <a:ext cx="4572000" cy="2667000"/>
          </a:xfrm>
          <a:prstGeom prst="rect">
            <a:avLst/>
          </a:prstGeom>
        </p:spPr>
      </p:pic>
      <p:sp>
        <p:nvSpPr>
          <p:cNvPr id="9" name="Content Placeholder 2"/>
          <p:cNvSpPr>
            <a:spLocks noGrp="1"/>
          </p:cNvSpPr>
          <p:nvPr>
            <p:ph idx="1"/>
          </p:nvPr>
        </p:nvSpPr>
        <p:spPr>
          <a:xfrm>
            <a:off x="1551214" y="1295402"/>
            <a:ext cx="9116786" cy="5562599"/>
          </a:xfrm>
          <a:solidFill>
            <a:schemeClr val="bg1"/>
          </a:solidFill>
        </p:spPr>
        <p:txBody>
          <a:bodyPr>
            <a:noAutofit/>
          </a:bodyPr>
          <a:lstStyle/>
          <a:p>
            <a:pPr marL="0" indent="0" algn="ctr">
              <a:buNone/>
            </a:pPr>
            <a:r>
              <a:rPr lang="en-US" sz="4000" i="1" dirty="0">
                <a:latin typeface="+mj-lt"/>
              </a:rPr>
              <a:t>Thảo luận </a:t>
            </a:r>
            <a:r>
              <a:rPr lang="en-US" sz="4000" i="1" dirty="0" err="1">
                <a:latin typeface="+mj-lt"/>
              </a:rPr>
              <a:t>nhóm</a:t>
            </a:r>
            <a:r>
              <a:rPr lang="en-US" sz="4000" i="1" dirty="0">
                <a:latin typeface="+mj-lt"/>
              </a:rPr>
              <a:t> </a:t>
            </a:r>
            <a:r>
              <a:rPr lang="en-US" sz="4000" i="1" dirty="0" err="1">
                <a:latin typeface="+mj-lt"/>
              </a:rPr>
              <a:t>trong</a:t>
            </a:r>
            <a:r>
              <a:rPr lang="en-US" sz="4000" i="1" dirty="0">
                <a:latin typeface="+mj-lt"/>
              </a:rPr>
              <a:t> 5 </a:t>
            </a:r>
            <a:r>
              <a:rPr lang="en-US" sz="4000" i="1" dirty="0" err="1">
                <a:latin typeface="+mj-lt"/>
              </a:rPr>
              <a:t>phút</a:t>
            </a:r>
            <a:r>
              <a:rPr lang="en-US" sz="4000" i="1" dirty="0">
                <a:latin typeface="+mj-lt"/>
              </a:rPr>
              <a:t> </a:t>
            </a:r>
            <a:r>
              <a:rPr lang="en-US" sz="4000" i="1" dirty="0" err="1">
                <a:latin typeface="+mj-lt"/>
              </a:rPr>
              <a:t>để</a:t>
            </a:r>
            <a:r>
              <a:rPr lang="en-US" sz="4000" i="1" dirty="0">
                <a:latin typeface="+mj-lt"/>
              </a:rPr>
              <a:t> </a:t>
            </a:r>
            <a:r>
              <a:rPr lang="en-US" sz="4000" i="1" dirty="0" err="1">
                <a:latin typeface="+mj-lt"/>
              </a:rPr>
              <a:t>tìm</a:t>
            </a:r>
            <a:r>
              <a:rPr lang="en-US" sz="4000" i="1" dirty="0">
                <a:latin typeface="+mj-lt"/>
              </a:rPr>
              <a:t> </a:t>
            </a:r>
            <a:r>
              <a:rPr lang="en-US" sz="4000" i="1" dirty="0" err="1">
                <a:latin typeface="+mj-lt"/>
              </a:rPr>
              <a:t>hiểu</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cách</a:t>
            </a:r>
            <a:r>
              <a:rPr lang="en-US" sz="4000" i="1" dirty="0">
                <a:latin typeface="+mj-lt"/>
              </a:rPr>
              <a:t> </a:t>
            </a:r>
            <a:r>
              <a:rPr lang="en-US" sz="4000" i="1" dirty="0" err="1">
                <a:latin typeface="+mj-lt"/>
              </a:rPr>
              <a:t>phòng</a:t>
            </a:r>
            <a:r>
              <a:rPr lang="en-US" sz="4000" i="1" dirty="0">
                <a:latin typeface="+mj-lt"/>
              </a:rPr>
              <a:t> </a:t>
            </a:r>
            <a:r>
              <a:rPr lang="en-US" sz="4000" i="1" dirty="0" err="1">
                <a:latin typeface="+mj-lt"/>
              </a:rPr>
              <a:t>chống</a:t>
            </a:r>
            <a:r>
              <a:rPr lang="en-US" sz="4000" i="1" dirty="0">
                <a:latin typeface="+mj-lt"/>
              </a:rPr>
              <a:t> </a:t>
            </a:r>
            <a:r>
              <a:rPr lang="en-US" sz="4000" i="1" dirty="0" err="1">
                <a:latin typeface="+mj-lt"/>
              </a:rPr>
              <a:t>một</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bệnh</a:t>
            </a:r>
            <a:r>
              <a:rPr lang="en-US" sz="4000" i="1" dirty="0">
                <a:latin typeface="+mj-lt"/>
              </a:rPr>
              <a:t> </a:t>
            </a:r>
            <a:r>
              <a:rPr lang="en-US" sz="4000" i="1" dirty="0" err="1">
                <a:latin typeface="+mj-lt"/>
              </a:rPr>
              <a:t>sau</a:t>
            </a:r>
            <a:r>
              <a:rPr lang="en-US" sz="4000" i="1" dirty="0">
                <a:latin typeface="+mj-lt"/>
              </a:rPr>
              <a:t>:</a:t>
            </a:r>
            <a:endParaRPr lang="en-US" sz="4000" dirty="0">
              <a:latin typeface="+mj-lt"/>
            </a:endParaRPr>
          </a:p>
          <a:p>
            <a:r>
              <a:rPr lang="en-US" sz="4000" u="sng" dirty="0">
                <a:latin typeface="+mj-lt"/>
                <a:cs typeface="Times New Roman" panose="02020603050405020304" pitchFamily="18" charset="0"/>
              </a:rPr>
              <a:t>Nhóm 1</a:t>
            </a:r>
            <a:r>
              <a:rPr lang="en-US" sz="4000" dirty="0">
                <a:latin typeface="+mj-lt"/>
                <a:cs typeface="Times New Roman" panose="02020603050405020304" pitchFamily="18" charset="0"/>
              </a:rPr>
              <a:t>: bệnh </a:t>
            </a:r>
            <a:r>
              <a:rPr lang="en-US" sz="4000" dirty="0" err="1">
                <a:latin typeface="+mj-lt"/>
                <a:cs typeface="Times New Roman" panose="02020603050405020304" pitchFamily="18" charset="0"/>
              </a:rPr>
              <a:t>lao</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phổi</a:t>
            </a:r>
            <a:r>
              <a:rPr lang="en-US" sz="4000" dirty="0">
                <a:latin typeface="+mj-lt"/>
                <a:cs typeface="Times New Roman" panose="02020603050405020304" pitchFamily="18" charset="0"/>
              </a:rPr>
              <a:t>.</a:t>
            </a:r>
          </a:p>
          <a:p>
            <a:r>
              <a:rPr lang="en-US" sz="4000" u="sng" dirty="0">
                <a:latin typeface="+mj-lt"/>
                <a:cs typeface="Times New Roman" panose="02020603050405020304" pitchFamily="18" charset="0"/>
              </a:rPr>
              <a:t>Nhóm 2</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bệnh</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cúm</a:t>
            </a:r>
            <a:r>
              <a:rPr lang="en-US" sz="4000" dirty="0">
                <a:latin typeface="+mj-lt"/>
                <a:cs typeface="Times New Roman" panose="02020603050405020304" pitchFamily="18" charset="0"/>
              </a:rPr>
              <a:t>. </a:t>
            </a:r>
          </a:p>
          <a:p>
            <a:r>
              <a:rPr lang="en-US" sz="4000" u="sng" dirty="0">
                <a:latin typeface="+mj-lt"/>
                <a:cs typeface="Times New Roman" panose="02020603050405020304" pitchFamily="18" charset="0"/>
              </a:rPr>
              <a:t>Nhóm 3 </a:t>
            </a:r>
            <a:r>
              <a:rPr lang="en-US" sz="4000" dirty="0">
                <a:latin typeface="+mj-lt"/>
                <a:cs typeface="Times New Roman" panose="02020603050405020304" pitchFamily="18" charset="0"/>
              </a:rPr>
              <a:t>: bệnh sốt rét, sốt </a:t>
            </a:r>
            <a:r>
              <a:rPr lang="en-US" sz="4000" dirty="0" err="1">
                <a:latin typeface="+mj-lt"/>
                <a:cs typeface="Times New Roman" panose="02020603050405020304" pitchFamily="18" charset="0"/>
              </a:rPr>
              <a:t>xuất</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huyết</a:t>
            </a:r>
            <a:r>
              <a:rPr lang="en-US" sz="4000" dirty="0">
                <a:latin typeface="+mj-lt"/>
                <a:cs typeface="Times New Roman" panose="02020603050405020304" pitchFamily="18" charset="0"/>
              </a:rPr>
              <a:t>. </a:t>
            </a:r>
          </a:p>
          <a:p>
            <a:r>
              <a:rPr lang="en-US" sz="4000" u="sng" dirty="0">
                <a:latin typeface="+mj-lt"/>
                <a:cs typeface="Times New Roman" panose="02020603050405020304" pitchFamily="18" charset="0"/>
              </a:rPr>
              <a:t>Nhóm 4</a:t>
            </a:r>
            <a:r>
              <a:rPr lang="en-US" sz="4000" dirty="0">
                <a:latin typeface="+mj-lt"/>
                <a:cs typeface="Times New Roman" panose="02020603050405020304" pitchFamily="18" charset="0"/>
              </a:rPr>
              <a:t>: hội </a:t>
            </a:r>
            <a:r>
              <a:rPr lang="en-US" sz="4000" dirty="0" err="1">
                <a:latin typeface="+mj-lt"/>
                <a:cs typeface="Times New Roman" panose="02020603050405020304" pitchFamily="18" charset="0"/>
              </a:rPr>
              <a:t>chứng</a:t>
            </a:r>
            <a:r>
              <a:rPr lang="en-US" sz="4000" dirty="0">
                <a:latin typeface="+mj-lt"/>
                <a:cs typeface="Times New Roman" panose="02020603050405020304" pitchFamily="18" charset="0"/>
              </a:rPr>
              <a:t> AIDS.</a:t>
            </a:r>
          </a:p>
          <a:p>
            <a:endParaRPr lang="en-US" sz="40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a:solidFill>
                  <a:srgbClr val="FFFF00"/>
                </a:solidFill>
              </a:rPr>
              <a:t>III</a:t>
            </a:r>
            <a:r>
              <a:rPr lang="en-US" b="1">
                <a:solidFill>
                  <a:srgbClr val="FFFF00"/>
                </a:solidFill>
              </a:rPr>
              <a:t>. Biện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b="1" u="sng" dirty="0">
                <a:solidFill>
                  <a:schemeClr val="bg1"/>
                </a:solidFill>
                <a:latin typeface="Times New Roman" panose="02020603050405020304" pitchFamily="18" charset="0"/>
                <a:cs typeface="Times New Roman" panose="02020603050405020304" pitchFamily="18" charset="0"/>
              </a:rPr>
              <a:t>1. </a:t>
            </a:r>
            <a:r>
              <a:rPr lang="en-US" b="1" u="sng" dirty="0" err="1">
                <a:solidFill>
                  <a:schemeClr val="bg1"/>
                </a:solidFill>
                <a:latin typeface="Times New Roman" panose="02020603050405020304" pitchFamily="18" charset="0"/>
                <a:cs typeface="Times New Roman" panose="02020603050405020304" pitchFamily="18" charset="0"/>
              </a:rPr>
              <a:t>Phòng</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chống</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bệnh</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lao</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phổi</a:t>
            </a:r>
            <a:r>
              <a:rPr lang="en-US" b="1" u="sng" dirty="0">
                <a:solidFill>
                  <a:schemeClr val="bg1"/>
                </a:solidFill>
                <a:latin typeface="Times New Roman" panose="02020603050405020304" pitchFamily="18" charset="0"/>
                <a:cs typeface="Times New Roman" panose="02020603050405020304" pitchFamily="18" charset="0"/>
              </a:rPr>
              <a:t>.</a:t>
            </a:r>
            <a:endParaRPr lang="en-US" b="1"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thoáng</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vaccin</a:t>
            </a:r>
            <a:r>
              <a:rPr lang="en-US" dirty="0">
                <a:solidFill>
                  <a:schemeClr val="bg1"/>
                </a:solidFill>
                <a:latin typeface="Times New Roman" panose="02020603050405020304" pitchFamily="18" charset="0"/>
                <a:cs typeface="Times New Roman" panose="02020603050405020304" pitchFamily="18" charset="0"/>
              </a:rPr>
              <a:t> BCG.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nhiễm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sức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khỏe</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sớm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phổi</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74864" y="1437854"/>
            <a:ext cx="5457825" cy="5250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4572000" cy="4876800"/>
          </a:xfrm>
          <a:prstGeom prst="rect">
            <a:avLst/>
          </a:prstGeom>
        </p:spPr>
      </p:pic>
      <p:sp>
        <p:nvSpPr>
          <p:cNvPr id="5" name="TextBox 4"/>
          <p:cNvSpPr txBox="1"/>
          <p:nvPr/>
        </p:nvSpPr>
        <p:spPr>
          <a:xfrm>
            <a:off x="1540329" y="4861956"/>
            <a:ext cx="9144000" cy="1985159"/>
          </a:xfrm>
          <a:prstGeom prst="rect">
            <a:avLst/>
          </a:prstGeom>
          <a:solidFill>
            <a:schemeClr val="bg1"/>
          </a:solidFill>
        </p:spPr>
        <p:txBody>
          <a:bodyPr wrap="square" rtlCol="0">
            <a:spAutoFit/>
          </a:bodyPr>
          <a:lstStyle/>
          <a:p>
            <a:r>
              <a:rPr lang="en-US" sz="4100"/>
              <a:t>Tại sao các bệnh viện, trường học cần được tiến hành phun thuốc khử khuẩn định kì? </a:t>
            </a:r>
          </a:p>
        </p:txBody>
      </p:sp>
      <p:pic>
        <p:nvPicPr>
          <p:cNvPr id="6" name="Picture 5"/>
          <p:cNvPicPr>
            <a:picLocks noChangeAspect="1"/>
          </p:cNvPicPr>
          <p:nvPr/>
        </p:nvPicPr>
        <p:blipFill>
          <a:blip r:embed="rId3"/>
          <a:stretch>
            <a:fillRect/>
          </a:stretch>
        </p:blipFill>
        <p:spPr>
          <a:xfrm>
            <a:off x="6096000" y="0"/>
            <a:ext cx="4572000" cy="4876800"/>
          </a:xfrm>
          <a:prstGeom prst="rect">
            <a:avLst/>
          </a:prstGeom>
        </p:spPr>
      </p:pic>
      <p:sp>
        <p:nvSpPr>
          <p:cNvPr id="7" name="TextBox 6"/>
          <p:cNvSpPr txBox="1"/>
          <p:nvPr/>
        </p:nvSpPr>
        <p:spPr>
          <a:xfrm>
            <a:off x="1572987" y="237798"/>
            <a:ext cx="9111342" cy="4401205"/>
          </a:xfrm>
          <a:prstGeom prst="rect">
            <a:avLst/>
          </a:prstGeom>
          <a:solidFill>
            <a:schemeClr val="bg1"/>
          </a:solidFill>
        </p:spPr>
        <p:txBody>
          <a:bodyPr wrap="square" rtlCol="0">
            <a:spAutoFit/>
          </a:bodyPr>
          <a:lstStyle/>
          <a:p>
            <a:r>
              <a:rPr lang="en-US" sz="4000">
                <a:solidFill>
                  <a:srgbClr val="FF0000"/>
                </a:solidFill>
              </a:rPr>
              <a:t>Bệnh viện, trường học là nơi tập trung đông người nên có sự xuất hiện của rất nhiều mầm bệnh khác nhau, tăng nguy cơ lây lan và mắc các loại bệnh dịch </a:t>
            </a:r>
            <a:r>
              <a:rPr lang="en-US" sz="4000">
                <a:solidFill>
                  <a:srgbClr val="FF0000"/>
                </a:solidFill>
                <a:sym typeface="Wingdings" panose="05000000000000000000" pitchFamily="2" charset="2"/>
              </a:rPr>
              <a:t> phun khử khuẩn định kì nhằm tiêu diệt và hạn chế sự phát tán của mầm bệnh  phòng chống các bệnh dịch ở người.</a:t>
            </a:r>
            <a:endParaRPr lang="en-US" sz="4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FFFF00"/>
                </a:solidFill>
              </a:rPr>
              <a:t>III</a:t>
            </a:r>
            <a:r>
              <a:rPr lang="en-US" b="1" dirty="0">
                <a:solidFill>
                  <a:srgbClr val="FFFF00"/>
                </a:solidFill>
              </a:rPr>
              <a:t>. </a:t>
            </a:r>
            <a:r>
              <a:rPr lang="en-US" b="1" dirty="0" err="1">
                <a:solidFill>
                  <a:srgbClr val="FFFF00"/>
                </a:solidFill>
              </a:rPr>
              <a:t>Biện</a:t>
            </a:r>
            <a:r>
              <a:rPr lang="en-US" b="1" dirty="0">
                <a:solidFill>
                  <a:srgbClr val="FFFF00"/>
                </a:solidFill>
              </a:rPr>
              <a:t>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92500" lnSpcReduction="1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b="1" u="sng" dirty="0">
                <a:solidFill>
                  <a:schemeClr val="bg1"/>
                </a:solidFill>
              </a:rPr>
              <a:t>2. </a:t>
            </a:r>
            <a:r>
              <a:rPr lang="en-US" b="1" u="sng" dirty="0" err="1">
                <a:solidFill>
                  <a:schemeClr val="bg1"/>
                </a:solidFill>
              </a:rPr>
              <a:t>Phòng</a:t>
            </a:r>
            <a:r>
              <a:rPr lang="en-US" b="1" u="sng" dirty="0">
                <a:solidFill>
                  <a:schemeClr val="bg1"/>
                </a:solidFill>
              </a:rPr>
              <a:t> </a:t>
            </a:r>
            <a:r>
              <a:rPr lang="en-US" b="1" u="sng" dirty="0" err="1">
                <a:solidFill>
                  <a:schemeClr val="bg1"/>
                </a:solidFill>
              </a:rPr>
              <a:t>chống</a:t>
            </a:r>
            <a:r>
              <a:rPr lang="en-US" b="1" u="sng" dirty="0">
                <a:solidFill>
                  <a:schemeClr val="bg1"/>
                </a:solidFill>
              </a:rPr>
              <a:t> </a:t>
            </a:r>
            <a:r>
              <a:rPr lang="en-US" b="1" u="sng" dirty="0" err="1">
                <a:solidFill>
                  <a:schemeClr val="bg1"/>
                </a:solidFill>
              </a:rPr>
              <a:t>bệnh</a:t>
            </a:r>
            <a:r>
              <a:rPr lang="en-US" b="1" u="sng" dirty="0">
                <a:solidFill>
                  <a:schemeClr val="bg1"/>
                </a:solidFill>
              </a:rPr>
              <a:t> </a:t>
            </a:r>
            <a:r>
              <a:rPr lang="en-US" b="1" u="sng" dirty="0" err="1">
                <a:solidFill>
                  <a:schemeClr val="bg1"/>
                </a:solidFill>
              </a:rPr>
              <a:t>cúm</a:t>
            </a:r>
            <a:r>
              <a:rPr lang="en-US" b="1" u="sng" dirty="0">
                <a:solidFill>
                  <a:schemeClr val="bg1"/>
                </a:solidFill>
              </a:rPr>
              <a:t>.</a:t>
            </a:r>
            <a:endParaRPr lang="en-US" b="1" dirty="0">
              <a:solidFill>
                <a:schemeClr val="bg1"/>
              </a:solidFill>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ấm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uống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nâng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trạng</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vắc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xin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cúm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mùa</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tiếp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bệnh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cúm</a:t>
            </a:r>
            <a:r>
              <a:rPr lang="en-US" dirty="0">
                <a:solidFill>
                  <a:schemeClr val="bg1"/>
                </a:solidFill>
                <a:latin typeface="Times New Roman" panose="02020603050405020304" pitchFamily="18" charset="0"/>
                <a:cs typeface="Times New Roman" panose="02020603050405020304" pitchFamily="18" charset="0"/>
              </a:rPr>
              <a:t>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triệu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chứng</a:t>
            </a:r>
            <a:r>
              <a:rPr lang="en-US" dirty="0">
                <a:solidFill>
                  <a:schemeClr val="bg1"/>
                </a:solidFill>
                <a:latin typeface="Times New Roman" panose="02020603050405020304" pitchFamily="18" charset="0"/>
                <a:cs typeface="Times New Roman" panose="02020603050405020304" pitchFamily="18" charset="0"/>
              </a:rPr>
              <a:t> ho, </a:t>
            </a:r>
            <a:r>
              <a:rPr lang="en-US" dirty="0" err="1">
                <a:solidFill>
                  <a:schemeClr val="bg1"/>
                </a:solidFill>
                <a:latin typeface="Times New Roman" panose="02020603050405020304" pitchFamily="18" charset="0"/>
                <a:cs typeface="Times New Roman" panose="02020603050405020304" pitchFamily="18" charset="0"/>
              </a:rPr>
              <a:t>sốt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mũi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đầu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sở</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kịp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59429" y="1417639"/>
            <a:ext cx="8221824" cy="5078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4886" y="0"/>
            <a:ext cx="9133114" cy="5257800"/>
          </a:xfrm>
          <a:prstGeom prst="rect">
            <a:avLst/>
          </a:prstGeom>
        </p:spPr>
      </p:pic>
      <p:sp>
        <p:nvSpPr>
          <p:cNvPr id="5" name="TextBox 4"/>
          <p:cNvSpPr txBox="1"/>
          <p:nvPr/>
        </p:nvSpPr>
        <p:spPr>
          <a:xfrm>
            <a:off x="1534886" y="5120003"/>
            <a:ext cx="9144000" cy="1754326"/>
          </a:xfrm>
          <a:prstGeom prst="rect">
            <a:avLst/>
          </a:prstGeom>
          <a:solidFill>
            <a:schemeClr val="bg1"/>
          </a:solidFill>
        </p:spPr>
        <p:txBody>
          <a:bodyPr wrap="square" rtlCol="0">
            <a:spAutoFit/>
          </a:bodyPr>
          <a:lstStyle/>
          <a:p>
            <a:r>
              <a:rPr lang="en-US" sz="3600"/>
              <a:t>Hãy xác định tên các biện pháp tương ứng trong Hình 8.4. Cho biết ý nghĩa của những biện pháp này?</a:t>
            </a:r>
          </a:p>
        </p:txBody>
      </p:sp>
      <p:sp>
        <p:nvSpPr>
          <p:cNvPr id="6" name="TextBox 5"/>
          <p:cNvSpPr txBox="1"/>
          <p:nvPr/>
        </p:nvSpPr>
        <p:spPr>
          <a:xfrm>
            <a:off x="1752600" y="0"/>
            <a:ext cx="1600200" cy="1815882"/>
          </a:xfrm>
          <a:prstGeom prst="rect">
            <a:avLst/>
          </a:prstGeom>
          <a:solidFill>
            <a:schemeClr val="bg1"/>
          </a:solidFill>
        </p:spPr>
        <p:txBody>
          <a:bodyPr wrap="square" rtlCol="0">
            <a:spAutoFit/>
          </a:bodyPr>
          <a:lstStyle/>
          <a:p>
            <a:r>
              <a:rPr lang="en-US" sz="2800"/>
              <a:t>Đậy kín vật dụng chứa nước</a:t>
            </a:r>
          </a:p>
        </p:txBody>
      </p:sp>
      <p:sp>
        <p:nvSpPr>
          <p:cNvPr id="7" name="TextBox 6"/>
          <p:cNvSpPr txBox="1"/>
          <p:nvPr/>
        </p:nvSpPr>
        <p:spPr>
          <a:xfrm>
            <a:off x="6172200" y="228600"/>
            <a:ext cx="3962400" cy="523220"/>
          </a:xfrm>
          <a:prstGeom prst="rect">
            <a:avLst/>
          </a:prstGeom>
          <a:solidFill>
            <a:schemeClr val="bg1"/>
          </a:solidFill>
        </p:spPr>
        <p:txBody>
          <a:bodyPr wrap="square" rtlCol="0">
            <a:spAutoFit/>
          </a:bodyPr>
          <a:lstStyle/>
          <a:p>
            <a:r>
              <a:rPr lang="en-US" sz="2800"/>
              <a:t>Sử dụng chất diệt muỗi.</a:t>
            </a:r>
          </a:p>
        </p:txBody>
      </p:sp>
      <p:sp>
        <p:nvSpPr>
          <p:cNvPr id="8" name="TextBox 7"/>
          <p:cNvSpPr txBox="1"/>
          <p:nvPr/>
        </p:nvSpPr>
        <p:spPr>
          <a:xfrm>
            <a:off x="9144000" y="751821"/>
            <a:ext cx="1540329" cy="1384995"/>
          </a:xfrm>
          <a:prstGeom prst="rect">
            <a:avLst/>
          </a:prstGeom>
          <a:solidFill>
            <a:schemeClr val="bg1"/>
          </a:solidFill>
        </p:spPr>
        <p:txBody>
          <a:bodyPr wrap="square" rtlCol="0">
            <a:spAutoFit/>
          </a:bodyPr>
          <a:lstStyle/>
          <a:p>
            <a:r>
              <a:rPr lang="en-US" sz="2800"/>
              <a:t>Dọn vệ sinh môi trường</a:t>
            </a:r>
          </a:p>
        </p:txBody>
      </p:sp>
      <p:sp>
        <p:nvSpPr>
          <p:cNvPr id="9" name="TextBox 8"/>
          <p:cNvSpPr txBox="1"/>
          <p:nvPr/>
        </p:nvSpPr>
        <p:spPr>
          <a:xfrm>
            <a:off x="9176657" y="2380090"/>
            <a:ext cx="1524001" cy="2246769"/>
          </a:xfrm>
          <a:prstGeom prst="rect">
            <a:avLst/>
          </a:prstGeom>
          <a:solidFill>
            <a:schemeClr val="bg1"/>
          </a:solidFill>
        </p:spPr>
        <p:txBody>
          <a:bodyPr wrap="square" rtlCol="0">
            <a:spAutoFit/>
          </a:bodyPr>
          <a:lstStyle/>
          <a:p>
            <a:r>
              <a:rPr lang="en-US" sz="2800"/>
              <a:t>Không để chậu cây cảnh chứa nước.</a:t>
            </a:r>
          </a:p>
        </p:txBody>
      </p:sp>
      <p:sp>
        <p:nvSpPr>
          <p:cNvPr id="10" name="TextBox 9"/>
          <p:cNvSpPr txBox="1"/>
          <p:nvPr/>
        </p:nvSpPr>
        <p:spPr>
          <a:xfrm>
            <a:off x="5867400" y="3488436"/>
            <a:ext cx="2514600" cy="1384995"/>
          </a:xfrm>
          <a:prstGeom prst="rect">
            <a:avLst/>
          </a:prstGeom>
          <a:solidFill>
            <a:schemeClr val="bg1"/>
          </a:solidFill>
        </p:spPr>
        <p:txBody>
          <a:bodyPr wrap="square" rtlCol="0">
            <a:spAutoFit/>
          </a:bodyPr>
          <a:lstStyle/>
          <a:p>
            <a:r>
              <a:rPr lang="en-US" sz="2800"/>
              <a:t>Không để các vật dụng chứa nước có nước.</a:t>
            </a:r>
          </a:p>
        </p:txBody>
      </p:sp>
      <p:sp>
        <p:nvSpPr>
          <p:cNvPr id="11" name="TextBox 10"/>
          <p:cNvSpPr txBox="1"/>
          <p:nvPr/>
        </p:nvSpPr>
        <p:spPr>
          <a:xfrm>
            <a:off x="1551216" y="2347127"/>
            <a:ext cx="1649185" cy="1815882"/>
          </a:xfrm>
          <a:prstGeom prst="rect">
            <a:avLst/>
          </a:prstGeom>
          <a:solidFill>
            <a:schemeClr val="bg1"/>
          </a:solidFill>
        </p:spPr>
        <p:txBody>
          <a:bodyPr wrap="square" rtlCol="0">
            <a:spAutoFit/>
          </a:bodyPr>
          <a:lstStyle/>
          <a:p>
            <a:r>
              <a:rPr lang="en-US" sz="2800"/>
              <a:t>Thả  nuôi các loại cá nhỏ, cá bảy màu.</a:t>
            </a:r>
          </a:p>
        </p:txBody>
      </p:sp>
      <p:sp>
        <p:nvSpPr>
          <p:cNvPr id="12" name="TextBox 11"/>
          <p:cNvSpPr txBox="1"/>
          <p:nvPr/>
        </p:nvSpPr>
        <p:spPr>
          <a:xfrm>
            <a:off x="1551216" y="5120004"/>
            <a:ext cx="9269185" cy="1661993"/>
          </a:xfrm>
          <a:prstGeom prst="rect">
            <a:avLst/>
          </a:prstGeom>
          <a:solidFill>
            <a:schemeClr val="bg1"/>
          </a:solidFill>
        </p:spPr>
        <p:txBody>
          <a:bodyPr wrap="square" rtlCol="0">
            <a:spAutoFit/>
          </a:bodyPr>
          <a:lstStyle/>
          <a:p>
            <a:r>
              <a:rPr lang="en-US" sz="3400" dirty="0" err="1">
                <a:solidFill>
                  <a:srgbClr val="FF0000"/>
                </a:solidFill>
              </a:rPr>
              <a:t>Diệt</a:t>
            </a:r>
            <a:r>
              <a:rPr lang="en-US" sz="3400" dirty="0">
                <a:solidFill>
                  <a:srgbClr val="FF0000"/>
                </a:solidFill>
              </a:rPr>
              <a:t> </a:t>
            </a:r>
            <a:r>
              <a:rPr lang="en-US" sz="3400" dirty="0" err="1">
                <a:solidFill>
                  <a:srgbClr val="FF0000"/>
                </a:solidFill>
              </a:rPr>
              <a:t>lăng</a:t>
            </a:r>
            <a:r>
              <a:rPr lang="en-US" sz="3400" dirty="0">
                <a:solidFill>
                  <a:srgbClr val="FF0000"/>
                </a:solidFill>
              </a:rPr>
              <a:t> </a:t>
            </a:r>
            <a:r>
              <a:rPr lang="en-US" sz="3400" dirty="0" err="1">
                <a:solidFill>
                  <a:srgbClr val="FF0000"/>
                </a:solidFill>
              </a:rPr>
              <a:t>quăng</a:t>
            </a:r>
            <a:r>
              <a:rPr lang="en-US" sz="3400" dirty="0">
                <a:solidFill>
                  <a:srgbClr val="FF0000"/>
                </a:solidFill>
              </a:rPr>
              <a:t>, </a:t>
            </a:r>
            <a:r>
              <a:rPr lang="en-US" sz="3400" dirty="0" err="1">
                <a:solidFill>
                  <a:srgbClr val="FF0000"/>
                </a:solidFill>
              </a:rPr>
              <a:t>tránh</a:t>
            </a:r>
            <a:r>
              <a:rPr lang="en-US" sz="3400" dirty="0">
                <a:solidFill>
                  <a:srgbClr val="FF0000"/>
                </a:solidFill>
              </a:rPr>
              <a:t> </a:t>
            </a:r>
            <a:r>
              <a:rPr lang="en-US" sz="3400" dirty="0" err="1">
                <a:solidFill>
                  <a:srgbClr val="FF0000"/>
                </a:solidFill>
              </a:rPr>
              <a:t>muỗi</a:t>
            </a:r>
            <a:r>
              <a:rPr lang="en-US" sz="3400" dirty="0">
                <a:solidFill>
                  <a:srgbClr val="FF0000"/>
                </a:solidFill>
              </a:rPr>
              <a:t> </a:t>
            </a:r>
            <a:r>
              <a:rPr lang="en-US" sz="3400" dirty="0" err="1">
                <a:solidFill>
                  <a:srgbClr val="FF0000"/>
                </a:solidFill>
              </a:rPr>
              <a:t>vào</a:t>
            </a:r>
            <a:r>
              <a:rPr lang="en-US" sz="3400" dirty="0">
                <a:solidFill>
                  <a:srgbClr val="FF0000"/>
                </a:solidFill>
              </a:rPr>
              <a:t> </a:t>
            </a:r>
            <a:r>
              <a:rPr lang="en-US" sz="3400" dirty="0" err="1">
                <a:solidFill>
                  <a:srgbClr val="FF0000"/>
                </a:solidFill>
              </a:rPr>
              <a:t>đẻ</a:t>
            </a:r>
            <a:r>
              <a:rPr lang="en-US" sz="3400" dirty="0">
                <a:solidFill>
                  <a:srgbClr val="FF0000"/>
                </a:solidFill>
              </a:rPr>
              <a:t> </a:t>
            </a:r>
            <a:r>
              <a:rPr lang="en-US" sz="3400" dirty="0" err="1">
                <a:solidFill>
                  <a:srgbClr val="FF0000"/>
                </a:solidFill>
              </a:rPr>
              <a:t>trứng</a:t>
            </a:r>
            <a:r>
              <a:rPr lang="en-US" sz="3400" dirty="0">
                <a:solidFill>
                  <a:srgbClr val="FF0000"/>
                </a:solidFill>
              </a:rPr>
              <a:t> </a:t>
            </a:r>
            <a:r>
              <a:rPr lang="en-US" sz="3400" dirty="0" err="1">
                <a:solidFill>
                  <a:srgbClr val="FF0000"/>
                </a:solidFill>
              </a:rPr>
              <a:t>hoặc</a:t>
            </a:r>
            <a:r>
              <a:rPr lang="en-US" sz="3400" dirty="0">
                <a:solidFill>
                  <a:srgbClr val="FF0000"/>
                </a:solidFill>
              </a:rPr>
              <a:t> </a:t>
            </a:r>
            <a:r>
              <a:rPr lang="en-US" sz="3400" dirty="0" err="1">
                <a:solidFill>
                  <a:srgbClr val="FF0000"/>
                </a:solidFill>
              </a:rPr>
              <a:t>trú</a:t>
            </a:r>
            <a:r>
              <a:rPr lang="en-US" sz="3400" dirty="0">
                <a:solidFill>
                  <a:srgbClr val="FF0000"/>
                </a:solidFill>
              </a:rPr>
              <a:t> </a:t>
            </a:r>
            <a:r>
              <a:rPr lang="en-US" sz="3400" dirty="0" err="1">
                <a:solidFill>
                  <a:srgbClr val="FF0000"/>
                </a:solidFill>
              </a:rPr>
              <a:t>ẩn</a:t>
            </a:r>
            <a:r>
              <a:rPr lang="en-US" sz="3400" dirty="0">
                <a:solidFill>
                  <a:srgbClr val="FF0000"/>
                </a:solidFill>
              </a:rPr>
              <a:t> </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tiêu</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diệt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muỗi</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tránh</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muỗi</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đốt</a:t>
            </a:r>
            <a:r>
              <a:rPr lang="en-US" sz="3400" dirty="0">
                <a:solidFill>
                  <a:srgbClr val="FF0000"/>
                </a:solidFill>
                <a:sym typeface="Wingdings" panose="05000000000000000000" pitchFamily="2" charset="2"/>
              </a:rPr>
              <a:t>  </a:t>
            </a:r>
            <a:r>
              <a:rPr lang="en-US" sz="3400" dirty="0" err="1">
                <a:solidFill>
                  <a:srgbClr val="FF0000"/>
                </a:solidFill>
                <a:sym typeface="Wingdings" panose="05000000000000000000" pitchFamily="2" charset="2"/>
              </a:rPr>
              <a:t>phòng</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sốt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rét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sốt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xuất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huyết</a:t>
            </a:r>
            <a:r>
              <a:rPr lang="en-US" sz="3400" dirty="0">
                <a:solidFill>
                  <a:srgbClr val="FF0000"/>
                </a:solidFill>
                <a:sym typeface="Wingdings" panose="05000000000000000000" pitchFamily="2" charset="2"/>
              </a:rPr>
              <a:t>.</a:t>
            </a:r>
            <a:endParaRPr lang="en-US" sz="3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27214"/>
            <a:ext cx="9144000" cy="4832117"/>
          </a:xfrm>
          <a:prstGeom prst="rect">
            <a:avLst/>
          </a:prstGeom>
        </p:spPr>
      </p:pic>
      <p:sp>
        <p:nvSpPr>
          <p:cNvPr id="5" name="TextBox 4"/>
          <p:cNvSpPr txBox="1"/>
          <p:nvPr/>
        </p:nvSpPr>
        <p:spPr>
          <a:xfrm>
            <a:off x="1524000" y="4859332"/>
            <a:ext cx="9144000" cy="1015663"/>
          </a:xfrm>
          <a:prstGeom prst="rect">
            <a:avLst/>
          </a:prstGeom>
          <a:solidFill>
            <a:schemeClr val="bg1"/>
          </a:solidFill>
        </p:spPr>
        <p:txBody>
          <a:bodyPr wrap="square" rtlCol="0">
            <a:spAutoFit/>
          </a:bodyPr>
          <a:lstStyle/>
          <a:p>
            <a:r>
              <a:rPr lang="en-US" sz="3000" dirty="0" err="1"/>
              <a:t>Bảo</a:t>
            </a:r>
            <a:r>
              <a:rPr lang="en-US" sz="3000" dirty="0"/>
              <a:t> </a:t>
            </a:r>
            <a:r>
              <a:rPr lang="en-US" sz="3000" dirty="0" err="1"/>
              <a:t>vệ</a:t>
            </a:r>
            <a:r>
              <a:rPr lang="en-US" sz="3000" dirty="0"/>
              <a:t> </a:t>
            </a:r>
            <a:r>
              <a:rPr lang="en-US" sz="3000" dirty="0" err="1"/>
              <a:t>môi</a:t>
            </a:r>
            <a:r>
              <a:rPr lang="en-US" sz="3000" dirty="0"/>
              <a:t> </a:t>
            </a:r>
            <a:r>
              <a:rPr lang="en-US" sz="3000" dirty="0" err="1"/>
              <a:t>trường</a:t>
            </a:r>
            <a:r>
              <a:rPr lang="en-US" sz="3000" dirty="0"/>
              <a:t> </a:t>
            </a:r>
            <a:r>
              <a:rPr lang="en-US" sz="3000" dirty="0" err="1"/>
              <a:t>và</a:t>
            </a:r>
            <a:r>
              <a:rPr lang="en-US" sz="3000" dirty="0"/>
              <a:t> </a:t>
            </a:r>
            <a:r>
              <a:rPr lang="en-US" sz="3000" dirty="0" err="1"/>
              <a:t>nâng</a:t>
            </a:r>
            <a:r>
              <a:rPr lang="en-US" sz="3000" dirty="0"/>
              <a:t> </a:t>
            </a:r>
            <a:r>
              <a:rPr lang="en-US" sz="3000" dirty="0" err="1"/>
              <a:t>cao</a:t>
            </a:r>
            <a:r>
              <a:rPr lang="en-US" sz="3000" dirty="0"/>
              <a:t> ý </a:t>
            </a:r>
            <a:r>
              <a:rPr lang="en-US" sz="3000" dirty="0" err="1"/>
              <a:t>thức</a:t>
            </a:r>
            <a:r>
              <a:rPr lang="en-US" sz="3000" dirty="0"/>
              <a:t> </a:t>
            </a:r>
            <a:r>
              <a:rPr lang="en-US" sz="3000" dirty="0" err="1"/>
              <a:t>người</a:t>
            </a:r>
            <a:r>
              <a:rPr lang="en-US" sz="3000" dirty="0"/>
              <a:t> </a:t>
            </a:r>
            <a:r>
              <a:rPr lang="en-US" sz="3000" dirty="0" err="1"/>
              <a:t>dân</a:t>
            </a:r>
            <a:r>
              <a:rPr lang="en-US" sz="3000" dirty="0"/>
              <a:t> </a:t>
            </a:r>
            <a:r>
              <a:rPr lang="en-US" sz="3000" dirty="0" err="1"/>
              <a:t>có</a:t>
            </a:r>
            <a:r>
              <a:rPr lang="en-US" sz="3000" dirty="0"/>
              <a:t> ý </a:t>
            </a:r>
            <a:r>
              <a:rPr lang="en-US" sz="3000" dirty="0" err="1"/>
              <a:t>nghĩa</a:t>
            </a:r>
            <a:r>
              <a:rPr lang="en-US" sz="3000" dirty="0"/>
              <a:t> </a:t>
            </a:r>
            <a:r>
              <a:rPr lang="en-US" sz="3000" dirty="0" err="1"/>
              <a:t>như</a:t>
            </a:r>
            <a:r>
              <a:rPr lang="en-US" sz="3000" dirty="0"/>
              <a:t> </a:t>
            </a:r>
            <a:r>
              <a:rPr lang="en-US" sz="3000" dirty="0" err="1"/>
              <a:t>thế</a:t>
            </a:r>
            <a:r>
              <a:rPr lang="en-US" sz="3000" dirty="0"/>
              <a:t> </a:t>
            </a:r>
            <a:r>
              <a:rPr lang="en-US" sz="3000" dirty="0" err="1"/>
              <a:t>nào</a:t>
            </a:r>
            <a:r>
              <a:rPr lang="en-US" sz="3000" dirty="0"/>
              <a:t> </a:t>
            </a:r>
            <a:r>
              <a:rPr lang="en-US" sz="3000" dirty="0" err="1"/>
              <a:t>đối</a:t>
            </a:r>
            <a:r>
              <a:rPr lang="en-US" sz="3000" dirty="0"/>
              <a:t> </a:t>
            </a:r>
            <a:r>
              <a:rPr lang="en-US" sz="3000" dirty="0" err="1"/>
              <a:t>với</a:t>
            </a:r>
            <a:r>
              <a:rPr lang="en-US" sz="3000" dirty="0"/>
              <a:t> </a:t>
            </a:r>
            <a:r>
              <a:rPr lang="en-US" sz="3000" dirty="0" err="1"/>
              <a:t>phòng</a:t>
            </a:r>
            <a:r>
              <a:rPr lang="en-US" sz="3000" dirty="0"/>
              <a:t> </a:t>
            </a:r>
            <a:r>
              <a:rPr lang="en-US" sz="3000" dirty="0" err="1"/>
              <a:t>chống</a:t>
            </a:r>
            <a:r>
              <a:rPr lang="en-US" sz="3000" dirty="0"/>
              <a:t> </a:t>
            </a:r>
            <a:r>
              <a:rPr lang="en-US" sz="3000" dirty="0" err="1"/>
              <a:t>bệnh</a:t>
            </a:r>
            <a:r>
              <a:rPr lang="en-US" sz="3000" dirty="0"/>
              <a:t> </a:t>
            </a:r>
            <a:r>
              <a:rPr lang="en-US" sz="3000" dirty="0" err="1"/>
              <a:t>dịch</a:t>
            </a:r>
            <a:r>
              <a:rPr lang="en-US" sz="3000" dirty="0"/>
              <a:t>?</a:t>
            </a:r>
          </a:p>
        </p:txBody>
      </p:sp>
      <p:sp>
        <p:nvSpPr>
          <p:cNvPr id="6" name="TextBox 5"/>
          <p:cNvSpPr txBox="1"/>
          <p:nvPr/>
        </p:nvSpPr>
        <p:spPr>
          <a:xfrm>
            <a:off x="1524000" y="5842338"/>
            <a:ext cx="9144000" cy="1015663"/>
          </a:xfrm>
          <a:prstGeom prst="rect">
            <a:avLst/>
          </a:prstGeom>
          <a:solidFill>
            <a:schemeClr val="bg1"/>
          </a:solidFill>
        </p:spPr>
        <p:txBody>
          <a:bodyPr wrap="square" rtlCol="0">
            <a:spAutoFit/>
          </a:bodyPr>
          <a:lstStyle/>
          <a:p>
            <a:pPr marL="457200" indent="-457200">
              <a:buFontTx/>
              <a:buChar char="-"/>
            </a:pPr>
            <a:r>
              <a:rPr lang="en-US" sz="3000" dirty="0" err="1">
                <a:solidFill>
                  <a:srgbClr val="FF0000"/>
                </a:solidFill>
              </a:rPr>
              <a:t>Hạn</a:t>
            </a:r>
            <a:r>
              <a:rPr lang="en-US" sz="3000" dirty="0">
                <a:solidFill>
                  <a:srgbClr val="FF0000"/>
                </a:solidFill>
              </a:rPr>
              <a:t> </a:t>
            </a:r>
            <a:r>
              <a:rPr lang="en-US" sz="3000" dirty="0" err="1">
                <a:solidFill>
                  <a:srgbClr val="FF0000"/>
                </a:solidFill>
              </a:rPr>
              <a:t>chế</a:t>
            </a:r>
            <a:r>
              <a:rPr lang="en-US" sz="3000" dirty="0">
                <a:solidFill>
                  <a:srgbClr val="FF0000"/>
                </a:solidFill>
              </a:rPr>
              <a:t> </a:t>
            </a:r>
            <a:r>
              <a:rPr lang="en-US" sz="3000" dirty="0" err="1">
                <a:solidFill>
                  <a:srgbClr val="FF0000"/>
                </a:solidFill>
              </a:rPr>
              <a:t>bùng</a:t>
            </a:r>
            <a:r>
              <a:rPr lang="en-US" sz="3000" dirty="0">
                <a:solidFill>
                  <a:srgbClr val="FF0000"/>
                </a:solidFill>
              </a:rPr>
              <a:t> </a:t>
            </a:r>
            <a:r>
              <a:rPr lang="en-US" sz="3000" dirty="0" err="1">
                <a:solidFill>
                  <a:srgbClr val="FF0000"/>
                </a:solidFill>
              </a:rPr>
              <a:t>phát</a:t>
            </a:r>
            <a:r>
              <a:rPr lang="en-US" sz="3000" dirty="0">
                <a:solidFill>
                  <a:srgbClr val="FF0000"/>
                </a:solidFill>
              </a:rPr>
              <a:t> </a:t>
            </a:r>
            <a:r>
              <a:rPr lang="en-US" sz="3000" dirty="0" err="1">
                <a:solidFill>
                  <a:srgbClr val="FF0000"/>
                </a:solidFill>
              </a:rPr>
              <a:t>bệnh</a:t>
            </a:r>
            <a:r>
              <a:rPr lang="en-US" sz="3000" dirty="0">
                <a:solidFill>
                  <a:srgbClr val="FF0000"/>
                </a:solidFill>
              </a:rPr>
              <a:t> </a:t>
            </a:r>
            <a:r>
              <a:rPr lang="en-US" sz="3000" dirty="0" err="1">
                <a:solidFill>
                  <a:srgbClr val="FF0000"/>
                </a:solidFill>
              </a:rPr>
              <a:t>dịch</a:t>
            </a:r>
            <a:r>
              <a:rPr lang="en-US" sz="3000" dirty="0">
                <a:solidFill>
                  <a:srgbClr val="FF0000"/>
                </a:solidFill>
              </a:rPr>
              <a:t>.</a:t>
            </a:r>
          </a:p>
          <a:p>
            <a:pPr marL="457200" indent="-457200">
              <a:buFontTx/>
              <a:buChar char="-"/>
            </a:pPr>
            <a:r>
              <a:rPr lang="en-US" sz="3000" dirty="0" err="1">
                <a:solidFill>
                  <a:srgbClr val="FF0000"/>
                </a:solidFill>
              </a:rPr>
              <a:t>Tiết</a:t>
            </a:r>
            <a:r>
              <a:rPr lang="en-US" sz="3000" dirty="0">
                <a:solidFill>
                  <a:srgbClr val="FF0000"/>
                </a:solidFill>
              </a:rPr>
              <a:t> </a:t>
            </a:r>
            <a:r>
              <a:rPr lang="en-US" sz="3000" dirty="0" err="1">
                <a:solidFill>
                  <a:srgbClr val="FF0000"/>
                </a:solidFill>
              </a:rPr>
              <a:t>kiệm</a:t>
            </a:r>
            <a:r>
              <a:rPr lang="en-US" sz="3000" dirty="0">
                <a:solidFill>
                  <a:srgbClr val="FF0000"/>
                </a:solidFill>
              </a:rPr>
              <a:t> </a:t>
            </a:r>
            <a:r>
              <a:rPr lang="en-US" sz="3000" dirty="0" err="1">
                <a:solidFill>
                  <a:srgbClr val="FF0000"/>
                </a:solidFill>
              </a:rPr>
              <a:t>thời</a:t>
            </a:r>
            <a:r>
              <a:rPr lang="en-US" sz="3000" dirty="0">
                <a:solidFill>
                  <a:srgbClr val="FF0000"/>
                </a:solidFill>
              </a:rPr>
              <a:t> </a:t>
            </a:r>
            <a:r>
              <a:rPr lang="en-US" sz="3000" dirty="0" err="1">
                <a:solidFill>
                  <a:srgbClr val="FF0000"/>
                </a:solidFill>
              </a:rPr>
              <a:t>gian</a:t>
            </a:r>
            <a:r>
              <a:rPr lang="en-US" sz="3000" dirty="0">
                <a:solidFill>
                  <a:srgbClr val="FF0000"/>
                </a:solidFill>
              </a:rPr>
              <a:t>, chi </a:t>
            </a:r>
            <a:r>
              <a:rPr lang="en-US" sz="3000" dirty="0" err="1">
                <a:solidFill>
                  <a:srgbClr val="FF0000"/>
                </a:solidFill>
              </a:rPr>
              <a:t>phí</a:t>
            </a:r>
            <a:r>
              <a:rPr lang="en-US" sz="3000" dirty="0">
                <a:solidFill>
                  <a:srgbClr val="FF0000"/>
                </a:solidFill>
              </a:rPr>
              <a:t> </a:t>
            </a:r>
            <a:r>
              <a:rPr lang="en-US" sz="3000" dirty="0" err="1">
                <a:solidFill>
                  <a:srgbClr val="FF0000"/>
                </a:solidFill>
              </a:rPr>
              <a:t>chữa</a:t>
            </a:r>
            <a:r>
              <a:rPr lang="en-US" sz="3000" dirty="0">
                <a:solidFill>
                  <a:srgbClr val="FF0000"/>
                </a:solidFill>
              </a:rPr>
              <a:t> </a:t>
            </a:r>
            <a:r>
              <a:rPr lang="en-US" sz="3000" dirty="0" err="1">
                <a:solidFill>
                  <a:srgbClr val="FF0000"/>
                </a:solidFill>
              </a:rPr>
              <a:t>bệnh</a:t>
            </a:r>
            <a:r>
              <a:rPr lang="en-US" sz="30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CÂU HỎI</a:t>
            </a:r>
          </a:p>
        </p:txBody>
      </p:sp>
      <p:sp>
        <p:nvSpPr>
          <p:cNvPr id="3" name="Content Placeholder 2"/>
          <p:cNvSpPr>
            <a:spLocks noGrp="1"/>
          </p:cNvSpPr>
          <p:nvPr>
            <p:ph idx="1"/>
          </p:nvPr>
        </p:nvSpPr>
        <p:spPr>
          <a:xfrm>
            <a:off x="1948543" y="2286000"/>
            <a:ext cx="8534400" cy="2667000"/>
          </a:xfrm>
        </p:spPr>
        <p:txBody>
          <a:bodyPr>
            <a:normAutofit/>
          </a:bodyPr>
          <a:lstStyle/>
          <a:p>
            <a:pPr marL="0" indent="0">
              <a:buNone/>
            </a:pPr>
            <a:r>
              <a:rPr lang="pt-BR" sz="4800" dirty="0" smtClean="0">
                <a:solidFill>
                  <a:schemeClr val="bg1"/>
                </a:solidFill>
                <a:latin typeface="+mj-lt"/>
              </a:rPr>
              <a:t>1. Liệt kê các bệnh dịch ở người.</a:t>
            </a:r>
            <a:r>
              <a:rPr lang="vi-VN" sz="4800" dirty="0" smtClean="0">
                <a:solidFill>
                  <a:schemeClr val="bg1"/>
                </a:solidFill>
                <a:latin typeface="+mj-lt"/>
              </a:rPr>
              <a:t> </a:t>
            </a:r>
            <a:endParaRPr lang="en-US" sz="4800" dirty="0" smtClean="0">
              <a:solidFill>
                <a:schemeClr val="bg1"/>
              </a:solidFill>
              <a:latin typeface="+mj-lt"/>
            </a:endParaRPr>
          </a:p>
          <a:p>
            <a:pPr marL="0" indent="0">
              <a:buNone/>
            </a:pPr>
            <a:r>
              <a:rPr lang="en-US" sz="4800" dirty="0" smtClean="0">
                <a:solidFill>
                  <a:schemeClr val="bg1"/>
                </a:solidFill>
              </a:rPr>
              <a:t>2. </a:t>
            </a:r>
            <a:r>
              <a:rPr lang="vi-VN" sz="4800" dirty="0" smtClean="0">
                <a:solidFill>
                  <a:schemeClr val="bg1"/>
                </a:solidFill>
              </a:rPr>
              <a:t>Nêu các biện pháp phòng chống các bệnh đó.</a:t>
            </a: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a:solidFill>
                  <a:srgbClr val="FFFF00"/>
                </a:solidFill>
              </a:rPr>
              <a:t>III</a:t>
            </a:r>
            <a:r>
              <a:rPr lang="en-US" b="1">
                <a:solidFill>
                  <a:srgbClr val="FFFF00"/>
                </a:solidFill>
              </a:rPr>
              <a:t>. Biện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85000" lnSpcReduction="2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sz="3100" b="1" u="sng">
                <a:solidFill>
                  <a:schemeClr val="bg1"/>
                </a:solidFill>
              </a:rPr>
              <a:t>3.</a:t>
            </a:r>
            <a:r>
              <a:rPr lang="en-US" sz="3100" b="1" u="sng">
                <a:solidFill>
                  <a:schemeClr val="bg1"/>
                </a:solidFill>
              </a:rPr>
              <a:t> Phòng </a:t>
            </a:r>
            <a:r>
              <a:rPr lang="en-US" sz="3100" b="1" u="sng" dirty="0" err="1">
                <a:solidFill>
                  <a:schemeClr val="bg1"/>
                </a:solidFill>
              </a:rPr>
              <a:t>chống</a:t>
            </a:r>
            <a:r>
              <a:rPr lang="en-US" sz="3100" b="1" u="sng" dirty="0">
                <a:solidFill>
                  <a:schemeClr val="bg1"/>
                </a:solidFill>
              </a:rPr>
              <a:t> </a:t>
            </a:r>
            <a:r>
              <a:rPr lang="en-US" sz="3100" b="1" u="sng" dirty="0" err="1">
                <a:solidFill>
                  <a:schemeClr val="bg1"/>
                </a:solidFill>
              </a:rPr>
              <a:t>bệnh</a:t>
            </a:r>
            <a:r>
              <a:rPr lang="en-US" sz="3100" b="1" u="sng" dirty="0">
                <a:solidFill>
                  <a:schemeClr val="bg1"/>
                </a:solidFill>
              </a:rPr>
              <a:t> </a:t>
            </a:r>
            <a:r>
              <a:rPr lang="en-US" sz="3100" b="1" u="sng" dirty="0" err="1">
                <a:solidFill>
                  <a:schemeClr val="bg1"/>
                </a:solidFill>
              </a:rPr>
              <a:t>sốt</a:t>
            </a:r>
            <a:r>
              <a:rPr lang="en-US" sz="3100" b="1" u="sng" dirty="0">
                <a:solidFill>
                  <a:schemeClr val="bg1"/>
                </a:solidFill>
              </a:rPr>
              <a:t> </a:t>
            </a:r>
            <a:r>
              <a:rPr lang="en-US" sz="3100" b="1" u="sng" dirty="0" err="1">
                <a:solidFill>
                  <a:schemeClr val="bg1"/>
                </a:solidFill>
              </a:rPr>
              <a:t>rét</a:t>
            </a:r>
            <a:r>
              <a:rPr lang="en-US" sz="3100" b="1" u="sng" dirty="0">
                <a:solidFill>
                  <a:schemeClr val="bg1"/>
                </a:solidFill>
              </a:rPr>
              <a:t>, </a:t>
            </a:r>
            <a:r>
              <a:rPr lang="en-US" sz="3100" b="1" u="sng" dirty="0" err="1">
                <a:solidFill>
                  <a:schemeClr val="bg1"/>
                </a:solidFill>
              </a:rPr>
              <a:t>sốt</a:t>
            </a:r>
            <a:r>
              <a:rPr lang="en-US" sz="3100" b="1" u="sng" dirty="0">
                <a:solidFill>
                  <a:schemeClr val="bg1"/>
                </a:solidFill>
              </a:rPr>
              <a:t> </a:t>
            </a:r>
            <a:r>
              <a:rPr lang="en-US" sz="3100" b="1" u="sng" dirty="0" err="1">
                <a:solidFill>
                  <a:schemeClr val="bg1"/>
                </a:solidFill>
              </a:rPr>
              <a:t>xuất</a:t>
            </a:r>
            <a:r>
              <a:rPr lang="en-US" sz="3100" b="1" u="sng" dirty="0">
                <a:solidFill>
                  <a:schemeClr val="bg1"/>
                </a:solidFill>
              </a:rPr>
              <a:t> </a:t>
            </a:r>
            <a:r>
              <a:rPr lang="en-US" sz="3100" b="1" u="sng" dirty="0" err="1">
                <a:solidFill>
                  <a:schemeClr val="bg1"/>
                </a:solidFill>
              </a:rPr>
              <a:t>huyết</a:t>
            </a:r>
            <a:endParaRPr lang="en-US" sz="3100" b="1" dirty="0">
              <a:solidFill>
                <a:schemeClr val="bg1"/>
              </a:solidFill>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bệnh</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gìn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ở.</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a:t>
            </a:r>
            <a:r>
              <a:rPr lang="en-US" dirty="0">
                <a:solidFill>
                  <a:schemeClr val="bg1"/>
                </a:solidFill>
                <a:latin typeface="Times New Roman" panose="02020603050405020304" pitchFamily="18" charset="0"/>
                <a:cs typeface="Times New Roman" panose="02020603050405020304" pitchFamily="18" charset="0"/>
              </a:rPr>
              <a:t> ban </a:t>
            </a:r>
            <a:r>
              <a:rPr lang="en-US" dirty="0" err="1">
                <a:solidFill>
                  <a:schemeClr val="bg1"/>
                </a:solidFill>
                <a:latin typeface="Times New Roman" panose="02020603050405020304" pitchFamily="18" charset="0"/>
                <a:cs typeface="Times New Roman" panose="02020603050405020304" pitchFamily="18" charset="0"/>
              </a:rPr>
              <a:t>ngày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mặc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xịt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xua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vợt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ngành</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chiến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bọ</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gậy</a:t>
            </a: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đợt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phun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hóa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sở</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vấn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tự</a:t>
            </a:r>
            <a:r>
              <a:rPr lang="en-US" dirty="0">
                <a:solidFill>
                  <a:schemeClr val="bg1"/>
                </a:solidFill>
                <a:latin typeface="Times New Roman" panose="02020603050405020304" pitchFamily="18" charset="0"/>
                <a:cs typeface="Times New Roman" panose="02020603050405020304" pitchFamily="18" charset="0"/>
              </a:rPr>
              <a:t> ý </a:t>
            </a:r>
            <a:r>
              <a:rPr lang="en-US" dirty="0" err="1">
                <a:solidFill>
                  <a:schemeClr val="bg1"/>
                </a:solidFill>
                <a:latin typeface="Times New Roman" panose="02020603050405020304" pitchFamily="18" charset="0"/>
                <a:cs typeface="Times New Roman" panose="02020603050405020304" pitchFamily="18" charset="0"/>
              </a:rPr>
              <a:t>điều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17526" y="1401309"/>
            <a:ext cx="8572500" cy="516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144000" cy="1477328"/>
          </a:xfrm>
          <a:prstGeom prst="rect">
            <a:avLst/>
          </a:prstGeom>
          <a:solidFill>
            <a:schemeClr val="bg1"/>
          </a:solidFill>
        </p:spPr>
        <p:txBody>
          <a:bodyPr wrap="square" rtlCol="0">
            <a:spAutoFit/>
          </a:bodyPr>
          <a:lstStyle/>
          <a:p>
            <a:r>
              <a:rPr lang="en-US" sz="3000"/>
              <a:t>Để phòng chống AIDS một cách hiệu quả, người thuộc lứa tuổi vị thành niên cần tránh làm những việc gì để không bị nhiễm HIV? Giải thích.</a:t>
            </a:r>
          </a:p>
        </p:txBody>
      </p:sp>
      <p:pic>
        <p:nvPicPr>
          <p:cNvPr id="5" name="Picture 4"/>
          <p:cNvPicPr>
            <a:picLocks noChangeAspect="1"/>
          </p:cNvPicPr>
          <p:nvPr/>
        </p:nvPicPr>
        <p:blipFill>
          <a:blip r:embed="rId2"/>
          <a:stretch>
            <a:fillRect/>
          </a:stretch>
        </p:blipFill>
        <p:spPr>
          <a:xfrm>
            <a:off x="3048000" y="1477328"/>
            <a:ext cx="6096000" cy="2971800"/>
          </a:xfrm>
          <a:prstGeom prst="rect">
            <a:avLst/>
          </a:prstGeom>
        </p:spPr>
      </p:pic>
      <p:sp>
        <p:nvSpPr>
          <p:cNvPr id="6" name="TextBox 5"/>
          <p:cNvSpPr txBox="1"/>
          <p:nvPr/>
        </p:nvSpPr>
        <p:spPr>
          <a:xfrm>
            <a:off x="1551214" y="3749458"/>
            <a:ext cx="9144000" cy="3108543"/>
          </a:xfrm>
          <a:prstGeom prst="rect">
            <a:avLst/>
          </a:prstGeom>
          <a:solidFill>
            <a:schemeClr val="bg1"/>
          </a:solidFill>
        </p:spPr>
        <p:txBody>
          <a:bodyPr wrap="square" rtlCol="0">
            <a:spAutoFit/>
          </a:bodyPr>
          <a:lstStyle/>
          <a:p>
            <a:r>
              <a:rPr lang="en-US" sz="2800" b="1" dirty="0"/>
              <a:t>KHÔNG:</a:t>
            </a:r>
          </a:p>
          <a:p>
            <a:pPr marL="285750" indent="-285750">
              <a:buFontTx/>
              <a:buChar char="-"/>
            </a:pPr>
            <a:r>
              <a:rPr lang="en-US" sz="2800" dirty="0" err="1"/>
              <a:t>Tiêm</a:t>
            </a:r>
            <a:r>
              <a:rPr lang="en-US" sz="2800" dirty="0"/>
              <a:t> </a:t>
            </a:r>
            <a:r>
              <a:rPr lang="en-US" sz="2800" dirty="0" err="1"/>
              <a:t>chích</a:t>
            </a:r>
            <a:r>
              <a:rPr lang="en-US" sz="2800" dirty="0"/>
              <a:t> ma </a:t>
            </a:r>
            <a:r>
              <a:rPr lang="en-US" sz="2800" dirty="0" err="1"/>
              <a:t>túy</a:t>
            </a:r>
            <a:r>
              <a:rPr lang="en-US" sz="2800" dirty="0"/>
              <a:t>.</a:t>
            </a:r>
          </a:p>
          <a:p>
            <a:pPr marL="285750" indent="-285750">
              <a:buFontTx/>
              <a:buChar char="-"/>
            </a:pPr>
            <a:r>
              <a:rPr lang="en-US" sz="2800" dirty="0" err="1"/>
              <a:t>Tiếp</a:t>
            </a:r>
            <a:r>
              <a:rPr lang="en-US" sz="2800" dirty="0"/>
              <a:t> </a:t>
            </a:r>
            <a:r>
              <a:rPr lang="en-US" sz="2800" dirty="0" err="1"/>
              <a:t>xúc</a:t>
            </a:r>
            <a:r>
              <a:rPr lang="en-US" sz="2800" dirty="0"/>
              <a:t> </a:t>
            </a:r>
            <a:r>
              <a:rPr lang="en-US" sz="2800" dirty="0" err="1"/>
              <a:t>trực</a:t>
            </a:r>
            <a:r>
              <a:rPr lang="en-US" sz="2800" dirty="0"/>
              <a:t> </a:t>
            </a:r>
            <a:r>
              <a:rPr lang="en-US" sz="2800" dirty="0" err="1"/>
              <a:t>tiếp</a:t>
            </a:r>
            <a:r>
              <a:rPr lang="en-US" sz="2800" dirty="0"/>
              <a:t> </a:t>
            </a:r>
            <a:r>
              <a:rPr lang="en-US" sz="2800" dirty="0" err="1"/>
              <a:t>với</a:t>
            </a:r>
            <a:r>
              <a:rPr lang="en-US" sz="2800" dirty="0"/>
              <a:t> </a:t>
            </a:r>
            <a:r>
              <a:rPr lang="en-US" sz="2800" dirty="0" err="1"/>
              <a:t>dịch</a:t>
            </a:r>
            <a:r>
              <a:rPr lang="en-US" sz="2800" dirty="0"/>
              <a:t> </a:t>
            </a:r>
            <a:r>
              <a:rPr lang="en-US" sz="2800" dirty="0" err="1"/>
              <a:t>cơ</a:t>
            </a:r>
            <a:r>
              <a:rPr lang="en-US" sz="2800" dirty="0"/>
              <a:t> </a:t>
            </a:r>
            <a:r>
              <a:rPr lang="en-US" sz="2800" dirty="0" err="1"/>
              <a:t>thể</a:t>
            </a:r>
            <a:r>
              <a:rPr lang="en-US" sz="2800" dirty="0"/>
              <a:t> </a:t>
            </a:r>
            <a:r>
              <a:rPr lang="en-US" sz="2800" dirty="0" err="1"/>
              <a:t>của</a:t>
            </a:r>
            <a:r>
              <a:rPr lang="en-US" sz="2800" dirty="0"/>
              <a:t> </a:t>
            </a:r>
            <a:r>
              <a:rPr lang="en-US" sz="2800" dirty="0" err="1"/>
              <a:t>người</a:t>
            </a:r>
            <a:r>
              <a:rPr lang="en-US" sz="2800" dirty="0"/>
              <a:t> </a:t>
            </a:r>
            <a:r>
              <a:rPr lang="en-US" sz="2800" dirty="0" err="1"/>
              <a:t>nhiễm</a:t>
            </a:r>
            <a:r>
              <a:rPr lang="en-US" sz="2800" dirty="0"/>
              <a:t> HIV.</a:t>
            </a:r>
          </a:p>
          <a:p>
            <a:pPr marL="285750" indent="-285750">
              <a:buFontTx/>
              <a:buChar char="-"/>
            </a:pPr>
            <a:r>
              <a:rPr lang="en-US" sz="2800" dirty="0" err="1"/>
              <a:t>Quan</a:t>
            </a:r>
            <a:r>
              <a:rPr lang="en-US" sz="2800" dirty="0"/>
              <a:t> </a:t>
            </a:r>
            <a:r>
              <a:rPr lang="en-US" sz="2800" dirty="0" err="1"/>
              <a:t>hệ</a:t>
            </a:r>
            <a:r>
              <a:rPr lang="en-US" sz="2800" dirty="0"/>
              <a:t> </a:t>
            </a:r>
            <a:r>
              <a:rPr lang="en-US" sz="2800" dirty="0" err="1"/>
              <a:t>tình</a:t>
            </a:r>
            <a:r>
              <a:rPr lang="en-US" sz="2800" dirty="0"/>
              <a:t> </a:t>
            </a:r>
            <a:r>
              <a:rPr lang="en-US" sz="2800" dirty="0" err="1"/>
              <a:t>dục</a:t>
            </a:r>
            <a:r>
              <a:rPr lang="en-US" sz="2800" dirty="0"/>
              <a:t> </a:t>
            </a:r>
            <a:r>
              <a:rPr lang="en-US" sz="2800" dirty="0" err="1"/>
              <a:t>trước</a:t>
            </a:r>
            <a:r>
              <a:rPr lang="en-US" sz="2800" dirty="0"/>
              <a:t> </a:t>
            </a:r>
            <a:r>
              <a:rPr lang="en-US" sz="2800" dirty="0" err="1"/>
              <a:t>tuổi</a:t>
            </a:r>
            <a:r>
              <a:rPr lang="en-US" sz="2800" dirty="0"/>
              <a:t> </a:t>
            </a:r>
            <a:r>
              <a:rPr lang="en-US" sz="2800" dirty="0" err="1"/>
              <a:t>trưởng</a:t>
            </a:r>
            <a:r>
              <a:rPr lang="en-US" sz="2800" dirty="0"/>
              <a:t> </a:t>
            </a:r>
            <a:r>
              <a:rPr lang="en-US" sz="2800" dirty="0" err="1"/>
              <a:t>thành</a:t>
            </a:r>
            <a:r>
              <a:rPr lang="en-US" sz="2800" dirty="0"/>
              <a:t>, </a:t>
            </a:r>
            <a:r>
              <a:rPr lang="en-US" sz="2800" dirty="0" err="1"/>
              <a:t>quan</a:t>
            </a:r>
            <a:r>
              <a:rPr lang="en-US" sz="2800" dirty="0"/>
              <a:t> </a:t>
            </a:r>
            <a:r>
              <a:rPr lang="en-US" sz="2800" dirty="0" err="1"/>
              <a:t>hệ</a:t>
            </a:r>
            <a:r>
              <a:rPr lang="en-US" sz="2800" dirty="0"/>
              <a:t> </a:t>
            </a:r>
            <a:r>
              <a:rPr lang="en-US" sz="2800" dirty="0" err="1"/>
              <a:t>tình</a:t>
            </a:r>
            <a:r>
              <a:rPr lang="en-US" sz="2800" dirty="0"/>
              <a:t> </a:t>
            </a:r>
            <a:r>
              <a:rPr lang="en-US" sz="2800" dirty="0" err="1"/>
              <a:t>dục</a:t>
            </a:r>
            <a:r>
              <a:rPr lang="en-US" sz="2800" dirty="0"/>
              <a:t> </a:t>
            </a:r>
            <a:r>
              <a:rPr lang="en-US" sz="2800" dirty="0" err="1"/>
              <a:t>với</a:t>
            </a:r>
            <a:r>
              <a:rPr lang="en-US" sz="2800" dirty="0"/>
              <a:t> </a:t>
            </a:r>
            <a:r>
              <a:rPr lang="en-US" sz="2800" dirty="0" err="1"/>
              <a:t>nhiều</a:t>
            </a:r>
            <a:r>
              <a:rPr lang="en-US" sz="2800" dirty="0"/>
              <a:t> </a:t>
            </a:r>
            <a:r>
              <a:rPr lang="en-US" sz="2800" dirty="0" err="1"/>
              <a:t>người</a:t>
            </a:r>
            <a:r>
              <a:rPr lang="en-US" sz="2800" dirty="0"/>
              <a:t>.</a:t>
            </a:r>
          </a:p>
          <a:p>
            <a:pPr marL="285750" indent="-285750">
              <a:buFontTx/>
              <a:buChar char="-"/>
            </a:pPr>
            <a:r>
              <a:rPr lang="en-US" sz="2800" dirty="0" err="1"/>
              <a:t>Dùng</a:t>
            </a:r>
            <a:r>
              <a:rPr lang="en-US" sz="2800" dirty="0"/>
              <a:t> </a:t>
            </a:r>
            <a:r>
              <a:rPr lang="en-US" sz="2800" dirty="0" err="1"/>
              <a:t>chung</a:t>
            </a:r>
            <a:r>
              <a:rPr lang="en-US" sz="2800" dirty="0"/>
              <a:t> </a:t>
            </a:r>
            <a:r>
              <a:rPr lang="en-US" sz="2800" dirty="0" err="1"/>
              <a:t>đồ</a:t>
            </a:r>
            <a:r>
              <a:rPr lang="en-US" sz="2800" dirty="0"/>
              <a:t> </a:t>
            </a:r>
            <a:r>
              <a:rPr lang="en-US" sz="2800" dirty="0" err="1"/>
              <a:t>dùng</a:t>
            </a:r>
            <a:r>
              <a:rPr lang="en-US" sz="2800" dirty="0"/>
              <a:t> </a:t>
            </a:r>
            <a:r>
              <a:rPr lang="en-US" sz="2800" dirty="0" err="1"/>
              <a:t>cá</a:t>
            </a:r>
            <a:r>
              <a:rPr lang="en-US" sz="2800" dirty="0"/>
              <a:t> </a:t>
            </a:r>
            <a:r>
              <a:rPr lang="en-US" sz="2800" dirty="0" err="1"/>
              <a:t>nhân</a:t>
            </a:r>
            <a:r>
              <a:rPr lang="en-US" sz="2800" dirty="0"/>
              <a:t>: </a:t>
            </a:r>
            <a:r>
              <a:rPr lang="en-US" sz="2800" dirty="0" err="1"/>
              <a:t>dao</a:t>
            </a:r>
            <a:r>
              <a:rPr lang="en-US" sz="2800" dirty="0"/>
              <a:t> </a:t>
            </a:r>
            <a:r>
              <a:rPr lang="en-US" sz="2800" dirty="0" err="1"/>
              <a:t>cạo</a:t>
            </a:r>
            <a:r>
              <a:rPr lang="en-US" sz="2800" dirty="0"/>
              <a:t>, </a:t>
            </a:r>
            <a:r>
              <a:rPr lang="en-US" sz="2800" dirty="0" err="1"/>
              <a:t>bàn</a:t>
            </a:r>
            <a:r>
              <a:rPr lang="en-US" sz="2800" dirty="0"/>
              <a:t> </a:t>
            </a:r>
            <a:r>
              <a:rPr lang="en-US" sz="2800" dirty="0" err="1"/>
              <a:t>chải</a:t>
            </a:r>
            <a:r>
              <a:rPr lang="en-US" sz="2800" dirty="0"/>
              <a:t> </a:t>
            </a:r>
            <a:r>
              <a:rPr lang="en-US" sz="2800" dirty="0" err="1"/>
              <a:t>đánh</a:t>
            </a:r>
            <a:r>
              <a:rPr lang="en-US" sz="2800" dirty="0"/>
              <a:t> </a:t>
            </a:r>
            <a:r>
              <a:rPr lang="en-US" sz="2800" dirty="0" err="1"/>
              <a:t>răng</a:t>
            </a:r>
            <a:r>
              <a:rPr lang="en-US" sz="2800" dirty="0"/>
              <a:t>, </a:t>
            </a:r>
            <a:r>
              <a:rPr lang="en-US" sz="2800" dirty="0" err="1"/>
              <a:t>bấm</a:t>
            </a:r>
            <a:r>
              <a:rPr lang="en-US" sz="2800" dirty="0"/>
              <a:t> </a:t>
            </a:r>
            <a:r>
              <a:rPr lang="en-US" sz="2800" dirty="0" err="1"/>
              <a:t>móng</a:t>
            </a:r>
            <a:r>
              <a:rPr lang="en-US" sz="2800" dirty="0"/>
              <a:t> </a:t>
            </a:r>
            <a:r>
              <a:rPr lang="en-US" sz="2800" dirty="0" err="1"/>
              <a:t>tay</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FFFF00"/>
                </a:solidFill>
              </a:rPr>
              <a:t>III</a:t>
            </a:r>
            <a:r>
              <a:rPr lang="en-US" b="1" dirty="0">
                <a:solidFill>
                  <a:srgbClr val="FFFF00"/>
                </a:solidFill>
              </a:rPr>
              <a:t>.</a:t>
            </a:r>
            <a:r>
              <a:rPr lang="en-US" b="1" dirty="0" err="1">
                <a:solidFill>
                  <a:srgbClr val="FFFF00"/>
                </a:solidFill>
              </a:rPr>
              <a:t>Biện</a:t>
            </a:r>
            <a:r>
              <a:rPr lang="en-US" b="1" dirty="0">
                <a:solidFill>
                  <a:srgbClr val="FFFF00"/>
                </a:solidFill>
              </a:rPr>
              <a:t>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85000" lnSpcReduction="2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sz="3100" b="1" u="sng" dirty="0">
                <a:solidFill>
                  <a:schemeClr val="bg1"/>
                </a:solidFill>
              </a:rPr>
              <a:t>4.</a:t>
            </a:r>
            <a:r>
              <a:rPr lang="en-US" u="sng" dirty="0"/>
              <a:t> . </a:t>
            </a:r>
            <a:r>
              <a:rPr lang="en-US" b="1" u="sng" dirty="0" err="1">
                <a:solidFill>
                  <a:schemeClr val="bg1"/>
                </a:solidFill>
              </a:rPr>
              <a:t>Phòng</a:t>
            </a:r>
            <a:r>
              <a:rPr lang="en-US" b="1" u="sng" dirty="0">
                <a:solidFill>
                  <a:schemeClr val="bg1"/>
                </a:solidFill>
              </a:rPr>
              <a:t> </a:t>
            </a:r>
            <a:r>
              <a:rPr lang="en-US" b="1" u="sng" dirty="0" err="1">
                <a:solidFill>
                  <a:schemeClr val="bg1"/>
                </a:solidFill>
              </a:rPr>
              <a:t>chống</a:t>
            </a:r>
            <a:r>
              <a:rPr lang="en-US" b="1" u="sng" dirty="0">
                <a:solidFill>
                  <a:schemeClr val="bg1"/>
                </a:solidFill>
              </a:rPr>
              <a:t> </a:t>
            </a:r>
            <a:r>
              <a:rPr lang="en-US" b="1" u="sng" dirty="0" err="1">
                <a:solidFill>
                  <a:schemeClr val="bg1"/>
                </a:solidFill>
              </a:rPr>
              <a:t>hội</a:t>
            </a:r>
            <a:r>
              <a:rPr lang="en-US" b="1" u="sng" dirty="0">
                <a:solidFill>
                  <a:schemeClr val="bg1"/>
                </a:solidFill>
              </a:rPr>
              <a:t> </a:t>
            </a:r>
            <a:r>
              <a:rPr lang="en-US" b="1" u="sng" dirty="0" err="1">
                <a:solidFill>
                  <a:schemeClr val="bg1"/>
                </a:solidFill>
              </a:rPr>
              <a:t>chứng</a:t>
            </a:r>
            <a:r>
              <a:rPr lang="en-US" b="1" u="sng" dirty="0">
                <a:solidFill>
                  <a:schemeClr val="bg1"/>
                </a:solidFill>
              </a:rPr>
              <a:t> AIDS</a:t>
            </a:r>
            <a:r>
              <a:rPr lang="en-US" b="1" dirty="0">
                <a:solidFill>
                  <a:schemeClr val="bg1"/>
                </a:solidFill>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con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nhiễm</a:t>
            </a:r>
            <a:r>
              <a:rPr lang="en-US" dirty="0">
                <a:solidFill>
                  <a:schemeClr val="bg1"/>
                </a:solidFill>
                <a:latin typeface="Times New Roman" panose="02020603050405020304" pitchFamily="18" charset="0"/>
                <a:cs typeface="Times New Roman" panose="02020603050405020304" pitchFamily="18" charset="0"/>
              </a:rPr>
              <a:t> HIV:</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an </a:t>
            </a:r>
            <a:r>
              <a:rPr lang="en-US" dirty="0" err="1">
                <a:solidFill>
                  <a:schemeClr val="bg1"/>
                </a:solidFill>
                <a:latin typeface="Times New Roman" panose="02020603050405020304" pitchFamily="18" charset="0"/>
                <a:cs typeface="Times New Roman" panose="02020603050405020304" pitchFamily="18" charset="0"/>
              </a:rPr>
              <a:t>toàn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dục</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an </a:t>
            </a:r>
            <a:r>
              <a:rPr lang="en-US" dirty="0" err="1">
                <a:solidFill>
                  <a:schemeClr val="bg1"/>
                </a:solidFill>
                <a:latin typeface="Times New Roman" panose="02020603050405020304" pitchFamily="18" charset="0"/>
                <a:cs typeface="Times New Roman" panose="02020603050405020304" pitchFamily="18" charset="0"/>
              </a:rPr>
              <a:t>toàn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máu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máu</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Việc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con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từ</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mẹ</a:t>
            </a:r>
            <a:r>
              <a:rPr lang="en-US" dirty="0">
                <a:solidFill>
                  <a:schemeClr val="bg1"/>
                </a:solidFill>
                <a:latin typeface="Times New Roman" panose="02020603050405020304" pitchFamily="18" charset="0"/>
                <a:cs typeface="Times New Roman" panose="02020603050405020304" pitchFamily="18" charset="0"/>
              </a:rPr>
              <a:t> sang con</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chích</a:t>
            </a:r>
            <a:r>
              <a:rPr lang="en-US" dirty="0">
                <a:solidFill>
                  <a:schemeClr val="bg1"/>
                </a:solidFill>
                <a:latin typeface="Times New Roman" panose="02020603050405020304" pitchFamily="18" charset="0"/>
                <a:cs typeface="Times New Roman" panose="02020603050405020304" pitchFamily="18" charset="0"/>
              </a:rPr>
              <a:t> ma </a:t>
            </a:r>
            <a:r>
              <a:rPr lang="en-US" dirty="0" err="1">
                <a:solidFill>
                  <a:schemeClr val="bg1"/>
                </a:solidFill>
                <a:latin typeface="Times New Roman" panose="02020603050405020304" pitchFamily="18" charset="0"/>
                <a:cs typeface="Times New Roman" panose="02020603050405020304" pitchFamily="18" charset="0"/>
              </a:rPr>
              <a:t>túy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Tiếp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tục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90 – 90 – 90.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Tuyên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chống</a:t>
            </a:r>
            <a:r>
              <a:rPr lang="en-US" dirty="0">
                <a:solidFill>
                  <a:schemeClr val="bg1"/>
                </a:solidFill>
                <a:latin typeface="Times New Roman" panose="02020603050405020304" pitchFamily="18" charset="0"/>
                <a:cs typeface="Times New Roman" panose="02020603050405020304" pitchFamily="18" charset="0"/>
              </a:rPr>
              <a:t> HIV/AIDS</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1200" y="1709207"/>
            <a:ext cx="8229600" cy="5143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86" y="1524000"/>
            <a:ext cx="8229600" cy="1143000"/>
          </a:xfrm>
        </p:spPr>
        <p:txBody>
          <a:bodyPr>
            <a:normAutofit/>
          </a:bodyPr>
          <a:lstStyle/>
          <a:p>
            <a:r>
              <a:rPr lang="en-US" sz="5000" b="1" dirty="0">
                <a:solidFill>
                  <a:srgbClr val="FF0000"/>
                </a:solidFill>
                <a:effectLst>
                  <a:outerShdw blurRad="38100" dist="38100" dir="2700000" algn="tl">
                    <a:srgbClr val="000000">
                      <a:alpha val="43137"/>
                    </a:srgbClr>
                  </a:outerShdw>
                </a:effectLst>
              </a:rPr>
              <a:t>TRÒ CHƠI Ô CHỮ</a:t>
            </a:r>
          </a:p>
        </p:txBody>
      </p:sp>
      <p:sp>
        <p:nvSpPr>
          <p:cNvPr id="3" name="Content Placeholder 2"/>
          <p:cNvSpPr>
            <a:spLocks noGrp="1"/>
          </p:cNvSpPr>
          <p:nvPr>
            <p:ph idx="1"/>
          </p:nvPr>
        </p:nvSpPr>
        <p:spPr>
          <a:xfrm>
            <a:off x="1524000" y="2895601"/>
            <a:ext cx="9144000" cy="4525963"/>
          </a:xfrm>
        </p:spPr>
        <p:txBody>
          <a:bodyPr/>
          <a:lstStyle/>
          <a:p>
            <a:pPr marL="0" indent="0">
              <a:buNone/>
            </a:pPr>
            <a:r>
              <a:rPr lang="en-US" dirty="0">
                <a:solidFill>
                  <a:schemeClr val="bg1"/>
                </a:solidFill>
              </a:rPr>
              <a:t>Trong thời gian 5 phút, mỗi nhóm (4 hs/2bàn) tìm ra 10 biện pháp phổ biến để phòng, chống các bệnh dịch ở người. Các cụm từ có thể được sắp xếp theo hàng ngang, hàng dọc hoặc chéo, đọc ngược hoặc xuôi.</a:t>
            </a:r>
          </a:p>
        </p:txBody>
      </p:sp>
      <p:sp>
        <p:nvSpPr>
          <p:cNvPr id="4" name="Title 1"/>
          <p:cNvSpPr txBox="1"/>
          <p:nvPr/>
        </p:nvSpPr>
        <p:spPr>
          <a:xfrm>
            <a:off x="1905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FFFF00"/>
                </a:solidFill>
                <a:latin typeface="Times New Roman" panose="02020603050405020304" pitchFamily="18" charset="0"/>
                <a:cs typeface="Times New Roman" panose="02020603050405020304" pitchFamily="18" charset="0"/>
              </a:rPr>
              <a:t>LUYỆN TẬP</a:t>
            </a:r>
            <a:endParaRPr lang="en-US"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0" y="152400"/>
            <a:ext cx="8763000" cy="647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ossword puzzle with words&#10;&#10;Description automatically generated"/>
          <p:cNvPicPr/>
          <p:nvPr/>
        </p:nvPicPr>
        <p:blipFill>
          <a:blip r:embed="rId2"/>
          <a:stretch>
            <a:fillRect/>
          </a:stretch>
        </p:blipFill>
        <p:spPr>
          <a:xfrm>
            <a:off x="1905000" y="304800"/>
            <a:ext cx="8305800" cy="6019800"/>
          </a:xfrm>
          <a:prstGeom prst="rect">
            <a:avLst/>
          </a:prstGeom>
          <a:ln>
            <a:solidFill>
              <a:schemeClr val="tx1"/>
            </a:solidFill>
          </a:ln>
        </p:spPr>
      </p:pic>
      <p:pic>
        <p:nvPicPr>
          <p:cNvPr id="5" name="Picture 4"/>
          <p:cNvPicPr/>
          <p:nvPr/>
        </p:nvPicPr>
        <p:blipFill rotWithShape="1">
          <a:blip r:embed="rId3"/>
          <a:srcRect r="30666" b="18697"/>
          <a:stretch>
            <a:fillRect/>
          </a:stretch>
        </p:blipFill>
        <p:spPr bwMode="auto">
          <a:xfrm>
            <a:off x="1828801" y="381000"/>
            <a:ext cx="8305799" cy="5943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953986"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solidFill>
                  <a:srgbClr val="FFFF00"/>
                </a:solidFill>
                <a:cs typeface="Times New Roman" panose="02020603050405020304" pitchFamily="18" charset="0"/>
              </a:rPr>
              <a:t>VẬN DỤNG</a:t>
            </a:r>
            <a:endParaRPr lang="en-US" sz="6000" b="1" dirty="0">
              <a:solidFill>
                <a:srgbClr val="FFFF00"/>
              </a:solidFill>
              <a:cs typeface="Times New Roman" panose="02020603050405020304" pitchFamily="18" charset="0"/>
            </a:endParaRPr>
          </a:p>
        </p:txBody>
      </p:sp>
      <p:sp>
        <p:nvSpPr>
          <p:cNvPr id="6" name="Content Placeholder 5"/>
          <p:cNvSpPr>
            <a:spLocks noGrp="1"/>
          </p:cNvSpPr>
          <p:nvPr>
            <p:ph idx="1"/>
          </p:nvPr>
        </p:nvSpPr>
        <p:spPr>
          <a:xfrm>
            <a:off x="1752600" y="1600201"/>
            <a:ext cx="8763000" cy="4525963"/>
          </a:xfrm>
        </p:spPr>
        <p:txBody>
          <a:bodyPr>
            <a:normAutofit/>
          </a:bodyPr>
          <a:lstStyle/>
          <a:p>
            <a:pPr marL="0" indent="0">
              <a:buNone/>
            </a:pPr>
            <a:r>
              <a:rPr lang="en-US" sz="5500" dirty="0" err="1">
                <a:solidFill>
                  <a:schemeClr val="bg1"/>
                </a:solidFill>
              </a:rPr>
              <a:t>Học</a:t>
            </a:r>
            <a:r>
              <a:rPr lang="en-US" sz="5500" dirty="0">
                <a:solidFill>
                  <a:schemeClr val="bg1"/>
                </a:solidFill>
              </a:rPr>
              <a:t> </a:t>
            </a:r>
            <a:r>
              <a:rPr lang="en-US" sz="5500" dirty="0" err="1">
                <a:solidFill>
                  <a:schemeClr val="bg1"/>
                </a:solidFill>
              </a:rPr>
              <a:t>sinh</a:t>
            </a:r>
            <a:r>
              <a:rPr lang="en-US" sz="5500" dirty="0">
                <a:solidFill>
                  <a:schemeClr val="bg1"/>
                </a:solidFill>
              </a:rPr>
              <a:t> </a:t>
            </a:r>
            <a:r>
              <a:rPr lang="en-US" sz="5500" dirty="0" err="1">
                <a:solidFill>
                  <a:schemeClr val="bg1"/>
                </a:solidFill>
              </a:rPr>
              <a:t>thảo</a:t>
            </a:r>
            <a:r>
              <a:rPr lang="en-US" sz="5500" dirty="0">
                <a:solidFill>
                  <a:schemeClr val="bg1"/>
                </a:solidFill>
              </a:rPr>
              <a:t> </a:t>
            </a:r>
            <a:r>
              <a:rPr lang="en-US" sz="5500" dirty="0" err="1">
                <a:solidFill>
                  <a:schemeClr val="bg1"/>
                </a:solidFill>
              </a:rPr>
              <a:t>luận</a:t>
            </a:r>
            <a:r>
              <a:rPr lang="en-US" sz="5500" dirty="0">
                <a:solidFill>
                  <a:schemeClr val="bg1"/>
                </a:solidFill>
              </a:rPr>
              <a:t> </a:t>
            </a:r>
            <a:r>
              <a:rPr lang="en-US" sz="5500" dirty="0" err="1">
                <a:solidFill>
                  <a:schemeClr val="bg1"/>
                </a:solidFill>
              </a:rPr>
              <a:t>nhóm</a:t>
            </a:r>
            <a:r>
              <a:rPr lang="en-US" sz="5500" dirty="0">
                <a:solidFill>
                  <a:schemeClr val="bg1"/>
                </a:solidFill>
              </a:rPr>
              <a:t> </a:t>
            </a:r>
            <a:r>
              <a:rPr lang="en-US" sz="5500" dirty="0" err="1">
                <a:solidFill>
                  <a:schemeClr val="bg1"/>
                </a:solidFill>
              </a:rPr>
              <a:t>trong</a:t>
            </a:r>
            <a:r>
              <a:rPr lang="en-US" sz="5500" dirty="0">
                <a:solidFill>
                  <a:schemeClr val="bg1"/>
                </a:solidFill>
              </a:rPr>
              <a:t> </a:t>
            </a:r>
            <a:r>
              <a:rPr lang="en-US" sz="5500" dirty="0" err="1">
                <a:solidFill>
                  <a:schemeClr val="bg1"/>
                </a:solidFill>
              </a:rPr>
              <a:t>vòng</a:t>
            </a:r>
            <a:r>
              <a:rPr lang="en-US" sz="5500" dirty="0">
                <a:solidFill>
                  <a:schemeClr val="bg1"/>
                </a:solidFill>
              </a:rPr>
              <a:t> 5 </a:t>
            </a:r>
            <a:r>
              <a:rPr lang="en-US" sz="5500" dirty="0" err="1">
                <a:solidFill>
                  <a:schemeClr val="bg1"/>
                </a:solidFill>
              </a:rPr>
              <a:t>phút</a:t>
            </a:r>
            <a:r>
              <a:rPr lang="en-US" sz="5500" dirty="0">
                <a:solidFill>
                  <a:schemeClr val="bg1"/>
                </a:solidFill>
              </a:rPr>
              <a:t> </a:t>
            </a:r>
            <a:r>
              <a:rPr lang="en-US" sz="5500" dirty="0" err="1">
                <a:solidFill>
                  <a:schemeClr val="bg1"/>
                </a:solidFill>
              </a:rPr>
              <a:t>và</a:t>
            </a:r>
            <a:r>
              <a:rPr lang="en-US" sz="5500" dirty="0">
                <a:solidFill>
                  <a:schemeClr val="bg1"/>
                </a:solidFill>
              </a:rPr>
              <a:t> </a:t>
            </a:r>
            <a:r>
              <a:rPr lang="en-US" sz="5500" dirty="0" err="1">
                <a:solidFill>
                  <a:schemeClr val="bg1"/>
                </a:solidFill>
              </a:rPr>
              <a:t>hoàn</a:t>
            </a:r>
            <a:r>
              <a:rPr lang="en-US" sz="5500" dirty="0">
                <a:solidFill>
                  <a:schemeClr val="bg1"/>
                </a:solidFill>
              </a:rPr>
              <a:t> </a:t>
            </a:r>
            <a:r>
              <a:rPr lang="en-US" sz="5500" dirty="0" err="1">
                <a:solidFill>
                  <a:schemeClr val="bg1"/>
                </a:solidFill>
              </a:rPr>
              <a:t>thành</a:t>
            </a:r>
            <a:r>
              <a:rPr lang="en-US" sz="5500" dirty="0">
                <a:solidFill>
                  <a:schemeClr val="bg1"/>
                </a:solidFill>
              </a:rPr>
              <a:t> </a:t>
            </a:r>
            <a:r>
              <a:rPr lang="en-US" sz="5500" dirty="0" err="1">
                <a:solidFill>
                  <a:schemeClr val="bg1"/>
                </a:solidFill>
              </a:rPr>
              <a:t>phiếu</a:t>
            </a:r>
            <a:r>
              <a:rPr lang="en-US" sz="5500" dirty="0">
                <a:solidFill>
                  <a:schemeClr val="bg1"/>
                </a:solidFill>
              </a:rPr>
              <a:t> </a:t>
            </a:r>
            <a:r>
              <a:rPr lang="en-US" sz="5500" dirty="0" err="1">
                <a:solidFill>
                  <a:schemeClr val="bg1"/>
                </a:solidFill>
              </a:rPr>
              <a:t>học</a:t>
            </a:r>
            <a:r>
              <a:rPr lang="en-US" sz="5500" dirty="0">
                <a:solidFill>
                  <a:schemeClr val="bg1"/>
                </a:solidFill>
              </a:rPr>
              <a:t> </a:t>
            </a:r>
            <a:r>
              <a:rPr lang="en-US" sz="5500" dirty="0" err="1">
                <a:solidFill>
                  <a:schemeClr val="bg1"/>
                </a:solidFill>
              </a:rPr>
              <a:t>tập</a:t>
            </a:r>
            <a:r>
              <a:rPr lang="en-US" sz="5500" dirty="0">
                <a:solidFill>
                  <a:schemeClr val="bg1"/>
                </a:solidFill>
              </a:rPr>
              <a:t> </a:t>
            </a:r>
            <a:r>
              <a:rPr lang="en-US" sz="5500" dirty="0" err="1">
                <a:solidFill>
                  <a:schemeClr val="bg1"/>
                </a:solidFill>
              </a:rPr>
              <a:t>sau</a:t>
            </a:r>
            <a:r>
              <a:rPr lang="en-US" sz="5500" dirty="0">
                <a:solidFill>
                  <a:schemeClr val="bg1"/>
                </a:solidFill>
              </a:rPr>
              <a:t>:</a:t>
            </a:r>
          </a:p>
          <a:p>
            <a:pPr marL="0" indent="0">
              <a:buNone/>
            </a:pPr>
            <a:endParaRPr lang="en-US" sz="55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52920"/>
          <a:ext cx="9144000" cy="6910919"/>
        </p:xfrm>
        <a:graphic>
          <a:graphicData uri="http://schemas.openxmlformats.org/drawingml/2006/table">
            <a:tbl>
              <a:tblPr firstRow="1" firstCol="1" bandRow="1"/>
              <a:tblGrid>
                <a:gridCol w="5181600"/>
                <a:gridCol w="3962400"/>
              </a:tblGrid>
              <a:tr h="2160228">
                <a:tc gridSpan="2">
                  <a:txBody>
                    <a:bodyPr/>
                    <a:lstStyle/>
                    <a:p>
                      <a:pPr algn="ctr">
                        <a:lnSpc>
                          <a:spcPct val="107000"/>
                        </a:lnSpc>
                        <a:spcBef>
                          <a:spcPts val="300"/>
                        </a:spcBef>
                        <a:spcAft>
                          <a:spcPts val="300"/>
                        </a:spcAft>
                      </a:pPr>
                      <a:r>
                        <a:rPr lang="en-US" sz="2800" b="1" dirty="0">
                          <a:solidFill>
                            <a:srgbClr val="000000"/>
                          </a:solidFill>
                          <a:effectLst/>
                          <a:latin typeface="+mj-lt"/>
                          <a:ea typeface="Calibri" panose="020F0502020204030204" pitchFamily="34" charset="0"/>
                          <a:cs typeface="Times New Roman" panose="02020603050405020304" pitchFamily="18" charset="0"/>
                        </a:rPr>
                        <a:t>PHIẾU HỌC TẬP</a:t>
                      </a:r>
                      <a:endParaRPr lang="en-US" sz="2800" dirty="0">
                        <a:effectLst/>
                        <a:latin typeface="+mj-lt"/>
                        <a:ea typeface="Calibri" panose="020F0502020204030204" pitchFamily="34" charset="0"/>
                        <a:cs typeface="Times New Roman" panose="02020603050405020304" pitchFamily="18" charset="0"/>
                      </a:endParaRPr>
                    </a:p>
                    <a:p>
                      <a:pPr marR="3810" algn="ctr">
                        <a:lnSpc>
                          <a:spcPct val="107000"/>
                        </a:lnSpc>
                        <a:spcBef>
                          <a:spcPts val="300"/>
                        </a:spcBef>
                        <a:spcAft>
                          <a:spcPts val="300"/>
                        </a:spcAft>
                      </a:pPr>
                      <a:r>
                        <a:rPr lang="en-US" sz="2800" b="1" dirty="0">
                          <a:effectLst/>
                          <a:latin typeface="+mj-lt"/>
                          <a:ea typeface="Calibri" panose="020F0502020204030204" pitchFamily="34" charset="0"/>
                          <a:cs typeface="Times New Roman" panose="02020603050405020304" pitchFamily="18" charset="0"/>
                        </a:rPr>
                        <a:t>TÌM HIỂU CÁC BIỆN PHÁP PHÒNG CHỐNG </a:t>
                      </a:r>
                      <a:r>
                        <a:rPr lang="en-US" sz="2800" b="1" dirty="0" err="1">
                          <a:effectLst/>
                          <a:latin typeface="+mj-lt"/>
                          <a:ea typeface="Calibri" panose="020F0502020204030204" pitchFamily="34" charset="0"/>
                          <a:cs typeface="Times New Roman" panose="02020603050405020304" pitchFamily="18" charset="0"/>
                        </a:rPr>
                        <a:t>Covid</a:t>
                      </a:r>
                      <a:r>
                        <a:rPr lang="en-US" sz="2800" b="1" dirty="0">
                          <a:effectLst/>
                          <a:latin typeface="+mj-lt"/>
                          <a:ea typeface="Calibri" panose="020F0502020204030204" pitchFamily="34" charset="0"/>
                          <a:cs typeface="Times New Roman" panose="02020603050405020304" pitchFamily="18" charset="0"/>
                        </a:rPr>
                        <a:t> – 19 </a:t>
                      </a:r>
                      <a:endParaRPr lang="en-US" sz="2800" dirty="0">
                        <a:effectLst/>
                        <a:latin typeface="+mj-lt"/>
                        <a:ea typeface="Calibri" panose="020F0502020204030204" pitchFamily="34" charset="0"/>
                        <a:cs typeface="Times New Roman" panose="02020603050405020304" pitchFamily="18" charset="0"/>
                      </a:endParaRPr>
                    </a:p>
                    <a:p>
                      <a:pPr marR="2540" algn="just">
                        <a:lnSpc>
                          <a:spcPct val="107000"/>
                        </a:lnSpc>
                        <a:spcBef>
                          <a:spcPts val="300"/>
                        </a:spcBef>
                        <a:spcAft>
                          <a:spcPts val="300"/>
                        </a:spcAft>
                        <a:tabLst>
                          <a:tab pos="2524125" algn="l"/>
                          <a:tab pos="5594985" algn="l"/>
                        </a:tabLst>
                      </a:pP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Lớp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Nhóm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thực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hiện</a:t>
                      </a:r>
                      <a:r>
                        <a:rPr lang="en-US" sz="2800" dirty="0">
                          <a:effectLst/>
                          <a:latin typeface="+mj-lt"/>
                          <a:ea typeface="Calibri" panose="020F0502020204030204" pitchFamily="34" charset="0"/>
                          <a:cs typeface="Times New Roman" panose="02020603050405020304" pitchFamily="18" charset="0"/>
                        </a:rPr>
                        <a:t>:	</a:t>
                      </a:r>
                    </a:p>
                    <a:p>
                      <a:pPr marR="2540" algn="just">
                        <a:lnSpc>
                          <a:spcPct val="107000"/>
                        </a:lnSpc>
                        <a:spcBef>
                          <a:spcPts val="300"/>
                        </a:spcBef>
                        <a:spcAft>
                          <a:spcPts val="300"/>
                        </a:spcAft>
                        <a:tabLst>
                          <a:tab pos="5594985" algn="l"/>
                        </a:tabLst>
                      </a:pP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Họ</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và</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tên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thành</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viên</a:t>
                      </a:r>
                      <a:r>
                        <a:rPr lang="en-US" sz="2800" dirty="0">
                          <a:effectLst/>
                          <a:latin typeface="+mj-lt"/>
                          <a:ea typeface="Calibri" panose="020F0502020204030204" pitchFamily="34" charset="0"/>
                          <a:cs typeface="Times New Roman" panose="02020603050405020304" pitchFamily="18" charset="0"/>
                        </a:rPr>
                        <a:t>:</a:t>
                      </a:r>
                      <a:r>
                        <a:rPr lang="en-US" sz="1400" dirty="0">
                          <a:effectLst/>
                          <a:latin typeface="+mj-lt"/>
                          <a:ea typeface="Calibri" panose="020F0502020204030204" pitchFamily="34" charset="0"/>
                          <a:cs typeface="Times New Roman" panose="02020603050405020304" pitchFamily="18" charset="0"/>
                        </a:rPr>
                        <a:t>	</a:t>
                      </a:r>
                    </a:p>
                  </a:txBody>
                  <a:tcPr marL="36374" marR="36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463248">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Nhóm biện pháp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1757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chung cho cộng đồng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a:lnSpc>
                          <a:spcPct val="115000"/>
                        </a:lnSpc>
                        <a:spcBef>
                          <a:spcPts val="200"/>
                        </a:spcBef>
                        <a:spcAft>
                          <a:spcPts val="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85780">
                <a:tc>
                  <a:txBody>
                    <a:bodyPr/>
                    <a:lstStyle/>
                    <a:p>
                      <a:pPr marR="3810" algn="ctr">
                        <a:lnSpc>
                          <a:spcPct val="107000"/>
                        </a:lnSpc>
                        <a:spcBef>
                          <a:spcPts val="300"/>
                        </a:spcBef>
                        <a:spcAft>
                          <a:spcPts val="300"/>
                        </a:spcAft>
                      </a:pPr>
                      <a:r>
                        <a:rPr lang="en-US" sz="2800" dirty="0" err="1">
                          <a:effectLst/>
                          <a:latin typeface="+mj-lt"/>
                          <a:ea typeface="Calibri" panose="020F0502020204030204" pitchFamily="34" charset="0"/>
                          <a:cs typeface="Times New Roman" panose="02020603050405020304" pitchFamily="18" charset="0"/>
                        </a:rPr>
                        <a:t>Biện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pháp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các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cơ</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quan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đơn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gia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đình</a:t>
                      </a:r>
                      <a:r>
                        <a:rPr lang="en-US" sz="2800" dirty="0">
                          <a:effectLst/>
                          <a:latin typeface="+mj-lt"/>
                          <a:ea typeface="Calibri" panose="020F0502020204030204" pitchFamily="34" charset="0"/>
                          <a:cs typeface="Times New Roman" panose="02020603050405020304" pitchFamily="18" charset="0"/>
                        </a:rPr>
                        <a:t>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tabLst>
                          <a:tab pos="3870960" algn="l"/>
                        </a:tabLs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9431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cách li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2653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khử khuẩn</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200"/>
                        </a:spcBef>
                        <a:spcAft>
                          <a:spcPts val="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3248">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Tiêm chủng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endParaRPr lang="en-US" sz="14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52920"/>
          <a:ext cx="11506200" cy="6910920"/>
        </p:xfrm>
        <a:graphic>
          <a:graphicData uri="http://schemas.openxmlformats.org/drawingml/2006/table">
            <a:tbl>
              <a:tblPr firstRow="1" firstCol="1" bandRow="1"/>
              <a:tblGrid>
                <a:gridCol w="4267200"/>
                <a:gridCol w="7239000"/>
              </a:tblGrid>
              <a:tr h="635812">
                <a:tc>
                  <a:txBody>
                    <a:bodyPr/>
                    <a:lstStyle/>
                    <a:p>
                      <a:pPr marR="2540" algn="ctr">
                        <a:lnSpc>
                          <a:spcPct val="107000"/>
                        </a:lnSpc>
                        <a:spcBef>
                          <a:spcPts val="300"/>
                        </a:spcBef>
                        <a:spcAft>
                          <a:spcPts val="300"/>
                        </a:spcAft>
                      </a:pPr>
                      <a:r>
                        <a:rPr lang="en-US" sz="2800" b="1" dirty="0" err="1">
                          <a:effectLst/>
                          <a:latin typeface="+mj-lt"/>
                          <a:ea typeface="Calibri" panose="020F0502020204030204" pitchFamily="34" charset="0"/>
                          <a:cs typeface="Times New Roman" panose="02020603050405020304" pitchFamily="18" charset="0"/>
                        </a:rPr>
                        <a:t>Nhóm</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biện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pháp</a:t>
                      </a:r>
                      <a:r>
                        <a:rPr lang="en-US" sz="2800" b="1" dirty="0">
                          <a:effectLst/>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170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chung cho cộng đồng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a:r>
                        <a:rPr lang="en-US" sz="2000" b="0" kern="1200" dirty="0">
                          <a:solidFill>
                            <a:schemeClr val="tx1"/>
                          </a:solidFill>
                          <a:effectLst/>
                          <a:latin typeface="+mn-lt"/>
                          <a:ea typeface="+mn-ea"/>
                          <a:cs typeface="+mn-cs"/>
                        </a:rPr>
                        <a:t>- 5K: </a:t>
                      </a:r>
                      <a:r>
                        <a:rPr lang="en-US" sz="2000" b="0" kern="1200" dirty="0" err="1">
                          <a:solidFill>
                            <a:schemeClr val="tx1"/>
                          </a:solidFill>
                          <a:effectLst/>
                          <a:latin typeface="+mn-lt"/>
                          <a:ea typeface="+mn-ea"/>
                          <a:cs typeface="+mn-cs"/>
                        </a:rPr>
                        <a:t>Khẩu</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trang</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Khử</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khuẩn</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Khoảng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cách</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Không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tập</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trung</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Khai</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báo</a:t>
                      </a:r>
                      <a:r>
                        <a:rPr lang="en-US" sz="2000" b="0" kern="1200" dirty="0">
                          <a:solidFill>
                            <a:schemeClr val="tx1"/>
                          </a:solidFill>
                          <a:effectLst/>
                          <a:latin typeface="+mn-lt"/>
                          <a:ea typeface="+mn-ea"/>
                          <a:cs typeface="+mn-cs"/>
                        </a:rPr>
                        <a:t> y </a:t>
                      </a:r>
                      <a:r>
                        <a:rPr lang="en-US" sz="2000" b="0" kern="1200" dirty="0" err="1">
                          <a:solidFill>
                            <a:schemeClr val="tx1"/>
                          </a:solidFill>
                          <a:effectLst/>
                          <a:latin typeface="+mn-lt"/>
                          <a:ea typeface="+mn-ea"/>
                          <a:cs typeface="+mn-cs"/>
                        </a:rPr>
                        <a:t>tế</a:t>
                      </a:r>
                      <a:r>
                        <a:rPr lang="en-US" sz="2000" b="0" kern="1200" dirty="0">
                          <a:solidFill>
                            <a:schemeClr val="tx1"/>
                          </a:solidFill>
                          <a:effectLst/>
                          <a:latin typeface="+mn-lt"/>
                          <a:ea typeface="+mn-ea"/>
                          <a:cs typeface="+mn-cs"/>
                        </a:rPr>
                        <a:t>"</a:t>
                      </a:r>
                    </a:p>
                    <a:p>
                      <a:pPr fontAlgn="base"/>
                      <a:r>
                        <a:rPr lang="en-US" sz="2000" b="0" kern="1200" dirty="0">
                          <a:solidFill>
                            <a:schemeClr val="tx1"/>
                          </a:solidFill>
                          <a:effectLst/>
                          <a:latin typeface="+mn-lt"/>
                          <a:ea typeface="+mn-ea"/>
                          <a:cs typeface="+mn-cs"/>
                        </a:rPr>
                        <a:t>- 3k: </a:t>
                      </a:r>
                      <a:r>
                        <a:rPr lang="en-US" sz="2000" b="0" kern="1200" dirty="0" err="1">
                          <a:solidFill>
                            <a:schemeClr val="tx1"/>
                          </a:solidFill>
                          <a:effectLst/>
                          <a:latin typeface="+mn-lt"/>
                          <a:ea typeface="+mn-ea"/>
                          <a:cs typeface="+mn-cs"/>
                        </a:rPr>
                        <a:t>Khẩu</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trang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khử</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khuẩn</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và</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khai</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báo</a:t>
                      </a:r>
                      <a:r>
                        <a:rPr lang="en-US" sz="2000" b="0" kern="1200" dirty="0">
                          <a:solidFill>
                            <a:schemeClr val="tx1"/>
                          </a:solidFill>
                          <a:effectLst/>
                          <a:latin typeface="+mn-lt"/>
                          <a:ea typeface="+mn-ea"/>
                          <a:cs typeface="+mn-cs"/>
                        </a:rPr>
                        <a:t> y </a:t>
                      </a:r>
                      <a:r>
                        <a:rPr lang="en-US" sz="2000" b="0" kern="1200" dirty="0" err="1">
                          <a:solidFill>
                            <a:schemeClr val="tx1"/>
                          </a:solidFill>
                          <a:effectLst/>
                          <a:latin typeface="+mn-lt"/>
                          <a:ea typeface="+mn-ea"/>
                          <a:cs typeface="+mn-cs"/>
                        </a:rPr>
                        <a:t>tế</a:t>
                      </a:r>
                      <a:r>
                        <a:rPr lang="en-US" sz="2000" b="0" kern="1200" dirty="0">
                          <a:solidFill>
                            <a:schemeClr val="tx1"/>
                          </a:solidFill>
                          <a:effectLst/>
                          <a:latin typeface="+mn-lt"/>
                          <a:ea typeface="+mn-ea"/>
                          <a:cs typeface="+mn-cs"/>
                        </a:rPr>
                        <a:t>.</a:t>
                      </a:r>
                    </a:p>
                    <a:p>
                      <a:r>
                        <a:rPr lang="en-US" sz="2000" kern="1200" dirty="0">
                          <a:solidFill>
                            <a:schemeClr val="tx1"/>
                          </a:solidFill>
                          <a:effectLst/>
                          <a:latin typeface="+mn-lt"/>
                          <a:ea typeface="+mn-ea"/>
                          <a:cs typeface="+mn-cs"/>
                        </a:rPr>
                        <a:t>- 2k+: </a:t>
                      </a:r>
                      <a:r>
                        <a:rPr lang="en-US" sz="2000" kern="1200" dirty="0" err="1">
                          <a:solidFill>
                            <a:schemeClr val="tx1"/>
                          </a:solidFill>
                          <a:effectLst/>
                          <a:latin typeface="+mn-lt"/>
                          <a:ea typeface="+mn-ea"/>
                          <a:cs typeface="+mn-cs"/>
                        </a:rPr>
                        <a:t>khẩu</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trang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khử</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khuẩn</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kết</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hợp</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thuốc</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điều</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trị</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công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nghệ</a:t>
                      </a:r>
                      <a:r>
                        <a:rPr lang="en-US" sz="2000" kern="1200" dirty="0">
                          <a:solidFill>
                            <a:schemeClr val="tx1"/>
                          </a:solidFill>
                          <a:effectLst/>
                          <a:latin typeface="+mn-lt"/>
                          <a:ea typeface="+mn-ea"/>
                          <a:cs typeface="+mn-cs"/>
                        </a:rPr>
                        <a:t> + ý </a:t>
                      </a:r>
                      <a:r>
                        <a:rPr lang="en-US" sz="2000" kern="1200" dirty="0" err="1">
                          <a:solidFill>
                            <a:schemeClr val="tx1"/>
                          </a:solidFill>
                          <a:effectLst/>
                          <a:latin typeface="+mn-lt"/>
                          <a:ea typeface="+mn-ea"/>
                          <a:cs typeface="+mn-cs"/>
                        </a:rPr>
                        <a:t>thức</a:t>
                      </a:r>
                      <a:r>
                        <a:rPr lang="en-US" sz="2000" kern="1200" dirty="0">
                          <a:solidFill>
                            <a:schemeClr val="tx1"/>
                          </a:solidFill>
                          <a:effectLst/>
                          <a:latin typeface="+mn-lt"/>
                          <a:ea typeface="+mn-ea"/>
                          <a:cs typeface="+mn-cs"/>
                        </a:rPr>
                        <a:t>" </a:t>
                      </a:r>
                      <a:endParaRPr lang="en-US" sz="20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83405">
                <a:tc>
                  <a:txBody>
                    <a:bodyPr/>
                    <a:lstStyle/>
                    <a:p>
                      <a:pPr marR="3810" algn="ctr">
                        <a:lnSpc>
                          <a:spcPct val="107000"/>
                        </a:lnSpc>
                        <a:spcBef>
                          <a:spcPts val="300"/>
                        </a:spcBef>
                        <a:spcAft>
                          <a:spcPts val="300"/>
                        </a:spcAft>
                      </a:pPr>
                      <a:r>
                        <a:rPr lang="en-US" sz="2800" dirty="0" err="1">
                          <a:effectLst/>
                          <a:latin typeface="+mj-lt"/>
                          <a:ea typeface="Calibri" panose="020F0502020204030204" pitchFamily="34" charset="0"/>
                          <a:cs typeface="Times New Roman" panose="02020603050405020304" pitchFamily="18" charset="0"/>
                        </a:rPr>
                        <a:t>Biện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pháp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các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cơ</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quan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đơn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gia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đình</a:t>
                      </a:r>
                      <a:r>
                        <a:rPr lang="en-US" sz="2800" dirty="0">
                          <a:effectLst/>
                          <a:latin typeface="+mj-lt"/>
                          <a:ea typeface="Calibri" panose="020F0502020204030204" pitchFamily="34" charset="0"/>
                          <a:cs typeface="Times New Roman" panose="02020603050405020304" pitchFamily="18" charset="0"/>
                        </a:rPr>
                        <a:t>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Cơ</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quan,đơn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vị</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Chỉ</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đạo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ban </a:t>
                      </a:r>
                      <a:r>
                        <a:rPr lang="en-US" sz="2000" kern="1200" dirty="0" err="1">
                          <a:solidFill>
                            <a:schemeClr val="tx1"/>
                          </a:solidFill>
                          <a:effectLst/>
                          <a:latin typeface="+mn-lt"/>
                          <a:ea typeface="+mn-ea"/>
                          <a:cs typeface="+mn-cs"/>
                        </a:rPr>
                        <a:t>trực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thuộc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nghiêm</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túc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triển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khai</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hiện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hướng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dẫn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bệnh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covid</a:t>
                      </a:r>
                      <a:r>
                        <a:rPr lang="en-US" sz="2000" kern="1200" dirty="0">
                          <a:solidFill>
                            <a:schemeClr val="tx1"/>
                          </a:solidFill>
                          <a:effectLst/>
                          <a:latin typeface="+mn-lt"/>
                          <a:ea typeface="+mn-ea"/>
                          <a:cs typeface="+mn-cs"/>
                        </a:rPr>
                        <a:t> 19. </a:t>
                      </a:r>
                      <a:r>
                        <a:rPr lang="en-US" sz="2000" kern="1200" dirty="0" err="1">
                          <a:solidFill>
                            <a:schemeClr val="tx1"/>
                          </a:solidFill>
                          <a:effectLst/>
                          <a:latin typeface="+mn-lt"/>
                          <a:ea typeface="+mn-ea"/>
                          <a:cs typeface="+mn-cs"/>
                        </a:rPr>
                        <a:t>Lập</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kế</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hoạch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dịch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bệnh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triển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khai</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và</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kiểm</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định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kì</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việc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kế</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hoạch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covid</a:t>
                      </a:r>
                      <a:r>
                        <a:rPr lang="en-US" sz="2000" kern="1200" dirty="0">
                          <a:solidFill>
                            <a:schemeClr val="tx1"/>
                          </a:solidFill>
                          <a:effectLst/>
                          <a:latin typeface="+mn-lt"/>
                          <a:ea typeface="+mn-ea"/>
                          <a:cs typeface="+mn-cs"/>
                        </a:rPr>
                        <a:t>.</a:t>
                      </a:r>
                    </a:p>
                    <a:p>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Gia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đình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Vệ</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sinh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khử</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khuẩn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nhà</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cửa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thường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xuyên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Luôn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nhắc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nhở</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thành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viên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trong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gia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đình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a:t>
                      </a:r>
                      <a:r>
                        <a:rPr lang="vi-VN" sz="2000" kern="1200" dirty="0">
                          <a:solidFill>
                            <a:schemeClr val="tx1"/>
                          </a:solidFill>
                          <a:effectLst/>
                          <a:latin typeface="+mn-lt"/>
                          <a:ea typeface="+mn-ea"/>
                          <a:cs typeface="+mn-cs"/>
                        </a:rPr>
                        <a:t>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hiên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tốt</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công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dịch</a:t>
                      </a:r>
                      <a:r>
                        <a:rPr lang="vi-VN" sz="2000" kern="1200" dirty="0">
                          <a:solidFill>
                            <a:schemeClr val="tx1"/>
                          </a:solidFill>
                          <a:effectLst/>
                          <a:latin typeface="+mn-lt"/>
                          <a:ea typeface="+mn-ea"/>
                          <a:cs typeface="+mn-cs"/>
                        </a:rPr>
                        <a:t>. Nếu có thành viên trong gia đình mắc bệnh phải thực hiện cách li, khai báo y tế để phòng chống dịch.</a:t>
                      </a:r>
                      <a:endParaRPr lang="en-US" sz="20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52920"/>
          <a:ext cx="9144000" cy="6906339"/>
        </p:xfrm>
        <a:graphic>
          <a:graphicData uri="http://schemas.openxmlformats.org/drawingml/2006/table">
            <a:tbl>
              <a:tblPr firstRow="1" firstCol="1" bandRow="1"/>
              <a:tblGrid>
                <a:gridCol w="3429000"/>
                <a:gridCol w="5715000"/>
              </a:tblGrid>
              <a:tr h="463248">
                <a:tc>
                  <a:txBody>
                    <a:bodyPr/>
                    <a:lstStyle/>
                    <a:p>
                      <a:pPr marR="2540" algn="ctr">
                        <a:lnSpc>
                          <a:spcPct val="107000"/>
                        </a:lnSpc>
                        <a:spcBef>
                          <a:spcPts val="300"/>
                        </a:spcBef>
                        <a:spcAft>
                          <a:spcPts val="300"/>
                        </a:spcAft>
                      </a:pPr>
                      <a:r>
                        <a:rPr lang="en-US" sz="2800" b="1" dirty="0" err="1">
                          <a:effectLst/>
                          <a:latin typeface="+mj-lt"/>
                          <a:ea typeface="Calibri" panose="020F0502020204030204" pitchFamily="34" charset="0"/>
                          <a:cs typeface="Times New Roman" panose="02020603050405020304" pitchFamily="18" charset="0"/>
                        </a:rPr>
                        <a:t>Nhóm</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biện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pháp</a:t>
                      </a:r>
                      <a:r>
                        <a:rPr lang="en-US" sz="2800" b="1" dirty="0">
                          <a:effectLst/>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9431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cách li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r>
                        <a:rPr lang="en-US" sz="2300" kern="1200">
                          <a:solidFill>
                            <a:schemeClr val="tx1"/>
                          </a:solidFill>
                          <a:effectLst/>
                          <a:latin typeface="+mn-lt"/>
                          <a:ea typeface="+mn-ea"/>
                          <a:cs typeface="+mn-cs"/>
                        </a:rPr>
                        <a:t>C</a:t>
                      </a:r>
                      <a:r>
                        <a:rPr lang="vi-VN" sz="2300" kern="1200" dirty="0">
                          <a:solidFill>
                            <a:schemeClr val="tx1"/>
                          </a:solidFill>
                          <a:effectLst/>
                          <a:latin typeface="+mn-lt"/>
                          <a:ea typeface="+mn-ea"/>
                          <a:cs typeface="+mn-cs"/>
                        </a:rPr>
                        <a:t>ách ly tại nhà và cách ly tập trung. Thời gian cách ly là 14 ngày. Thực hiện cách ly khi biết mình bị mắc bệnh, tiếp xúc với người mắc bệnh hoặc đi từ vùng dịch trở về...</a:t>
                      </a:r>
                      <a:endParaRPr lang="en-US" sz="23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2653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khử khuẩn</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Thực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hiện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tốt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vệ</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sinh</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môi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trường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không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có</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người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mắc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hoặc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nghi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mắc</a:t>
                      </a:r>
                      <a:r>
                        <a:rPr lang="en-US" sz="2300" b="0" kern="1200" dirty="0">
                          <a:solidFill>
                            <a:schemeClr val="tx1"/>
                          </a:solidFill>
                          <a:effectLst/>
                          <a:latin typeface="+mn-lt"/>
                          <a:ea typeface="+mn-ea"/>
                          <a:cs typeface="+mn-cs"/>
                        </a:rPr>
                        <a:t> COVID-19.</a:t>
                      </a:r>
                    </a:p>
                    <a:p>
                      <a:r>
                        <a:rPr lang="vi-VN"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Thực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hiện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vệ</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sinh</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khử</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khuẩn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hàng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ngày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các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bề</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mặt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vật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dụng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xuyên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tiếp</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xúc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như</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nhà</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nắm</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cửa</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vịn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cầu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thang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vịn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lan</a:t>
                      </a:r>
                      <a:r>
                        <a:rPr lang="en-US" sz="2300" b="0" kern="1200" dirty="0">
                          <a:solidFill>
                            <a:schemeClr val="tx1"/>
                          </a:solidFill>
                          <a:effectLst/>
                          <a:latin typeface="+mn-lt"/>
                          <a:ea typeface="+mn-ea"/>
                          <a:cs typeface="+mn-cs"/>
                        </a:rPr>
                        <a:t> can, </a:t>
                      </a:r>
                      <a:r>
                        <a:rPr lang="en-US" sz="2300" b="0" kern="1200" dirty="0" err="1">
                          <a:solidFill>
                            <a:schemeClr val="tx1"/>
                          </a:solidFill>
                          <a:effectLst/>
                          <a:latin typeface="+mn-lt"/>
                          <a:ea typeface="+mn-ea"/>
                          <a:cs typeface="+mn-cs"/>
                        </a:rPr>
                        <a:t>nút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bấm</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thang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máy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nếu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có</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vòi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nước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nút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xả</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bồn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cầu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mặt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ghế</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khung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giường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tủ</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quần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áo</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phím</a:t>
                      </a:r>
                      <a:r>
                        <a:rPr lang="en-US" sz="2300" b="0" kern="1200" dirty="0">
                          <a:solidFill>
                            <a:schemeClr val="tx1"/>
                          </a:solidFill>
                          <a:effectLst/>
                          <a:latin typeface="+mn-lt"/>
                          <a:ea typeface="+mn-ea"/>
                          <a:cs typeface="+mn-cs"/>
                        </a:rPr>
                        <a:t>,...).</a:t>
                      </a:r>
                    </a:p>
                    <a:p>
                      <a:r>
                        <a:rPr lang="en-US" sz="2300" kern="1200" dirty="0">
                          <a:solidFill>
                            <a:schemeClr val="tx1"/>
                          </a:solidFill>
                          <a:effectLst/>
                          <a:latin typeface="+mn-lt"/>
                          <a:ea typeface="+mn-ea"/>
                          <a:cs typeface="+mn-cs"/>
                        </a:rPr>
                        <a:t>- </a:t>
                      </a:r>
                      <a:r>
                        <a:rPr lang="vi-VN" sz="2300" kern="1200" dirty="0">
                          <a:solidFill>
                            <a:schemeClr val="tx1"/>
                          </a:solidFill>
                          <a:effectLst/>
                          <a:latin typeface="+mn-lt"/>
                          <a:ea typeface="+mn-ea"/>
                          <a:cs typeface="+mn-cs"/>
                        </a:rPr>
                        <a:t>Rửa tay bằng nước khử khuẩn, súc miệng bằn nước muối loãng hoặc nước súc miệng chuyên dụng</a:t>
                      </a:r>
                      <a:r>
                        <a:rPr lang="en-US" sz="2300" kern="1200" dirty="0">
                          <a:solidFill>
                            <a:schemeClr val="tx1"/>
                          </a:solidFill>
                          <a:effectLst/>
                          <a:latin typeface="+mn-lt"/>
                          <a:ea typeface="+mn-ea"/>
                          <a:cs typeface="+mn-cs"/>
                        </a:rPr>
                        <a:t>.</a:t>
                      </a:r>
                      <a:endParaRPr lang="en-US" sz="23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3248">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Tiêm chủng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r>
                        <a:rPr lang="vi-VN" sz="2300" kern="1200" dirty="0">
                          <a:solidFill>
                            <a:schemeClr val="tx1"/>
                          </a:solidFill>
                          <a:effectLst/>
                          <a:latin typeface="+mn-lt"/>
                          <a:ea typeface="+mn-ea"/>
                          <a:cs typeface="+mn-cs"/>
                        </a:rPr>
                        <a:t>Tiêm chủng covid nhắc lại 3- 4 lần theo qui định.</a:t>
                      </a:r>
                      <a:endParaRPr lang="en-US" sz="23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04800"/>
            <a:ext cx="7772400" cy="2000250"/>
          </a:xfrm>
        </p:spPr>
        <p:txBody>
          <a:bodyPr>
            <a:normAutofit fontScale="90000"/>
          </a:bodyPr>
          <a:lstStyle/>
          <a:p>
            <a:r>
              <a:rPr lang="en-US" b="1" dirty="0">
                <a:solidFill>
                  <a:srgbClr val="FFFF00"/>
                </a:solidFill>
              </a:rPr>
              <a:t>CHUYÊN ĐỀ 2: MỘT SỐ BỆNH DỊCH Ở NGƯỜI VÀ CÁCH PHÒNG CHỐNG  </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Subtitle 2"/>
          <p:cNvSpPr>
            <a:spLocks noGrp="1"/>
          </p:cNvSpPr>
          <p:nvPr>
            <p:ph type="subTitle" idx="1"/>
          </p:nvPr>
        </p:nvSpPr>
        <p:spPr>
          <a:xfrm>
            <a:off x="1640264" y="2057400"/>
            <a:ext cx="8991600" cy="1752600"/>
          </a:xfrm>
        </p:spPr>
        <p:txBody>
          <a:bodyPr>
            <a:noAutofit/>
          </a:bodyPr>
          <a:lstStyle/>
          <a:p>
            <a:r>
              <a:rPr lang="en-US" sz="4800" b="1" u="sng" dirty="0">
                <a:solidFill>
                  <a:schemeClr val="bg1"/>
                </a:solidFill>
              </a:rPr>
              <a:t>BÀI  8 </a:t>
            </a:r>
            <a:r>
              <a:rPr lang="en-US" sz="4800" b="1" dirty="0">
                <a:solidFill>
                  <a:schemeClr val="bg1"/>
                </a:solidFill>
              </a:rPr>
              <a:t>: CÁC BIỆN PHÁP PHÒNG, CHỐNG BỆNH DỊCH Ở NGƯỜI</a:t>
            </a:r>
            <a:endParaRPr lang="en-US" sz="4800"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3657601"/>
            <a:ext cx="4798422" cy="2971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57400"/>
            <a:ext cx="8229600" cy="1143000"/>
          </a:xfrm>
        </p:spPr>
        <p:txBody>
          <a:bodyPr>
            <a:noAutofit/>
          </a:bodyPr>
          <a:lstStyle/>
          <a:p>
            <a:r>
              <a:rPr lang="en-US" b="1">
                <a:solidFill>
                  <a:srgbClr val="FFFF00"/>
                </a:solidFill>
              </a:rPr>
              <a:t>Các em về nhà nhớ học bài  và chuẩn bị cho bài tiếp theo.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37" y="228600"/>
            <a:ext cx="8763000" cy="1143000"/>
          </a:xfrm>
        </p:spPr>
        <p:txBody>
          <a:bodyPr>
            <a:noAutofit/>
          </a:bodyPr>
          <a:lstStyle/>
          <a:p>
            <a:r>
              <a:rPr lang="en-US" b="1" dirty="0">
                <a:solidFill>
                  <a:srgbClr val="FFFF00"/>
                </a:solidFill>
              </a:rPr>
              <a:t>I.</a:t>
            </a:r>
            <a:r>
              <a:rPr lang="vi-VN" b="1" dirty="0">
                <a:solidFill>
                  <a:srgbClr val="FFFF00"/>
                </a:solidFill>
              </a:rPr>
              <a:t> </a:t>
            </a:r>
            <a:r>
              <a:rPr lang="en-US" b="1" dirty="0" err="1">
                <a:solidFill>
                  <a:srgbClr val="FFFF00"/>
                </a:solidFill>
              </a:rPr>
              <a:t>Tìm</a:t>
            </a:r>
            <a:r>
              <a:rPr lang="en-US" b="1" dirty="0">
                <a:solidFill>
                  <a:srgbClr val="FFFF00"/>
                </a:solidFill>
              </a:rPr>
              <a:t> hiểu vai trò chung của các biện pháp phòng chống bệnh dịch </a:t>
            </a:r>
            <a:endParaRPr lang="en-US" dirty="0">
              <a:solidFill>
                <a:srgbClr val="FFFF00"/>
              </a:solidFill>
            </a:endParaRPr>
          </a:p>
        </p:txBody>
      </p:sp>
      <p:pic>
        <p:nvPicPr>
          <p:cNvPr id="3" name="Picture 2"/>
          <p:cNvPicPr>
            <a:picLocks noChangeAspect="1"/>
          </p:cNvPicPr>
          <p:nvPr/>
        </p:nvPicPr>
        <p:blipFill>
          <a:blip r:embed="rId2"/>
          <a:stretch>
            <a:fillRect/>
          </a:stretch>
        </p:blipFill>
        <p:spPr>
          <a:xfrm>
            <a:off x="3048000" y="1676401"/>
            <a:ext cx="6238875" cy="3438525"/>
          </a:xfrm>
          <a:prstGeom prst="rect">
            <a:avLst/>
          </a:prstGeom>
        </p:spPr>
      </p:pic>
      <p:sp>
        <p:nvSpPr>
          <p:cNvPr id="5" name="Rectangle 4"/>
          <p:cNvSpPr/>
          <p:nvPr/>
        </p:nvSpPr>
        <p:spPr>
          <a:xfrm>
            <a:off x="1981200" y="5419725"/>
            <a:ext cx="8686800" cy="1077218"/>
          </a:xfrm>
          <a:prstGeom prst="rect">
            <a:avLst/>
          </a:prstGeom>
        </p:spPr>
        <p:txBody>
          <a:bodyPr wrap="square">
            <a:spAutoFit/>
          </a:bodyPr>
          <a:lstStyle/>
          <a:p>
            <a:pPr lvl="0"/>
            <a:r>
              <a:rPr lang="en-US" sz="3200" i="1" dirty="0" err="1">
                <a:solidFill>
                  <a:prstClr val="white"/>
                </a:solidFill>
                <a:latin typeface="+mj-lt"/>
                <a:cs typeface="Times New Roman" panose="02020603050405020304" pitchFamily="18" charset="0"/>
              </a:rPr>
              <a:t>Người</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ta</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thường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nói</a:t>
            </a:r>
            <a:r>
              <a:rPr lang="en-US" sz="3200" i="1" dirty="0">
                <a:solidFill>
                  <a:prstClr val="white"/>
                </a:solidFill>
                <a:latin typeface="+mj-lt"/>
                <a:cs typeface="Times New Roman" panose="02020603050405020304" pitchFamily="18" charset="0"/>
              </a:rPr>
              <a:t> </a:t>
            </a:r>
            <a:r>
              <a:rPr lang="vi-VN" sz="3200" i="1" dirty="0">
                <a:solidFill>
                  <a:prstClr val="white"/>
                </a:solidFill>
                <a:latin typeface="+mj-lt"/>
                <a:cs typeface="Times New Roman" panose="02020603050405020304" pitchFamily="18" charset="0"/>
              </a:rPr>
              <a:t>“</a:t>
            </a:r>
            <a:r>
              <a:rPr lang="en-US" sz="3200" i="1" dirty="0" err="1">
                <a:solidFill>
                  <a:prstClr val="white"/>
                </a:solidFill>
                <a:latin typeface="+mj-lt"/>
                <a:cs typeface="Times New Roman" panose="02020603050405020304" pitchFamily="18" charset="0"/>
              </a:rPr>
              <a:t>phòng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bệnh</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hơn</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chữa</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bệnh</a:t>
            </a:r>
            <a:r>
              <a:rPr lang="vi-VN" sz="3200" i="1" dirty="0">
                <a:solidFill>
                  <a:prstClr val="white"/>
                </a:solidFill>
                <a:latin typeface="+mj-lt"/>
                <a:cs typeface="Times New Roman" panose="02020603050405020304" pitchFamily="18" charset="0"/>
              </a:rPr>
              <a:t>”</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em</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có</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đồng</a:t>
            </a:r>
            <a:r>
              <a:rPr lang="en-US" sz="3200" i="1" dirty="0">
                <a:solidFill>
                  <a:prstClr val="white"/>
                </a:solidFill>
                <a:latin typeface="+mj-lt"/>
                <a:cs typeface="Times New Roman" panose="02020603050405020304" pitchFamily="18" charset="0"/>
              </a:rPr>
              <a:t> ý </a:t>
            </a:r>
            <a:r>
              <a:rPr lang="en-US" sz="3200" i="1" dirty="0" err="1">
                <a:solidFill>
                  <a:prstClr val="white"/>
                </a:solidFill>
                <a:latin typeface="+mj-lt"/>
                <a:cs typeface="Times New Roman" panose="02020603050405020304" pitchFamily="18" charset="0"/>
              </a:rPr>
              <a:t>với</a:t>
            </a:r>
            <a:r>
              <a:rPr lang="en-US" sz="3200" i="1" dirty="0">
                <a:solidFill>
                  <a:prstClr val="white"/>
                </a:solidFill>
                <a:latin typeface="+mj-lt"/>
                <a:cs typeface="Times New Roman" panose="02020603050405020304" pitchFamily="18" charset="0"/>
              </a:rPr>
              <a:t> ý </a:t>
            </a:r>
            <a:r>
              <a:rPr lang="en-US" sz="3200" i="1" dirty="0" err="1">
                <a:solidFill>
                  <a:prstClr val="white"/>
                </a:solidFill>
                <a:latin typeface="+mj-lt"/>
                <a:cs typeface="Times New Roman" panose="02020603050405020304" pitchFamily="18" charset="0"/>
              </a:rPr>
              <a:t>kiến</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đó</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không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Vì</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sao</a:t>
            </a:r>
            <a:r>
              <a:rPr lang="en-US" sz="3200" i="1" dirty="0">
                <a:solidFill>
                  <a:prstClr val="white"/>
                </a:solidFill>
                <a:latin typeface="+mj-lt"/>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397329"/>
            <a:ext cx="3233057" cy="4403271"/>
          </a:xfrm>
          <a:prstGeom prst="rect">
            <a:avLst/>
          </a:prstGeom>
        </p:spPr>
      </p:pic>
      <p:pic>
        <p:nvPicPr>
          <p:cNvPr id="8" name="Picture 7"/>
          <p:cNvPicPr>
            <a:picLocks noChangeAspect="1"/>
          </p:cNvPicPr>
          <p:nvPr/>
        </p:nvPicPr>
        <p:blipFill>
          <a:blip r:embed="rId3"/>
          <a:stretch>
            <a:fillRect/>
          </a:stretch>
        </p:blipFill>
        <p:spPr>
          <a:xfrm>
            <a:off x="4757057" y="408215"/>
            <a:ext cx="3048000" cy="4392385"/>
          </a:xfrm>
          <a:prstGeom prst="rect">
            <a:avLst/>
          </a:prstGeom>
        </p:spPr>
      </p:pic>
      <p:sp>
        <p:nvSpPr>
          <p:cNvPr id="9" name="Rectangle 8"/>
          <p:cNvSpPr/>
          <p:nvPr/>
        </p:nvSpPr>
        <p:spPr>
          <a:xfrm>
            <a:off x="1719943" y="4876801"/>
            <a:ext cx="8991600" cy="1409617"/>
          </a:xfrm>
          <a:prstGeom prst="rect">
            <a:avLst/>
          </a:prstGeom>
        </p:spPr>
        <p:txBody>
          <a:bodyPr wrap="square">
            <a:spAutoFit/>
          </a:bodyPr>
          <a:lstStyle/>
          <a:p>
            <a:pPr algn="just">
              <a:lnSpc>
                <a:spcPct val="107000"/>
              </a:lnSpc>
              <a:tabLst>
                <a:tab pos="3870960" algn="l"/>
              </a:tabLst>
            </a:pPr>
            <a:r>
              <a:rPr lang="vi-VN" sz="4000" spc="10">
                <a:solidFill>
                  <a:schemeClr val="bg1"/>
                </a:solidFill>
                <a:latin typeface="Calibri" panose="020F0502020204030204" pitchFamily="34" charset="0"/>
                <a:ea typeface="Times New Roman" panose="02020603050405020304" pitchFamily="18" charset="0"/>
                <a:cs typeface="Calibri" panose="020F0502020204030204" pitchFamily="34" charset="0"/>
              </a:rPr>
              <a:t>Để phòng chống dịch bệnh ở người, chúng ta cần biết điều gì?</a:t>
            </a:r>
            <a:endParaRPr lang="en-US" sz="400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7772400" y="397328"/>
            <a:ext cx="2917372" cy="4403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52600" y="228600"/>
            <a:ext cx="8648700" cy="5181600"/>
          </a:xfrm>
          <a:prstGeom prst="rect">
            <a:avLst/>
          </a:prstGeom>
        </p:spPr>
      </p:pic>
      <p:sp>
        <p:nvSpPr>
          <p:cNvPr id="6" name="Rectangle 5"/>
          <p:cNvSpPr/>
          <p:nvPr/>
        </p:nvSpPr>
        <p:spPr>
          <a:xfrm>
            <a:off x="1943100" y="5278582"/>
            <a:ext cx="8458200" cy="1409617"/>
          </a:xfrm>
          <a:prstGeom prst="rect">
            <a:avLst/>
          </a:prstGeom>
        </p:spPr>
        <p:txBody>
          <a:bodyPr wrap="square">
            <a:spAutoFit/>
          </a:bodyPr>
          <a:lstStyle/>
          <a:p>
            <a:pPr algn="just">
              <a:lnSpc>
                <a:spcPct val="107000"/>
              </a:lnSpc>
              <a:tabLst>
                <a:tab pos="3870960" algn="l"/>
              </a:tabLst>
            </a:pP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vi-VN" sz="4000" spc="10" dirty="0">
                <a:solidFill>
                  <a:schemeClr val="bg1"/>
                </a:solidFill>
                <a:latin typeface="Calibri" pitchFamily="34" charset="0"/>
                <a:ea typeface="Times New Roman" panose="02020603050405020304" pitchFamily="18" charset="0"/>
                <a:cs typeface="Calibri" pitchFamily="34" charset="0"/>
              </a:rPr>
              <a:t>Mục đích của công tác phòng, chống bệnh dịch ở người là gì?</a:t>
            </a:r>
            <a:endParaRPr lang="en-US" sz="4000" dirty="0">
              <a:solidFill>
                <a:schemeClr val="bg1"/>
              </a:solidFill>
              <a:latin typeface="Calibri" pitchFamily="34" charset="0"/>
              <a:ea typeface="Times New Roman" panose="02020603050405020304" pitchFamily="18" charset="0"/>
              <a:cs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b="1" dirty="0">
                <a:solidFill>
                  <a:srgbClr val="FFFF00"/>
                </a:solidFill>
              </a:rPr>
              <a:t>Tìm hiểu vai trò chung của các biện pháp phòng chống bệnh dịch </a:t>
            </a:r>
            <a:endParaRPr lang="en-US" dirty="0">
              <a:solidFill>
                <a:srgbClr val="FFFF00"/>
              </a:solidFill>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b="12546"/>
          <a:stretch>
            <a:fillRect/>
          </a:stretch>
        </p:blipFill>
        <p:spPr bwMode="auto">
          <a:xfrm>
            <a:off x="2667000" y="1573819"/>
            <a:ext cx="6781801" cy="4336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600200" y="200385"/>
            <a:ext cx="8915400" cy="6200415"/>
          </a:xfrm>
          <a:prstGeom prst="rect">
            <a:avLst/>
          </a:prstGeom>
        </p:spPr>
        <p:txBody>
          <a:bodyPr wrap="square">
            <a:spAutoFit/>
          </a:bodyPr>
          <a:lstStyle/>
          <a:p>
            <a:pPr indent="-76200" algn="just">
              <a:lnSpc>
                <a:spcPct val="107000"/>
              </a:lnSpc>
              <a:spcBef>
                <a:spcPts val="300"/>
              </a:spcBef>
              <a:spcAft>
                <a:spcPts val="300"/>
              </a:spcAft>
            </a:pPr>
            <a:r>
              <a:rPr lang="vi-VN" sz="3200" b="1" dirty="0">
                <a:solidFill>
                  <a:schemeClr val="bg1"/>
                </a:solidFill>
                <a:latin typeface="Calibri" pitchFamily="34" charset="0"/>
                <a:ea typeface="Calibri" panose="020F0502020204030204" pitchFamily="34" charset="0"/>
                <a:cs typeface="Calibri" pitchFamily="34" charset="0"/>
              </a:rPr>
              <a:t>I</a:t>
            </a:r>
            <a:r>
              <a:rPr lang="en-US" sz="3200" b="1" dirty="0">
                <a:solidFill>
                  <a:schemeClr val="bg1"/>
                </a:solidFill>
                <a:latin typeface="Calibri" pitchFamily="34" charset="0"/>
                <a:ea typeface="Calibri" panose="020F0502020204030204" pitchFamily="34" charset="0"/>
                <a:cs typeface="Calibri" pitchFamily="34" charset="0"/>
              </a:rPr>
              <a:t>.</a:t>
            </a:r>
            <a:r>
              <a:rPr lang="en-US" sz="3200" b="1" dirty="0" err="1">
                <a:solidFill>
                  <a:schemeClr val="bg1"/>
                </a:solidFill>
                <a:latin typeface="Calibri" pitchFamily="34" charset="0"/>
                <a:ea typeface="Calibri" panose="020F0502020204030204" pitchFamily="34" charset="0"/>
                <a:cs typeface="Calibri" pitchFamily="34" charset="0"/>
              </a:rPr>
              <a:t>Vai</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trò</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chung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của</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các</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của</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các</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biện</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pháp</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phòng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chống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bệnh</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dịch</a:t>
            </a:r>
            <a:r>
              <a:rPr lang="en-US" sz="3200" b="1" dirty="0">
                <a:solidFill>
                  <a:schemeClr val="bg1"/>
                </a:solidFill>
                <a:latin typeface="Calibri" pitchFamily="34" charset="0"/>
                <a:ea typeface="Calibri" panose="020F0502020204030204" pitchFamily="34" charset="0"/>
                <a:cs typeface="Calibri" pitchFamily="34" charset="0"/>
              </a:rPr>
              <a:t>   </a:t>
            </a:r>
            <a:endParaRPr lang="en-US" sz="3200" dirty="0">
              <a:solidFill>
                <a:schemeClr val="bg1"/>
              </a:solidFill>
              <a:latin typeface="Calibri" pitchFamily="34" charset="0"/>
              <a:ea typeface="Calibri" panose="020F0502020204030204" pitchFamily="34" charset="0"/>
              <a:cs typeface="Calibri" pitchFamily="34" charset="0"/>
            </a:endParaRP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Ngăn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chặn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sự</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phát</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nhân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gây</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từ</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động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vật</a:t>
            </a:r>
            <a:r>
              <a:rPr lang="en-US" sz="3200" dirty="0">
                <a:solidFill>
                  <a:schemeClr val="bg1"/>
                </a:solidFill>
                <a:latin typeface="Calibri" pitchFamily="34" charset="0"/>
                <a:ea typeface="Calibri" panose="020F0502020204030204" pitchFamily="34" charset="0"/>
                <a:cs typeface="Calibri" pitchFamily="34" charset="0"/>
              </a:rPr>
              <a:t> sang </a:t>
            </a:r>
            <a:r>
              <a:rPr lang="en-US" sz="3200" dirty="0" err="1">
                <a:solidFill>
                  <a:schemeClr val="bg1"/>
                </a:solidFill>
                <a:latin typeface="Calibri" pitchFamily="34" charset="0"/>
                <a:ea typeface="Calibri" panose="020F0502020204030204" pitchFamily="34" charset="0"/>
                <a:cs typeface="Calibri" pitchFamily="34" charset="0"/>
              </a:rPr>
              <a:t>người,từ</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sang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Ngăn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chặn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sự</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tồn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tại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phát</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triển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nhân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gây</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ngoài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môi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và</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trong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cơ</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thể</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Tăng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khỏe</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khả</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miễn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cơ</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thể</a:t>
            </a:r>
            <a:r>
              <a:rPr lang="en-US" sz="3200" dirty="0">
                <a:solidFill>
                  <a:schemeClr val="bg1"/>
                </a:solidFill>
                <a:latin typeface="Calibri" pitchFamily="34" charset="0"/>
                <a:ea typeface="Calibri" panose="020F0502020204030204" pitchFamily="34" charset="0"/>
                <a:cs typeface="Calibri" pitchFamily="34" charset="0"/>
              </a:rPr>
              <a:t>.</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Nâng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cao</a:t>
            </a:r>
            <a:r>
              <a:rPr lang="en-US" sz="3200" dirty="0">
                <a:solidFill>
                  <a:schemeClr val="bg1"/>
                </a:solidFill>
                <a:latin typeface="Calibri" pitchFamily="34" charset="0"/>
                <a:ea typeface="Calibri" panose="020F0502020204030204" pitchFamily="34" charset="0"/>
                <a:cs typeface="Calibri" pitchFamily="34" charset="0"/>
              </a:rPr>
              <a:t> ý </a:t>
            </a:r>
            <a:r>
              <a:rPr lang="en-US" sz="3200" dirty="0" err="1">
                <a:solidFill>
                  <a:schemeClr val="bg1"/>
                </a:solidFill>
                <a:latin typeface="Calibri" pitchFamily="34" charset="0"/>
                <a:ea typeface="Calibri" panose="020F0502020204030204" pitchFamily="34" charset="0"/>
                <a:cs typeface="Calibri" pitchFamily="34" charset="0"/>
              </a:rPr>
              <a:t>thức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trong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việc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bảo</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vệ</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khỏe</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phòng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chống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a:t>
            </a:r>
          </a:p>
          <a:p>
            <a:r>
              <a:rPr lang="vi-VN"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công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phòng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chống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a:t>
            </a:r>
            <a:endParaRPr lang="en-US" sz="320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074"/>
                                        </p:tgtEl>
                                        <p:attrNameLst>
                                          <p:attrName>ppt_w</p:attrName>
                                        </p:attrNameLst>
                                      </p:cBhvr>
                                      <p:tavLst>
                                        <p:tav tm="0">
                                          <p:val>
                                            <p:strVal val="ppt_w"/>
                                          </p:val>
                                        </p:tav>
                                        <p:tav tm="100000">
                                          <p:val>
                                            <p:fltVal val="0"/>
                                          </p:val>
                                        </p:tav>
                                      </p:tavLst>
                                    </p:anim>
                                    <p:anim calcmode="lin" valueType="num">
                                      <p:cBhvr>
                                        <p:cTn id="14" dur="500"/>
                                        <p:tgtEl>
                                          <p:spTgt spid="3074"/>
                                        </p:tgtEl>
                                        <p:attrNameLst>
                                          <p:attrName>ppt_h</p:attrName>
                                        </p:attrNameLst>
                                      </p:cBhvr>
                                      <p:tavLst>
                                        <p:tav tm="0">
                                          <p:val>
                                            <p:strVal val="ppt_h"/>
                                          </p:val>
                                        </p:tav>
                                        <p:tav tm="100000">
                                          <p:val>
                                            <p:fltVal val="0"/>
                                          </p:val>
                                        </p:tav>
                                      </p:tavLst>
                                    </p:anim>
                                    <p:animEffect transition="out" filter="fade">
                                      <p:cBhvr>
                                        <p:cTn id="15" dur="500"/>
                                        <p:tgtEl>
                                          <p:spTgt spid="3074"/>
                                        </p:tgtEl>
                                      </p:cBhvr>
                                    </p:animEffect>
                                    <p:set>
                                      <p:cBhvr>
                                        <p:cTn id="16" dur="1" fill="hold">
                                          <p:stCondLst>
                                            <p:cond delay="499"/>
                                          </p:stCondLst>
                                        </p:cTn>
                                        <p:tgtEl>
                                          <p:spTgt spid="307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additive="base">
                                        <p:cTn id="2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additive="base">
                                        <p:cTn id="3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additive="base">
                                        <p:cTn id="4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 calcmode="lin" valueType="num">
                                      <p:cBhvr additive="base">
                                        <p:cTn id="5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52400"/>
            <a:ext cx="8458200" cy="1265238"/>
          </a:xfrm>
        </p:spPr>
        <p:txBody>
          <a:bodyPr>
            <a:noAutofit/>
          </a:bodyPr>
          <a:lstStyle/>
          <a:p>
            <a:r>
              <a:rPr lang="en-US" sz="3200" b="1" dirty="0">
                <a:solidFill>
                  <a:srgbClr val="FFFF00"/>
                </a:solidFill>
              </a:rPr>
              <a:t>II. </a:t>
            </a:r>
            <a:r>
              <a:rPr lang="en-US" sz="3200" b="1" dirty="0" err="1">
                <a:solidFill>
                  <a:srgbClr val="FFFF00"/>
                </a:solidFill>
              </a:rPr>
              <a:t>Tìm</a:t>
            </a:r>
            <a:r>
              <a:rPr lang="en-US" sz="3200" b="1" dirty="0">
                <a:solidFill>
                  <a:srgbClr val="FFFF00"/>
                </a:solidFill>
              </a:rPr>
              <a:t> hiểu các biện pháp phòng chống bệnh lây nhiễm qua đường máu, đường </a:t>
            </a:r>
            <a:r>
              <a:rPr lang="en-US" sz="3200" b="1" dirty="0" err="1">
                <a:solidFill>
                  <a:srgbClr val="FFFF00"/>
                </a:solidFill>
              </a:rPr>
              <a:t>tiêu</a:t>
            </a:r>
            <a:r>
              <a:rPr lang="en-US" sz="3200" b="1" dirty="0">
                <a:solidFill>
                  <a:srgbClr val="FFFF00"/>
                </a:solidFill>
              </a:rPr>
              <a:t> </a:t>
            </a:r>
            <a:r>
              <a:rPr lang="en-US" sz="3200" b="1" dirty="0" err="1">
                <a:solidFill>
                  <a:srgbClr val="FFFF00"/>
                </a:solidFill>
              </a:rPr>
              <a:t>hóa</a:t>
            </a:r>
            <a:r>
              <a:rPr lang="en-US" sz="3200" b="1" dirty="0">
                <a:solidFill>
                  <a:srgbClr val="FFFF00"/>
                </a:solidFill>
              </a:rPr>
              <a:t>, </a:t>
            </a:r>
            <a:br>
              <a:rPr lang="en-US" sz="3200" b="1" dirty="0">
                <a:solidFill>
                  <a:srgbClr val="FFFF00"/>
                </a:solidFill>
              </a:rPr>
            </a:br>
            <a:r>
              <a:rPr lang="en-US" sz="3200" b="1" dirty="0" err="1">
                <a:solidFill>
                  <a:srgbClr val="FFFF00"/>
                </a:solidFill>
              </a:rPr>
              <a:t>đường</a:t>
            </a:r>
            <a:r>
              <a:rPr lang="en-US" sz="3200" b="1" dirty="0">
                <a:solidFill>
                  <a:srgbClr val="FFFF00"/>
                </a:solidFill>
              </a:rPr>
              <a:t> hô hấp</a:t>
            </a:r>
            <a:endParaRPr lang="en-US" sz="3200" dirty="0">
              <a:solidFill>
                <a:srgbClr val="FFFF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600200"/>
            <a:ext cx="2743200" cy="496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2129" y="1590104"/>
            <a:ext cx="2895599" cy="496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00" y="1605816"/>
            <a:ext cx="2819400" cy="2163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000" y="3886200"/>
            <a:ext cx="28194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Effect transition="in" filter="fade">
                                      <p:cBhvr>
                                        <p:cTn id="16" dur="500"/>
                                        <p:tgtEl>
                                          <p:spTgt spid="4098"/>
                                        </p:tgtEl>
                                      </p:cBhvr>
                                    </p:animEffect>
                                  </p:childTnLst>
                                </p:cTn>
                              </p:par>
                              <p:par>
                                <p:cTn id="17" presetID="53" presetClass="entr" presetSubtype="16"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p:cTn id="19" dur="500" fill="hold"/>
                                        <p:tgtEl>
                                          <p:spTgt spid="4099"/>
                                        </p:tgtEl>
                                        <p:attrNameLst>
                                          <p:attrName>ppt_w</p:attrName>
                                        </p:attrNameLst>
                                      </p:cBhvr>
                                      <p:tavLst>
                                        <p:tav tm="0">
                                          <p:val>
                                            <p:fltVal val="0"/>
                                          </p:val>
                                        </p:tav>
                                        <p:tav tm="100000">
                                          <p:val>
                                            <p:strVal val="#ppt_w"/>
                                          </p:val>
                                        </p:tav>
                                      </p:tavLst>
                                    </p:anim>
                                    <p:anim calcmode="lin" valueType="num">
                                      <p:cBhvr>
                                        <p:cTn id="20" dur="500" fill="hold"/>
                                        <p:tgtEl>
                                          <p:spTgt spid="4099"/>
                                        </p:tgtEl>
                                        <p:attrNameLst>
                                          <p:attrName>ppt_h</p:attrName>
                                        </p:attrNameLst>
                                      </p:cBhvr>
                                      <p:tavLst>
                                        <p:tav tm="0">
                                          <p:val>
                                            <p:fltVal val="0"/>
                                          </p:val>
                                        </p:tav>
                                        <p:tav tm="100000">
                                          <p:val>
                                            <p:strVal val="#ppt_h"/>
                                          </p:val>
                                        </p:tav>
                                      </p:tavLst>
                                    </p:anim>
                                    <p:animEffect transition="in" filter="fade">
                                      <p:cBhvr>
                                        <p:cTn id="21" dur="500"/>
                                        <p:tgtEl>
                                          <p:spTgt spid="4099"/>
                                        </p:tgtEl>
                                      </p:cBhvr>
                                    </p:animEffect>
                                  </p:childTnLst>
                                </p:cTn>
                              </p:par>
                              <p:par>
                                <p:cTn id="22" presetID="53" presetClass="entr" presetSubtype="16"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 calcmode="lin" valueType="num">
                                      <p:cBhvr>
                                        <p:cTn id="24" dur="500" fill="hold"/>
                                        <p:tgtEl>
                                          <p:spTgt spid="4100"/>
                                        </p:tgtEl>
                                        <p:attrNameLst>
                                          <p:attrName>ppt_w</p:attrName>
                                        </p:attrNameLst>
                                      </p:cBhvr>
                                      <p:tavLst>
                                        <p:tav tm="0">
                                          <p:val>
                                            <p:fltVal val="0"/>
                                          </p:val>
                                        </p:tav>
                                        <p:tav tm="100000">
                                          <p:val>
                                            <p:strVal val="#ppt_w"/>
                                          </p:val>
                                        </p:tav>
                                      </p:tavLst>
                                    </p:anim>
                                    <p:anim calcmode="lin" valueType="num">
                                      <p:cBhvr>
                                        <p:cTn id="25" dur="500" fill="hold"/>
                                        <p:tgtEl>
                                          <p:spTgt spid="4100"/>
                                        </p:tgtEl>
                                        <p:attrNameLst>
                                          <p:attrName>ppt_h</p:attrName>
                                        </p:attrNameLst>
                                      </p:cBhvr>
                                      <p:tavLst>
                                        <p:tav tm="0">
                                          <p:val>
                                            <p:fltVal val="0"/>
                                          </p:val>
                                        </p:tav>
                                        <p:tav tm="100000">
                                          <p:val>
                                            <p:strVal val="#ppt_h"/>
                                          </p:val>
                                        </p:tav>
                                      </p:tavLst>
                                    </p:anim>
                                    <p:animEffect transition="in" filter="fade">
                                      <p:cBhvr>
                                        <p:cTn id="26" dur="500"/>
                                        <p:tgtEl>
                                          <p:spTgt spid="4100"/>
                                        </p:tgtEl>
                                      </p:cBhvr>
                                    </p:animEffect>
                                  </p:childTnLst>
                                </p:cTn>
                              </p:par>
                              <p:par>
                                <p:cTn id="27" presetID="53" presetClass="entr" presetSubtype="16"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anim calcmode="lin" valueType="num">
                                      <p:cBhvr>
                                        <p:cTn id="29" dur="500" fill="hold"/>
                                        <p:tgtEl>
                                          <p:spTgt spid="4101"/>
                                        </p:tgtEl>
                                        <p:attrNameLst>
                                          <p:attrName>ppt_w</p:attrName>
                                        </p:attrNameLst>
                                      </p:cBhvr>
                                      <p:tavLst>
                                        <p:tav tm="0">
                                          <p:val>
                                            <p:fltVal val="0"/>
                                          </p:val>
                                        </p:tav>
                                        <p:tav tm="100000">
                                          <p:val>
                                            <p:strVal val="#ppt_w"/>
                                          </p:val>
                                        </p:tav>
                                      </p:tavLst>
                                    </p:anim>
                                    <p:anim calcmode="lin" valueType="num">
                                      <p:cBhvr>
                                        <p:cTn id="30" dur="500" fill="hold"/>
                                        <p:tgtEl>
                                          <p:spTgt spid="4101"/>
                                        </p:tgtEl>
                                        <p:attrNameLst>
                                          <p:attrName>ppt_h</p:attrName>
                                        </p:attrNameLst>
                                      </p:cBhvr>
                                      <p:tavLst>
                                        <p:tav tm="0">
                                          <p:val>
                                            <p:fltVal val="0"/>
                                          </p:val>
                                        </p:tav>
                                        <p:tav tm="100000">
                                          <p:val>
                                            <p:strVal val="#ppt_h"/>
                                          </p:val>
                                        </p:tav>
                                      </p:tavLst>
                                    </p:anim>
                                    <p:animEffect transition="in" filter="fade">
                                      <p:cBhvr>
                                        <p:cTn id="31"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2304</Words>
  <PresentationFormat>Custom</PresentationFormat>
  <Paragraphs>160</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KHỞI ĐỘNG</vt:lpstr>
      <vt:lpstr>Trò chơi: AI HIỂU BIẾT HƠN.</vt:lpstr>
      <vt:lpstr>CÂU HỎI</vt:lpstr>
      <vt:lpstr>CHUYÊN ĐỀ 2: MỘT SỐ BỆNH DỊCH Ở NGƯỜI VÀ CÁCH PHÒNG CHỐNG   </vt:lpstr>
      <vt:lpstr>I. Tìm hiểu vai trò chung của các biện pháp phòng chống bệnh dịch </vt:lpstr>
      <vt:lpstr>Slide 6</vt:lpstr>
      <vt:lpstr>Slide 7</vt:lpstr>
      <vt:lpstr>Tìm hiểu vai trò chung của các biện pháp phòng chống bệnh dịch </vt:lpstr>
      <vt:lpstr>II. Tìm hiểu các biện pháp phòng chống bệnh lây nhiễm qua đường máu, đường tiêu hóa,  đường hô hấp</vt:lpstr>
      <vt:lpstr>Slide 10</vt:lpstr>
      <vt:lpstr>1. Tìm hiểu các biện pháp phòng chống bệnh lây nhiễm qua đường hô hấp.</vt:lpstr>
      <vt:lpstr>1. Tìm hiểu các biện pháp phòng chống bệnh lây nhiễm qua đường hô hấp.</vt:lpstr>
      <vt:lpstr>1. Tìm hiểu các biện pháp phòng chống bệnh lây nhiễm qua đường hô hấp.</vt:lpstr>
      <vt:lpstr>Slide 14</vt:lpstr>
      <vt:lpstr>Slide 15</vt:lpstr>
      <vt:lpstr>2. Tìm hiểu các biện pháp phòng chống bệnh lây nhiễm qua đường tiêu hóa.</vt:lpstr>
      <vt:lpstr>Slide 17</vt:lpstr>
      <vt:lpstr>2. Tìm hiểu các biện pháp phòng chống bệnh lây nhiễm qua đường tiêu hóa.</vt:lpstr>
      <vt:lpstr>Slide 19</vt:lpstr>
      <vt:lpstr>Slide 20</vt:lpstr>
      <vt:lpstr>Slide 21</vt:lpstr>
      <vt:lpstr>Slide 22</vt:lpstr>
      <vt:lpstr>Slide 23</vt:lpstr>
      <vt:lpstr>III. Tìm hiểu các biện pháp phòng chống một số dịch bệnh thường gặp.</vt:lpstr>
      <vt:lpstr>III. Biện pháp phòng chống một số bệnh thường gặp </vt:lpstr>
      <vt:lpstr>Slide 26</vt:lpstr>
      <vt:lpstr>III. Biện pháp phòng chống một số bệnh thường gặp </vt:lpstr>
      <vt:lpstr>Slide 28</vt:lpstr>
      <vt:lpstr>Slide 29</vt:lpstr>
      <vt:lpstr>III. Biện pháp phòng chống một số bệnh thường gặp </vt:lpstr>
      <vt:lpstr>Slide 31</vt:lpstr>
      <vt:lpstr>III.Biện pháp phòng chống một số bệnh thường gặp </vt:lpstr>
      <vt:lpstr>TRÒ CHƠI Ô CHỮ</vt:lpstr>
      <vt:lpstr>Slide 34</vt:lpstr>
      <vt:lpstr>Slide 35</vt:lpstr>
      <vt:lpstr>Slide 36</vt:lpstr>
      <vt:lpstr>Slide 37</vt:lpstr>
      <vt:lpstr>Slide 38</vt:lpstr>
      <vt:lpstr>Slide 39</vt:lpstr>
      <vt:lpstr>Các em về nhà nhớ học bài  và chuẩn bị cho bài tiếp theo.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2024-08-04T11:05:00Z</dcterms:created>
  <dcterms:modified xsi:type="dcterms:W3CDTF">2024-08-24T00:53:12Z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AB243F85FDA348DF8CE5FB80B0FC2981_13</vt:lpwstr>
  </property>
  <property fmtid="{D5CDD505-2E9C-101B-9397-08002B2CF9AE}" pid="3" name="KSOProductBuildVer">
    <vt:lpwstr>1033-12.2.0.17562</vt:lpwstr>
  </property>
</Properties>
</file>