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2" r:id="rId4"/>
    <p:sldId id="260" r:id="rId5"/>
    <p:sldId id="258" r:id="rId6"/>
    <p:sldId id="259" r:id="rId7"/>
    <p:sldId id="261" r:id="rId8"/>
    <p:sldId id="283" r:id="rId9"/>
    <p:sldId id="284" r:id="rId10"/>
    <p:sldId id="285" r:id="rId11"/>
    <p:sldId id="286" r:id="rId12"/>
    <p:sldId id="287" r:id="rId13"/>
    <p:sldId id="288" r:id="rId14"/>
    <p:sldId id="289" r:id="rId15"/>
    <p:sldId id="266" r:id="rId16"/>
    <p:sldId id="267" r:id="rId17"/>
    <p:sldId id="290" r:id="rId18"/>
    <p:sldId id="269" r:id="rId19"/>
    <p:sldId id="291" r:id="rId20"/>
    <p:sldId id="292" r:id="rId21"/>
    <p:sldId id="262" r:id="rId22"/>
    <p:sldId id="281"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2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3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3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svg"/><Relationship Id="rId7" Type="http://schemas.openxmlformats.org/officeDocument/2006/relationships/image" Target="../media/image41.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35.svg"/><Relationship Id="rId5" Type="http://schemas.openxmlformats.org/officeDocument/2006/relationships/image" Target="../media/image12.svg"/><Relationship Id="rId10"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3.svg"/><Relationship Id="rId7"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svg"/><Relationship Id="rId10" Type="http://schemas.openxmlformats.org/officeDocument/2006/relationships/image" Target="../media/image18.svg"/><Relationship Id="rId4" Type="http://schemas.openxmlformats.org/officeDocument/2006/relationships/image" Target="../media/image4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3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3.svg"/><Relationship Id="rId7" Type="http://schemas.openxmlformats.org/officeDocument/2006/relationships/image" Target="../media/image12.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33.svg"/><Relationship Id="rId7" Type="http://schemas.openxmlformats.org/officeDocument/2006/relationships/image" Target="../media/image15.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image" Target="../media/image32.png"/><Relationship Id="rId16" Type="http://schemas.openxmlformats.org/officeDocument/2006/relationships/image" Target="../media/image59.sv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54.png"/><Relationship Id="rId5" Type="http://schemas.openxmlformats.org/officeDocument/2006/relationships/image" Target="../media/image43.svg"/><Relationship Id="rId15" Type="http://schemas.openxmlformats.org/officeDocument/2006/relationships/image" Target="../media/image58.png"/><Relationship Id="rId10" Type="http://schemas.openxmlformats.org/officeDocument/2006/relationships/image" Target="../media/image18.svg"/><Relationship Id="rId4" Type="http://schemas.openxmlformats.org/officeDocument/2006/relationships/image" Target="../media/image42.png"/><Relationship Id="rId9" Type="http://schemas.openxmlformats.org/officeDocument/2006/relationships/image" Target="../media/image17.png"/><Relationship Id="rId14" Type="http://schemas.openxmlformats.org/officeDocument/2006/relationships/image" Target="../media/image57.sv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12.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7.svg"/><Relationship Id="rId5" Type="http://schemas.openxmlformats.org/officeDocument/2006/relationships/image" Target="../media/image10.sv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svg"/><Relationship Id="rId7" Type="http://schemas.openxmlformats.org/officeDocument/2006/relationships/image" Target="../media/image1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31.svg"/><Relationship Id="rId10" Type="http://schemas.openxmlformats.org/officeDocument/2006/relationships/image" Target="../media/image15.png"/><Relationship Id="rId4" Type="http://schemas.openxmlformats.org/officeDocument/2006/relationships/image" Target="../media/image30.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svg"/><Relationship Id="rId3" Type="http://schemas.openxmlformats.org/officeDocument/2006/relationships/image" Target="../media/image33.svg"/><Relationship Id="rId7" Type="http://schemas.openxmlformats.org/officeDocument/2006/relationships/image" Target="../media/image18.svg"/><Relationship Id="rId12"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svg"/><Relationship Id="rId5" Type="http://schemas.openxmlformats.org/officeDocument/2006/relationships/image" Target="../media/image16.sv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3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svg"/><Relationship Id="rId7" Type="http://schemas.openxmlformats.org/officeDocument/2006/relationships/image" Target="../media/image3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3.svg"/><Relationship Id="rId7" Type="http://schemas.openxmlformats.org/officeDocument/2006/relationships/image" Target="../media/image18.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svg"/><Relationship Id="rId5" Type="http://schemas.openxmlformats.org/officeDocument/2006/relationships/image" Target="../media/image16.sv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1EAD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6109" y="1414951"/>
            <a:ext cx="14538372" cy="7904289"/>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5019">
            <a:off x="665312" y="355766"/>
            <a:ext cx="1572890" cy="211837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5551">
            <a:off x="14714149" y="8023837"/>
            <a:ext cx="2746586" cy="1555254"/>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92400" y="605362"/>
            <a:ext cx="2401734" cy="185233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654509">
            <a:off x="3540612" y="8784901"/>
            <a:ext cx="1015949" cy="89588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13432682" y="302089"/>
            <a:ext cx="474683" cy="1517881"/>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58828" y="7076767"/>
            <a:ext cx="2276649" cy="2279499"/>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1353241" y="4894017"/>
            <a:ext cx="265118" cy="914200"/>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16669641" y="4686400"/>
            <a:ext cx="265118" cy="914200"/>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984044" y="751133"/>
            <a:ext cx="945381" cy="907566"/>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800000">
            <a:off x="11965702" y="8541209"/>
            <a:ext cx="945381" cy="907566"/>
          </a:xfrm>
          <a:prstGeom prst="rect">
            <a:avLst/>
          </a:prstGeom>
        </p:spPr>
      </p:pic>
      <p:sp>
        <p:nvSpPr>
          <p:cNvPr id="16" name="Hộp Văn bản 15">
            <a:extLst>
              <a:ext uri="{FF2B5EF4-FFF2-40B4-BE49-F238E27FC236}">
                <a16:creationId xmlns:a16="http://schemas.microsoft.com/office/drawing/2014/main" id="{CB4BD436-DE46-5696-2B9B-DBBBBCFA5A01}"/>
              </a:ext>
            </a:extLst>
          </p:cNvPr>
          <p:cNvSpPr txBox="1"/>
          <p:nvPr/>
        </p:nvSpPr>
        <p:spPr>
          <a:xfrm>
            <a:off x="3657600" y="3279718"/>
            <a:ext cx="109728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mc:AlternateContent xmlns:mc="http://schemas.openxmlformats.org/markup-compatibility/2006">
    <mc:Choice xmlns:p15="http://schemas.microsoft.com/office/powerpoint/2012/main" Requires="p15">
      <p:transition spd="slow">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54509">
            <a:off x="16566050" y="605347"/>
            <a:ext cx="1226301" cy="10813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2095500"/>
            <a:ext cx="747024" cy="71714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80417"/>
            <a:ext cx="3850665" cy="3162359"/>
          </a:xfrm>
          <a:prstGeom prst="rect">
            <a:avLst/>
          </a:prstGeom>
        </p:spPr>
      </p:pic>
      <p:pic>
        <p:nvPicPr>
          <p:cNvPr id="9" name="Picture 5">
            <a:extLst>
              <a:ext uri="{FF2B5EF4-FFF2-40B4-BE49-F238E27FC236}">
                <a16:creationId xmlns:a16="http://schemas.microsoft.com/office/drawing/2014/main" id="{8C614E0B-1BD6-4548-BDB4-9C98067EB1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a:off x="4545533" y="-2714697"/>
            <a:ext cx="9196933" cy="16645626"/>
          </a:xfrm>
          <a:prstGeom prst="rect">
            <a:avLst/>
          </a:prstGeom>
        </p:spPr>
      </p:pic>
      <p:sp>
        <p:nvSpPr>
          <p:cNvPr id="10" name="Hộp Văn bản 10">
            <a:extLst>
              <a:ext uri="{FF2B5EF4-FFF2-40B4-BE49-F238E27FC236}">
                <a16:creationId xmlns:a16="http://schemas.microsoft.com/office/drawing/2014/main" id="{BCEEBFBE-C493-47F6-BDAC-E16DD031091D}"/>
              </a:ext>
            </a:extLst>
          </p:cNvPr>
          <p:cNvSpPr txBox="1"/>
          <p:nvPr/>
        </p:nvSpPr>
        <p:spPr>
          <a:xfrm>
            <a:off x="1981200" y="1734333"/>
            <a:ext cx="14935200" cy="6791539"/>
          </a:xfrm>
          <a:prstGeom prst="rect">
            <a:avLst/>
          </a:prstGeom>
          <a:noFill/>
        </p:spPr>
        <p:txBody>
          <a:bodyPr wrap="square">
            <a:spAutoFit/>
          </a:bodyPr>
          <a:lstStyle/>
          <a:p>
            <a:pPr marL="742950" lvl="0" indent="-742950" algn="just">
              <a:lnSpc>
                <a:spcPct val="150000"/>
              </a:lnSpc>
              <a:spcBef>
                <a:spcPts val="600"/>
              </a:spcBef>
              <a:buAutoNum type="alphaLcPeriod"/>
            </a:pPr>
            <a:r>
              <a:rPr lang="vi-VN" sz="3600" b="1" dirty="0">
                <a:solidFill>
                  <a:srgbClr val="F79646"/>
                </a:solidFill>
                <a:cs typeface="Arial" panose="020B0604020202020204" pitchFamily="34" charset="0"/>
              </a:rPr>
              <a:t>Ứng dụng chế phẩm vi sinh xử lí phụ phẩm trồng trọt làm phân bón cho cây trồng</a:t>
            </a:r>
          </a:p>
          <a:p>
            <a:pPr lvl="0" algn="just">
              <a:lnSpc>
                <a:spcPct val="150000"/>
              </a:lnSpc>
              <a:spcBef>
                <a:spcPts val="600"/>
              </a:spcBef>
            </a:pPr>
            <a:r>
              <a:rPr lang="vi-VN" sz="3600" dirty="0">
                <a:solidFill>
                  <a:prstClr val="black"/>
                </a:solidFill>
                <a:cs typeface="Arial" panose="020B0604020202020204" pitchFamily="34" charset="0"/>
              </a:rPr>
              <a:t>- Xử lí phụ phẩm làm phân bón có chứa vi khuẩn thuộc chi Bacillus, chi Streptomyces, nám đối kháng Trichoderma,... có tác dụng: thúc đẩy phân huỷ hữu cơ (rơm, vỏ cà phê, thân cây ngô, khoai,..), rút ngắn thời gian ủ phân và tiêu diệt vi sinh vật có hại.</a:t>
            </a:r>
          </a:p>
          <a:p>
            <a:pPr lvl="0" algn="just">
              <a:lnSpc>
                <a:spcPct val="150000"/>
              </a:lnSpc>
              <a:spcBef>
                <a:spcPts val="600"/>
              </a:spcBef>
            </a:pPr>
            <a:r>
              <a:rPr lang="vi-VN" sz="3600" dirty="0">
                <a:solidFill>
                  <a:prstClr val="black"/>
                </a:solidFill>
                <a:cs typeface="Arial" panose="020B0604020202020204" pitchFamily="34" charset="0"/>
              </a:rPr>
              <a:t>- Pha chế phẩm vi sinh với nước theo nồng độ khuyến cáo của nhà sản xuất. Tưới đều chế phẩm lên đống ủ và che phủ bằng bạt hoặc nylon.</a:t>
            </a:r>
          </a:p>
        </p:txBody>
      </p:sp>
    </p:spTree>
    <p:extLst>
      <p:ext uri="{BB962C8B-B14F-4D97-AF65-F5344CB8AC3E}">
        <p14:creationId xmlns:p14="http://schemas.microsoft.com/office/powerpoint/2010/main" val="77783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54509">
            <a:off x="16566050" y="605347"/>
            <a:ext cx="1226301" cy="10813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2095500"/>
            <a:ext cx="747024" cy="71714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80417"/>
            <a:ext cx="3850665" cy="3162359"/>
          </a:xfrm>
          <a:prstGeom prst="rect">
            <a:avLst/>
          </a:prstGeom>
        </p:spPr>
      </p:pic>
      <p:pic>
        <p:nvPicPr>
          <p:cNvPr id="9" name="Picture 5">
            <a:extLst>
              <a:ext uri="{FF2B5EF4-FFF2-40B4-BE49-F238E27FC236}">
                <a16:creationId xmlns:a16="http://schemas.microsoft.com/office/drawing/2014/main" id="{8C614E0B-1BD6-4548-BDB4-9C98067EB1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a:off x="4944126" y="-2959587"/>
            <a:ext cx="8399748" cy="16645626"/>
          </a:xfrm>
          <a:prstGeom prst="rect">
            <a:avLst/>
          </a:prstGeom>
        </p:spPr>
      </p:pic>
      <p:sp>
        <p:nvSpPr>
          <p:cNvPr id="10" name="Hộp Văn bản 10">
            <a:extLst>
              <a:ext uri="{FF2B5EF4-FFF2-40B4-BE49-F238E27FC236}">
                <a16:creationId xmlns:a16="http://schemas.microsoft.com/office/drawing/2014/main" id="{BCEEBFBE-C493-47F6-BDAC-E16DD031091D}"/>
              </a:ext>
            </a:extLst>
          </p:cNvPr>
          <p:cNvSpPr txBox="1"/>
          <p:nvPr/>
        </p:nvSpPr>
        <p:spPr>
          <a:xfrm>
            <a:off x="1750022" y="2064327"/>
            <a:ext cx="15408396" cy="5960542"/>
          </a:xfrm>
          <a:prstGeom prst="rect">
            <a:avLst/>
          </a:prstGeom>
          <a:noFill/>
        </p:spPr>
        <p:txBody>
          <a:bodyPr wrap="square">
            <a:spAutoFit/>
          </a:bodyPr>
          <a:lstStyle/>
          <a:p>
            <a:pPr lvl="0" algn="just">
              <a:lnSpc>
                <a:spcPct val="150000"/>
              </a:lnSpc>
              <a:spcBef>
                <a:spcPts val="600"/>
              </a:spcBef>
            </a:pPr>
            <a:r>
              <a:rPr kumimoji="0" lang="vi-VN" sz="3600" b="1"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rPr>
              <a:t>b. </a:t>
            </a:r>
            <a:r>
              <a:rPr lang="vi-VN" sz="3600" b="1" dirty="0">
                <a:solidFill>
                  <a:srgbClr val="F79646"/>
                </a:solidFill>
                <a:cs typeface="Arial" panose="020B0604020202020204" pitchFamily="34" charset="0"/>
              </a:rPr>
              <a:t>Ứng dụng chế phẩm vi sinh xử lí phụ phẩm trồng trọt làm thức ăn chăn nuôi </a:t>
            </a:r>
          </a:p>
          <a:p>
            <a:pPr lvl="0" algn="just">
              <a:lnSpc>
                <a:spcPct val="150000"/>
              </a:lnSpc>
              <a:spcBef>
                <a:spcPts val="600"/>
              </a:spcBef>
            </a:pPr>
            <a:r>
              <a:rPr lang="vi-VN" sz="3600" dirty="0">
                <a:solidFill>
                  <a:prstClr val="black"/>
                </a:solidFill>
                <a:cs typeface="Arial" panose="020B0604020202020204" pitchFamily="34" charset="0"/>
              </a:rPr>
              <a:t>- Chế phẩm vi sinh xử lí phụ phẩm trồng trọt thành thức ăn chăn nuôi có các vi sinh vật lợi khuẩn (vi khuẩn lactic, vi khuẩn thuộc chi Bacillus, chủng nấm men Saccharomyces cerevisiae,...) có tác dụng ủ chua: cải thiện được thành phần dinh dưỡng, hệ số tiêu hoá, giảm lượng độc tố. </a:t>
            </a:r>
          </a:p>
          <a:p>
            <a:pPr lvl="0" algn="just">
              <a:lnSpc>
                <a:spcPct val="150000"/>
              </a:lnSpc>
              <a:spcBef>
                <a:spcPts val="600"/>
              </a:spcBef>
            </a:pPr>
            <a:r>
              <a:rPr lang="vi-VN" sz="3600" dirty="0">
                <a:solidFill>
                  <a:prstClr val="black"/>
                </a:solidFill>
                <a:cs typeface="Arial" panose="020B0604020202020204" pitchFamily="34" charset="0"/>
              </a:rPr>
              <a:t>- Xử lí phụ phẩm bằng cách trộn chế phẩm vi sinh và ủ.</a:t>
            </a:r>
          </a:p>
        </p:txBody>
      </p:sp>
    </p:spTree>
    <p:extLst>
      <p:ext uri="{BB962C8B-B14F-4D97-AF65-F5344CB8AC3E}">
        <p14:creationId xmlns:p14="http://schemas.microsoft.com/office/powerpoint/2010/main" val="48767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350" y="7011311"/>
            <a:ext cx="4882463" cy="327568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71727" y="72213"/>
            <a:ext cx="2154669" cy="252747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7491259" y="9082237"/>
            <a:ext cx="368265" cy="117759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52563" y="8358232"/>
            <a:ext cx="276205" cy="9524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60620" y="-12911"/>
            <a:ext cx="276205" cy="952432"/>
          </a:xfrm>
          <a:prstGeom prst="rect">
            <a:avLst/>
          </a:prstGeom>
        </p:spPr>
      </p:pic>
      <p:sp>
        <p:nvSpPr>
          <p:cNvPr id="12" name="Hộp Văn bản 11">
            <a:extLst>
              <a:ext uri="{FF2B5EF4-FFF2-40B4-BE49-F238E27FC236}">
                <a16:creationId xmlns:a16="http://schemas.microsoft.com/office/drawing/2014/main" id="{887ABDC3-59D1-6583-A041-5355C7AF765E}"/>
              </a:ext>
            </a:extLst>
          </p:cNvPr>
          <p:cNvSpPr txBox="1"/>
          <p:nvPr/>
        </p:nvSpPr>
        <p:spPr>
          <a:xfrm>
            <a:off x="3115084" y="600143"/>
            <a:ext cx="11973453" cy="1824923"/>
          </a:xfrm>
          <a:prstGeom prst="rect">
            <a:avLst/>
          </a:prstGeom>
          <a:noFill/>
        </p:spPr>
        <p:txBody>
          <a:bodyPr wrap="square">
            <a:spAutoFit/>
          </a:bodyPr>
          <a:lstStyle/>
          <a:p>
            <a:pPr lvl="0" algn="ctr">
              <a:lnSpc>
                <a:spcPct val="150000"/>
              </a:lnSpc>
            </a:pP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Thực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ủ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chua</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phụ</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phẩm</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trồng</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trọt</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thức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ăn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trâu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bò</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Hộp Văn bản 19">
            <a:extLst>
              <a:ext uri="{FF2B5EF4-FFF2-40B4-BE49-F238E27FC236}">
                <a16:creationId xmlns:a16="http://schemas.microsoft.com/office/drawing/2014/main" id="{5F8A4DF5-FDEB-24AC-51FB-78F7AB5D04F8}"/>
              </a:ext>
            </a:extLst>
          </p:cNvPr>
          <p:cNvSpPr txBox="1"/>
          <p:nvPr/>
        </p:nvSpPr>
        <p:spPr>
          <a:xfrm>
            <a:off x="1676400" y="3548322"/>
            <a:ext cx="14248582" cy="3467552"/>
          </a:xfrm>
          <a:prstGeom prst="rect">
            <a:avLst/>
          </a:prstGeom>
          <a:noFill/>
        </p:spPr>
        <p:txBody>
          <a:bodyPr wrap="square">
            <a:spAutoFit/>
          </a:bodyPr>
          <a:lstStyle/>
          <a:p>
            <a:pPr lvl="0" algn="just">
              <a:lnSpc>
                <a:spcPct val="150000"/>
              </a:lnSpc>
              <a:spcBef>
                <a:spcPts val="600"/>
              </a:spcBef>
              <a:spcAft>
                <a:spcPts val="600"/>
              </a:spcAft>
            </a:pPr>
            <a:r>
              <a:rPr lang="vi-VN" sz="3600" dirty="0">
                <a:solidFill>
                  <a:prstClr val="black"/>
                </a:solidFill>
                <a:ea typeface="Calibri" panose="020F0502020204030204" pitchFamily="34" charset="0"/>
                <a:cs typeface="Arial" panose="020B0604020202020204" pitchFamily="34" charset="0"/>
              </a:rPr>
              <a:t>- Nguyên liệu: một số phụ phẩm trồng trọt (bã mía, rơm, lá và thân cây sắn, ngô đậu rau, vỏ trấu, cám gạo, bột ngô) và men vi sinh.</a:t>
            </a:r>
          </a:p>
          <a:p>
            <a:pPr lvl="0" algn="just">
              <a:lnSpc>
                <a:spcPct val="150000"/>
              </a:lnSpc>
              <a:spcBef>
                <a:spcPts val="600"/>
              </a:spcBef>
              <a:spcAft>
                <a:spcPts val="600"/>
              </a:spcAft>
            </a:pPr>
            <a:r>
              <a:rPr lang="vi-VN" sz="3600" dirty="0">
                <a:solidFill>
                  <a:prstClr val="black"/>
                </a:solidFill>
                <a:ea typeface="Calibri" panose="020F0502020204030204" pitchFamily="34" charset="0"/>
                <a:cs typeface="Arial" panose="020B0604020202020204" pitchFamily="34" charset="0"/>
              </a:rPr>
              <a:t>- Dụng cụ: dao, thớt, kéo, thùng ủ (có thể tích từ 10 – 120 lit) hoặc túi nylon ủ, dây buộc miệng túi.</a:t>
            </a:r>
          </a:p>
        </p:txBody>
      </p:sp>
      <p:sp>
        <p:nvSpPr>
          <p:cNvPr id="3" name="Rectangle 2">
            <a:extLst>
              <a:ext uri="{FF2B5EF4-FFF2-40B4-BE49-F238E27FC236}">
                <a16:creationId xmlns:a16="http://schemas.microsoft.com/office/drawing/2014/main" id="{3AE67FAA-DAED-4B9C-B50D-4A0032A86126}"/>
              </a:ext>
            </a:extLst>
          </p:cNvPr>
          <p:cNvSpPr/>
          <p:nvPr/>
        </p:nvSpPr>
        <p:spPr>
          <a:xfrm>
            <a:off x="1676400" y="2641519"/>
            <a:ext cx="2946640" cy="901593"/>
          </a:xfrm>
          <a:prstGeom prst="rect">
            <a:avLst/>
          </a:prstGeom>
        </p:spPr>
        <p:txBody>
          <a:bodyPr wrap="none">
            <a:spAutoFit/>
          </a:bodyPr>
          <a:lstStyle/>
          <a:p>
            <a:pPr lvl="0" algn="just">
              <a:lnSpc>
                <a:spcPct val="150000"/>
              </a:lnSpc>
              <a:spcBef>
                <a:spcPts val="600"/>
              </a:spcBef>
              <a:spcAft>
                <a:spcPts val="600"/>
              </a:spcAft>
            </a:pPr>
            <a:r>
              <a:rPr lang="vi-VN" sz="4000" b="1" dirty="0">
                <a:solidFill>
                  <a:prstClr val="black"/>
                </a:solidFill>
                <a:ea typeface="Calibri" panose="020F0502020204030204" pitchFamily="34" charset="0"/>
                <a:cs typeface="Arial" panose="020B0604020202020204" pitchFamily="34" charset="0"/>
              </a:rPr>
              <a:t>1. Chuẩn bị</a:t>
            </a:r>
          </a:p>
        </p:txBody>
      </p:sp>
    </p:spTree>
    <p:extLst>
      <p:ext uri="{BB962C8B-B14F-4D97-AF65-F5344CB8AC3E}">
        <p14:creationId xmlns:p14="http://schemas.microsoft.com/office/powerpoint/2010/main" val="279823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fade">
                                      <p:cBhvr>
                                        <p:cTn id="2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350" y="7011311"/>
            <a:ext cx="4882463" cy="327568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71727" y="72213"/>
            <a:ext cx="2154669" cy="252747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7491259" y="9082237"/>
            <a:ext cx="368265" cy="117759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52562" y="8853145"/>
            <a:ext cx="276205" cy="9524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60620" y="-12911"/>
            <a:ext cx="276205" cy="952432"/>
          </a:xfrm>
          <a:prstGeom prst="rect">
            <a:avLst/>
          </a:prstGeom>
        </p:spPr>
      </p:pic>
      <p:sp>
        <p:nvSpPr>
          <p:cNvPr id="20" name="Hộp Văn bản 19">
            <a:extLst>
              <a:ext uri="{FF2B5EF4-FFF2-40B4-BE49-F238E27FC236}">
                <a16:creationId xmlns:a16="http://schemas.microsoft.com/office/drawing/2014/main" id="{5F8A4DF5-FDEB-24AC-51FB-78F7AB5D04F8}"/>
              </a:ext>
            </a:extLst>
          </p:cNvPr>
          <p:cNvSpPr txBox="1"/>
          <p:nvPr/>
        </p:nvSpPr>
        <p:spPr>
          <a:xfrm>
            <a:off x="1625477" y="1632053"/>
            <a:ext cx="14248582" cy="5437322"/>
          </a:xfrm>
          <a:prstGeom prst="rect">
            <a:avLst/>
          </a:prstGeom>
          <a:noFill/>
        </p:spPr>
        <p:txBody>
          <a:bodyPr wrap="square">
            <a:spAutoFit/>
          </a:bodyPr>
          <a:lstStyle/>
          <a:p>
            <a:pPr lvl="0" algn="just">
              <a:lnSpc>
                <a:spcPct val="150000"/>
              </a:lnSpc>
              <a:spcBef>
                <a:spcPts val="600"/>
              </a:spcBef>
              <a:spcAft>
                <a:spcPts val="600"/>
              </a:spcAft>
            </a:pPr>
            <a:r>
              <a:rPr lang="vi-VN" sz="3600" dirty="0">
                <a:solidFill>
                  <a:prstClr val="black"/>
                </a:solidFill>
                <a:ea typeface="Calibri" panose="020F0502020204030204" pitchFamily="34" charset="0"/>
                <a:cs typeface="Arial" panose="020B0604020202020204" pitchFamily="34" charset="0"/>
              </a:rPr>
              <a:t>+ Bước 1. Làm sạch phụ phẩm (loại bỏ đất, cát; bỏ phần hư hỏng, thối,...), cắt các phụ phẩm có kích thước lớn thành những đoạn nhỏ dưới 10 cm.</a:t>
            </a:r>
          </a:p>
          <a:p>
            <a:pPr lvl="0" algn="just">
              <a:lnSpc>
                <a:spcPct val="150000"/>
              </a:lnSpc>
              <a:spcBef>
                <a:spcPts val="600"/>
              </a:spcBef>
              <a:spcAft>
                <a:spcPts val="600"/>
              </a:spcAft>
            </a:pPr>
            <a:r>
              <a:rPr lang="vi-VN" sz="3600" dirty="0">
                <a:solidFill>
                  <a:prstClr val="black"/>
                </a:solidFill>
                <a:ea typeface="Calibri" panose="020F0502020204030204" pitchFamily="34" charset="0"/>
                <a:cs typeface="Arial" panose="020B0604020202020204" pitchFamily="34" charset="0"/>
              </a:rPr>
              <a:t>+ Bước 2. Trộn nguyên liệu.</a:t>
            </a:r>
          </a:p>
          <a:p>
            <a:pPr lvl="0" algn="just">
              <a:lnSpc>
                <a:spcPct val="150000"/>
              </a:lnSpc>
              <a:spcBef>
                <a:spcPts val="600"/>
              </a:spcBef>
              <a:spcAft>
                <a:spcPts val="600"/>
              </a:spcAft>
            </a:pPr>
            <a:r>
              <a:rPr lang="vi-VN" sz="3600" dirty="0">
                <a:solidFill>
                  <a:prstClr val="black"/>
                </a:solidFill>
                <a:ea typeface="Calibri" panose="020F0502020204030204" pitchFamily="34" charset="0"/>
                <a:cs typeface="Arial" panose="020B0604020202020204" pitchFamily="34" charset="0"/>
              </a:rPr>
              <a:t>+ Bước 3. Ủ nguyên liệu.</a:t>
            </a:r>
          </a:p>
          <a:p>
            <a:pPr lvl="0" algn="just">
              <a:lnSpc>
                <a:spcPct val="150000"/>
              </a:lnSpc>
              <a:spcBef>
                <a:spcPts val="600"/>
              </a:spcBef>
              <a:spcAft>
                <a:spcPts val="600"/>
              </a:spcAft>
            </a:pPr>
            <a:r>
              <a:rPr lang="vi-VN" sz="3600" dirty="0">
                <a:solidFill>
                  <a:prstClr val="black"/>
                </a:solidFill>
                <a:ea typeface="Calibri" panose="020F0502020204030204" pitchFamily="34" charset="0"/>
                <a:cs typeface="Arial" panose="020B0604020202020204" pitchFamily="34" charset="0"/>
              </a:rPr>
              <a:t>+ Bước 4. Kiểm tra thành phẩm thức ăn ủ chua.</a:t>
            </a:r>
          </a:p>
        </p:txBody>
      </p:sp>
      <p:sp>
        <p:nvSpPr>
          <p:cNvPr id="3" name="Rectangle 2">
            <a:extLst>
              <a:ext uri="{FF2B5EF4-FFF2-40B4-BE49-F238E27FC236}">
                <a16:creationId xmlns:a16="http://schemas.microsoft.com/office/drawing/2014/main" id="{3AE67FAA-DAED-4B9C-B50D-4A0032A86126}"/>
              </a:ext>
            </a:extLst>
          </p:cNvPr>
          <p:cNvSpPr/>
          <p:nvPr/>
        </p:nvSpPr>
        <p:spPr>
          <a:xfrm>
            <a:off x="1625477" y="524386"/>
            <a:ext cx="5514651" cy="901593"/>
          </a:xfrm>
          <a:prstGeom prst="rect">
            <a:avLst/>
          </a:prstGeom>
        </p:spPr>
        <p:txBody>
          <a:bodyPr wrap="none">
            <a:spAutoFit/>
          </a:bodyPr>
          <a:lstStyle/>
          <a:p>
            <a:pPr lvl="0" algn="just">
              <a:lnSpc>
                <a:spcPct val="150000"/>
              </a:lnSpc>
              <a:spcBef>
                <a:spcPts val="600"/>
              </a:spcBef>
              <a:spcAft>
                <a:spcPts val="600"/>
              </a:spcAft>
            </a:pPr>
            <a:r>
              <a:rPr lang="vi-VN" sz="4000" b="1" dirty="0">
                <a:solidFill>
                  <a:prstClr val="black"/>
                </a:solidFill>
                <a:ea typeface="Calibri" panose="020F0502020204030204" pitchFamily="34" charset="0"/>
                <a:cs typeface="Arial" panose="020B0604020202020204" pitchFamily="34" charset="0"/>
              </a:rPr>
              <a:t>2. Quy trình thực hiện</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Hộp Văn bản 19">
            <a:extLst>
              <a:ext uri="{FF2B5EF4-FFF2-40B4-BE49-F238E27FC236}">
                <a16:creationId xmlns:a16="http://schemas.microsoft.com/office/drawing/2014/main" id="{94BF90BD-D0FA-43D9-9C0C-1F53DDB7E634}"/>
              </a:ext>
            </a:extLst>
          </p:cNvPr>
          <p:cNvSpPr txBox="1"/>
          <p:nvPr/>
        </p:nvSpPr>
        <p:spPr>
          <a:xfrm>
            <a:off x="1625477" y="7275449"/>
            <a:ext cx="14248582" cy="1651671"/>
          </a:xfrm>
          <a:prstGeom prst="rect">
            <a:avLst/>
          </a:prstGeom>
          <a:noFill/>
        </p:spPr>
        <p:txBody>
          <a:bodyPr wrap="square">
            <a:spAutoFit/>
          </a:bodyPr>
          <a:lstStyle/>
          <a:p>
            <a:pPr lvl="0" algn="just">
              <a:lnSpc>
                <a:spcPct val="150000"/>
              </a:lnSpc>
              <a:spcBef>
                <a:spcPts val="600"/>
              </a:spcBef>
              <a:spcAft>
                <a:spcPts val="600"/>
              </a:spcAft>
            </a:pPr>
            <a:r>
              <a:rPr lang="vi-VN" sz="3600" b="1" dirty="0">
                <a:solidFill>
                  <a:prstClr val="black"/>
                </a:solidFill>
                <a:ea typeface="Calibri" panose="020F0502020204030204" pitchFamily="34" charset="0"/>
                <a:cs typeface="Arial" panose="020B0604020202020204" pitchFamily="34" charset="0"/>
              </a:rPr>
              <a:t>Yêu cầu: </a:t>
            </a:r>
            <a:r>
              <a:rPr lang="vi-VN" sz="3600" dirty="0">
                <a:solidFill>
                  <a:prstClr val="black"/>
                </a:solidFill>
                <a:ea typeface="Calibri" panose="020F0502020204030204" pitchFamily="34" charset="0"/>
                <a:cs typeface="Arial" panose="020B0604020202020204" pitchFamily="34" charset="0"/>
              </a:rPr>
              <a:t>Thực hiện đúng các bước quy trình. Thức ăn có mùi thơm và chua nhẹ.</a:t>
            </a:r>
          </a:p>
        </p:txBody>
      </p:sp>
    </p:spTree>
    <p:extLst>
      <p:ext uri="{BB962C8B-B14F-4D97-AF65-F5344CB8AC3E}">
        <p14:creationId xmlns:p14="http://schemas.microsoft.com/office/powerpoint/2010/main" val="16210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fad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fade">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fade">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350" y="7011311"/>
            <a:ext cx="4882463" cy="327568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71727" y="72213"/>
            <a:ext cx="2154669" cy="252747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7491259" y="9082237"/>
            <a:ext cx="368265" cy="117759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52562" y="8853145"/>
            <a:ext cx="276205" cy="9524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60620" y="-12911"/>
            <a:ext cx="276205" cy="952432"/>
          </a:xfrm>
          <a:prstGeom prst="rect">
            <a:avLst/>
          </a:prstGeom>
        </p:spPr>
      </p:pic>
      <p:sp>
        <p:nvSpPr>
          <p:cNvPr id="20" name="Hộp Văn bản 19">
            <a:extLst>
              <a:ext uri="{FF2B5EF4-FFF2-40B4-BE49-F238E27FC236}">
                <a16:creationId xmlns:a16="http://schemas.microsoft.com/office/drawing/2014/main" id="{5F8A4DF5-FDEB-24AC-51FB-78F7AB5D04F8}"/>
              </a:ext>
            </a:extLst>
          </p:cNvPr>
          <p:cNvSpPr txBox="1"/>
          <p:nvPr/>
        </p:nvSpPr>
        <p:spPr>
          <a:xfrm>
            <a:off x="1625477" y="1632053"/>
            <a:ext cx="14248582" cy="82067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lang="vi-VN" sz="3600" dirty="0">
                <a:solidFill>
                  <a:prstClr val="black"/>
                </a:solidFill>
                <a:latin typeface="Arial" panose="020B0604020202020204" pitchFamily="34" charset="0"/>
                <a:ea typeface="Calibri" panose="020F0502020204030204" pitchFamily="34" charset="0"/>
                <a:cs typeface="Arial" panose="020B0604020202020204" pitchFamily="34" charset="0"/>
              </a:rPr>
              <a:t>Đánh giá kết quả theo mẫu Bảng 23.1,</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AE67FAA-DAED-4B9C-B50D-4A0032A86126}"/>
              </a:ext>
            </a:extLst>
          </p:cNvPr>
          <p:cNvSpPr/>
          <p:nvPr/>
        </p:nvSpPr>
        <p:spPr>
          <a:xfrm>
            <a:off x="1625477" y="601408"/>
            <a:ext cx="4857420" cy="901593"/>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a:t>
            </a:r>
            <a:r>
              <a:rPr lang="vi-VN" sz="4000" b="1" dirty="0">
                <a:solidFill>
                  <a:prstClr val="black"/>
                </a:solidFill>
                <a:latin typeface="Arial" panose="020B0604020202020204" pitchFamily="34" charset="0"/>
                <a:ea typeface="Calibri" panose="020F0502020204030204" pitchFamily="34" charset="0"/>
                <a:cs typeface="Arial" panose="020B0604020202020204" pitchFamily="34" charset="0"/>
              </a:rPr>
              <a:t>Đánh giá </a:t>
            </a:r>
            <a:r>
              <a:rPr kumimoji="0" lang="vi-VN" sz="4000" b="1"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kết quả</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Hộp Văn bản 19">
            <a:extLst>
              <a:ext uri="{FF2B5EF4-FFF2-40B4-BE49-F238E27FC236}">
                <a16:creationId xmlns:a16="http://schemas.microsoft.com/office/drawing/2014/main" id="{94BF90BD-D0FA-43D9-9C0C-1F53DDB7E634}"/>
              </a:ext>
            </a:extLst>
          </p:cNvPr>
          <p:cNvSpPr txBox="1"/>
          <p:nvPr/>
        </p:nvSpPr>
        <p:spPr>
          <a:xfrm>
            <a:off x="5581632" y="2992885"/>
            <a:ext cx="7124736" cy="739754"/>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vi-VN" sz="320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Bảng</a:t>
            </a:r>
            <a:r>
              <a:rPr kumimoji="0" lang="vi-VN" sz="3200" i="1"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23.1. </a:t>
            </a:r>
            <a:r>
              <a:rPr lang="vi-VN" sz="3200" i="1" noProof="0" dirty="0">
                <a:solidFill>
                  <a:prstClr val="black"/>
                </a:solidFill>
                <a:latin typeface="Arial" panose="020B0604020202020204" pitchFamily="34" charset="0"/>
                <a:ea typeface="Calibri" panose="020F0502020204030204" pitchFamily="34" charset="0"/>
                <a:cs typeface="Arial" panose="020B0604020202020204" pitchFamily="34" charset="0"/>
              </a:rPr>
              <a:t>Đánh giá kết quả</a:t>
            </a:r>
            <a:endParaRPr kumimoji="0" lang="vi-VN" sz="320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BFB4ECD5-60BE-4B5B-BB58-7FB16DEE528F}"/>
              </a:ext>
            </a:extLst>
          </p:cNvPr>
          <p:cNvGraphicFramePr>
            <a:graphicFrameLocks noGrp="1"/>
          </p:cNvGraphicFramePr>
          <p:nvPr>
            <p:extLst>
              <p:ext uri="{D42A27DB-BD31-4B8C-83A1-F6EECF244321}">
                <p14:modId xmlns:p14="http://schemas.microsoft.com/office/powerpoint/2010/main" val="3531193077"/>
              </p:ext>
            </p:extLst>
          </p:nvPr>
        </p:nvGraphicFramePr>
        <p:xfrm>
          <a:off x="1470158" y="3933461"/>
          <a:ext cx="15347684" cy="4216400"/>
        </p:xfrm>
        <a:graphic>
          <a:graphicData uri="http://schemas.openxmlformats.org/drawingml/2006/table">
            <a:tbl>
              <a:tblPr firstRow="1" bandRow="1">
                <a:tableStyleId>{F5AB1C69-6EDB-4FF4-983F-18BD219EF322}</a:tableStyleId>
              </a:tblPr>
              <a:tblGrid>
                <a:gridCol w="3836921">
                  <a:extLst>
                    <a:ext uri="{9D8B030D-6E8A-4147-A177-3AD203B41FA5}">
                      <a16:colId xmlns:a16="http://schemas.microsoft.com/office/drawing/2014/main" val="3924235109"/>
                    </a:ext>
                  </a:extLst>
                </a:gridCol>
                <a:gridCol w="3836921">
                  <a:extLst>
                    <a:ext uri="{9D8B030D-6E8A-4147-A177-3AD203B41FA5}">
                      <a16:colId xmlns:a16="http://schemas.microsoft.com/office/drawing/2014/main" val="2318923134"/>
                    </a:ext>
                  </a:extLst>
                </a:gridCol>
                <a:gridCol w="3836921">
                  <a:extLst>
                    <a:ext uri="{9D8B030D-6E8A-4147-A177-3AD203B41FA5}">
                      <a16:colId xmlns:a16="http://schemas.microsoft.com/office/drawing/2014/main" val="2836062083"/>
                    </a:ext>
                  </a:extLst>
                </a:gridCol>
                <a:gridCol w="3836921">
                  <a:extLst>
                    <a:ext uri="{9D8B030D-6E8A-4147-A177-3AD203B41FA5}">
                      <a16:colId xmlns:a16="http://schemas.microsoft.com/office/drawing/2014/main" val="826180365"/>
                    </a:ext>
                  </a:extLst>
                </a:gridCol>
              </a:tblGrid>
              <a:tr h="1054100">
                <a:tc rowSpan="2">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Chỉ tiêu đánh giá</a:t>
                      </a:r>
                      <a:endParaRPr lang="en-US" sz="3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3">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Kết quả đánh giá</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just">
                        <a:lnSpc>
                          <a:spcPct val="150000"/>
                        </a:lnSpc>
                      </a:pP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just">
                        <a:lnSpc>
                          <a:spcPct val="150000"/>
                        </a:lnSpc>
                      </a:pP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072504636"/>
                  </a:ext>
                </a:extLst>
              </a:tr>
              <a:tr h="1054100">
                <a:tc vMerge="1">
                  <a:txBody>
                    <a:bodyPr/>
                    <a:lstStyle/>
                    <a:p>
                      <a:pPr algn="just">
                        <a:lnSpc>
                          <a:spcPct val="150000"/>
                        </a:lnSpc>
                      </a:pP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Tốt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Đạt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Không đạt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053436423"/>
                  </a:ext>
                </a:extLst>
              </a:tr>
              <a:tr h="1054100">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Thực hiện quy trình</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495318"/>
                  </a:ext>
                </a:extLst>
              </a:tr>
              <a:tr h="1054100">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Sản phẩm</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vi-VN" sz="32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0825988"/>
                  </a:ext>
                </a:extLst>
              </a:tr>
            </a:tbl>
          </a:graphicData>
        </a:graphic>
      </p:graphicFrame>
    </p:spTree>
    <p:extLst>
      <p:ext uri="{BB962C8B-B14F-4D97-AF65-F5344CB8AC3E}">
        <p14:creationId xmlns:p14="http://schemas.microsoft.com/office/powerpoint/2010/main" val="36219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9767"/>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519532">
            <a:off x="8263221" y="1092122"/>
            <a:ext cx="7946306" cy="872349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0820528" y="7720421"/>
            <a:ext cx="452707" cy="14476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20647">
            <a:off x="15152701" y="7142260"/>
            <a:ext cx="1788491" cy="234172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807862">
            <a:off x="9769354" y="1908873"/>
            <a:ext cx="861492" cy="759679"/>
          </a:xfrm>
          <a:prstGeom prst="rect">
            <a:avLst/>
          </a:prstGeom>
        </p:spPr>
      </p:pic>
      <p:sp>
        <p:nvSpPr>
          <p:cNvPr id="13" name="Hộp Văn bản 12">
            <a:extLst>
              <a:ext uri="{FF2B5EF4-FFF2-40B4-BE49-F238E27FC236}">
                <a16:creationId xmlns:a16="http://schemas.microsoft.com/office/drawing/2014/main" id="{C916866B-01D7-1BF9-5A6D-902E439EA64A}"/>
              </a:ext>
            </a:extLst>
          </p:cNvPr>
          <p:cNvSpPr txBox="1"/>
          <p:nvPr/>
        </p:nvSpPr>
        <p:spPr>
          <a:xfrm>
            <a:off x="9296400" y="2984465"/>
            <a:ext cx="6320373" cy="4594912"/>
          </a:xfrm>
          <a:prstGeom prst="rect">
            <a:avLst/>
          </a:prstGeom>
          <a:noFill/>
        </p:spPr>
        <p:txBody>
          <a:bodyPr wrap="square">
            <a:spAutoFit/>
          </a:bodyPr>
          <a:lstStyle/>
          <a:p>
            <a:pPr algn="just">
              <a:lnSpc>
                <a:spcPct val="150000"/>
              </a:lnSpc>
            </a:pPr>
            <a:r>
              <a:rPr lang="vi-VN" sz="4000" dirty="0">
                <a:solidFill>
                  <a:srgbClr val="000000"/>
                </a:solidFill>
                <a:ea typeface="Calibri" panose="020F0502020204030204" pitchFamily="34" charset="0"/>
                <a:cs typeface="Arial" panose="020B0604020202020204" pitchFamily="34" charset="0"/>
              </a:rPr>
              <a:t>Em hãy đọc thông tin trên bao bì của chế phẩm vi sinh vật trong Hình 23.2, cho biết thành phần và công dụng của chúng. </a:t>
            </a:r>
            <a:endParaRPr lang="en-US" sz="4000" dirty="0">
              <a:latin typeface="Arial" panose="020B0604020202020204" pitchFamily="34" charset="0"/>
              <a:cs typeface="Arial" panose="020B0604020202020204" pitchFamily="34" charset="0"/>
            </a:endParaRPr>
          </a:p>
        </p:txBody>
      </p:sp>
      <p:pic>
        <p:nvPicPr>
          <p:cNvPr id="14" name="Picture 8">
            <a:extLst>
              <a:ext uri="{FF2B5EF4-FFF2-40B4-BE49-F238E27FC236}">
                <a16:creationId xmlns:a16="http://schemas.microsoft.com/office/drawing/2014/main" id="{6B6EE817-0ED6-36CB-D56F-8C39D64EF9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001361" y="3162300"/>
            <a:ext cx="3469261" cy="6790367"/>
          </a:xfrm>
          <a:prstGeom prst="rect">
            <a:avLst/>
          </a:prstGeom>
        </p:spPr>
      </p:pic>
      <p:sp>
        <p:nvSpPr>
          <p:cNvPr id="3" name="Rectangle 2">
            <a:extLst>
              <a:ext uri="{FF2B5EF4-FFF2-40B4-BE49-F238E27FC236}">
                <a16:creationId xmlns:a16="http://schemas.microsoft.com/office/drawing/2014/main" id="{09772C55-FC9E-4F8D-912E-4CE0D191011E}"/>
              </a:ext>
            </a:extLst>
          </p:cNvPr>
          <p:cNvSpPr/>
          <p:nvPr/>
        </p:nvSpPr>
        <p:spPr>
          <a:xfrm>
            <a:off x="7124803" y="287017"/>
            <a:ext cx="3672800" cy="1063433"/>
          </a:xfrm>
          <a:prstGeom prst="rect">
            <a:avLst/>
          </a:prstGeom>
        </p:spPr>
        <p:txBody>
          <a:bodyPr wrap="none">
            <a:spAutoFit/>
          </a:bodyPr>
          <a:lstStyle/>
          <a:p>
            <a:pPr algn="ctr">
              <a:lnSpc>
                <a:spcPct val="150000"/>
              </a:lnSpc>
            </a:pPr>
            <a:r>
              <a:rPr lang="fr-FR" sz="4800" b="1" dirty="0">
                <a:solidFill>
                  <a:schemeClr val="bg1"/>
                </a:solidFill>
                <a:latin typeface="Arial" panose="020B0604020202020204" pitchFamily="34" charset="0"/>
                <a:ea typeface="Calibri" panose="020F0502020204030204" pitchFamily="34" charset="0"/>
                <a:cs typeface="Arial" panose="020B0604020202020204" pitchFamily="34" charset="0"/>
              </a:rPr>
              <a:t>LUYỆN TẬP</a:t>
            </a:r>
            <a:endParaRPr lang="en-US" sz="48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a:off x="4035910" y="-3068144"/>
            <a:ext cx="9792152" cy="1679717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34290">
            <a:off x="15937348" y="342935"/>
            <a:ext cx="1864122" cy="2118321"/>
          </a:xfrm>
          <a:prstGeom prst="rect">
            <a:avLst/>
          </a:prstGeom>
        </p:spPr>
      </p:pic>
      <p:grpSp>
        <p:nvGrpSpPr>
          <p:cNvPr id="9" name="Group 9"/>
          <p:cNvGrpSpPr>
            <a:grpSpLocks noChangeAspect="1"/>
          </p:cNvGrpSpPr>
          <p:nvPr/>
        </p:nvGrpSpPr>
        <p:grpSpPr>
          <a:xfrm>
            <a:off x="15651761" y="7597110"/>
            <a:ext cx="2869918" cy="2869918"/>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50731" t="-13779" b="-8017"/>
              </a:stretch>
            </a:blipFill>
          </p:spPr>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816060" y="96253"/>
            <a:ext cx="276205" cy="952432"/>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71518">
            <a:off x="949221" y="8128162"/>
            <a:ext cx="533905" cy="512549"/>
          </a:xfrm>
          <a:prstGeom prst="rect">
            <a:avLst/>
          </a:prstGeom>
        </p:spPr>
      </p:pic>
      <p:graphicFrame>
        <p:nvGraphicFramePr>
          <p:cNvPr id="3" name="Table 2">
            <a:extLst>
              <a:ext uri="{FF2B5EF4-FFF2-40B4-BE49-F238E27FC236}">
                <a16:creationId xmlns:a16="http://schemas.microsoft.com/office/drawing/2014/main" id="{7A219D1E-E02C-4E1E-AD54-E5E5D63AA18B}"/>
              </a:ext>
            </a:extLst>
          </p:cNvPr>
          <p:cNvGraphicFramePr>
            <a:graphicFrameLocks noGrp="1"/>
          </p:cNvGraphicFramePr>
          <p:nvPr>
            <p:extLst>
              <p:ext uri="{D42A27DB-BD31-4B8C-83A1-F6EECF244321}">
                <p14:modId xmlns:p14="http://schemas.microsoft.com/office/powerpoint/2010/main" val="3798216076"/>
              </p:ext>
            </p:extLst>
          </p:nvPr>
        </p:nvGraphicFramePr>
        <p:xfrm>
          <a:off x="2304849" y="1030638"/>
          <a:ext cx="13678302" cy="8353535"/>
        </p:xfrm>
        <a:graphic>
          <a:graphicData uri="http://schemas.openxmlformats.org/drawingml/2006/table">
            <a:tbl>
              <a:tblPr firstRow="1" firstCol="1" bandRow="1"/>
              <a:tblGrid>
                <a:gridCol w="4553151">
                  <a:extLst>
                    <a:ext uri="{9D8B030D-6E8A-4147-A177-3AD203B41FA5}">
                      <a16:colId xmlns:a16="http://schemas.microsoft.com/office/drawing/2014/main" val="2783440363"/>
                    </a:ext>
                  </a:extLst>
                </a:gridCol>
                <a:gridCol w="9125151">
                  <a:extLst>
                    <a:ext uri="{9D8B030D-6E8A-4147-A177-3AD203B41FA5}">
                      <a16:colId xmlns:a16="http://schemas.microsoft.com/office/drawing/2014/main" val="2450760309"/>
                    </a:ext>
                  </a:extLst>
                </a:gridCol>
              </a:tblGrid>
              <a:tr h="731687">
                <a:tc>
                  <a:txBody>
                    <a:bodyPr/>
                    <a:lstStyle/>
                    <a:p>
                      <a:pPr algn="ctr">
                        <a:lnSpc>
                          <a:spcPct val="150000"/>
                        </a:lnSpc>
                        <a:spcBef>
                          <a:spcPts val="100"/>
                        </a:spcBef>
                        <a:spcAft>
                          <a:spcPts val="100"/>
                        </a:spcAft>
                      </a:pPr>
                      <a:r>
                        <a:rPr lang="en-US" sz="3200" b="1" i="0" dirty="0" err="1">
                          <a:effectLst/>
                          <a:latin typeface="Arial" panose="020B0604020202020204" pitchFamily="34" charset="0"/>
                          <a:ea typeface="Calibri" panose="020F0502020204030204" pitchFamily="34" charset="0"/>
                          <a:cs typeface="Arial" panose="020B0604020202020204" pitchFamily="34" charset="0"/>
                        </a:rPr>
                        <a:t>Chế</a:t>
                      </a:r>
                      <a:r>
                        <a:rPr lang="en-US" sz="3200" b="1" i="0" dirty="0">
                          <a:effectLst/>
                          <a:latin typeface="Arial" panose="020B0604020202020204" pitchFamily="34" charset="0"/>
                          <a:ea typeface="Calibri" panose="020F0502020204030204" pitchFamily="34" charset="0"/>
                          <a:cs typeface="Arial" panose="020B0604020202020204" pitchFamily="34" charset="0"/>
                        </a:rPr>
                        <a:t> </a:t>
                      </a:r>
                      <a:r>
                        <a:rPr lang="en-US" sz="3200" b="1" i="0" dirty="0" err="1">
                          <a:effectLst/>
                          <a:latin typeface="Arial" panose="020B0604020202020204" pitchFamily="34" charset="0"/>
                          <a:ea typeface="Calibri" panose="020F0502020204030204" pitchFamily="34" charset="0"/>
                          <a:cs typeface="Arial" panose="020B0604020202020204" pitchFamily="34" charset="0"/>
                        </a:rPr>
                        <a:t>phẩm</a:t>
                      </a:r>
                      <a:r>
                        <a:rPr lang="en-US" sz="3200" b="1" i="0" dirty="0">
                          <a:effectLst/>
                          <a:latin typeface="Arial" panose="020B0604020202020204" pitchFamily="34" charset="0"/>
                          <a:ea typeface="Calibri" panose="020F0502020204030204" pitchFamily="34" charset="0"/>
                          <a:cs typeface="Arial" panose="020B0604020202020204" pitchFamily="34" charset="0"/>
                        </a:rPr>
                        <a:t> </a:t>
                      </a:r>
                      <a:r>
                        <a:rPr lang="en-US" sz="3200" b="1" i="0" dirty="0" err="1">
                          <a:effectLst/>
                          <a:latin typeface="Arial" panose="020B0604020202020204" pitchFamily="34" charset="0"/>
                          <a:ea typeface="Calibri" panose="020F0502020204030204" pitchFamily="34" charset="0"/>
                          <a:cs typeface="Arial" panose="020B0604020202020204" pitchFamily="34" charset="0"/>
                        </a:rPr>
                        <a:t>Trichodema</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en-US" sz="3200" b="1" i="0" dirty="0" err="1">
                          <a:effectLst/>
                          <a:latin typeface="Arial" panose="020B0604020202020204" pitchFamily="34" charset="0"/>
                          <a:ea typeface="Calibri" panose="020F0502020204030204" pitchFamily="34" charset="0"/>
                          <a:cs typeface="Arial" panose="020B0604020202020204" pitchFamily="34" charset="0"/>
                        </a:rPr>
                        <a:t>Chế</a:t>
                      </a:r>
                      <a:r>
                        <a:rPr lang="en-US" sz="3200" b="1" i="0" dirty="0">
                          <a:effectLst/>
                          <a:latin typeface="Arial" panose="020B0604020202020204" pitchFamily="34" charset="0"/>
                          <a:ea typeface="Calibri" panose="020F0502020204030204" pitchFamily="34" charset="0"/>
                          <a:cs typeface="Arial" panose="020B0604020202020204" pitchFamily="34" charset="0"/>
                        </a:rPr>
                        <a:t> </a:t>
                      </a:r>
                      <a:r>
                        <a:rPr lang="en-US" sz="3200" b="1" i="0" dirty="0" err="1">
                          <a:effectLst/>
                          <a:latin typeface="Arial" panose="020B0604020202020204" pitchFamily="34" charset="0"/>
                          <a:ea typeface="Calibri" panose="020F0502020204030204" pitchFamily="34" charset="0"/>
                          <a:cs typeface="Arial" panose="020B0604020202020204" pitchFamily="34" charset="0"/>
                        </a:rPr>
                        <a:t>phẩm</a:t>
                      </a:r>
                      <a:r>
                        <a:rPr lang="en-US" sz="3200" b="1" i="0" dirty="0">
                          <a:effectLst/>
                          <a:latin typeface="Arial" panose="020B0604020202020204" pitchFamily="34" charset="0"/>
                          <a:ea typeface="Calibri" panose="020F0502020204030204" pitchFamily="34" charset="0"/>
                          <a:cs typeface="Arial" panose="020B0604020202020204" pitchFamily="34" charset="0"/>
                        </a:rPr>
                        <a:t> EM </a:t>
                      </a:r>
                      <a:r>
                        <a:rPr lang="en-US" sz="3200" b="1" i="0" dirty="0" err="1">
                          <a:effectLst/>
                          <a:latin typeface="Arial" panose="020B0604020202020204" pitchFamily="34" charset="0"/>
                          <a:ea typeface="Calibri" panose="020F0502020204030204" pitchFamily="34" charset="0"/>
                          <a:cs typeface="Arial" panose="020B0604020202020204" pitchFamily="34" charset="0"/>
                        </a:rPr>
                        <a:t>gốc</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950845"/>
                  </a:ext>
                </a:extLst>
              </a:tr>
              <a:tr h="1954866">
                <a:tc>
                  <a:txBody>
                    <a:bodyPr/>
                    <a:lstStyle/>
                    <a:p>
                      <a:pPr algn="just">
                        <a:lnSpc>
                          <a:spcPct val="150000"/>
                        </a:lnSpc>
                        <a:spcBef>
                          <a:spcPts val="100"/>
                        </a:spcBef>
                        <a:spcAft>
                          <a:spcPts val="100"/>
                        </a:spcAft>
                      </a:pPr>
                      <a:r>
                        <a:rPr lang="en-US" sz="3200" i="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Thành</a:t>
                      </a:r>
                      <a:r>
                        <a:rPr lang="en-US"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i="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phần</a:t>
                      </a:r>
                      <a:r>
                        <a:rPr lang="en-US"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vi-VN"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200" i="0" dirty="0" err="1">
                          <a:effectLst/>
                          <a:latin typeface="Arial" panose="020B0604020202020204" pitchFamily="34" charset="0"/>
                          <a:ea typeface="Calibri" panose="020F0502020204030204" pitchFamily="34" charset="0"/>
                          <a:cs typeface="Arial" panose="020B0604020202020204" pitchFamily="34" charset="0"/>
                        </a:rPr>
                        <a:t>Nấm</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Trichodema</a:t>
                      </a:r>
                      <a:r>
                        <a:rPr lang="en-US" sz="3200" i="0" dirty="0">
                          <a:effectLst/>
                          <a:latin typeface="Arial" panose="020B0604020202020204" pitchFamily="34" charset="0"/>
                          <a:ea typeface="Calibri" panose="020F0502020204030204" pitchFamily="34" charset="0"/>
                          <a:cs typeface="Arial" panose="020B0604020202020204" pitchFamily="34" charset="0"/>
                        </a:rPr>
                        <a:t>, </a:t>
                      </a:r>
                      <a:endParaRPr lang="vi-VN" sz="32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200" i="0" dirty="0">
                          <a:effectLst/>
                          <a:latin typeface="Arial" panose="020B0604020202020204" pitchFamily="34" charset="0"/>
                          <a:ea typeface="Calibri" panose="020F0502020204030204" pitchFamily="34" charset="0"/>
                          <a:cs typeface="Arial" panose="020B0604020202020204" pitchFamily="34" charset="0"/>
                        </a:rPr>
                        <a:t>vi </a:t>
                      </a:r>
                      <a:r>
                        <a:rPr lang="en-US" sz="3200" i="0" dirty="0" err="1">
                          <a:effectLst/>
                          <a:latin typeface="Arial" panose="020B0604020202020204" pitchFamily="34" charset="0"/>
                          <a:ea typeface="Calibri" panose="020F0502020204030204" pitchFamily="34" charset="0"/>
                          <a:cs typeface="Arial" panose="020B0604020202020204" pitchFamily="34" charset="0"/>
                        </a:rPr>
                        <a:t>khuan</a:t>
                      </a:r>
                      <a:r>
                        <a:rPr lang="en-US" sz="3200" i="0" dirty="0">
                          <a:effectLst/>
                          <a:latin typeface="Arial" panose="020B0604020202020204" pitchFamily="34" charset="0"/>
                          <a:ea typeface="Calibri" panose="020F0502020204030204" pitchFamily="34" charset="0"/>
                          <a:cs typeface="Arial" panose="020B0604020202020204" pitchFamily="34" charset="0"/>
                        </a:rPr>
                        <a:t> Bacillus 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00"/>
                        </a:spcBef>
                        <a:spcAft>
                          <a:spcPts val="100"/>
                        </a:spcAft>
                      </a:pPr>
                      <a:r>
                        <a:rPr lang="en-US" sz="3200" i="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Thành</a:t>
                      </a:r>
                      <a:r>
                        <a:rPr lang="en-US"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i="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phần</a:t>
                      </a:r>
                      <a:r>
                        <a:rPr lang="en-US"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i="0" dirty="0">
                          <a:effectLst/>
                          <a:latin typeface="Arial" panose="020B0604020202020204" pitchFamily="34" charset="0"/>
                          <a:ea typeface="Calibri" panose="020F0502020204030204" pitchFamily="34" charset="0"/>
                          <a:cs typeface="Arial" panose="020B0604020202020204" pitchFamily="34" charset="0"/>
                        </a:rPr>
                        <a:t>80 – 120 vi </a:t>
                      </a:r>
                      <a:r>
                        <a:rPr lang="en-US" sz="3200" i="0" dirty="0" err="1">
                          <a:effectLst/>
                          <a:latin typeface="Arial" panose="020B0604020202020204" pitchFamily="34" charset="0"/>
                          <a:ea typeface="Calibri" panose="020F0502020204030204" pitchFamily="34" charset="0"/>
                          <a:cs typeface="Arial" panose="020B0604020202020204" pitchFamily="34" charset="0"/>
                        </a:rPr>
                        <a:t>sinh</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vật</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có</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ích</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756628"/>
                  </a:ext>
                </a:extLst>
              </a:tr>
              <a:tr h="5466848">
                <a:tc>
                  <a:txBody>
                    <a:bodyPr/>
                    <a:lstStyle/>
                    <a:p>
                      <a:pPr algn="just">
                        <a:lnSpc>
                          <a:spcPct val="150000"/>
                        </a:lnSpc>
                        <a:spcBef>
                          <a:spcPts val="100"/>
                        </a:spcBef>
                        <a:spcAft>
                          <a:spcPts val="100"/>
                        </a:spcAft>
                      </a:pPr>
                      <a:r>
                        <a:rPr lang="en-US" sz="3200" i="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Công</a:t>
                      </a:r>
                      <a:r>
                        <a:rPr lang="en-US"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i="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dụng</a:t>
                      </a:r>
                      <a:r>
                        <a:rPr lang="en-US"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100"/>
                        </a:spcBef>
                        <a:spcAft>
                          <a:spcPts val="100"/>
                        </a:spcAft>
                      </a:pPr>
                      <a:r>
                        <a:rPr lang="vi-VN"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a:effectLst/>
                          <a:latin typeface="Arial" panose="020B0604020202020204" pitchFamily="34" charset="0"/>
                          <a:ea typeface="Calibri" panose="020F0502020204030204" pitchFamily="34" charset="0"/>
                          <a:cs typeface="Arial" panose="020B0604020202020204" pitchFamily="34" charset="0"/>
                        </a:rPr>
                        <a:t>Ủ </a:t>
                      </a:r>
                      <a:r>
                        <a:rPr lang="en-US" sz="3200" i="0" dirty="0" err="1">
                          <a:effectLst/>
                          <a:latin typeface="Arial" panose="020B0604020202020204" pitchFamily="34" charset="0"/>
                          <a:ea typeface="Calibri" panose="020F0502020204030204" pitchFamily="34" charset="0"/>
                          <a:cs typeface="Arial" panose="020B0604020202020204" pitchFamily="34" charset="0"/>
                        </a:rPr>
                        <a:t>phân</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chuồng</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chất</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hữu</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cơ</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Giảm</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độc</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cho</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đất</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vi-VN"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Kháng</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nấm</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hại</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rễ</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200" i="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100"/>
                        </a:spcBef>
                        <a:spcAft>
                          <a:spcPts val="100"/>
                        </a:spcAft>
                      </a:pPr>
                      <a:r>
                        <a:rPr lang="en-US" sz="3200" i="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100"/>
                        </a:spcBef>
                        <a:spcAft>
                          <a:spcPts val="100"/>
                        </a:spcAft>
                      </a:pPr>
                      <a:r>
                        <a:rPr lang="en-US" sz="3200" i="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Công</a:t>
                      </a:r>
                      <a:r>
                        <a:rPr lang="en-US"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i="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dụng</a:t>
                      </a:r>
                      <a:r>
                        <a:rPr lang="vi-VN"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US" sz="3200" i="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vi-VN" sz="3200" i="0" dirty="0">
                          <a:effectLst/>
                          <a:latin typeface="Arial" panose="020B0604020202020204" pitchFamily="34" charset="0"/>
                          <a:ea typeface="Calibri" panose="020F0502020204030204" pitchFamily="34" charset="0"/>
                          <a:cs typeface="Arial" panose="020B0604020202020204" pitchFamily="34" charset="0"/>
                        </a:rPr>
                        <a:t>-</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Làm</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phân</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bón</a:t>
                      </a:r>
                      <a:r>
                        <a:rPr lang="en-US" sz="3200" i="0" dirty="0">
                          <a:effectLst/>
                          <a:latin typeface="Arial" panose="020B0604020202020204" pitchFamily="34" charset="0"/>
                          <a:ea typeface="Calibri" panose="020F0502020204030204" pitchFamily="34" charset="0"/>
                          <a:cs typeface="Arial" panose="020B0604020202020204" pitchFamily="34" charset="0"/>
                        </a:rPr>
                        <a:t> vi </a:t>
                      </a:r>
                      <a:r>
                        <a:rPr lang="en-US" sz="3200" i="0" dirty="0" err="1">
                          <a:effectLst/>
                          <a:latin typeface="Arial" panose="020B0604020202020204" pitchFamily="34" charset="0"/>
                          <a:ea typeface="Calibri" panose="020F0502020204030204" pitchFamily="34" charset="0"/>
                          <a:cs typeface="Arial" panose="020B0604020202020204" pitchFamily="34" charset="0"/>
                        </a:rPr>
                        <a:t>sinh</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Phân</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giải</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chất</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hữu</a:t>
                      </a:r>
                      <a:r>
                        <a:rPr lang="en-US" sz="3200" i="0" dirty="0">
                          <a:effectLst/>
                          <a:latin typeface="Arial" panose="020B0604020202020204" pitchFamily="34" charset="0"/>
                          <a:ea typeface="Calibri" panose="020F0502020204030204" pitchFamily="34" charset="0"/>
                          <a:cs typeface="Arial" panose="020B0604020202020204" pitchFamily="34" charset="0"/>
                        </a:rPr>
                        <a:t> </a:t>
                      </a:r>
                      <a:r>
                        <a:rPr lang="en-US" sz="3200" i="0" dirty="0" err="1">
                          <a:effectLst/>
                          <a:latin typeface="Arial" panose="020B0604020202020204" pitchFamily="34" charset="0"/>
                          <a:ea typeface="Calibri" panose="020F0502020204030204" pitchFamily="34" charset="0"/>
                          <a:cs typeface="Arial" panose="020B0604020202020204" pitchFamily="34" charset="0"/>
                        </a:rPr>
                        <a:t>cơ</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vi-VN" sz="3200" i="0" dirty="0">
                          <a:effectLst/>
                          <a:latin typeface="Arial" panose="020B0604020202020204" pitchFamily="34" charset="0"/>
                          <a:ea typeface="Calibri" panose="020F0502020204030204" pitchFamily="34" charset="0"/>
                          <a:cs typeface="Arial" panose="020B0604020202020204" pitchFamily="34" charset="0"/>
                        </a:rPr>
                        <a:t>- Khử trùng, giảm mùi hôi trong chăn nuôi</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vi-VN" sz="3200" i="0" dirty="0">
                          <a:effectLst/>
                          <a:latin typeface="Arial" panose="020B0604020202020204" pitchFamily="34" charset="0"/>
                          <a:ea typeface="Calibri" panose="020F0502020204030204" pitchFamily="34" charset="0"/>
                          <a:cs typeface="Arial" panose="020B0604020202020204" pitchFamily="34" charset="0"/>
                        </a:rPr>
                        <a:t>- Tăng cường khả năng quang hợp cho cây </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00"/>
                        </a:spcAft>
                      </a:pPr>
                      <a:r>
                        <a:rPr lang="vi-VN" sz="3200" i="0" dirty="0">
                          <a:effectLst/>
                          <a:latin typeface="Arial" panose="020B0604020202020204" pitchFamily="34" charset="0"/>
                          <a:ea typeface="Calibri" panose="020F0502020204030204" pitchFamily="34" charset="0"/>
                          <a:cs typeface="Arial" panose="020B0604020202020204" pitchFamily="34" charset="0"/>
                        </a:rPr>
                        <a:t>- Hạn chế và phòng ngừa dịch bệnh trên cây trồng, vật nuôi</a:t>
                      </a:r>
                      <a:endParaRPr lang="en-US" sz="32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55539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603">
            <a:off x="37665" y="-6409"/>
            <a:ext cx="2902008" cy="30308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5881">
            <a:off x="16186080" y="7799"/>
            <a:ext cx="2019512" cy="2137050"/>
          </a:xfrm>
          <a:prstGeom prst="rect">
            <a:avLst/>
          </a:prstGeom>
        </p:spPr>
      </p:pic>
      <p:sp>
        <p:nvSpPr>
          <p:cNvPr id="9" name="Rectangle 8">
            <a:extLst>
              <a:ext uri="{FF2B5EF4-FFF2-40B4-BE49-F238E27FC236}">
                <a16:creationId xmlns:a16="http://schemas.microsoft.com/office/drawing/2014/main" id="{A206A81C-572D-4572-8343-95A300DAE478}"/>
              </a:ext>
            </a:extLst>
          </p:cNvPr>
          <p:cNvSpPr/>
          <p:nvPr/>
        </p:nvSpPr>
        <p:spPr>
          <a:xfrm>
            <a:off x="6192982" y="1076324"/>
            <a:ext cx="6004592"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THẢO LUẬN CẶP ĐÔI</a:t>
            </a:r>
            <a:endPar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DE394F5C-582B-4EF5-98FF-2F708B81BE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50" t="17560" r="6250" b="14941"/>
          <a:stretch/>
        </p:blipFill>
        <p:spPr>
          <a:xfrm>
            <a:off x="259096" y="5032892"/>
            <a:ext cx="5029200" cy="3657600"/>
          </a:xfrm>
          <a:prstGeom prst="rect">
            <a:avLst/>
          </a:prstGeom>
        </p:spPr>
      </p:pic>
      <p:sp>
        <p:nvSpPr>
          <p:cNvPr id="12" name="Rounded Rectangular Callout 13">
            <a:extLst>
              <a:ext uri="{FF2B5EF4-FFF2-40B4-BE49-F238E27FC236}">
                <a16:creationId xmlns:a16="http://schemas.microsoft.com/office/drawing/2014/main" id="{A42C557B-C257-428D-8306-1CD25E278F36}"/>
              </a:ext>
            </a:extLst>
          </p:cNvPr>
          <p:cNvSpPr/>
          <p:nvPr/>
        </p:nvSpPr>
        <p:spPr>
          <a:xfrm>
            <a:off x="5288296" y="2572082"/>
            <a:ext cx="11658600" cy="2581809"/>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Quá trình xử lí phụ phẩm trồng trọt bằng chế phẩm vi sinh của địa phương em có giống với quy trình ở Hình 23.3 không? Hãy nêu sự khác biệt nếu có.</a:t>
            </a:r>
          </a:p>
        </p:txBody>
      </p:sp>
      <p:pic>
        <p:nvPicPr>
          <p:cNvPr id="3" name="Picture 2">
            <a:extLst>
              <a:ext uri="{FF2B5EF4-FFF2-40B4-BE49-F238E27FC236}">
                <a16:creationId xmlns:a16="http://schemas.microsoft.com/office/drawing/2014/main" id="{7D19902D-BF2F-4BC9-9CDE-B58F30B64E3C}"/>
              </a:ext>
            </a:extLst>
          </p:cNvPr>
          <p:cNvPicPr>
            <a:picLocks noChangeAspect="1"/>
          </p:cNvPicPr>
          <p:nvPr/>
        </p:nvPicPr>
        <p:blipFill rotWithShape="1">
          <a:blip r:embed="rId7">
            <a:extLst>
              <a:ext uri="{28A0092B-C50C-407E-A947-70E740481C1C}">
                <a14:useLocalDpi xmlns:a14="http://schemas.microsoft.com/office/drawing/2010/main" val="0"/>
              </a:ext>
            </a:extLst>
          </a:blip>
          <a:srcRect l="19972" t="13704" r="18548" b="60062"/>
          <a:stretch/>
        </p:blipFill>
        <p:spPr>
          <a:xfrm>
            <a:off x="5645322" y="5880208"/>
            <a:ext cx="11153720" cy="3812992"/>
          </a:xfrm>
          <a:prstGeom prst="rect">
            <a:avLst/>
          </a:prstGeom>
        </p:spPr>
      </p:pic>
    </p:spTree>
    <p:extLst>
      <p:ext uri="{BB962C8B-B14F-4D97-AF65-F5344CB8AC3E}">
        <p14:creationId xmlns:p14="http://schemas.microsoft.com/office/powerpoint/2010/main" val="23871003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1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603">
            <a:off x="37665" y="-6409"/>
            <a:ext cx="2902008" cy="30308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5881">
            <a:off x="16186080" y="7799"/>
            <a:ext cx="2019512" cy="2137050"/>
          </a:xfrm>
          <a:prstGeom prst="rect">
            <a:avLst/>
          </a:prstGeom>
        </p:spPr>
      </p:pic>
      <p:sp>
        <p:nvSpPr>
          <p:cNvPr id="9" name="Rectangle 8">
            <a:extLst>
              <a:ext uri="{FF2B5EF4-FFF2-40B4-BE49-F238E27FC236}">
                <a16:creationId xmlns:a16="http://schemas.microsoft.com/office/drawing/2014/main" id="{A206A81C-572D-4572-8343-95A300DAE478}"/>
              </a:ext>
            </a:extLst>
          </p:cNvPr>
          <p:cNvSpPr/>
          <p:nvPr/>
        </p:nvSpPr>
        <p:spPr>
          <a:xfrm>
            <a:off x="6192982" y="1076324"/>
            <a:ext cx="6004592" cy="769441"/>
          </a:xfrm>
          <a:prstGeom prst="rect">
            <a:avLst/>
          </a:prstGeom>
        </p:spPr>
        <p:txBody>
          <a:bodyPr wrap="none">
            <a:spAutoFit/>
          </a:bodyPr>
          <a:lstStyle/>
          <a:p>
            <a:r>
              <a:rPr lang="vi-VN" sz="4400" b="1" dirty="0">
                <a:solidFill>
                  <a:srgbClr val="FF0000"/>
                </a:solidFill>
                <a:latin typeface="Arial" panose="020B0604020202020204" pitchFamily="34" charset="0"/>
                <a:cs typeface="Arial" panose="020B0604020202020204" pitchFamily="34" charset="0"/>
              </a:rPr>
              <a:t>THẢO LUẬN CẶP ĐÔI</a:t>
            </a:r>
            <a:endParaRPr lang="en-US" sz="4400" b="1" dirty="0">
              <a:solidFill>
                <a:srgbClr val="FF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E394F5C-582B-4EF5-98FF-2F708B81BE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50" t="17560" r="6250" b="14941"/>
          <a:stretch/>
        </p:blipFill>
        <p:spPr>
          <a:xfrm>
            <a:off x="304800" y="6268719"/>
            <a:ext cx="5029200" cy="3657600"/>
          </a:xfrm>
          <a:prstGeom prst="rect">
            <a:avLst/>
          </a:prstGeom>
        </p:spPr>
      </p:pic>
      <p:sp>
        <p:nvSpPr>
          <p:cNvPr id="12" name="Rounded Rectangular Callout 13">
            <a:extLst>
              <a:ext uri="{FF2B5EF4-FFF2-40B4-BE49-F238E27FC236}">
                <a16:creationId xmlns:a16="http://schemas.microsoft.com/office/drawing/2014/main" id="{A42C557B-C257-428D-8306-1CD25E278F36}"/>
              </a:ext>
            </a:extLst>
          </p:cNvPr>
          <p:cNvSpPr/>
          <p:nvPr/>
        </p:nvSpPr>
        <p:spPr>
          <a:xfrm>
            <a:off x="3276600" y="2857500"/>
            <a:ext cx="7094051" cy="2707524"/>
          </a:xfrm>
          <a:prstGeom prst="wedgeRoundRectCallout">
            <a:avLst>
              <a:gd name="adj1" fmla="val -58818"/>
              <a:gd name="adj2" fmla="val 4890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chemeClr val="tx1"/>
                </a:solidFill>
              </a:rPr>
              <a:t>Đọc thông tin trong Hình 23.4 và cho biết thành phần và công dụng của chế phẩm vi sinh.</a:t>
            </a:r>
          </a:p>
        </p:txBody>
      </p:sp>
      <p:pic>
        <p:nvPicPr>
          <p:cNvPr id="4" name="Picture 3">
            <a:extLst>
              <a:ext uri="{FF2B5EF4-FFF2-40B4-BE49-F238E27FC236}">
                <a16:creationId xmlns:a16="http://schemas.microsoft.com/office/drawing/2014/main" id="{AC802FE1-4D1D-4914-8FEB-DDF8FF06B788}"/>
              </a:ext>
            </a:extLst>
          </p:cNvPr>
          <p:cNvPicPr>
            <a:picLocks noChangeAspect="1"/>
          </p:cNvPicPr>
          <p:nvPr/>
        </p:nvPicPr>
        <p:blipFill rotWithShape="1">
          <a:blip r:embed="rId7">
            <a:extLst>
              <a:ext uri="{28A0092B-C50C-407E-A947-70E740481C1C}">
                <a14:useLocalDpi xmlns:a14="http://schemas.microsoft.com/office/drawing/2010/main" val="0"/>
              </a:ext>
            </a:extLst>
          </a:blip>
          <a:srcRect l="48317" t="1726" r="7498" b="2589"/>
          <a:stretch/>
        </p:blipFill>
        <p:spPr>
          <a:xfrm>
            <a:off x="11125200" y="1845765"/>
            <a:ext cx="5758626" cy="81117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54509">
            <a:off x="16566050" y="605347"/>
            <a:ext cx="1226301" cy="10813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2095500"/>
            <a:ext cx="747024" cy="71714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80417"/>
            <a:ext cx="3850665" cy="3162359"/>
          </a:xfrm>
          <a:prstGeom prst="rect">
            <a:avLst/>
          </a:prstGeom>
        </p:spPr>
      </p:pic>
      <p:pic>
        <p:nvPicPr>
          <p:cNvPr id="9" name="Picture 5">
            <a:extLst>
              <a:ext uri="{FF2B5EF4-FFF2-40B4-BE49-F238E27FC236}">
                <a16:creationId xmlns:a16="http://schemas.microsoft.com/office/drawing/2014/main" id="{8C614E0B-1BD6-4548-BDB4-9C98067EB1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a:off x="4476369" y="-2843050"/>
            <a:ext cx="8873084" cy="17226179"/>
          </a:xfrm>
          <a:prstGeom prst="rect">
            <a:avLst/>
          </a:prstGeom>
        </p:spPr>
      </p:pic>
      <p:sp>
        <p:nvSpPr>
          <p:cNvPr id="10" name="Hộp Văn bản 10">
            <a:extLst>
              <a:ext uri="{FF2B5EF4-FFF2-40B4-BE49-F238E27FC236}">
                <a16:creationId xmlns:a16="http://schemas.microsoft.com/office/drawing/2014/main" id="{BCEEBFBE-C493-47F6-BDAC-E16DD031091D}"/>
              </a:ext>
            </a:extLst>
          </p:cNvPr>
          <p:cNvSpPr txBox="1"/>
          <p:nvPr/>
        </p:nvSpPr>
        <p:spPr>
          <a:xfrm>
            <a:off x="1252715" y="2085020"/>
            <a:ext cx="15408396" cy="6868483"/>
          </a:xfrm>
          <a:prstGeom prst="rect">
            <a:avLst/>
          </a:prstGeom>
          <a:noFill/>
        </p:spPr>
        <p:txBody>
          <a:bodyPr wrap="square">
            <a:spAutoFit/>
          </a:bodyPr>
          <a:lstStyle/>
          <a:p>
            <a:pPr lvl="0" algn="just">
              <a:lnSpc>
                <a:spcPct val="150000"/>
              </a:lnSpc>
              <a:spcBef>
                <a:spcPts val="600"/>
              </a:spcBef>
            </a:pPr>
            <a:r>
              <a:rPr lang="vi-VN" sz="3600" dirty="0">
                <a:solidFill>
                  <a:prstClr val="black"/>
                </a:solidFill>
                <a:cs typeface="Arial" panose="020B0604020202020204" pitchFamily="34" charset="0"/>
              </a:rPr>
              <a:t>Hình 23.4. Chế phẩm vi sinh ủ phân bón dạng bột. </a:t>
            </a:r>
          </a:p>
          <a:p>
            <a:pPr marL="571500" lvl="0" indent="-571500" algn="just">
              <a:lnSpc>
                <a:spcPct val="150000"/>
              </a:lnSpc>
              <a:spcBef>
                <a:spcPts val="600"/>
              </a:spcBef>
              <a:buFont typeface="Arial" panose="020B0604020202020204" pitchFamily="34" charset="0"/>
              <a:buChar char="•"/>
            </a:pPr>
            <a:r>
              <a:rPr lang="vi-VN" sz="3600" dirty="0">
                <a:solidFill>
                  <a:srgbClr val="FF0000"/>
                </a:solidFill>
                <a:cs typeface="Arial" panose="020B0604020202020204" pitchFamily="34" charset="0"/>
              </a:rPr>
              <a:t>Thành phần: </a:t>
            </a:r>
            <a:r>
              <a:rPr lang="vi-VN" sz="3600" dirty="0">
                <a:solidFill>
                  <a:prstClr val="black"/>
                </a:solidFill>
                <a:cs typeface="Arial" panose="020B0604020202020204" pitchFamily="34" charset="0"/>
              </a:rPr>
              <a:t>Vi sinh vật Bacillus subtilis, Bacillus licheiformis, Sachchearomyces cerevisiae. </a:t>
            </a:r>
          </a:p>
          <a:p>
            <a:pPr marL="571500" lvl="0" indent="-571500" algn="just">
              <a:lnSpc>
                <a:spcPct val="150000"/>
              </a:lnSpc>
              <a:spcBef>
                <a:spcPts val="600"/>
              </a:spcBef>
              <a:buFont typeface="Arial" panose="020B0604020202020204" pitchFamily="34" charset="0"/>
              <a:buChar char="•"/>
            </a:pPr>
            <a:r>
              <a:rPr lang="vi-VN" sz="3600" dirty="0">
                <a:solidFill>
                  <a:srgbClr val="FF0000"/>
                </a:solidFill>
                <a:cs typeface="Arial" panose="020B0604020202020204" pitchFamily="34" charset="0"/>
              </a:rPr>
              <a:t>Công dụng: </a:t>
            </a:r>
            <a:r>
              <a:rPr lang="vi-VN" sz="3600" dirty="0">
                <a:solidFill>
                  <a:prstClr val="black"/>
                </a:solidFill>
                <a:cs typeface="Arial" panose="020B0604020202020204" pitchFamily="34" charset="0"/>
              </a:rPr>
              <a:t>Phân giải nhanh chất hữu cơ, cố định đạm, lân, kali, kích thích sinh trưởng; tăng chống chịu sâu bệnh, nâng cao năng suất, chất lượng sản phẩm; giảm chi phí mua phân hoá học, thuốc trừ sâu; làm tăng độ phì nhiêu, tăng khoảng chất và vi sinh vật hữu ích cho đất, cải tạo bền vững.</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40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xEl>
                                              <p:charRg st="0" end="50"/>
                                            </p:txEl>
                                          </p:spTgt>
                                        </p:tgtEl>
                                        <p:attrNameLst>
                                          <p:attrName>style.visibility</p:attrName>
                                        </p:attrNameLst>
                                      </p:cBhvr>
                                      <p:to>
                                        <p:strVal val="visible"/>
                                      </p:to>
                                    </p:set>
                                    <p:animEffect transition="in" filter="circle(in)">
                                      <p:cBhvr>
                                        <p:cTn id="12" dur="750"/>
                                        <p:tgtEl>
                                          <p:spTgt spid="10">
                                            <p:txEl>
                                              <p:charRg st="0" end="5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xEl>
                                              <p:charRg st="50" end="145"/>
                                            </p:txEl>
                                          </p:spTgt>
                                        </p:tgtEl>
                                        <p:attrNameLst>
                                          <p:attrName>style.visibility</p:attrName>
                                        </p:attrNameLst>
                                      </p:cBhvr>
                                      <p:to>
                                        <p:strVal val="visible"/>
                                      </p:to>
                                    </p:set>
                                    <p:animEffect transition="in" filter="circle(in)">
                                      <p:cBhvr>
                                        <p:cTn id="17" dur="750"/>
                                        <p:tgtEl>
                                          <p:spTgt spid="10">
                                            <p:txEl>
                                              <p:charRg st="50" end="14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xEl>
                                              <p:charRg st="145" end="469"/>
                                            </p:txEl>
                                          </p:spTgt>
                                        </p:tgtEl>
                                        <p:attrNameLst>
                                          <p:attrName>style.visibility</p:attrName>
                                        </p:attrNameLst>
                                      </p:cBhvr>
                                      <p:to>
                                        <p:strVal val="visible"/>
                                      </p:to>
                                    </p:set>
                                    <p:animEffect transition="in" filter="circle(in)">
                                      <p:cBhvr>
                                        <p:cTn id="22" dur="750"/>
                                        <p:tgtEl>
                                          <p:spTgt spid="10">
                                            <p:txEl>
                                              <p:charRg st="145" end="4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3357" y="6635900"/>
            <a:ext cx="3385748" cy="363607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54390">
            <a:off x="31698" y="1134960"/>
            <a:ext cx="9948085" cy="637104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0010" flipH="1">
            <a:off x="15309817" y="829610"/>
            <a:ext cx="2858632" cy="191788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98557">
            <a:off x="743958" y="1097823"/>
            <a:ext cx="440867" cy="423232"/>
          </a:xfrm>
          <a:prstGeom prst="rect">
            <a:avLst/>
          </a:prstGeom>
        </p:spPr>
      </p:pic>
      <p:sp>
        <p:nvSpPr>
          <p:cNvPr id="9" name="Hộp Văn bản 8">
            <a:extLst>
              <a:ext uri="{FF2B5EF4-FFF2-40B4-BE49-F238E27FC236}">
                <a16:creationId xmlns:a16="http://schemas.microsoft.com/office/drawing/2014/main" id="{AF0C401D-E4B8-2608-0171-078688D579C7}"/>
              </a:ext>
            </a:extLst>
          </p:cNvPr>
          <p:cNvSpPr txBox="1"/>
          <p:nvPr/>
        </p:nvSpPr>
        <p:spPr>
          <a:xfrm>
            <a:off x="5372100" y="640016"/>
            <a:ext cx="7543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2" name="Hộp Văn bản 11">
            <a:extLst>
              <a:ext uri="{FF2B5EF4-FFF2-40B4-BE49-F238E27FC236}">
                <a16:creationId xmlns:a16="http://schemas.microsoft.com/office/drawing/2014/main" id="{DA803548-3FAA-B9DC-025E-8C1C29117CD8}"/>
              </a:ext>
            </a:extLst>
          </p:cNvPr>
          <p:cNvSpPr txBox="1"/>
          <p:nvPr/>
        </p:nvSpPr>
        <p:spPr>
          <a:xfrm>
            <a:off x="762000" y="2919542"/>
            <a:ext cx="6476998" cy="3313664"/>
          </a:xfrm>
          <a:prstGeom prst="rect">
            <a:avLst/>
          </a:prstGeom>
          <a:noFill/>
        </p:spPr>
        <p:txBody>
          <a:bodyPr wrap="square">
            <a:spAutoFit/>
          </a:bodyPr>
          <a:lstStyle/>
          <a:p>
            <a:pPr algn="just">
              <a:lnSpc>
                <a:spcPct val="150000"/>
              </a:lnSpc>
            </a:pPr>
            <a:r>
              <a:rPr lang="vi-VN" sz="3600" dirty="0">
                <a:solidFill>
                  <a:schemeClr val="accent6"/>
                </a:solidFill>
                <a:ea typeface="Times New Roman" panose="02020603050405020304" pitchFamily="18" charset="0"/>
                <a:cs typeface="Arial" panose="020B0604020202020204" pitchFamily="34" charset="0"/>
              </a:rPr>
              <a:t>Quan sát Hình 23.1 và trả lời câu hỏi: </a:t>
            </a:r>
            <a:r>
              <a:rPr lang="vi-VN" sz="3600" dirty="0">
                <a:solidFill>
                  <a:srgbClr val="000000"/>
                </a:solidFill>
                <a:ea typeface="Times New Roman" panose="02020603050405020304" pitchFamily="18" charset="0"/>
                <a:cs typeface="Arial" panose="020B0604020202020204" pitchFamily="34" charset="0"/>
              </a:rPr>
              <a:t>Hãy giải thích vai trò của chế phẩm vi sinh trong bảo vệ môi trường trồng trọt.</a:t>
            </a:r>
            <a:endParaRPr lang="en-US"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8FB415A-3CCD-46C9-9410-C096E27D3C12}"/>
              </a:ext>
            </a:extLst>
          </p:cNvPr>
          <p:cNvPicPr>
            <a:picLocks noChangeAspect="1"/>
          </p:cNvPicPr>
          <p:nvPr/>
        </p:nvPicPr>
        <p:blipFill rotWithShape="1">
          <a:blip r:embed="rId8">
            <a:extLst>
              <a:ext uri="{28A0092B-C50C-407E-A947-70E740481C1C}">
                <a14:useLocalDpi xmlns:a14="http://schemas.microsoft.com/office/drawing/2010/main" val="0"/>
              </a:ext>
            </a:extLst>
          </a:blip>
          <a:srcRect l="13899" t="4123" r="-2308" b="232"/>
          <a:stretch/>
        </p:blipFill>
        <p:spPr>
          <a:xfrm>
            <a:off x="7428815" y="1409700"/>
            <a:ext cx="11700571" cy="8542348"/>
          </a:xfrm>
          <a:prstGeom prst="pentagon">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1EAD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54509">
            <a:off x="16395128" y="8798457"/>
            <a:ext cx="1156846" cy="1020128"/>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912496" y="-36196"/>
            <a:ext cx="483689" cy="154668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318770" y="9514367"/>
            <a:ext cx="276205" cy="95243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94886" y="226556"/>
            <a:ext cx="2693114" cy="2706647"/>
          </a:xfrm>
          <a:prstGeom prst="rect">
            <a:avLst/>
          </a:prstGeom>
        </p:spPr>
      </p:pic>
      <p:sp>
        <p:nvSpPr>
          <p:cNvPr id="12" name="Rectangle 11">
            <a:extLst>
              <a:ext uri="{FF2B5EF4-FFF2-40B4-BE49-F238E27FC236}">
                <a16:creationId xmlns:a16="http://schemas.microsoft.com/office/drawing/2014/main" id="{A8615AF1-6EA6-4060-8741-BC0E7537B005}"/>
              </a:ext>
            </a:extLst>
          </p:cNvPr>
          <p:cNvSpPr/>
          <p:nvPr/>
        </p:nvSpPr>
        <p:spPr>
          <a:xfrm>
            <a:off x="7410993" y="430911"/>
            <a:ext cx="3466013" cy="1063433"/>
          </a:xfrm>
          <a:prstGeom prst="rect">
            <a:avLst/>
          </a:prstGeom>
        </p:spPr>
        <p:txBody>
          <a:bodyPr wrap="none">
            <a:spAutoFit/>
          </a:bodyPr>
          <a:lstStyle/>
          <a:p>
            <a:pPr algn="ctr">
              <a:lnSpc>
                <a:spcPct val="150000"/>
              </a:lnSpc>
            </a:pPr>
            <a:r>
              <a:rPr lang="vi-VN" sz="48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VẬN DỤNG</a:t>
            </a:r>
            <a:endParaRPr lang="en-US" sz="4800"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9ED55A4-597B-40B5-BA3E-043A4C7938B3}"/>
              </a:ext>
            </a:extLst>
          </p:cNvPr>
          <p:cNvGraphicFramePr>
            <a:graphicFrameLocks noGrp="1"/>
          </p:cNvGraphicFramePr>
          <p:nvPr>
            <p:extLst>
              <p:ext uri="{D42A27DB-BD31-4B8C-83A1-F6EECF244321}">
                <p14:modId xmlns:p14="http://schemas.microsoft.com/office/powerpoint/2010/main" val="2753235519"/>
              </p:ext>
            </p:extLst>
          </p:nvPr>
        </p:nvGraphicFramePr>
        <p:xfrm>
          <a:off x="696686" y="1959335"/>
          <a:ext cx="16894628" cy="7391400"/>
        </p:xfrm>
        <a:graphic>
          <a:graphicData uri="http://schemas.openxmlformats.org/drawingml/2006/table">
            <a:tbl>
              <a:tblPr firstRow="1" bandRow="1">
                <a:tableStyleId>{5C22544A-7EE6-4342-B048-85BDC9FD1C3A}</a:tableStyleId>
              </a:tblPr>
              <a:tblGrid>
                <a:gridCol w="16894628">
                  <a:extLst>
                    <a:ext uri="{9D8B030D-6E8A-4147-A177-3AD203B41FA5}">
                      <a16:colId xmlns:a16="http://schemas.microsoft.com/office/drawing/2014/main" val="813655811"/>
                    </a:ext>
                  </a:extLst>
                </a:gridCol>
              </a:tblGrid>
              <a:tr h="7391400">
                <a:tc>
                  <a:txBody>
                    <a:bodyPr/>
                    <a:lstStyle/>
                    <a:p>
                      <a:pPr algn="just">
                        <a:lnSpc>
                          <a:spcPct val="150000"/>
                        </a:lnSpc>
                      </a:pPr>
                      <a:r>
                        <a:rPr lang="vi-VN" sz="3600" dirty="0">
                          <a:solidFill>
                            <a:schemeClr val="tx1"/>
                          </a:solidFill>
                          <a:latin typeface="Arial" panose="020B0604020202020204" pitchFamily="34" charset="0"/>
                          <a:cs typeface="Arial" panose="020B0604020202020204" pitchFamily="34" charset="0"/>
                        </a:rPr>
                        <a:t>Nhóm:…………….. Lớp:………….</a:t>
                      </a:r>
                    </a:p>
                    <a:p>
                      <a:pPr algn="ctr">
                        <a:lnSpc>
                          <a:spcPct val="150000"/>
                        </a:lnSpc>
                      </a:pPr>
                      <a:r>
                        <a:rPr lang="vi-VN" sz="3600" dirty="0">
                          <a:solidFill>
                            <a:schemeClr val="tx1"/>
                          </a:solidFill>
                          <a:latin typeface="Arial" panose="020B0604020202020204" pitchFamily="34" charset="0"/>
                          <a:cs typeface="Arial" panose="020B0604020202020204" pitchFamily="34" charset="0"/>
                        </a:rPr>
                        <a:t>PHIẾU HỌC TẬP</a:t>
                      </a:r>
                    </a:p>
                    <a:p>
                      <a:pPr algn="ctr">
                        <a:lnSpc>
                          <a:spcPct val="150000"/>
                        </a:lnSpc>
                      </a:pPr>
                      <a:r>
                        <a:rPr lang="vi-VN" sz="3600" b="0" i="1" dirty="0">
                          <a:solidFill>
                            <a:schemeClr val="tx1"/>
                          </a:solidFill>
                          <a:latin typeface="Arial" panose="020B0604020202020204" pitchFamily="34" charset="0"/>
                          <a:cs typeface="Arial" panose="020B0604020202020204" pitchFamily="34" charset="0"/>
                        </a:rPr>
                        <a:t>Em hãy sưu tầm một số chế phẩm vi sinh bảo vệ môi trường trồng trọt theo bảng theo gợi ý dưới đây:</a:t>
                      </a:r>
                    </a:p>
                    <a:p>
                      <a:pPr algn="just">
                        <a:lnSpc>
                          <a:spcPct val="150000"/>
                        </a:lnSpc>
                      </a:pPr>
                      <a:endParaRPr lang="en-US" sz="360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830281234"/>
                  </a:ext>
                </a:extLst>
              </a:tr>
            </a:tbl>
          </a:graphicData>
        </a:graphic>
      </p:graphicFrame>
      <p:graphicFrame>
        <p:nvGraphicFramePr>
          <p:cNvPr id="9" name="Table 8">
            <a:extLst>
              <a:ext uri="{FF2B5EF4-FFF2-40B4-BE49-F238E27FC236}">
                <a16:creationId xmlns:a16="http://schemas.microsoft.com/office/drawing/2014/main" id="{34A6FE3E-D0F9-4069-B209-3CC9FF4BBE16}"/>
              </a:ext>
            </a:extLst>
          </p:cNvPr>
          <p:cNvGraphicFramePr>
            <a:graphicFrameLocks noGrp="1"/>
          </p:cNvGraphicFramePr>
          <p:nvPr>
            <p:extLst>
              <p:ext uri="{D42A27DB-BD31-4B8C-83A1-F6EECF244321}">
                <p14:modId xmlns:p14="http://schemas.microsoft.com/office/powerpoint/2010/main" val="1652776623"/>
              </p:ext>
            </p:extLst>
          </p:nvPr>
        </p:nvGraphicFramePr>
        <p:xfrm>
          <a:off x="973729" y="5773938"/>
          <a:ext cx="16088145" cy="2888340"/>
        </p:xfrm>
        <a:graphic>
          <a:graphicData uri="http://schemas.openxmlformats.org/drawingml/2006/table">
            <a:tbl>
              <a:tblPr firstRow="1" bandRow="1">
                <a:tableStyleId>{3B4B98B0-60AC-42C2-AFA5-B58CD77FA1E5}</a:tableStyleId>
              </a:tblPr>
              <a:tblGrid>
                <a:gridCol w="5362715">
                  <a:extLst>
                    <a:ext uri="{9D8B030D-6E8A-4147-A177-3AD203B41FA5}">
                      <a16:colId xmlns:a16="http://schemas.microsoft.com/office/drawing/2014/main" val="3561280651"/>
                    </a:ext>
                  </a:extLst>
                </a:gridCol>
                <a:gridCol w="5362715">
                  <a:extLst>
                    <a:ext uri="{9D8B030D-6E8A-4147-A177-3AD203B41FA5}">
                      <a16:colId xmlns:a16="http://schemas.microsoft.com/office/drawing/2014/main" val="1881986066"/>
                    </a:ext>
                  </a:extLst>
                </a:gridCol>
                <a:gridCol w="5362715">
                  <a:extLst>
                    <a:ext uri="{9D8B030D-6E8A-4147-A177-3AD203B41FA5}">
                      <a16:colId xmlns:a16="http://schemas.microsoft.com/office/drawing/2014/main" val="2982895170"/>
                    </a:ext>
                  </a:extLst>
                </a:gridCol>
              </a:tblGrid>
              <a:tr h="962780">
                <a:tc>
                  <a:txBody>
                    <a:bodyPr/>
                    <a:lstStyle/>
                    <a:p>
                      <a:pPr algn="ctr">
                        <a:lnSpc>
                          <a:spcPct val="150000"/>
                        </a:lnSpc>
                      </a:pPr>
                      <a:r>
                        <a:rPr lang="en-US" sz="3200" dirty="0" err="1">
                          <a:solidFill>
                            <a:schemeClr val="tx1"/>
                          </a:solidFill>
                          <a:latin typeface="Arial" panose="020B0604020202020204" pitchFamily="34" charset="0"/>
                          <a:cs typeface="Arial" panose="020B0604020202020204" pitchFamily="34" charset="0"/>
                        </a:rPr>
                        <a:t>Tên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chế</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phẩm</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pPr>
                      <a:r>
                        <a:rPr lang="en-US" sz="3200" dirty="0" err="1">
                          <a:solidFill>
                            <a:schemeClr val="tx1"/>
                          </a:solidFill>
                          <a:latin typeface="Arial" panose="020B0604020202020204" pitchFamily="34" charset="0"/>
                          <a:cs typeface="Arial" panose="020B0604020202020204" pitchFamily="34" charset="0"/>
                        </a:rPr>
                        <a:t>Thành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phần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và</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công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dụng</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pPr>
                      <a:r>
                        <a:rPr lang="en-US" sz="3200" dirty="0" err="1">
                          <a:solidFill>
                            <a:schemeClr val="tx1"/>
                          </a:solidFill>
                          <a:latin typeface="Arial" panose="020B0604020202020204" pitchFamily="34" charset="0"/>
                          <a:cs typeface="Arial" panose="020B0604020202020204" pitchFamily="34" charset="0"/>
                        </a:rPr>
                        <a:t>Hình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ảnh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sản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phẩm</a:t>
                      </a: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12609272"/>
                  </a:ext>
                </a:extLst>
              </a:tr>
              <a:tr h="962780">
                <a:tc>
                  <a:txBody>
                    <a:bodyPr/>
                    <a:lstStyle/>
                    <a:p>
                      <a:pPr algn="ctr">
                        <a:lnSpc>
                          <a:spcPct val="150000"/>
                        </a:lnSpc>
                      </a:pP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9690069"/>
                  </a:ext>
                </a:extLst>
              </a:tr>
              <a:tr h="962780">
                <a:tc>
                  <a:txBody>
                    <a:bodyPr/>
                    <a:lstStyle/>
                    <a:p>
                      <a:pPr algn="ctr">
                        <a:lnSpc>
                          <a:spcPct val="150000"/>
                        </a:lnSpc>
                      </a:pPr>
                      <a:endParaRPr lang="en-US" sz="3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3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3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300975"/>
                  </a:ext>
                </a:extLst>
              </a:tr>
            </a:tbl>
          </a:graphicData>
        </a:graphic>
      </p:graphicFrame>
    </p:spTree>
    <p:extLst>
      <p:ext uri="{BB962C8B-B14F-4D97-AF65-F5344CB8AC3E}">
        <p14:creationId xmlns:p14="http://schemas.microsoft.com/office/powerpoint/2010/main" val="12074336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976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372240">
            <a:off x="834133" y="3211781"/>
            <a:ext cx="4689403" cy="514804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654509">
            <a:off x="1042125" y="4184608"/>
            <a:ext cx="684943" cy="603995"/>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4628446" y="6948660"/>
            <a:ext cx="313008" cy="100089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06902" flipH="1">
            <a:off x="6997409" y="3485454"/>
            <a:ext cx="4394247" cy="4824024"/>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654509">
            <a:off x="10654479" y="7322837"/>
            <a:ext cx="684943" cy="603995"/>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48226">
            <a:off x="7126975" y="5143500"/>
            <a:ext cx="569404" cy="546628"/>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17336" flipV="1">
            <a:off x="12727526" y="3642603"/>
            <a:ext cx="4758361" cy="522375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248119" y="7569582"/>
            <a:ext cx="313008" cy="100089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293003">
            <a:off x="16636144" y="4509663"/>
            <a:ext cx="569404" cy="546628"/>
          </a:xfrm>
          <a:prstGeom prst="rect">
            <a:avLst/>
          </a:prstGeom>
        </p:spPr>
      </p:pic>
      <p:sp>
        <p:nvSpPr>
          <p:cNvPr id="12" name="Hộp Văn bản 11">
            <a:extLst>
              <a:ext uri="{FF2B5EF4-FFF2-40B4-BE49-F238E27FC236}">
                <a16:creationId xmlns:a16="http://schemas.microsoft.com/office/drawing/2014/main" id="{6A0C6294-0EFC-8BF7-FBA7-7CB86B38A329}"/>
              </a:ext>
            </a:extLst>
          </p:cNvPr>
          <p:cNvSpPr txBox="1"/>
          <p:nvPr/>
        </p:nvSpPr>
        <p:spPr>
          <a:xfrm>
            <a:off x="3270359" y="956022"/>
            <a:ext cx="1174728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5" name="Hộp Văn bản 14">
            <a:extLst>
              <a:ext uri="{FF2B5EF4-FFF2-40B4-BE49-F238E27FC236}">
                <a16:creationId xmlns:a16="http://schemas.microsoft.com/office/drawing/2014/main" id="{0468EE04-1B10-2C31-04FA-1F95953FF52A}"/>
              </a:ext>
            </a:extLst>
          </p:cNvPr>
          <p:cNvSpPr txBox="1"/>
          <p:nvPr/>
        </p:nvSpPr>
        <p:spPr>
          <a:xfrm>
            <a:off x="1183563" y="4411678"/>
            <a:ext cx="3601387" cy="2748253"/>
          </a:xfrm>
          <a:prstGeom prst="rect">
            <a:avLst/>
          </a:prstGeom>
          <a:noFill/>
        </p:spPr>
        <p:txBody>
          <a:bodyPr wrap="square">
            <a:spAutoFit/>
          </a:bodyPr>
          <a:lstStyle/>
          <a:p>
            <a:pPr marR="0" lvl="0" algn="ctr">
              <a:lnSpc>
                <a:spcPct val="150000"/>
              </a:lnSpc>
              <a:spcBef>
                <a:spcPts val="0"/>
              </a:spcBef>
              <a:spcAft>
                <a:spcPts val="0"/>
              </a:spcAft>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Củng</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23</a:t>
            </a:r>
            <a:endParaRPr lang="en-US" sz="4000" dirty="0">
              <a:effectLst/>
              <a:latin typeface="Arial" panose="020B0604020202020204" pitchFamily="34" charset="0"/>
              <a:ea typeface="Noto Sans Symbols"/>
              <a:cs typeface="Arial" panose="020B0604020202020204" pitchFamily="34" charset="0"/>
            </a:endParaRPr>
          </a:p>
        </p:txBody>
      </p:sp>
      <p:sp>
        <p:nvSpPr>
          <p:cNvPr id="18" name="Hộp Văn bản 17">
            <a:extLst>
              <a:ext uri="{FF2B5EF4-FFF2-40B4-BE49-F238E27FC236}">
                <a16:creationId xmlns:a16="http://schemas.microsoft.com/office/drawing/2014/main" id="{107B7888-5339-6560-CDA2-5D34EE54DD3C}"/>
              </a:ext>
            </a:extLst>
          </p:cNvPr>
          <p:cNvSpPr txBox="1"/>
          <p:nvPr/>
        </p:nvSpPr>
        <p:spPr>
          <a:xfrm>
            <a:off x="7865426" y="4584876"/>
            <a:ext cx="3040744" cy="2748253"/>
          </a:xfrm>
          <a:prstGeom prst="rect">
            <a:avLst/>
          </a:prstGeom>
          <a:noFill/>
        </p:spPr>
        <p:txBody>
          <a:bodyPr wrap="square">
            <a:spAutoFit/>
          </a:bodyPr>
          <a:lstStyle/>
          <a:p>
            <a:pPr marR="0" lvl="0" algn="ctr">
              <a:lnSpc>
                <a:spcPct val="150000"/>
              </a:lnSpc>
              <a:spcBef>
                <a:spcPts val="0"/>
              </a:spcBef>
              <a:spcAft>
                <a:spcPts val="0"/>
              </a:spcAft>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endParaRPr lang="en-US" sz="4000" dirty="0">
              <a:effectLst/>
              <a:latin typeface="Arial" panose="020B0604020202020204" pitchFamily="34" charset="0"/>
              <a:ea typeface="Noto Sans Symbols"/>
              <a:cs typeface="Arial" panose="020B0604020202020204" pitchFamily="34" charset="0"/>
            </a:endParaRPr>
          </a:p>
        </p:txBody>
      </p:sp>
      <p:sp>
        <p:nvSpPr>
          <p:cNvPr id="21" name="Hộp Văn bản 20">
            <a:extLst>
              <a:ext uri="{FF2B5EF4-FFF2-40B4-BE49-F238E27FC236}">
                <a16:creationId xmlns:a16="http://schemas.microsoft.com/office/drawing/2014/main" id="{652994D6-5549-E275-5B35-5E594CAF57A6}"/>
              </a:ext>
            </a:extLst>
          </p:cNvPr>
          <p:cNvSpPr txBox="1"/>
          <p:nvPr/>
        </p:nvSpPr>
        <p:spPr>
          <a:xfrm>
            <a:off x="12780832" y="4746094"/>
            <a:ext cx="4473618" cy="2748253"/>
          </a:xfrm>
          <a:prstGeom prst="rect">
            <a:avLst/>
          </a:prstGeom>
          <a:noFill/>
        </p:spPr>
        <p:txBody>
          <a:bodyPr wrap="square">
            <a:spAutoFit/>
          </a:bodyPr>
          <a:lstStyle/>
          <a:p>
            <a:pPr algn="ctr">
              <a:lnSpc>
                <a:spcPct val="150000"/>
              </a:lnSpc>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nhớ</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16" presetClass="entr" presetSubtype="21"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par>
                                <p:cTn id="55" presetID="16" presetClass="entr" presetSubtype="21"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a:off x="4572969" y="-1485900"/>
            <a:ext cx="9142062" cy="13258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34290">
            <a:off x="15937348" y="342935"/>
            <a:ext cx="1864122" cy="2118321"/>
          </a:xfrm>
          <a:prstGeom prst="rect">
            <a:avLst/>
          </a:prstGeom>
        </p:spPr>
      </p:pic>
      <p:grpSp>
        <p:nvGrpSpPr>
          <p:cNvPr id="9" name="Group 9"/>
          <p:cNvGrpSpPr>
            <a:grpSpLocks noChangeAspect="1"/>
          </p:cNvGrpSpPr>
          <p:nvPr/>
        </p:nvGrpSpPr>
        <p:grpSpPr>
          <a:xfrm>
            <a:off x="14325600" y="6704215"/>
            <a:ext cx="3582785" cy="3582785"/>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50731" t="-13779" b="-8017"/>
              </a:stretch>
            </a:blipFill>
          </p:spPr>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816060" y="96253"/>
            <a:ext cx="276205" cy="952432"/>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71518">
            <a:off x="949221" y="8128162"/>
            <a:ext cx="533905" cy="512549"/>
          </a:xfrm>
          <a:prstGeom prst="rect">
            <a:avLst/>
          </a:prstGeom>
        </p:spPr>
      </p:pic>
      <p:sp>
        <p:nvSpPr>
          <p:cNvPr id="3" name="Hộp Văn bản 2">
            <a:extLst>
              <a:ext uri="{FF2B5EF4-FFF2-40B4-BE49-F238E27FC236}">
                <a16:creationId xmlns:a16="http://schemas.microsoft.com/office/drawing/2014/main" id="{9FBF2E4A-0409-4450-4930-0F89A1F7226D}"/>
              </a:ext>
            </a:extLst>
          </p:cNvPr>
          <p:cNvSpPr txBox="1"/>
          <p:nvPr/>
        </p:nvSpPr>
        <p:spPr>
          <a:xfrm>
            <a:off x="4533900" y="3086100"/>
            <a:ext cx="9220200"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 ƠN CÁC EM ĐÃ LẮNG NGHE</a:t>
            </a:r>
          </a:p>
        </p:txBody>
      </p:sp>
      <p:pic>
        <p:nvPicPr>
          <p:cNvPr id="4" name="Picture 2">
            <a:extLst>
              <a:ext uri="{FF2B5EF4-FFF2-40B4-BE49-F238E27FC236}">
                <a16:creationId xmlns:a16="http://schemas.microsoft.com/office/drawing/2014/main" id="{80884D72-B0E0-A5E5-8CE7-7D0E96A636C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54401" y="8528444"/>
            <a:ext cx="1324190" cy="1324190"/>
          </a:xfrm>
          <a:prstGeom prst="rect">
            <a:avLst/>
          </a:prstGeom>
        </p:spPr>
      </p:pic>
      <p:pic>
        <p:nvPicPr>
          <p:cNvPr id="5" name="Picture 4">
            <a:extLst>
              <a:ext uri="{FF2B5EF4-FFF2-40B4-BE49-F238E27FC236}">
                <a16:creationId xmlns:a16="http://schemas.microsoft.com/office/drawing/2014/main" id="{BE804A1E-0A84-675F-9246-DD62951AA6C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06189" y="2027796"/>
            <a:ext cx="1324190" cy="1324190"/>
          </a:xfrm>
          <a:prstGeom prst="rect">
            <a:avLst/>
          </a:prstGeom>
        </p:spPr>
      </p:pic>
      <p:pic>
        <p:nvPicPr>
          <p:cNvPr id="6" name="Picture 8">
            <a:extLst>
              <a:ext uri="{FF2B5EF4-FFF2-40B4-BE49-F238E27FC236}">
                <a16:creationId xmlns:a16="http://schemas.microsoft.com/office/drawing/2014/main" id="{37F52222-5E1D-1C8D-0926-FFEDBC80C5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125200" y="1167190"/>
            <a:ext cx="1324190" cy="1324190"/>
          </a:xfrm>
          <a:prstGeom prst="rect">
            <a:avLst/>
          </a:prstGeom>
        </p:spPr>
      </p:pic>
      <p:pic>
        <p:nvPicPr>
          <p:cNvPr id="8" name="Picture 13">
            <a:extLst>
              <a:ext uri="{FF2B5EF4-FFF2-40B4-BE49-F238E27FC236}">
                <a16:creationId xmlns:a16="http://schemas.microsoft.com/office/drawing/2014/main" id="{358D5A6A-CFAE-3FD2-9BA8-B73DD885C74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871805" y="6587168"/>
            <a:ext cx="1324190" cy="1324190"/>
          </a:xfrm>
          <a:prstGeom prst="rect">
            <a:avLst/>
          </a:prstGeom>
        </p:spPr>
      </p:pic>
    </p:spTree>
    <p:extLst>
      <p:ext uri="{BB962C8B-B14F-4D97-AF65-F5344CB8AC3E}">
        <p14:creationId xmlns:p14="http://schemas.microsoft.com/office/powerpoint/2010/main" val="293339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3357" y="6635900"/>
            <a:ext cx="3385748" cy="36360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0010" flipH="1">
            <a:off x="15309817" y="829610"/>
            <a:ext cx="2858632" cy="191788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98557">
            <a:off x="743958" y="1097823"/>
            <a:ext cx="440867" cy="423232"/>
          </a:xfrm>
          <a:prstGeom prst="rect">
            <a:avLst/>
          </a:prstGeom>
        </p:spPr>
      </p:pic>
      <p:sp>
        <p:nvSpPr>
          <p:cNvPr id="9" name="Hộp Văn bản 8">
            <a:extLst>
              <a:ext uri="{FF2B5EF4-FFF2-40B4-BE49-F238E27FC236}">
                <a16:creationId xmlns:a16="http://schemas.microsoft.com/office/drawing/2014/main" id="{AF0C401D-E4B8-2608-0171-078688D579C7}"/>
              </a:ext>
            </a:extLst>
          </p:cNvPr>
          <p:cNvSpPr txBox="1"/>
          <p:nvPr/>
        </p:nvSpPr>
        <p:spPr>
          <a:xfrm>
            <a:off x="5372099" y="798057"/>
            <a:ext cx="75438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KHỞI ĐỘNG</a:t>
            </a:r>
          </a:p>
        </p:txBody>
      </p:sp>
      <p:sp>
        <p:nvSpPr>
          <p:cNvPr id="4" name="Rectangle 3">
            <a:extLst>
              <a:ext uri="{FF2B5EF4-FFF2-40B4-BE49-F238E27FC236}">
                <a16:creationId xmlns:a16="http://schemas.microsoft.com/office/drawing/2014/main" id="{4177ADF6-0FBE-4A7B-8B14-8678AD93B7B7}"/>
              </a:ext>
            </a:extLst>
          </p:cNvPr>
          <p:cNvSpPr/>
          <p:nvPr/>
        </p:nvSpPr>
        <p:spPr>
          <a:xfrm>
            <a:off x="1333345" y="2624284"/>
            <a:ext cx="15621309" cy="5406814"/>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50000"/>
              </a:lnSpc>
            </a:pPr>
            <a:r>
              <a:rPr lang="vi-VN" sz="4000" dirty="0">
                <a:solidFill>
                  <a:schemeClr val="tx1"/>
                </a:solidFill>
              </a:rPr>
              <a:t>Hình 23.1 chỉ ra chế phẩm vi sinh được sử dụng để:</a:t>
            </a:r>
          </a:p>
          <a:p>
            <a:pPr marL="571500" indent="-571500" algn="just">
              <a:lnSpc>
                <a:spcPct val="150000"/>
              </a:lnSpc>
              <a:buFont typeface="Arial" panose="020B0604020202020204" pitchFamily="34" charset="0"/>
              <a:buChar char="•"/>
            </a:pPr>
            <a:r>
              <a:rPr lang="vi-VN" sz="4000" dirty="0">
                <a:solidFill>
                  <a:schemeClr val="tx1"/>
                </a:solidFill>
              </a:rPr>
              <a:t>Xử lí phụ phẩm trồng trọt thành phân hữu cơ bón cho cây trồng</a:t>
            </a:r>
          </a:p>
          <a:p>
            <a:pPr marL="571500" indent="-571500" algn="just">
              <a:lnSpc>
                <a:spcPct val="150000"/>
              </a:lnSpc>
              <a:buFont typeface="Arial" panose="020B0604020202020204" pitchFamily="34" charset="0"/>
              <a:buChar char="•"/>
            </a:pPr>
            <a:r>
              <a:rPr lang="vi-VN" sz="4000" dirty="0">
                <a:solidFill>
                  <a:schemeClr val="tx1"/>
                </a:solidFill>
              </a:rPr>
              <a:t>Chế phẩm vi sinh được bón trực tiếp cho cây, nhằm thúc đẩy sinh trưởng, phát triển của cây, nâng cao năng suất và chất lượng sản phẩm.</a:t>
            </a:r>
            <a:endParaRPr lang="en-US" sz="4000" dirty="0">
              <a:solidFill>
                <a:schemeClr val="tx1"/>
              </a:solidFill>
            </a:endParaRPr>
          </a:p>
        </p:txBody>
      </p:sp>
    </p:spTree>
    <p:extLst>
      <p:ext uri="{BB962C8B-B14F-4D97-AF65-F5344CB8AC3E}">
        <p14:creationId xmlns:p14="http://schemas.microsoft.com/office/powerpoint/2010/main" val="164758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randombar(horizontal)">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EA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200" y="2415252"/>
            <a:ext cx="15087600" cy="655729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654509">
            <a:off x="15627680" y="7061759"/>
            <a:ext cx="1156846" cy="102012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826895" y="782953"/>
            <a:ext cx="483689" cy="154668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359232" y="976337"/>
            <a:ext cx="276205" cy="952432"/>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52563" y="8358232"/>
            <a:ext cx="276205" cy="95243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96600" y="202970"/>
            <a:ext cx="2693114" cy="2706647"/>
          </a:xfrm>
          <a:prstGeom prst="rect">
            <a:avLst/>
          </a:prstGeom>
        </p:spPr>
      </p:pic>
      <p:sp>
        <p:nvSpPr>
          <p:cNvPr id="9" name="Hộp Văn bản 8">
            <a:extLst>
              <a:ext uri="{FF2B5EF4-FFF2-40B4-BE49-F238E27FC236}">
                <a16:creationId xmlns:a16="http://schemas.microsoft.com/office/drawing/2014/main" id="{F667ADF2-793E-DF8F-B2C4-E5AC671D382F}"/>
              </a:ext>
            </a:extLst>
          </p:cNvPr>
          <p:cNvSpPr txBox="1"/>
          <p:nvPr/>
        </p:nvSpPr>
        <p:spPr>
          <a:xfrm>
            <a:off x="1741714" y="2839707"/>
            <a:ext cx="14706600" cy="4474558"/>
          </a:xfrm>
          <a:prstGeom prst="rect">
            <a:avLst/>
          </a:prstGeom>
          <a:noFill/>
        </p:spPr>
        <p:txBody>
          <a:bodyPr wrap="square" rtlCol="0">
            <a:spAutoFit/>
          </a:bodyPr>
          <a:lstStyle/>
          <a:p>
            <a:pPr algn="ctr">
              <a:lnSpc>
                <a:spcPct val="150000"/>
              </a:lnSpc>
            </a:pPr>
            <a:r>
              <a:rPr lang="vi-VN" sz="6600" b="1" dirty="0">
                <a:cs typeface="Arial" panose="020B0604020202020204" pitchFamily="34" charset="0"/>
              </a:rPr>
              <a:t>BÀI 23: CỘNG NGHỆ VI SINH TRONG BẢO VỆ MÔI TRƯỜNG VÀ XỬ LÍ CHẤT THẢI TRỒNG TRỌT</a:t>
            </a:r>
            <a:endParaRPr lang="en-US" sz="6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9767"/>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12405" flipH="1">
            <a:off x="763897" y="3463115"/>
            <a:ext cx="4798411" cy="526771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8156" y="3896962"/>
            <a:ext cx="2396898" cy="39374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54509">
            <a:off x="16860745" y="494372"/>
            <a:ext cx="1058436" cy="93334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077451" y="7061030"/>
            <a:ext cx="483689" cy="154668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954534" y="1310892"/>
            <a:ext cx="276205" cy="952432"/>
          </a:xfrm>
          <a:prstGeom prst="rect">
            <a:avLst/>
          </a:prstGeom>
        </p:spPr>
      </p:pic>
      <p:sp>
        <p:nvSpPr>
          <p:cNvPr id="10" name="Hộp Văn bản 9">
            <a:extLst>
              <a:ext uri="{FF2B5EF4-FFF2-40B4-BE49-F238E27FC236}">
                <a16:creationId xmlns:a16="http://schemas.microsoft.com/office/drawing/2014/main" id="{A96FE357-3A06-01BC-3349-5C50D3B5DA80}"/>
              </a:ext>
            </a:extLst>
          </p:cNvPr>
          <p:cNvSpPr txBox="1"/>
          <p:nvPr/>
        </p:nvSpPr>
        <p:spPr>
          <a:xfrm>
            <a:off x="4838700" y="1158760"/>
            <a:ext cx="8610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11" name="Hình chữ nhật: Góc Tròn 10">
            <a:extLst>
              <a:ext uri="{FF2B5EF4-FFF2-40B4-BE49-F238E27FC236}">
                <a16:creationId xmlns:a16="http://schemas.microsoft.com/office/drawing/2014/main" id="{C893477A-4B71-9C11-14ED-6FC76E4149D9}"/>
              </a:ext>
            </a:extLst>
          </p:cNvPr>
          <p:cNvSpPr/>
          <p:nvPr/>
        </p:nvSpPr>
        <p:spPr>
          <a:xfrm>
            <a:off x="7460446" y="3162299"/>
            <a:ext cx="9677400" cy="19812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400" dirty="0">
                <a:cs typeface="Arial" panose="020B0604020202020204" pitchFamily="34" charset="0"/>
              </a:rPr>
              <a:t>Ứng dụng công nghệ vi sinh trong bảo vệ môi trường trồng trọt</a:t>
            </a:r>
            <a:endParaRPr lang="en-US" sz="4400" dirty="0">
              <a:latin typeface="Arial" panose="020B0604020202020204" pitchFamily="34" charset="0"/>
              <a:cs typeface="Arial" panose="020B0604020202020204" pitchFamily="34" charset="0"/>
            </a:endParaRPr>
          </a:p>
        </p:txBody>
      </p:sp>
      <p:sp>
        <p:nvSpPr>
          <p:cNvPr id="12" name="Hình chữ nhật: Góc Tròn 11">
            <a:extLst>
              <a:ext uri="{FF2B5EF4-FFF2-40B4-BE49-F238E27FC236}">
                <a16:creationId xmlns:a16="http://schemas.microsoft.com/office/drawing/2014/main" id="{FA56082F-8024-B014-3EBB-5C6AA7B9479A}"/>
              </a:ext>
            </a:extLst>
          </p:cNvPr>
          <p:cNvSpPr/>
          <p:nvPr/>
        </p:nvSpPr>
        <p:spPr>
          <a:xfrm>
            <a:off x="7460446" y="6096973"/>
            <a:ext cx="9677400" cy="19812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4800" dirty="0" err="1">
                <a:latin typeface="Arial" panose="020B0604020202020204" pitchFamily="34" charset="0"/>
                <a:cs typeface="Arial" panose="020B0604020202020204" pitchFamily="34" charset="0"/>
              </a:rPr>
              <a:t>Ứng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dụng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công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nghệ</a:t>
            </a:r>
            <a:r>
              <a:rPr lang="en-US" sz="4800" dirty="0">
                <a:latin typeface="Arial" panose="020B0604020202020204" pitchFamily="34" charset="0"/>
                <a:cs typeface="Arial" panose="020B0604020202020204" pitchFamily="34" charset="0"/>
              </a:rPr>
              <a:t> vi </a:t>
            </a:r>
            <a:r>
              <a:rPr lang="en-US" sz="4800" dirty="0" err="1">
                <a:latin typeface="Arial" panose="020B0604020202020204" pitchFamily="34" charset="0"/>
                <a:cs typeface="Arial" panose="020B0604020202020204" pitchFamily="34" charset="0"/>
              </a:rPr>
              <a:t>sinh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xử</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lí</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thải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trong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trồng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trọt</a:t>
            </a:r>
            <a:endParaRPr lang="en-US" sz="48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4485879" y="-3067729"/>
            <a:ext cx="9316241" cy="1655501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772341" y="94559"/>
            <a:ext cx="265118" cy="9142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459200" y="8877300"/>
            <a:ext cx="747024" cy="71714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654509">
            <a:off x="314910" y="6660871"/>
            <a:ext cx="1156846" cy="1020128"/>
          </a:xfrm>
          <a:prstGeom prst="rect">
            <a:avLst/>
          </a:prstGeom>
        </p:spPr>
      </p:pic>
      <p:pic>
        <p:nvPicPr>
          <p:cNvPr id="11" name="Picture 2">
            <a:extLst>
              <a:ext uri="{FF2B5EF4-FFF2-40B4-BE49-F238E27FC236}">
                <a16:creationId xmlns:a16="http://schemas.microsoft.com/office/drawing/2014/main" id="{EA9D55DC-FC5D-CCC0-DDFB-9BE9B50443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05019">
            <a:off x="661355" y="1304957"/>
            <a:ext cx="1572890" cy="2118370"/>
          </a:xfrm>
          <a:prstGeom prst="rect">
            <a:avLst/>
          </a:prstGeom>
        </p:spPr>
      </p:pic>
      <p:sp>
        <p:nvSpPr>
          <p:cNvPr id="14" name="Hộp Văn bản 13">
            <a:extLst>
              <a:ext uri="{FF2B5EF4-FFF2-40B4-BE49-F238E27FC236}">
                <a16:creationId xmlns:a16="http://schemas.microsoft.com/office/drawing/2014/main" id="{01665514-9DD1-7379-55C6-A63F73EE2663}"/>
              </a:ext>
            </a:extLst>
          </p:cNvPr>
          <p:cNvSpPr txBox="1"/>
          <p:nvPr/>
        </p:nvSpPr>
        <p:spPr>
          <a:xfrm>
            <a:off x="2390575" y="1027251"/>
            <a:ext cx="12925625" cy="3090783"/>
          </a:xfrm>
          <a:prstGeom prst="rect">
            <a:avLst/>
          </a:prstGeom>
          <a:noFill/>
        </p:spPr>
        <p:txBody>
          <a:bodyPr wrap="square">
            <a:spAutoFit/>
          </a:bodyPr>
          <a:lstStyle/>
          <a:p>
            <a:pPr algn="just">
              <a:lnSpc>
                <a:spcPct val="150000"/>
              </a:lnSpc>
              <a:spcBef>
                <a:spcPts val="600"/>
              </a:spcBef>
            </a:pPr>
            <a:r>
              <a:rPr lang="fr-FR"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fr-FR"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400" b="1" dirty="0">
                <a:solidFill>
                  <a:srgbClr val="000000"/>
                </a:solidFill>
                <a:ea typeface="Calibri" panose="020F0502020204030204" pitchFamily="34" charset="0"/>
                <a:cs typeface="Arial" panose="020B0604020202020204" pitchFamily="34" charset="0"/>
              </a:rPr>
              <a:t>Ứng dụng công nghệ vi sinh trong bảo vệ môi trường trồng trọt</a:t>
            </a:r>
          </a:p>
          <a:p>
            <a:pPr marL="0" marR="0" algn="just">
              <a:lnSpc>
                <a:spcPct val="150000"/>
              </a:lnSpc>
              <a:spcBef>
                <a:spcPts val="600"/>
              </a:spcBef>
              <a:spcAft>
                <a:spcPts val="0"/>
              </a:spcAft>
            </a:pP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hought Bubble: Cloud 2">
            <a:extLst>
              <a:ext uri="{FF2B5EF4-FFF2-40B4-BE49-F238E27FC236}">
                <a16:creationId xmlns:a16="http://schemas.microsoft.com/office/drawing/2014/main" id="{2A6BBB05-ACAA-42E2-B09D-438A291E538E}"/>
              </a:ext>
            </a:extLst>
          </p:cNvPr>
          <p:cNvSpPr/>
          <p:nvPr/>
        </p:nvSpPr>
        <p:spPr>
          <a:xfrm>
            <a:off x="5874647" y="3086100"/>
            <a:ext cx="10494207" cy="5350216"/>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vi-VN" sz="4000" dirty="0">
                <a:solidFill>
                  <a:srgbClr val="002060"/>
                </a:solidFill>
              </a:rPr>
              <a:t>Đọc nội dung SGK và nêu các ứng dụng của công nghệ vi sinh trong bảo vệ môi trường trồng trọt.</a:t>
            </a:r>
            <a:endParaRPr lang="en-US" sz="4000" dirty="0">
              <a:solidFill>
                <a:srgbClr val="002060"/>
              </a:solidFill>
            </a:endParaRPr>
          </a:p>
        </p:txBody>
      </p:sp>
      <p:pic>
        <p:nvPicPr>
          <p:cNvPr id="12" name="Picture 8">
            <a:extLst>
              <a:ext uri="{FF2B5EF4-FFF2-40B4-BE49-F238E27FC236}">
                <a16:creationId xmlns:a16="http://schemas.microsoft.com/office/drawing/2014/main" id="{0E47D39D-3D9A-41DE-BFCF-21B4389B9E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2852497" y="4245483"/>
            <a:ext cx="2807429" cy="549496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54509">
            <a:off x="16566050" y="605347"/>
            <a:ext cx="1226301" cy="10813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2095500"/>
            <a:ext cx="747024" cy="71714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80417"/>
            <a:ext cx="3850665" cy="3162359"/>
          </a:xfrm>
          <a:prstGeom prst="rect">
            <a:avLst/>
          </a:prstGeom>
        </p:spPr>
      </p:pic>
      <p:pic>
        <p:nvPicPr>
          <p:cNvPr id="9" name="Picture 5">
            <a:extLst>
              <a:ext uri="{FF2B5EF4-FFF2-40B4-BE49-F238E27FC236}">
                <a16:creationId xmlns:a16="http://schemas.microsoft.com/office/drawing/2014/main" id="{8C614E0B-1BD6-4548-BDB4-9C98067EB1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a:off x="4679808" y="-2848972"/>
            <a:ext cx="8928383" cy="16645626"/>
          </a:xfrm>
          <a:prstGeom prst="rect">
            <a:avLst/>
          </a:prstGeom>
        </p:spPr>
      </p:pic>
      <p:sp>
        <p:nvSpPr>
          <p:cNvPr id="10" name="Hộp Văn bản 10">
            <a:extLst>
              <a:ext uri="{FF2B5EF4-FFF2-40B4-BE49-F238E27FC236}">
                <a16:creationId xmlns:a16="http://schemas.microsoft.com/office/drawing/2014/main" id="{BCEEBFBE-C493-47F6-BDAC-E16DD031091D}"/>
              </a:ext>
            </a:extLst>
          </p:cNvPr>
          <p:cNvSpPr txBox="1"/>
          <p:nvPr/>
        </p:nvSpPr>
        <p:spPr>
          <a:xfrm>
            <a:off x="1660404" y="1960419"/>
            <a:ext cx="14967189" cy="5960542"/>
          </a:xfrm>
          <a:prstGeom prst="rect">
            <a:avLst/>
          </a:prstGeom>
          <a:noFill/>
        </p:spPr>
        <p:txBody>
          <a:bodyPr wrap="square">
            <a:spAutoFit/>
          </a:bodyPr>
          <a:lstStyle/>
          <a:p>
            <a:pPr marR="0" algn="just">
              <a:lnSpc>
                <a:spcPct val="150000"/>
              </a:lnSpc>
              <a:spcBef>
                <a:spcPts val="600"/>
              </a:spcBef>
              <a:spcAft>
                <a:spcPts val="0"/>
              </a:spcAft>
            </a:pPr>
            <a:r>
              <a:rPr lang="vi-VN" sz="3600" b="1" dirty="0">
                <a:solidFill>
                  <a:schemeClr val="accent6"/>
                </a:solidFill>
                <a:cs typeface="Arial" panose="020B0604020202020204" pitchFamily="34" charset="0"/>
              </a:rPr>
              <a:t>a. Ứng dụng chế phẩm vi sinh để cải tạo và bảo vệ đất trồng </a:t>
            </a:r>
          </a:p>
          <a:p>
            <a:pPr marR="0" algn="just">
              <a:lnSpc>
                <a:spcPct val="150000"/>
              </a:lnSpc>
              <a:spcBef>
                <a:spcPts val="600"/>
              </a:spcBef>
              <a:spcAft>
                <a:spcPts val="0"/>
              </a:spcAft>
            </a:pPr>
            <a:r>
              <a:rPr lang="vi-VN" sz="3600" dirty="0">
                <a:cs typeface="Arial" panose="020B0604020202020204" pitchFamily="34" charset="0"/>
              </a:rPr>
              <a:t>- Chế phẩm vi sinh có tác dụng cải tạo đất và nâng cao độ phì nhiêu của đất do: cung cấp hệ vi sinh vật có ích thúc đẩy khả năng cố định đạm, phân giải lân, phân huỷ độc tố,... cho đất; tiêu diệt mầm bệnh trong đất; tăng cường khả năng giữ nước, chống xói mòn đất .</a:t>
            </a:r>
          </a:p>
          <a:p>
            <a:pPr marR="0" algn="just">
              <a:lnSpc>
                <a:spcPct val="150000"/>
              </a:lnSpc>
              <a:spcBef>
                <a:spcPts val="600"/>
              </a:spcBef>
              <a:spcAft>
                <a:spcPts val="0"/>
              </a:spcAft>
            </a:pPr>
            <a:r>
              <a:rPr lang="vi-VN" sz="3600" dirty="0">
                <a:cs typeface="Arial" panose="020B0604020202020204" pitchFamily="34" charset="0"/>
              </a:rPr>
              <a:t>- Chế phẩm vi sinh được sản xuất dưới dạng bột hoặc dạng lỏng. Xử lí đất bằng chế phẩm vi sinh vào thời điểm trước hoặc sau khi trồng cây.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54509">
            <a:off x="16566050" y="605347"/>
            <a:ext cx="1226301" cy="10813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2095500"/>
            <a:ext cx="747024" cy="71714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80417"/>
            <a:ext cx="3850665" cy="3162359"/>
          </a:xfrm>
          <a:prstGeom prst="rect">
            <a:avLst/>
          </a:prstGeom>
        </p:spPr>
      </p:pic>
      <p:pic>
        <p:nvPicPr>
          <p:cNvPr id="9" name="Picture 5">
            <a:extLst>
              <a:ext uri="{FF2B5EF4-FFF2-40B4-BE49-F238E27FC236}">
                <a16:creationId xmlns:a16="http://schemas.microsoft.com/office/drawing/2014/main" id="{8C614E0B-1BD6-4548-BDB4-9C98067EB1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a:off x="5095875" y="-2941188"/>
            <a:ext cx="8096250" cy="16645626"/>
          </a:xfrm>
          <a:prstGeom prst="rect">
            <a:avLst/>
          </a:prstGeom>
        </p:spPr>
      </p:pic>
      <p:sp>
        <p:nvSpPr>
          <p:cNvPr id="10" name="Hộp Văn bản 10">
            <a:extLst>
              <a:ext uri="{FF2B5EF4-FFF2-40B4-BE49-F238E27FC236}">
                <a16:creationId xmlns:a16="http://schemas.microsoft.com/office/drawing/2014/main" id="{BCEEBFBE-C493-47F6-BDAC-E16DD031091D}"/>
              </a:ext>
            </a:extLst>
          </p:cNvPr>
          <p:cNvSpPr txBox="1"/>
          <p:nvPr/>
        </p:nvSpPr>
        <p:spPr>
          <a:xfrm>
            <a:off x="1750022" y="2450523"/>
            <a:ext cx="15408396" cy="5052602"/>
          </a:xfrm>
          <a:prstGeom prst="rect">
            <a:avLst/>
          </a:prstGeom>
          <a:noFill/>
        </p:spPr>
        <p:txBody>
          <a:bodyPr wrap="square">
            <a:spAutoFit/>
          </a:bodyPr>
          <a:lstStyle/>
          <a:p>
            <a:pPr lvl="0" algn="just">
              <a:lnSpc>
                <a:spcPct val="150000"/>
              </a:lnSpc>
              <a:spcBef>
                <a:spcPts val="600"/>
              </a:spcBef>
            </a:pPr>
            <a:r>
              <a:rPr lang="vi-VN" sz="3600" b="1" dirty="0">
                <a:solidFill>
                  <a:srgbClr val="F79646"/>
                </a:solidFill>
                <a:cs typeface="Arial" panose="020B0604020202020204" pitchFamily="34" charset="0"/>
              </a:rPr>
              <a:t>b. Ứng dụng chế phẩm vi sinh để cải tạo và bảo vệ môi trường nước</a:t>
            </a:r>
          </a:p>
          <a:p>
            <a:pPr lvl="0" algn="just">
              <a:lnSpc>
                <a:spcPct val="150000"/>
              </a:lnSpc>
              <a:spcBef>
                <a:spcPts val="600"/>
              </a:spcBef>
            </a:pPr>
            <a:r>
              <a:rPr lang="vi-VN" sz="3600" dirty="0">
                <a:solidFill>
                  <a:prstClr val="black"/>
                </a:solidFill>
                <a:cs typeface="Arial" panose="020B0604020202020204" pitchFamily="34" charset="0"/>
              </a:rPr>
              <a:t>- Chế phẩm vi sinh có tác dụng cải tạo và bảo vệ môi trường nước do có chứa vật hiếu khí, kị khí (Saccharomyces, Nitrosomonas, Bacillus,...) có khả năng: phân huỷ chất hữu cơ, chất gây ô nhiễm trong nước; khử mùi hôi, tiêu diệt mầm bệnh, ức tế vi khuẩn có hại để làm sạch nước; tăng hàm lượng oxygen trong nước.</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24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4485879" y="-3067729"/>
            <a:ext cx="9316241" cy="1655501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772341" y="94559"/>
            <a:ext cx="265118" cy="9142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459200" y="8877300"/>
            <a:ext cx="747024" cy="71714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654509">
            <a:off x="314910" y="6660871"/>
            <a:ext cx="1156846" cy="1020128"/>
          </a:xfrm>
          <a:prstGeom prst="rect">
            <a:avLst/>
          </a:prstGeom>
        </p:spPr>
      </p:pic>
      <p:pic>
        <p:nvPicPr>
          <p:cNvPr id="11" name="Picture 2">
            <a:extLst>
              <a:ext uri="{FF2B5EF4-FFF2-40B4-BE49-F238E27FC236}">
                <a16:creationId xmlns:a16="http://schemas.microsoft.com/office/drawing/2014/main" id="{EA9D55DC-FC5D-CCC0-DDFB-9BE9B50443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05019">
            <a:off x="661355" y="1304957"/>
            <a:ext cx="1572890" cy="2118370"/>
          </a:xfrm>
          <a:prstGeom prst="rect">
            <a:avLst/>
          </a:prstGeom>
        </p:spPr>
      </p:pic>
      <p:sp>
        <p:nvSpPr>
          <p:cNvPr id="14" name="Hộp Văn bản 13">
            <a:extLst>
              <a:ext uri="{FF2B5EF4-FFF2-40B4-BE49-F238E27FC236}">
                <a16:creationId xmlns:a16="http://schemas.microsoft.com/office/drawing/2014/main" id="{01665514-9DD1-7379-55C6-A63F73EE2663}"/>
              </a:ext>
            </a:extLst>
          </p:cNvPr>
          <p:cNvSpPr txBox="1"/>
          <p:nvPr/>
        </p:nvSpPr>
        <p:spPr>
          <a:xfrm>
            <a:off x="2390575" y="1027251"/>
            <a:ext cx="12925625" cy="1998176"/>
          </a:xfrm>
          <a:prstGeom prst="rect">
            <a:avLst/>
          </a:prstGeom>
          <a:noFill/>
        </p:spPr>
        <p:txBody>
          <a:bodyPr wrap="square">
            <a:spAutoFit/>
          </a:bodyPr>
          <a:lstStyle/>
          <a:p>
            <a:pPr lvl="0" algn="just">
              <a:lnSpc>
                <a:spcPct val="150000"/>
              </a:lnSpc>
              <a:spcBef>
                <a:spcPts val="600"/>
              </a:spcBef>
            </a:pPr>
            <a:r>
              <a:rPr lang="vi-VN" sz="4400" b="1" dirty="0">
                <a:solidFill>
                  <a:srgbClr val="000000"/>
                </a:solidFill>
                <a:ea typeface="Calibri" panose="020F0502020204030204" pitchFamily="34" charset="0"/>
                <a:cs typeface="Arial" panose="020B0604020202020204" pitchFamily="34" charset="0"/>
              </a:rPr>
              <a:t>2. Ứng dụng công nghệ vi sinh xử lí chất thải trong trồng trọt</a:t>
            </a:r>
            <a:endParaRPr kumimoji="0" lang="vi-VN" sz="4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hought Bubble: Cloud 2">
            <a:extLst>
              <a:ext uri="{FF2B5EF4-FFF2-40B4-BE49-F238E27FC236}">
                <a16:creationId xmlns:a16="http://schemas.microsoft.com/office/drawing/2014/main" id="{2A6BBB05-ACAA-42E2-B09D-438A291E538E}"/>
              </a:ext>
            </a:extLst>
          </p:cNvPr>
          <p:cNvSpPr/>
          <p:nvPr/>
        </p:nvSpPr>
        <p:spPr>
          <a:xfrm>
            <a:off x="1868040" y="2718603"/>
            <a:ext cx="14950817" cy="6417016"/>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vi-VN" sz="4000" dirty="0">
                <a:solidFill>
                  <a:schemeClr val="accent6"/>
                </a:solidFill>
              </a:rPr>
              <a:t>Dựa vào thông tin mục 2 và tìm hiểu các ứng dụng: </a:t>
            </a:r>
            <a:r>
              <a:rPr lang="vi-VN" sz="4000" dirty="0">
                <a:solidFill>
                  <a:srgbClr val="002060"/>
                </a:solidFill>
              </a:rPr>
              <a:t>chế phẩm vi sinh xử lí phụ phẩm trồng trọt làm phân bón cho cây trồng và chế phẩm vi sinh xử lí phụ phẩm trồng trọt làm thức ăn chăn nuôi?</a:t>
            </a:r>
            <a:endParaRPr kumimoji="0" lang="en-US" sz="40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892054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1275</Words>
  <PresentationFormat>Custom</PresentationFormat>
  <Paragraphs>91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Noto Sans Symbols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2022-12-22T22:56:10Z</dcterms:modified>
  <dc:identifier>DAFNCej-9-I</dc:identifier>
</cp:coreProperties>
</file>