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68" r:id="rId3"/>
    <p:sldId id="302" r:id="rId4"/>
    <p:sldId id="292" r:id="rId5"/>
    <p:sldId id="404" r:id="rId6"/>
    <p:sldId id="334" r:id="rId7"/>
    <p:sldId id="333" r:id="rId8"/>
    <p:sldId id="383" r:id="rId9"/>
    <p:sldId id="385" r:id="rId10"/>
    <p:sldId id="386" r:id="rId11"/>
    <p:sldId id="423" r:id="rId12"/>
    <p:sldId id="424" r:id="rId13"/>
    <p:sldId id="336" r:id="rId14"/>
    <p:sldId id="391" r:id="rId15"/>
    <p:sldId id="425" r:id="rId16"/>
    <p:sldId id="431" r:id="rId17"/>
    <p:sldId id="427" r:id="rId18"/>
    <p:sldId id="426" r:id="rId19"/>
    <p:sldId id="428" r:id="rId20"/>
    <p:sldId id="429" r:id="rId21"/>
    <p:sldId id="399" r:id="rId22"/>
    <p:sldId id="400" r:id="rId23"/>
    <p:sldId id="430" r:id="rId24"/>
    <p:sldId id="315" r:id="rId25"/>
    <p:sldId id="380" r:id="rId26"/>
    <p:sldId id="331" r:id="rId27"/>
    <p:sldId id="295" r:id="rId28"/>
    <p:sldId id="403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364" autoAdjust="0"/>
  </p:normalViewPr>
  <p:slideViewPr>
    <p:cSldViewPr snapToGrid="0">
      <p:cViewPr varScale="1">
        <p:scale>
          <a:sx n="60" d="100"/>
          <a:sy n="60" d="100"/>
        </p:scale>
        <p:origin x="92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3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9890830" y="12064"/>
            <a:ext cx="233185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3e – Grammar (Cont.)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2075" y="2092523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Arts and Music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4525" y="388521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2836" y="1403498"/>
            <a:ext cx="11866764" cy="4781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3. How about </a:t>
            </a:r>
            <a:r>
              <a:rPr lang="en-US" sz="3600" b="1" i="1" dirty="0"/>
              <a:t>the</a:t>
            </a:r>
            <a:r>
              <a:rPr lang="en-US" sz="3600" i="1" dirty="0"/>
              <a:t> </a:t>
            </a:r>
            <a:r>
              <a:rPr lang="en-US" sz="3600" dirty="0"/>
              <a:t>in sentence 2?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Definite article.</a:t>
            </a:r>
          </a:p>
          <a:p>
            <a:r>
              <a:rPr lang="en-US" sz="3600" dirty="0"/>
              <a:t>4. What do we use </a:t>
            </a:r>
            <a:r>
              <a:rPr lang="en-US" sz="3600" dirty="0">
                <a:solidFill>
                  <a:srgbClr val="FF0000"/>
                </a:solidFill>
              </a:rPr>
              <a:t>definite articles </a:t>
            </a:r>
            <a:r>
              <a:rPr lang="en-US" sz="3600" dirty="0"/>
              <a:t>with?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- singular or plural nouns when we talk about something again.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- with unique objects/things, unique landmarks.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- with some countries, hotels, museums, cinemas/theatres.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97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1" y="590539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2618" y="1594883"/>
            <a:ext cx="11866764" cy="42601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5. Why aren’t there </a:t>
            </a:r>
            <a:r>
              <a:rPr lang="en-US" sz="3600" b="1" i="1" dirty="0"/>
              <a:t>a/an</a:t>
            </a:r>
            <a:r>
              <a:rPr lang="en-US" sz="3600" dirty="0"/>
              <a:t> or </a:t>
            </a:r>
            <a:r>
              <a:rPr lang="en-US" sz="3600" b="1" i="1" dirty="0"/>
              <a:t>the</a:t>
            </a:r>
            <a:r>
              <a:rPr lang="en-US" sz="3600" dirty="0"/>
              <a:t> before “Vietnam” in sentence 3?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We don’t use </a:t>
            </a:r>
            <a:r>
              <a:rPr lang="en-US" sz="3600" b="1" i="1" dirty="0">
                <a:solidFill>
                  <a:srgbClr val="FF0000"/>
                </a:solidFill>
              </a:rPr>
              <a:t>a/an</a:t>
            </a:r>
            <a:r>
              <a:rPr lang="en-US" sz="3600" dirty="0">
                <a:solidFill>
                  <a:srgbClr val="FF0000"/>
                </a:solidFill>
              </a:rPr>
              <a:t> and </a:t>
            </a:r>
            <a:r>
              <a:rPr lang="en-US" sz="3600" b="1" i="1" dirty="0">
                <a:solidFill>
                  <a:srgbClr val="FF0000"/>
                </a:solidFill>
              </a:rPr>
              <a:t>the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when we are making </a:t>
            </a:r>
            <a:r>
              <a:rPr lang="en-US" sz="3600" dirty="0" err="1">
                <a:solidFill>
                  <a:srgbClr val="FF0000"/>
                </a:solidFill>
              </a:rPr>
              <a:t>generalisations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I don’t like classical music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with streets, cities, most other countries, continents.</a:t>
            </a:r>
          </a:p>
        </p:txBody>
      </p:sp>
    </p:spTree>
    <p:extLst>
      <p:ext uri="{BB962C8B-B14F-4D97-AF65-F5344CB8AC3E}">
        <p14:creationId xmlns:p14="http://schemas.microsoft.com/office/powerpoint/2010/main" val="32405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60" y="861147"/>
            <a:ext cx="2765356" cy="509630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35983" y="1451429"/>
            <a:ext cx="1726337" cy="319061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20" y="499583"/>
            <a:ext cx="7783336" cy="15459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06817" y="1531841"/>
            <a:ext cx="1355503" cy="14247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1800" y="3958090"/>
            <a:ext cx="990520" cy="9867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320" y="4451459"/>
            <a:ext cx="79248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650" y="2245579"/>
            <a:ext cx="794347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77" y="996733"/>
            <a:ext cx="7111323" cy="4911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36" y="1486257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How many sentences are there?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55836" y="2954798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are you going to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5836" y="2115056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6.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92810"/>
            <a:ext cx="1224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Fill in each gap with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a/an</a:t>
            </a: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3000" i="1" dirty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or – (zero article).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5 Fill in each gap with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a/an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 – (zero article).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3419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69" y="996733"/>
            <a:ext cx="1196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1. A: Are you staying at ______ hotel in ____ Paris?</a:t>
            </a:r>
          </a:p>
          <a:p>
            <a:r>
              <a:rPr lang="en-US" sz="3600" dirty="0"/>
              <a:t>B: Yes. It’s ______ </a:t>
            </a:r>
            <a:r>
              <a:rPr lang="en-US" sz="3600" dirty="0" err="1"/>
              <a:t>L’amour</a:t>
            </a:r>
            <a:r>
              <a:rPr lang="en-US" sz="3600" dirty="0"/>
              <a:t> Hotel on the banks of the River Seine.</a:t>
            </a:r>
          </a:p>
          <a:p>
            <a:r>
              <a:rPr lang="en-US" sz="3600" dirty="0"/>
              <a:t>2. A: Are you going to ______ Vietnam this year?</a:t>
            </a:r>
          </a:p>
          <a:p>
            <a:r>
              <a:rPr lang="en-US" sz="3600" dirty="0"/>
              <a:t>B: No. We’re going to ______ Switzerland. We’re staying in ______ hotel in the Alps.</a:t>
            </a:r>
          </a:p>
          <a:p>
            <a:r>
              <a:rPr lang="en-US" sz="3600" dirty="0"/>
              <a:t>3. A: We’re going to ______ Mimosa tonight to see ______ action film. Would you like to come?</a:t>
            </a:r>
          </a:p>
          <a:p>
            <a:r>
              <a:rPr lang="en-US" sz="3600" dirty="0"/>
              <a:t>B: Really? I don’t like ______ action films.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6769" y="996733"/>
            <a:ext cx="69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0274" y="658178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595686" y="1537789"/>
            <a:ext cx="782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52720" y="1537789"/>
            <a:ext cx="938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91106" y="2103088"/>
            <a:ext cx="938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1485" y="1561811"/>
            <a:ext cx="10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6953" y="2227839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95651" y="3179665"/>
            <a:ext cx="15576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5074" y="2745584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697705" y="3741711"/>
            <a:ext cx="2208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1722" y="3765342"/>
            <a:ext cx="69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54453" y="4285579"/>
            <a:ext cx="938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56305" y="4824389"/>
            <a:ext cx="1439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9577" y="4285579"/>
            <a:ext cx="10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08609" y="5366457"/>
            <a:ext cx="11629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030171" y="4285579"/>
            <a:ext cx="10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0458" y="5008206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660421" y="5940982"/>
            <a:ext cx="20898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B633EF5-10DB-DEA0-3839-614D506BA308}"/>
              </a:ext>
            </a:extLst>
          </p:cNvPr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5 Fill in each gap with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a/an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 – (zero article).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0925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8" grpId="0"/>
      <p:bldP spid="21" grpId="0"/>
      <p:bldP spid="27" grpId="0"/>
      <p:bldP spid="3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69" y="996733"/>
            <a:ext cx="1196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4. A: We’re having ______ amazing time in ______ Dublin. Today, we’re visiting ______ National Museum.</a:t>
            </a:r>
          </a:p>
          <a:p>
            <a:r>
              <a:rPr lang="en-US" sz="3600" dirty="0"/>
              <a:t>B: Make sure you visit Phoenix Park. It’s ______ largest park in ______ Europe.</a:t>
            </a:r>
          </a:p>
          <a:p>
            <a:r>
              <a:rPr lang="en-US" sz="3600" dirty="0"/>
              <a:t>5. A. Where exactly is ______ Taj Mahal?</a:t>
            </a:r>
          </a:p>
          <a:p>
            <a:r>
              <a:rPr lang="en-US" sz="3600" dirty="0"/>
              <a:t>B. It’s in ______ Asia. Actually, it is in ______ Agra in ______ India.</a:t>
            </a:r>
          </a:p>
          <a:p>
            <a:r>
              <a:rPr lang="en-US" sz="3600" dirty="0"/>
              <a:t>6. A. There are no clouds in ______ sky tonight.</a:t>
            </a:r>
          </a:p>
          <a:p>
            <a:r>
              <a:rPr lang="en-US" sz="3600" dirty="0"/>
              <a:t>B. Yes, we can see ______ Moon clearly. It’s beautiful.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4901" y="996733"/>
            <a:ext cx="69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435" y="628939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9648309" y="1548422"/>
            <a:ext cx="1186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153296" y="1548422"/>
            <a:ext cx="1474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509801" y="2095341"/>
            <a:ext cx="3286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07633" y="1552454"/>
            <a:ext cx="10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1475" y="2746267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9109066" y="2648037"/>
            <a:ext cx="2140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673" y="2227838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792077" y="3762977"/>
            <a:ext cx="17484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966" y="4803386"/>
            <a:ext cx="106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249337" y="4285579"/>
            <a:ext cx="738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8589435" y="4285579"/>
            <a:ext cx="799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34498" y="2095341"/>
            <a:ext cx="10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748707" y="5376993"/>
            <a:ext cx="7047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87508" y="5379977"/>
            <a:ext cx="10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48071" y="3340531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5075626" y="5951614"/>
            <a:ext cx="11550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B633EF5-10DB-DEA0-3839-614D506BA308}"/>
              </a:ext>
            </a:extLst>
          </p:cNvPr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5 Fill in each gap with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a/an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b="1" i="1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or – (zero article).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EDC53-9AA3-91EA-447A-F21345F3EC2D}"/>
              </a:ext>
            </a:extLst>
          </p:cNvPr>
          <p:cNvSpPr txBox="1"/>
          <p:nvPr/>
        </p:nvSpPr>
        <p:spPr>
          <a:xfrm>
            <a:off x="7540499" y="3326447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3C7E8-E362-5C70-F2B0-E30B2FC5F0E1}"/>
              </a:ext>
            </a:extLst>
          </p:cNvPr>
          <p:cNvSpPr txBox="1"/>
          <p:nvPr/>
        </p:nvSpPr>
        <p:spPr>
          <a:xfrm>
            <a:off x="10483534" y="3340531"/>
            <a:ext cx="51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1A1BB6-3D0D-3283-0285-0DBE53E0C9D2}"/>
              </a:ext>
            </a:extLst>
          </p:cNvPr>
          <p:cNvCxnSpPr>
            <a:cxnSpLocks/>
          </p:cNvCxnSpPr>
          <p:nvPr/>
        </p:nvCxnSpPr>
        <p:spPr>
          <a:xfrm>
            <a:off x="283040" y="4828853"/>
            <a:ext cx="799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71C17C-0830-E9EE-B25F-1BB193A82765}"/>
              </a:ext>
            </a:extLst>
          </p:cNvPr>
          <p:cNvCxnSpPr>
            <a:cxnSpLocks/>
          </p:cNvCxnSpPr>
          <p:nvPr/>
        </p:nvCxnSpPr>
        <p:spPr>
          <a:xfrm>
            <a:off x="1706586" y="3189381"/>
            <a:ext cx="1302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511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8" grpId="0"/>
      <p:bldP spid="21" grpId="0"/>
      <p:bldP spid="27" grpId="0"/>
      <p:bldP spid="30" grpId="0"/>
      <p:bldP spid="33" grpId="0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7621" y="417059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23493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1. This is </a:t>
            </a:r>
            <a:r>
              <a:rPr lang="en-US" sz="3600" b="1" dirty="0">
                <a:solidFill>
                  <a:srgbClr val="242021"/>
                </a:solidFill>
              </a:rPr>
              <a:t>–/the </a:t>
            </a:r>
            <a:r>
              <a:rPr lang="en-US" sz="3600" dirty="0">
                <a:solidFill>
                  <a:srgbClr val="242021"/>
                </a:solidFill>
              </a:rPr>
              <a:t>museum we visited yesterday.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2. I’d love to visit </a:t>
            </a:r>
            <a:r>
              <a:rPr lang="en-US" sz="3600" b="1" dirty="0">
                <a:solidFill>
                  <a:srgbClr val="242021"/>
                </a:solidFill>
              </a:rPr>
              <a:t>–/the </a:t>
            </a:r>
            <a:r>
              <a:rPr lang="en-US" sz="3600" dirty="0">
                <a:solidFill>
                  <a:srgbClr val="242021"/>
                </a:solidFill>
              </a:rPr>
              <a:t>New York.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3. Did you buy your parents </a:t>
            </a:r>
            <a:r>
              <a:rPr lang="en-US" sz="3600" b="1" dirty="0">
                <a:solidFill>
                  <a:srgbClr val="242021"/>
                </a:solidFill>
              </a:rPr>
              <a:t>a/the</a:t>
            </a:r>
            <a:r>
              <a:rPr lang="en-US" sz="3600" dirty="0">
                <a:solidFill>
                  <a:srgbClr val="242021"/>
                </a:solidFill>
              </a:rPr>
              <a:t> souvenir?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4. They spent three weeks in Brazil, </a:t>
            </a:r>
            <a:r>
              <a:rPr lang="en-US" sz="3600" b="1" dirty="0">
                <a:solidFill>
                  <a:srgbClr val="242021"/>
                </a:solidFill>
              </a:rPr>
              <a:t>a/the</a:t>
            </a:r>
            <a:r>
              <a:rPr lang="en-US" sz="3600" dirty="0">
                <a:solidFill>
                  <a:srgbClr val="242021"/>
                </a:solidFill>
              </a:rPr>
              <a:t> country in South America.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5. He stayed in </a:t>
            </a:r>
            <a:r>
              <a:rPr lang="en-US" sz="3600" b="1" dirty="0">
                <a:solidFill>
                  <a:srgbClr val="242021"/>
                </a:solidFill>
              </a:rPr>
              <a:t>a/–</a:t>
            </a:r>
            <a:r>
              <a:rPr lang="en-US" sz="3600" dirty="0">
                <a:solidFill>
                  <a:srgbClr val="242021"/>
                </a:solidFill>
              </a:rPr>
              <a:t> hotel when he was in Brussels.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90769" y="1535024"/>
            <a:ext cx="3674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84728" y="1022167"/>
            <a:ext cx="702559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38930" y="2399435"/>
            <a:ext cx="1809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214255" y="1784167"/>
            <a:ext cx="37407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12408" y="3182185"/>
            <a:ext cx="1557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250873" y="2655473"/>
            <a:ext cx="297873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7880333" y="4033475"/>
            <a:ext cx="1443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627948" y="3417473"/>
            <a:ext cx="374073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13569" y="4837039"/>
            <a:ext cx="16182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671322" y="5715630"/>
            <a:ext cx="946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26327" y="5139806"/>
            <a:ext cx="374073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2F251-4D39-082C-26E9-249F31221471}"/>
              </a:ext>
            </a:extLst>
          </p:cNvPr>
          <p:cNvSpPr txBox="1"/>
          <p:nvPr/>
        </p:nvSpPr>
        <p:spPr>
          <a:xfrm>
            <a:off x="10186484" y="411958"/>
            <a:ext cx="1517214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30</a:t>
            </a:r>
          </a:p>
        </p:txBody>
      </p:sp>
    </p:spTree>
    <p:extLst>
      <p:ext uri="{BB962C8B-B14F-4D97-AF65-F5344CB8AC3E}">
        <p14:creationId xmlns:p14="http://schemas.microsoft.com/office/powerpoint/2010/main" val="24746996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6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0279"/>
            <a:ext cx="12192000" cy="54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6. There’s </a:t>
            </a:r>
            <a:r>
              <a:rPr lang="en-US" sz="3600" b="1" dirty="0">
                <a:solidFill>
                  <a:srgbClr val="242021"/>
                </a:solidFill>
              </a:rPr>
              <a:t>–/an</a:t>
            </a:r>
            <a:r>
              <a:rPr lang="en-US" sz="3600" dirty="0">
                <a:solidFill>
                  <a:srgbClr val="242021"/>
                </a:solidFill>
              </a:rPr>
              <a:t> Italian restaurant in the Old Town.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7. We saw some interesting things in </a:t>
            </a:r>
            <a:r>
              <a:rPr lang="en-US" sz="3600" b="1" dirty="0">
                <a:solidFill>
                  <a:srgbClr val="242021"/>
                </a:solidFill>
              </a:rPr>
              <a:t>–/the </a:t>
            </a:r>
            <a:r>
              <a:rPr lang="en-US" sz="3600" dirty="0">
                <a:solidFill>
                  <a:srgbClr val="242021"/>
                </a:solidFill>
              </a:rPr>
              <a:t>British Museum.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8. I’ll meet you outside </a:t>
            </a:r>
            <a:r>
              <a:rPr lang="en-US" sz="3600" b="1" dirty="0">
                <a:solidFill>
                  <a:srgbClr val="242021"/>
                </a:solidFill>
              </a:rPr>
              <a:t>–/the </a:t>
            </a:r>
            <a:r>
              <a:rPr lang="en-US" sz="3600" dirty="0">
                <a:solidFill>
                  <a:srgbClr val="242021"/>
                </a:solidFill>
              </a:rPr>
              <a:t>cinema at 10:00.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9. She moved to </a:t>
            </a:r>
            <a:r>
              <a:rPr lang="en-US" sz="3600" b="1" dirty="0">
                <a:solidFill>
                  <a:srgbClr val="242021"/>
                </a:solidFill>
              </a:rPr>
              <a:t>–/the </a:t>
            </a:r>
            <a:r>
              <a:rPr lang="en-US" sz="3600" dirty="0">
                <a:solidFill>
                  <a:srgbClr val="242021"/>
                </a:solidFill>
              </a:rPr>
              <a:t>UK last month.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242021"/>
                </a:solidFill>
              </a:rPr>
              <a:t>10. </a:t>
            </a:r>
            <a:r>
              <a:rPr lang="en-US" sz="3600" b="1" dirty="0">
                <a:solidFill>
                  <a:srgbClr val="242021"/>
                </a:solidFill>
              </a:rPr>
              <a:t>The/– </a:t>
            </a:r>
            <a:r>
              <a:rPr lang="en-US" sz="3600" dirty="0">
                <a:solidFill>
                  <a:srgbClr val="242021"/>
                </a:solidFill>
              </a:rPr>
              <a:t>Eiffel Tower is in Paris.</a:t>
            </a:r>
            <a:endParaRPr lang="en-US" dirty="0"/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991970" y="1872166"/>
            <a:ext cx="11228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72030" y="1355654"/>
            <a:ext cx="548707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154653" y="3006814"/>
            <a:ext cx="3064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77281" y="2430048"/>
            <a:ext cx="730399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555673" y="4057028"/>
            <a:ext cx="138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13003" y="3486746"/>
            <a:ext cx="74267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305662" y="5166334"/>
            <a:ext cx="568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60618" y="4568786"/>
            <a:ext cx="74267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73594" y="6271486"/>
            <a:ext cx="2141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21208" y="5655484"/>
            <a:ext cx="86375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A0022-B6E1-71A1-537A-9C841E494910}"/>
              </a:ext>
            </a:extLst>
          </p:cNvPr>
          <p:cNvSpPr txBox="1"/>
          <p:nvPr/>
        </p:nvSpPr>
        <p:spPr>
          <a:xfrm>
            <a:off x="10186484" y="411958"/>
            <a:ext cx="1517214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54A88-BFE7-A973-6BC4-6B97FCE332C2}"/>
              </a:ext>
            </a:extLst>
          </p:cNvPr>
          <p:cNvSpPr/>
          <p:nvPr/>
        </p:nvSpPr>
        <p:spPr>
          <a:xfrm>
            <a:off x="2307621" y="417059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134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20" grpId="0" animBg="1"/>
      <p:bldP spid="2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75862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56" y="383528"/>
            <a:ext cx="9005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Fill in each gap with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a/an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or – (zero article).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604" y="1213972"/>
            <a:ext cx="12067310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1. They went skiing in _____ USA.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2. We’re staying at _____ Star Hotel.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3. My aunt bought _____ nice T-shirt in the department store last week.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4. They went to _____ Russia.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5. Ann wants to buy _____ hat.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8891" y="1398639"/>
            <a:ext cx="92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5634554" y="1946284"/>
            <a:ext cx="8436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2834" y="2229637"/>
            <a:ext cx="1030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24101" y="2773402"/>
            <a:ext cx="18038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6867" y="3075284"/>
            <a:ext cx="7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94157" y="3612331"/>
            <a:ext cx="19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52405" y="4657992"/>
            <a:ext cx="7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4544161" y="5237838"/>
            <a:ext cx="10903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8886" y="5526622"/>
            <a:ext cx="7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323633" y="6041347"/>
            <a:ext cx="699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004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41" y="505031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475862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772" y="1396159"/>
            <a:ext cx="120673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242021"/>
                </a:solidFill>
              </a:rPr>
              <a:t>6. Take _____ umbrella with you in case it rains.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42021"/>
                </a:solidFill>
              </a:rPr>
              <a:t>7. We visited _____ Louvre Museum last Monday.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42021"/>
                </a:solidFill>
              </a:rPr>
              <a:t>8. We spent our holidays in _____Hanoi.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42021"/>
                </a:solidFill>
              </a:rPr>
              <a:t>9. He moved to _____ Vietnam last May.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242021"/>
                </a:solidFill>
              </a:rPr>
              <a:t>10. Let’s eat _____ ice cream at this café.</a:t>
            </a:r>
            <a:br>
              <a:rPr lang="en-US" sz="3600">
                <a:solidFill>
                  <a:srgbClr val="242021"/>
                </a:solidFill>
              </a:rPr>
            </a:br>
            <a:endParaRPr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3105280" y="2426939"/>
            <a:ext cx="374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12798" y="2126967"/>
            <a:ext cx="1667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41476" y="1580826"/>
            <a:ext cx="96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158524" y="2972312"/>
            <a:ext cx="3021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9350" y="3241302"/>
            <a:ext cx="7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4208" y="3818870"/>
            <a:ext cx="9783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4876" y="4118557"/>
            <a:ext cx="7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734881" y="4626709"/>
            <a:ext cx="14369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3123" y="4911565"/>
            <a:ext cx="79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an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067578" y="5405282"/>
            <a:ext cx="1716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DE93054-E79B-F19B-1918-8F701B7485BD}"/>
              </a:ext>
            </a:extLst>
          </p:cNvPr>
          <p:cNvSpPr/>
          <p:nvPr/>
        </p:nvSpPr>
        <p:spPr>
          <a:xfrm>
            <a:off x="3061856" y="383528"/>
            <a:ext cx="9005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</a:rPr>
              <a:t>Fill in each gap with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a/an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the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or – (zero article).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5784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8339" y="387809"/>
            <a:ext cx="9057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6 Play in two teams. Make sentences using the names below. Each correct sentence gets one point. The team with the most points is the winner.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387809"/>
            <a:ext cx="2562225" cy="12377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687" y="2378019"/>
            <a:ext cx="11625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4FB8E9"/>
                </a:solidFill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Sun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Vietnam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Parthenon, Athens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Europe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Hanoi</a:t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Eiffel Tower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Ho Chi Minh City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Central Park</a:t>
            </a:r>
            <a:br>
              <a:rPr lang="en-US" sz="3600">
                <a:solidFill>
                  <a:srgbClr val="242021"/>
                </a:solidFill>
                <a:latin typeface="+mj-lt"/>
              </a:rPr>
            </a:b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Hạ Long Bay </a:t>
            </a:r>
            <a:r>
              <a:rPr lang="en-US" sz="3600">
                <a:solidFill>
                  <a:srgbClr val="4FB8E9"/>
                </a:solidFill>
                <a:latin typeface="+mj-lt"/>
              </a:rPr>
              <a:t>• </a:t>
            </a:r>
            <a:r>
              <a:rPr lang="en-US" sz="3600">
                <a:solidFill>
                  <a:srgbClr val="242021"/>
                </a:solidFill>
                <a:latin typeface="+mj-lt"/>
              </a:rPr>
              <a:t>Vietnam Tuồng Theatre</a:t>
            </a:r>
            <a:r>
              <a:rPr lang="en-US" sz="3600">
                <a:latin typeface="+mj-lt"/>
              </a:rPr>
              <a:t> </a:t>
            </a:r>
            <a:br>
              <a:rPr lang="en-US" sz="3600">
                <a:latin typeface="+mj-lt"/>
              </a:rPr>
            </a:br>
            <a:endParaRPr lang="en-US" sz="36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4057" y="4386032"/>
            <a:ext cx="911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FrutigerLTStd-Roman"/>
              </a:rPr>
              <a:t>The Earth goes round the Sun.</a:t>
            </a:r>
            <a:r>
              <a:rPr lang="en-US" sz="3600">
                <a:solidFill>
                  <a:srgbClr val="7030A0"/>
                </a:solidFill>
              </a:rPr>
              <a:t> </a:t>
            </a:r>
            <a:br>
              <a:rPr lang="en-US" sz="3600">
                <a:solidFill>
                  <a:srgbClr val="7030A0"/>
                </a:solidFill>
              </a:rPr>
            </a:br>
            <a:endParaRPr lang="en-US" sz="3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27" y="995065"/>
            <a:ext cx="132778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S1: Vietnam is a southeast Asian country.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S2: The Parthenon is an ancient temple in Athens, Greece.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S3: Europe is a continent next to Asia.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S4: Hanoi is the capital city of Vietnam.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S5: The Eiffel Tower is a famous landmark in Paris, France.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S6: Ho Chi Minh City is the most crowded city in Vietnam.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S7: Central Park is a famous park in New York.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S8: </a:t>
            </a:r>
            <a:r>
              <a:rPr lang="en-US" sz="3600" dirty="0" err="1">
                <a:solidFill>
                  <a:srgbClr val="FF0000"/>
                </a:solidFill>
              </a:rPr>
              <a:t>Hạ</a:t>
            </a:r>
            <a:r>
              <a:rPr lang="en-US" sz="3600" dirty="0">
                <a:solidFill>
                  <a:srgbClr val="FF0000"/>
                </a:solidFill>
              </a:rPr>
              <a:t> Long Bay is a famous tourist attraction in Vietnam.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S9: The Vietnam </a:t>
            </a:r>
            <a:r>
              <a:rPr lang="en-US" sz="3600" dirty="0" err="1">
                <a:solidFill>
                  <a:srgbClr val="FF0000"/>
                </a:solidFill>
              </a:rPr>
              <a:t>Tuồng</a:t>
            </a:r>
            <a:r>
              <a:rPr lang="en-US" sz="3600" dirty="0">
                <a:solidFill>
                  <a:srgbClr val="FF0000"/>
                </a:solidFill>
              </a:rPr>
              <a:t> Theatre is in Hanoi.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9060" y="348734"/>
            <a:ext cx="3688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Suggested Answer</a:t>
            </a:r>
          </a:p>
        </p:txBody>
      </p:sp>
    </p:spTree>
    <p:extLst>
      <p:ext uri="{BB962C8B-B14F-4D97-AF65-F5344CB8AC3E}">
        <p14:creationId xmlns:p14="http://schemas.microsoft.com/office/powerpoint/2010/main" val="30006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365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720" y="373365"/>
            <a:ext cx="9479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Use definite/indefinite articles – zero article to write about a visit to a place of interest.</a:t>
            </a:r>
          </a:p>
          <a:p>
            <a:r>
              <a:rPr lang="en-US" sz="3600">
                <a:solidFill>
                  <a:srgbClr val="0070C0"/>
                </a:solidFill>
              </a:rPr>
              <a:t> </a:t>
            </a:r>
            <a:endParaRPr lang="en-US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" y="922191"/>
            <a:ext cx="1247428" cy="7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50" y="1568522"/>
            <a:ext cx="1177671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/>
              <a:t>You can begin with:</a:t>
            </a:r>
            <a:endParaRPr lang="en-US" sz="3600" i="1"/>
          </a:p>
        </p:txBody>
      </p:sp>
      <p:sp>
        <p:nvSpPr>
          <p:cNvPr id="8" name="Rectangle 7"/>
          <p:cNvSpPr/>
          <p:nvPr/>
        </p:nvSpPr>
        <p:spPr>
          <a:xfrm>
            <a:off x="689610" y="2677822"/>
            <a:ext cx="1251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</a:rPr>
              <a:t>In my last summer vacation / holiday, I went to…</a:t>
            </a:r>
          </a:p>
        </p:txBody>
      </p:sp>
    </p:spTree>
    <p:extLst>
      <p:ext uri="{BB962C8B-B14F-4D97-AF65-F5344CB8AC3E}">
        <p14:creationId xmlns:p14="http://schemas.microsoft.com/office/powerpoint/2010/main" val="409415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and use </a:t>
            </a:r>
            <a:r>
              <a:rPr lang="en-US" sz="3600" i="1" dirty="0">
                <a:solidFill>
                  <a:srgbClr val="0070C0"/>
                </a:solidFill>
              </a:rPr>
              <a:t>definite/indefinite articles – zero article </a:t>
            </a:r>
            <a:r>
              <a:rPr lang="en-US" sz="3600" dirty="0">
                <a:solidFill>
                  <a:srgbClr val="0070C0"/>
                </a:solidFill>
              </a:rPr>
              <a:t>correctly. 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grammar point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71).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54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 in TA 7 Right on Notebook (pages 24).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244" y="1603042"/>
            <a:ext cx="11849100" cy="13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use definite/indefinite articles - zero article correctly.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5394" y="321401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9644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Match the If- clause in column A and main- Clause in column B to make complete phrases.  </a:t>
            </a: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5" y="416733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29676"/>
              </p:ext>
            </p:extLst>
          </p:nvPr>
        </p:nvGraphicFramePr>
        <p:xfrm>
          <a:off x="195262" y="2112106"/>
          <a:ext cx="11844338" cy="414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520">
                  <a:extLst>
                    <a:ext uri="{9D8B030D-6E8A-4147-A177-3AD203B41FA5}">
                      <a16:colId xmlns:a16="http://schemas.microsoft.com/office/drawing/2014/main" val="65307470"/>
                    </a:ext>
                  </a:extLst>
                </a:gridCol>
                <a:gridCol w="5541818">
                  <a:extLst>
                    <a:ext uri="{9D8B030D-6E8A-4147-A177-3AD203B41FA5}">
                      <a16:colId xmlns:a16="http://schemas.microsoft.com/office/drawing/2014/main" val="3162429349"/>
                    </a:ext>
                  </a:extLst>
                </a:gridCol>
              </a:tblGrid>
              <a:tr h="54771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76762"/>
                  </a:ext>
                </a:extLst>
              </a:tr>
              <a:tr h="649298"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1. If Mary goes to the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film festival,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a. he will call us.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84381"/>
                  </a:ext>
                </a:extLst>
              </a:tr>
              <a:tr h="649298"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2. If we have free time,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/>
                        <a:t>b. she’ll see her favourite</a:t>
                      </a:r>
                      <a:r>
                        <a:rPr lang="en-US" sz="3000" baseline="0"/>
                        <a:t> </a:t>
                      </a:r>
                      <a:r>
                        <a:rPr lang="en-US" sz="3000"/>
                        <a:t>actor.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8755"/>
                  </a:ext>
                </a:extLst>
              </a:tr>
              <a:tr h="649298"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3. If Liam finishes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early,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c. she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won’t come.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4566"/>
                  </a:ext>
                </a:extLst>
              </a:tr>
              <a:tr h="642233"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4. If Jane doesn’t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finish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her</a:t>
                      </a:r>
                      <a:r>
                        <a:rPr lang="en-US" sz="3000" baseline="0" dirty="0"/>
                        <a:t> homework.</a:t>
                      </a:r>
                      <a:endParaRPr lang="en-US" sz="3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d. we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will go to the fashion show.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7595"/>
                  </a:ext>
                </a:extLst>
              </a:tr>
              <a:tr h="892541">
                <a:tc>
                  <a:txBody>
                    <a:bodyPr/>
                    <a:lstStyle/>
                    <a:p>
                      <a:pPr algn="l"/>
                      <a:r>
                        <a:rPr lang="en-US" sz="3000"/>
                        <a:t>5. If Minh comes with us,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/>
                        <a:t>e. he will show us the way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to the theatre.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95973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8C1CE5-731C-9A8D-1780-7AAFECB7EFBC}"/>
              </a:ext>
            </a:extLst>
          </p:cNvPr>
          <p:cNvCxnSpPr/>
          <p:nvPr/>
        </p:nvCxnSpPr>
        <p:spPr>
          <a:xfrm>
            <a:off x="5595937" y="3014664"/>
            <a:ext cx="1000125" cy="6251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434107-E494-C343-F2BC-6B79EDD9F5DC}"/>
              </a:ext>
            </a:extLst>
          </p:cNvPr>
          <p:cNvCxnSpPr/>
          <p:nvPr/>
        </p:nvCxnSpPr>
        <p:spPr>
          <a:xfrm>
            <a:off x="3869930" y="3644863"/>
            <a:ext cx="2667000" cy="1285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EE8053-54B2-58C6-53EF-CB48D61EFE40}"/>
              </a:ext>
            </a:extLst>
          </p:cNvPr>
          <p:cNvCxnSpPr>
            <a:cxnSpLocks/>
          </p:cNvCxnSpPr>
          <p:nvPr/>
        </p:nvCxnSpPr>
        <p:spPr>
          <a:xfrm flipV="1">
            <a:off x="3884672" y="3044670"/>
            <a:ext cx="2652258" cy="1233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8CE6FF-5D9F-48F1-987E-D57145F2AA15}"/>
              </a:ext>
            </a:extLst>
          </p:cNvPr>
          <p:cNvCxnSpPr/>
          <p:nvPr/>
        </p:nvCxnSpPr>
        <p:spPr>
          <a:xfrm flipV="1">
            <a:off x="6215062" y="4259568"/>
            <a:ext cx="381000" cy="6798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2EFF9D-3A74-BE8E-08F5-A7C731EB2635}"/>
              </a:ext>
            </a:extLst>
          </p:cNvPr>
          <p:cNvCxnSpPr>
            <a:cxnSpLocks/>
          </p:cNvCxnSpPr>
          <p:nvPr/>
        </p:nvCxnSpPr>
        <p:spPr>
          <a:xfrm flipV="1">
            <a:off x="4274520" y="5592726"/>
            <a:ext cx="2232606" cy="3175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48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9711" y="1856510"/>
            <a:ext cx="10889672" cy="2382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I eat </a:t>
            </a:r>
            <a:r>
              <a:rPr lang="en-US" sz="3600" b="1" i="1" dirty="0"/>
              <a:t>a</a:t>
            </a:r>
            <a:r>
              <a:rPr lang="en-US" sz="3600" dirty="0"/>
              <a:t> banana. He eats </a:t>
            </a:r>
            <a:r>
              <a:rPr lang="en-US" sz="3600" b="1" i="1" dirty="0"/>
              <a:t>an</a:t>
            </a:r>
            <a:r>
              <a:rPr lang="en-US" sz="3600" dirty="0"/>
              <a:t> apple.</a:t>
            </a:r>
          </a:p>
          <a:p>
            <a:r>
              <a:rPr lang="en-US" sz="3600" dirty="0"/>
              <a:t>2. I booked a room in a hotel. </a:t>
            </a:r>
            <a:r>
              <a:rPr lang="en-US" sz="3600" b="1" i="1" dirty="0"/>
              <a:t>The</a:t>
            </a:r>
            <a:r>
              <a:rPr lang="en-US" sz="3600" dirty="0"/>
              <a:t> room costs £50 per night.</a:t>
            </a:r>
          </a:p>
          <a:p>
            <a:r>
              <a:rPr lang="en-US" sz="3600" dirty="0"/>
              <a:t>3. We live in Vietnam.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77963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33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5159" y="537377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2836" y="1648047"/>
            <a:ext cx="11866764" cy="4536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are </a:t>
            </a:r>
            <a:r>
              <a:rPr lang="en-US" sz="3600" b="1" i="1" dirty="0"/>
              <a:t>a/an</a:t>
            </a:r>
            <a:r>
              <a:rPr lang="en-US" sz="3600" dirty="0"/>
              <a:t> in sentence 1?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Indefinite articles.</a:t>
            </a:r>
          </a:p>
          <a:p>
            <a:r>
              <a:rPr lang="en-US" sz="3600" dirty="0"/>
              <a:t>2. What do we use </a:t>
            </a:r>
            <a:r>
              <a:rPr lang="en-US" sz="3600" dirty="0">
                <a:solidFill>
                  <a:srgbClr val="FF0000"/>
                </a:solidFill>
              </a:rPr>
              <a:t>indefinite articles </a:t>
            </a:r>
            <a:r>
              <a:rPr lang="en-US" sz="3600" dirty="0"/>
              <a:t>with?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with singular countable nouns when we talk about something for the first time.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- before somebody’s job. </a:t>
            </a:r>
          </a:p>
        </p:txBody>
      </p:sp>
    </p:spTree>
    <p:extLst>
      <p:ext uri="{BB962C8B-B14F-4D97-AF65-F5344CB8AC3E}">
        <p14:creationId xmlns:p14="http://schemas.microsoft.com/office/powerpoint/2010/main" val="2878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9848</TotalTime>
  <Words>1256</Words>
  <Application>Microsoft Office PowerPoint</Application>
  <PresentationFormat>Widescreen</PresentationFormat>
  <Paragraphs>169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FrutigerLTStd-Roman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355</cp:revision>
  <dcterms:created xsi:type="dcterms:W3CDTF">2020-12-08T03:17:05Z</dcterms:created>
  <dcterms:modified xsi:type="dcterms:W3CDTF">2022-12-21T03:22:07Z</dcterms:modified>
</cp:coreProperties>
</file>