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4" r:id="rId3"/>
    <p:sldId id="258" r:id="rId4"/>
    <p:sldId id="307" r:id="rId5"/>
    <p:sldId id="284" r:id="rId6"/>
    <p:sldId id="278" r:id="rId7"/>
    <p:sldId id="279" r:id="rId8"/>
    <p:sldId id="280" r:id="rId9"/>
    <p:sldId id="282" r:id="rId10"/>
    <p:sldId id="281" r:id="rId11"/>
    <p:sldId id="305" r:id="rId12"/>
    <p:sldId id="286" r:id="rId13"/>
    <p:sldId id="301" r:id="rId14"/>
    <p:sldId id="302" r:id="rId15"/>
    <p:sldId id="287" r:id="rId16"/>
    <p:sldId id="263" r:id="rId17"/>
    <p:sldId id="309" r:id="rId18"/>
    <p:sldId id="308" r:id="rId19"/>
    <p:sldId id="310" r:id="rId20"/>
    <p:sldId id="264" r:id="rId21"/>
    <p:sldId id="288" r:id="rId22"/>
    <p:sldId id="289" r:id="rId23"/>
    <p:sldId id="293" r:id="rId24"/>
    <p:sldId id="292" r:id="rId25"/>
    <p:sldId id="295" r:id="rId26"/>
    <p:sldId id="268" r:id="rId27"/>
    <p:sldId id="297" r:id="rId28"/>
    <p:sldId id="306" r:id="rId29"/>
    <p:sldId id="299" r:id="rId30"/>
    <p:sldId id="300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>
        <p:scale>
          <a:sx n="69" d="100"/>
          <a:sy n="69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4D185-4E57-4C0D-8F96-203AB94DBA4A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7A4CDD35-AFD7-4F77-BFE4-62E78400C32C}">
      <dgm:prSet phldrT="[Text]" custT="1"/>
      <dgm:spPr/>
      <dgm:t>
        <a:bodyPr/>
        <a:lstStyle/>
        <a:p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Tấm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mẹ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dì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ghẻ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xử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tệ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bạc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400" b="0" dirty="0">
            <a:latin typeface="Times New Roman" pitchFamily="18" charset="0"/>
            <a:cs typeface="Times New Roman" pitchFamily="18" charset="0"/>
          </a:endParaRPr>
        </a:p>
      </dgm:t>
    </dgm:pt>
    <dgm:pt modelId="{6E8A4AEA-DF0E-46F7-88B9-E8ECF3AF8F85}" type="parTrans" cxnId="{21B1FA8C-4522-4F98-BD92-69A11E4379B2}">
      <dgm:prSet/>
      <dgm:spPr/>
      <dgm:t>
        <a:bodyPr/>
        <a:lstStyle/>
        <a:p>
          <a:endParaRPr lang="en-US"/>
        </a:p>
      </dgm:t>
    </dgm:pt>
    <dgm:pt modelId="{12B1E9EC-086E-4510-854B-ADC93F8DDD1F}" type="sibTrans" cxnId="{21B1FA8C-4522-4F98-BD92-69A11E4379B2}">
      <dgm:prSet/>
      <dgm:spPr/>
      <dgm:t>
        <a:bodyPr/>
        <a:lstStyle/>
        <a:p>
          <a:endParaRPr lang="en-US"/>
        </a:p>
      </dgm:t>
    </dgm:pt>
    <dgm:pt modelId="{EB47F883-0F90-45DB-9529-A07303B88096}">
      <dgm:prSet phldrT="[Text]" custT="1"/>
      <dgm:spPr/>
      <dgm:t>
        <a:bodyPr/>
        <a:lstStyle/>
        <a:p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Tấm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trở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Hoàng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mẹ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Cám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chết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lần</a:t>
          </a:r>
          <a:endParaRPr lang="en-US" sz="2000" b="0" dirty="0">
            <a:latin typeface="Times New Roman" pitchFamily="18" charset="0"/>
            <a:cs typeface="Times New Roman" pitchFamily="18" charset="0"/>
          </a:endParaRPr>
        </a:p>
      </dgm:t>
    </dgm:pt>
    <dgm:pt modelId="{C38DB36F-033D-410B-8A3F-54DC57BAC6B2}" type="parTrans" cxnId="{915F9F37-B277-4DB7-A8E2-599F1882E65D}">
      <dgm:prSet/>
      <dgm:spPr/>
      <dgm:t>
        <a:bodyPr/>
        <a:lstStyle/>
        <a:p>
          <a:endParaRPr lang="en-US"/>
        </a:p>
      </dgm:t>
    </dgm:pt>
    <dgm:pt modelId="{06337B4E-346D-4B34-9800-CC40FBE9FF7F}" type="sibTrans" cxnId="{915F9F37-B277-4DB7-A8E2-599F1882E65D}">
      <dgm:prSet/>
      <dgm:spPr/>
      <dgm:t>
        <a:bodyPr/>
        <a:lstStyle/>
        <a:p>
          <a:endParaRPr lang="en-US"/>
        </a:p>
      </dgm:t>
    </dgm:pt>
    <dgm:pt modelId="{406DC780-5BC7-4E44-BCCC-816407778D8C}">
      <dgm:prSet phldrT="[Text]" custT="1"/>
      <dgm:spPr/>
      <dgm:t>
        <a:bodyPr/>
        <a:lstStyle/>
        <a:p>
          <a:r>
            <a:rPr lang="en-US" sz="2000" b="0" dirty="0" err="1" smtClean="0">
              <a:latin typeface="Arial" pitchFamily="34" charset="0"/>
              <a:cs typeface="Arial" pitchFamily="34" charset="0"/>
            </a:rPr>
            <a:t>Tấm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dirty="0" err="1" smtClean="0">
              <a:latin typeface="Arial" pitchFamily="34" charset="0"/>
              <a:cs typeface="Arial" pitchFamily="34" charset="0"/>
            </a:rPr>
            <a:t>trở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dirty="0" err="1" smtClean="0">
              <a:latin typeface="Arial" pitchFamily="34" charset="0"/>
              <a:cs typeface="Arial" pitchFamily="34" charset="0"/>
            </a:rPr>
            <a:t>về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dirty="0" err="1" smtClean="0">
              <a:latin typeface="Arial" pitchFamily="34" charset="0"/>
              <a:cs typeface="Arial" pitchFamily="34" charset="0"/>
            </a:rPr>
            <a:t>cung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000" b="0" dirty="0" err="1" smtClean="0">
              <a:latin typeface="Arial" pitchFamily="34" charset="0"/>
              <a:cs typeface="Arial" pitchFamily="34" charset="0"/>
            </a:rPr>
            <a:t>trả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dirty="0" err="1" smtClean="0">
              <a:latin typeface="Arial" pitchFamily="34" charset="0"/>
              <a:cs typeface="Arial" pitchFamily="34" charset="0"/>
            </a:rPr>
            <a:t>thù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dirty="0" err="1" smtClean="0">
              <a:latin typeface="Arial" pitchFamily="34" charset="0"/>
              <a:cs typeface="Arial" pitchFamily="34" charset="0"/>
            </a:rPr>
            <a:t>mẹ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 con </a:t>
          </a:r>
          <a:r>
            <a:rPr lang="en-US" sz="2000" b="0" dirty="0" err="1" smtClean="0">
              <a:latin typeface="Arial" pitchFamily="34" charset="0"/>
              <a:cs typeface="Arial" pitchFamily="34" charset="0"/>
            </a:rPr>
            <a:t>Cám</a:t>
          </a:r>
          <a:r>
            <a:rPr lang="en-US" sz="2000" b="0" dirty="0" smtClean="0">
              <a:latin typeface="Arial" pitchFamily="34" charset="0"/>
              <a:cs typeface="Arial" pitchFamily="34" charset="0"/>
            </a:rPr>
            <a:t>.</a:t>
          </a:r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0F4BF9E7-D977-407B-AD6B-4CC653A04E56}" type="parTrans" cxnId="{73831EA8-0EB3-4744-8071-119A7B9D1B4F}">
      <dgm:prSet/>
      <dgm:spPr/>
      <dgm:t>
        <a:bodyPr/>
        <a:lstStyle/>
        <a:p>
          <a:endParaRPr lang="en-US"/>
        </a:p>
      </dgm:t>
    </dgm:pt>
    <dgm:pt modelId="{719A0162-2E77-4F6B-85D3-1568E1A2DEE7}" type="sibTrans" cxnId="{73831EA8-0EB3-4744-8071-119A7B9D1B4F}">
      <dgm:prSet/>
      <dgm:spPr/>
      <dgm:t>
        <a:bodyPr/>
        <a:lstStyle/>
        <a:p>
          <a:endParaRPr lang="en-US"/>
        </a:p>
      </dgm:t>
    </dgm:pt>
    <dgm:pt modelId="{2FA2AABE-A36A-4274-8480-444AF6CED3E5}" type="pres">
      <dgm:prSet presAssocID="{9964D185-4E57-4C0D-8F96-203AB94DBA4A}" presName="Name0" presStyleCnt="0">
        <dgm:presLayoutVars>
          <dgm:dir/>
          <dgm:animLvl val="lvl"/>
          <dgm:resizeHandles val="exact"/>
        </dgm:presLayoutVars>
      </dgm:prSet>
      <dgm:spPr/>
    </dgm:pt>
    <dgm:pt modelId="{9FAE17AC-12AE-4878-9897-00D77F76B65B}" type="pres">
      <dgm:prSet presAssocID="{7A4CDD35-AFD7-4F77-BFE4-62E78400C32C}" presName="parTxOnly" presStyleLbl="node1" presStyleIdx="0" presStyleCnt="3" custLinFactNeighborX="-821" custLinFactNeighborY="7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701B-CD13-456E-8813-11321373A51C}" type="pres">
      <dgm:prSet presAssocID="{12B1E9EC-086E-4510-854B-ADC93F8DDD1F}" presName="parTxOnlySpace" presStyleCnt="0"/>
      <dgm:spPr/>
    </dgm:pt>
    <dgm:pt modelId="{A19F4B8D-DEC1-4184-B0FC-D0E987FD2391}" type="pres">
      <dgm:prSet presAssocID="{EB47F883-0F90-45DB-9529-A07303B88096}" presName="parTxOnly" presStyleLbl="node1" presStyleIdx="1" presStyleCnt="3" custLinFactNeighborX="18810" custLinFactNeighborY="5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CBC11-059C-44B6-B976-568DE1443D7A}" type="pres">
      <dgm:prSet presAssocID="{06337B4E-346D-4B34-9800-CC40FBE9FF7F}" presName="parTxOnlySpace" presStyleCnt="0"/>
      <dgm:spPr/>
    </dgm:pt>
    <dgm:pt modelId="{F8569ACD-79D1-4CC6-8317-941210972F5B}" type="pres">
      <dgm:prSet presAssocID="{406DC780-5BC7-4E44-BCCC-816407778D8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1FA8C-4522-4F98-BD92-69A11E4379B2}" srcId="{9964D185-4E57-4C0D-8F96-203AB94DBA4A}" destId="{7A4CDD35-AFD7-4F77-BFE4-62E78400C32C}" srcOrd="0" destOrd="0" parTransId="{6E8A4AEA-DF0E-46F7-88B9-E8ECF3AF8F85}" sibTransId="{12B1E9EC-086E-4510-854B-ADC93F8DDD1F}"/>
    <dgm:cxn modelId="{5F2362B6-8B65-4266-9131-EB7BB39EDCAC}" type="presOf" srcId="{EB47F883-0F90-45DB-9529-A07303B88096}" destId="{A19F4B8D-DEC1-4184-B0FC-D0E987FD2391}" srcOrd="0" destOrd="0" presId="urn:microsoft.com/office/officeart/2005/8/layout/chevron1"/>
    <dgm:cxn modelId="{5D63EDE1-C5DE-4FCE-8E5E-0FD96F965352}" type="presOf" srcId="{406DC780-5BC7-4E44-BCCC-816407778D8C}" destId="{F8569ACD-79D1-4CC6-8317-941210972F5B}" srcOrd="0" destOrd="0" presId="urn:microsoft.com/office/officeart/2005/8/layout/chevron1"/>
    <dgm:cxn modelId="{915F9F37-B277-4DB7-A8E2-599F1882E65D}" srcId="{9964D185-4E57-4C0D-8F96-203AB94DBA4A}" destId="{EB47F883-0F90-45DB-9529-A07303B88096}" srcOrd="1" destOrd="0" parTransId="{C38DB36F-033D-410B-8A3F-54DC57BAC6B2}" sibTransId="{06337B4E-346D-4B34-9800-CC40FBE9FF7F}"/>
    <dgm:cxn modelId="{E5541179-AD57-4407-8690-C0D92A89F312}" type="presOf" srcId="{7A4CDD35-AFD7-4F77-BFE4-62E78400C32C}" destId="{9FAE17AC-12AE-4878-9897-00D77F76B65B}" srcOrd="0" destOrd="0" presId="urn:microsoft.com/office/officeart/2005/8/layout/chevron1"/>
    <dgm:cxn modelId="{6EBD6F3A-A1F6-418C-A445-D970C608F6FD}" type="presOf" srcId="{9964D185-4E57-4C0D-8F96-203AB94DBA4A}" destId="{2FA2AABE-A36A-4274-8480-444AF6CED3E5}" srcOrd="0" destOrd="0" presId="urn:microsoft.com/office/officeart/2005/8/layout/chevron1"/>
    <dgm:cxn modelId="{73831EA8-0EB3-4744-8071-119A7B9D1B4F}" srcId="{9964D185-4E57-4C0D-8F96-203AB94DBA4A}" destId="{406DC780-5BC7-4E44-BCCC-816407778D8C}" srcOrd="2" destOrd="0" parTransId="{0F4BF9E7-D977-407B-AD6B-4CC653A04E56}" sibTransId="{719A0162-2E77-4F6B-85D3-1568E1A2DEE7}"/>
    <dgm:cxn modelId="{FFD27AFE-685E-412C-B069-063AECFED5B1}" type="presParOf" srcId="{2FA2AABE-A36A-4274-8480-444AF6CED3E5}" destId="{9FAE17AC-12AE-4878-9897-00D77F76B65B}" srcOrd="0" destOrd="0" presId="urn:microsoft.com/office/officeart/2005/8/layout/chevron1"/>
    <dgm:cxn modelId="{CA1E3151-2A3D-48E7-8C76-2B592D074D2F}" type="presParOf" srcId="{2FA2AABE-A36A-4274-8480-444AF6CED3E5}" destId="{F52D701B-CD13-456E-8813-11321373A51C}" srcOrd="1" destOrd="0" presId="urn:microsoft.com/office/officeart/2005/8/layout/chevron1"/>
    <dgm:cxn modelId="{5BC37B35-FF1F-4A70-A5E6-368B5D622BF8}" type="presParOf" srcId="{2FA2AABE-A36A-4274-8480-444AF6CED3E5}" destId="{A19F4B8D-DEC1-4184-B0FC-D0E987FD2391}" srcOrd="2" destOrd="0" presId="urn:microsoft.com/office/officeart/2005/8/layout/chevron1"/>
    <dgm:cxn modelId="{C3579FE3-B574-4DF4-BE0C-4FB3832965FB}" type="presParOf" srcId="{2FA2AABE-A36A-4274-8480-444AF6CED3E5}" destId="{14ACBC11-059C-44B6-B976-568DE1443D7A}" srcOrd="3" destOrd="0" presId="urn:microsoft.com/office/officeart/2005/8/layout/chevron1"/>
    <dgm:cxn modelId="{24CDB808-7CC4-4357-AA77-864EA1D22758}" type="presParOf" srcId="{2FA2AABE-A36A-4274-8480-444AF6CED3E5}" destId="{F8569ACD-79D1-4CC6-8317-941210972F5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E17AC-12AE-4878-9897-00D77F76B65B}">
      <dsp:nvSpPr>
        <dsp:cNvPr id="0" name=""/>
        <dsp:cNvSpPr/>
      </dsp:nvSpPr>
      <dsp:spPr>
        <a:xfrm>
          <a:off x="0" y="0"/>
          <a:ext cx="3316384" cy="10668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Tấm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mẹ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dì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ghẻ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xử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tệ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bạc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400" y="0"/>
        <a:ext cx="2249584" cy="1066800"/>
      </dsp:txXfrm>
    </dsp:sp>
    <dsp:sp modelId="{A19F4B8D-DEC1-4184-B0FC-D0E987FD2391}">
      <dsp:nvSpPr>
        <dsp:cNvPr id="0" name=""/>
        <dsp:cNvSpPr/>
      </dsp:nvSpPr>
      <dsp:spPr>
        <a:xfrm>
          <a:off x="3049849" y="0"/>
          <a:ext cx="3316384" cy="10668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Tấm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trở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Hoàng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mẹ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Cám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chết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lần</a:t>
          </a:r>
          <a:endParaRPr lang="en-US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3249" y="0"/>
        <a:ext cx="2249584" cy="1066800"/>
      </dsp:txXfrm>
    </dsp:sp>
    <dsp:sp modelId="{F8569ACD-79D1-4CC6-8317-941210972F5B}">
      <dsp:nvSpPr>
        <dsp:cNvPr id="0" name=""/>
        <dsp:cNvSpPr/>
      </dsp:nvSpPr>
      <dsp:spPr>
        <a:xfrm>
          <a:off x="5972213" y="0"/>
          <a:ext cx="3316384" cy="10668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latin typeface="Arial" pitchFamily="34" charset="0"/>
              <a:cs typeface="Arial" pitchFamily="34" charset="0"/>
            </a:rPr>
            <a:t>Tấm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kern="1200" dirty="0" err="1" smtClean="0">
              <a:latin typeface="Arial" pitchFamily="34" charset="0"/>
              <a:cs typeface="Arial" pitchFamily="34" charset="0"/>
            </a:rPr>
            <a:t>trở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kern="1200" dirty="0" err="1" smtClean="0">
              <a:latin typeface="Arial" pitchFamily="34" charset="0"/>
              <a:cs typeface="Arial" pitchFamily="34" charset="0"/>
            </a:rPr>
            <a:t>về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kern="1200" dirty="0" err="1" smtClean="0">
              <a:latin typeface="Arial" pitchFamily="34" charset="0"/>
              <a:cs typeface="Arial" pitchFamily="34" charset="0"/>
            </a:rPr>
            <a:t>cung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000" b="0" kern="1200" dirty="0" err="1" smtClean="0">
              <a:latin typeface="Arial" pitchFamily="34" charset="0"/>
              <a:cs typeface="Arial" pitchFamily="34" charset="0"/>
            </a:rPr>
            <a:t>trả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kern="1200" dirty="0" err="1" smtClean="0">
              <a:latin typeface="Arial" pitchFamily="34" charset="0"/>
              <a:cs typeface="Arial" pitchFamily="34" charset="0"/>
            </a:rPr>
            <a:t>thù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0" kern="1200" dirty="0" err="1" smtClean="0">
              <a:latin typeface="Arial" pitchFamily="34" charset="0"/>
              <a:cs typeface="Arial" pitchFamily="34" charset="0"/>
            </a:rPr>
            <a:t>mẹ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 con </a:t>
          </a:r>
          <a:r>
            <a:rPr lang="en-US" sz="2000" b="0" kern="1200" dirty="0" err="1" smtClean="0">
              <a:latin typeface="Arial" pitchFamily="34" charset="0"/>
              <a:cs typeface="Arial" pitchFamily="34" charset="0"/>
            </a:rPr>
            <a:t>Cám</a:t>
          </a:r>
          <a:r>
            <a:rPr lang="en-US" sz="2000" b="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6505613" y="0"/>
        <a:ext cx="2249584" cy="106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7DC9A-BEAC-46A7-B5F6-0D19639FCD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354E-64BD-4FF9-8FFD-152D64991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A79D-9861-46D9-ACC8-8667379F6BD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6BBB-50A1-4691-998B-63121EB04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ĐẾN DỰ GIỜ LỚP 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10C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ublic\Pictures\Tấm cám\11284_full-660x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81400" y="609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3340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343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971800" y="1524000"/>
            <a:ext cx="3581400" cy="16002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812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564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“Cô bé lọ lem” (Pháp), “Nàng Diệp Hạn” (Trung Quốc), “Cô tro bếp” (Đức) ...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Nam: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“Tua Gia Tua Nhi” (Tày), “Gầu Nà Gầu Rềnh” (Mông) hay “Ú và Cao” (Hơ rê) ...</a:t>
            </a:r>
          </a:p>
          <a:p>
            <a:pPr>
              <a:buNone/>
            </a:pPr>
            <a:endParaRPr lang="it-IT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05200" y="1371600"/>
            <a:ext cx="4648200" cy="19812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7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nderella-disneyscreencaps-com-5422-14719552593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290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Cinderella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 bế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6172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Maleen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4488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333" y="554182"/>
            <a:ext cx="338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33" y="1087582"/>
            <a:ext cx="181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147320" y="2209800"/>
          <a:ext cx="929132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4267200" y="762000"/>
            <a:ext cx="3200400" cy="1752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9" grpId="0">
        <p:bldAsOne/>
      </p:bldGraphic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97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6"/>
          <p:cNvPicPr>
            <a:picLocks noChangeAspect="1" noChangeArrowheads="1"/>
          </p:cNvPicPr>
          <p:nvPr/>
        </p:nvPicPr>
        <p:blipFill>
          <a:blip r:embed="rId4"/>
          <a:srcRect l="66649" t="8147" r="7198" b="65166"/>
          <a:stretch>
            <a:fillRect/>
          </a:stretch>
        </p:blipFill>
        <p:spPr bwMode="auto">
          <a:xfrm>
            <a:off x="6172200" y="0"/>
            <a:ext cx="2971800" cy="3733800"/>
          </a:xfrm>
          <a:prstGeom prst="rect">
            <a:avLst/>
          </a:prstGeom>
          <a:noFill/>
        </p:spPr>
      </p:pic>
      <p:pic>
        <p:nvPicPr>
          <p:cNvPr id="15" name="Picture 8" descr="5"/>
          <p:cNvPicPr>
            <a:picLocks noChangeAspect="1" noChangeArrowheads="1"/>
          </p:cNvPicPr>
          <p:nvPr/>
        </p:nvPicPr>
        <p:blipFill>
          <a:blip r:embed="rId5"/>
          <a:srcRect l="3947" t="9016" r="53235" b="38817"/>
          <a:stretch>
            <a:fillRect/>
          </a:stretch>
        </p:blipFill>
        <p:spPr bwMode="auto">
          <a:xfrm>
            <a:off x="0" y="3733800"/>
            <a:ext cx="3200400" cy="3124200"/>
          </a:xfrm>
          <a:prstGeom prst="rect">
            <a:avLst/>
          </a:prstGeom>
          <a:noFill/>
        </p:spPr>
      </p:pic>
      <p:pic>
        <p:nvPicPr>
          <p:cNvPr id="16" name="Picture 23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733800"/>
            <a:ext cx="3048000" cy="3124200"/>
          </a:xfrm>
          <a:prstGeom prst="rect">
            <a:avLst/>
          </a:prstGeom>
          <a:noFill/>
        </p:spPr>
      </p:pic>
      <p:pic>
        <p:nvPicPr>
          <p:cNvPr id="17" name="Picture 17" descr="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7338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6"/>
          <p:cNvPicPr>
            <a:picLocks noChangeAspect="1" noChangeArrowheads="1"/>
          </p:cNvPicPr>
          <p:nvPr/>
        </p:nvPicPr>
        <p:blipFill>
          <a:blip r:embed="rId2"/>
          <a:srcRect l="4471" t="6593" r="54317" b="40578"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</p:spPr>
      </p:pic>
      <p:pic>
        <p:nvPicPr>
          <p:cNvPr id="5" name="Picture 12" descr="IMG0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0"/>
            <a:ext cx="2819400" cy="3048000"/>
          </a:xfrm>
          <a:prstGeom prst="rect">
            <a:avLst/>
          </a:prstGeom>
          <a:noFill/>
        </p:spPr>
      </p:pic>
      <p:pic>
        <p:nvPicPr>
          <p:cNvPr id="6" name="Picture 13" descr="8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4877" t="5791" r="53894" b="40341"/>
          <a:stretch>
            <a:fillRect/>
          </a:stretch>
        </p:blipFill>
        <p:spPr bwMode="auto">
          <a:xfrm>
            <a:off x="6019800" y="0"/>
            <a:ext cx="3124200" cy="3048000"/>
          </a:xfrm>
          <a:prstGeom prst="rect">
            <a:avLst/>
          </a:prstGeom>
          <a:noFill/>
        </p:spPr>
      </p:pic>
      <p:pic>
        <p:nvPicPr>
          <p:cNvPr id="7" name="Picture 14" descr="8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51747" t="5791" r="5609" b="40341"/>
          <a:stretch>
            <a:fillRect/>
          </a:stretch>
        </p:blipFill>
        <p:spPr bwMode="auto">
          <a:xfrm>
            <a:off x="0" y="3124200"/>
            <a:ext cx="3276600" cy="3733800"/>
          </a:xfrm>
          <a:prstGeom prst="rect">
            <a:avLst/>
          </a:prstGeom>
          <a:noFill/>
        </p:spPr>
      </p:pic>
      <p:pic>
        <p:nvPicPr>
          <p:cNvPr id="8" name="Picture 4" descr="9"/>
          <p:cNvPicPr>
            <a:picLocks noChangeAspect="1" noChangeArrowheads="1"/>
          </p:cNvPicPr>
          <p:nvPr/>
        </p:nvPicPr>
        <p:blipFill>
          <a:blip r:embed="rId5"/>
          <a:srcRect l="5951" t="7269" r="56779" b="40704"/>
          <a:stretch>
            <a:fillRect/>
          </a:stretch>
        </p:blipFill>
        <p:spPr bwMode="auto">
          <a:xfrm>
            <a:off x="3276600" y="3048000"/>
            <a:ext cx="2743200" cy="3810000"/>
          </a:xfrm>
          <a:prstGeom prst="rect">
            <a:avLst/>
          </a:prstGeom>
          <a:noFill/>
        </p:spPr>
      </p:pic>
      <p:pic>
        <p:nvPicPr>
          <p:cNvPr id="9" name="Picture 5" descr="9"/>
          <p:cNvPicPr>
            <a:picLocks noChangeAspect="1" noChangeArrowheads="1"/>
          </p:cNvPicPr>
          <p:nvPr/>
        </p:nvPicPr>
        <p:blipFill>
          <a:blip r:embed="rId5"/>
          <a:srcRect l="48854" t="7269" r="14513" b="40704"/>
          <a:stretch>
            <a:fillRect/>
          </a:stretch>
        </p:blipFill>
        <p:spPr bwMode="auto">
          <a:xfrm>
            <a:off x="6019800" y="3048000"/>
            <a:ext cx="3124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10"/>
          <p:cNvPicPr>
            <a:picLocks noChangeAspect="1" noChangeArrowheads="1"/>
          </p:cNvPicPr>
          <p:nvPr/>
        </p:nvPicPr>
        <p:blipFill>
          <a:blip r:embed="rId2"/>
          <a:srcRect l="6737" t="8009" r="56050" b="39783"/>
          <a:stretch>
            <a:fillRect/>
          </a:stretch>
        </p:blipFill>
        <p:spPr bwMode="auto">
          <a:xfrm>
            <a:off x="0" y="0"/>
            <a:ext cx="4724400" cy="3657600"/>
          </a:xfrm>
          <a:prstGeom prst="rect">
            <a:avLst/>
          </a:prstGeom>
          <a:noFill/>
        </p:spPr>
      </p:pic>
      <p:pic>
        <p:nvPicPr>
          <p:cNvPr id="9" name="Picture 7" descr="10"/>
          <p:cNvPicPr>
            <a:picLocks noChangeAspect="1" noChangeArrowheads="1"/>
          </p:cNvPicPr>
          <p:nvPr/>
        </p:nvPicPr>
        <p:blipFill>
          <a:blip r:embed="rId2"/>
          <a:srcRect l="48729" t="7269" r="14784" b="41554"/>
          <a:stretch>
            <a:fillRect/>
          </a:stretch>
        </p:blipFill>
        <p:spPr bwMode="auto">
          <a:xfrm>
            <a:off x="4724400" y="0"/>
            <a:ext cx="4419600" cy="3657600"/>
          </a:xfrm>
          <a:prstGeom prst="rect">
            <a:avLst/>
          </a:prstGeom>
          <a:noFill/>
        </p:spPr>
      </p:pic>
      <p:pic>
        <p:nvPicPr>
          <p:cNvPr id="10" name="Picture 8" descr="11"/>
          <p:cNvPicPr>
            <a:picLocks noChangeAspect="1" noChangeArrowheads="1"/>
          </p:cNvPicPr>
          <p:nvPr/>
        </p:nvPicPr>
        <p:blipFill>
          <a:blip r:embed="rId3"/>
          <a:srcRect l="6721" t="7269" r="55763" b="41486"/>
          <a:stretch>
            <a:fillRect/>
          </a:stretch>
        </p:blipFill>
        <p:spPr bwMode="auto">
          <a:xfrm>
            <a:off x="0" y="3657600"/>
            <a:ext cx="4724400" cy="3200400"/>
          </a:xfrm>
          <a:prstGeom prst="rect">
            <a:avLst/>
          </a:prstGeom>
          <a:noFill/>
        </p:spPr>
      </p:pic>
      <p:pic>
        <p:nvPicPr>
          <p:cNvPr id="11" name="Picture 9" descr="11"/>
          <p:cNvPicPr>
            <a:picLocks noChangeAspect="1" noChangeArrowheads="1"/>
          </p:cNvPicPr>
          <p:nvPr/>
        </p:nvPicPr>
        <p:blipFill>
          <a:blip r:embed="rId3"/>
          <a:srcRect l="47957" t="8017" r="15446" b="40704"/>
          <a:stretch>
            <a:fillRect/>
          </a:stretch>
        </p:blipFill>
        <p:spPr bwMode="auto">
          <a:xfrm>
            <a:off x="4724400" y="3657600"/>
            <a:ext cx="4419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ChangeAspect="1" noChangeArrowheads="1"/>
          </p:cNvPicPr>
          <p:nvPr/>
        </p:nvPicPr>
        <p:blipFill>
          <a:blip r:embed="rId2"/>
          <a:srcRect l="6247" t="8745" r="56380" b="40529"/>
          <a:stretch>
            <a:fillRect/>
          </a:stretch>
        </p:blipFill>
        <p:spPr bwMode="auto">
          <a:xfrm>
            <a:off x="3429000" y="3276600"/>
            <a:ext cx="2895600" cy="3581400"/>
          </a:xfrm>
          <a:prstGeom prst="rect">
            <a:avLst/>
          </a:prstGeom>
          <a:noFill/>
        </p:spPr>
      </p:pic>
      <p:pic>
        <p:nvPicPr>
          <p:cNvPr id="3" name="Picture 13" descr="13"/>
          <p:cNvPicPr>
            <a:picLocks noChangeAspect="1" noChangeArrowheads="1"/>
          </p:cNvPicPr>
          <p:nvPr/>
        </p:nvPicPr>
        <p:blipFill>
          <a:blip r:embed="rId3"/>
          <a:srcRect l="48289" t="8954" r="14513" b="41728"/>
          <a:stretch>
            <a:fillRect/>
          </a:stretch>
        </p:blipFill>
        <p:spPr bwMode="auto">
          <a:xfrm>
            <a:off x="0" y="3276600"/>
            <a:ext cx="3429000" cy="3581400"/>
          </a:xfrm>
          <a:prstGeom prst="rect">
            <a:avLst/>
          </a:prstGeom>
          <a:noFill/>
        </p:spPr>
      </p:pic>
      <p:pic>
        <p:nvPicPr>
          <p:cNvPr id="4" name="Picture 10" descr="12"/>
          <p:cNvPicPr>
            <a:picLocks noChangeAspect="1" noChangeArrowheads="1"/>
          </p:cNvPicPr>
          <p:nvPr/>
        </p:nvPicPr>
        <p:blipFill>
          <a:blip r:embed="rId4"/>
          <a:srcRect l="17955" t="13780" r="45895" b="34213"/>
          <a:stretch>
            <a:fillRect/>
          </a:stretch>
        </p:blipFill>
        <p:spPr bwMode="auto">
          <a:xfrm>
            <a:off x="0" y="0"/>
            <a:ext cx="3429000" cy="3276600"/>
          </a:xfrm>
          <a:prstGeom prst="rect">
            <a:avLst/>
          </a:prstGeom>
          <a:noFill/>
        </p:spPr>
      </p:pic>
      <p:pic>
        <p:nvPicPr>
          <p:cNvPr id="5" name="Picture 11" descr="12"/>
          <p:cNvPicPr>
            <a:picLocks noChangeAspect="1" noChangeArrowheads="1"/>
          </p:cNvPicPr>
          <p:nvPr/>
        </p:nvPicPr>
        <p:blipFill>
          <a:blip r:embed="rId4"/>
          <a:srcRect l="57748" t="13780" r="4897" b="34213"/>
          <a:stretch>
            <a:fillRect/>
          </a:stretch>
        </p:blipFill>
        <p:spPr bwMode="auto">
          <a:xfrm>
            <a:off x="3429000" y="0"/>
            <a:ext cx="2895600" cy="3276600"/>
          </a:xfrm>
          <a:prstGeom prst="rect">
            <a:avLst/>
          </a:prstGeom>
          <a:noFill/>
        </p:spPr>
      </p:pic>
      <p:pic>
        <p:nvPicPr>
          <p:cNvPr id="6" name="Picture 12" descr="13"/>
          <p:cNvPicPr>
            <a:picLocks noChangeAspect="1" noChangeArrowheads="1"/>
          </p:cNvPicPr>
          <p:nvPr/>
        </p:nvPicPr>
        <p:blipFill>
          <a:blip r:embed="rId3"/>
          <a:srcRect l="7405" t="8954" r="54164" b="39783"/>
          <a:stretch>
            <a:fillRect/>
          </a:stretch>
        </p:blipFill>
        <p:spPr bwMode="auto">
          <a:xfrm>
            <a:off x="6324600" y="0"/>
            <a:ext cx="2819400" cy="3276600"/>
          </a:xfrm>
          <a:prstGeom prst="rect">
            <a:avLst/>
          </a:prstGeom>
          <a:noFill/>
        </p:spPr>
      </p:pic>
      <p:pic>
        <p:nvPicPr>
          <p:cNvPr id="7" name="Picture 15" descr="14"/>
          <p:cNvPicPr>
            <a:picLocks noChangeAspect="1" noChangeArrowheads="1"/>
          </p:cNvPicPr>
          <p:nvPr/>
        </p:nvPicPr>
        <p:blipFill>
          <a:blip r:embed="rId2"/>
          <a:srcRect l="48633" t="7269" r="13994" b="39783"/>
          <a:stretch>
            <a:fillRect/>
          </a:stretch>
        </p:blipFill>
        <p:spPr bwMode="auto">
          <a:xfrm>
            <a:off x="6324600" y="3276600"/>
            <a:ext cx="2819400" cy="3560763"/>
          </a:xfrm>
          <a:prstGeom prst="rect">
            <a:avLst/>
          </a:prstGeom>
          <a:noFill/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2"/>
          <p:cNvPicPr>
            <a:picLocks noChangeAspect="1" noChangeArrowheads="1"/>
          </p:cNvPicPr>
          <p:nvPr/>
        </p:nvPicPr>
        <p:blipFill>
          <a:blip r:embed="rId2"/>
          <a:srcRect l="57748" t="13780" r="4897" b="3421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4495800" cy="3429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752600"/>
            <a:ext cx="1066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1752600"/>
            <a:ext cx="1066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0"/>
            <a:ext cx="46482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457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524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51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429000"/>
            <a:ext cx="44958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95800" y="3429000"/>
            <a:ext cx="4648200" cy="3429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3810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Cinderella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lem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464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518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657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95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56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Qụa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A, C, D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6" grpId="0" animBg="1"/>
      <p:bldP spid="17" grpId="0"/>
      <p:bldP spid="17" grpId="1"/>
      <p:bldP spid="18" grpId="0"/>
      <p:bldP spid="18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209800" y="0"/>
            <a:ext cx="8686800" cy="10207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dmin\Desktop\hinh nen pp\tải xuống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752600"/>
            <a:ext cx="3124200" cy="510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143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800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038600" y="2362200"/>
            <a:ext cx="4114800" cy="1905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thuẫn-xung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8" grpId="0" animBg="1"/>
      <p:bldP spid="8" grpId="1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Chặng 1</a:t>
            </a:r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Từ đầu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Tấm đi xem hội: Cô gái mồ côi trở thành Hoàng hậu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Tấm làm vợ vua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Cuối truyện: Xung đột một mất một còn quyết liệt.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85800"/>
            <a:ext cx="4419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loud Callout 8"/>
          <p:cNvSpPr/>
          <p:nvPr/>
        </p:nvSpPr>
        <p:spPr>
          <a:xfrm>
            <a:off x="228600" y="1371600"/>
            <a:ext cx="4495800" cy="1905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 Chặng 1: Từ đầu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Tấm đi xem hội: Cô gái mồ côi trở thành Hoàng hậu.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3" action="ppaction://hlinksldjump"/>
              </a:rPr>
              <a:t>Bảng 1.1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752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=&gt; Nhận xét: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209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Mâu thuẫn xoay quanh hững hơn thua về vật chất và sự ganh ghét nhỏ mọn của mẹ con Cám =&gt; mâu thuẫn trong xã hội phụ quyền.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766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+ 2 tuyến nhân vật đối lập: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572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733800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Hiền lành, chịu khó, đáng thương, yếu đuối 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Độc ác, cay nghiệt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71600" y="5410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+ Triết lí ở hiền gặp lành: Hạnh phúc chỉ có ở con người hiền lành, chăm chỉ.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8470392" y="5715000"/>
            <a:ext cx="673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4419600" y="1066800"/>
            <a:ext cx="4038600" cy="1752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8470392" y="6172200"/>
            <a:ext cx="673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76400" y="2667000"/>
            <a:ext cx="4038600" cy="1752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3" grpId="0"/>
      <p:bldP spid="14" grpId="0" animBg="1"/>
      <p:bldP spid="15" grpId="0" animBg="1"/>
      <p:bldP spid="15" grpId="1" animBg="1"/>
      <p:bldP spid="16" grpId="0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-152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1.1: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28600"/>
          <a:ext cx="8915400" cy="64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3505200"/>
                <a:gridCol w="3657599"/>
              </a:tblGrid>
              <a:tr h="3306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Tấm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yếm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712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322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312" marR="60312" marT="0" marB="0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312" marR="6031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312" marR="6031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121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tép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219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tép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819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743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038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9624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6576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bỉu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715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>
            <a:hlinkClick r:id="rId2" action="ppaction://hlinksldjump"/>
          </p:cNvPr>
          <p:cNvSpPr/>
          <p:nvPr/>
        </p:nvSpPr>
        <p:spPr>
          <a:xfrm>
            <a:off x="0" y="6373368"/>
            <a:ext cx="5334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Chặng 2: Tấm làm vợ vua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Cuối truyện: Xung đột một mất một còn quyết liệt.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295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Bảng 1.12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828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=&gt; Nhận xét: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810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+ Sự chuyển biến mạnh mẽ trong nhận thức và hành động của Tấm: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Cam chịu, chỉ biết khóc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răn đe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trả thù quyết liệt.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572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486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+ Chiến thắng tuyệt đối của cái thiện, triết lí ác giả ác báo.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2286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Sự độc ác ngày càng gia tăng của mẹ con Cám: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Cướp đoạt vật chất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cướp đoạt tinh thần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cướp          đoạt sinh mạng.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8622792" y="5791200"/>
            <a:ext cx="521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524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7" name="Cloud Callout 16"/>
          <p:cNvSpPr/>
          <p:nvPr/>
        </p:nvSpPr>
        <p:spPr>
          <a:xfrm>
            <a:off x="2819400" y="1447800"/>
            <a:ext cx="4038600" cy="1752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00200" y="3505200"/>
            <a:ext cx="4876800" cy="1752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>
            <a:hlinkClick r:id="rId4" action="ppaction://hlinksldjump"/>
          </p:cNvPr>
          <p:cNvSpPr/>
          <p:nvPr/>
        </p:nvSpPr>
        <p:spPr>
          <a:xfrm>
            <a:off x="8622792" y="6373368"/>
            <a:ext cx="521208" cy="484632"/>
          </a:xfrm>
          <a:prstGeom prst="rightArrow">
            <a:avLst>
              <a:gd name="adj1" fmla="val 50000"/>
              <a:gd name="adj2" fmla="val 5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3" grpId="0"/>
      <p:bldP spid="14" grpId="0"/>
      <p:bldP spid="12" grpId="0" animBg="1"/>
      <p:bldP spid="15" grpId="0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464458"/>
          <a:ext cx="8915400" cy="615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7946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13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Cái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chết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Tấm</a:t>
                      </a:r>
                      <a:r>
                        <a:rPr lang="en-US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</a:t>
                      </a:r>
                      <a:endParaRPr lang="en-US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Chim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vàng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anh</a:t>
                      </a:r>
                      <a:endParaRPr lang="en-US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xoan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đào</a:t>
                      </a:r>
                      <a:endParaRPr lang="en-US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Khung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cửi</a:t>
                      </a:r>
                      <a:endParaRPr lang="en-US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Quả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thị</a:t>
                      </a:r>
                      <a:endParaRPr lang="en-US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6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Trả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thù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Cám</a:t>
                      </a:r>
                      <a:endParaRPr lang="en-US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94" marR="60994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1.2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4478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cỗ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cúng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Trèo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cau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819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Quấn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quýt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vua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42672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5029200"/>
            <a:ext cx="350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Hằng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ngày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chui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thị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giúp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bà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lão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dọn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dẹp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nấu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ăn</a:t>
            </a:r>
            <a:endParaRPr lang="en-US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5873115"/>
            <a:ext cx="358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Bảo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Cám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xuống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hố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rồi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sai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quân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hầu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giội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nước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sôi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vào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hố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3505200"/>
            <a:ext cx="2667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Che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bóng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mát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vua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nằm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võng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16002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Lòng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ghen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ghét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phừng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phừng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chặt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Tấm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28194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581400"/>
            <a:ext cx="2590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Chặt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cây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khung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cửi</a:t>
            </a:r>
            <a:endParaRPr lang="en-US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4495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Đốt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cửi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5873115"/>
            <a:ext cx="266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Cám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chết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dì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ghẻ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lăn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đùng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chết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0" y="6373368"/>
            <a:ext cx="6096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838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447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&gt;&lt;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Tấm &gt;&lt; Dì ghẻ (dì ghẻ và con chồng)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514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Mâu thuẫn xã hội: Địa vị xã hội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429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=&gt; Bản chất: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mâu thuẫn giữa cái thiện – cái ác</a:t>
            </a:r>
            <a:r>
              <a:rPr lang="it-IT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895600" y="914400"/>
            <a:ext cx="4114800" cy="1524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1066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Times New Roman" pitchFamily="18" charset="0"/>
                <a:cs typeface="Times New Roman" pitchFamily="18" charset="0"/>
              </a:rPr>
              <a:t>2. Quá trình biến hóa của Tấm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00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anh nen pp\tải xuống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2286000" cy="1752600"/>
          </a:xfrm>
          <a:prstGeom prst="rect">
            <a:avLst/>
          </a:prstGeom>
          <a:noFill/>
        </p:spPr>
      </p:pic>
      <p:pic>
        <p:nvPicPr>
          <p:cNvPr id="9" name="Picture 4" descr="D:\anh nen pp\images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048000"/>
            <a:ext cx="2133600" cy="2057400"/>
          </a:xfrm>
          <a:prstGeom prst="rect">
            <a:avLst/>
          </a:prstGeom>
          <a:noFill/>
        </p:spPr>
      </p:pic>
      <p:pic>
        <p:nvPicPr>
          <p:cNvPr id="10" name="Picture 3" descr="D:\anh nen pp\images (1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657600"/>
            <a:ext cx="1981200" cy="2133600"/>
          </a:xfrm>
          <a:prstGeom prst="rect">
            <a:avLst/>
          </a:prstGeom>
          <a:noFill/>
        </p:spPr>
      </p:pic>
      <p:pic>
        <p:nvPicPr>
          <p:cNvPr id="11" name="Picture 5" descr="D:\anh nen pp\tải xuống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114800"/>
            <a:ext cx="2209800" cy="1981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510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79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6172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581400" y="1676400"/>
            <a:ext cx="3505200" cy="16794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- Copy - Copy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3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200400" y="914400"/>
            <a:ext cx="3200400" cy="16764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1"/>
      <p:bldP spid="10" grpId="0" animBg="1"/>
      <p:bldP spid="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620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phật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con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Vượt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qua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khó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khăn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Bù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đắp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thiệt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thòi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thêm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Tấm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Quá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tái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kì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ảo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mãnh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liệt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thiện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hinh nen pp\tải xuống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0"/>
            <a:ext cx="2209800" cy="1981200"/>
          </a:xfrm>
          <a:prstGeom prst="rect">
            <a:avLst/>
          </a:prstGeom>
          <a:noFill/>
        </p:spPr>
      </p:pic>
      <p:pic>
        <p:nvPicPr>
          <p:cNvPr id="8" name="Picture 8" descr="C:\Users\Admin\Desktop\hinh nen pp\tải xuống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057400"/>
            <a:ext cx="2362200" cy="2133600"/>
          </a:xfrm>
          <a:prstGeom prst="rect">
            <a:avLst/>
          </a:prstGeom>
          <a:noFill/>
        </p:spPr>
      </p:pic>
      <p:pic>
        <p:nvPicPr>
          <p:cNvPr id="9" name="Picture 6" descr="C:\Users\Admin\Desktop\hinh nen pp\tải xuống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191000"/>
            <a:ext cx="2362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h nen pp\tam-tat-truyen-co-tich-tam-c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TỔNG KẾT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9050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dì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ghẻ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con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chồng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657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11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Cốt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mẽ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9144000" cy="5287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4813" indent="-404813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71500" indent="-57150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4813" indent="-404813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thuẫn-xung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04813" indent="-404813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04813" indent="-404813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04813" indent="-404813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4813" indent="-404813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404813" indent="-404813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14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dung,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      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386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638800" y="3581400"/>
            <a:ext cx="3200400" cy="1752600"/>
          </a:xfrm>
          <a:prstGeom prst="cloudCallout">
            <a:avLst>
              <a:gd name="adj1" fmla="val -36869"/>
              <a:gd name="adj2" fmla="val 61508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ublic\Pictures\Tấm cám\da-tim-ra-que-cua-thach-s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76600" y="6172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Tấm cám\9k=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7600" y="6172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ublic\Pictures\Tấm cám\images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6248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Public\Pictures\Tấm cám\Z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6248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1684</Words>
  <Application>Microsoft Office PowerPoint</Application>
  <PresentationFormat>On-screen Show (4:3)</PresentationFormat>
  <Paragraphs>204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Đọc – Tìm hiểu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PROBOOK640G1</cp:lastModifiedBy>
  <cp:revision>198</cp:revision>
  <dcterms:created xsi:type="dcterms:W3CDTF">2016-10-04T14:15:05Z</dcterms:created>
  <dcterms:modified xsi:type="dcterms:W3CDTF">2019-10-20T20:55:56Z</dcterms:modified>
</cp:coreProperties>
</file>