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73" r:id="rId6"/>
    <p:sldId id="269" r:id="rId7"/>
    <p:sldId id="258" r:id="rId8"/>
    <p:sldId id="268" r:id="rId9"/>
    <p:sldId id="274" r:id="rId10"/>
    <p:sldId id="270" r:id="rId11"/>
    <p:sldId id="271" r:id="rId12"/>
    <p:sldId id="272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991195-10A9-CB6F-C117-EB7C8D0D4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E28865-6EC8-0FBC-530B-094376C1C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C7FB62-BC16-DAA4-44FB-E2BDDB675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2215C-4543-40D3-84CA-16546E908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07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8B7DD8-3DAE-1723-21A5-4AC884DB3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53DE90-A341-3C1F-4B48-BDEB96EAD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E61ED-1AB9-EAB2-5FCD-3F9AEDF5D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846F-70E5-4BB0-A435-DA8D51752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0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8E55A-6470-2751-5BD9-2309FE19B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4E114-652F-98DA-7989-706C41846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478BA-D802-3387-924B-5A4353805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04C5-01B6-4B81-842F-A23C25589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3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18830F-13F6-AA24-957C-59D2D84CB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615A1-F485-F46C-6FC0-AB359B550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78285A-1FA4-5ED3-FC4C-60F901704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F92A-E708-4FC2-82AD-C84579D00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0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2C721-9210-0A3F-FEE0-2972E4D34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03D849-B3BF-5F80-B0B0-4DC11FCF9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669327-A6AE-4D1B-B950-BD7FA2A70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EE40-B274-4F8C-8B36-F5274F4EF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5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EABEB-6F14-8DFC-57BD-AC639E609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73923-7E1D-EA04-9460-003FC63AA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63BCA-C5E6-5B70-B28F-1E54BCBB5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B4247-EDA6-4DC7-8151-E3A5B0476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11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A584ED-9190-9A35-FC6D-6CE4752B9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A91AAE-8E84-00DE-9B0C-4F0572698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2F2477-2B4B-32E6-1EEE-4B59E1ECF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326B-DE01-409A-9248-B32B59F6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8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10A4C6-9674-7475-260C-05F5D7B7D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C062B2-5D97-5E5D-AF39-BBD1664E2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51AD06-9D7C-8B7D-B21C-63D9890D8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EC71E-D534-4027-B06A-48F6F323A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4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E9A0BA-8F44-7C59-BD10-E1EC47DBE5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1194D0-CB85-3DAC-6160-566B3A1F5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F4C3AF-06F9-8CED-C36C-9200EAD02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2CE2-7A96-4A12-8487-7E4C89348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6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0EEFA-AF2C-2711-97D0-89B71F481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873F5-94DA-F0E8-BD9B-59EF9718C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26080-5876-40B9-45CA-17090B7D9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BCAF8-FBE3-4B9B-8C78-9A4FACC5E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0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EAF11-3A2D-A15C-9987-707DD35A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BBE4D3-3A8B-E266-088E-6FA306622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DB144-A61D-D20D-F803-27FC25CF8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769AD-4392-49D9-B2ED-CB285D0B5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2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3BB027-369F-C1F0-6138-A800EFD8D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CD24E5-C956-A6F1-D10E-C82B035FF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6CF9BD-F6A5-4097-C8BC-9E4B92FCE5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3A675B-BDFA-2FE3-1DCF-67B0225710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28D649-86C4-0C9A-949E-095698B861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D50A086-81F4-4FBC-A119-5FD62F04B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BB61E438-F08C-10F9-63F8-1A6CB021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77900"/>
            <a:ext cx="502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BA ĐƯỜNG CÔNIC</a:t>
            </a:r>
          </a:p>
        </p:txBody>
      </p:sp>
      <p:sp>
        <p:nvSpPr>
          <p:cNvPr id="2051" name="Text Box 6">
            <a:extLst>
              <a:ext uri="{FF2B5EF4-FFF2-40B4-BE49-F238E27FC236}">
                <a16:creationId xmlns:a16="http://schemas.microsoft.com/office/drawing/2014/main" id="{0CC89C03-8637-9B94-73BE-28683F44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009775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cs typeface="Arial" panose="020B0604020202020204" pitchFamily="34" charset="0"/>
              </a:rPr>
              <a:t>1- Elíp:</a:t>
            </a:r>
          </a:p>
        </p:txBody>
      </p:sp>
      <p:sp>
        <p:nvSpPr>
          <p:cNvPr id="2052" name="Text Box 7">
            <a:extLst>
              <a:ext uri="{FF2B5EF4-FFF2-40B4-BE49-F238E27FC236}">
                <a16:creationId xmlns:a16="http://schemas.microsoft.com/office/drawing/2014/main" id="{CED3EB7F-8667-6FB1-94D9-202684A7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2690813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cs typeface="Arial" panose="020B0604020202020204" pitchFamily="34" charset="0"/>
              </a:rPr>
              <a:t>2- Hypebol:</a:t>
            </a:r>
          </a:p>
        </p:txBody>
      </p:sp>
      <p:sp>
        <p:nvSpPr>
          <p:cNvPr id="2053" name="Text Box 8">
            <a:extLst>
              <a:ext uri="{FF2B5EF4-FFF2-40B4-BE49-F238E27FC236}">
                <a16:creationId xmlns:a16="http://schemas.microsoft.com/office/drawing/2014/main" id="{5CEBF251-B5F1-637D-85E4-37262F059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75" y="3463925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cs typeface="Arial" panose="020B0604020202020204" pitchFamily="34" charset="0"/>
              </a:rPr>
              <a:t>3- </a:t>
            </a:r>
            <a:r>
              <a:rPr lang="vi-VN" altLang="en-US" sz="2400" b="1" u="sng">
                <a:cs typeface="Arial" panose="020B0604020202020204" pitchFamily="34" charset="0"/>
              </a:rPr>
              <a:t>Parabol</a:t>
            </a:r>
            <a:r>
              <a:rPr lang="en-US" altLang="en-US" sz="2400" b="1" u="sng">
                <a:cs typeface="Arial" panose="020B0604020202020204" pitchFamily="34" charset="0"/>
              </a:rPr>
              <a:t>:</a:t>
            </a:r>
          </a:p>
        </p:txBody>
      </p:sp>
      <p:sp>
        <p:nvSpPr>
          <p:cNvPr id="2054" name="Text Box 9">
            <a:extLst>
              <a:ext uri="{FF2B5EF4-FFF2-40B4-BE49-F238E27FC236}">
                <a16:creationId xmlns:a16="http://schemas.microsoft.com/office/drawing/2014/main" id="{7363D57D-DF8E-F198-9877-577E6167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4187825"/>
            <a:ext cx="350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cs typeface="Arial" panose="020B0604020202020204" pitchFamily="34" charset="0"/>
              </a:rPr>
              <a:t>4- Ví dụ:</a:t>
            </a:r>
          </a:p>
        </p:txBody>
      </p:sp>
      <p:pic>
        <p:nvPicPr>
          <p:cNvPr id="2055" name="Picture 9">
            <a:extLst>
              <a:ext uri="{FF2B5EF4-FFF2-40B4-BE49-F238E27FC236}">
                <a16:creationId xmlns:a16="http://schemas.microsoft.com/office/drawing/2014/main" id="{C43AB704-94D7-25FC-9D6F-6BE80851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92688"/>
            <a:ext cx="40290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1012AF0F-29BA-8176-E318-E43D2E45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000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DEC8B558-2788-8D98-8FC9-91EDC7185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vi-VN" altLang="en-US" sz="2400" b="1" u="sng">
                <a:latin typeface="+mn-lt"/>
              </a:rPr>
              <a:t>3</a:t>
            </a:r>
            <a:r>
              <a:rPr lang="en-US" altLang="en-US" sz="2400" b="1" u="sng">
                <a:latin typeface="+mn-lt"/>
              </a:rPr>
              <a:t>- </a:t>
            </a:r>
            <a:r>
              <a:rPr lang="vi-VN" altLang="en-US" sz="2400" b="1" u="sng">
                <a:latin typeface="+mn-lt"/>
              </a:rPr>
              <a:t>Para</a:t>
            </a:r>
            <a:r>
              <a:rPr lang="en-US" altLang="en-US" sz="2400" b="1" u="sng">
                <a:latin typeface="+mn-lt"/>
              </a:rPr>
              <a:t>bol:</a:t>
            </a:r>
          </a:p>
        </p:txBody>
      </p:sp>
      <p:sp>
        <p:nvSpPr>
          <p:cNvPr id="11268" name="Rectangle 38">
            <a:extLst>
              <a:ext uri="{FF2B5EF4-FFF2-40B4-BE49-F238E27FC236}">
                <a16:creationId xmlns:a16="http://schemas.microsoft.com/office/drawing/2014/main" id="{11DBDF2B-6FDA-401F-6C1F-29C3F53C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841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07BB0382-35E5-BDA9-F446-CA6E31239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485900"/>
            <a:ext cx="2668587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400">
                <a:solidFill>
                  <a:srgbClr val="FF33CC"/>
                </a:solidFill>
                <a:latin typeface="+mn-lt"/>
                <a:ea typeface="DengXian" charset="-122"/>
                <a:cs typeface="Cordia New" charset="-34"/>
              </a:rPr>
              <a:t>Nhận biết hypebol</a:t>
            </a:r>
            <a:endParaRPr lang="en-US" altLang="en-US" sz="2000">
              <a:latin typeface="+mn-lt"/>
              <a:ea typeface="DengXian" charset="-122"/>
              <a:cs typeface="Cordia New" charset="-34"/>
            </a:endParaRPr>
          </a:p>
        </p:txBody>
      </p:sp>
      <p:pic>
        <p:nvPicPr>
          <p:cNvPr id="11270" name="Picture 7">
            <a:extLst>
              <a:ext uri="{FF2B5EF4-FFF2-40B4-BE49-F238E27FC236}">
                <a16:creationId xmlns:a16="http://schemas.microsoft.com/office/drawing/2014/main" id="{1ADE1094-E88A-9CDA-C57A-3E53C294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003425"/>
            <a:ext cx="39052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BFB3C-1816-0162-E8FE-A69CDAB2EBB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8524" y="2232025"/>
            <a:ext cx="4572000" cy="2768963"/>
          </a:xfrm>
          <a:prstGeom prst="rect">
            <a:avLst/>
          </a:prstGeom>
          <a:blipFill>
            <a:blip r:embed="rId3"/>
            <a:stretch>
              <a:fillRect l="-2133" t="-881" b="-308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0C047090-D7DF-5482-A6B6-901A0E59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000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FDA256F9-03F7-4FBF-2C6D-78F8401C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vi-VN" altLang="en-US" sz="2400" b="1" u="sng">
                <a:latin typeface="+mn-lt"/>
              </a:rPr>
              <a:t>3</a:t>
            </a:r>
            <a:r>
              <a:rPr lang="en-US" altLang="en-US" sz="2400" b="1" u="sng">
                <a:latin typeface="+mn-lt"/>
              </a:rPr>
              <a:t>- </a:t>
            </a:r>
            <a:r>
              <a:rPr lang="vi-VN" altLang="en-US" sz="2400" b="1" u="sng">
                <a:latin typeface="+mn-lt"/>
              </a:rPr>
              <a:t>Para</a:t>
            </a:r>
            <a:r>
              <a:rPr lang="en-US" altLang="en-US" sz="2400" b="1" u="sng">
                <a:latin typeface="+mn-lt"/>
              </a:rPr>
              <a:t>bol:</a:t>
            </a:r>
          </a:p>
        </p:txBody>
      </p:sp>
      <p:sp>
        <p:nvSpPr>
          <p:cNvPr id="12292" name="Rectangle 38">
            <a:extLst>
              <a:ext uri="{FF2B5EF4-FFF2-40B4-BE49-F238E27FC236}">
                <a16:creationId xmlns:a16="http://schemas.microsoft.com/office/drawing/2014/main" id="{339DC232-8FAC-D66F-EB76-920110294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841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7C5A0245-4FAE-9115-F2B4-AD6F93C8E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452563"/>
            <a:ext cx="5094288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400">
                <a:solidFill>
                  <a:srgbClr val="FF0066"/>
                </a:solidFill>
                <a:latin typeface="+mn-lt"/>
                <a:ea typeface="DengXian" charset="-122"/>
                <a:cs typeface="Cordia New" charset="-34"/>
              </a:rPr>
              <a:t>Phương trình chính tắc của hypebol</a:t>
            </a:r>
            <a:endParaRPr lang="en-US" altLang="en-US" sz="2000">
              <a:latin typeface="+mn-lt"/>
              <a:ea typeface="DengXian" charset="-122"/>
              <a:cs typeface="Cordia New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CFF7A-5397-4225-959E-26944060389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8014" y="1970317"/>
            <a:ext cx="4572000" cy="2945102"/>
          </a:xfrm>
          <a:prstGeom prst="rect">
            <a:avLst/>
          </a:prstGeom>
          <a:blipFill>
            <a:blip r:embed="rId2"/>
            <a:stretch>
              <a:fillRect l="-2133" t="-828" r="-2000" b="-103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pic>
        <p:nvPicPr>
          <p:cNvPr id="12295" name="Picture 10">
            <a:extLst>
              <a:ext uri="{FF2B5EF4-FFF2-40B4-BE49-F238E27FC236}">
                <a16:creationId xmlns:a16="http://schemas.microsoft.com/office/drawing/2014/main" id="{43C7D9A2-586F-0111-F3E6-2F60C738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503363"/>
            <a:ext cx="33575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77CDBF-1DE5-5887-254D-6AD58E994CC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8014" y="4989594"/>
            <a:ext cx="8008883" cy="1623008"/>
          </a:xfrm>
          <a:prstGeom prst="rect">
            <a:avLst/>
          </a:prstGeom>
          <a:blipFill>
            <a:blip r:embed="rId4"/>
            <a:stretch>
              <a:fillRect l="-1218" t="-1504" b="-563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375B08A3-2130-2E8E-9BD8-CC63B77C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000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B2C9F8B6-6FB4-03ED-3B1C-264CD1ED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vi-VN" altLang="en-US" sz="2400" b="1" u="sng">
                <a:latin typeface="+mn-lt"/>
              </a:rPr>
              <a:t>3</a:t>
            </a:r>
            <a:r>
              <a:rPr lang="en-US" altLang="en-US" sz="2400" b="1" u="sng">
                <a:latin typeface="+mn-lt"/>
              </a:rPr>
              <a:t>- </a:t>
            </a:r>
            <a:r>
              <a:rPr lang="vi-VN" altLang="en-US" sz="2400" b="1" u="sng">
                <a:latin typeface="+mn-lt"/>
              </a:rPr>
              <a:t>Para</a:t>
            </a:r>
            <a:r>
              <a:rPr lang="en-US" altLang="en-US" sz="2400" b="1" u="sng">
                <a:latin typeface="+mn-lt"/>
              </a:rPr>
              <a:t>bol:</a:t>
            </a:r>
          </a:p>
        </p:txBody>
      </p:sp>
      <p:sp>
        <p:nvSpPr>
          <p:cNvPr id="13316" name="Rectangle 38">
            <a:extLst>
              <a:ext uri="{FF2B5EF4-FFF2-40B4-BE49-F238E27FC236}">
                <a16:creationId xmlns:a16="http://schemas.microsoft.com/office/drawing/2014/main" id="{C87814E4-3E84-096B-80C2-128E572D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841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39ED1D1D-7C8E-5CA5-1B22-D0E39D9E2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84288"/>
            <a:ext cx="1074737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40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Chú ý:</a:t>
            </a:r>
            <a:endParaRPr lang="en-US" altLang="en-US" sz="2000">
              <a:latin typeface="+mn-lt"/>
              <a:ea typeface="DengXian" charset="-122"/>
              <a:cs typeface="Cordia New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421C81-5F25-334C-2491-21C624D9862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799" y="2854752"/>
            <a:ext cx="6369269" cy="2714589"/>
          </a:xfrm>
          <a:prstGeom prst="rect">
            <a:avLst/>
          </a:prstGeom>
          <a:blipFill>
            <a:blip r:embed="rId2"/>
            <a:stretch>
              <a:fillRect l="-1531" t="-1345" r="-383" b="-29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E51E4175-475B-3CC9-6D09-7B06AEC2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077913"/>
            <a:ext cx="335915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1451C251-7103-247E-D946-68F6925C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000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+mn-lt"/>
              </a:rPr>
              <a:t>BA ĐƯỜNG CÔNIC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6A9D8DBD-1C55-9B99-820A-C1120A2D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vi-VN" altLang="en-US" sz="2400" b="1" u="sng" dirty="0">
                <a:latin typeface="+mn-lt"/>
              </a:rPr>
              <a:t>3</a:t>
            </a:r>
            <a:r>
              <a:rPr lang="en-US" altLang="en-US" sz="2400" b="1" u="sng" dirty="0">
                <a:latin typeface="+mn-lt"/>
              </a:rPr>
              <a:t>- </a:t>
            </a:r>
            <a:r>
              <a:rPr lang="vi-VN" altLang="en-US" sz="2400" b="1" u="sng" dirty="0">
                <a:latin typeface="+mn-lt"/>
              </a:rPr>
              <a:t>Para</a:t>
            </a:r>
            <a:r>
              <a:rPr lang="en-US" altLang="en-US" sz="2400" b="1" u="sng" dirty="0" err="1">
                <a:latin typeface="+mn-lt"/>
              </a:rPr>
              <a:t>bol</a:t>
            </a:r>
            <a:r>
              <a:rPr lang="en-US" altLang="en-US" sz="2400" b="1" u="sng" dirty="0">
                <a:latin typeface="+mn-lt"/>
              </a:rPr>
              <a:t>:</a:t>
            </a:r>
          </a:p>
        </p:txBody>
      </p:sp>
      <p:sp>
        <p:nvSpPr>
          <p:cNvPr id="14340" name="Rectangle 38">
            <a:extLst>
              <a:ext uri="{FF2B5EF4-FFF2-40B4-BE49-F238E27FC236}">
                <a16:creationId xmlns:a16="http://schemas.microsoft.com/office/drawing/2014/main" id="{DFFEBFBE-E0A0-7974-5223-F14A67120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841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33FA3248-5A0E-7C62-CDF1-6E7BCC36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84288"/>
            <a:ext cx="987425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vi-VN" altLang="en-US" sz="2400" dirty="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Ví 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:</a:t>
            </a:r>
            <a:endParaRPr lang="en-US" altLang="en-US" sz="2000" dirty="0">
              <a:latin typeface="+mn-lt"/>
              <a:ea typeface="DengXian" charset="-122"/>
              <a:cs typeface="Cordia New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2396C-BAD0-C703-7B90-6C538EC6151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7517" y="1284287"/>
            <a:ext cx="7478111" cy="1707262"/>
          </a:xfrm>
          <a:prstGeom prst="rect">
            <a:avLst/>
          </a:prstGeom>
          <a:blipFill>
            <a:blip r:embed="rId2"/>
            <a:stretch>
              <a:fillRect l="-1222" t="-28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pic>
        <p:nvPicPr>
          <p:cNvPr id="14343" name="Picture 11">
            <a:extLst>
              <a:ext uri="{FF2B5EF4-FFF2-40B4-BE49-F238E27FC236}">
                <a16:creationId xmlns:a16="http://schemas.microsoft.com/office/drawing/2014/main" id="{42468AF3-F4ED-6255-CC6A-E398EE0BD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312988"/>
            <a:ext cx="345281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7E1C98-E572-B3E3-C5F9-88426055795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0869" y="2380140"/>
            <a:ext cx="4876800" cy="2092176"/>
          </a:xfrm>
          <a:prstGeom prst="rect">
            <a:avLst/>
          </a:prstGeom>
          <a:blipFill>
            <a:blip r:embed="rId4"/>
            <a:stretch>
              <a:fillRect l="-2000" t="-2326" b="-55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5B881BD7-76B4-A477-3BF4-429E48AA2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u="sng">
                <a:latin typeface="+mj-lt"/>
              </a:rPr>
              <a:t>1- Elíp: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BB027E9D-8EEA-D931-EECE-0C8E8155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142875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j-lt"/>
              </a:rPr>
              <a:t>BA ĐƯỜNG CÔNIC</a:t>
            </a:r>
          </a:p>
        </p:txBody>
      </p:sp>
      <p:pic>
        <p:nvPicPr>
          <p:cNvPr id="3076" name="Picture 35">
            <a:extLst>
              <a:ext uri="{FF2B5EF4-FFF2-40B4-BE49-F238E27FC236}">
                <a16:creationId xmlns:a16="http://schemas.microsoft.com/office/drawing/2014/main" id="{A43304C6-48C4-695C-AF9C-2000DBFE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273300"/>
            <a:ext cx="3657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">
            <a:extLst>
              <a:ext uri="{FF2B5EF4-FFF2-40B4-BE49-F238E27FC236}">
                <a16:creationId xmlns:a16="http://schemas.microsoft.com/office/drawing/2014/main" id="{D6693BF7-0A37-5E37-D2CB-B5EAAF13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506538"/>
            <a:ext cx="2070100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400">
                <a:solidFill>
                  <a:srgbClr val="FF33CC"/>
                </a:solidFill>
                <a:latin typeface="+mj-lt"/>
                <a:ea typeface="DengXian" charset="-122"/>
                <a:cs typeface="Cordia New" charset="-34"/>
              </a:rPr>
              <a:t>Nhận biết elip</a:t>
            </a:r>
            <a:endParaRPr lang="en-US" altLang="en-US" sz="2000">
              <a:latin typeface="+mj-lt"/>
              <a:ea typeface="DengXian" charset="-122"/>
              <a:cs typeface="Cordia New" charset="-34"/>
            </a:endParaRPr>
          </a:p>
        </p:txBody>
      </p:sp>
      <p:sp>
        <p:nvSpPr>
          <p:cNvPr id="3078" name="Rectangle 2">
            <a:extLst>
              <a:ext uri="{FF2B5EF4-FFF2-40B4-BE49-F238E27FC236}">
                <a16:creationId xmlns:a16="http://schemas.microsoft.com/office/drawing/2014/main" id="{71532218-395C-831A-874C-358AD74A4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1625600"/>
            <a:ext cx="4897438" cy="4171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vi-VN" altLang="en-US" sz="2400">
                <a:latin typeface="+mj-lt"/>
                <a:ea typeface="DengXian" charset="-122"/>
                <a:cs typeface="Cordia New" charset="-34"/>
              </a:rPr>
              <a:t>- 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Cho hai điểm cố định F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1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, F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2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 và một độ dài không đổi 2a lớn hơn F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1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 F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2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.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 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 Elip (E) là tập hợp các điểm M trong mặt phẳng sao cho F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1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M + F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2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M=2a.</a:t>
            </a:r>
            <a:endParaRPr lang="en-US" altLang="en-US" sz="2000">
              <a:latin typeface="+mj-lt"/>
              <a:ea typeface="DengXian" charset="-122"/>
              <a:cs typeface="Cordia New" charset="-34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vi-VN" altLang="en-US" sz="2400">
                <a:latin typeface="+mj-lt"/>
                <a:ea typeface="DengXian" charset="-122"/>
                <a:cs typeface="Cordia New" charset="-34"/>
              </a:rPr>
              <a:t>- 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Các điểm F1 và F2 gọi là các tiêu điểm của elip.</a:t>
            </a:r>
            <a:endParaRPr lang="en-US" altLang="en-US" sz="2000">
              <a:latin typeface="+mj-lt"/>
              <a:ea typeface="DengXian" charset="-122"/>
              <a:cs typeface="Cordia New" charset="-34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vi-VN" altLang="en-US" sz="2400">
                <a:latin typeface="+mj-lt"/>
                <a:ea typeface="DengXian" charset="-122"/>
                <a:cs typeface="Cordia New" charset="-34"/>
              </a:rPr>
              <a:t>- 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Độ dài F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1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 F</a:t>
            </a:r>
            <a:r>
              <a:rPr lang="en-US" altLang="en-US" sz="2400" baseline="-25000">
                <a:latin typeface="+mj-lt"/>
                <a:ea typeface="DengXian" charset="-122"/>
                <a:cs typeface="Cordia New" charset="-34"/>
              </a:rPr>
              <a:t>2</a:t>
            </a:r>
            <a:r>
              <a:rPr lang="en-US" altLang="en-US" sz="2400">
                <a:latin typeface="+mj-lt"/>
                <a:ea typeface="DengXian" charset="-122"/>
                <a:cs typeface="Cordia New" charset="-34"/>
              </a:rPr>
              <a:t> = 2c gọi là tiêu cự của elip (a &gt; c).</a:t>
            </a:r>
            <a:endParaRPr lang="en-US" altLang="en-US" sz="2000">
              <a:latin typeface="+mj-lt"/>
              <a:ea typeface="DengXian" charset="-122"/>
              <a:cs typeface="Cordia New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22C0A60E-40F5-4B61-9438-256818788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u="sng">
                <a:latin typeface="+mn-lt"/>
              </a:rPr>
              <a:t>1- Elíp: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49B96E1A-3BEC-EE04-3A5F-9363724E4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142875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F6FA2070-8FA1-C6F4-0CCA-C393AF538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1395413"/>
            <a:ext cx="4495800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400">
                <a:solidFill>
                  <a:srgbClr val="FF0066"/>
                </a:solidFill>
                <a:latin typeface="+mn-lt"/>
                <a:ea typeface="DengXian" charset="-122"/>
                <a:cs typeface="Cordia New" charset="-34"/>
              </a:rPr>
              <a:t>Phương trình chính tắc của elip</a:t>
            </a:r>
            <a:endParaRPr lang="en-US" altLang="en-US" sz="2000">
              <a:latin typeface="+mn-lt"/>
              <a:ea typeface="DengXian" charset="-122"/>
              <a:cs typeface="Cordia New" charset="-34"/>
            </a:endParaRP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007CE0C7-1A59-0919-7217-E308B319B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68525"/>
            <a:ext cx="5129213" cy="179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vi-VN" altLang="en-US" sz="2400" dirty="0">
                <a:latin typeface="+mn-lt"/>
                <a:ea typeface="DengXian" charset="-122"/>
                <a:cs typeface="Cordia New" charset="-34"/>
              </a:rPr>
              <a:t>- 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Cho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elip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(E)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có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các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tiêu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điểm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 F</a:t>
            </a:r>
            <a:r>
              <a:rPr lang="en-US" altLang="en-US" sz="2400" baseline="-25000" dirty="0">
                <a:latin typeface="+mn-lt"/>
                <a:ea typeface="DengXian" charset="-122"/>
                <a:cs typeface="Cordia New" charset="-34"/>
              </a:rPr>
              <a:t>1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và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F</a:t>
            </a:r>
            <a:r>
              <a:rPr lang="en-US" altLang="en-US" sz="2400" baseline="-25000" dirty="0">
                <a:latin typeface="+mn-lt"/>
                <a:ea typeface="DengXian" charset="-122"/>
                <a:cs typeface="Cordia New" charset="-34"/>
              </a:rPr>
              <a:t>2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và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đặt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F</a:t>
            </a:r>
            <a:r>
              <a:rPr lang="en-US" altLang="en-US" sz="2400" baseline="-25000" dirty="0">
                <a:latin typeface="+mn-lt"/>
                <a:ea typeface="DengXian" charset="-122"/>
                <a:cs typeface="Cordia New" charset="-34"/>
              </a:rPr>
              <a:t>1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F</a:t>
            </a:r>
            <a:r>
              <a:rPr lang="en-US" altLang="en-US" sz="2400" baseline="-25000" dirty="0">
                <a:latin typeface="+mn-lt"/>
                <a:ea typeface="DengXian" charset="-122"/>
                <a:cs typeface="Cordia New" charset="-34"/>
              </a:rPr>
              <a:t>2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= 2c.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Chọn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hệ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trục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toạ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độ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Oxy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sao</a:t>
            </a:r>
            <a:r>
              <a:rPr lang="vi-VN" altLang="en-US" sz="2000" dirty="0"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cho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F</a:t>
            </a:r>
            <a:r>
              <a:rPr lang="en-US" altLang="en-US" sz="2400" baseline="-25000" dirty="0">
                <a:latin typeface="+mn-lt"/>
                <a:ea typeface="DengXian" charset="-122"/>
                <a:cs typeface="Cordia New" charset="-34"/>
              </a:rPr>
              <a:t>1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(-c; 0) </a:t>
            </a:r>
            <a:r>
              <a:rPr lang="en-US" altLang="en-US" sz="2400" dirty="0" err="1">
                <a:latin typeface="+mn-lt"/>
                <a:ea typeface="DengXian" charset="-122"/>
                <a:cs typeface="Cordia New" charset="-34"/>
              </a:rPr>
              <a:t>và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 F</a:t>
            </a:r>
            <a:r>
              <a:rPr lang="en-US" altLang="en-US" sz="2400" baseline="-25000" dirty="0">
                <a:latin typeface="+mn-lt"/>
                <a:ea typeface="DengXian" charset="-122"/>
                <a:cs typeface="Cordia New" charset="-34"/>
              </a:rPr>
              <a:t>2</a:t>
            </a:r>
            <a:r>
              <a:rPr lang="en-US" altLang="en-US" sz="2400" dirty="0">
                <a:latin typeface="+mn-lt"/>
                <a:ea typeface="DengXian" charset="-122"/>
                <a:cs typeface="Cordia New" charset="-34"/>
              </a:rPr>
              <a:t>(c; 0).</a:t>
            </a:r>
            <a:endParaRPr lang="en-US" altLang="en-US" sz="2000" dirty="0">
              <a:latin typeface="+mn-lt"/>
              <a:ea typeface="DengXian" charset="-122"/>
              <a:cs typeface="Cordia New" charset="-34"/>
            </a:endParaRP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32E24479-811A-542A-36BF-3728FF5C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938338"/>
            <a:ext cx="33496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3D60A1-1E19-E8A6-6DB0-E0B6E11A485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3763570"/>
            <a:ext cx="7948448" cy="1860766"/>
          </a:xfrm>
          <a:prstGeom prst="rect">
            <a:avLst/>
          </a:prstGeom>
          <a:blipFill>
            <a:blip r:embed="rId3"/>
            <a:stretch>
              <a:fillRect l="-1228" t="-1307" b="-457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3A8ECB-328D-DD5D-8A68-3D41ACFE18D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694" y="2004154"/>
            <a:ext cx="8581696" cy="4449231"/>
          </a:xfrm>
          <a:prstGeom prst="rect">
            <a:avLst/>
          </a:prstGeom>
          <a:blipFill>
            <a:blip r:embed="rId2"/>
            <a:stretch>
              <a:fillRect l="-1065" t="-548" r="-568" b="-205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0BE4243C-E734-7527-A770-36ED0F287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u="sng" dirty="0">
                <a:latin typeface="+mn-lt"/>
              </a:rPr>
              <a:t>1- </a:t>
            </a:r>
            <a:r>
              <a:rPr lang="en-US" altLang="en-US" sz="2400" b="1" u="sng" dirty="0" err="1">
                <a:latin typeface="+mn-lt"/>
              </a:rPr>
              <a:t>Elíp</a:t>
            </a:r>
            <a:r>
              <a:rPr lang="en-US" altLang="en-US" sz="2400" b="1" u="sng" dirty="0">
                <a:latin typeface="+mn-lt"/>
              </a:rPr>
              <a:t>:</a:t>
            </a: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792A12C8-CCC7-6D6A-E92B-71F2C47F7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142875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5A94C850-5D46-12A2-6D80-77CB7F0E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200150"/>
            <a:ext cx="31591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9">
            <a:extLst>
              <a:ext uri="{FF2B5EF4-FFF2-40B4-BE49-F238E27FC236}">
                <a16:creationId xmlns:a16="http://schemas.microsoft.com/office/drawing/2014/main" id="{12854429-DE92-74BA-BD53-B6595BFF9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343025"/>
            <a:ext cx="1074738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Chú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 ý:</a:t>
            </a:r>
            <a:endParaRPr lang="en-US" altLang="en-US" sz="2000" dirty="0">
              <a:latin typeface="+mn-lt"/>
              <a:ea typeface="DengXian" charset="-122"/>
              <a:cs typeface="Cordia New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8CA1FF13-30B8-8B97-9BE3-B37546B3F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u="sng" dirty="0">
                <a:latin typeface="+mn-lt"/>
              </a:rPr>
              <a:t>1- </a:t>
            </a:r>
            <a:r>
              <a:rPr lang="en-US" altLang="en-US" sz="2400" b="1" u="sng" dirty="0" err="1">
                <a:latin typeface="+mn-lt"/>
              </a:rPr>
              <a:t>Elíp</a:t>
            </a:r>
            <a:r>
              <a:rPr lang="en-US" altLang="en-US" sz="2400" b="1" u="sng" dirty="0">
                <a:latin typeface="+mn-lt"/>
              </a:rPr>
              <a:t>: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EE16773D-838E-F3D6-A00A-1BC70715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142875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sp>
        <p:nvSpPr>
          <p:cNvPr id="6148" name="Rectangle 9">
            <a:extLst>
              <a:ext uri="{FF2B5EF4-FFF2-40B4-BE49-F238E27FC236}">
                <a16:creationId xmlns:a16="http://schemas.microsoft.com/office/drawing/2014/main" id="{FCA3FDCA-2C4C-3476-083C-21D7BAC7F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343025"/>
            <a:ext cx="987425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vi-VN" altLang="en-US" sz="2400" dirty="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Ví 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:</a:t>
            </a:r>
            <a:endParaRPr lang="en-US" altLang="en-US" sz="2000" dirty="0">
              <a:latin typeface="+mn-lt"/>
              <a:ea typeface="DengXian" charset="-122"/>
              <a:cs typeface="Cordia New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97322-1CAA-8D8A-BBD1-E147869AC5E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4898" y="1395412"/>
            <a:ext cx="7034815" cy="2838790"/>
          </a:xfrm>
          <a:prstGeom prst="rect">
            <a:avLst/>
          </a:prstGeom>
          <a:blipFill>
            <a:blip r:embed="rId2"/>
            <a:stretch>
              <a:fillRect l="-1300" t="-858" b="-2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EEBEF7C7-AB34-0F2D-2491-2195B170A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000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762060ED-6713-229A-6AB9-07DEBA9E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u="sng">
                <a:latin typeface="+mn-lt"/>
              </a:rPr>
              <a:t>2- Hypebol:</a:t>
            </a:r>
          </a:p>
        </p:txBody>
      </p:sp>
      <p:sp>
        <p:nvSpPr>
          <p:cNvPr id="7172" name="Rectangle 38">
            <a:extLst>
              <a:ext uri="{FF2B5EF4-FFF2-40B4-BE49-F238E27FC236}">
                <a16:creationId xmlns:a16="http://schemas.microsoft.com/office/drawing/2014/main" id="{AD879CA7-BA72-462A-BF45-529DA9EE9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841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7173" name="Rectangle 1">
            <a:extLst>
              <a:ext uri="{FF2B5EF4-FFF2-40B4-BE49-F238E27FC236}">
                <a16:creationId xmlns:a16="http://schemas.microsoft.com/office/drawing/2014/main" id="{314D648E-B2DB-83D2-AE2F-B595BD369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1485900"/>
            <a:ext cx="2668587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400" dirty="0" err="1">
                <a:solidFill>
                  <a:srgbClr val="FF33CC"/>
                </a:solidFill>
                <a:latin typeface="+mn-lt"/>
                <a:ea typeface="DengXian" charset="-122"/>
                <a:cs typeface="Cordia New" charset="-34"/>
              </a:rPr>
              <a:t>Nhận</a:t>
            </a:r>
            <a:r>
              <a:rPr lang="en-US" altLang="en-US" sz="2400" dirty="0">
                <a:solidFill>
                  <a:srgbClr val="FF33CC"/>
                </a:solidFill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solidFill>
                  <a:srgbClr val="FF33CC"/>
                </a:solidFill>
                <a:latin typeface="+mn-lt"/>
                <a:ea typeface="DengXian" charset="-122"/>
                <a:cs typeface="Cordia New" charset="-34"/>
              </a:rPr>
              <a:t>biết</a:t>
            </a:r>
            <a:r>
              <a:rPr lang="en-US" altLang="en-US" sz="2400" dirty="0">
                <a:solidFill>
                  <a:srgbClr val="FF33CC"/>
                </a:solidFill>
                <a:latin typeface="+mn-lt"/>
                <a:ea typeface="DengXian" charset="-122"/>
                <a:cs typeface="Cordia New" charset="-34"/>
              </a:rPr>
              <a:t> </a:t>
            </a:r>
            <a:r>
              <a:rPr lang="en-US" altLang="en-US" sz="2400" dirty="0" err="1">
                <a:solidFill>
                  <a:srgbClr val="FF33CC"/>
                </a:solidFill>
                <a:latin typeface="+mn-lt"/>
                <a:ea typeface="DengXian" charset="-122"/>
                <a:cs typeface="Cordia New" charset="-34"/>
              </a:rPr>
              <a:t>hypebol</a:t>
            </a:r>
            <a:endParaRPr lang="en-US" altLang="en-US" sz="2000" dirty="0">
              <a:latin typeface="+mn-lt"/>
              <a:ea typeface="DengXian" charset="-122"/>
              <a:cs typeface="Cordia New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7B404-0358-7873-ED25-08C5C250124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043" y="3946295"/>
            <a:ext cx="8180114" cy="2472472"/>
          </a:xfrm>
          <a:prstGeom prst="rect">
            <a:avLst/>
          </a:prstGeom>
          <a:blipFill>
            <a:blip r:embed="rId2"/>
            <a:stretch>
              <a:fillRect l="-1118" t="-985" b="-320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pic>
        <p:nvPicPr>
          <p:cNvPr id="7175" name="Picture 6">
            <a:extLst>
              <a:ext uri="{FF2B5EF4-FFF2-40B4-BE49-F238E27FC236}">
                <a16:creationId xmlns:a16="http://schemas.microsoft.com/office/drawing/2014/main" id="{94C6A7AD-077C-C4DD-FE30-02DB1A7E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028700"/>
            <a:ext cx="47720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02338627-A8A6-685C-D159-1E40B79C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0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Arial" panose="020B0604020202020204" pitchFamily="34" charset="0"/>
              </a:rPr>
              <a:t>BA ĐƯỜNG CÔNIC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283A033C-755A-C958-747A-F9C260A7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001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cs typeface="Arial" panose="020B0604020202020204" pitchFamily="34" charset="0"/>
              </a:rPr>
              <a:t>2- Hypebol:</a:t>
            </a:r>
          </a:p>
        </p:txBody>
      </p:sp>
      <p:sp>
        <p:nvSpPr>
          <p:cNvPr id="8196" name="Rectangle 38">
            <a:extLst>
              <a:ext uri="{FF2B5EF4-FFF2-40B4-BE49-F238E27FC236}">
                <a16:creationId xmlns:a16="http://schemas.microsoft.com/office/drawing/2014/main" id="{065DA10E-B854-6791-965A-00F9E4F83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84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B98A6641-55CB-A8CD-8733-EA9F796BD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452563"/>
            <a:ext cx="5094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>
                <a:solidFill>
                  <a:srgbClr val="FF0066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Phương trình chính tắc của hypebol</a:t>
            </a:r>
            <a:endParaRPr lang="en-US" altLang="en-US" sz="2000"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2955E4-C6E8-1CEB-526E-BAAEF51ED2E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179" y="2095453"/>
            <a:ext cx="8770124" cy="1919500"/>
          </a:xfrm>
          <a:prstGeom prst="rect">
            <a:avLst/>
          </a:prstGeom>
          <a:blipFill>
            <a:blip r:embed="rId2"/>
            <a:stretch>
              <a:fillRect l="-1113" t="-1270" b="-476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199" name="Picture 38">
            <a:extLst>
              <a:ext uri="{FF2B5EF4-FFF2-40B4-BE49-F238E27FC236}">
                <a16:creationId xmlns:a16="http://schemas.microsoft.com/office/drawing/2014/main" id="{B4F8B252-B069-40DE-133A-CBD6AC8A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3481388"/>
            <a:ext cx="291941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A2BED6-F61E-0D0B-3B6B-DCC17DB14F5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179" y="4406910"/>
            <a:ext cx="8076442" cy="1860766"/>
          </a:xfrm>
          <a:prstGeom prst="rect">
            <a:avLst/>
          </a:prstGeom>
          <a:blipFill>
            <a:blip r:embed="rId4"/>
            <a:stretch>
              <a:fillRect l="-1208" t="-1311" b="-491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EB92ED5C-9709-E5BE-F89D-F75C41DF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000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9704E4BB-B4C5-5BA2-6F9E-EB48E267E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u="sng">
                <a:latin typeface="+mn-lt"/>
              </a:rPr>
              <a:t>2- Hypebol:</a:t>
            </a:r>
          </a:p>
        </p:txBody>
      </p:sp>
      <p:sp>
        <p:nvSpPr>
          <p:cNvPr id="9220" name="Rectangle 38">
            <a:extLst>
              <a:ext uri="{FF2B5EF4-FFF2-40B4-BE49-F238E27FC236}">
                <a16:creationId xmlns:a16="http://schemas.microsoft.com/office/drawing/2014/main" id="{2B7475D7-28A5-9796-EB9C-B7EE48D9D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841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+mn-lt"/>
            </a:endParaRPr>
          </a:p>
        </p:txBody>
      </p:sp>
      <p:pic>
        <p:nvPicPr>
          <p:cNvPr id="9221" name="Picture 4">
            <a:extLst>
              <a:ext uri="{FF2B5EF4-FFF2-40B4-BE49-F238E27FC236}">
                <a16:creationId xmlns:a16="http://schemas.microsoft.com/office/drawing/2014/main" id="{4FF7AEF9-5B7D-AB80-DA2C-81257DDB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1325563"/>
            <a:ext cx="318452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04671D-FA42-8E2D-A3ED-8452A5C40E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982021"/>
            <a:ext cx="8098222" cy="4479816"/>
          </a:xfrm>
          <a:prstGeom prst="rect">
            <a:avLst/>
          </a:prstGeom>
          <a:blipFill>
            <a:blip r:embed="rId3"/>
            <a:stretch>
              <a:fillRect l="-979" t="-544" b="-149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9223" name="Rectangle 2">
            <a:extLst>
              <a:ext uri="{FF2B5EF4-FFF2-40B4-BE49-F238E27FC236}">
                <a16:creationId xmlns:a16="http://schemas.microsoft.com/office/drawing/2014/main" id="{E5AF3933-0B1F-69FF-8D44-E5D1BEE4A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84288"/>
            <a:ext cx="1074737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en-US" sz="240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Chú ý:</a:t>
            </a:r>
            <a:endParaRPr lang="en-US" altLang="en-US" sz="2000">
              <a:latin typeface="+mn-lt"/>
              <a:ea typeface="DengXian" charset="-122"/>
              <a:cs typeface="Cordia New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B761420D-2AC9-23D0-D28E-80AF787E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4000"/>
            <a:ext cx="5410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>
                <a:latin typeface="+mn-lt"/>
              </a:rPr>
              <a:t>BA ĐƯỜNG CÔNIC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BD6F3D48-0F49-215D-AAC8-8BC81FC9B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800100"/>
            <a:ext cx="563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u="sng">
                <a:latin typeface="+mn-lt"/>
              </a:rPr>
              <a:t>2- Hypebol:</a:t>
            </a:r>
          </a:p>
        </p:txBody>
      </p:sp>
      <p:sp>
        <p:nvSpPr>
          <p:cNvPr id="10244" name="Rectangle 38">
            <a:extLst>
              <a:ext uri="{FF2B5EF4-FFF2-40B4-BE49-F238E27FC236}">
                <a16:creationId xmlns:a16="http://schemas.microsoft.com/office/drawing/2014/main" id="{DF5FC502-19E7-9076-3158-E744B5D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0213"/>
            <a:ext cx="1841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281B7B93-B4D5-5366-2B34-C1ED5961D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84288"/>
            <a:ext cx="987425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vi-VN" altLang="en-US" sz="240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Ví dụ</a:t>
            </a:r>
            <a:r>
              <a:rPr lang="en-US" altLang="en-US" sz="2400">
                <a:solidFill>
                  <a:srgbClr val="FF0000"/>
                </a:solidFill>
                <a:latin typeface="+mn-lt"/>
                <a:ea typeface="DengXian" charset="-122"/>
                <a:cs typeface="Cordia New" charset="-34"/>
              </a:rPr>
              <a:t>:</a:t>
            </a:r>
            <a:endParaRPr lang="en-US" altLang="en-US" sz="2000">
              <a:latin typeface="+mn-lt"/>
              <a:ea typeface="DengXian" charset="-122"/>
              <a:cs typeface="Cordia New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0EE03E-CA14-A2ED-86A8-13ED1E8B617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1898" y="1284287"/>
            <a:ext cx="7189798" cy="3374450"/>
          </a:xfrm>
          <a:prstGeom prst="rect">
            <a:avLst/>
          </a:prstGeom>
          <a:blipFill>
            <a:blip r:embed="rId2"/>
            <a:stretch>
              <a:fillRect l="-1271" t="-723" b="-18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270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DengXian</vt:lpstr>
      <vt:lpstr>Cordia New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tranphu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thailuyen</dc:creator>
  <cp:lastModifiedBy>Nguyen Ngoc Quy</cp:lastModifiedBy>
  <cp:revision>37</cp:revision>
  <cp:lastPrinted>2007-05-22T00:41:18Z</cp:lastPrinted>
  <dcterms:created xsi:type="dcterms:W3CDTF">2007-05-20T10:22:44Z</dcterms:created>
  <dcterms:modified xsi:type="dcterms:W3CDTF">2022-08-19T15:40:12Z</dcterms:modified>
</cp:coreProperties>
</file>