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71" r:id="rId2"/>
    <p:sldId id="636" r:id="rId3"/>
    <p:sldId id="531" r:id="rId4"/>
    <p:sldId id="436" r:id="rId5"/>
    <p:sldId id="446" r:id="rId6"/>
    <p:sldId id="697" r:id="rId7"/>
    <p:sldId id="698" r:id="rId8"/>
    <p:sldId id="699" r:id="rId9"/>
    <p:sldId id="700" r:id="rId10"/>
    <p:sldId id="701" r:id="rId11"/>
    <p:sldId id="702" r:id="rId12"/>
    <p:sldId id="703" r:id="rId13"/>
    <p:sldId id="704" r:id="rId14"/>
    <p:sldId id="705" r:id="rId15"/>
    <p:sldId id="706" r:id="rId16"/>
    <p:sldId id="599" r:id="rId17"/>
    <p:sldId id="627" r:id="rId18"/>
    <p:sldId id="707" r:id="rId19"/>
    <p:sldId id="708" r:id="rId20"/>
    <p:sldId id="709" r:id="rId21"/>
    <p:sldId id="710" r:id="rId22"/>
    <p:sldId id="457" r:id="rId23"/>
    <p:sldId id="712" r:id="rId24"/>
    <p:sldId id="605" r:id="rId25"/>
    <p:sldId id="713" r:id="rId26"/>
    <p:sldId id="314" r:id="rId27"/>
    <p:sldId id="330" r:id="rId28"/>
    <p:sldId id="35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926A"/>
    <a:srgbClr val="E1C78F"/>
    <a:srgbClr val="FAE7C9"/>
    <a:srgbClr val="687EFF"/>
    <a:srgbClr val="B6FFFA"/>
    <a:srgbClr val="EC5858"/>
    <a:srgbClr val="FD8C04"/>
    <a:srgbClr val="93ABD3"/>
    <a:srgbClr val="F875AA"/>
    <a:srgbClr val="F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858" y="108"/>
      </p:cViewPr>
      <p:guideLst>
        <p:guide orient="horz" pos="2160"/>
        <p:guide pos="39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2095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7280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1"/>
          </p:nvPr>
        </p:nvPicPr>
        <p:blipFill>
          <a:blip r:embed="rId5"/>
          <a:stretch>
            <a:fillRect/>
          </a:stretch>
        </p:blipFill>
        <p:spPr>
          <a:xfrm>
            <a:off x="3352800" y="670560"/>
            <a:ext cx="5306060" cy="55372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640965" y="2962275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PASS THE BALL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5" name="y2mate.com - ROUND THE BEND MUSIC FROM ZZZAP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055" y="3126105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65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uiExpand="1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21590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1060430" y="73723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1"/>
          </p:nvPr>
        </p:nvPicPr>
        <p:blipFill>
          <a:blip r:embed="rId5"/>
          <a:stretch>
            <a:fillRect/>
          </a:stretch>
        </p:blipFill>
        <p:spPr>
          <a:xfrm>
            <a:off x="3437255" y="720725"/>
            <a:ext cx="5306060" cy="55372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4247515" y="2707640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STOP</a:t>
            </a:r>
          </a:p>
        </p:txBody>
      </p:sp>
      <p:pic>
        <p:nvPicPr>
          <p:cNvPr id="11" name="Tieng-coi-trong-tai-da-bong-va-tieng-khan-gia-www_tiengdong_com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4" end="590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" y="2954020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27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63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788795" y="1045845"/>
            <a:ext cx="47504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sym typeface="+mn-ea"/>
              </a:rPr>
              <a:t>Question: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99565" y="1758950"/>
            <a:ext cx="89922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Which city do you want to live in? Why?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4254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72165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1"/>
          </p:nvPr>
        </p:nvPicPr>
        <p:blipFill>
          <a:blip r:embed="rId5"/>
          <a:stretch>
            <a:fillRect/>
          </a:stretch>
        </p:blipFill>
        <p:spPr>
          <a:xfrm>
            <a:off x="3386455" y="601345"/>
            <a:ext cx="5306060" cy="55372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674620" y="2893060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PASS THE BALL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5" name="y2mate.com - ROUND THE BEND MUSIC FROM ZZZAP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9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055" y="3126105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65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uiExpand="1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44450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1"/>
          </p:nvPr>
        </p:nvPicPr>
        <p:blipFill>
          <a:blip r:embed="rId5"/>
          <a:stretch>
            <a:fillRect/>
          </a:stretch>
        </p:blipFill>
        <p:spPr>
          <a:xfrm>
            <a:off x="3352800" y="601345"/>
            <a:ext cx="5306060" cy="55372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4163060" y="2588260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STOP</a:t>
            </a:r>
          </a:p>
        </p:txBody>
      </p:sp>
      <p:pic>
        <p:nvPicPr>
          <p:cNvPr id="11" name="Tieng-coi-trong-tai-da-bong-va-tieng-khan-gia-www_tiengdong_com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4" end="590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" y="2954020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27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63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788795" y="1045845"/>
            <a:ext cx="47504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sym typeface="+mn-ea"/>
              </a:rPr>
              <a:t>Question: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99565" y="1758950"/>
            <a:ext cx="89922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Which city do you want to live in? Why?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46075" y="1016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LISTENING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31570" y="1097915"/>
            <a:ext cx="10888345" cy="10763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Tick (√) the things that you want in your home town. Add more ideas if you have any.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272665" y="2049145"/>
            <a:ext cx="6212840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a. Nice parks </a:t>
            </a:r>
          </a:p>
          <a:p>
            <a:pPr>
              <a:lnSpc>
                <a:spcPct val="150000"/>
              </a:lnSpc>
            </a:pPr>
            <a:r>
              <a:rPr lang="en-US" sz="3200"/>
              <a:t>b. Modern cinemas </a:t>
            </a:r>
          </a:p>
          <a:p>
            <a:pPr>
              <a:lnSpc>
                <a:spcPct val="150000"/>
              </a:lnSpc>
            </a:pPr>
            <a:r>
              <a:rPr lang="en-US" sz="3200"/>
              <a:t>c. Air-conditioned buses </a:t>
            </a:r>
          </a:p>
          <a:p>
            <a:pPr>
              <a:lnSpc>
                <a:spcPct val="150000"/>
              </a:lnSpc>
            </a:pPr>
            <a:r>
              <a:rPr lang="en-US" sz="3200"/>
              <a:t>d. Free sports facilities </a:t>
            </a:r>
          </a:p>
          <a:p>
            <a:pPr>
              <a:lnSpc>
                <a:spcPct val="150000"/>
              </a:lnSpc>
            </a:pPr>
            <a:r>
              <a:rPr lang="en-US" sz="3200"/>
              <a:t>e. Convenient food stalls </a:t>
            </a:r>
          </a:p>
          <a:p>
            <a:pPr>
              <a:lnSpc>
                <a:spcPct val="150000"/>
              </a:lnSpc>
            </a:pPr>
            <a:r>
              <a:rPr lang="en-US" sz="3200"/>
              <a:t>f. Wide roads</a:t>
            </a:r>
          </a:p>
        </p:txBody>
      </p:sp>
      <p:sp>
        <p:nvSpPr>
          <p:cNvPr id="4" name="Rectangles 3"/>
          <p:cNvSpPr/>
          <p:nvPr/>
        </p:nvSpPr>
        <p:spPr>
          <a:xfrm>
            <a:off x="8205153" y="2227580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8205153" y="2985770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s 8"/>
          <p:cNvSpPr/>
          <p:nvPr/>
        </p:nvSpPr>
        <p:spPr>
          <a:xfrm>
            <a:off x="8205153" y="3743960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s 9"/>
          <p:cNvSpPr/>
          <p:nvPr/>
        </p:nvSpPr>
        <p:spPr>
          <a:xfrm>
            <a:off x="8205153" y="4502150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s 20"/>
          <p:cNvSpPr/>
          <p:nvPr/>
        </p:nvSpPr>
        <p:spPr>
          <a:xfrm>
            <a:off x="8205153" y="5260340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s 21"/>
          <p:cNvSpPr/>
          <p:nvPr/>
        </p:nvSpPr>
        <p:spPr>
          <a:xfrm>
            <a:off x="8205153" y="5965190"/>
            <a:ext cx="455930" cy="4559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780" y="-74295"/>
            <a:ext cx="12192000" cy="755015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469900" y="-9334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LISTENING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9" name="TextBox 11"/>
          <p:cNvSpPr txBox="1"/>
          <p:nvPr/>
        </p:nvSpPr>
        <p:spPr>
          <a:xfrm>
            <a:off x="1131570" y="782955"/>
            <a:ext cx="10888345" cy="6191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to an interview with three teenagers about life in their cities. Decide if the statements are true (T) or false (F).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77850" y="814705"/>
            <a:ext cx="502920" cy="533400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16"/>
          <p:cNvSpPr txBox="1"/>
          <p:nvPr/>
        </p:nvSpPr>
        <p:spPr>
          <a:xfrm>
            <a:off x="630888" y="7021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3285517359"/>
              </p:ext>
            </p:extLst>
          </p:nvPr>
        </p:nvGraphicFramePr>
        <p:xfrm>
          <a:off x="631190" y="1866900"/>
          <a:ext cx="11389360" cy="460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0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7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1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547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B6FF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B6FF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F</a:t>
                      </a:r>
                    </a:p>
                  </a:txBody>
                  <a:tcPr>
                    <a:solidFill>
                      <a:srgbClr val="B6FF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95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1. There are many facilities for public use in Tom’s city</a:t>
                      </a:r>
                    </a:p>
                  </a:txBody>
                  <a:tcPr>
                    <a:solidFill>
                      <a:srgbClr val="687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687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687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886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2. Elena likes spending her free time in shopping malls.</a:t>
                      </a:r>
                    </a:p>
                  </a:txBody>
                  <a:tcPr>
                    <a:solidFill>
                      <a:srgbClr val="687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687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687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7342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3. Food stalls are not popular in Chi’s city</a:t>
                      </a:r>
                    </a:p>
                  </a:txBody>
                  <a:tcPr>
                    <a:solidFill>
                      <a:srgbClr val="687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687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687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886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4. In Chi’s city, many teens like street food more than food prepared at home.</a:t>
                      </a:r>
                    </a:p>
                  </a:txBody>
                  <a:tcPr>
                    <a:solidFill>
                      <a:srgbClr val="687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687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687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" name="0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" y="1203325"/>
            <a:ext cx="1085850" cy="108585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9698990" y="2512060"/>
            <a:ext cx="90233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0981690" y="3429000"/>
            <a:ext cx="90233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0981690" y="4394568"/>
            <a:ext cx="90233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9786620" y="5237726"/>
            <a:ext cx="90233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1119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985"/>
            <a:ext cx="12330430" cy="8547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9185" y="104902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Listen again. Choose the correct answer A, B, or C.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594360" y="450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LISTENING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3616194396"/>
              </p:ext>
            </p:extLst>
          </p:nvPr>
        </p:nvGraphicFramePr>
        <p:xfrm>
          <a:off x="173990" y="2522220"/>
          <a:ext cx="11813540" cy="323151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4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935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dirty="0"/>
                        <a:t>1. Where might this interview come from?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2. What is a problem in Tom’s city?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21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/>
                        <a:t>A.</a:t>
                      </a:r>
                      <a:r>
                        <a:rPr lang="en-US" sz="3200"/>
                        <a:t> A chat show.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B</a:t>
                      </a:r>
                      <a:r>
                        <a:rPr lang="en-US" sz="3200"/>
                        <a:t>. A documentary.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C.</a:t>
                      </a:r>
                      <a:r>
                        <a:rPr lang="en-US" sz="3200"/>
                        <a:t> The daily news.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/>
                        <a:t>A.</a:t>
                      </a:r>
                      <a:r>
                        <a:rPr lang="en-US" sz="3200" dirty="0"/>
                        <a:t> Some buses don’t have air-conditioners.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B.</a:t>
                      </a:r>
                      <a:r>
                        <a:rPr lang="en-US" sz="3200" dirty="0"/>
                        <a:t> There are no parks.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C.</a:t>
                      </a:r>
                      <a:r>
                        <a:rPr lang="en-US" sz="3200" dirty="0"/>
                        <a:t> Some roads are too wide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224790" y="3784600"/>
            <a:ext cx="40640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920740" y="3784600"/>
            <a:ext cx="40640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9225" y="1632585"/>
            <a:ext cx="882650" cy="882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100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6" grpId="0" bldLvl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LISTENING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440031955"/>
              </p:ext>
            </p:extLst>
          </p:nvPr>
        </p:nvGraphicFramePr>
        <p:xfrm>
          <a:off x="173990" y="2522220"/>
          <a:ext cx="11813540" cy="344551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4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5448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3200" dirty="0"/>
                        <a:t>3. What change does Elena suggest for her city?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4. Chi thinks that ______ should tell teens about the drawbacks of street food.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10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/>
                        <a:t>A.</a:t>
                      </a:r>
                      <a:r>
                        <a:rPr lang="en-US" sz="3200" dirty="0"/>
                        <a:t> A new shopping mall.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B.</a:t>
                      </a:r>
                      <a:r>
                        <a:rPr lang="en-US" sz="3200" dirty="0"/>
                        <a:t> More free sports facilities.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C.</a:t>
                      </a:r>
                      <a:r>
                        <a:rPr lang="en-US" sz="3200" dirty="0"/>
                        <a:t> More modern sports </a:t>
                      </a:r>
                      <a:r>
                        <a:rPr lang="en-US" sz="3200" dirty="0" err="1"/>
                        <a:t>centres</a:t>
                      </a:r>
                      <a:r>
                        <a:rPr lang="en-US" sz="32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/>
                        <a:t>A.</a:t>
                      </a:r>
                      <a:r>
                        <a:rPr lang="en-US" sz="3200" dirty="0"/>
                        <a:t> parents and the city council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B.</a:t>
                      </a:r>
                      <a:r>
                        <a:rPr lang="en-US" sz="3200" dirty="0"/>
                        <a:t> the city council and schools</a:t>
                      </a:r>
                    </a:p>
                    <a:p>
                      <a:pPr>
                        <a:buNone/>
                      </a:pPr>
                      <a:r>
                        <a:rPr lang="en-US" sz="3200" b="1" dirty="0"/>
                        <a:t>C.</a:t>
                      </a:r>
                      <a:r>
                        <a:rPr lang="en-US" sz="3200" dirty="0"/>
                        <a:t> parents and schools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173990" y="4508500"/>
            <a:ext cx="40640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92800" y="5016500"/>
            <a:ext cx="40640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9225" y="1632585"/>
            <a:ext cx="882650" cy="882650"/>
          </a:xfrm>
          <a:prstGeom prst="rect">
            <a:avLst/>
          </a:prstGeom>
        </p:spPr>
      </p:pic>
      <p:sp>
        <p:nvSpPr>
          <p:cNvPr id="5" name="TextBox 11"/>
          <p:cNvSpPr txBox="1"/>
          <p:nvPr/>
        </p:nvSpPr>
        <p:spPr>
          <a:xfrm>
            <a:off x="1099185" y="1049020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Listen again. Choose the correct answer A, B, or C.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100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6" grpId="0" bldLvl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94000">
              <a:schemeClr val="accent1">
                <a:lumMod val="5000"/>
                <a:lumOff val="95000"/>
                <a:alpha val="100000"/>
              </a:schemeClr>
            </a:gs>
            <a:gs pos="41000">
              <a:schemeClr val="tx1"/>
            </a:gs>
            <a:gs pos="77000">
              <a:schemeClr val="tx1">
                <a:alpha val="69000"/>
              </a:schemeClr>
            </a:gs>
            <a:gs pos="6000">
              <a:schemeClr val="tx1"/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>
            <a:grpSpLocks noGrp="1" noUngrp="1" noRot="1" noChangeAspect="1" noMove="1" noResize="1"/>
          </p:cNvGrpSpPr>
          <p:nvPr/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28" name="Freeform: Shape 27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>
            <a:grpSpLocks noGrp="1" noUngrp="1" noRot="1" noChangeAspect="1" noMove="1" noResize="1"/>
          </p:cNvGrpSpPr>
          <p:nvPr/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6331" y="316881"/>
            <a:ext cx="9119446" cy="867709"/>
            <a:chOff x="3034454" y="307340"/>
            <a:chExt cx="9119446" cy="867709"/>
          </a:xfrm>
        </p:grpSpPr>
        <p:grpSp>
          <p:nvGrpSpPr>
            <p:cNvPr id="4" name="Group 3"/>
            <p:cNvGrpSpPr/>
            <p:nvPr/>
          </p:nvGrpSpPr>
          <p:grpSpPr>
            <a:xfrm>
              <a:off x="4871957" y="413386"/>
              <a:ext cx="712319" cy="709214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TextBox 39"/>
            <p:cNvSpPr txBox="1"/>
            <p:nvPr/>
          </p:nvSpPr>
          <p:spPr>
            <a:xfrm>
              <a:off x="3034454" y="307340"/>
              <a:ext cx="20891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8" name="TextBox 16"/>
            <p:cNvSpPr txBox="1"/>
            <p:nvPr/>
          </p:nvSpPr>
          <p:spPr>
            <a:xfrm>
              <a:off x="4853882" y="396833"/>
              <a:ext cx="730394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9" name="TextBox 40"/>
            <p:cNvSpPr txBox="1"/>
            <p:nvPr/>
          </p:nvSpPr>
          <p:spPr>
            <a:xfrm>
              <a:off x="5632792" y="313275"/>
              <a:ext cx="652110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CITY LIFE</a:t>
              </a:r>
            </a:p>
          </p:txBody>
        </p:sp>
      </p:grpSp>
      <p:sp>
        <p:nvSpPr>
          <p:cNvPr id="12" name="Rounded Rectangle 13"/>
          <p:cNvSpPr/>
          <p:nvPr/>
        </p:nvSpPr>
        <p:spPr>
          <a:xfrm>
            <a:off x="760368" y="1356827"/>
            <a:ext cx="48185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35"/>
          <p:cNvSpPr txBox="1"/>
          <p:nvPr/>
        </p:nvSpPr>
        <p:spPr>
          <a:xfrm>
            <a:off x="1667259" y="1445161"/>
            <a:ext cx="4712984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LESSON 6: SKILLS 2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5900" y="1187897"/>
            <a:ext cx="990895" cy="941618"/>
            <a:chOff x="2766630" y="1746890"/>
            <a:chExt cx="990895" cy="94161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5666740" y="-301625"/>
            <a:ext cx="7519035" cy="7234555"/>
            <a:chOff x="8924" y="-322"/>
            <a:chExt cx="11841" cy="11393"/>
          </a:xfrm>
          <a:blipFill rotWithShape="1">
            <a:blip r:embed="rId5"/>
            <a:stretch>
              <a:fillRect/>
            </a:stretch>
          </a:blipFill>
        </p:grpSpPr>
        <p:sp>
          <p:nvSpPr>
            <p:cNvPr id="20" name="Oval 19"/>
            <p:cNvSpPr/>
            <p:nvPr/>
          </p:nvSpPr>
          <p:spPr>
            <a:xfrm>
              <a:off x="15674" y="-172"/>
              <a:ext cx="2228" cy="2317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2" name="Oval 21"/>
            <p:cNvSpPr/>
            <p:nvPr/>
          </p:nvSpPr>
          <p:spPr>
            <a:xfrm>
              <a:off x="11228" y="1921"/>
              <a:ext cx="3078" cy="3201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3" name="Oval 22"/>
            <p:cNvSpPr/>
            <p:nvPr/>
          </p:nvSpPr>
          <p:spPr>
            <a:xfrm>
              <a:off x="14875" y="2686"/>
              <a:ext cx="2986" cy="3104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4" name="Oval 23"/>
            <p:cNvSpPr/>
            <p:nvPr/>
          </p:nvSpPr>
          <p:spPr>
            <a:xfrm>
              <a:off x="18431" y="3375"/>
              <a:ext cx="1659" cy="1726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25" name="Oval 24"/>
            <p:cNvSpPr/>
            <p:nvPr/>
          </p:nvSpPr>
          <p:spPr>
            <a:xfrm>
              <a:off x="18965" y="-322"/>
              <a:ext cx="1800" cy="1872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4" name="Oval 33"/>
            <p:cNvSpPr/>
            <p:nvPr/>
          </p:nvSpPr>
          <p:spPr>
            <a:xfrm>
              <a:off x="12605" y="-322"/>
              <a:ext cx="2005" cy="2085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5" name="Oval 34"/>
            <p:cNvSpPr/>
            <p:nvPr/>
          </p:nvSpPr>
          <p:spPr>
            <a:xfrm>
              <a:off x="12605" y="5859"/>
              <a:ext cx="2796" cy="2909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6" name="Oval 35"/>
            <p:cNvSpPr/>
            <p:nvPr/>
          </p:nvSpPr>
          <p:spPr>
            <a:xfrm>
              <a:off x="17149" y="6505"/>
              <a:ext cx="1967" cy="2045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7" name="Oval 36"/>
            <p:cNvSpPr/>
            <p:nvPr/>
          </p:nvSpPr>
          <p:spPr>
            <a:xfrm>
              <a:off x="10284" y="8949"/>
              <a:ext cx="1575" cy="1639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39" name="Oval 38"/>
            <p:cNvSpPr/>
            <p:nvPr/>
          </p:nvSpPr>
          <p:spPr>
            <a:xfrm>
              <a:off x="8924" y="5313"/>
              <a:ext cx="2645" cy="2751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0" name="Oval 39"/>
            <p:cNvSpPr/>
            <p:nvPr/>
          </p:nvSpPr>
          <p:spPr>
            <a:xfrm>
              <a:off x="14610" y="8837"/>
              <a:ext cx="2148" cy="2235"/>
            </a:xfrm>
            <a:prstGeom prst="ellipse">
              <a:avLst/>
            </a:prstGeom>
            <a:grpFill/>
            <a:ln>
              <a:noFill/>
            </a:ln>
            <a:effectLst>
              <a:glow rad="203200">
                <a:srgbClr val="FFDFDF">
                  <a:alpha val="40000"/>
                </a:srgbClr>
              </a:glow>
              <a:outerShdw blurRad="508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TRANSITION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97865" y="1150620"/>
            <a:ext cx="109347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Work in pairs and recall information about Tom, Elena and Chi.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10565" y="1734185"/>
            <a:ext cx="109347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Note down the answers to the questions: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8185731"/>
              </p:ext>
            </p:extLst>
          </p:nvPr>
        </p:nvGraphicFramePr>
        <p:xfrm>
          <a:off x="800100" y="2419350"/>
          <a:ext cx="11188700" cy="4241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3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0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4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9888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B0926A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l"/>
                      <a:r>
                        <a:rPr lang="en-US" sz="3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What does each person like about life in their city?</a:t>
                      </a:r>
                    </a:p>
                  </a:txBody>
                  <a:tcPr>
                    <a:solidFill>
                      <a:srgbClr val="B0926A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l"/>
                      <a:r>
                        <a:rPr lang="en-US" sz="3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What does each person dislike about life in their city?</a:t>
                      </a:r>
                    </a:p>
                  </a:txBody>
                  <a:tcPr>
                    <a:solidFill>
                      <a:srgbClr val="B092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41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Tom</a:t>
                      </a: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E1C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346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Elena</a:t>
                      </a: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E1C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Chi</a:t>
                      </a: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E1C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91186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429260" y="3810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TRANSITION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2100809"/>
              </p:ext>
            </p:extLst>
          </p:nvPr>
        </p:nvGraphicFramePr>
        <p:xfrm>
          <a:off x="480695" y="939799"/>
          <a:ext cx="11467465" cy="5805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1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3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22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80742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rgbClr val="B0926A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just"/>
                      <a:r>
                        <a:rPr lang="en-US" sz="32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What does each person like about their city life?</a:t>
                      </a:r>
                    </a:p>
                  </a:txBody>
                  <a:tcPr>
                    <a:solidFill>
                      <a:srgbClr val="B0926A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just"/>
                      <a:r>
                        <a:rPr lang="en-US" sz="32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+mn-ea"/>
                        </a:rPr>
                        <a:t>What does each person dislike about their city life?</a:t>
                      </a:r>
                    </a:p>
                  </a:txBody>
                  <a:tcPr>
                    <a:solidFill>
                      <a:srgbClr val="B092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4796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Tom</a:t>
                      </a: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  <a:p>
                      <a:pPr algn="ctr">
                        <a:buNone/>
                      </a:pPr>
                      <a:endParaRPr lang="en-US" sz="3200"/>
                    </a:p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E1C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4796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Elena</a:t>
                      </a: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  <a:p>
                      <a:pPr algn="ctr">
                        <a:buNone/>
                      </a:pPr>
                      <a:endParaRPr lang="en-US" sz="3200"/>
                    </a:p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E1C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4796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</a:rPr>
                        <a:t>Chi</a:t>
                      </a:r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E1C78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200" dirty="0"/>
                    </a:p>
                    <a:p>
                      <a:pPr algn="ctr">
                        <a:buNone/>
                      </a:pPr>
                      <a:endParaRPr lang="en-US" sz="3200" dirty="0"/>
                    </a:p>
                    <a:p>
                      <a:pPr algn="ctr">
                        <a:buNone/>
                      </a:pPr>
                      <a:endParaRPr lang="en-US" sz="3200" dirty="0"/>
                    </a:p>
                  </a:txBody>
                  <a:tcPr>
                    <a:solidFill>
                      <a:srgbClr val="E1C7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Text Box 17"/>
          <p:cNvSpPr txBox="1"/>
          <p:nvPr/>
        </p:nvSpPr>
        <p:spPr>
          <a:xfrm>
            <a:off x="1726565" y="2183765"/>
            <a:ext cx="5080000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 algn="just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has good parks, libraries, and cinemas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7197725" y="2026285"/>
            <a:ext cx="474980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traffic is getting worse. The buses are quite old and uncomfortable.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713865" y="3491865"/>
            <a:ext cx="50800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 algn="just"/>
            <a:r>
              <a:rPr lang="en-US" sz="32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is a shopping mall.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7103745" y="3602990"/>
            <a:ext cx="4843780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shopping mall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very costly.</a:t>
            </a:r>
          </a:p>
          <a:p>
            <a:pPr indent="0" algn="just"/>
            <a:r>
              <a:rPr lang="en-US" sz="32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lacks free sport facilities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726565" y="5054600"/>
            <a:ext cx="5080000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 algn="just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really convenient. There are food stalls at almost all street corners.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7339965" y="5101590"/>
            <a:ext cx="460756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teens like street food and are too lazy to cook on their own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1288415"/>
            <a:ext cx="108883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Put the phrases from the box in the correct column.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3457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2431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66598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601345" y="4032885"/>
          <a:ext cx="11079480" cy="257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9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9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What I like about city life</a:t>
                      </a:r>
                    </a:p>
                  </a:txBody>
                  <a:tcPr>
                    <a:solidFill>
                      <a:srgbClr val="93AB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What I dislike about city life</a:t>
                      </a:r>
                    </a:p>
                  </a:txBody>
                  <a:tcPr>
                    <a:solidFill>
                      <a:srgbClr val="FD8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64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93ABD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D8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/>
          <p:nvPr/>
        </p:nvGraphicFramePr>
        <p:xfrm>
          <a:off x="2127250" y="1765935"/>
          <a:ext cx="799846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5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2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25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/>
                        <a:t>too much noise</a:t>
                      </a:r>
                    </a:p>
                    <a:p>
                      <a:pPr algn="ctr">
                        <a:buNone/>
                      </a:pPr>
                      <a:r>
                        <a:rPr lang="en-US" sz="2800"/>
                        <a:t>good health service</a:t>
                      </a:r>
                    </a:p>
                    <a:p>
                      <a:pPr algn="ctr">
                        <a:buNone/>
                      </a:pPr>
                      <a:r>
                        <a:rPr lang="en-US" sz="2800"/>
                        <a:t> high crime rate </a:t>
                      </a:r>
                    </a:p>
                    <a:p>
                      <a:pPr algn="ctr">
                        <a:buNone/>
                      </a:pPr>
                      <a:r>
                        <a:rPr lang="en-US" sz="2800"/>
                        <a:t>beautiful buildings </a:t>
                      </a:r>
                    </a:p>
                  </a:txBody>
                  <a:tcPr>
                    <a:solidFill>
                      <a:srgbClr val="B092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>
                          <a:sym typeface="+mn-ea"/>
                        </a:rPr>
                        <a:t> easy shopping</a:t>
                      </a:r>
                    </a:p>
                    <a:p>
                      <a:pPr algn="ctr">
                        <a:buNone/>
                      </a:pPr>
                      <a:r>
                        <a:rPr lang="en-US" sz="2800">
                          <a:sym typeface="+mn-ea"/>
                        </a:rPr>
                        <a:t>air pollution</a:t>
                      </a:r>
                    </a:p>
                    <a:p>
                      <a:pPr algn="ctr">
                        <a:buNone/>
                      </a:pPr>
                      <a:r>
                        <a:rPr lang="en-US" sz="2800">
                          <a:sym typeface="+mn-ea"/>
                        </a:rPr>
                        <a:t>heavy traffic </a:t>
                      </a:r>
                    </a:p>
                    <a:p>
                      <a:pPr algn="ctr">
                        <a:buNone/>
                      </a:pPr>
                      <a:r>
                        <a:rPr lang="en-US" sz="2800">
                          <a:sym typeface="+mn-ea"/>
                        </a:rPr>
                        <a:t>green space</a:t>
                      </a:r>
                      <a:endParaRPr lang="en-US" sz="2800"/>
                    </a:p>
                    <a:p>
                      <a:pPr algn="ctr">
                        <a:buNone/>
                      </a:pPr>
                      <a:endParaRPr lang="en-US" sz="2800"/>
                    </a:p>
                  </a:txBody>
                  <a:tcPr>
                    <a:solidFill>
                      <a:srgbClr val="B092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66598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/>
          <p:nvPr/>
        </p:nvGraphicFramePr>
        <p:xfrm>
          <a:off x="601345" y="3529965"/>
          <a:ext cx="1107948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9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9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What I like about city life</a:t>
                      </a:r>
                    </a:p>
                  </a:txBody>
                  <a:tcPr>
                    <a:solidFill>
                      <a:srgbClr val="93AB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What I dislike about city life</a:t>
                      </a:r>
                    </a:p>
                  </a:txBody>
                  <a:tcPr>
                    <a:solidFill>
                      <a:srgbClr val="FD8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64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93ABD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endParaRPr lang="en-US" sz="3200"/>
                    </a:p>
                    <a:p>
                      <a:pPr algn="just">
                        <a:buNone/>
                      </a:pPr>
                      <a:endParaRPr lang="en-US" sz="3200"/>
                    </a:p>
                    <a:p>
                      <a:pPr algn="just">
                        <a:buNone/>
                      </a:pPr>
                      <a:endParaRPr lang="en-US" sz="3200"/>
                    </a:p>
                    <a:p>
                      <a:pPr algn="just">
                        <a:buNone/>
                      </a:pPr>
                      <a:endParaRPr lang="en-US" sz="3200"/>
                    </a:p>
                    <a:p>
                      <a:pPr algn="just"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D8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/>
          <p:nvPr/>
        </p:nvGraphicFramePr>
        <p:xfrm>
          <a:off x="2011680" y="1203960"/>
          <a:ext cx="799846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5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2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25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/>
                        <a:t>too much noise</a:t>
                      </a:r>
                    </a:p>
                    <a:p>
                      <a:pPr algn="ctr">
                        <a:buNone/>
                      </a:pPr>
                      <a:r>
                        <a:rPr lang="en-US" sz="2800"/>
                        <a:t>good health service</a:t>
                      </a:r>
                    </a:p>
                    <a:p>
                      <a:pPr algn="ctr">
                        <a:buNone/>
                      </a:pPr>
                      <a:r>
                        <a:rPr lang="en-US" sz="2800"/>
                        <a:t> high crime rate </a:t>
                      </a:r>
                    </a:p>
                    <a:p>
                      <a:pPr algn="ctr">
                        <a:buNone/>
                      </a:pPr>
                      <a:r>
                        <a:rPr lang="en-US" sz="2800"/>
                        <a:t>beautiful buildings </a:t>
                      </a:r>
                    </a:p>
                  </a:txBody>
                  <a:tcPr>
                    <a:solidFill>
                      <a:srgbClr val="B092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>
                          <a:sym typeface="+mn-ea"/>
                        </a:rPr>
                        <a:t> easy shopping</a:t>
                      </a:r>
                    </a:p>
                    <a:p>
                      <a:pPr algn="ctr">
                        <a:buNone/>
                      </a:pPr>
                      <a:r>
                        <a:rPr lang="en-US" sz="2800">
                          <a:sym typeface="+mn-ea"/>
                        </a:rPr>
                        <a:t>air pollution</a:t>
                      </a:r>
                    </a:p>
                    <a:p>
                      <a:pPr algn="ctr">
                        <a:buNone/>
                      </a:pPr>
                      <a:r>
                        <a:rPr lang="en-US" sz="2800">
                          <a:sym typeface="+mn-ea"/>
                        </a:rPr>
                        <a:t>heavy traffic </a:t>
                      </a:r>
                    </a:p>
                    <a:p>
                      <a:pPr algn="ctr">
                        <a:buNone/>
                      </a:pPr>
                      <a:r>
                        <a:rPr lang="en-US" sz="2800">
                          <a:sym typeface="+mn-ea"/>
                        </a:rPr>
                        <a:t>green space</a:t>
                      </a:r>
                      <a:endParaRPr lang="en-US" sz="2800"/>
                    </a:p>
                    <a:p>
                      <a:pPr algn="ctr">
                        <a:buNone/>
                      </a:pPr>
                      <a:endParaRPr lang="en-US" sz="2800"/>
                    </a:p>
                  </a:txBody>
                  <a:tcPr>
                    <a:solidFill>
                      <a:srgbClr val="B092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Text Box 17"/>
          <p:cNvSpPr txBox="1"/>
          <p:nvPr/>
        </p:nvSpPr>
        <p:spPr>
          <a:xfrm>
            <a:off x="1814513" y="4153535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easy shopping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811814" y="5806953"/>
            <a:ext cx="232727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 space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534160" y="5232400"/>
            <a:ext cx="33286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beautiful buildings 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309371" y="4668459"/>
            <a:ext cx="43414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health service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681913" y="4230370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 much noise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7904638" y="5979518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heavy traffic 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7962265" y="4813935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 pollution 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7847012" y="5395953"/>
            <a:ext cx="27679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crime rate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3" grpId="0"/>
      <p:bldP spid="3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1129665"/>
            <a:ext cx="10888345" cy="9531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paragraph (about 100 words) about what you like or dislike about living in a city. You can use the ideas in 4 or your own ideas.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40673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30409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5871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1150620" y="2109470"/>
            <a:ext cx="17392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i="1">
                <a:solidFill>
                  <a:srgbClr val="FF0000"/>
                </a:solidFill>
              </a:rPr>
              <a:t>Outline: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889885" y="2278380"/>
            <a:ext cx="7050405" cy="4523105"/>
          </a:xfrm>
          <a:prstGeom prst="rect">
            <a:avLst/>
          </a:prstGeom>
          <a:solidFill>
            <a:srgbClr val="B6FFFA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I love / dislike city life. First, __________</a:t>
            </a:r>
          </a:p>
          <a:p>
            <a:r>
              <a:rPr lang="en-US" sz="3200"/>
              <a:t>______________________________</a:t>
            </a:r>
          </a:p>
          <a:p>
            <a:r>
              <a:rPr lang="en-US" sz="3200"/>
              <a:t>Second, _______________________</a:t>
            </a:r>
          </a:p>
          <a:p>
            <a:r>
              <a:rPr lang="en-US" sz="3200"/>
              <a:t>______________________________</a:t>
            </a:r>
          </a:p>
          <a:p>
            <a:r>
              <a:rPr lang="en-US" sz="3200"/>
              <a:t>______________________________</a:t>
            </a:r>
          </a:p>
          <a:p>
            <a:r>
              <a:rPr lang="en-US" sz="3200"/>
              <a:t>Third, _________________________</a:t>
            </a:r>
          </a:p>
          <a:p>
            <a:r>
              <a:rPr lang="en-US" sz="3200"/>
              <a:t>______________________________</a:t>
            </a:r>
          </a:p>
          <a:p>
            <a:r>
              <a:rPr lang="en-US" sz="3200"/>
              <a:t>In conclusion, ___________________</a:t>
            </a:r>
          </a:p>
          <a:p>
            <a:r>
              <a:rPr lang="en-US" sz="3200"/>
              <a:t>______________________________.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88527" y="122999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5871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414780" y="1813560"/>
            <a:ext cx="10167620" cy="4399915"/>
          </a:xfrm>
          <a:prstGeom prst="rect">
            <a:avLst/>
          </a:prstGeom>
          <a:solidFill>
            <a:srgbClr val="B6FFFA"/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2800" b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 love</a:t>
            </a:r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city life. </a:t>
            </a:r>
            <a:r>
              <a:rPr lang="en-US" sz="2800" b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it is very convenient to live in the city. The public transport system reaches almost all areas of the city, so it is easy for me to get around. </a:t>
            </a:r>
            <a:r>
              <a:rPr lang="en-US" sz="2800" b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 addition</a:t>
            </a:r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there are many shops that sell all kinds of goods, so I can buy almost everything I need. </a:t>
            </a:r>
            <a:r>
              <a:rPr lang="en-US" sz="2800" b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Second</a:t>
            </a:r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 city often has many good schools and hospitals. </a:t>
            </a:r>
            <a:r>
              <a:rPr lang="en-US" sz="2800" b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Therefore, </a:t>
            </a:r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 here can enjoy quality education and healthcare. </a:t>
            </a:r>
            <a:r>
              <a:rPr lang="en-US" sz="2800" b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Finally,</a:t>
            </a:r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city life is exciting. There are many entertainment places for me and my friends. </a:t>
            </a:r>
            <a:r>
              <a:rPr lang="en-US" sz="2800" b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For example,</a:t>
            </a:r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can hang out at shopping malls, watch movies at the cinema, and visit beautiful parks downtown. </a:t>
            </a:r>
            <a:r>
              <a:rPr lang="en-US" sz="2800" b="0">
                <a:solidFill>
                  <a:srgbClr val="000000"/>
                </a:solidFill>
                <a:highlight>
                  <a:srgbClr val="00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 conclusion</a:t>
            </a:r>
            <a:r>
              <a:rPr lang="en-US" sz="2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 find the city a liveable place for me. </a:t>
            </a:r>
            <a:r>
              <a:rPr lang="en-US" sz="28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(120 words)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919664" y="1191115"/>
            <a:ext cx="414464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</a:rPr>
              <a:t>Sample paragraph: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049941"/>
            <a:ext cx="11445622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Listen for specific information in an interview about life in the city.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Write a </a:t>
            </a:r>
            <a:r>
              <a:rPr lang="en-US" sz="3600">
                <a:sym typeface="+mn-ea"/>
              </a:rPr>
              <a:t>paragraph about </a:t>
            </a:r>
            <a:r>
              <a:rPr lang="en-US" sz="3600" dirty="0">
                <a:sym typeface="+mn-ea"/>
              </a:rPr>
              <a:t>what they like or dislike about city life.</a:t>
            </a: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15" y="1289050"/>
            <a:ext cx="2223770" cy="149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793875"/>
            <a:ext cx="111842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Rewrite the paragraph in the notebooks.</a:t>
            </a:r>
          </a:p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65" y="3111500"/>
            <a:ext cx="3496310" cy="3496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87345" y="2588260"/>
            <a:ext cx="2380615" cy="61785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LISTENING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290" y="4045585"/>
            <a:ext cx="23158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WRITING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6311900" cy="61785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</a:t>
            </a:r>
            <a:r>
              <a:rPr lang="en-US" altLang="en-GB" dirty="0">
                <a:solidFill>
                  <a:schemeClr val="tx1"/>
                </a:solidFill>
              </a:rPr>
              <a:t>Think!</a:t>
            </a: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Pass the ball!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2009140"/>
            <a:ext cx="6329680" cy="151638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Work in pairs. Tick (√) the things that you want in your home town. Add more ideas if you have any.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2: Listen to an interview with three teenagers about life in their cities. Decide if the statements are true (T) or false (F).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3: Listen again. Choose the correct answer A, B, or C.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65775" y="3753485"/>
            <a:ext cx="6327775" cy="118618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Work in pairs. Put the phrases from the box in the correct column. 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5: Write a paragraph.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065"/>
            <a:ext cx="1572895" cy="117919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827530" y="2897505"/>
            <a:ext cx="1059815" cy="114808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951351" y="5248759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8" idx="3"/>
            <a:endCxn id="27" idx="0"/>
          </p:cNvCxnSpPr>
          <p:nvPr/>
        </p:nvCxnSpPr>
        <p:spPr>
          <a:xfrm>
            <a:off x="2985135" y="4346575"/>
            <a:ext cx="884555" cy="90233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635" y="5167630"/>
            <a:ext cx="6311900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413448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6: SKILLS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2988945" y="5417820"/>
            <a:ext cx="6612890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/>
              <a:t>- Do you like this city? Why?</a:t>
            </a:r>
          </a:p>
        </p:txBody>
      </p:sp>
      <p:pic>
        <p:nvPicPr>
          <p:cNvPr id="7" name="Content Placeholder 6" descr="Things-to-do-in-Da-nang-canivalvn.com_-pg6c3bmx4yr99ss7ghuyh05v7vc77ovo9bq42vw91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91080" y="906780"/>
            <a:ext cx="7014845" cy="4753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FBD9DA"/>
            </a:gs>
            <a:gs pos="90000">
              <a:srgbClr val="45FFCA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4" name="Rectangles 3"/>
          <p:cNvSpPr/>
          <p:nvPr/>
        </p:nvSpPr>
        <p:spPr>
          <a:xfrm>
            <a:off x="10795" y="614045"/>
            <a:ext cx="1213866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 descr="—Pngtree—cricket ball on fire flame_5066306"/>
          <p:cNvPicPr>
            <a:picLocks noGrp="1" noChangeAspect="1"/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6713855" y="25400"/>
            <a:ext cx="6177915" cy="6443980"/>
          </a:xfrm>
          <a:prstGeom prst="rect">
            <a:avLst/>
          </a:prstGeom>
        </p:spPr>
      </p:pic>
      <p:sp>
        <p:nvSpPr>
          <p:cNvPr id="17" name="Rectangles 16"/>
          <p:cNvSpPr/>
          <p:nvPr/>
        </p:nvSpPr>
        <p:spPr>
          <a:xfrm>
            <a:off x="1533525" y="2651125"/>
            <a:ext cx="9068435" cy="186118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11500" b="1">
                <a:ln w="6600">
                  <a:solidFill>
                    <a:schemeClr val="accent2"/>
                  </a:solidFill>
                  <a:prstDash val="solid"/>
                </a:ln>
                <a:noFill/>
                <a:effectLst>
                  <a:outerShdw dist="38100" dir="2700000" algn="tl" rotWithShape="0">
                    <a:schemeClr val="accent2"/>
                  </a:outerShdw>
                </a:effectLst>
              </a:rPr>
              <a:t>PASS THE BALL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63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59118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788795" y="1127125"/>
            <a:ext cx="47504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sym typeface="+mn-ea"/>
              </a:rPr>
              <a:t>HOW TO PLAY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99565" y="1840230"/>
            <a:ext cx="899223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- When the music starts, students pass the balls to the students next to them. </a:t>
            </a:r>
          </a:p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- When the music stops, the two students has a ball must stand up to ask and answer the questions on the PPT.</a:t>
            </a:r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4921885" y="591185"/>
            <a:ext cx="1543050" cy="16103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11430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2801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1"/>
          </p:nvPr>
        </p:nvPicPr>
        <p:blipFill>
          <a:blip r:embed="rId5"/>
          <a:stretch>
            <a:fillRect/>
          </a:stretch>
        </p:blipFill>
        <p:spPr>
          <a:xfrm>
            <a:off x="3437255" y="545465"/>
            <a:ext cx="5306060" cy="55372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725420" y="2837180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PASS THE BALL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8" name="y2mate.com - Funny Quirky Comedy Free Download Background Musi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4530" y="3549650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uiExpand="1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11430" y="693420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—Pngtree—cricket ball on fire flame_5066306"/>
          <p:cNvPicPr>
            <a:picLocks noGrp="1" noChangeAspect="1"/>
          </p:cNvPicPr>
          <p:nvPr>
            <p:ph type="pic" idx="1"/>
          </p:nvPr>
        </p:nvPicPr>
        <p:blipFill>
          <a:blip r:embed="rId5"/>
          <a:stretch>
            <a:fillRect/>
          </a:stretch>
        </p:blipFill>
        <p:spPr>
          <a:xfrm>
            <a:off x="3437255" y="693420"/>
            <a:ext cx="5306060" cy="55372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4247515" y="2680335"/>
            <a:ext cx="1188339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sym typeface="+mn-ea"/>
              </a:rPr>
              <a:t>STOP</a:t>
            </a:r>
          </a:p>
        </p:txBody>
      </p:sp>
      <p:pic>
        <p:nvPicPr>
          <p:cNvPr id="11" name="Tieng-coi-trong-tai-da-bong-va-tieng-khan-gia-www_tiengdong_com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4" end="5902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" y="2954020"/>
            <a:ext cx="412750" cy="4127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1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27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s 2"/>
          <p:cNvSpPr/>
          <p:nvPr/>
        </p:nvSpPr>
        <p:spPr>
          <a:xfrm>
            <a:off x="-635" y="601345"/>
            <a:ext cx="1209040" cy="62566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10982960" y="601345"/>
            <a:ext cx="1209040" cy="625665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788795" y="1638935"/>
            <a:ext cx="47504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dirty="0">
                <a:solidFill>
                  <a:schemeClr val="bg2">
                    <a:lumMod val="25000"/>
                  </a:schemeClr>
                </a:solidFill>
                <a:sym typeface="+mn-ea"/>
              </a:rPr>
              <a:t>Question: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99565" y="2352040"/>
            <a:ext cx="899223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dirty="0">
                <a:solidFill>
                  <a:schemeClr val="bg2">
                    <a:lumMod val="25000"/>
                  </a:schemeClr>
                </a:solidFill>
                <a:sym typeface="+mn-ea"/>
              </a:rPr>
              <a:t>Which city do you want to live in? Why?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1112</Words>
  <PresentationFormat>Widescreen</PresentationFormat>
  <Paragraphs>208</Paragraphs>
  <Slides>28</Slides>
  <Notes>25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Adobe Gothic Std B</vt:lpstr>
      <vt:lpstr>Arial</vt:lpstr>
      <vt:lpstr>Calibri</vt:lpstr>
      <vt:lpstr>Calibri Light</vt:lpstr>
      <vt:lpstr>等线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2020-12-09T02:04:00Z</dcterms:created>
  <dcterms:modified xsi:type="dcterms:W3CDTF">2024-01-09T01:36:51Z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A723FD78B3B74991B1F3F51F5BF441AD_13</vt:lpwstr>
  </property>
  <property fmtid="{D5CDD505-2E9C-101B-9397-08002B2CF9AE}" pid="3" name="KSOProductBuildVer">
    <vt:lpwstr>1033-12.2.0.13266</vt:lpwstr>
  </property>
</Properties>
</file>