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1.wmf"/><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9.wmf"/><Relationship Id="rId3" Type="http://schemas.openxmlformats.org/officeDocument/2006/relationships/image" Target="../media/image49.wmf"/><Relationship Id="rId7" Type="http://schemas.openxmlformats.org/officeDocument/2006/relationships/image" Target="../media/image53.wmf"/><Relationship Id="rId12" Type="http://schemas.openxmlformats.org/officeDocument/2006/relationships/image" Target="../media/image58.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433593-7F3E-4123-BFD9-01A0B0C8A854}" type="datetimeFigureOut">
              <a:rPr lang="en-US" smtClean="0"/>
              <a:t>5/10/2021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B891D-E08E-48C1-B9C4-F96F42B06C22}" type="slidenum">
              <a:rPr lang="en-US" smtClean="0"/>
              <a:t>‹#›</a:t>
            </a:fld>
            <a:endParaRPr lang="en-US"/>
          </a:p>
        </p:txBody>
      </p:sp>
    </p:spTree>
    <p:extLst>
      <p:ext uri="{BB962C8B-B14F-4D97-AF65-F5344CB8AC3E}">
        <p14:creationId xmlns:p14="http://schemas.microsoft.com/office/powerpoint/2010/main" val="284491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latin typeface="Calibri"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A05AE6A-C162-4BED-A9DC-4DD570CBB873}"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ơi giữ chỗ cho Hình ảnh của Bản chiếu 1"/>
          <p:cNvSpPr>
            <a:spLocks noGrp="1" noRot="1" noChangeAspect="1" noTextEdit="1"/>
          </p:cNvSpPr>
          <p:nvPr>
            <p:ph type="sldImg"/>
          </p:nvPr>
        </p:nvSpPr>
        <p:spPr>
          <a:ln/>
        </p:spPr>
      </p:sp>
      <p:sp>
        <p:nvSpPr>
          <p:cNvPr id="40963" name="Nơi giữ chỗ cho Ghi chú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40964" name="Nơi giữ chỗ cho Số hiệu Bản chiế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6D02E7D-F595-41BA-9681-9855FFB7388B}" type="slidenum">
              <a:rPr lang="en-US" smtClean="0">
                <a:solidFill>
                  <a:srgbClr val="008000"/>
                </a:solidFill>
              </a:rPr>
              <a:pPr eaLnBrk="1" hangingPunct="1"/>
              <a:t>9</a:t>
            </a:fld>
            <a:endParaRPr lang="en-US" smtClean="0">
              <a:solidFill>
                <a:srgbClr val="008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Calibri"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65810F1-87E3-43E7-BFDA-F5A2BE2D688F}" type="slidenum">
              <a:rPr lang="en-US" smtClean="0"/>
              <a:pPr eaLnBrk="1" hangingPunct="1"/>
              <a:t>13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Calibri"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F867578-81D8-41B3-8B94-B779264963B4}" type="slidenum">
              <a:rPr lang="en-US" smtClean="0"/>
              <a:pPr eaLnBrk="1" hangingPunct="1"/>
              <a:t>26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4DA7C-695C-46BD-AE6E-A4425D98253A}" type="slidenum">
              <a:rPr lang="en-US" smtClean="0"/>
              <a:t>47</a:t>
            </a:fld>
            <a:endParaRPr lang="en-US"/>
          </a:p>
        </p:txBody>
      </p:sp>
    </p:spTree>
    <p:extLst>
      <p:ext uri="{BB962C8B-B14F-4D97-AF65-F5344CB8AC3E}">
        <p14:creationId xmlns:p14="http://schemas.microsoft.com/office/powerpoint/2010/main" val="193603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1D1BA-4AB3-47B6-A293-8BA7D0F5F8F6}"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289205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1D1BA-4AB3-47B6-A293-8BA7D0F5F8F6}"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20747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1D1BA-4AB3-47B6-A293-8BA7D0F5F8F6}"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2122613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E9868807-FC22-4E72-B0CF-B645C6640F9E}" type="slidenum">
              <a:rPr lang="en-US"/>
              <a:pPr>
                <a:defRPr/>
              </a:pPr>
              <a:t>‹#›</a:t>
            </a:fld>
            <a:endParaRPr lang="en-US"/>
          </a:p>
        </p:txBody>
      </p:sp>
    </p:spTree>
    <p:extLst>
      <p:ext uri="{BB962C8B-B14F-4D97-AF65-F5344CB8AC3E}">
        <p14:creationId xmlns:p14="http://schemas.microsoft.com/office/powerpoint/2010/main" val="114163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67DA805-1D09-4FD8-A949-870C0F03B9D0}" type="datetime1">
              <a:rPr lang="fr-FR"/>
              <a:pPr>
                <a:defRPr/>
              </a:pPr>
              <a:t>10/05/2021</a:t>
            </a:fld>
            <a:endParaRPr lang="en-US"/>
          </a:p>
        </p:txBody>
      </p:sp>
    </p:spTree>
    <p:extLst>
      <p:ext uri="{BB962C8B-B14F-4D97-AF65-F5344CB8AC3E}">
        <p14:creationId xmlns:p14="http://schemas.microsoft.com/office/powerpoint/2010/main" val="33674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1D1BA-4AB3-47B6-A293-8BA7D0F5F8F6}"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96005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1D1BA-4AB3-47B6-A293-8BA7D0F5F8F6}"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390969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1D1BA-4AB3-47B6-A293-8BA7D0F5F8F6}"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314893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1D1BA-4AB3-47B6-A293-8BA7D0F5F8F6}"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48193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1D1BA-4AB3-47B6-A293-8BA7D0F5F8F6}"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100750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1D1BA-4AB3-47B6-A293-8BA7D0F5F8F6}"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242839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1D1BA-4AB3-47B6-A293-8BA7D0F5F8F6}"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19150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1D1BA-4AB3-47B6-A293-8BA7D0F5F8F6}"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97317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1D1BA-4AB3-47B6-A293-8BA7D0F5F8F6}" type="datetimeFigureOut">
              <a:rPr lang="en-US" smtClean="0"/>
              <a:t>5/10/2021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C39BD-4DA3-4F25-B45F-55B4076FC077}" type="slidenum">
              <a:rPr lang="en-US" smtClean="0"/>
              <a:t>‹#›</a:t>
            </a:fld>
            <a:endParaRPr lang="en-US"/>
          </a:p>
        </p:txBody>
      </p:sp>
    </p:spTree>
    <p:extLst>
      <p:ext uri="{BB962C8B-B14F-4D97-AF65-F5344CB8AC3E}">
        <p14:creationId xmlns:p14="http://schemas.microsoft.com/office/powerpoint/2010/main" val="306623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0.png"/><Relationship Id="rId7" Type="http://schemas.openxmlformats.org/officeDocument/2006/relationships/image" Target="../media/image28.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7.wmf"/><Relationship Id="rId4" Type="http://schemas.openxmlformats.org/officeDocument/2006/relationships/oleObject" Target="../embeddings/oleObject2.bin"/><Relationship Id="rId9"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1.wmf"/></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3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6.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44.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41.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15.bin"/><Relationship Id="rId14" Type="http://schemas.openxmlformats.org/officeDocument/2006/relationships/image" Target="../media/image4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46.wmf"/></Relationships>
</file>

<file path=ppt/slides/_rels/slide35.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24.bin"/><Relationship Id="rId18" Type="http://schemas.openxmlformats.org/officeDocument/2006/relationships/image" Target="../media/image54.wmf"/><Relationship Id="rId26" Type="http://schemas.openxmlformats.org/officeDocument/2006/relationships/image" Target="../media/image58.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51.wmf"/><Relationship Id="rId17" Type="http://schemas.openxmlformats.org/officeDocument/2006/relationships/oleObject" Target="../embeddings/oleObject26.bin"/><Relationship Id="rId25" Type="http://schemas.openxmlformats.org/officeDocument/2006/relationships/oleObject" Target="../embeddings/oleObject30.bin"/><Relationship Id="rId2" Type="http://schemas.openxmlformats.org/officeDocument/2006/relationships/slideLayout" Target="../slideLayouts/slideLayout12.xml"/><Relationship Id="rId16" Type="http://schemas.openxmlformats.org/officeDocument/2006/relationships/image" Target="../media/image53.wmf"/><Relationship Id="rId20" Type="http://schemas.openxmlformats.org/officeDocument/2006/relationships/image" Target="../media/image55.wmf"/><Relationship Id="rId1" Type="http://schemas.openxmlformats.org/officeDocument/2006/relationships/vmlDrawing" Target="../drawings/vmlDrawing7.vml"/><Relationship Id="rId6" Type="http://schemas.openxmlformats.org/officeDocument/2006/relationships/image" Target="../media/image48.wmf"/><Relationship Id="rId11" Type="http://schemas.openxmlformats.org/officeDocument/2006/relationships/oleObject" Target="../embeddings/oleObject23.bin"/><Relationship Id="rId24" Type="http://schemas.openxmlformats.org/officeDocument/2006/relationships/image" Target="../media/image57.wmf"/><Relationship Id="rId5" Type="http://schemas.openxmlformats.org/officeDocument/2006/relationships/oleObject" Target="../embeddings/oleObject20.bin"/><Relationship Id="rId15" Type="http://schemas.openxmlformats.org/officeDocument/2006/relationships/oleObject" Target="../embeddings/oleObject25.bin"/><Relationship Id="rId23" Type="http://schemas.openxmlformats.org/officeDocument/2006/relationships/oleObject" Target="../embeddings/oleObject29.bin"/><Relationship Id="rId28" Type="http://schemas.openxmlformats.org/officeDocument/2006/relationships/image" Target="../media/image59.wmf"/><Relationship Id="rId10" Type="http://schemas.openxmlformats.org/officeDocument/2006/relationships/image" Target="../media/image50.wmf"/><Relationship Id="rId19" Type="http://schemas.openxmlformats.org/officeDocument/2006/relationships/oleObject" Target="../embeddings/oleObject27.bin"/><Relationship Id="rId4" Type="http://schemas.openxmlformats.org/officeDocument/2006/relationships/image" Target="../media/image47.wmf"/><Relationship Id="rId9" Type="http://schemas.openxmlformats.org/officeDocument/2006/relationships/oleObject" Target="../embeddings/oleObject22.bin"/><Relationship Id="rId14" Type="http://schemas.openxmlformats.org/officeDocument/2006/relationships/image" Target="../media/image52.wmf"/><Relationship Id="rId22" Type="http://schemas.openxmlformats.org/officeDocument/2006/relationships/image" Target="../media/image56.wmf"/><Relationship Id="rId27" Type="http://schemas.openxmlformats.org/officeDocument/2006/relationships/oleObject" Target="../embeddings/oleObject3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3.bin"/><Relationship Id="rId5" Type="http://schemas.openxmlformats.org/officeDocument/2006/relationships/image" Target="../media/image62.png"/><Relationship Id="rId4" Type="http://schemas.openxmlformats.org/officeDocument/2006/relationships/image" Target="../media/image60.wmf"/></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67.wmf"/><Relationship Id="rId5" Type="http://schemas.openxmlformats.org/officeDocument/2006/relationships/oleObject" Target="../embeddings/oleObject34.bin"/><Relationship Id="rId4" Type="http://schemas.openxmlformats.org/officeDocument/2006/relationships/image" Target="../media/image69.gif"/></Relationships>
</file>

<file path=ppt/slides/_rels/slide41.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1.wmf"/><Relationship Id="rId5" Type="http://schemas.openxmlformats.org/officeDocument/2006/relationships/oleObject" Target="../embeddings/oleObject36.bin"/><Relationship Id="rId10" Type="http://schemas.openxmlformats.org/officeDocument/2006/relationships/image" Target="../media/image15.png"/><Relationship Id="rId4" Type="http://schemas.openxmlformats.org/officeDocument/2006/relationships/image" Target="../media/image60.wmf"/><Relationship Id="rId9"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71.wmf"/></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76.gi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7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8.jpeg"/><Relationship Id="rId4" Type="http://schemas.openxmlformats.org/officeDocument/2006/relationships/image" Target="../media/image77.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oleObject" Target="../embeddings/oleObject41.bin"/><Relationship Id="rId7" Type="http://schemas.openxmlformats.org/officeDocument/2006/relationships/image" Target="../media/image80.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42.bin"/><Relationship Id="rId11" Type="http://schemas.openxmlformats.org/officeDocument/2006/relationships/image" Target="../media/image82.wmf"/><Relationship Id="rId5" Type="http://schemas.openxmlformats.org/officeDocument/2006/relationships/image" Target="../media/image62.png"/><Relationship Id="rId10" Type="http://schemas.openxmlformats.org/officeDocument/2006/relationships/oleObject" Target="../embeddings/oleObject44.bin"/><Relationship Id="rId4" Type="http://schemas.openxmlformats.org/officeDocument/2006/relationships/image" Target="../media/image79.wmf"/><Relationship Id="rId9" Type="http://schemas.openxmlformats.org/officeDocument/2006/relationships/image" Target="../media/image8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02723" y="990600"/>
            <a:ext cx="1143000" cy="1295400"/>
            <a:chOff x="1296" y="1296"/>
            <a:chExt cx="720" cy="816"/>
          </a:xfrm>
        </p:grpSpPr>
        <p:sp>
          <p:nvSpPr>
            <p:cNvPr id="9240" name="AutoShape 3"/>
            <p:cNvSpPr>
              <a:spLocks noChangeArrowheads="1"/>
            </p:cNvSpPr>
            <p:nvPr/>
          </p:nvSpPr>
          <p:spPr bwMode="auto">
            <a:xfrm flipH="1">
              <a:off x="1296" y="1296"/>
              <a:ext cx="720" cy="816"/>
            </a:xfrm>
            <a:prstGeom prst="cube">
              <a:avLst>
                <a:gd name="adj" fmla="val 25000"/>
              </a:avLst>
            </a:prstGeom>
            <a:noFill/>
            <a:ln w="9525">
              <a:solidFill>
                <a:schemeClr val="accent2"/>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1" name="Line 4"/>
            <p:cNvSpPr>
              <a:spLocks noChangeShapeType="1"/>
            </p:cNvSpPr>
            <p:nvPr/>
          </p:nvSpPr>
          <p:spPr bwMode="auto">
            <a:xfrm>
              <a:off x="1296" y="1920"/>
              <a:ext cx="528" cy="0"/>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9242" name="Line 5"/>
            <p:cNvSpPr>
              <a:spLocks noChangeShapeType="1"/>
            </p:cNvSpPr>
            <p:nvPr/>
          </p:nvSpPr>
          <p:spPr bwMode="auto">
            <a:xfrm>
              <a:off x="1824" y="1328"/>
              <a:ext cx="0" cy="576"/>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9243" name="Line 6"/>
            <p:cNvSpPr>
              <a:spLocks noChangeShapeType="1"/>
            </p:cNvSpPr>
            <p:nvPr/>
          </p:nvSpPr>
          <p:spPr bwMode="auto">
            <a:xfrm>
              <a:off x="1824" y="1920"/>
              <a:ext cx="192" cy="192"/>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grpSp>
      <p:grpSp>
        <p:nvGrpSpPr>
          <p:cNvPr id="3" name="Group 7"/>
          <p:cNvGrpSpPr>
            <a:grpSpLocks/>
          </p:cNvGrpSpPr>
          <p:nvPr/>
        </p:nvGrpSpPr>
        <p:grpSpPr bwMode="auto">
          <a:xfrm>
            <a:off x="6471138" y="533400"/>
            <a:ext cx="1600200" cy="1981200"/>
            <a:chOff x="2448" y="1152"/>
            <a:chExt cx="1008" cy="1248"/>
          </a:xfrm>
        </p:grpSpPr>
        <p:sp>
          <p:nvSpPr>
            <p:cNvPr id="9234" name="Line 8"/>
            <p:cNvSpPr>
              <a:spLocks noChangeShapeType="1"/>
            </p:cNvSpPr>
            <p:nvPr/>
          </p:nvSpPr>
          <p:spPr bwMode="auto">
            <a:xfrm>
              <a:off x="2448" y="2016"/>
              <a:ext cx="1008"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5" name="Line 9"/>
            <p:cNvSpPr>
              <a:spLocks noChangeShapeType="1"/>
            </p:cNvSpPr>
            <p:nvPr/>
          </p:nvSpPr>
          <p:spPr bwMode="auto">
            <a:xfrm>
              <a:off x="2448" y="2016"/>
              <a:ext cx="288" cy="38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10"/>
            <p:cNvSpPr>
              <a:spLocks noChangeShapeType="1"/>
            </p:cNvSpPr>
            <p:nvPr/>
          </p:nvSpPr>
          <p:spPr bwMode="auto">
            <a:xfrm flipV="1">
              <a:off x="2736" y="2016"/>
              <a:ext cx="720" cy="38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11"/>
            <p:cNvSpPr>
              <a:spLocks noChangeShapeType="1"/>
            </p:cNvSpPr>
            <p:nvPr/>
          </p:nvSpPr>
          <p:spPr bwMode="auto">
            <a:xfrm>
              <a:off x="2736" y="1152"/>
              <a:ext cx="0" cy="124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8" name="Line 12"/>
            <p:cNvSpPr>
              <a:spLocks noChangeShapeType="1"/>
            </p:cNvSpPr>
            <p:nvPr/>
          </p:nvSpPr>
          <p:spPr bwMode="auto">
            <a:xfrm>
              <a:off x="2736" y="1152"/>
              <a:ext cx="720" cy="8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Line 13"/>
            <p:cNvSpPr>
              <a:spLocks noChangeShapeType="1"/>
            </p:cNvSpPr>
            <p:nvPr/>
          </p:nvSpPr>
          <p:spPr bwMode="auto">
            <a:xfrm flipH="1">
              <a:off x="2448" y="1152"/>
              <a:ext cx="288" cy="8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6"/>
          <p:cNvGrpSpPr>
            <a:grpSpLocks/>
          </p:cNvGrpSpPr>
          <p:nvPr/>
        </p:nvGrpSpPr>
        <p:grpSpPr bwMode="auto">
          <a:xfrm>
            <a:off x="422031" y="914400"/>
            <a:ext cx="2321169" cy="1295400"/>
            <a:chOff x="1296" y="1296"/>
            <a:chExt cx="720" cy="816"/>
          </a:xfrm>
        </p:grpSpPr>
        <p:sp>
          <p:nvSpPr>
            <p:cNvPr id="9230" name="AutoShape 17"/>
            <p:cNvSpPr>
              <a:spLocks noChangeArrowheads="1"/>
            </p:cNvSpPr>
            <p:nvPr/>
          </p:nvSpPr>
          <p:spPr bwMode="auto">
            <a:xfrm flipH="1">
              <a:off x="1296" y="1296"/>
              <a:ext cx="720" cy="816"/>
            </a:xfrm>
            <a:prstGeom prst="cube">
              <a:avLst>
                <a:gd name="adj" fmla="val 25000"/>
              </a:avLst>
            </a:prstGeom>
            <a:noFill/>
            <a:ln w="9525">
              <a:solidFill>
                <a:schemeClr val="accent2"/>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1" name="Line 18"/>
            <p:cNvSpPr>
              <a:spLocks noChangeShapeType="1"/>
            </p:cNvSpPr>
            <p:nvPr/>
          </p:nvSpPr>
          <p:spPr bwMode="auto">
            <a:xfrm>
              <a:off x="1296" y="1920"/>
              <a:ext cx="528" cy="0"/>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9232" name="Line 19"/>
            <p:cNvSpPr>
              <a:spLocks noChangeShapeType="1"/>
            </p:cNvSpPr>
            <p:nvPr/>
          </p:nvSpPr>
          <p:spPr bwMode="auto">
            <a:xfrm>
              <a:off x="1824" y="1328"/>
              <a:ext cx="0" cy="576"/>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9233" name="Line 20"/>
            <p:cNvSpPr>
              <a:spLocks noChangeShapeType="1"/>
            </p:cNvSpPr>
            <p:nvPr/>
          </p:nvSpPr>
          <p:spPr bwMode="auto">
            <a:xfrm>
              <a:off x="1824" y="1920"/>
              <a:ext cx="192" cy="192"/>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grpSp>
      <p:pic>
        <p:nvPicPr>
          <p:cNvPr id="411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31" y="3752850"/>
            <a:ext cx="1345223" cy="21907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18"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093" y="3886200"/>
            <a:ext cx="281353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Text Box 24"/>
          <p:cNvSpPr txBox="1">
            <a:spLocks noChangeArrowheads="1"/>
          </p:cNvSpPr>
          <p:nvPr/>
        </p:nvSpPr>
        <p:spPr bwMode="auto">
          <a:xfrm>
            <a:off x="562708" y="2667000"/>
            <a:ext cx="23328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hộp chữ nhật</a:t>
            </a:r>
            <a:r>
              <a:rPr lang="en-US"/>
              <a:t> </a:t>
            </a:r>
          </a:p>
        </p:txBody>
      </p:sp>
      <p:sp>
        <p:nvSpPr>
          <p:cNvPr id="4121" name="Text Box 25"/>
          <p:cNvSpPr txBox="1">
            <a:spLocks noChangeArrowheads="1"/>
          </p:cNvSpPr>
          <p:nvPr/>
        </p:nvSpPr>
        <p:spPr bwMode="auto">
          <a:xfrm>
            <a:off x="3585797" y="2727325"/>
            <a:ext cx="21819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lập phương </a:t>
            </a:r>
          </a:p>
        </p:txBody>
      </p:sp>
      <p:sp>
        <p:nvSpPr>
          <p:cNvPr id="4122" name="Text Box 26"/>
          <p:cNvSpPr txBox="1">
            <a:spLocks noChangeArrowheads="1"/>
          </p:cNvSpPr>
          <p:nvPr/>
        </p:nvSpPr>
        <p:spPr bwMode="auto">
          <a:xfrm>
            <a:off x="6049108" y="2743200"/>
            <a:ext cx="217902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chóp</a:t>
            </a:r>
          </a:p>
        </p:txBody>
      </p:sp>
      <p:sp>
        <p:nvSpPr>
          <p:cNvPr id="4123" name="Text Box 27"/>
          <p:cNvSpPr txBox="1">
            <a:spLocks noChangeArrowheads="1"/>
          </p:cNvSpPr>
          <p:nvPr/>
        </p:nvSpPr>
        <p:spPr bwMode="auto">
          <a:xfrm>
            <a:off x="281354" y="6229350"/>
            <a:ext cx="24618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lăng trụ đứng</a:t>
            </a:r>
            <a:r>
              <a:rPr lang="en-US"/>
              <a:t> </a:t>
            </a:r>
          </a:p>
        </p:txBody>
      </p:sp>
      <p:sp>
        <p:nvSpPr>
          <p:cNvPr id="4124" name="Text Box 28"/>
          <p:cNvSpPr txBox="1">
            <a:spLocks noChangeArrowheads="1"/>
          </p:cNvSpPr>
          <p:nvPr/>
        </p:nvSpPr>
        <p:spPr bwMode="auto">
          <a:xfrm>
            <a:off x="3352800" y="5943601"/>
            <a:ext cx="185224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lăng trụ tam giác đều</a:t>
            </a:r>
            <a:endParaRPr lang="en-US"/>
          </a:p>
        </p:txBody>
      </p:sp>
      <p:sp>
        <p:nvSpPr>
          <p:cNvPr id="4125" name="Text Box 29"/>
          <p:cNvSpPr txBox="1">
            <a:spLocks noChangeArrowheads="1"/>
          </p:cNvSpPr>
          <p:nvPr/>
        </p:nvSpPr>
        <p:spPr bwMode="auto">
          <a:xfrm>
            <a:off x="6260123" y="6019800"/>
            <a:ext cx="202223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chóp cụt </a:t>
            </a:r>
          </a:p>
        </p:txBody>
      </p:sp>
      <p:pic>
        <p:nvPicPr>
          <p:cNvPr id="30" name="Picture 29"/>
          <p:cNvPicPr>
            <a:picLocks noChangeAspect="1" noChangeArrowheads="1"/>
          </p:cNvPicPr>
          <p:nvPr/>
        </p:nvPicPr>
        <p:blipFill>
          <a:blip r:embed="rId5">
            <a:extLst>
              <a:ext uri="{28A0092B-C50C-407E-A947-70E740481C1C}">
                <a14:useLocalDpi xmlns:a14="http://schemas.microsoft.com/office/drawing/2010/main" val="0"/>
              </a:ext>
            </a:extLst>
          </a:blip>
          <a:srcRect l="17148" t="35870" r="61267" b="26245"/>
          <a:stretch>
            <a:fillRect/>
          </a:stretch>
        </p:blipFill>
        <p:spPr bwMode="auto">
          <a:xfrm>
            <a:off x="3305908" y="3581400"/>
            <a:ext cx="199585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31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4117"/>
                                        </p:tgtEl>
                                        <p:attrNameLst>
                                          <p:attrName>style.visibility</p:attrName>
                                        </p:attrNameLst>
                                      </p:cBhvr>
                                      <p:to>
                                        <p:strVal val="visible"/>
                                      </p:to>
                                    </p:set>
                                    <p:animEffect transition="in" filter="wedge">
                                      <p:cBhvr>
                                        <p:cTn id="10" dur="1000"/>
                                        <p:tgtEl>
                                          <p:spTgt spid="4117"/>
                                        </p:tgtEl>
                                      </p:cBhvr>
                                    </p:animEffect>
                                  </p:childTnLst>
                                </p:cTn>
                              </p:par>
                              <p:par>
                                <p:cTn id="11" presetID="2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1000"/>
                                        <p:tgtEl>
                                          <p:spTgt spid="2"/>
                                        </p:tgtEl>
                                      </p:cBhvr>
                                    </p:animEffect>
                                  </p:childTnLst>
                                </p:cTn>
                              </p:par>
                              <p:par>
                                <p:cTn id="14" presetID="5"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heckerboard(across)">
                                      <p:cBhvr>
                                        <p:cTn id="16" dur="500"/>
                                        <p:tgtEl>
                                          <p:spTgt spid="30"/>
                                        </p:tgtEl>
                                      </p:cBhvr>
                                    </p:animEffect>
                                  </p:childTnLst>
                                </p:cTn>
                              </p:par>
                              <p:par>
                                <p:cTn id="17" presetID="2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edge">
                                      <p:cBhvr>
                                        <p:cTn id="19" dur="1000"/>
                                        <p:tgtEl>
                                          <p:spTgt spid="3"/>
                                        </p:tgtEl>
                                      </p:cBhvr>
                                    </p:animEffect>
                                  </p:childTnLst>
                                </p:cTn>
                              </p:par>
                              <p:par>
                                <p:cTn id="20" presetID="20" presetClass="entr" presetSubtype="0" fill="hold" nodeType="withEffect">
                                  <p:stCondLst>
                                    <p:cond delay="0"/>
                                  </p:stCondLst>
                                  <p:childTnLst>
                                    <p:set>
                                      <p:cBhvr>
                                        <p:cTn id="21" dur="1" fill="hold">
                                          <p:stCondLst>
                                            <p:cond delay="0"/>
                                          </p:stCondLst>
                                        </p:cTn>
                                        <p:tgtEl>
                                          <p:spTgt spid="4118"/>
                                        </p:tgtEl>
                                        <p:attrNameLst>
                                          <p:attrName>style.visibility</p:attrName>
                                        </p:attrNameLst>
                                      </p:cBhvr>
                                      <p:to>
                                        <p:strVal val="visible"/>
                                      </p:to>
                                    </p:set>
                                    <p:animEffect transition="in" filter="wedge">
                                      <p:cBhvr>
                                        <p:cTn id="22" dur="1000"/>
                                        <p:tgtEl>
                                          <p:spTgt spid="41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120"/>
                                        </p:tgtEl>
                                        <p:attrNameLst>
                                          <p:attrName>style.visibility</p:attrName>
                                        </p:attrNameLst>
                                      </p:cBhvr>
                                      <p:to>
                                        <p:strVal val="visible"/>
                                      </p:to>
                                    </p:set>
                                    <p:animEffect transition="in" filter="strips(downRight)">
                                      <p:cBhvr>
                                        <p:cTn id="27" dur="1000"/>
                                        <p:tgtEl>
                                          <p:spTgt spid="4120"/>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4123"/>
                                        </p:tgtEl>
                                        <p:attrNameLst>
                                          <p:attrName>style.visibility</p:attrName>
                                        </p:attrNameLst>
                                      </p:cBhvr>
                                      <p:to>
                                        <p:strVal val="visible"/>
                                      </p:to>
                                    </p:set>
                                    <p:animEffect transition="in" filter="strips(downRight)">
                                      <p:cBhvr>
                                        <p:cTn id="30" dur="1000"/>
                                        <p:tgtEl>
                                          <p:spTgt spid="4123"/>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4121"/>
                                        </p:tgtEl>
                                        <p:attrNameLst>
                                          <p:attrName>style.visibility</p:attrName>
                                        </p:attrNameLst>
                                      </p:cBhvr>
                                      <p:to>
                                        <p:strVal val="visible"/>
                                      </p:to>
                                    </p:set>
                                    <p:animEffect transition="in" filter="strips(downRight)">
                                      <p:cBhvr>
                                        <p:cTn id="33" dur="1000"/>
                                        <p:tgtEl>
                                          <p:spTgt spid="4121"/>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4124"/>
                                        </p:tgtEl>
                                        <p:attrNameLst>
                                          <p:attrName>style.visibility</p:attrName>
                                        </p:attrNameLst>
                                      </p:cBhvr>
                                      <p:to>
                                        <p:strVal val="visible"/>
                                      </p:to>
                                    </p:set>
                                    <p:animEffect transition="in" filter="strips(downRight)">
                                      <p:cBhvr>
                                        <p:cTn id="36" dur="1000"/>
                                        <p:tgtEl>
                                          <p:spTgt spid="4124"/>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4122"/>
                                        </p:tgtEl>
                                        <p:attrNameLst>
                                          <p:attrName>style.visibility</p:attrName>
                                        </p:attrNameLst>
                                      </p:cBhvr>
                                      <p:to>
                                        <p:strVal val="visible"/>
                                      </p:to>
                                    </p:set>
                                    <p:animEffect transition="in" filter="strips(downRight)">
                                      <p:cBhvr>
                                        <p:cTn id="39" dur="1000"/>
                                        <p:tgtEl>
                                          <p:spTgt spid="4122"/>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4125"/>
                                        </p:tgtEl>
                                        <p:attrNameLst>
                                          <p:attrName>style.visibility</p:attrName>
                                        </p:attrNameLst>
                                      </p:cBhvr>
                                      <p:to>
                                        <p:strVal val="visible"/>
                                      </p:to>
                                    </p:set>
                                    <p:animEffect transition="in" filter="strips(downRight)">
                                      <p:cBhvr>
                                        <p:cTn id="42" dur="1000"/>
                                        <p:tgtEl>
                                          <p:spTgt spid="4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0" grpId="0"/>
      <p:bldP spid="4121" grpId="0"/>
      <p:bldP spid="4122" grpId="0"/>
      <p:bldP spid="4123" grpId="0"/>
      <p:bldP spid="4124" grpId="0"/>
      <p:bldP spid="41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7"/>
          <p:cNvSpPr txBox="1">
            <a:spLocks noChangeArrowheads="1"/>
          </p:cNvSpPr>
          <p:nvPr/>
        </p:nvSpPr>
        <p:spPr bwMode="auto">
          <a:xfrm>
            <a:off x="422031" y="2514600"/>
            <a:ext cx="569741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eaLnBrk="1" hangingPunct="1"/>
            <a:r>
              <a:rPr lang="en-US" sz="5400" b="1">
                <a:solidFill>
                  <a:srgbClr val="FF0000"/>
                </a:solidFill>
                <a:latin typeface="Times New Roman" pitchFamily="18" charset="0"/>
                <a:cs typeface="Times New Roman" pitchFamily="18" charset="0"/>
              </a:rPr>
              <a:t>    Trong thực tế còn có những vật thể nào cho ta hình</a:t>
            </a:r>
            <a:r>
              <a:rPr lang="vi-VN" sz="5400" b="1">
                <a:solidFill>
                  <a:srgbClr val="FF0000"/>
                </a:solidFill>
                <a:latin typeface="Times New Roman" pitchFamily="18" charset="0"/>
                <a:cs typeface="Times New Roman" pitchFamily="18" charset="0"/>
              </a:rPr>
              <a:t> </a:t>
            </a:r>
            <a:r>
              <a:rPr lang="en-US" sz="5400" b="1">
                <a:solidFill>
                  <a:srgbClr val="FF0000"/>
                </a:solidFill>
                <a:latin typeface="Times New Roman" pitchFamily="18" charset="0"/>
                <a:cs typeface="Times New Roman" pitchFamily="18" charset="0"/>
              </a:rPr>
              <a:t>ảnh của một hình trụ?</a:t>
            </a:r>
          </a:p>
        </p:txBody>
      </p:sp>
      <p:sp>
        <p:nvSpPr>
          <p:cNvPr id="4" name="Rectangle 13"/>
          <p:cNvSpPr>
            <a:spLocks noChangeArrowheads="1"/>
          </p:cNvSpPr>
          <p:nvPr/>
        </p:nvSpPr>
        <p:spPr bwMode="auto">
          <a:xfrm>
            <a:off x="-140677" y="9890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grpSp>
        <p:nvGrpSpPr>
          <p:cNvPr id="18437" name="Group 24"/>
          <p:cNvGrpSpPr>
            <a:grpSpLocks/>
          </p:cNvGrpSpPr>
          <p:nvPr/>
        </p:nvGrpSpPr>
        <p:grpSpPr bwMode="auto">
          <a:xfrm>
            <a:off x="6622074" y="3027364"/>
            <a:ext cx="2133600" cy="2763837"/>
            <a:chOff x="7173913" y="3657600"/>
            <a:chExt cx="2311400" cy="2763838"/>
          </a:xfrm>
        </p:grpSpPr>
        <p:sp>
          <p:nvSpPr>
            <p:cNvPr id="18438" name="Line 9"/>
            <p:cNvSpPr>
              <a:spLocks noChangeShapeType="1"/>
            </p:cNvSpPr>
            <p:nvPr/>
          </p:nvSpPr>
          <p:spPr bwMode="auto">
            <a:xfrm>
              <a:off x="9485313" y="4038600"/>
              <a:ext cx="0" cy="20494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10"/>
            <p:cNvSpPr>
              <a:spLocks noChangeShapeType="1"/>
            </p:cNvSpPr>
            <p:nvPr/>
          </p:nvSpPr>
          <p:spPr bwMode="auto">
            <a:xfrm>
              <a:off x="7173913" y="4038600"/>
              <a:ext cx="0" cy="20478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40" name="Group 11"/>
            <p:cNvGrpSpPr>
              <a:grpSpLocks/>
            </p:cNvGrpSpPr>
            <p:nvPr/>
          </p:nvGrpSpPr>
          <p:grpSpPr bwMode="auto">
            <a:xfrm>
              <a:off x="7180263" y="3657600"/>
              <a:ext cx="2284412" cy="706438"/>
              <a:chOff x="3814" y="2988"/>
              <a:chExt cx="1087" cy="834"/>
            </a:xfrm>
          </p:grpSpPr>
          <p:sp>
            <p:nvSpPr>
              <p:cNvPr id="18449" name="Freeform 12"/>
              <p:cNvSpPr>
                <a:spLocks/>
              </p:cNvSpPr>
              <p:nvPr/>
            </p:nvSpPr>
            <p:spPr bwMode="auto">
              <a:xfrm>
                <a:off x="3814"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0" name="Freeform 13"/>
              <p:cNvSpPr>
                <a:spLocks/>
              </p:cNvSpPr>
              <p:nvPr/>
            </p:nvSpPr>
            <p:spPr bwMode="auto">
              <a:xfrm>
                <a:off x="3815"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1" name="Freeform 14"/>
              <p:cNvSpPr>
                <a:spLocks/>
              </p:cNvSpPr>
              <p:nvPr/>
            </p:nvSpPr>
            <p:spPr bwMode="auto">
              <a:xfrm flipH="1">
                <a:off x="4347"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2" name="Freeform 15"/>
              <p:cNvSpPr>
                <a:spLocks/>
              </p:cNvSpPr>
              <p:nvPr/>
            </p:nvSpPr>
            <p:spPr bwMode="auto">
              <a:xfrm flipH="1">
                <a:off x="4361"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41" name="Line 16"/>
            <p:cNvSpPr>
              <a:spLocks noChangeShapeType="1"/>
            </p:cNvSpPr>
            <p:nvPr/>
          </p:nvSpPr>
          <p:spPr bwMode="auto">
            <a:xfrm>
              <a:off x="8280400" y="4033838"/>
              <a:ext cx="11953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42" name="Group 17"/>
            <p:cNvGrpSpPr>
              <a:grpSpLocks/>
            </p:cNvGrpSpPr>
            <p:nvPr/>
          </p:nvGrpSpPr>
          <p:grpSpPr bwMode="auto">
            <a:xfrm>
              <a:off x="7191375" y="5715000"/>
              <a:ext cx="2286000" cy="706438"/>
              <a:chOff x="3814" y="2988"/>
              <a:chExt cx="1087" cy="834"/>
            </a:xfrm>
          </p:grpSpPr>
          <p:sp>
            <p:nvSpPr>
              <p:cNvPr id="18445" name="Freeform 18"/>
              <p:cNvSpPr>
                <a:spLocks/>
              </p:cNvSpPr>
              <p:nvPr/>
            </p:nvSpPr>
            <p:spPr bwMode="auto">
              <a:xfrm>
                <a:off x="3814"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6" name="Freeform 19"/>
              <p:cNvSpPr>
                <a:spLocks/>
              </p:cNvSpPr>
              <p:nvPr/>
            </p:nvSpPr>
            <p:spPr bwMode="auto">
              <a:xfrm>
                <a:off x="3815"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7" name="Freeform 20"/>
              <p:cNvSpPr>
                <a:spLocks/>
              </p:cNvSpPr>
              <p:nvPr/>
            </p:nvSpPr>
            <p:spPr bwMode="auto">
              <a:xfrm flipH="1">
                <a:off x="4347"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8" name="Freeform 21"/>
              <p:cNvSpPr>
                <a:spLocks/>
              </p:cNvSpPr>
              <p:nvPr/>
            </p:nvSpPr>
            <p:spPr bwMode="auto">
              <a:xfrm flipH="1">
                <a:off x="4361"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43" name="Line 22"/>
            <p:cNvSpPr>
              <a:spLocks noChangeShapeType="1"/>
            </p:cNvSpPr>
            <p:nvPr/>
          </p:nvSpPr>
          <p:spPr bwMode="auto">
            <a:xfrm>
              <a:off x="8277225" y="6072188"/>
              <a:ext cx="1135063"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25"/>
            <p:cNvSpPr>
              <a:spLocks noChangeShapeType="1"/>
            </p:cNvSpPr>
            <p:nvPr/>
          </p:nvSpPr>
          <p:spPr bwMode="auto">
            <a:xfrm>
              <a:off x="8296275" y="4043363"/>
              <a:ext cx="0" cy="2047875"/>
            </a:xfrm>
            <a:prstGeom prst="line">
              <a:avLst/>
            </a:prstGeom>
            <a:noFill/>
            <a:ln w="3810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1328597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Kien truc co hinh tru hinh c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6" y="228600"/>
            <a:ext cx="8077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1828800" y="6019800"/>
            <a:ext cx="5638800" cy="579438"/>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buFont typeface="Wingdings" pitchFamily="2" charset="2"/>
              <a:buNone/>
              <a:defRPr/>
            </a:pPr>
            <a:r>
              <a:rPr lang="en-US" sz="3200" b="1">
                <a:effectLst>
                  <a:outerShdw blurRad="38100" dist="38100" dir="2700000" algn="tl">
                    <a:srgbClr val="C0C0C0"/>
                  </a:outerShdw>
                </a:effectLst>
                <a:latin typeface="Times New Roman" pitchFamily="18" charset="0"/>
              </a:rPr>
              <a:t>Tháp hình trụ ở tòa lâu đài</a:t>
            </a:r>
          </a:p>
        </p:txBody>
      </p:sp>
    </p:spTree>
    <p:extLst>
      <p:ext uri="{BB962C8B-B14F-4D97-AF65-F5344CB8AC3E}">
        <p14:creationId xmlns:p14="http://schemas.microsoft.com/office/powerpoint/2010/main" val="16325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64"/>
                                        </p:tgtEl>
                                        <p:attrNameLst>
                                          <p:attrName>style.visibility</p:attrName>
                                        </p:attrNameLst>
                                      </p:cBhvr>
                                      <p:to>
                                        <p:strVal val="visible"/>
                                      </p:to>
                                    </p:set>
                                    <p:anim calcmode="lin" valueType="num">
                                      <p:cBhvr additive="base">
                                        <p:cTn id="11" dur="500" fill="hold"/>
                                        <p:tgtEl>
                                          <p:spTgt spid="40964"/>
                                        </p:tgtEl>
                                        <p:attrNameLst>
                                          <p:attrName>ppt_x</p:attrName>
                                        </p:attrNameLst>
                                      </p:cBhvr>
                                      <p:tavLst>
                                        <p:tav tm="0">
                                          <p:val>
                                            <p:strVal val="#ppt_x"/>
                                          </p:val>
                                        </p:tav>
                                        <p:tav tm="100000">
                                          <p:val>
                                            <p:strVal val="#ppt_x"/>
                                          </p:val>
                                        </p:tav>
                                      </p:tavLst>
                                    </p:anim>
                                    <p:anim calcmode="lin" valueType="num">
                                      <p:cBhvr additive="base">
                                        <p:cTn id="12"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hap P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5638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0" y="1295400"/>
            <a:ext cx="1905000" cy="3506788"/>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buFont typeface="Wingdings" pitchFamily="2" charset="2"/>
              <a:buNone/>
              <a:defRPr/>
            </a:pPr>
            <a:r>
              <a:rPr lang="en-US" sz="3200" b="1" dirty="0" err="1">
                <a:solidFill>
                  <a:srgbClr val="0000FF"/>
                </a:solidFill>
                <a:effectLst>
                  <a:outerShdw blurRad="38100" dist="38100" dir="2700000" algn="tl">
                    <a:srgbClr val="C0C0C0"/>
                  </a:outerShdw>
                </a:effectLst>
                <a:latin typeface="Times New Roman" pitchFamily="18" charset="0"/>
              </a:rPr>
              <a:t>Tháp</a:t>
            </a:r>
            <a:endParaRPr lang="en-US" sz="3200" b="1" dirty="0">
              <a:solidFill>
                <a:srgbClr val="0000FF"/>
              </a:solidFill>
              <a:effectLst>
                <a:outerShdw blurRad="38100" dist="38100" dir="2700000" algn="tl">
                  <a:srgbClr val="C0C0C0"/>
                </a:outerShdw>
              </a:effectLst>
              <a:latin typeface="Times New Roman" pitchFamily="18" charset="0"/>
            </a:endParaRPr>
          </a:p>
          <a:p>
            <a:pPr marL="468313" indent="-468313" fontAlgn="auto">
              <a:spcBef>
                <a:spcPct val="50000"/>
              </a:spcBef>
              <a:spcAft>
                <a:spcPts val="0"/>
              </a:spcAft>
              <a:buFont typeface="Wingdings" pitchFamily="2" charset="2"/>
              <a:buNone/>
              <a:defRPr/>
            </a:pP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nghiêng</a:t>
            </a:r>
            <a:endParaRPr lang="en-US" sz="3200" b="1" dirty="0">
              <a:solidFill>
                <a:srgbClr val="0000FF"/>
              </a:solidFill>
              <a:effectLst>
                <a:outerShdw blurRad="38100" dist="38100" dir="2700000" algn="tl">
                  <a:srgbClr val="C0C0C0"/>
                </a:outerShdw>
              </a:effectLst>
              <a:latin typeface="Times New Roman" pitchFamily="18" charset="0"/>
            </a:endParaRPr>
          </a:p>
          <a:p>
            <a:pPr marL="468313" indent="-468313" fontAlgn="auto">
              <a:spcBef>
                <a:spcPct val="50000"/>
              </a:spcBef>
              <a:spcAft>
                <a:spcPts val="0"/>
              </a:spcAft>
              <a:buFont typeface="Wingdings" pitchFamily="2" charset="2"/>
              <a:buNone/>
              <a:defRPr/>
            </a:pPr>
            <a:r>
              <a:rPr lang="en-US" sz="3200" b="1" dirty="0">
                <a:solidFill>
                  <a:srgbClr val="0000FF"/>
                </a:solidFill>
                <a:effectLst>
                  <a:outerShdw blurRad="38100" dist="38100" dir="2700000" algn="tl">
                    <a:srgbClr val="C0C0C0"/>
                  </a:outerShdw>
                </a:effectLst>
                <a:latin typeface="Times New Roman" pitchFamily="18" charset="0"/>
              </a:rPr>
              <a:t>Pi-</a:t>
            </a:r>
            <a:r>
              <a:rPr lang="en-US" sz="3200" b="1" dirty="0" err="1">
                <a:solidFill>
                  <a:srgbClr val="0000FF"/>
                </a:solidFill>
                <a:effectLst>
                  <a:outerShdw blurRad="38100" dist="38100" dir="2700000" algn="tl">
                    <a:srgbClr val="C0C0C0"/>
                  </a:outerShdw>
                </a:effectLst>
                <a:latin typeface="Times New Roman" pitchFamily="18" charset="0"/>
              </a:rPr>
              <a:t>da</a:t>
            </a:r>
            <a:endParaRPr lang="en-US" sz="3200" b="1" dirty="0">
              <a:solidFill>
                <a:srgbClr val="0000FF"/>
              </a:solidFill>
              <a:effectLst>
                <a:outerShdw blurRad="38100" dist="38100" dir="2700000" algn="tl">
                  <a:srgbClr val="C0C0C0"/>
                </a:outerShdw>
              </a:effectLst>
              <a:latin typeface="Times New Roman" pitchFamily="18" charset="0"/>
            </a:endParaRPr>
          </a:p>
          <a:p>
            <a:pPr marL="468313" indent="-468313" fontAlgn="auto">
              <a:spcBef>
                <a:spcPct val="50000"/>
              </a:spcBef>
              <a:spcAft>
                <a:spcPts val="0"/>
              </a:spcAft>
              <a:buFont typeface="Wingdings" pitchFamily="2" charset="2"/>
              <a:buNone/>
              <a:defRPr/>
            </a:pPr>
            <a:r>
              <a:rPr lang="en-US" sz="3200" b="1" dirty="0">
                <a:solidFill>
                  <a:srgbClr val="0000FF"/>
                </a:solidFill>
                <a:effectLst>
                  <a:outerShdw blurRad="38100" dist="38100" dir="2700000" algn="tl">
                    <a:srgbClr val="C0C0C0"/>
                  </a:outerShdw>
                </a:effectLst>
                <a:latin typeface="Times New Roman" pitchFamily="18" charset="0"/>
              </a:rPr>
              <a:t>ở</a:t>
            </a:r>
          </a:p>
          <a:p>
            <a:pPr marL="468313" indent="-468313" fontAlgn="auto">
              <a:spcBef>
                <a:spcPct val="50000"/>
              </a:spcBef>
              <a:spcAft>
                <a:spcPts val="0"/>
              </a:spcAft>
              <a:buFont typeface="Wingdings" pitchFamily="2" charset="2"/>
              <a:buNone/>
              <a:defRPr/>
            </a:pPr>
            <a:r>
              <a:rPr lang="en-US" sz="3200" b="1" dirty="0">
                <a:solidFill>
                  <a:srgbClr val="0000FF"/>
                </a:solidFill>
                <a:effectLst>
                  <a:outerShdw blurRad="38100" dist="38100" dir="2700000" algn="tl">
                    <a:srgbClr val="C0C0C0"/>
                  </a:outerShdw>
                </a:effectLst>
                <a:latin typeface="Times New Roman" pitchFamily="18" charset="0"/>
              </a:rPr>
              <a:t>Italia</a:t>
            </a:r>
          </a:p>
        </p:txBody>
      </p:sp>
    </p:spTree>
    <p:extLst>
      <p:ext uri="{BB962C8B-B14F-4D97-AF65-F5344CB8AC3E}">
        <p14:creationId xmlns:p14="http://schemas.microsoft.com/office/powerpoint/2010/main" val="414580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box(in)">
                                      <p:cBhvr>
                                        <p:cTn id="10"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vi-VN" smtClean="0">
              <a:latin typeface="Calibri" pitchFamily="34" charset="0"/>
            </a:endParaRPr>
          </a:p>
        </p:txBody>
      </p:sp>
      <p:sp>
        <p:nvSpPr>
          <p:cNvPr id="21507" name="Content Placeholder 2"/>
          <p:cNvSpPr>
            <a:spLocks noGrp="1"/>
          </p:cNvSpPr>
          <p:nvPr>
            <p:ph idx="1"/>
          </p:nvPr>
        </p:nvSpPr>
        <p:spPr/>
        <p:txBody>
          <a:bodyPr/>
          <a:lstStyle/>
          <a:p>
            <a:endParaRPr lang="vi-VN" smtClean="0">
              <a:latin typeface="Calibri" pitchFamily="34" charset="0"/>
            </a:endParaRPr>
          </a:p>
        </p:txBody>
      </p:sp>
      <p:pic>
        <p:nvPicPr>
          <p:cNvPr id="19460" name="Picture 2" descr="H:\huy\2013-04-11 16.42.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6334126"/>
            <a:ext cx="8534400" cy="461963"/>
          </a:xfrm>
          <a:prstGeom prst="rect">
            <a:avLst/>
          </a:prstGeom>
          <a:noFill/>
        </p:spPr>
        <p:txBody>
          <a:bodyPr>
            <a:spAutoFit/>
          </a:bodyPr>
          <a:lstStyle/>
          <a:p>
            <a:pPr>
              <a:defRPr/>
            </a:pPr>
            <a:r>
              <a:rPr lang="vi-VN" sz="2400" b="1" dirty="0">
                <a:latin typeface="+mj-lt"/>
              </a:rPr>
              <a:t>Các cột hình trụ ở nhà hai tầng của trường học</a:t>
            </a:r>
            <a:endParaRPr lang="en-US" sz="2400" b="1" dirty="0">
              <a:latin typeface="+mj-lt"/>
            </a:endParaRPr>
          </a:p>
        </p:txBody>
      </p:sp>
    </p:spTree>
    <p:extLst>
      <p:ext uri="{BB962C8B-B14F-4D97-AF65-F5344CB8AC3E}">
        <p14:creationId xmlns:p14="http://schemas.microsoft.com/office/powerpoint/2010/main" val="1988522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ircle(in)">
                                      <p:cBhvr>
                                        <p:cTn id="7" dur="1000"/>
                                        <p:tgtEl>
                                          <p:spTgt spid="1946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s[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2895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381000" y="3200401"/>
            <a:ext cx="4114800" cy="461963"/>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buFont typeface="Wingdings" pitchFamily="2" charset="2"/>
              <a:buNone/>
              <a:defRPr/>
            </a:pPr>
            <a:r>
              <a:rPr lang="en-US" sz="2400" b="1" dirty="0" err="1">
                <a:solidFill>
                  <a:srgbClr val="0000FF"/>
                </a:solidFill>
                <a:effectLst>
                  <a:outerShdw blurRad="38100" dist="38100" dir="2700000" algn="tl">
                    <a:srgbClr val="C0C0C0"/>
                  </a:outerShdw>
                </a:effectLst>
                <a:latin typeface="Times New Roman" pitchFamily="18" charset="0"/>
              </a:rPr>
              <a:t>Bể</a:t>
            </a:r>
            <a:r>
              <a:rPr lang="en-US" sz="2400" b="1" dirty="0">
                <a:solidFill>
                  <a:srgbClr val="0000FF"/>
                </a:solidFill>
                <a:effectLst>
                  <a:outerShdw blurRad="38100" dist="38100" dir="2700000" algn="tl">
                    <a:srgbClr val="C0C0C0"/>
                  </a:outerShdw>
                </a:effectLst>
                <a:latin typeface="Times New Roman" pitchFamily="18" charset="0"/>
              </a:rPr>
              <a:t> </a:t>
            </a:r>
            <a:r>
              <a:rPr lang="en-US" sz="2400" b="1" dirty="0" err="1">
                <a:solidFill>
                  <a:srgbClr val="0000FF"/>
                </a:solidFill>
                <a:effectLst>
                  <a:outerShdw blurRad="38100" dist="38100" dir="2700000" algn="tl">
                    <a:srgbClr val="C0C0C0"/>
                  </a:outerShdw>
                </a:effectLst>
                <a:latin typeface="Times New Roman" pitchFamily="18" charset="0"/>
              </a:rPr>
              <a:t>cá</a:t>
            </a:r>
            <a:r>
              <a:rPr lang="en-US" sz="2400" b="1" dirty="0">
                <a:solidFill>
                  <a:srgbClr val="0000FF"/>
                </a:solidFill>
                <a:effectLst>
                  <a:outerShdw blurRad="38100" dist="38100" dir="2700000" algn="tl">
                    <a:srgbClr val="C0C0C0"/>
                  </a:outerShdw>
                </a:effectLst>
                <a:latin typeface="Times New Roman" pitchFamily="18" charset="0"/>
              </a:rPr>
              <a:t> </a:t>
            </a:r>
            <a:r>
              <a:rPr lang="en-US" sz="2400" b="1" dirty="0" err="1">
                <a:solidFill>
                  <a:srgbClr val="0000FF"/>
                </a:solidFill>
                <a:effectLst>
                  <a:outerShdw blurRad="38100" dist="38100" dir="2700000" algn="tl">
                    <a:srgbClr val="C0C0C0"/>
                  </a:outerShdw>
                </a:effectLst>
                <a:latin typeface="Times New Roman" pitchFamily="18" charset="0"/>
              </a:rPr>
              <a:t>hình</a:t>
            </a:r>
            <a:r>
              <a:rPr lang="en-US" sz="2400" b="1" dirty="0">
                <a:solidFill>
                  <a:srgbClr val="0000FF"/>
                </a:solidFill>
                <a:effectLst>
                  <a:outerShdw blurRad="38100" dist="38100" dir="2700000" algn="tl">
                    <a:srgbClr val="C0C0C0"/>
                  </a:outerShdw>
                </a:effectLst>
                <a:latin typeface="Times New Roman" pitchFamily="18" charset="0"/>
              </a:rPr>
              <a:t> </a:t>
            </a:r>
            <a:r>
              <a:rPr lang="en-US" sz="2400" b="1" dirty="0" err="1">
                <a:solidFill>
                  <a:srgbClr val="0000FF"/>
                </a:solidFill>
                <a:effectLst>
                  <a:outerShdw blurRad="38100" dist="38100" dir="2700000" algn="tl">
                    <a:srgbClr val="C0C0C0"/>
                  </a:outerShdw>
                </a:effectLst>
                <a:latin typeface="Times New Roman" pitchFamily="18" charset="0"/>
              </a:rPr>
              <a:t>trụ</a:t>
            </a:r>
            <a:endParaRPr lang="en-US" sz="2400" b="1" dirty="0">
              <a:solidFill>
                <a:srgbClr val="0000FF"/>
              </a:solidFill>
              <a:effectLst>
                <a:outerShdw blurRad="38100" dist="38100" dir="2700000" algn="tl">
                  <a:srgbClr val="C0C0C0"/>
                </a:outerShdw>
              </a:effectLst>
              <a:latin typeface="Times New Roman" pitchFamily="18" charset="0"/>
            </a:endParaRPr>
          </a:p>
        </p:txBody>
      </p:sp>
      <p:sp>
        <p:nvSpPr>
          <p:cNvPr id="6" name="TextBox 5"/>
          <p:cNvSpPr txBox="1"/>
          <p:nvPr/>
        </p:nvSpPr>
        <p:spPr>
          <a:xfrm>
            <a:off x="3950677" y="3119438"/>
            <a:ext cx="1676400" cy="461962"/>
          </a:xfrm>
          <a:prstGeom prst="rect">
            <a:avLst/>
          </a:prstGeom>
          <a:noFill/>
        </p:spPr>
        <p:txBody>
          <a:bodyPr>
            <a:spAutoFit/>
          </a:bodyPr>
          <a:lstStyle/>
          <a:p>
            <a:pPr>
              <a:defRPr/>
            </a:pPr>
            <a:r>
              <a:rPr lang="vi-VN" sz="2400" b="1" dirty="0">
                <a:solidFill>
                  <a:srgbClr val="0000FF"/>
                </a:solidFill>
                <a:latin typeface="+mj-lt"/>
                <a:cs typeface="Arial" pitchFamily="34" charset="0"/>
              </a:rPr>
              <a:t>Hộp sữa</a:t>
            </a:r>
            <a:endParaRPr lang="en-US" sz="2400" b="1" dirty="0">
              <a:solidFill>
                <a:srgbClr val="0000FF"/>
              </a:solidFill>
              <a:latin typeface="+mj-lt"/>
              <a:cs typeface="Arial" pitchFamily="34" charset="0"/>
            </a:endParaRPr>
          </a:p>
        </p:txBody>
      </p:sp>
      <p:pic>
        <p:nvPicPr>
          <p:cNvPr id="7"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923" y="323850"/>
            <a:ext cx="2250831"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1511" name="Picture 7" descr="H:\Photo\240313-1917.jpg"/>
          <p:cNvPicPr>
            <a:picLocks noChangeAspect="1" noChangeArrowheads="1"/>
          </p:cNvPicPr>
          <p:nvPr/>
        </p:nvPicPr>
        <p:blipFill>
          <a:blip r:embed="rId4">
            <a:extLst>
              <a:ext uri="{28A0092B-C50C-407E-A947-70E740481C1C}">
                <a14:useLocalDpi xmlns:a14="http://schemas.microsoft.com/office/drawing/2010/main" val="0"/>
              </a:ext>
            </a:extLst>
          </a:blip>
          <a:srcRect t="12500" r="11282"/>
          <a:stretch>
            <a:fillRect/>
          </a:stretch>
        </p:blipFill>
        <p:spPr bwMode="auto">
          <a:xfrm>
            <a:off x="6553200" y="3733800"/>
            <a:ext cx="2028092" cy="2667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8" descr="H:\Photo\240313-1918.jpg"/>
          <p:cNvPicPr>
            <a:picLocks noChangeAspect="1" noChangeArrowheads="1"/>
          </p:cNvPicPr>
          <p:nvPr/>
        </p:nvPicPr>
        <p:blipFill>
          <a:blip r:embed="rId5">
            <a:extLst>
              <a:ext uri="{28A0092B-C50C-407E-A947-70E740481C1C}">
                <a14:useLocalDpi xmlns:a14="http://schemas.microsoft.com/office/drawing/2010/main" val="0"/>
              </a:ext>
            </a:extLst>
          </a:blip>
          <a:srcRect t="15617"/>
          <a:stretch>
            <a:fillRect/>
          </a:stretch>
        </p:blipFill>
        <p:spPr bwMode="auto">
          <a:xfrm>
            <a:off x="3581400" y="4038600"/>
            <a:ext cx="2327031" cy="228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513" name="Picture 9" descr="H:\Photo\240313-19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733801"/>
            <a:ext cx="2590800" cy="26003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22031" y="6396038"/>
            <a:ext cx="2407627" cy="461962"/>
          </a:xfrm>
          <a:prstGeom prst="rect">
            <a:avLst/>
          </a:prstGeom>
          <a:noFill/>
        </p:spPr>
        <p:txBody>
          <a:bodyPr>
            <a:spAutoFit/>
          </a:bodyPr>
          <a:lstStyle/>
          <a:p>
            <a:pPr>
              <a:defRPr/>
            </a:pPr>
            <a:r>
              <a:rPr lang="vi-VN" sz="2400" b="1" dirty="0">
                <a:solidFill>
                  <a:srgbClr val="0000FF"/>
                </a:solidFill>
                <a:latin typeface="+mj-lt"/>
                <a:cs typeface="Arial" pitchFamily="34" charset="0"/>
              </a:rPr>
              <a:t>Tút cầu lông</a:t>
            </a:r>
            <a:endParaRPr lang="en-US" sz="2400" b="1" dirty="0">
              <a:solidFill>
                <a:srgbClr val="0000FF"/>
              </a:solidFill>
              <a:latin typeface="+mj-lt"/>
              <a:cs typeface="Arial" pitchFamily="34" charset="0"/>
            </a:endParaRPr>
          </a:p>
        </p:txBody>
      </p:sp>
      <p:sp>
        <p:nvSpPr>
          <p:cNvPr id="11" name="TextBox 10"/>
          <p:cNvSpPr txBox="1"/>
          <p:nvPr/>
        </p:nvSpPr>
        <p:spPr>
          <a:xfrm>
            <a:off x="4459166" y="6400801"/>
            <a:ext cx="1027234" cy="461963"/>
          </a:xfrm>
          <a:prstGeom prst="rect">
            <a:avLst/>
          </a:prstGeom>
          <a:noFill/>
        </p:spPr>
        <p:txBody>
          <a:bodyPr>
            <a:spAutoFit/>
          </a:bodyPr>
          <a:lstStyle/>
          <a:p>
            <a:pPr>
              <a:defRPr/>
            </a:pPr>
            <a:r>
              <a:rPr lang="vi-VN" sz="2400" b="1" dirty="0">
                <a:solidFill>
                  <a:srgbClr val="0000FF"/>
                </a:solidFill>
                <a:latin typeface="+mj-lt"/>
                <a:cs typeface="Arial" pitchFamily="34" charset="0"/>
              </a:rPr>
              <a:t>Cốc</a:t>
            </a:r>
            <a:endParaRPr lang="en-US" sz="2400" b="1" dirty="0">
              <a:solidFill>
                <a:srgbClr val="0000FF"/>
              </a:solidFill>
              <a:latin typeface="+mj-lt"/>
              <a:cs typeface="Arial" pitchFamily="34" charset="0"/>
            </a:endParaRPr>
          </a:p>
        </p:txBody>
      </p:sp>
      <p:sp>
        <p:nvSpPr>
          <p:cNvPr id="12" name="TextBox 11"/>
          <p:cNvSpPr txBox="1"/>
          <p:nvPr/>
        </p:nvSpPr>
        <p:spPr>
          <a:xfrm>
            <a:off x="6471138" y="6400801"/>
            <a:ext cx="2362200" cy="461963"/>
          </a:xfrm>
          <a:prstGeom prst="rect">
            <a:avLst/>
          </a:prstGeom>
          <a:noFill/>
        </p:spPr>
        <p:txBody>
          <a:bodyPr>
            <a:spAutoFit/>
          </a:bodyPr>
          <a:lstStyle/>
          <a:p>
            <a:pPr>
              <a:defRPr/>
            </a:pPr>
            <a:r>
              <a:rPr lang="vi-VN" sz="2400" b="1" dirty="0">
                <a:solidFill>
                  <a:srgbClr val="0000FF"/>
                </a:solidFill>
                <a:latin typeface="+mj-lt"/>
                <a:cs typeface="Arial" pitchFamily="34" charset="0"/>
              </a:rPr>
              <a:t>Lon nước ngọt</a:t>
            </a:r>
            <a:endParaRPr lang="en-US" sz="2400" b="1" dirty="0">
              <a:solidFill>
                <a:srgbClr val="0000FF"/>
              </a:solidFill>
              <a:latin typeface="+mj-lt"/>
              <a:cs typeface="Arial" pitchFamily="34" charset="0"/>
            </a:endParaRPr>
          </a:p>
        </p:txBody>
      </p:sp>
      <p:sp>
        <p:nvSpPr>
          <p:cNvPr id="15" name="TextBox 14"/>
          <p:cNvSpPr txBox="1"/>
          <p:nvPr/>
        </p:nvSpPr>
        <p:spPr>
          <a:xfrm>
            <a:off x="6893169" y="2895601"/>
            <a:ext cx="1371600" cy="461963"/>
          </a:xfrm>
          <a:prstGeom prst="rect">
            <a:avLst/>
          </a:prstGeom>
          <a:noFill/>
        </p:spPr>
        <p:txBody>
          <a:bodyPr>
            <a:spAutoFit/>
          </a:bodyPr>
          <a:lstStyle/>
          <a:p>
            <a:pPr>
              <a:defRPr/>
            </a:pPr>
            <a:r>
              <a:rPr lang="vi-VN" sz="2400" b="1" dirty="0">
                <a:solidFill>
                  <a:srgbClr val="0000FF"/>
                </a:solidFill>
                <a:latin typeface="+mj-lt"/>
              </a:rPr>
              <a:t>Bể tắm</a:t>
            </a:r>
            <a:endParaRPr lang="en-US" sz="2400" b="1" dirty="0">
              <a:solidFill>
                <a:srgbClr val="0000FF"/>
              </a:solidFill>
              <a:latin typeface="+mj-lt"/>
            </a:endParaRPr>
          </a:p>
        </p:txBody>
      </p:sp>
      <p:pic>
        <p:nvPicPr>
          <p:cNvPr id="20496" name="Picture 16" descr="Káº¿t quáº£ hÃ¬nh áº£nh cho bá» táº¯m hÃ¬nh trá»¥"/>
          <p:cNvPicPr>
            <a:picLocks noChangeAspect="1" noChangeArrowheads="1"/>
          </p:cNvPicPr>
          <p:nvPr/>
        </p:nvPicPr>
        <p:blipFill>
          <a:blip r:embed="rId7">
            <a:extLst>
              <a:ext uri="{28A0092B-C50C-407E-A947-70E740481C1C}">
                <a14:useLocalDpi xmlns:a14="http://schemas.microsoft.com/office/drawing/2010/main" val="0"/>
              </a:ext>
            </a:extLst>
          </a:blip>
          <a:srcRect t="22400"/>
          <a:stretch>
            <a:fillRect/>
          </a:stretch>
        </p:blipFill>
        <p:spPr bwMode="auto">
          <a:xfrm>
            <a:off x="5838092" y="304801"/>
            <a:ext cx="3024554"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33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939"/>
                                        </p:tgtEl>
                                        <p:attrNameLst>
                                          <p:attrName>style.visibility</p:attrName>
                                        </p:attrNameLst>
                                      </p:cBhvr>
                                      <p:to>
                                        <p:strVal val="visible"/>
                                      </p:to>
                                    </p:set>
                                    <p:animEffect transition="in" filter="randombar(horizontal)">
                                      <p:cBhvr>
                                        <p:cTn id="10" dur="500"/>
                                        <p:tgtEl>
                                          <p:spTgt spid="39939"/>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4" presetClass="entr" presetSubtype="16" fill="hold" nodeType="withEffect">
                                  <p:stCondLst>
                                    <p:cond delay="0"/>
                                  </p:stCondLst>
                                  <p:childTnLst>
                                    <p:set>
                                      <p:cBhvr>
                                        <p:cTn id="18" dur="1" fill="hold">
                                          <p:stCondLst>
                                            <p:cond delay="0"/>
                                          </p:stCondLst>
                                        </p:cTn>
                                        <p:tgtEl>
                                          <p:spTgt spid="20496"/>
                                        </p:tgtEl>
                                        <p:attrNameLst>
                                          <p:attrName>style.visibility</p:attrName>
                                        </p:attrNameLst>
                                      </p:cBhvr>
                                      <p:to>
                                        <p:strVal val="visible"/>
                                      </p:to>
                                    </p:set>
                                    <p:animEffect transition="in" filter="box(in)">
                                      <p:cBhvr>
                                        <p:cTn id="19" dur="500"/>
                                        <p:tgtEl>
                                          <p:spTgt spid="2049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500"/>
                                        <p:tgtEl>
                                          <p:spTgt spid="15"/>
                                        </p:tgtEl>
                                      </p:cBhvr>
                                    </p:animEffect>
                                  </p:childTnLst>
                                </p:cTn>
                              </p:par>
                              <p:par>
                                <p:cTn id="23" presetID="14" presetClass="entr" presetSubtype="10" fill="hold" nodeType="withEffect">
                                  <p:stCondLst>
                                    <p:cond delay="0"/>
                                  </p:stCondLst>
                                  <p:childTnLst>
                                    <p:set>
                                      <p:cBhvr>
                                        <p:cTn id="24" dur="1" fill="hold">
                                          <p:stCondLst>
                                            <p:cond delay="0"/>
                                          </p:stCondLst>
                                        </p:cTn>
                                        <p:tgtEl>
                                          <p:spTgt spid="21513"/>
                                        </p:tgtEl>
                                        <p:attrNameLst>
                                          <p:attrName>style.visibility</p:attrName>
                                        </p:attrNameLst>
                                      </p:cBhvr>
                                      <p:to>
                                        <p:strVal val="visible"/>
                                      </p:to>
                                    </p:set>
                                    <p:animEffect transition="in" filter="randombar(horizontal)">
                                      <p:cBhvr>
                                        <p:cTn id="25" dur="500"/>
                                        <p:tgtEl>
                                          <p:spTgt spid="215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nodeType="withEffect">
                                  <p:stCondLst>
                                    <p:cond delay="0"/>
                                  </p:stCondLst>
                                  <p:childTnLst>
                                    <p:set>
                                      <p:cBhvr>
                                        <p:cTn id="30" dur="1" fill="hold">
                                          <p:stCondLst>
                                            <p:cond delay="0"/>
                                          </p:stCondLst>
                                        </p:cTn>
                                        <p:tgtEl>
                                          <p:spTgt spid="21512"/>
                                        </p:tgtEl>
                                        <p:attrNameLst>
                                          <p:attrName>style.visibility</p:attrName>
                                        </p:attrNameLst>
                                      </p:cBhvr>
                                      <p:to>
                                        <p:strVal val="visible"/>
                                      </p:to>
                                    </p:set>
                                    <p:animEffect transition="in" filter="randombar(horizontal)">
                                      <p:cBhvr>
                                        <p:cTn id="31" dur="500"/>
                                        <p:tgtEl>
                                          <p:spTgt spid="215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21511"/>
                                        </p:tgtEl>
                                        <p:attrNameLst>
                                          <p:attrName>style.visibility</p:attrName>
                                        </p:attrNameLst>
                                      </p:cBhvr>
                                      <p:to>
                                        <p:strVal val="visible"/>
                                      </p:to>
                                    </p:set>
                                    <p:animEffect transition="in" filter="randombar(horizontal)">
                                      <p:cBhvr>
                                        <p:cTn id="37" dur="500"/>
                                        <p:tgtEl>
                                          <p:spTgt spid="2151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6" grpId="0" autoUpdateAnimBg="0"/>
      <p:bldP spid="10" grpId="0" autoUpdateAnimBg="0"/>
      <p:bldP spid="11" grpId="0" autoUpdateAnimBg="0"/>
      <p:bldP spid="12" grpId="0" autoUpdateAnimBg="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0"/>
          <p:cNvGrpSpPr>
            <a:grpSpLocks/>
          </p:cNvGrpSpPr>
          <p:nvPr/>
        </p:nvGrpSpPr>
        <p:grpSpPr bwMode="auto">
          <a:xfrm>
            <a:off x="3270738" y="2706689"/>
            <a:ext cx="1758462" cy="1089025"/>
            <a:chOff x="2640" y="3216"/>
            <a:chExt cx="1200" cy="686"/>
          </a:xfrm>
        </p:grpSpPr>
        <p:grpSp>
          <p:nvGrpSpPr>
            <p:cNvPr id="23633" name="Group 286"/>
            <p:cNvGrpSpPr>
              <a:grpSpLocks/>
            </p:cNvGrpSpPr>
            <p:nvPr/>
          </p:nvGrpSpPr>
          <p:grpSpPr bwMode="auto">
            <a:xfrm>
              <a:off x="2640" y="3216"/>
              <a:ext cx="1200" cy="686"/>
              <a:chOff x="4416" y="3305"/>
              <a:chExt cx="1200" cy="686"/>
            </a:xfrm>
          </p:grpSpPr>
          <p:grpSp>
            <p:nvGrpSpPr>
              <p:cNvPr id="23635" name="Group 235"/>
              <p:cNvGrpSpPr>
                <a:grpSpLocks/>
              </p:cNvGrpSpPr>
              <p:nvPr/>
            </p:nvGrpSpPr>
            <p:grpSpPr bwMode="auto">
              <a:xfrm>
                <a:off x="4416" y="3312"/>
                <a:ext cx="1200" cy="679"/>
                <a:chOff x="3216" y="2208"/>
                <a:chExt cx="1200" cy="679"/>
              </a:xfrm>
            </p:grpSpPr>
            <p:grpSp>
              <p:nvGrpSpPr>
                <p:cNvPr id="23642" name="Group 195"/>
                <p:cNvGrpSpPr>
                  <a:grpSpLocks/>
                </p:cNvGrpSpPr>
                <p:nvPr/>
              </p:nvGrpSpPr>
              <p:grpSpPr bwMode="auto">
                <a:xfrm>
                  <a:off x="3216" y="2208"/>
                  <a:ext cx="1200" cy="676"/>
                  <a:chOff x="2832" y="1296"/>
                  <a:chExt cx="1200" cy="676"/>
                </a:xfrm>
              </p:grpSpPr>
              <p:sp>
                <p:nvSpPr>
                  <p:cNvPr id="23645" name="Oval 132"/>
                  <p:cNvSpPr>
                    <a:spLocks noChangeArrowheads="1"/>
                  </p:cNvSpPr>
                  <p:nvPr/>
                </p:nvSpPr>
                <p:spPr bwMode="auto">
                  <a:xfrm>
                    <a:off x="3264" y="1300"/>
                    <a:ext cx="384" cy="672"/>
                  </a:xfrm>
                  <a:prstGeom prst="ellipse">
                    <a:avLst/>
                  </a:prstGeom>
                  <a:gradFill rotWithShape="1">
                    <a:gsLst>
                      <a:gs pos="0">
                        <a:srgbClr val="ECF3A5"/>
                      </a:gs>
                      <a:gs pos="100000">
                        <a:srgbClr val="6D704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646" name="Oval 141" descr="Wide upward diagonal"/>
                  <p:cNvSpPr>
                    <a:spLocks noChangeArrowheads="1"/>
                  </p:cNvSpPr>
                  <p:nvPr/>
                </p:nvSpPr>
                <p:spPr bwMode="auto">
                  <a:xfrm>
                    <a:off x="2832" y="1300"/>
                    <a:ext cx="384" cy="672"/>
                  </a:xfrm>
                  <a:prstGeom prst="ellipse">
                    <a:avLst/>
                  </a:prstGeom>
                  <a:pattFill prst="wdUpDiag">
                    <a:fgClr>
                      <a:srgbClr val="006600"/>
                    </a:fgClr>
                    <a:bgClr>
                      <a:schemeClr val="bg1"/>
                    </a:bgClr>
                  </a:pattFill>
                  <a:ln w="9525">
                    <a:solidFill>
                      <a:schemeClr val="tx1"/>
                    </a:solidFill>
                    <a:round/>
                    <a:headEnd/>
                    <a:tailEnd/>
                  </a:ln>
                </p:spPr>
                <p:txBody>
                  <a:bodyPr wrap="none" anchor="ctr"/>
                  <a:lstStyle/>
                  <a:p>
                    <a:endParaRPr lang="vi-VN"/>
                  </a:p>
                </p:txBody>
              </p:sp>
              <p:sp>
                <p:nvSpPr>
                  <p:cNvPr id="23647" name="Line 142"/>
                  <p:cNvSpPr>
                    <a:spLocks noChangeShapeType="1"/>
                  </p:cNvSpPr>
                  <p:nvPr/>
                </p:nvSpPr>
                <p:spPr bwMode="auto">
                  <a:xfrm>
                    <a:off x="3020" y="1296"/>
                    <a:ext cx="4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8" name="Line 143"/>
                  <p:cNvSpPr>
                    <a:spLocks noChangeShapeType="1"/>
                  </p:cNvSpPr>
                  <p:nvPr/>
                </p:nvSpPr>
                <p:spPr bwMode="auto">
                  <a:xfrm>
                    <a:off x="3024" y="1972"/>
                    <a:ext cx="4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9" name="Line 161"/>
                  <p:cNvSpPr>
                    <a:spLocks noChangeShapeType="1"/>
                  </p:cNvSpPr>
                  <p:nvPr/>
                </p:nvSpPr>
                <p:spPr bwMode="auto">
                  <a:xfrm>
                    <a:off x="3024" y="1628"/>
                    <a:ext cx="61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50" name="Line 162"/>
                  <p:cNvSpPr>
                    <a:spLocks noChangeShapeType="1"/>
                  </p:cNvSpPr>
                  <p:nvPr/>
                </p:nvSpPr>
                <p:spPr bwMode="auto">
                  <a:xfrm>
                    <a:off x="3648" y="1628"/>
                    <a:ext cx="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1" name="Oval 158"/>
                  <p:cNvSpPr>
                    <a:spLocks noChangeArrowheads="1"/>
                  </p:cNvSpPr>
                  <p:nvPr/>
                </p:nvSpPr>
                <p:spPr bwMode="auto">
                  <a:xfrm>
                    <a:off x="3440" y="1608"/>
                    <a:ext cx="34" cy="34"/>
                  </a:xfrm>
                  <a:prstGeom prst="ellipse">
                    <a:avLst/>
                  </a:prstGeom>
                  <a:solidFill>
                    <a:srgbClr val="FF0000"/>
                  </a:solidFill>
                  <a:ln w="9525">
                    <a:solidFill>
                      <a:srgbClr val="FF0000"/>
                    </a:solidFill>
                    <a:round/>
                    <a:headEnd/>
                    <a:tailEnd/>
                  </a:ln>
                </p:spPr>
                <p:txBody>
                  <a:bodyPr wrap="none" anchor="ctr"/>
                  <a:lstStyle/>
                  <a:p>
                    <a:endParaRPr lang="vi-VN"/>
                  </a:p>
                </p:txBody>
              </p:sp>
              <p:sp>
                <p:nvSpPr>
                  <p:cNvPr id="23652" name="Oval 157"/>
                  <p:cNvSpPr>
                    <a:spLocks noChangeArrowheads="1"/>
                  </p:cNvSpPr>
                  <p:nvPr/>
                </p:nvSpPr>
                <p:spPr bwMode="auto">
                  <a:xfrm>
                    <a:off x="3006" y="1606"/>
                    <a:ext cx="34" cy="34"/>
                  </a:xfrm>
                  <a:prstGeom prst="ellipse">
                    <a:avLst/>
                  </a:prstGeom>
                  <a:solidFill>
                    <a:srgbClr val="FF00FF"/>
                  </a:solidFill>
                  <a:ln w="9525">
                    <a:solidFill>
                      <a:srgbClr val="FF00FF"/>
                    </a:solidFill>
                    <a:round/>
                    <a:headEnd/>
                    <a:tailEnd/>
                  </a:ln>
                </p:spPr>
                <p:txBody>
                  <a:bodyPr wrap="none" anchor="ctr"/>
                  <a:lstStyle/>
                  <a:p>
                    <a:endParaRPr lang="vi-VN"/>
                  </a:p>
                </p:txBody>
              </p:sp>
            </p:grpSp>
            <p:sp>
              <p:nvSpPr>
                <p:cNvPr id="23643" name="Arc 225"/>
                <p:cNvSpPr>
                  <a:spLocks/>
                </p:cNvSpPr>
                <p:nvPr/>
              </p:nvSpPr>
              <p:spPr bwMode="auto">
                <a:xfrm flipH="1" flipV="1">
                  <a:off x="3840" y="2208"/>
                  <a:ext cx="201" cy="671"/>
                </a:xfrm>
                <a:custGeom>
                  <a:avLst/>
                  <a:gdLst>
                    <a:gd name="T0" fmla="*/ 0 w 22679"/>
                    <a:gd name="T1" fmla="*/ 0 h 43200"/>
                    <a:gd name="T2" fmla="*/ 0 w 22679"/>
                    <a:gd name="T3" fmla="*/ 0 h 43200"/>
                    <a:gd name="T4" fmla="*/ 0 w 22679"/>
                    <a:gd name="T5" fmla="*/ 0 h 43200"/>
                    <a:gd name="T6" fmla="*/ 0 60000 65536"/>
                    <a:gd name="T7" fmla="*/ 0 60000 65536"/>
                    <a:gd name="T8" fmla="*/ 0 60000 65536"/>
                    <a:gd name="T9" fmla="*/ 0 w 22679"/>
                    <a:gd name="T10" fmla="*/ 0 h 43200"/>
                    <a:gd name="T11" fmla="*/ 22679 w 22679"/>
                    <a:gd name="T12" fmla="*/ 43200 h 43200"/>
                  </a:gdLst>
                  <a:ahLst/>
                  <a:cxnLst>
                    <a:cxn ang="T6">
                      <a:pos x="T0" y="T1"/>
                    </a:cxn>
                    <a:cxn ang="T7">
                      <a:pos x="T2" y="T3"/>
                    </a:cxn>
                    <a:cxn ang="T8">
                      <a:pos x="T4" y="T5"/>
                    </a:cxn>
                  </a:cxnLst>
                  <a:rect l="T9" t="T10" r="T11" b="T12"/>
                  <a:pathLst>
                    <a:path w="22679" h="43200" fill="none"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path>
                    <a:path w="22679" h="43200" stroke="0"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lnTo>
                        <a:pt x="21600" y="21600"/>
                      </a:lnTo>
                      <a:lnTo>
                        <a:pt x="22679" y="43173"/>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23644" name="Arc 228"/>
                <p:cNvSpPr>
                  <a:spLocks/>
                </p:cNvSpPr>
                <p:nvPr/>
              </p:nvSpPr>
              <p:spPr bwMode="auto">
                <a:xfrm flipH="1" flipV="1">
                  <a:off x="3656" y="2216"/>
                  <a:ext cx="192"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nvGrpSpPr>
              <p:cNvPr id="23636" name="Group 280"/>
              <p:cNvGrpSpPr>
                <a:grpSpLocks/>
              </p:cNvGrpSpPr>
              <p:nvPr/>
            </p:nvGrpSpPr>
            <p:grpSpPr bwMode="auto">
              <a:xfrm rot="10800000">
                <a:off x="4608" y="3305"/>
                <a:ext cx="432" cy="679"/>
                <a:chOff x="3792" y="3641"/>
                <a:chExt cx="432" cy="679"/>
              </a:xfrm>
            </p:grpSpPr>
            <p:grpSp>
              <p:nvGrpSpPr>
                <p:cNvPr id="23637" name="Group 281"/>
                <p:cNvGrpSpPr>
                  <a:grpSpLocks/>
                </p:cNvGrpSpPr>
                <p:nvPr/>
              </p:nvGrpSpPr>
              <p:grpSpPr bwMode="auto">
                <a:xfrm>
                  <a:off x="3792" y="3641"/>
                  <a:ext cx="431" cy="679"/>
                  <a:chOff x="4608" y="3304"/>
                  <a:chExt cx="431" cy="679"/>
                </a:xfrm>
              </p:grpSpPr>
              <p:sp>
                <p:nvSpPr>
                  <p:cNvPr id="23639" name="Rectangle 282"/>
                  <p:cNvSpPr>
                    <a:spLocks noChangeArrowheads="1"/>
                  </p:cNvSpPr>
                  <p:nvPr/>
                </p:nvSpPr>
                <p:spPr bwMode="auto">
                  <a:xfrm>
                    <a:off x="4608" y="3304"/>
                    <a:ext cx="424" cy="672"/>
                  </a:xfrm>
                  <a:prstGeom prst="rect">
                    <a:avLst/>
                  </a:prstGeom>
                  <a:gradFill rotWithShape="1">
                    <a:gsLst>
                      <a:gs pos="0">
                        <a:srgbClr val="76765E"/>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vi-VN"/>
                  </a:p>
                </p:txBody>
              </p:sp>
              <p:sp>
                <p:nvSpPr>
                  <p:cNvPr id="23640" name="Arc 283" descr="Wide upward diagonal"/>
                  <p:cNvSpPr>
                    <a:spLocks/>
                  </p:cNvSpPr>
                  <p:nvPr/>
                </p:nvSpPr>
                <p:spPr bwMode="auto">
                  <a:xfrm flipH="1" flipV="1">
                    <a:off x="4848" y="3312"/>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pattFill prst="wdUpDiag">
                    <a:fgClr>
                      <a:srgbClr val="006600"/>
                    </a:fgClr>
                    <a:bgClr>
                      <a:schemeClr val="bg1"/>
                    </a:bgClr>
                  </a:pattFill>
                  <a:ln w="9525">
                    <a:solidFill>
                      <a:schemeClr val="tx1"/>
                    </a:solidFill>
                    <a:prstDash val="dash"/>
                    <a:round/>
                    <a:headEnd/>
                    <a:tailEnd/>
                  </a:ln>
                </p:spPr>
                <p:txBody>
                  <a:bodyPr wrap="none" anchor="ctr"/>
                  <a:lstStyle/>
                  <a:p>
                    <a:endParaRPr lang="en-US"/>
                  </a:p>
                </p:txBody>
              </p:sp>
              <p:sp>
                <p:nvSpPr>
                  <p:cNvPr id="23641" name="Arc 284"/>
                  <p:cNvSpPr>
                    <a:spLocks/>
                  </p:cNvSpPr>
                  <p:nvPr/>
                </p:nvSpPr>
                <p:spPr bwMode="auto">
                  <a:xfrm rot="10800000" flipH="1" flipV="1">
                    <a:off x="4608" y="3312"/>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gradFill rotWithShape="1">
                    <a:gsLst>
                      <a:gs pos="0">
                        <a:srgbClr val="6D704C"/>
                      </a:gs>
                      <a:gs pos="50000">
                        <a:srgbClr val="ECF3A5"/>
                      </a:gs>
                      <a:gs pos="100000">
                        <a:srgbClr val="6D704C"/>
                      </a:gs>
                    </a:gsLst>
                    <a:lin ang="2700000" scaled="1"/>
                  </a:gradFill>
                  <a:ln w="9525">
                    <a:solidFill>
                      <a:schemeClr val="tx1"/>
                    </a:solidFill>
                    <a:prstDash val="dash"/>
                    <a:round/>
                    <a:headEnd/>
                    <a:tailEnd/>
                  </a:ln>
                </p:spPr>
                <p:txBody>
                  <a:bodyPr rot="10800000" wrap="none" anchor="ctr"/>
                  <a:lstStyle/>
                  <a:p>
                    <a:endParaRPr lang="en-US"/>
                  </a:p>
                </p:txBody>
              </p:sp>
            </p:grpSp>
            <p:sp>
              <p:nvSpPr>
                <p:cNvPr id="23638" name="Line 285"/>
                <p:cNvSpPr>
                  <a:spLocks noChangeShapeType="1"/>
                </p:cNvSpPr>
                <p:nvPr/>
              </p:nvSpPr>
              <p:spPr bwMode="auto">
                <a:xfrm>
                  <a:off x="3792" y="4313"/>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3634" name="Line 309"/>
            <p:cNvSpPr>
              <a:spLocks noChangeShapeType="1"/>
            </p:cNvSpPr>
            <p:nvPr/>
          </p:nvSpPr>
          <p:spPr bwMode="auto">
            <a:xfrm>
              <a:off x="2832" y="3552"/>
              <a:ext cx="432"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08"/>
          <p:cNvGrpSpPr>
            <a:grpSpLocks/>
          </p:cNvGrpSpPr>
          <p:nvPr/>
        </p:nvGrpSpPr>
        <p:grpSpPr bwMode="auto">
          <a:xfrm>
            <a:off x="2074985" y="2706688"/>
            <a:ext cx="2954215" cy="1066800"/>
            <a:chOff x="3648" y="3216"/>
            <a:chExt cx="2016" cy="672"/>
          </a:xfrm>
        </p:grpSpPr>
        <p:sp>
          <p:nvSpPr>
            <p:cNvPr id="23619" name="Rectangle 293"/>
            <p:cNvSpPr>
              <a:spLocks noChangeArrowheads="1"/>
            </p:cNvSpPr>
            <p:nvPr/>
          </p:nvSpPr>
          <p:spPr bwMode="auto">
            <a:xfrm>
              <a:off x="4032" y="3224"/>
              <a:ext cx="1047" cy="662"/>
            </a:xfrm>
            <a:prstGeom prst="rect">
              <a:avLst/>
            </a:prstGeom>
            <a:gradFill rotWithShape="1">
              <a:gsLst>
                <a:gs pos="0">
                  <a:srgbClr val="ECF3A5"/>
                </a:gs>
                <a:gs pos="100000">
                  <a:srgbClr val="6D704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grpSp>
          <p:nvGrpSpPr>
            <p:cNvPr id="23620" name="Group 295"/>
            <p:cNvGrpSpPr>
              <a:grpSpLocks/>
            </p:cNvGrpSpPr>
            <p:nvPr/>
          </p:nvGrpSpPr>
          <p:grpSpPr bwMode="auto">
            <a:xfrm>
              <a:off x="3648" y="3216"/>
              <a:ext cx="2016" cy="672"/>
              <a:chOff x="288" y="1296"/>
              <a:chExt cx="2032" cy="672"/>
            </a:xfrm>
          </p:grpSpPr>
          <p:grpSp>
            <p:nvGrpSpPr>
              <p:cNvPr id="23621" name="Group 296"/>
              <p:cNvGrpSpPr>
                <a:grpSpLocks/>
              </p:cNvGrpSpPr>
              <p:nvPr/>
            </p:nvGrpSpPr>
            <p:grpSpPr bwMode="auto">
              <a:xfrm>
                <a:off x="288" y="1296"/>
                <a:ext cx="2032" cy="672"/>
                <a:chOff x="980" y="2208"/>
                <a:chExt cx="2032" cy="672"/>
              </a:xfrm>
            </p:grpSpPr>
            <p:sp>
              <p:nvSpPr>
                <p:cNvPr id="23624" name="Line 297"/>
                <p:cNvSpPr>
                  <a:spLocks noChangeShapeType="1"/>
                </p:cNvSpPr>
                <p:nvPr/>
              </p:nvSpPr>
              <p:spPr bwMode="auto">
                <a:xfrm>
                  <a:off x="1380" y="2208"/>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5" name="Oval 298"/>
                <p:cNvSpPr>
                  <a:spLocks noChangeArrowheads="1"/>
                </p:cNvSpPr>
                <p:nvPr/>
              </p:nvSpPr>
              <p:spPr bwMode="auto">
                <a:xfrm>
                  <a:off x="1188" y="2208"/>
                  <a:ext cx="384" cy="672"/>
                </a:xfrm>
                <a:prstGeom prst="ellipse">
                  <a:avLst/>
                </a:prstGeom>
                <a:gradFill rotWithShape="1">
                  <a:gsLst>
                    <a:gs pos="0">
                      <a:srgbClr val="FFCC00"/>
                    </a:gs>
                    <a:gs pos="100000">
                      <a:srgbClr val="765E00"/>
                    </a:gs>
                  </a:gsLst>
                  <a:lin ang="2700000" scaled="1"/>
                </a:gradFill>
                <a:ln w="9525">
                  <a:solidFill>
                    <a:schemeClr val="tx1"/>
                  </a:solidFill>
                  <a:round/>
                  <a:headEnd/>
                  <a:tailEnd/>
                </a:ln>
              </p:spPr>
              <p:txBody>
                <a:bodyPr wrap="none" anchor="ctr"/>
                <a:lstStyle/>
                <a:p>
                  <a:endParaRPr lang="vi-VN"/>
                </a:p>
              </p:txBody>
            </p:sp>
            <p:sp>
              <p:nvSpPr>
                <p:cNvPr id="23626" name="Oval 299"/>
                <p:cNvSpPr>
                  <a:spLocks noChangeArrowheads="1"/>
                </p:cNvSpPr>
                <p:nvPr/>
              </p:nvSpPr>
              <p:spPr bwMode="auto">
                <a:xfrm>
                  <a:off x="2244" y="2208"/>
                  <a:ext cx="384" cy="672"/>
                </a:xfrm>
                <a:prstGeom prst="ellipse">
                  <a:avLst/>
                </a:prstGeom>
                <a:gradFill rotWithShape="1">
                  <a:gsLst>
                    <a:gs pos="0">
                      <a:srgbClr val="E2F3AB"/>
                    </a:gs>
                    <a:gs pos="100000">
                      <a:srgbClr val="69704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627" name="Line 300"/>
                <p:cNvSpPr>
                  <a:spLocks noChangeShapeType="1"/>
                </p:cNvSpPr>
                <p:nvPr/>
              </p:nvSpPr>
              <p:spPr bwMode="auto">
                <a:xfrm>
                  <a:off x="1392" y="2880"/>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8" name="Line 301"/>
                <p:cNvSpPr>
                  <a:spLocks noChangeShapeType="1"/>
                </p:cNvSpPr>
                <p:nvPr/>
              </p:nvSpPr>
              <p:spPr bwMode="auto">
                <a:xfrm>
                  <a:off x="980" y="2544"/>
                  <a:ext cx="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9" name="Line 302"/>
                <p:cNvSpPr>
                  <a:spLocks noChangeShapeType="1"/>
                </p:cNvSpPr>
                <p:nvPr/>
              </p:nvSpPr>
              <p:spPr bwMode="auto">
                <a:xfrm>
                  <a:off x="2628" y="2544"/>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0" name="Line 303"/>
                <p:cNvSpPr>
                  <a:spLocks noChangeShapeType="1"/>
                </p:cNvSpPr>
                <p:nvPr/>
              </p:nvSpPr>
              <p:spPr bwMode="auto">
                <a:xfrm>
                  <a:off x="1392" y="2544"/>
                  <a:ext cx="12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31" name="Oval 304"/>
                <p:cNvSpPr>
                  <a:spLocks noChangeArrowheads="1"/>
                </p:cNvSpPr>
                <p:nvPr/>
              </p:nvSpPr>
              <p:spPr bwMode="auto">
                <a:xfrm>
                  <a:off x="1368" y="2526"/>
                  <a:ext cx="34" cy="34"/>
                </a:xfrm>
                <a:prstGeom prst="ellipse">
                  <a:avLst/>
                </a:prstGeom>
                <a:solidFill>
                  <a:srgbClr val="FF0000"/>
                </a:solidFill>
                <a:ln w="9525">
                  <a:solidFill>
                    <a:srgbClr val="FF0000"/>
                  </a:solidFill>
                  <a:round/>
                  <a:headEnd/>
                  <a:tailEnd/>
                </a:ln>
              </p:spPr>
              <p:txBody>
                <a:bodyPr wrap="none" anchor="ctr"/>
                <a:lstStyle/>
                <a:p>
                  <a:endParaRPr lang="vi-VN"/>
                </a:p>
              </p:txBody>
            </p:sp>
            <p:sp>
              <p:nvSpPr>
                <p:cNvPr id="23632" name="Oval 305"/>
                <p:cNvSpPr>
                  <a:spLocks noChangeArrowheads="1"/>
                </p:cNvSpPr>
                <p:nvPr/>
              </p:nvSpPr>
              <p:spPr bwMode="auto">
                <a:xfrm>
                  <a:off x="2424" y="2524"/>
                  <a:ext cx="34" cy="34"/>
                </a:xfrm>
                <a:prstGeom prst="ellipse">
                  <a:avLst/>
                </a:prstGeom>
                <a:solidFill>
                  <a:srgbClr val="FF0000"/>
                </a:solidFill>
                <a:ln w="9525">
                  <a:solidFill>
                    <a:srgbClr val="FF0000"/>
                  </a:solidFill>
                  <a:round/>
                  <a:headEnd/>
                  <a:tailEnd/>
                </a:ln>
              </p:spPr>
              <p:txBody>
                <a:bodyPr wrap="none" anchor="ctr"/>
                <a:lstStyle/>
                <a:p>
                  <a:endParaRPr lang="vi-VN"/>
                </a:p>
              </p:txBody>
            </p:sp>
          </p:grpSp>
          <p:sp>
            <p:nvSpPr>
              <p:cNvPr id="23622" name="Arc 306"/>
              <p:cNvSpPr>
                <a:spLocks/>
              </p:cNvSpPr>
              <p:nvPr/>
            </p:nvSpPr>
            <p:spPr bwMode="auto">
              <a:xfrm flipH="1" flipV="1">
                <a:off x="1552" y="1296"/>
                <a:ext cx="192"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23623" name="Arc 307"/>
              <p:cNvSpPr>
                <a:spLocks/>
              </p:cNvSpPr>
              <p:nvPr/>
            </p:nvSpPr>
            <p:spPr bwMode="auto">
              <a:xfrm flipH="1" flipV="1">
                <a:off x="1744" y="1296"/>
                <a:ext cx="201" cy="671"/>
              </a:xfrm>
              <a:custGeom>
                <a:avLst/>
                <a:gdLst>
                  <a:gd name="T0" fmla="*/ 0 w 22679"/>
                  <a:gd name="T1" fmla="*/ 0 h 43200"/>
                  <a:gd name="T2" fmla="*/ 0 w 22679"/>
                  <a:gd name="T3" fmla="*/ 0 h 43200"/>
                  <a:gd name="T4" fmla="*/ 0 w 22679"/>
                  <a:gd name="T5" fmla="*/ 0 h 43200"/>
                  <a:gd name="T6" fmla="*/ 0 60000 65536"/>
                  <a:gd name="T7" fmla="*/ 0 60000 65536"/>
                  <a:gd name="T8" fmla="*/ 0 60000 65536"/>
                  <a:gd name="T9" fmla="*/ 0 w 22679"/>
                  <a:gd name="T10" fmla="*/ 0 h 43200"/>
                  <a:gd name="T11" fmla="*/ 22679 w 22679"/>
                  <a:gd name="T12" fmla="*/ 43200 h 43200"/>
                </a:gdLst>
                <a:ahLst/>
                <a:cxnLst>
                  <a:cxn ang="T6">
                    <a:pos x="T0" y="T1"/>
                  </a:cxn>
                  <a:cxn ang="T7">
                    <a:pos x="T2" y="T3"/>
                  </a:cxn>
                  <a:cxn ang="T8">
                    <a:pos x="T4" y="T5"/>
                  </a:cxn>
                </a:cxnLst>
                <a:rect l="T9" t="T10" r="T11" b="T12"/>
                <a:pathLst>
                  <a:path w="22679" h="43200" fill="none"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path>
                  <a:path w="22679" h="43200" stroke="0"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lnTo>
                      <a:pt x="21600" y="21600"/>
                    </a:lnTo>
                    <a:lnTo>
                      <a:pt x="22679" y="43173"/>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grpSp>
        <p:nvGrpSpPr>
          <p:cNvPr id="11" name="Group 242"/>
          <p:cNvGrpSpPr>
            <a:grpSpLocks/>
          </p:cNvGrpSpPr>
          <p:nvPr/>
        </p:nvGrpSpPr>
        <p:grpSpPr bwMode="auto">
          <a:xfrm>
            <a:off x="3165231" y="3849688"/>
            <a:ext cx="890954" cy="1981200"/>
            <a:chOff x="2160" y="2352"/>
            <a:chExt cx="608" cy="1248"/>
          </a:xfrm>
        </p:grpSpPr>
        <p:sp>
          <p:nvSpPr>
            <p:cNvPr id="23604" name="Freeform 243"/>
            <p:cNvSpPr>
              <a:spLocks/>
            </p:cNvSpPr>
            <p:nvPr/>
          </p:nvSpPr>
          <p:spPr bwMode="auto">
            <a:xfrm>
              <a:off x="2176" y="2360"/>
              <a:ext cx="576" cy="1204"/>
            </a:xfrm>
            <a:custGeom>
              <a:avLst/>
              <a:gdLst>
                <a:gd name="T0" fmla="*/ 0 w 576"/>
                <a:gd name="T1" fmla="*/ 43 h 1248"/>
                <a:gd name="T2" fmla="*/ 0 w 576"/>
                <a:gd name="T3" fmla="*/ 381 h 1248"/>
                <a:gd name="T4" fmla="*/ 576 w 576"/>
                <a:gd name="T5" fmla="*/ 339 h 1248"/>
                <a:gd name="T6" fmla="*/ 576 w 576"/>
                <a:gd name="T7" fmla="*/ 0 h 1248"/>
                <a:gd name="T8" fmla="*/ 0 w 576"/>
                <a:gd name="T9" fmla="*/ 43 h 1248"/>
                <a:gd name="T10" fmla="*/ 0 60000 65536"/>
                <a:gd name="T11" fmla="*/ 0 60000 65536"/>
                <a:gd name="T12" fmla="*/ 0 60000 65536"/>
                <a:gd name="T13" fmla="*/ 0 60000 65536"/>
                <a:gd name="T14" fmla="*/ 0 60000 65536"/>
                <a:gd name="T15" fmla="*/ 0 w 576"/>
                <a:gd name="T16" fmla="*/ 0 h 1248"/>
                <a:gd name="T17" fmla="*/ 576 w 576"/>
                <a:gd name="T18" fmla="*/ 1248 h 1248"/>
              </a:gdLst>
              <a:ahLst/>
              <a:cxnLst>
                <a:cxn ang="T10">
                  <a:pos x="T0" y="T1"/>
                </a:cxn>
                <a:cxn ang="T11">
                  <a:pos x="T2" y="T3"/>
                </a:cxn>
                <a:cxn ang="T12">
                  <a:pos x="T4" y="T5"/>
                </a:cxn>
                <a:cxn ang="T13">
                  <a:pos x="T6" y="T7"/>
                </a:cxn>
                <a:cxn ang="T14">
                  <a:pos x="T8" y="T9"/>
                </a:cxn>
              </a:cxnLst>
              <a:rect l="T15" t="T16" r="T17" b="T18"/>
              <a:pathLst>
                <a:path w="576" h="1248">
                  <a:moveTo>
                    <a:pt x="0" y="144"/>
                  </a:moveTo>
                  <a:lnTo>
                    <a:pt x="0" y="1248"/>
                  </a:lnTo>
                  <a:lnTo>
                    <a:pt x="576" y="1104"/>
                  </a:lnTo>
                  <a:lnTo>
                    <a:pt x="576" y="0"/>
                  </a:lnTo>
                  <a:lnTo>
                    <a:pt x="0" y="14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605" name="Group 244"/>
            <p:cNvGrpSpPr>
              <a:grpSpLocks/>
            </p:cNvGrpSpPr>
            <p:nvPr/>
          </p:nvGrpSpPr>
          <p:grpSpPr bwMode="auto">
            <a:xfrm>
              <a:off x="2160" y="2352"/>
              <a:ext cx="608" cy="1248"/>
              <a:chOff x="960" y="2304"/>
              <a:chExt cx="576" cy="1248"/>
            </a:xfrm>
          </p:grpSpPr>
          <p:grpSp>
            <p:nvGrpSpPr>
              <p:cNvPr id="23606" name="Group 245"/>
              <p:cNvGrpSpPr>
                <a:grpSpLocks/>
              </p:cNvGrpSpPr>
              <p:nvPr/>
            </p:nvGrpSpPr>
            <p:grpSpPr bwMode="auto">
              <a:xfrm>
                <a:off x="960" y="2304"/>
                <a:ext cx="576" cy="1248"/>
                <a:chOff x="1104" y="2344"/>
                <a:chExt cx="576" cy="1248"/>
              </a:xfrm>
            </p:grpSpPr>
            <p:grpSp>
              <p:nvGrpSpPr>
                <p:cNvPr id="23609" name="Group 246"/>
                <p:cNvGrpSpPr>
                  <a:grpSpLocks/>
                </p:cNvGrpSpPr>
                <p:nvPr/>
              </p:nvGrpSpPr>
              <p:grpSpPr bwMode="auto">
                <a:xfrm>
                  <a:off x="1208" y="2640"/>
                  <a:ext cx="384" cy="672"/>
                  <a:chOff x="1984" y="3280"/>
                  <a:chExt cx="384" cy="672"/>
                </a:xfrm>
              </p:grpSpPr>
              <p:sp>
                <p:nvSpPr>
                  <p:cNvPr id="23617" name="Oval 247"/>
                  <p:cNvSpPr>
                    <a:spLocks noChangeArrowheads="1"/>
                  </p:cNvSpPr>
                  <p:nvPr/>
                </p:nvSpPr>
                <p:spPr bwMode="auto">
                  <a:xfrm>
                    <a:off x="1984" y="3280"/>
                    <a:ext cx="384" cy="672"/>
                  </a:xfrm>
                  <a:prstGeom prst="ellipse">
                    <a:avLst/>
                  </a:pr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618" name="Oval 248"/>
                  <p:cNvSpPr>
                    <a:spLocks noChangeArrowheads="1"/>
                  </p:cNvSpPr>
                  <p:nvPr/>
                </p:nvSpPr>
                <p:spPr bwMode="auto">
                  <a:xfrm>
                    <a:off x="2160" y="3600"/>
                    <a:ext cx="34" cy="34"/>
                  </a:xfrm>
                  <a:prstGeom prst="ellipse">
                    <a:avLst/>
                  </a:prstGeom>
                  <a:solidFill>
                    <a:srgbClr val="FF0000"/>
                  </a:solidFill>
                  <a:ln w="9525">
                    <a:solidFill>
                      <a:srgbClr val="FF0000"/>
                    </a:solidFill>
                    <a:round/>
                    <a:headEnd/>
                    <a:tailEnd/>
                  </a:ln>
                </p:spPr>
                <p:txBody>
                  <a:bodyPr wrap="none" anchor="ctr"/>
                  <a:lstStyle/>
                  <a:p>
                    <a:endParaRPr lang="vi-VN"/>
                  </a:p>
                </p:txBody>
              </p:sp>
            </p:grpSp>
            <p:grpSp>
              <p:nvGrpSpPr>
                <p:cNvPr id="23610" name="Group 249"/>
                <p:cNvGrpSpPr>
                  <a:grpSpLocks/>
                </p:cNvGrpSpPr>
                <p:nvPr/>
              </p:nvGrpSpPr>
              <p:grpSpPr bwMode="auto">
                <a:xfrm>
                  <a:off x="1104" y="2344"/>
                  <a:ext cx="576" cy="1248"/>
                  <a:chOff x="1104" y="2352"/>
                  <a:chExt cx="576" cy="1248"/>
                </a:xfrm>
              </p:grpSpPr>
              <p:sp>
                <p:nvSpPr>
                  <p:cNvPr id="23611" name="Line 250"/>
                  <p:cNvSpPr>
                    <a:spLocks noChangeShapeType="1"/>
                  </p:cNvSpPr>
                  <p:nvPr/>
                </p:nvSpPr>
                <p:spPr bwMode="auto">
                  <a:xfrm>
                    <a:off x="1680" y="2352"/>
                    <a:ext cx="0" cy="111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Line 251"/>
                  <p:cNvSpPr>
                    <a:spLocks noChangeShapeType="1"/>
                  </p:cNvSpPr>
                  <p:nvPr/>
                </p:nvSpPr>
                <p:spPr bwMode="auto">
                  <a:xfrm rot="10800000">
                    <a:off x="1104" y="3312"/>
                    <a:ext cx="0"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3" name="Line 252"/>
                  <p:cNvSpPr>
                    <a:spLocks noChangeShapeType="1"/>
                  </p:cNvSpPr>
                  <p:nvPr/>
                </p:nvSpPr>
                <p:spPr bwMode="auto">
                  <a:xfrm rot="10800000">
                    <a:off x="1104" y="2496"/>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4" name="Line 253"/>
                  <p:cNvSpPr>
                    <a:spLocks noChangeShapeType="1"/>
                  </p:cNvSpPr>
                  <p:nvPr/>
                </p:nvSpPr>
                <p:spPr bwMode="auto">
                  <a:xfrm rot="10800000">
                    <a:off x="1104" y="2646"/>
                    <a:ext cx="0" cy="65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Line 254"/>
                  <p:cNvSpPr>
                    <a:spLocks noChangeShapeType="1"/>
                  </p:cNvSpPr>
                  <p:nvPr/>
                </p:nvSpPr>
                <p:spPr bwMode="auto">
                  <a:xfrm flipV="1">
                    <a:off x="1104" y="2352"/>
                    <a:ext cx="57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Line 255"/>
                  <p:cNvSpPr>
                    <a:spLocks noChangeShapeType="1"/>
                  </p:cNvSpPr>
                  <p:nvPr/>
                </p:nvSpPr>
                <p:spPr bwMode="auto">
                  <a:xfrm flipV="1">
                    <a:off x="1104" y="3456"/>
                    <a:ext cx="57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3607" name="Arc 256"/>
              <p:cNvSpPr>
                <a:spLocks/>
              </p:cNvSpPr>
              <p:nvPr/>
            </p:nvSpPr>
            <p:spPr bwMode="auto">
              <a:xfrm flipH="1" flipV="1">
                <a:off x="1064" y="2592"/>
                <a:ext cx="199" cy="671"/>
              </a:xfrm>
              <a:custGeom>
                <a:avLst/>
                <a:gdLst>
                  <a:gd name="T0" fmla="*/ 0 w 22448"/>
                  <a:gd name="T1" fmla="*/ 0 h 43200"/>
                  <a:gd name="T2" fmla="*/ 0 w 22448"/>
                  <a:gd name="T3" fmla="*/ 0 h 43200"/>
                  <a:gd name="T4" fmla="*/ 0 w 22448"/>
                  <a:gd name="T5" fmla="*/ 0 h 43200"/>
                  <a:gd name="T6" fmla="*/ 0 60000 65536"/>
                  <a:gd name="T7" fmla="*/ 0 60000 65536"/>
                  <a:gd name="T8" fmla="*/ 0 60000 65536"/>
                  <a:gd name="T9" fmla="*/ 0 w 22448"/>
                  <a:gd name="T10" fmla="*/ 0 h 43200"/>
                  <a:gd name="T11" fmla="*/ 22448 w 22448"/>
                  <a:gd name="T12" fmla="*/ 43200 h 43200"/>
                </a:gdLst>
                <a:ahLst/>
                <a:cxnLst>
                  <a:cxn ang="T6">
                    <a:pos x="T0" y="T1"/>
                  </a:cxn>
                  <a:cxn ang="T7">
                    <a:pos x="T2" y="T3"/>
                  </a:cxn>
                  <a:cxn ang="T8">
                    <a:pos x="T4" y="T5"/>
                  </a:cxn>
                </a:cxnLst>
                <a:rect l="T9" t="T10" r="T11" b="T12"/>
                <a:pathLst>
                  <a:path w="22448" h="43200" fill="none" extrusionOk="0">
                    <a:moveTo>
                      <a:pt x="847" y="0"/>
                    </a:moveTo>
                    <a:cubicBezTo>
                      <a:pt x="12777" y="0"/>
                      <a:pt x="22448" y="9670"/>
                      <a:pt x="22448" y="21600"/>
                    </a:cubicBezTo>
                    <a:cubicBezTo>
                      <a:pt x="22448" y="33529"/>
                      <a:pt x="12777" y="43200"/>
                      <a:pt x="848" y="43200"/>
                    </a:cubicBezTo>
                    <a:cubicBezTo>
                      <a:pt x="565" y="43200"/>
                      <a:pt x="282" y="43194"/>
                      <a:pt x="-1" y="43183"/>
                    </a:cubicBezTo>
                  </a:path>
                  <a:path w="22448" h="43200" stroke="0" extrusionOk="0">
                    <a:moveTo>
                      <a:pt x="847" y="0"/>
                    </a:moveTo>
                    <a:cubicBezTo>
                      <a:pt x="12777" y="0"/>
                      <a:pt x="22448" y="9670"/>
                      <a:pt x="22448" y="21600"/>
                    </a:cubicBezTo>
                    <a:cubicBezTo>
                      <a:pt x="22448" y="33529"/>
                      <a:pt x="12777" y="43200"/>
                      <a:pt x="848" y="43200"/>
                    </a:cubicBezTo>
                    <a:cubicBezTo>
                      <a:pt x="565" y="43200"/>
                      <a:pt x="282" y="43194"/>
                      <a:pt x="-1" y="43183"/>
                    </a:cubicBezTo>
                    <a:lnTo>
                      <a:pt x="848" y="21600"/>
                    </a:lnTo>
                    <a:lnTo>
                      <a:pt x="847"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rot="10800000" wrap="none" anchor="ctr"/>
              <a:lstStyle/>
              <a:p>
                <a:endParaRPr lang="en-US"/>
              </a:p>
            </p:txBody>
          </p:sp>
          <p:sp>
            <p:nvSpPr>
              <p:cNvPr id="23608" name="Arc 257"/>
              <p:cNvSpPr>
                <a:spLocks/>
              </p:cNvSpPr>
              <p:nvPr/>
            </p:nvSpPr>
            <p:spPr bwMode="auto">
              <a:xfrm flipH="1" flipV="1">
                <a:off x="1256" y="2592"/>
                <a:ext cx="192" cy="671"/>
              </a:xfrm>
              <a:custGeom>
                <a:avLst/>
                <a:gdLst>
                  <a:gd name="T0" fmla="*/ 0 w 21600"/>
                  <a:gd name="T1" fmla="*/ 0 h 43198"/>
                  <a:gd name="T2" fmla="*/ 0 w 21600"/>
                  <a:gd name="T3" fmla="*/ 0 h 43198"/>
                  <a:gd name="T4" fmla="*/ 0 w 21600"/>
                  <a:gd name="T5" fmla="*/ 0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307" y="43198"/>
                    </a:moveTo>
                    <a:cubicBezTo>
                      <a:pt x="9493" y="43038"/>
                      <a:pt x="0" y="33415"/>
                      <a:pt x="0" y="21600"/>
                    </a:cubicBezTo>
                    <a:cubicBezTo>
                      <a:pt x="-1" y="9692"/>
                      <a:pt x="9636" y="30"/>
                      <a:pt x="21544" y="0"/>
                    </a:cubicBezTo>
                  </a:path>
                  <a:path w="21600" h="43198" stroke="0" extrusionOk="0">
                    <a:moveTo>
                      <a:pt x="21307" y="43198"/>
                    </a:moveTo>
                    <a:cubicBezTo>
                      <a:pt x="9493" y="43038"/>
                      <a:pt x="0" y="33415"/>
                      <a:pt x="0" y="21600"/>
                    </a:cubicBezTo>
                    <a:cubicBezTo>
                      <a:pt x="-1" y="9692"/>
                      <a:pt x="9636" y="30"/>
                      <a:pt x="21544" y="0"/>
                    </a:cubicBezTo>
                    <a:lnTo>
                      <a:pt x="21600" y="21600"/>
                    </a:lnTo>
                    <a:lnTo>
                      <a:pt x="21307" y="4319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p>
            </p:txBody>
          </p:sp>
        </p:grpSp>
      </p:grpSp>
      <p:grpSp>
        <p:nvGrpSpPr>
          <p:cNvPr id="16" name="Group 259"/>
          <p:cNvGrpSpPr>
            <a:grpSpLocks/>
          </p:cNvGrpSpPr>
          <p:nvPr/>
        </p:nvGrpSpPr>
        <p:grpSpPr bwMode="auto">
          <a:xfrm>
            <a:off x="3165231" y="2249488"/>
            <a:ext cx="833804" cy="1981200"/>
            <a:chOff x="3408" y="1008"/>
            <a:chExt cx="568" cy="1248"/>
          </a:xfrm>
        </p:grpSpPr>
        <p:grpSp>
          <p:nvGrpSpPr>
            <p:cNvPr id="23585" name="Group 241"/>
            <p:cNvGrpSpPr>
              <a:grpSpLocks/>
            </p:cNvGrpSpPr>
            <p:nvPr/>
          </p:nvGrpSpPr>
          <p:grpSpPr bwMode="auto">
            <a:xfrm>
              <a:off x="3408" y="1008"/>
              <a:ext cx="568" cy="1248"/>
              <a:chOff x="2160" y="2352"/>
              <a:chExt cx="608" cy="1248"/>
            </a:xfrm>
          </p:grpSpPr>
          <p:sp>
            <p:nvSpPr>
              <p:cNvPr id="23589" name="Freeform 239"/>
              <p:cNvSpPr>
                <a:spLocks/>
              </p:cNvSpPr>
              <p:nvPr/>
            </p:nvSpPr>
            <p:spPr bwMode="auto">
              <a:xfrm>
                <a:off x="2176" y="2360"/>
                <a:ext cx="576" cy="1204"/>
              </a:xfrm>
              <a:custGeom>
                <a:avLst/>
                <a:gdLst>
                  <a:gd name="T0" fmla="*/ 0 w 576"/>
                  <a:gd name="T1" fmla="*/ 43 h 1248"/>
                  <a:gd name="T2" fmla="*/ 0 w 576"/>
                  <a:gd name="T3" fmla="*/ 381 h 1248"/>
                  <a:gd name="T4" fmla="*/ 576 w 576"/>
                  <a:gd name="T5" fmla="*/ 339 h 1248"/>
                  <a:gd name="T6" fmla="*/ 576 w 576"/>
                  <a:gd name="T7" fmla="*/ 0 h 1248"/>
                  <a:gd name="T8" fmla="*/ 0 w 576"/>
                  <a:gd name="T9" fmla="*/ 43 h 1248"/>
                  <a:gd name="T10" fmla="*/ 0 60000 65536"/>
                  <a:gd name="T11" fmla="*/ 0 60000 65536"/>
                  <a:gd name="T12" fmla="*/ 0 60000 65536"/>
                  <a:gd name="T13" fmla="*/ 0 60000 65536"/>
                  <a:gd name="T14" fmla="*/ 0 60000 65536"/>
                  <a:gd name="T15" fmla="*/ 0 w 576"/>
                  <a:gd name="T16" fmla="*/ 0 h 1248"/>
                  <a:gd name="T17" fmla="*/ 576 w 576"/>
                  <a:gd name="T18" fmla="*/ 1248 h 1248"/>
                </a:gdLst>
                <a:ahLst/>
                <a:cxnLst>
                  <a:cxn ang="T10">
                    <a:pos x="T0" y="T1"/>
                  </a:cxn>
                  <a:cxn ang="T11">
                    <a:pos x="T2" y="T3"/>
                  </a:cxn>
                  <a:cxn ang="T12">
                    <a:pos x="T4" y="T5"/>
                  </a:cxn>
                  <a:cxn ang="T13">
                    <a:pos x="T6" y="T7"/>
                  </a:cxn>
                  <a:cxn ang="T14">
                    <a:pos x="T8" y="T9"/>
                  </a:cxn>
                </a:cxnLst>
                <a:rect l="T15" t="T16" r="T17" b="T18"/>
                <a:pathLst>
                  <a:path w="576" h="1248">
                    <a:moveTo>
                      <a:pt x="0" y="144"/>
                    </a:moveTo>
                    <a:lnTo>
                      <a:pt x="0" y="1248"/>
                    </a:lnTo>
                    <a:lnTo>
                      <a:pt x="576" y="1104"/>
                    </a:lnTo>
                    <a:lnTo>
                      <a:pt x="576" y="0"/>
                    </a:lnTo>
                    <a:lnTo>
                      <a:pt x="0" y="14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590" name="Group 237"/>
              <p:cNvGrpSpPr>
                <a:grpSpLocks/>
              </p:cNvGrpSpPr>
              <p:nvPr/>
            </p:nvGrpSpPr>
            <p:grpSpPr bwMode="auto">
              <a:xfrm>
                <a:off x="2160" y="2352"/>
                <a:ext cx="608" cy="1248"/>
                <a:chOff x="960" y="2304"/>
                <a:chExt cx="576" cy="1248"/>
              </a:xfrm>
            </p:grpSpPr>
            <p:grpSp>
              <p:nvGrpSpPr>
                <p:cNvPr id="23591" name="Group 221"/>
                <p:cNvGrpSpPr>
                  <a:grpSpLocks/>
                </p:cNvGrpSpPr>
                <p:nvPr/>
              </p:nvGrpSpPr>
              <p:grpSpPr bwMode="auto">
                <a:xfrm>
                  <a:off x="960" y="2304"/>
                  <a:ext cx="576" cy="1248"/>
                  <a:chOff x="1104" y="2344"/>
                  <a:chExt cx="576" cy="1248"/>
                </a:xfrm>
              </p:grpSpPr>
              <p:grpSp>
                <p:nvGrpSpPr>
                  <p:cNvPr id="23594" name="Group 200"/>
                  <p:cNvGrpSpPr>
                    <a:grpSpLocks/>
                  </p:cNvGrpSpPr>
                  <p:nvPr/>
                </p:nvGrpSpPr>
                <p:grpSpPr bwMode="auto">
                  <a:xfrm>
                    <a:off x="1208" y="2640"/>
                    <a:ext cx="384" cy="672"/>
                    <a:chOff x="1984" y="3280"/>
                    <a:chExt cx="384" cy="672"/>
                  </a:xfrm>
                </p:grpSpPr>
                <p:sp>
                  <p:nvSpPr>
                    <p:cNvPr id="23602" name="Oval 201"/>
                    <p:cNvSpPr>
                      <a:spLocks noChangeArrowheads="1"/>
                    </p:cNvSpPr>
                    <p:nvPr/>
                  </p:nvSpPr>
                  <p:spPr bwMode="auto">
                    <a:xfrm>
                      <a:off x="1984" y="3280"/>
                      <a:ext cx="384" cy="67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603" name="Oval 202"/>
                    <p:cNvSpPr>
                      <a:spLocks noChangeArrowheads="1"/>
                    </p:cNvSpPr>
                    <p:nvPr/>
                  </p:nvSpPr>
                  <p:spPr bwMode="auto">
                    <a:xfrm>
                      <a:off x="2160" y="3600"/>
                      <a:ext cx="34" cy="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23595" name="Group 220"/>
                  <p:cNvGrpSpPr>
                    <a:grpSpLocks/>
                  </p:cNvGrpSpPr>
                  <p:nvPr/>
                </p:nvGrpSpPr>
                <p:grpSpPr bwMode="auto">
                  <a:xfrm>
                    <a:off x="1104" y="2344"/>
                    <a:ext cx="576" cy="1248"/>
                    <a:chOff x="1104" y="2352"/>
                    <a:chExt cx="576" cy="1248"/>
                  </a:xfrm>
                </p:grpSpPr>
                <p:sp>
                  <p:nvSpPr>
                    <p:cNvPr id="23596" name="Line 206"/>
                    <p:cNvSpPr>
                      <a:spLocks noChangeShapeType="1"/>
                    </p:cNvSpPr>
                    <p:nvPr/>
                  </p:nvSpPr>
                  <p:spPr bwMode="auto">
                    <a:xfrm>
                      <a:off x="1680" y="2352"/>
                      <a:ext cx="0" cy="11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23597" name="Line 207"/>
                    <p:cNvSpPr>
                      <a:spLocks noChangeShapeType="1"/>
                    </p:cNvSpPr>
                    <p:nvPr/>
                  </p:nvSpPr>
                  <p:spPr bwMode="auto">
                    <a:xfrm rot="10800000">
                      <a:off x="1104" y="3312"/>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23598" name="Line 208"/>
                    <p:cNvSpPr>
                      <a:spLocks noChangeShapeType="1"/>
                    </p:cNvSpPr>
                    <p:nvPr/>
                  </p:nvSpPr>
                  <p:spPr bwMode="auto">
                    <a:xfrm rot="10800000">
                      <a:off x="1104" y="2496"/>
                      <a:ext cx="0"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23599" name="Line 209"/>
                    <p:cNvSpPr>
                      <a:spLocks noChangeShapeType="1"/>
                    </p:cNvSpPr>
                    <p:nvPr/>
                  </p:nvSpPr>
                  <p:spPr bwMode="auto">
                    <a:xfrm rot="10800000">
                      <a:off x="1104" y="2646"/>
                      <a:ext cx="0" cy="6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prstDash val="dash"/>
                          <a:round/>
                          <a:headEnd/>
                          <a:tailEnd/>
                        </a14:hiddenLine>
                      </a:ext>
                    </a:extLst>
                  </p:spPr>
                  <p:txBody>
                    <a:bodyPr/>
                    <a:lstStyle/>
                    <a:p>
                      <a:endParaRPr lang="en-US"/>
                    </a:p>
                  </p:txBody>
                </p:sp>
                <p:sp>
                  <p:nvSpPr>
                    <p:cNvPr id="23600" name="Line 211"/>
                    <p:cNvSpPr>
                      <a:spLocks noChangeShapeType="1"/>
                    </p:cNvSpPr>
                    <p:nvPr/>
                  </p:nvSpPr>
                  <p:spPr bwMode="auto">
                    <a:xfrm flipV="1">
                      <a:off x="1104" y="2352"/>
                      <a:ext cx="576"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23601" name="Line 216"/>
                    <p:cNvSpPr>
                      <a:spLocks noChangeShapeType="1"/>
                    </p:cNvSpPr>
                    <p:nvPr/>
                  </p:nvSpPr>
                  <p:spPr bwMode="auto">
                    <a:xfrm flipV="1">
                      <a:off x="1104" y="3456"/>
                      <a:ext cx="576"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grpSp>
            </p:grpSp>
            <p:sp>
              <p:nvSpPr>
                <p:cNvPr id="23592" name="Arc 226"/>
                <p:cNvSpPr>
                  <a:spLocks/>
                </p:cNvSpPr>
                <p:nvPr/>
              </p:nvSpPr>
              <p:spPr bwMode="auto">
                <a:xfrm flipH="1" flipV="1">
                  <a:off x="1064" y="2592"/>
                  <a:ext cx="199" cy="671"/>
                </a:xfrm>
                <a:custGeom>
                  <a:avLst/>
                  <a:gdLst>
                    <a:gd name="T0" fmla="*/ 0 w 22448"/>
                    <a:gd name="T1" fmla="*/ 0 h 43200"/>
                    <a:gd name="T2" fmla="*/ 0 w 22448"/>
                    <a:gd name="T3" fmla="*/ 0 h 43200"/>
                    <a:gd name="T4" fmla="*/ 0 w 22448"/>
                    <a:gd name="T5" fmla="*/ 0 h 43200"/>
                    <a:gd name="T6" fmla="*/ 0 60000 65536"/>
                    <a:gd name="T7" fmla="*/ 0 60000 65536"/>
                    <a:gd name="T8" fmla="*/ 0 60000 65536"/>
                    <a:gd name="T9" fmla="*/ 0 w 22448"/>
                    <a:gd name="T10" fmla="*/ 0 h 43200"/>
                    <a:gd name="T11" fmla="*/ 22448 w 22448"/>
                    <a:gd name="T12" fmla="*/ 43200 h 43200"/>
                  </a:gdLst>
                  <a:ahLst/>
                  <a:cxnLst>
                    <a:cxn ang="T6">
                      <a:pos x="T0" y="T1"/>
                    </a:cxn>
                    <a:cxn ang="T7">
                      <a:pos x="T2" y="T3"/>
                    </a:cxn>
                    <a:cxn ang="T8">
                      <a:pos x="T4" y="T5"/>
                    </a:cxn>
                  </a:cxnLst>
                  <a:rect l="T9" t="T10" r="T11" b="T12"/>
                  <a:pathLst>
                    <a:path w="22448" h="43200" fill="none" extrusionOk="0">
                      <a:moveTo>
                        <a:pt x="847" y="0"/>
                      </a:moveTo>
                      <a:cubicBezTo>
                        <a:pt x="12777" y="0"/>
                        <a:pt x="22448" y="9670"/>
                        <a:pt x="22448" y="21600"/>
                      </a:cubicBezTo>
                      <a:cubicBezTo>
                        <a:pt x="22448" y="33529"/>
                        <a:pt x="12777" y="43200"/>
                        <a:pt x="848" y="43200"/>
                      </a:cubicBezTo>
                      <a:cubicBezTo>
                        <a:pt x="565" y="43200"/>
                        <a:pt x="282" y="43194"/>
                        <a:pt x="-1" y="43183"/>
                      </a:cubicBezTo>
                    </a:path>
                    <a:path w="22448" h="43200" stroke="0" extrusionOk="0">
                      <a:moveTo>
                        <a:pt x="847" y="0"/>
                      </a:moveTo>
                      <a:cubicBezTo>
                        <a:pt x="12777" y="0"/>
                        <a:pt x="22448" y="9670"/>
                        <a:pt x="22448" y="21600"/>
                      </a:cubicBezTo>
                      <a:cubicBezTo>
                        <a:pt x="22448" y="33529"/>
                        <a:pt x="12777" y="43200"/>
                        <a:pt x="848" y="43200"/>
                      </a:cubicBezTo>
                      <a:cubicBezTo>
                        <a:pt x="565" y="43200"/>
                        <a:pt x="282" y="43194"/>
                        <a:pt x="-1" y="43183"/>
                      </a:cubicBezTo>
                      <a:lnTo>
                        <a:pt x="848" y="21600"/>
                      </a:lnTo>
                      <a:lnTo>
                        <a:pt x="847" y="0"/>
                      </a:lnTo>
                      <a:close/>
                    </a:path>
                  </a:pathLst>
                </a:custGeom>
                <a:solidFill>
                  <a:schemeClr val="bg1"/>
                </a:solidFill>
                <a:ln w="9525">
                  <a:solidFill>
                    <a:schemeClr val="tx1"/>
                  </a:solidFill>
                  <a:prstDash val="dash"/>
                  <a:round/>
                  <a:headEnd/>
                  <a:tailEnd/>
                </a:ln>
              </p:spPr>
              <p:txBody>
                <a:bodyPr rot="10800000" wrap="none" anchor="ctr"/>
                <a:lstStyle/>
                <a:p>
                  <a:endParaRPr lang="en-US"/>
                </a:p>
              </p:txBody>
            </p:sp>
            <p:sp>
              <p:nvSpPr>
                <p:cNvPr id="23593" name="Arc 236"/>
                <p:cNvSpPr>
                  <a:spLocks/>
                </p:cNvSpPr>
                <p:nvPr/>
              </p:nvSpPr>
              <p:spPr bwMode="auto">
                <a:xfrm flipH="1" flipV="1">
                  <a:off x="1256" y="2592"/>
                  <a:ext cx="192" cy="671"/>
                </a:xfrm>
                <a:custGeom>
                  <a:avLst/>
                  <a:gdLst>
                    <a:gd name="T0" fmla="*/ 0 w 21600"/>
                    <a:gd name="T1" fmla="*/ 0 h 43198"/>
                    <a:gd name="T2" fmla="*/ 0 w 21600"/>
                    <a:gd name="T3" fmla="*/ 0 h 43198"/>
                    <a:gd name="T4" fmla="*/ 0 w 21600"/>
                    <a:gd name="T5" fmla="*/ 0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307" y="43198"/>
                      </a:moveTo>
                      <a:cubicBezTo>
                        <a:pt x="9493" y="43038"/>
                        <a:pt x="0" y="33415"/>
                        <a:pt x="0" y="21600"/>
                      </a:cubicBezTo>
                      <a:cubicBezTo>
                        <a:pt x="-1" y="9692"/>
                        <a:pt x="9636" y="30"/>
                        <a:pt x="21544" y="0"/>
                      </a:cubicBezTo>
                    </a:path>
                    <a:path w="21600" h="43198" stroke="0" extrusionOk="0">
                      <a:moveTo>
                        <a:pt x="21307" y="43198"/>
                      </a:moveTo>
                      <a:cubicBezTo>
                        <a:pt x="9493" y="43038"/>
                        <a:pt x="0" y="33415"/>
                        <a:pt x="0" y="21600"/>
                      </a:cubicBezTo>
                      <a:cubicBezTo>
                        <a:pt x="-1" y="9692"/>
                        <a:pt x="9636" y="30"/>
                        <a:pt x="21544" y="0"/>
                      </a:cubicBezTo>
                      <a:lnTo>
                        <a:pt x="21600" y="21600"/>
                      </a:lnTo>
                      <a:lnTo>
                        <a:pt x="21307" y="43198"/>
                      </a:lnTo>
                      <a:close/>
                    </a:path>
                  </a:pathLst>
                </a:custGeom>
                <a:solidFill>
                  <a:schemeClr val="bg1"/>
                </a:solidFill>
                <a:ln w="9525">
                  <a:solidFill>
                    <a:schemeClr val="tx1"/>
                  </a:solidFill>
                  <a:round/>
                  <a:headEnd/>
                  <a:tailEnd/>
                </a:ln>
              </p:spPr>
              <p:txBody>
                <a:bodyPr rot="10800000" wrap="none" anchor="ctr"/>
                <a:lstStyle/>
                <a:p>
                  <a:endParaRPr lang="en-US"/>
                </a:p>
              </p:txBody>
            </p:sp>
          </p:grpSp>
        </p:grpSp>
        <p:grpSp>
          <p:nvGrpSpPr>
            <p:cNvPr id="23586" name="Group 192"/>
            <p:cNvGrpSpPr>
              <a:grpSpLocks/>
            </p:cNvGrpSpPr>
            <p:nvPr/>
          </p:nvGrpSpPr>
          <p:grpSpPr bwMode="auto">
            <a:xfrm>
              <a:off x="3504" y="1296"/>
              <a:ext cx="384" cy="672"/>
              <a:chOff x="1984" y="3280"/>
              <a:chExt cx="384" cy="672"/>
            </a:xfrm>
          </p:grpSpPr>
          <p:sp>
            <p:nvSpPr>
              <p:cNvPr id="23587" name="Oval 127" descr="Wide upward diagonal"/>
              <p:cNvSpPr>
                <a:spLocks noChangeArrowheads="1"/>
              </p:cNvSpPr>
              <p:nvPr/>
            </p:nvSpPr>
            <p:spPr bwMode="auto">
              <a:xfrm>
                <a:off x="1984" y="3280"/>
                <a:ext cx="384" cy="672"/>
              </a:xfrm>
              <a:prstGeom prst="ellipse">
                <a:avLst/>
              </a:prstGeom>
              <a:pattFill prst="wdUpDiag">
                <a:fgClr>
                  <a:srgbClr val="006600"/>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88" name="Oval 151"/>
              <p:cNvSpPr>
                <a:spLocks noChangeArrowheads="1"/>
              </p:cNvSpPr>
              <p:nvPr/>
            </p:nvSpPr>
            <p:spPr bwMode="auto">
              <a:xfrm>
                <a:off x="2160" y="3600"/>
                <a:ext cx="34" cy="3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grpSp>
        <p:nvGrpSpPr>
          <p:cNvPr id="23" name="Group 290"/>
          <p:cNvGrpSpPr>
            <a:grpSpLocks/>
          </p:cNvGrpSpPr>
          <p:nvPr/>
        </p:nvGrpSpPr>
        <p:grpSpPr bwMode="auto">
          <a:xfrm>
            <a:off x="2110154" y="2706688"/>
            <a:ext cx="1748204" cy="1090612"/>
            <a:chOff x="240" y="3504"/>
            <a:chExt cx="1193" cy="687"/>
          </a:xfrm>
        </p:grpSpPr>
        <p:grpSp>
          <p:nvGrpSpPr>
            <p:cNvPr id="23565" name="Group 288"/>
            <p:cNvGrpSpPr>
              <a:grpSpLocks/>
            </p:cNvGrpSpPr>
            <p:nvPr/>
          </p:nvGrpSpPr>
          <p:grpSpPr bwMode="auto">
            <a:xfrm>
              <a:off x="240" y="3504"/>
              <a:ext cx="1193" cy="687"/>
              <a:chOff x="240" y="3504"/>
              <a:chExt cx="1193" cy="687"/>
            </a:xfrm>
          </p:grpSpPr>
          <p:grpSp>
            <p:nvGrpSpPr>
              <p:cNvPr id="23567" name="Group 261"/>
              <p:cNvGrpSpPr>
                <a:grpSpLocks/>
              </p:cNvGrpSpPr>
              <p:nvPr/>
            </p:nvGrpSpPr>
            <p:grpSpPr bwMode="auto">
              <a:xfrm>
                <a:off x="240" y="3504"/>
                <a:ext cx="1193" cy="676"/>
                <a:chOff x="288" y="1296"/>
                <a:chExt cx="1193" cy="676"/>
              </a:xfrm>
            </p:grpSpPr>
            <p:grpSp>
              <p:nvGrpSpPr>
                <p:cNvPr id="23572" name="Group 183"/>
                <p:cNvGrpSpPr>
                  <a:grpSpLocks/>
                </p:cNvGrpSpPr>
                <p:nvPr/>
              </p:nvGrpSpPr>
              <p:grpSpPr bwMode="auto">
                <a:xfrm>
                  <a:off x="1092" y="1300"/>
                  <a:ext cx="384" cy="672"/>
                  <a:chOff x="5010" y="3408"/>
                  <a:chExt cx="384" cy="672"/>
                </a:xfrm>
              </p:grpSpPr>
              <p:sp>
                <p:nvSpPr>
                  <p:cNvPr id="23583" name="Oval 133" descr="Wide upward diagonal"/>
                  <p:cNvSpPr>
                    <a:spLocks noChangeArrowheads="1"/>
                  </p:cNvSpPr>
                  <p:nvPr/>
                </p:nvSpPr>
                <p:spPr bwMode="auto">
                  <a:xfrm>
                    <a:off x="5010" y="3408"/>
                    <a:ext cx="384" cy="672"/>
                  </a:xfrm>
                  <a:prstGeom prst="ellipse">
                    <a:avLst/>
                  </a:prstGeom>
                  <a:pattFill prst="wdUpDiag">
                    <a:fgClr>
                      <a:srgbClr val="006600"/>
                    </a:fgClr>
                    <a:bgClr>
                      <a:schemeClr val="bg1"/>
                    </a:bgClr>
                  </a:pattFill>
                  <a:ln w="9525">
                    <a:solidFill>
                      <a:schemeClr val="tx1"/>
                    </a:solidFill>
                    <a:round/>
                    <a:headEnd/>
                    <a:tailEnd/>
                  </a:ln>
                </p:spPr>
                <p:txBody>
                  <a:bodyPr wrap="none" anchor="ctr"/>
                  <a:lstStyle/>
                  <a:p>
                    <a:endParaRPr lang="vi-VN"/>
                  </a:p>
                </p:txBody>
              </p:sp>
              <p:sp>
                <p:nvSpPr>
                  <p:cNvPr id="23584" name="Oval 154"/>
                  <p:cNvSpPr>
                    <a:spLocks noChangeArrowheads="1"/>
                  </p:cNvSpPr>
                  <p:nvPr/>
                </p:nvSpPr>
                <p:spPr bwMode="auto">
                  <a:xfrm>
                    <a:off x="5184" y="3744"/>
                    <a:ext cx="34" cy="34"/>
                  </a:xfrm>
                  <a:prstGeom prst="ellipse">
                    <a:avLst/>
                  </a:prstGeom>
                  <a:solidFill>
                    <a:srgbClr val="FF0000"/>
                  </a:solidFill>
                  <a:ln w="9525">
                    <a:solidFill>
                      <a:srgbClr val="FF00FF"/>
                    </a:solidFill>
                    <a:round/>
                    <a:headEnd/>
                    <a:tailEnd/>
                  </a:ln>
                </p:spPr>
                <p:txBody>
                  <a:bodyPr wrap="none" anchor="ctr"/>
                  <a:lstStyle/>
                  <a:p>
                    <a:endParaRPr lang="vi-VN"/>
                  </a:p>
                </p:txBody>
              </p:sp>
            </p:grpSp>
            <p:sp>
              <p:nvSpPr>
                <p:cNvPr id="23573" name="Oval 125"/>
                <p:cNvSpPr>
                  <a:spLocks noChangeArrowheads="1"/>
                </p:cNvSpPr>
                <p:nvPr/>
              </p:nvSpPr>
              <p:spPr bwMode="auto">
                <a:xfrm>
                  <a:off x="468" y="1300"/>
                  <a:ext cx="384" cy="672"/>
                </a:xfrm>
                <a:prstGeom prst="ellipse">
                  <a:avLst/>
                </a:prstGeom>
                <a:solidFill>
                  <a:srgbClr val="FFCC00"/>
                </a:solidFill>
                <a:ln w="9525">
                  <a:solidFill>
                    <a:schemeClr val="tx1"/>
                  </a:solidFill>
                  <a:round/>
                  <a:headEnd/>
                  <a:tailEnd/>
                </a:ln>
              </p:spPr>
              <p:txBody>
                <a:bodyPr wrap="none" anchor="ctr"/>
                <a:lstStyle/>
                <a:p>
                  <a:endParaRPr lang="vi-VN"/>
                </a:p>
              </p:txBody>
            </p:sp>
            <p:sp>
              <p:nvSpPr>
                <p:cNvPr id="23574" name="Line 128"/>
                <p:cNvSpPr>
                  <a:spLocks noChangeShapeType="1"/>
                </p:cNvSpPr>
                <p:nvPr/>
              </p:nvSpPr>
              <p:spPr bwMode="auto">
                <a:xfrm>
                  <a:off x="660" y="19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Line 129"/>
                <p:cNvSpPr>
                  <a:spLocks noChangeShapeType="1"/>
                </p:cNvSpPr>
                <p:nvPr/>
              </p:nvSpPr>
              <p:spPr bwMode="auto">
                <a:xfrm>
                  <a:off x="664" y="1296"/>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6" name="Oval 134" descr="Wide upward diagonal"/>
                <p:cNvSpPr>
                  <a:spLocks noChangeArrowheads="1"/>
                </p:cNvSpPr>
                <p:nvPr/>
              </p:nvSpPr>
              <p:spPr bwMode="auto">
                <a:xfrm>
                  <a:off x="1092" y="1300"/>
                  <a:ext cx="384" cy="672"/>
                </a:xfrm>
                <a:prstGeom prst="ellipse">
                  <a:avLst/>
                </a:prstGeom>
                <a:pattFill prst="wdUpDiag">
                  <a:fgClr>
                    <a:srgbClr val="006600"/>
                  </a:fgClr>
                  <a:bgClr>
                    <a:srgbClr val="E2F3AB"/>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77" name="Line 135"/>
                <p:cNvSpPr>
                  <a:spLocks noChangeShapeType="1"/>
                </p:cNvSpPr>
                <p:nvPr/>
              </p:nvSpPr>
              <p:spPr bwMode="auto">
                <a:xfrm>
                  <a:off x="703" y="1630"/>
                  <a:ext cx="567"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78" name="Line 160"/>
                <p:cNvSpPr>
                  <a:spLocks noChangeShapeType="1"/>
                </p:cNvSpPr>
                <p:nvPr/>
              </p:nvSpPr>
              <p:spPr bwMode="auto">
                <a:xfrm>
                  <a:off x="288" y="1630"/>
                  <a:ext cx="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9" name="Oval 153"/>
                <p:cNvSpPr>
                  <a:spLocks noChangeArrowheads="1"/>
                </p:cNvSpPr>
                <p:nvPr/>
              </p:nvSpPr>
              <p:spPr bwMode="auto">
                <a:xfrm>
                  <a:off x="1272" y="1612"/>
                  <a:ext cx="34" cy="34"/>
                </a:xfrm>
                <a:prstGeom prst="ellipse">
                  <a:avLst/>
                </a:prstGeom>
                <a:solidFill>
                  <a:srgbClr val="FF00FF"/>
                </a:solidFill>
                <a:ln w="9525">
                  <a:solidFill>
                    <a:srgbClr val="FF00FF"/>
                  </a:solidFill>
                  <a:round/>
                  <a:headEnd/>
                  <a:tailEnd/>
                </a:ln>
              </p:spPr>
              <p:txBody>
                <a:bodyPr wrap="none" anchor="ctr"/>
                <a:lstStyle/>
                <a:p>
                  <a:endParaRPr lang="vi-VN"/>
                </a:p>
              </p:txBody>
            </p:sp>
            <p:sp>
              <p:nvSpPr>
                <p:cNvPr id="23580" name="Oval 152"/>
                <p:cNvSpPr>
                  <a:spLocks noChangeArrowheads="1"/>
                </p:cNvSpPr>
                <p:nvPr/>
              </p:nvSpPr>
              <p:spPr bwMode="auto">
                <a:xfrm>
                  <a:off x="648" y="1612"/>
                  <a:ext cx="34" cy="34"/>
                </a:xfrm>
                <a:prstGeom prst="ellipse">
                  <a:avLst/>
                </a:prstGeom>
                <a:solidFill>
                  <a:srgbClr val="FF0000"/>
                </a:solidFill>
                <a:ln w="9525">
                  <a:solidFill>
                    <a:srgbClr val="FF0000"/>
                  </a:solidFill>
                  <a:round/>
                  <a:headEnd/>
                  <a:tailEnd/>
                </a:ln>
              </p:spPr>
              <p:txBody>
                <a:bodyPr wrap="none" anchor="ctr"/>
                <a:lstStyle/>
                <a:p>
                  <a:endParaRPr lang="vi-VN"/>
                </a:p>
              </p:txBody>
            </p:sp>
            <p:sp>
              <p:nvSpPr>
                <p:cNvPr id="23581" name="Arc 229"/>
                <p:cNvSpPr>
                  <a:spLocks/>
                </p:cNvSpPr>
                <p:nvPr/>
              </p:nvSpPr>
              <p:spPr bwMode="auto">
                <a:xfrm flipH="1" flipV="1">
                  <a:off x="1088" y="1296"/>
                  <a:ext cx="192"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23582" name="Arc 230"/>
                <p:cNvSpPr>
                  <a:spLocks/>
                </p:cNvSpPr>
                <p:nvPr/>
              </p:nvSpPr>
              <p:spPr bwMode="auto">
                <a:xfrm flipH="1" flipV="1">
                  <a:off x="1280" y="1296"/>
                  <a:ext cx="201" cy="671"/>
                </a:xfrm>
                <a:custGeom>
                  <a:avLst/>
                  <a:gdLst>
                    <a:gd name="T0" fmla="*/ 0 w 22679"/>
                    <a:gd name="T1" fmla="*/ 0 h 43200"/>
                    <a:gd name="T2" fmla="*/ 0 w 22679"/>
                    <a:gd name="T3" fmla="*/ 0 h 43200"/>
                    <a:gd name="T4" fmla="*/ 0 w 22679"/>
                    <a:gd name="T5" fmla="*/ 0 h 43200"/>
                    <a:gd name="T6" fmla="*/ 0 60000 65536"/>
                    <a:gd name="T7" fmla="*/ 0 60000 65536"/>
                    <a:gd name="T8" fmla="*/ 0 60000 65536"/>
                    <a:gd name="T9" fmla="*/ 0 w 22679"/>
                    <a:gd name="T10" fmla="*/ 0 h 43200"/>
                    <a:gd name="T11" fmla="*/ 22679 w 22679"/>
                    <a:gd name="T12" fmla="*/ 43200 h 43200"/>
                  </a:gdLst>
                  <a:ahLst/>
                  <a:cxnLst>
                    <a:cxn ang="T6">
                      <a:pos x="T0" y="T1"/>
                    </a:cxn>
                    <a:cxn ang="T7">
                      <a:pos x="T2" y="T3"/>
                    </a:cxn>
                    <a:cxn ang="T8">
                      <a:pos x="T4" y="T5"/>
                    </a:cxn>
                  </a:cxnLst>
                  <a:rect l="T9" t="T10" r="T11" b="T12"/>
                  <a:pathLst>
                    <a:path w="22679" h="43200" fill="none"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path>
                    <a:path w="22679" h="43200" stroke="0"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lnTo>
                        <a:pt x="21600" y="21600"/>
                      </a:lnTo>
                      <a:lnTo>
                        <a:pt x="22679" y="43173"/>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nvGrpSpPr>
              <p:cNvPr id="23568" name="Group 287"/>
              <p:cNvGrpSpPr>
                <a:grpSpLocks/>
              </p:cNvGrpSpPr>
              <p:nvPr/>
            </p:nvGrpSpPr>
            <p:grpSpPr bwMode="auto">
              <a:xfrm>
                <a:off x="616" y="3512"/>
                <a:ext cx="615" cy="679"/>
                <a:chOff x="616" y="3512"/>
                <a:chExt cx="615" cy="679"/>
              </a:xfrm>
            </p:grpSpPr>
            <p:sp>
              <p:nvSpPr>
                <p:cNvPr id="23569" name="Rectangle 276"/>
                <p:cNvSpPr>
                  <a:spLocks noChangeArrowheads="1"/>
                </p:cNvSpPr>
                <p:nvPr/>
              </p:nvSpPr>
              <p:spPr bwMode="auto">
                <a:xfrm rot="10800000">
                  <a:off x="624" y="3512"/>
                  <a:ext cx="576" cy="662"/>
                </a:xfrm>
                <a:prstGeom prst="rect">
                  <a:avLst/>
                </a:prstGeom>
                <a:gradFill rotWithShape="1">
                  <a:gsLst>
                    <a:gs pos="0">
                      <a:srgbClr val="76765E"/>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vi-VN"/>
                </a:p>
              </p:txBody>
            </p:sp>
            <p:sp>
              <p:nvSpPr>
                <p:cNvPr id="23570" name="Arc 273"/>
                <p:cNvSpPr>
                  <a:spLocks/>
                </p:cNvSpPr>
                <p:nvPr/>
              </p:nvSpPr>
              <p:spPr bwMode="auto">
                <a:xfrm rot="10800000" flipH="1" flipV="1">
                  <a:off x="616" y="3520"/>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solidFill>
                  <a:srgbClr val="FFCC00"/>
                </a:solidFill>
                <a:ln w="9525">
                  <a:solidFill>
                    <a:schemeClr val="tx1"/>
                  </a:solidFill>
                  <a:prstDash val="dash"/>
                  <a:round/>
                  <a:headEnd/>
                  <a:tailEnd/>
                </a:ln>
              </p:spPr>
              <p:txBody>
                <a:bodyPr wrap="none" anchor="ctr"/>
                <a:lstStyle/>
                <a:p>
                  <a:endParaRPr lang="en-US"/>
                </a:p>
              </p:txBody>
            </p:sp>
            <p:sp>
              <p:nvSpPr>
                <p:cNvPr id="23571" name="Arc 275" descr="Wide upward diagonal"/>
                <p:cNvSpPr>
                  <a:spLocks/>
                </p:cNvSpPr>
                <p:nvPr/>
              </p:nvSpPr>
              <p:spPr bwMode="auto">
                <a:xfrm flipH="1" flipV="1">
                  <a:off x="1040" y="3512"/>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pattFill prst="wdUpDiag">
                  <a:fgClr>
                    <a:srgbClr val="006600"/>
                  </a:fgClr>
                  <a:bgClr>
                    <a:srgbClr val="ECF3A5"/>
                  </a:bgClr>
                </a:pattFill>
                <a:ln w="9525">
                  <a:solidFill>
                    <a:schemeClr val="tx1"/>
                  </a:solidFill>
                  <a:prstDash val="dash"/>
                  <a:round/>
                  <a:headEnd/>
                  <a:tailEnd/>
                </a:ln>
              </p:spPr>
              <p:txBody>
                <a:bodyPr rot="10800000" wrap="none" anchor="ctr"/>
                <a:lstStyle/>
                <a:p>
                  <a:endParaRPr lang="en-US"/>
                </a:p>
              </p:txBody>
            </p:sp>
          </p:grpSp>
        </p:grpSp>
        <p:sp>
          <p:nvSpPr>
            <p:cNvPr id="23566" name="Line 289"/>
            <p:cNvSpPr>
              <a:spLocks noChangeShapeType="1"/>
            </p:cNvSpPr>
            <p:nvPr/>
          </p:nvSpPr>
          <p:spPr bwMode="auto">
            <a:xfrm>
              <a:off x="624" y="3840"/>
              <a:ext cx="624"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8" name="Text Box 260"/>
          <p:cNvSpPr txBox="1">
            <a:spLocks noChangeArrowheads="1"/>
          </p:cNvSpPr>
          <p:nvPr/>
        </p:nvSpPr>
        <p:spPr bwMode="auto">
          <a:xfrm>
            <a:off x="5105400" y="2325689"/>
            <a:ext cx="40386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a:solidFill>
                  <a:srgbClr val="0000CC"/>
                </a:solidFill>
                <a:latin typeface="Times New Roman" pitchFamily="18" charset="0"/>
                <a:cs typeface="Times New Roman" pitchFamily="18" charset="0"/>
              </a:rPr>
              <a:t>* Khi cắt hình trụ bởi một mặt phẳng song song với đáy</a:t>
            </a:r>
            <a:r>
              <a:rPr lang="vi-VN" sz="4000">
                <a:solidFill>
                  <a:srgbClr val="0000CC"/>
                </a:solidFill>
                <a:latin typeface="Times New Roman" pitchFamily="18" charset="0"/>
                <a:cs typeface="Times New Roman" pitchFamily="18" charset="0"/>
              </a:rPr>
              <a:t> thì mặt cắt là hình gì?</a:t>
            </a:r>
            <a:endParaRPr lang="en-US" sz="4000">
              <a:solidFill>
                <a:srgbClr val="0000CC"/>
              </a:solidFill>
              <a:latin typeface="Times New Roman" pitchFamily="18" charset="0"/>
              <a:cs typeface="Times New Roman" pitchFamily="18" charset="0"/>
            </a:endParaRPr>
          </a:p>
        </p:txBody>
      </p:sp>
      <p:sp>
        <p:nvSpPr>
          <p:cNvPr id="99" name="TextBox 98"/>
          <p:cNvSpPr txBox="1"/>
          <p:nvPr/>
        </p:nvSpPr>
        <p:spPr>
          <a:xfrm>
            <a:off x="2057400" y="6019800"/>
            <a:ext cx="3124200" cy="646112"/>
          </a:xfrm>
          <a:prstGeom prst="rect">
            <a:avLst/>
          </a:prstGeom>
          <a:solidFill>
            <a:srgbClr val="FFFF00"/>
          </a:solidFill>
          <a:ln w="38100">
            <a:solidFill>
              <a:srgbClr val="FF0000"/>
            </a:solidFill>
          </a:ln>
        </p:spPr>
        <p:txBody>
          <a:bodyPr>
            <a:spAutoFit/>
          </a:bodyPr>
          <a:lstStyle/>
          <a:p>
            <a:pPr>
              <a:defRPr/>
            </a:pPr>
            <a:r>
              <a:rPr lang="vi-VN" sz="3600" b="1" dirty="0">
                <a:latin typeface="+mj-lt"/>
                <a:cs typeface="Arial" pitchFamily="34" charset="0"/>
              </a:rPr>
              <a:t>Hình tròn</a:t>
            </a:r>
            <a:endParaRPr lang="en-US" sz="3600" b="1" dirty="0">
              <a:latin typeface="+mj-lt"/>
              <a:cs typeface="Arial" pitchFamily="34" charset="0"/>
            </a:endParaRPr>
          </a:p>
        </p:txBody>
      </p:sp>
      <p:cxnSp>
        <p:nvCxnSpPr>
          <p:cNvPr id="100" name="Straight Arrow Connector 99"/>
          <p:cNvCxnSpPr/>
          <p:nvPr/>
        </p:nvCxnSpPr>
        <p:spPr>
          <a:xfrm rot="16200000" flipV="1">
            <a:off x="2305050" y="4668838"/>
            <a:ext cx="2743200" cy="342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 name="Rectangle 13"/>
          <p:cNvSpPr>
            <a:spLocks noChangeArrowheads="1"/>
          </p:cNvSpPr>
          <p:nvPr/>
        </p:nvSpPr>
        <p:spPr bwMode="auto">
          <a:xfrm>
            <a:off x="-140677" y="9128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6" name="Rectangle 13"/>
          <p:cNvSpPr>
            <a:spLocks noChangeArrowheads="1"/>
          </p:cNvSpPr>
          <p:nvPr/>
        </p:nvSpPr>
        <p:spPr bwMode="auto">
          <a:xfrm>
            <a:off x="140677" y="1446214"/>
            <a:ext cx="8792308"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1"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1740482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6"/>
                                        </p:tgtEl>
                                        <p:attrNameLst>
                                          <p:attrName>style.visibility</p:attrName>
                                        </p:attrNameLst>
                                      </p:cBhvr>
                                      <p:to>
                                        <p:strVal val="visible"/>
                                      </p:to>
                                    </p:set>
                                    <p:anim calcmode="discrete" valueType="clr">
                                      <p:cBhvr override="childStyle">
                                        <p:cTn id="7" dur="80"/>
                                        <p:tgtEl>
                                          <p:spTgt spid="1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6"/>
                                        </p:tgtEl>
                                        <p:attrNameLst>
                                          <p:attrName>fillcolor</p:attrName>
                                        </p:attrNameLst>
                                      </p:cBhvr>
                                      <p:tavLst>
                                        <p:tav tm="0">
                                          <p:val>
                                            <p:clrVal>
                                              <a:schemeClr val="accent2"/>
                                            </p:clrVal>
                                          </p:val>
                                        </p:tav>
                                        <p:tav tm="50000">
                                          <p:val>
                                            <p:clrVal>
                                              <a:schemeClr val="hlink"/>
                                            </p:clrVal>
                                          </p:val>
                                        </p:tav>
                                      </p:tavLst>
                                    </p:anim>
                                    <p:set>
                                      <p:cBhvr>
                                        <p:cTn id="9" dur="80"/>
                                        <p:tgtEl>
                                          <p:spTgt spid="10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diamond(in)">
                                      <p:cBhvr>
                                        <p:cTn id="22" dur="1000"/>
                                        <p:tgtEl>
                                          <p:spTgt spid="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4" presetClass="path" presetSubtype="0" accel="50000" decel="50000" fill="hold" nodeType="clickEffect">
                                  <p:stCondLst>
                                    <p:cond delay="0"/>
                                  </p:stCondLst>
                                  <p:childTnLst>
                                    <p:animMotion origin="layout" path="M 4.61538E-6 -1.11111E-6 L 4.61538E-6 -0.23333 " pathEditMode="relative" rAng="0" ptsTypes="AA">
                                      <p:cBhvr>
                                        <p:cTn id="26" dur="100" fill="hold"/>
                                        <p:tgtEl>
                                          <p:spTgt spid="11"/>
                                        </p:tgtEl>
                                        <p:attrNameLst>
                                          <p:attrName>ppt_x</p:attrName>
                                          <p:attrName>ppt_y</p:attrName>
                                        </p:attrNameLst>
                                      </p:cBhvr>
                                      <p:rCtr x="0" y="-11667"/>
                                    </p:animMotion>
                                  </p:childTnLst>
                                </p:cTn>
                              </p:par>
                              <p:par>
                                <p:cTn id="27" presetID="3" presetClass="entr" presetSubtype="1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par>
                                <p:cTn id="30" presetID="3" presetClass="entr" presetSubtype="1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xit" presetSubtype="10" fill="hold" nodeType="withEffect">
                                  <p:stCondLst>
                                    <p:cond delay="0"/>
                                  </p:stCondLst>
                                  <p:childTnLst>
                                    <p:animEffect transition="out" filter="blinds(horizont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42" presetClass="exit" presetSubtype="0" fill="hold" nodeType="withEffect">
                                  <p:stCondLst>
                                    <p:cond delay="200"/>
                                  </p:stCondLst>
                                  <p:childTnLst>
                                    <p:animEffect transition="out" filter="fade">
                                      <p:cBhvr>
                                        <p:cTn id="37" dur="1000"/>
                                        <p:tgtEl>
                                          <p:spTgt spid="11"/>
                                        </p:tgtEl>
                                      </p:cBhvr>
                                    </p:animEffect>
                                    <p:anim calcmode="lin" valueType="num">
                                      <p:cBhvr>
                                        <p:cTn id="38" dur="1000"/>
                                        <p:tgtEl>
                                          <p:spTgt spid="11"/>
                                        </p:tgtEl>
                                        <p:attrNameLst>
                                          <p:attrName>ppt_x</p:attrName>
                                        </p:attrNameLst>
                                      </p:cBhvr>
                                      <p:tavLst>
                                        <p:tav tm="0">
                                          <p:val>
                                            <p:strVal val="ppt_x"/>
                                          </p:val>
                                        </p:tav>
                                        <p:tav tm="100000">
                                          <p:val>
                                            <p:strVal val="ppt_x"/>
                                          </p:val>
                                        </p:tav>
                                      </p:tavLst>
                                    </p:anim>
                                    <p:anim calcmode="lin" valueType="num">
                                      <p:cBhvr>
                                        <p:cTn id="39" dur="1000"/>
                                        <p:tgtEl>
                                          <p:spTgt spid="11"/>
                                        </p:tgtEl>
                                        <p:attrNameLst>
                                          <p:attrName>ppt_y</p:attrName>
                                        </p:attrNameLst>
                                      </p:cBhvr>
                                      <p:tavLst>
                                        <p:tav tm="0">
                                          <p:val>
                                            <p:strVal val="ppt_y"/>
                                          </p:val>
                                        </p:tav>
                                        <p:tav tm="100000">
                                          <p:val>
                                            <p:strVal val="ppt_y+.1"/>
                                          </p:val>
                                        </p:tav>
                                      </p:tavLst>
                                    </p:anim>
                                    <p:set>
                                      <p:cBhvr>
                                        <p:cTn id="40" dur="1" fill="hold">
                                          <p:stCondLst>
                                            <p:cond delay="999"/>
                                          </p:stCondLst>
                                        </p:cTn>
                                        <p:tgtEl>
                                          <p:spTgt spid="11"/>
                                        </p:tgtEl>
                                        <p:attrNameLst>
                                          <p:attrName>style.visibility</p:attrName>
                                        </p:attrNameLst>
                                      </p:cBhvr>
                                      <p:to>
                                        <p:strVal val="hidden"/>
                                      </p:to>
                                    </p:set>
                                  </p:childTnLst>
                                </p:cTn>
                              </p:par>
                              <p:par>
                                <p:cTn id="41" presetID="35" presetClass="path" presetSubtype="0" accel="50000" decel="50000" fill="hold" nodeType="withEffect">
                                  <p:stCondLst>
                                    <p:cond delay="200"/>
                                  </p:stCondLst>
                                  <p:childTnLst>
                                    <p:animMotion origin="layout" path="M 3.84615E-6 3.7037E-6 L -0.12116 0.00023 " pathEditMode="relative" rAng="0" ptsTypes="AA">
                                      <p:cBhvr>
                                        <p:cTn id="42" dur="2000" fill="hold"/>
                                        <p:tgtEl>
                                          <p:spTgt spid="23"/>
                                        </p:tgtEl>
                                        <p:attrNameLst>
                                          <p:attrName>ppt_x</p:attrName>
                                          <p:attrName>ppt_y</p:attrName>
                                        </p:attrNameLst>
                                      </p:cBhvr>
                                      <p:rCtr x="-6058" y="0"/>
                                    </p:animMotion>
                                  </p:childTnLst>
                                </p:cTn>
                              </p:par>
                              <p:par>
                                <p:cTn id="43" presetID="3" presetClass="entr" presetSubtype="10" fill="hold" nodeType="withEffect">
                                  <p:stCondLst>
                                    <p:cond delay="30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par>
                          <p:cTn id="46" fill="hold" nodeType="afterGroup">
                            <p:stCondLst>
                              <p:cond delay="2200"/>
                            </p:stCondLst>
                            <p:childTnLst>
                              <p:par>
                                <p:cTn id="47" presetID="42" presetClass="path" presetSubtype="0" accel="50000" decel="50000" fill="hold" nodeType="afterEffect">
                                  <p:stCondLst>
                                    <p:cond delay="0"/>
                                  </p:stCondLst>
                                  <p:childTnLst>
                                    <p:animMotion origin="layout" path="M -0.00192 -0.00185 L -0.00256 0.23148 " pathEditMode="relative" rAng="0" ptsTypes="AA">
                                      <p:cBhvr>
                                        <p:cTn id="48" dur="2000" fill="hold"/>
                                        <p:tgtEl>
                                          <p:spTgt spid="16"/>
                                        </p:tgtEl>
                                        <p:attrNameLst>
                                          <p:attrName>ppt_x</p:attrName>
                                          <p:attrName>ppt_y</p:attrName>
                                        </p:attrNameLst>
                                      </p:cBhvr>
                                      <p:rCtr x="-32" y="11667"/>
                                    </p:animMotion>
                                  </p:childTnLst>
                                </p:cTn>
                              </p:par>
                            </p:childTnLst>
                          </p:cTn>
                        </p:par>
                        <p:par>
                          <p:cTn id="49" fill="hold" nodeType="afterGroup">
                            <p:stCondLst>
                              <p:cond delay="4200"/>
                            </p:stCondLst>
                            <p:childTnLst>
                              <p:par>
                                <p:cTn id="50" presetID="3" presetClass="exit" presetSubtype="10" fill="hold" nodeType="afterEffect">
                                  <p:stCondLst>
                                    <p:cond delay="0"/>
                                  </p:stCondLst>
                                  <p:childTnLst>
                                    <p:animEffect transition="out" filter="blinds(horizontal)">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circle(in)">
                                      <p:cBhvr>
                                        <p:cTn id="57" dur="1000"/>
                                        <p:tgtEl>
                                          <p:spTgt spid="99"/>
                                        </p:tgtEl>
                                      </p:cBhvr>
                                    </p:animEffect>
                                  </p:childTnLst>
                                </p:cTn>
                              </p:par>
                              <p:par>
                                <p:cTn id="58" presetID="6" presetClass="entr" presetSubtype="16" fill="hold" nodeType="with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circle(in)">
                                      <p:cBhvr>
                                        <p:cTn id="60"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animBg="1"/>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3"/>
          <p:cNvSpPr>
            <a:spLocks noChangeArrowheads="1"/>
          </p:cNvSpPr>
          <p:nvPr/>
        </p:nvSpPr>
        <p:spPr bwMode="auto">
          <a:xfrm>
            <a:off x="-140677" y="9128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6" name="Rectangle 13"/>
          <p:cNvSpPr>
            <a:spLocks noChangeArrowheads="1"/>
          </p:cNvSpPr>
          <p:nvPr/>
        </p:nvSpPr>
        <p:spPr bwMode="auto">
          <a:xfrm>
            <a:off x="140677" y="1446214"/>
            <a:ext cx="8792308"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1" name="Rectangle 14"/>
          <p:cNvSpPr>
            <a:spLocks noChangeArrowheads="1"/>
          </p:cNvSpPr>
          <p:nvPr/>
        </p:nvSpPr>
        <p:spPr bwMode="auto">
          <a:xfrm>
            <a:off x="281354" y="2133600"/>
            <a:ext cx="8510954" cy="838200"/>
          </a:xfrm>
          <a:prstGeom prst="rect">
            <a:avLst/>
          </a:prstGeom>
          <a:noFill/>
          <a:ln w="9525">
            <a:noFill/>
            <a:miter lim="800000"/>
            <a:headEnd/>
            <a:tailEnd/>
          </a:ln>
          <a:effectLst/>
        </p:spPr>
        <p:txBody>
          <a:bodyPr anchor="ctr"/>
          <a:lstStyle/>
          <a:p>
            <a:pPr algn="l">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bởi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phẳng</a:t>
            </a:r>
            <a:r>
              <a:rPr lang="en-US" sz="2800" b="1" dirty="0">
                <a:latin typeface="Times New Roman" pitchFamily="18" charset="0"/>
                <a:cs typeface="Times New Roman" pitchFamily="18" charset="0"/>
              </a:rPr>
              <a:t> song </a:t>
            </a:r>
            <a:r>
              <a:rPr lang="en-US" sz="2800" b="1" dirty="0" err="1">
                <a:latin typeface="Times New Roman" pitchFamily="18" charset="0"/>
                <a:cs typeface="Times New Roman" pitchFamily="18" charset="0"/>
              </a:rPr>
              <a:t>song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đáy</a:t>
            </a:r>
            <a:r>
              <a:rPr lang="vi-VN" sz="2800" b="1" dirty="0">
                <a:latin typeface="Times New Roman" pitchFamily="18" charset="0"/>
                <a:cs typeface="Times New Roman" pitchFamily="18" charset="0"/>
              </a:rPr>
              <a:t> thì mặt cắt là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hìn</a:t>
            </a:r>
            <a:r>
              <a:rPr lang="en-US" sz="2800" b="1" dirty="0">
                <a:latin typeface="Times New Roman" pitchFamily="18" charset="0"/>
                <a:cs typeface="Times New Roman" pitchFamily="18" charset="0"/>
              </a:rPr>
              <a:t>h </a:t>
            </a:r>
            <a:r>
              <a:rPr lang="en-US" sz="2800" b="1" dirty="0" err="1">
                <a:latin typeface="Times New Roman" pitchFamily="18" charset="0"/>
                <a:cs typeface="Times New Roman" pitchFamily="18" charset="0"/>
              </a:rPr>
              <a:t>tròn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đáy</a:t>
            </a:r>
            <a:r>
              <a:rPr lang="en-US" sz="2800" b="1" dirty="0">
                <a:latin typeface="Times New Roman" pitchFamily="18" charset="0"/>
                <a:cs typeface="Times New Roman" pitchFamily="18" charset="0"/>
              </a:rPr>
              <a:t>.</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6"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52898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by="(-#ppt_w*2)" calcmode="lin" valueType="num">
                                      <p:cBhvr rctx="PPT">
                                        <p:cTn id="7" dur="250" autoRev="1" fill="hold">
                                          <p:stCondLst>
                                            <p:cond delay="0"/>
                                          </p:stCondLst>
                                        </p:cTn>
                                        <p:tgtEl>
                                          <p:spTgt spid="101"/>
                                        </p:tgtEl>
                                        <p:attrNameLst>
                                          <p:attrName>ppt_w</p:attrName>
                                        </p:attrNameLst>
                                      </p:cBhvr>
                                    </p:anim>
                                    <p:anim by="(#ppt_w*0.50)" calcmode="lin" valueType="num">
                                      <p:cBhvr>
                                        <p:cTn id="8" dur="250" decel="50000" autoRev="1" fill="hold">
                                          <p:stCondLst>
                                            <p:cond delay="0"/>
                                          </p:stCondLst>
                                        </p:cTn>
                                        <p:tgtEl>
                                          <p:spTgt spid="101"/>
                                        </p:tgtEl>
                                        <p:attrNameLst>
                                          <p:attrName>ppt_x</p:attrName>
                                        </p:attrNameLst>
                                      </p:cBhvr>
                                    </p:anim>
                                    <p:anim from="(-#ppt_h/2)" to="(#ppt_y)" calcmode="lin" valueType="num">
                                      <p:cBhvr>
                                        <p:cTn id="9" dur="500" fill="hold">
                                          <p:stCondLst>
                                            <p:cond delay="0"/>
                                          </p:stCondLst>
                                        </p:cTn>
                                        <p:tgtEl>
                                          <p:spTgt spid="101"/>
                                        </p:tgtEl>
                                        <p:attrNameLst>
                                          <p:attrName>ppt_y</p:attrName>
                                        </p:attrNameLst>
                                      </p:cBhvr>
                                    </p:anim>
                                    <p:animRot by="21600000">
                                      <p:cBhvr>
                                        <p:cTn id="10" dur="500" fill="hold">
                                          <p:stCondLst>
                                            <p:cond delay="0"/>
                                          </p:stCondLst>
                                        </p:cTn>
                                        <p:tgtEl>
                                          <p:spTgt spid="101"/>
                                        </p:tgtEl>
                                        <p:attrNameLst>
                                          <p:attrName>r</p:attrName>
                                        </p:attrNameLst>
                                      </p:cBhvr>
                                    </p:animRot>
                                  </p:childTnLst>
                                </p:cTn>
                              </p:par>
                            </p:childTnLst>
                          </p:cTn>
                        </p:par>
                        <p:par>
                          <p:cTn id="11" fill="hold" nodeType="afterGroup">
                            <p:stCondLst>
                              <p:cond delay="4450"/>
                            </p:stCondLst>
                            <p:childTnLst>
                              <p:par>
                                <p:cTn id="12" presetID="3" presetClass="emph" presetSubtype="2" fill="hold" grpId="1" nodeType="afterEffect">
                                  <p:stCondLst>
                                    <p:cond delay="0"/>
                                  </p:stCondLst>
                                  <p:iterate type="lt">
                                    <p:tmPct val="0"/>
                                  </p:iterate>
                                  <p:childTnLst>
                                    <p:animClr clrSpc="rgb" dir="cw">
                                      <p:cBhvr override="childStyle">
                                        <p:cTn id="13" dur="2000" fill="hold"/>
                                        <p:tgtEl>
                                          <p:spTgt spid="101"/>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34"/>
          <p:cNvSpPr>
            <a:spLocks noChangeArrowheads="1"/>
          </p:cNvSpPr>
          <p:nvPr/>
        </p:nvSpPr>
        <p:spPr bwMode="auto">
          <a:xfrm>
            <a:off x="6541477" y="6800850"/>
            <a:ext cx="52754" cy="57150"/>
          </a:xfrm>
          <a:prstGeom prst="ellipse">
            <a:avLst/>
          </a:prstGeom>
          <a:solidFill>
            <a:srgbClr val="A50021"/>
          </a:solidFill>
          <a:ln w="9525">
            <a:solidFill>
              <a:srgbClr val="A50021"/>
            </a:solidFill>
            <a:round/>
            <a:headEnd/>
            <a:tailEnd/>
          </a:ln>
        </p:spPr>
        <p:txBody>
          <a:bodyPr wrap="none" anchor="ctr"/>
          <a:lstStyle/>
          <a:p>
            <a:endParaRPr lang="vi-VN"/>
          </a:p>
        </p:txBody>
      </p:sp>
      <p:grpSp>
        <p:nvGrpSpPr>
          <p:cNvPr id="2" name="Group 146"/>
          <p:cNvGrpSpPr>
            <a:grpSpLocks/>
          </p:cNvGrpSpPr>
          <p:nvPr/>
        </p:nvGrpSpPr>
        <p:grpSpPr bwMode="auto">
          <a:xfrm>
            <a:off x="3934558" y="3517900"/>
            <a:ext cx="1565031" cy="2743200"/>
            <a:chOff x="1048" y="2448"/>
            <a:chExt cx="1068" cy="1728"/>
          </a:xfrm>
        </p:grpSpPr>
        <p:grpSp>
          <p:nvGrpSpPr>
            <p:cNvPr id="25672" name="Group 144"/>
            <p:cNvGrpSpPr>
              <a:grpSpLocks/>
            </p:cNvGrpSpPr>
            <p:nvPr/>
          </p:nvGrpSpPr>
          <p:grpSpPr bwMode="auto">
            <a:xfrm>
              <a:off x="1056" y="2448"/>
              <a:ext cx="1060" cy="1728"/>
              <a:chOff x="1056" y="2448"/>
              <a:chExt cx="1060" cy="1728"/>
            </a:xfrm>
          </p:grpSpPr>
          <p:sp>
            <p:nvSpPr>
              <p:cNvPr id="25674" name="Freeform 132" descr="Dark upward diagonal"/>
              <p:cNvSpPr>
                <a:spLocks/>
              </p:cNvSpPr>
              <p:nvPr/>
            </p:nvSpPr>
            <p:spPr bwMode="auto">
              <a:xfrm>
                <a:off x="1280" y="2448"/>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pattFill prst="dkUpDiag">
                <a:fgClr>
                  <a:srgbClr val="006600"/>
                </a:fgClr>
                <a:bgClr>
                  <a:schemeClr val="bg1"/>
                </a:bgClr>
              </a:pattFill>
              <a:ln w="28575">
                <a:solidFill>
                  <a:schemeClr val="tx1"/>
                </a:solidFill>
                <a:round/>
                <a:headEnd/>
                <a:tailEnd/>
              </a:ln>
            </p:spPr>
            <p:txBody>
              <a:bodyPr/>
              <a:lstStyle/>
              <a:p>
                <a:endParaRPr lang="en-US"/>
              </a:p>
            </p:txBody>
          </p:sp>
          <p:grpSp>
            <p:nvGrpSpPr>
              <p:cNvPr id="25675" name="Group 142"/>
              <p:cNvGrpSpPr>
                <a:grpSpLocks/>
              </p:cNvGrpSpPr>
              <p:nvPr/>
            </p:nvGrpSpPr>
            <p:grpSpPr bwMode="auto">
              <a:xfrm>
                <a:off x="1056" y="2448"/>
                <a:ext cx="1060" cy="1714"/>
                <a:chOff x="3360" y="2160"/>
                <a:chExt cx="1060" cy="1714"/>
              </a:xfrm>
            </p:grpSpPr>
            <p:sp>
              <p:nvSpPr>
                <p:cNvPr id="25676" name="Arc 137"/>
                <p:cNvSpPr>
                  <a:spLocks/>
                </p:cNvSpPr>
                <p:nvPr/>
              </p:nvSpPr>
              <p:spPr bwMode="auto">
                <a:xfrm flipH="1">
                  <a:off x="3360" y="2160"/>
                  <a:ext cx="1040" cy="570"/>
                </a:xfrm>
                <a:custGeom>
                  <a:avLst/>
                  <a:gdLst>
                    <a:gd name="T0" fmla="*/ 0 w 27522"/>
                    <a:gd name="T1" fmla="*/ 0 h 36717"/>
                    <a:gd name="T2" fmla="*/ 0 w 27522"/>
                    <a:gd name="T3" fmla="*/ 0 h 36717"/>
                    <a:gd name="T4" fmla="*/ 0 w 27522"/>
                    <a:gd name="T5" fmla="*/ 0 h 36717"/>
                    <a:gd name="T6" fmla="*/ 0 60000 65536"/>
                    <a:gd name="T7" fmla="*/ 0 60000 65536"/>
                    <a:gd name="T8" fmla="*/ 0 60000 65536"/>
                    <a:gd name="T9" fmla="*/ 0 w 27522"/>
                    <a:gd name="T10" fmla="*/ 0 h 36717"/>
                    <a:gd name="T11" fmla="*/ 27522 w 27522"/>
                    <a:gd name="T12" fmla="*/ 36717 h 36717"/>
                  </a:gdLst>
                  <a:ahLst/>
                  <a:cxnLst>
                    <a:cxn ang="T6">
                      <a:pos x="T0" y="T1"/>
                    </a:cxn>
                    <a:cxn ang="T7">
                      <a:pos x="T2" y="T3"/>
                    </a:cxn>
                    <a:cxn ang="T8">
                      <a:pos x="T4" y="T5"/>
                    </a:cxn>
                  </a:cxnLst>
                  <a:rect l="T9" t="T10" r="T11" b="T12"/>
                  <a:pathLst>
                    <a:path w="27522" h="36717" fill="none" extrusionOk="0">
                      <a:moveTo>
                        <a:pt x="-1" y="827"/>
                      </a:moveTo>
                      <a:cubicBezTo>
                        <a:pt x="1926" y="278"/>
                        <a:pt x="3919" y="-1"/>
                        <a:pt x="5922" y="0"/>
                      </a:cubicBezTo>
                      <a:cubicBezTo>
                        <a:pt x="17851" y="0"/>
                        <a:pt x="27522" y="9670"/>
                        <a:pt x="27522" y="21600"/>
                      </a:cubicBezTo>
                      <a:cubicBezTo>
                        <a:pt x="27522" y="27252"/>
                        <a:pt x="25306" y="32679"/>
                        <a:pt x="21350" y="36717"/>
                      </a:cubicBezTo>
                    </a:path>
                    <a:path w="27522" h="36717" stroke="0" extrusionOk="0">
                      <a:moveTo>
                        <a:pt x="-1" y="827"/>
                      </a:moveTo>
                      <a:cubicBezTo>
                        <a:pt x="1926" y="278"/>
                        <a:pt x="3919" y="-1"/>
                        <a:pt x="5922" y="0"/>
                      </a:cubicBezTo>
                      <a:cubicBezTo>
                        <a:pt x="17851" y="0"/>
                        <a:pt x="27522" y="9670"/>
                        <a:pt x="27522" y="21600"/>
                      </a:cubicBezTo>
                      <a:cubicBezTo>
                        <a:pt x="27522" y="27252"/>
                        <a:pt x="25306" y="32679"/>
                        <a:pt x="21350" y="36717"/>
                      </a:cubicBezTo>
                      <a:lnTo>
                        <a:pt x="5922" y="21600"/>
                      </a:lnTo>
                      <a:lnTo>
                        <a:pt x="-1" y="827"/>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77" name="Arc 138"/>
                <p:cNvSpPr>
                  <a:spLocks/>
                </p:cNvSpPr>
                <p:nvPr/>
              </p:nvSpPr>
              <p:spPr bwMode="auto">
                <a:xfrm flipH="1">
                  <a:off x="3360" y="3418"/>
                  <a:ext cx="816" cy="456"/>
                </a:xfrm>
                <a:custGeom>
                  <a:avLst/>
                  <a:gdLst>
                    <a:gd name="T0" fmla="*/ 0 w 21600"/>
                    <a:gd name="T1" fmla="*/ 0 h 29332"/>
                    <a:gd name="T2" fmla="*/ 0 w 21600"/>
                    <a:gd name="T3" fmla="*/ 0 h 29332"/>
                    <a:gd name="T4" fmla="*/ 0 w 21600"/>
                    <a:gd name="T5" fmla="*/ 0 h 29332"/>
                    <a:gd name="T6" fmla="*/ 0 60000 65536"/>
                    <a:gd name="T7" fmla="*/ 0 60000 65536"/>
                    <a:gd name="T8" fmla="*/ 0 60000 65536"/>
                    <a:gd name="T9" fmla="*/ 0 w 21600"/>
                    <a:gd name="T10" fmla="*/ 0 h 29332"/>
                    <a:gd name="T11" fmla="*/ 21600 w 21600"/>
                    <a:gd name="T12" fmla="*/ 29332 h 29332"/>
                  </a:gdLst>
                  <a:ahLst/>
                  <a:cxnLst>
                    <a:cxn ang="T6">
                      <a:pos x="T0" y="T1"/>
                    </a:cxn>
                    <a:cxn ang="T7">
                      <a:pos x="T2" y="T3"/>
                    </a:cxn>
                    <a:cxn ang="T8">
                      <a:pos x="T4" y="T5"/>
                    </a:cxn>
                  </a:cxnLst>
                  <a:rect l="T9" t="T10" r="T11" b="T12"/>
                  <a:pathLst>
                    <a:path w="21600" h="29332" fill="none" extrusionOk="0">
                      <a:moveTo>
                        <a:pt x="15762" y="0"/>
                      </a:moveTo>
                      <a:cubicBezTo>
                        <a:pt x="19513" y="4003"/>
                        <a:pt x="21600" y="9282"/>
                        <a:pt x="21600" y="14768"/>
                      </a:cubicBezTo>
                      <a:cubicBezTo>
                        <a:pt x="21600" y="20157"/>
                        <a:pt x="19585" y="25351"/>
                        <a:pt x="15951" y="29331"/>
                      </a:cubicBezTo>
                    </a:path>
                    <a:path w="21600" h="29332" stroke="0" extrusionOk="0">
                      <a:moveTo>
                        <a:pt x="15762" y="0"/>
                      </a:moveTo>
                      <a:cubicBezTo>
                        <a:pt x="19513" y="4003"/>
                        <a:pt x="21600" y="9282"/>
                        <a:pt x="21600" y="14768"/>
                      </a:cubicBezTo>
                      <a:cubicBezTo>
                        <a:pt x="21600" y="20157"/>
                        <a:pt x="19585" y="25351"/>
                        <a:pt x="15951" y="29331"/>
                      </a:cubicBezTo>
                      <a:lnTo>
                        <a:pt x="0" y="14768"/>
                      </a:lnTo>
                      <a:lnTo>
                        <a:pt x="15762"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78" name="Arc 141"/>
                <p:cNvSpPr>
                  <a:spLocks/>
                </p:cNvSpPr>
                <p:nvPr/>
              </p:nvSpPr>
              <p:spPr bwMode="auto">
                <a:xfrm flipH="1">
                  <a:off x="3600" y="3312"/>
                  <a:ext cx="820" cy="336"/>
                </a:xfrm>
                <a:custGeom>
                  <a:avLst/>
                  <a:gdLst>
                    <a:gd name="T0" fmla="*/ 0 w 21706"/>
                    <a:gd name="T1" fmla="*/ 0 h 21600"/>
                    <a:gd name="T2" fmla="*/ 0 w 21706"/>
                    <a:gd name="T3" fmla="*/ 0 h 21600"/>
                    <a:gd name="T4" fmla="*/ 0 w 21706"/>
                    <a:gd name="T5" fmla="*/ 0 h 21600"/>
                    <a:gd name="T6" fmla="*/ 0 60000 65536"/>
                    <a:gd name="T7" fmla="*/ 0 60000 65536"/>
                    <a:gd name="T8" fmla="*/ 0 60000 65536"/>
                    <a:gd name="T9" fmla="*/ 0 w 21706"/>
                    <a:gd name="T10" fmla="*/ 0 h 21600"/>
                    <a:gd name="T11" fmla="*/ 21706 w 21706"/>
                    <a:gd name="T12" fmla="*/ 21600 h 21600"/>
                  </a:gdLst>
                  <a:ahLst/>
                  <a:cxnLst>
                    <a:cxn ang="T6">
                      <a:pos x="T0" y="T1"/>
                    </a:cxn>
                    <a:cxn ang="T7">
                      <a:pos x="T2" y="T3"/>
                    </a:cxn>
                    <a:cxn ang="T8">
                      <a:pos x="T4" y="T5"/>
                    </a:cxn>
                  </a:cxnLst>
                  <a:rect l="T9" t="T10" r="T11" b="T12"/>
                  <a:pathLst>
                    <a:path w="21706" h="21600" fill="none" extrusionOk="0">
                      <a:moveTo>
                        <a:pt x="0" y="877"/>
                      </a:moveTo>
                      <a:cubicBezTo>
                        <a:pt x="1978" y="295"/>
                        <a:pt x="4030" y="-1"/>
                        <a:pt x="6093" y="0"/>
                      </a:cubicBezTo>
                      <a:cubicBezTo>
                        <a:pt x="11990" y="0"/>
                        <a:pt x="17631" y="2411"/>
                        <a:pt x="21706" y="6673"/>
                      </a:cubicBezTo>
                    </a:path>
                    <a:path w="21706" h="21600" stroke="0" extrusionOk="0">
                      <a:moveTo>
                        <a:pt x="0" y="877"/>
                      </a:moveTo>
                      <a:cubicBezTo>
                        <a:pt x="1978" y="295"/>
                        <a:pt x="4030" y="-1"/>
                        <a:pt x="6093" y="0"/>
                      </a:cubicBezTo>
                      <a:cubicBezTo>
                        <a:pt x="11990" y="0"/>
                        <a:pt x="17631" y="2411"/>
                        <a:pt x="21706" y="6673"/>
                      </a:cubicBezTo>
                      <a:lnTo>
                        <a:pt x="6093" y="21600"/>
                      </a:lnTo>
                      <a:lnTo>
                        <a:pt x="0" y="877"/>
                      </a:lnTo>
                      <a:close/>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5673" name="Line 145"/>
            <p:cNvSpPr>
              <a:spLocks noChangeShapeType="1"/>
            </p:cNvSpPr>
            <p:nvPr/>
          </p:nvSpPr>
          <p:spPr bwMode="auto">
            <a:xfrm>
              <a:off x="1048" y="2800"/>
              <a:ext cx="0" cy="1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4" name="Text Box 151"/>
          <p:cNvSpPr txBox="1">
            <a:spLocks noChangeArrowheads="1"/>
          </p:cNvSpPr>
          <p:nvPr/>
        </p:nvSpPr>
        <p:spPr bwMode="auto">
          <a:xfrm>
            <a:off x="6541477" y="7162800"/>
            <a:ext cx="42203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cs typeface="Arial" pitchFamily="34" charset="0"/>
              </a:rPr>
              <a:t>C</a:t>
            </a:r>
            <a:endParaRPr lang="vi-VN">
              <a:cs typeface="Arial" pitchFamily="34" charset="0"/>
            </a:endParaRPr>
          </a:p>
        </p:txBody>
      </p:sp>
      <p:grpSp>
        <p:nvGrpSpPr>
          <p:cNvPr id="5" name="Group 161"/>
          <p:cNvGrpSpPr>
            <a:grpSpLocks/>
          </p:cNvGrpSpPr>
          <p:nvPr/>
        </p:nvGrpSpPr>
        <p:grpSpPr bwMode="auto">
          <a:xfrm>
            <a:off x="4010758" y="2667000"/>
            <a:ext cx="1756996" cy="4343400"/>
            <a:chOff x="1976" y="2352"/>
            <a:chExt cx="1200" cy="2736"/>
          </a:xfrm>
        </p:grpSpPr>
        <p:sp>
          <p:nvSpPr>
            <p:cNvPr id="25670" name="Freeform 157" descr="Sphere"/>
            <p:cNvSpPr>
              <a:spLocks/>
            </p:cNvSpPr>
            <p:nvPr/>
          </p:nvSpPr>
          <p:spPr bwMode="auto">
            <a:xfrm>
              <a:off x="1976" y="2352"/>
              <a:ext cx="1200" cy="2736"/>
            </a:xfrm>
            <a:custGeom>
              <a:avLst/>
              <a:gdLst>
                <a:gd name="T0" fmla="*/ 0 w 1200"/>
                <a:gd name="T1" fmla="*/ 816 h 2736"/>
                <a:gd name="T2" fmla="*/ 0 w 1200"/>
                <a:gd name="T3" fmla="*/ 2736 h 2736"/>
                <a:gd name="T4" fmla="*/ 1200 w 1200"/>
                <a:gd name="T5" fmla="*/ 1920 h 2736"/>
                <a:gd name="T6" fmla="*/ 1200 w 1200"/>
                <a:gd name="T7" fmla="*/ 0 h 2736"/>
                <a:gd name="T8" fmla="*/ 0 w 1200"/>
                <a:gd name="T9" fmla="*/ 816 h 2736"/>
                <a:gd name="T10" fmla="*/ 0 60000 65536"/>
                <a:gd name="T11" fmla="*/ 0 60000 65536"/>
                <a:gd name="T12" fmla="*/ 0 60000 65536"/>
                <a:gd name="T13" fmla="*/ 0 60000 65536"/>
                <a:gd name="T14" fmla="*/ 0 60000 65536"/>
                <a:gd name="T15" fmla="*/ 0 w 1200"/>
                <a:gd name="T16" fmla="*/ 0 h 2736"/>
                <a:gd name="T17" fmla="*/ 1200 w 1200"/>
                <a:gd name="T18" fmla="*/ 2736 h 2736"/>
              </a:gdLst>
              <a:ahLst/>
              <a:cxnLst>
                <a:cxn ang="T10">
                  <a:pos x="T0" y="T1"/>
                </a:cxn>
                <a:cxn ang="T11">
                  <a:pos x="T2" y="T3"/>
                </a:cxn>
                <a:cxn ang="T12">
                  <a:pos x="T4" y="T5"/>
                </a:cxn>
                <a:cxn ang="T13">
                  <a:pos x="T6" y="T7"/>
                </a:cxn>
                <a:cxn ang="T14">
                  <a:pos x="T8" y="T9"/>
                </a:cxn>
              </a:cxnLst>
              <a:rect l="T15" t="T16" r="T17" b="T18"/>
              <a:pathLst>
                <a:path w="1200" h="2736">
                  <a:moveTo>
                    <a:pt x="0" y="816"/>
                  </a:moveTo>
                  <a:lnTo>
                    <a:pt x="0" y="2736"/>
                  </a:lnTo>
                  <a:lnTo>
                    <a:pt x="1200" y="1920"/>
                  </a:lnTo>
                  <a:lnTo>
                    <a:pt x="1200" y="0"/>
                  </a:lnTo>
                  <a:lnTo>
                    <a:pt x="0" y="816"/>
                  </a:lnTo>
                  <a:close/>
                </a:path>
              </a:pathLst>
            </a:custGeom>
            <a:pattFill prst="sphere">
              <a:fgClr>
                <a:schemeClr val="folHlink"/>
              </a:fgClr>
              <a:bgClr>
                <a:schemeClr val="bg1"/>
              </a:bgClr>
            </a:pattFill>
            <a:ln w="9525">
              <a:solidFill>
                <a:schemeClr val="tx1"/>
              </a:solidFill>
              <a:round/>
              <a:headEnd/>
              <a:tailEnd/>
            </a:ln>
          </p:spPr>
          <p:txBody>
            <a:bodyPr/>
            <a:lstStyle/>
            <a:p>
              <a:endParaRPr lang="en-US"/>
            </a:p>
          </p:txBody>
        </p:sp>
        <p:sp>
          <p:nvSpPr>
            <p:cNvPr id="25671" name="Freeform 143"/>
            <p:cNvSpPr>
              <a:spLocks/>
            </p:cNvSpPr>
            <p:nvPr/>
          </p:nvSpPr>
          <p:spPr bwMode="auto">
            <a:xfrm>
              <a:off x="2160" y="2872"/>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solidFill>
              <a:schemeClr val="folHlink"/>
            </a:solidFill>
            <a:ln w="9525">
              <a:solidFill>
                <a:schemeClr val="tx1"/>
              </a:solidFill>
              <a:round/>
              <a:headEnd/>
              <a:tailEnd/>
            </a:ln>
          </p:spPr>
          <p:txBody>
            <a:bodyPr/>
            <a:lstStyle/>
            <a:p>
              <a:endParaRPr lang="en-US"/>
            </a:p>
          </p:txBody>
        </p:sp>
      </p:grpSp>
      <p:grpSp>
        <p:nvGrpSpPr>
          <p:cNvPr id="6" name="Group 171"/>
          <p:cNvGrpSpPr>
            <a:grpSpLocks/>
          </p:cNvGrpSpPr>
          <p:nvPr/>
        </p:nvGrpSpPr>
        <p:grpSpPr bwMode="auto">
          <a:xfrm>
            <a:off x="4262804" y="3352800"/>
            <a:ext cx="2067657" cy="3733800"/>
            <a:chOff x="4208" y="1144"/>
            <a:chExt cx="1411" cy="2352"/>
          </a:xfrm>
        </p:grpSpPr>
        <p:grpSp>
          <p:nvGrpSpPr>
            <p:cNvPr id="25649" name="Group 154"/>
            <p:cNvGrpSpPr>
              <a:grpSpLocks/>
            </p:cNvGrpSpPr>
            <p:nvPr/>
          </p:nvGrpSpPr>
          <p:grpSpPr bwMode="auto">
            <a:xfrm>
              <a:off x="4208" y="1144"/>
              <a:ext cx="1411" cy="2352"/>
              <a:chOff x="3552" y="1728"/>
              <a:chExt cx="1411" cy="2352"/>
            </a:xfrm>
          </p:grpSpPr>
          <p:grpSp>
            <p:nvGrpSpPr>
              <p:cNvPr id="25651" name="Group 152"/>
              <p:cNvGrpSpPr>
                <a:grpSpLocks/>
              </p:cNvGrpSpPr>
              <p:nvPr/>
            </p:nvGrpSpPr>
            <p:grpSpPr bwMode="auto">
              <a:xfrm>
                <a:off x="3552" y="1728"/>
                <a:ext cx="1411" cy="2352"/>
                <a:chOff x="4992" y="2112"/>
                <a:chExt cx="1411" cy="2352"/>
              </a:xfrm>
            </p:grpSpPr>
            <p:grpSp>
              <p:nvGrpSpPr>
                <p:cNvPr id="25653" name="Group 148"/>
                <p:cNvGrpSpPr>
                  <a:grpSpLocks/>
                </p:cNvGrpSpPr>
                <p:nvPr/>
              </p:nvGrpSpPr>
              <p:grpSpPr bwMode="auto">
                <a:xfrm>
                  <a:off x="4992" y="2112"/>
                  <a:ext cx="1411" cy="2352"/>
                  <a:chOff x="3591" y="2064"/>
                  <a:chExt cx="1411" cy="2352"/>
                </a:xfrm>
              </p:grpSpPr>
              <p:grpSp>
                <p:nvGrpSpPr>
                  <p:cNvPr id="25656" name="Group 136"/>
                  <p:cNvGrpSpPr>
                    <a:grpSpLocks/>
                  </p:cNvGrpSpPr>
                  <p:nvPr/>
                </p:nvGrpSpPr>
                <p:grpSpPr bwMode="auto">
                  <a:xfrm>
                    <a:off x="3600" y="2064"/>
                    <a:ext cx="1400" cy="2352"/>
                    <a:chOff x="3592" y="2064"/>
                    <a:chExt cx="1400" cy="2352"/>
                  </a:xfrm>
                </p:grpSpPr>
                <p:sp>
                  <p:nvSpPr>
                    <p:cNvPr id="25659" name="Line 120"/>
                    <p:cNvSpPr>
                      <a:spLocks noChangeShapeType="1"/>
                    </p:cNvSpPr>
                    <p:nvPr/>
                  </p:nvSpPr>
                  <p:spPr bwMode="auto">
                    <a:xfrm>
                      <a:off x="4176" y="3648"/>
                      <a:ext cx="816" cy="0"/>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60" name="Group 135"/>
                    <p:cNvGrpSpPr>
                      <a:grpSpLocks/>
                    </p:cNvGrpSpPr>
                    <p:nvPr/>
                  </p:nvGrpSpPr>
                  <p:grpSpPr bwMode="auto">
                    <a:xfrm>
                      <a:off x="3592" y="2064"/>
                      <a:ext cx="816" cy="2352"/>
                      <a:chOff x="3592" y="2064"/>
                      <a:chExt cx="816" cy="2352"/>
                    </a:xfrm>
                  </p:grpSpPr>
                  <p:sp>
                    <p:nvSpPr>
                      <p:cNvPr id="25661" name="Freeform 116" descr="Dark upward diagonal"/>
                      <p:cNvSpPr>
                        <a:spLocks/>
                      </p:cNvSpPr>
                      <p:nvPr/>
                    </p:nvSpPr>
                    <p:spPr bwMode="auto">
                      <a:xfrm>
                        <a:off x="3592" y="2160"/>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pattFill prst="dkUpDiag">
                        <a:fgClr>
                          <a:srgbClr val="006600"/>
                        </a:fgClr>
                        <a:bgClr>
                          <a:schemeClr val="bg1"/>
                        </a:bgClr>
                      </a:pattFill>
                      <a:ln w="9525">
                        <a:solidFill>
                          <a:schemeClr val="tx1"/>
                        </a:solidFill>
                        <a:round/>
                        <a:headEnd/>
                        <a:tailEnd/>
                      </a:ln>
                    </p:spPr>
                    <p:txBody>
                      <a:bodyPr/>
                      <a:lstStyle/>
                      <a:p>
                        <a:endParaRPr lang="en-US"/>
                      </a:p>
                    </p:txBody>
                  </p:sp>
                  <p:grpSp>
                    <p:nvGrpSpPr>
                      <p:cNvPr id="25662" name="Group 131"/>
                      <p:cNvGrpSpPr>
                        <a:grpSpLocks/>
                      </p:cNvGrpSpPr>
                      <p:nvPr/>
                    </p:nvGrpSpPr>
                    <p:grpSpPr bwMode="auto">
                      <a:xfrm>
                        <a:off x="4160" y="2064"/>
                        <a:ext cx="36" cy="2352"/>
                        <a:chOff x="4160" y="2064"/>
                        <a:chExt cx="36" cy="2352"/>
                      </a:xfrm>
                    </p:grpSpPr>
                    <p:sp>
                      <p:nvSpPr>
                        <p:cNvPr id="25663" name="Line 124"/>
                        <p:cNvSpPr>
                          <a:spLocks noChangeShapeType="1"/>
                        </p:cNvSpPr>
                        <p:nvPr/>
                      </p:nvSpPr>
                      <p:spPr bwMode="auto">
                        <a:xfrm>
                          <a:off x="4184" y="398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64" name="Group 130"/>
                        <p:cNvGrpSpPr>
                          <a:grpSpLocks/>
                        </p:cNvGrpSpPr>
                        <p:nvPr/>
                      </p:nvGrpSpPr>
                      <p:grpSpPr bwMode="auto">
                        <a:xfrm>
                          <a:off x="4160" y="2064"/>
                          <a:ext cx="36" cy="1920"/>
                          <a:chOff x="4160" y="2064"/>
                          <a:chExt cx="36" cy="1920"/>
                        </a:xfrm>
                      </p:grpSpPr>
                      <p:sp>
                        <p:nvSpPr>
                          <p:cNvPr id="25665" name="Line 122"/>
                          <p:cNvSpPr>
                            <a:spLocks noChangeShapeType="1"/>
                          </p:cNvSpPr>
                          <p:nvPr/>
                        </p:nvSpPr>
                        <p:spPr bwMode="auto">
                          <a:xfrm flipH="1">
                            <a:off x="4184" y="2496"/>
                            <a:ext cx="0" cy="14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66" name="Group 129"/>
                          <p:cNvGrpSpPr>
                            <a:grpSpLocks/>
                          </p:cNvGrpSpPr>
                          <p:nvPr/>
                        </p:nvGrpSpPr>
                        <p:grpSpPr bwMode="auto">
                          <a:xfrm>
                            <a:off x="4160" y="2480"/>
                            <a:ext cx="36" cy="1188"/>
                            <a:chOff x="4160" y="2480"/>
                            <a:chExt cx="36" cy="1188"/>
                          </a:xfrm>
                        </p:grpSpPr>
                        <p:sp>
                          <p:nvSpPr>
                            <p:cNvPr id="25668" name="Oval 127"/>
                            <p:cNvSpPr>
                              <a:spLocks noChangeArrowheads="1"/>
                            </p:cNvSpPr>
                            <p:nvPr/>
                          </p:nvSpPr>
                          <p:spPr bwMode="auto">
                            <a:xfrm>
                              <a:off x="4160" y="2480"/>
                              <a:ext cx="36" cy="36"/>
                            </a:xfrm>
                            <a:prstGeom prst="ellipse">
                              <a:avLst/>
                            </a:prstGeom>
                            <a:solidFill>
                              <a:srgbClr val="A50021"/>
                            </a:solidFill>
                            <a:ln w="9525">
                              <a:solidFill>
                                <a:srgbClr val="A50021"/>
                              </a:solidFill>
                              <a:round/>
                              <a:headEnd/>
                              <a:tailEnd/>
                            </a:ln>
                          </p:spPr>
                          <p:txBody>
                            <a:bodyPr wrap="none" anchor="ctr"/>
                            <a:lstStyle/>
                            <a:p>
                              <a:endParaRPr lang="vi-VN"/>
                            </a:p>
                          </p:txBody>
                        </p:sp>
                        <p:sp>
                          <p:nvSpPr>
                            <p:cNvPr id="25669" name="Oval 128"/>
                            <p:cNvSpPr>
                              <a:spLocks noChangeArrowheads="1"/>
                            </p:cNvSpPr>
                            <p:nvPr/>
                          </p:nvSpPr>
                          <p:spPr bwMode="auto">
                            <a:xfrm>
                              <a:off x="4160" y="3632"/>
                              <a:ext cx="36" cy="36"/>
                            </a:xfrm>
                            <a:prstGeom prst="ellipse">
                              <a:avLst/>
                            </a:prstGeom>
                            <a:solidFill>
                              <a:srgbClr val="A50021"/>
                            </a:solidFill>
                            <a:ln w="9525">
                              <a:solidFill>
                                <a:srgbClr val="A50021"/>
                              </a:solidFill>
                              <a:round/>
                              <a:headEnd/>
                              <a:tailEnd/>
                            </a:ln>
                          </p:spPr>
                          <p:txBody>
                            <a:bodyPr wrap="none" anchor="ctr"/>
                            <a:lstStyle/>
                            <a:p>
                              <a:endParaRPr lang="vi-VN"/>
                            </a:p>
                          </p:txBody>
                        </p:sp>
                      </p:grpSp>
                      <p:sp>
                        <p:nvSpPr>
                          <p:cNvPr id="25667" name="Line 123"/>
                          <p:cNvSpPr>
                            <a:spLocks noChangeShapeType="1"/>
                          </p:cNvSpPr>
                          <p:nvPr/>
                        </p:nvSpPr>
                        <p:spPr bwMode="auto">
                          <a:xfrm>
                            <a:off x="4184" y="206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sp>
                <p:nvSpPr>
                  <p:cNvPr id="25657" name="Arc 140"/>
                  <p:cNvSpPr>
                    <a:spLocks/>
                  </p:cNvSpPr>
                  <p:nvPr/>
                </p:nvSpPr>
                <p:spPr bwMode="auto">
                  <a:xfrm flipH="1">
                    <a:off x="3591" y="2171"/>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58" name="Arc 147"/>
                  <p:cNvSpPr>
                    <a:spLocks/>
                  </p:cNvSpPr>
                  <p:nvPr/>
                </p:nvSpPr>
                <p:spPr bwMode="auto">
                  <a:xfrm flipH="1">
                    <a:off x="3592" y="3328"/>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54" name="Text Box 149"/>
                <p:cNvSpPr txBox="1">
                  <a:spLocks noChangeArrowheads="1"/>
                </p:cNvSpPr>
                <p:nvPr/>
              </p:nvSpPr>
              <p:spPr bwMode="auto">
                <a:xfrm>
                  <a:off x="5568" y="2256"/>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A50021"/>
                      </a:solidFill>
                      <a:cs typeface="Arial" pitchFamily="34" charset="0"/>
                    </a:rPr>
                    <a:t>C</a:t>
                  </a:r>
                  <a:endParaRPr lang="vi-VN">
                    <a:solidFill>
                      <a:srgbClr val="A50021"/>
                    </a:solidFill>
                    <a:cs typeface="Arial" pitchFamily="34" charset="0"/>
                  </a:endParaRPr>
                </a:p>
              </p:txBody>
            </p:sp>
            <p:sp>
              <p:nvSpPr>
                <p:cNvPr id="25655" name="Text Box 150"/>
                <p:cNvSpPr txBox="1">
                  <a:spLocks noChangeArrowheads="1"/>
                </p:cNvSpPr>
                <p:nvPr/>
              </p:nvSpPr>
              <p:spPr bwMode="auto">
                <a:xfrm>
                  <a:off x="5568" y="3648"/>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A50021"/>
                      </a:solidFill>
                      <a:cs typeface="Arial" pitchFamily="34" charset="0"/>
                    </a:rPr>
                    <a:t>D</a:t>
                  </a:r>
                  <a:endParaRPr lang="vi-VN">
                    <a:solidFill>
                      <a:srgbClr val="A50021"/>
                    </a:solidFill>
                    <a:cs typeface="Arial" pitchFamily="34" charset="0"/>
                  </a:endParaRPr>
                </a:p>
              </p:txBody>
            </p:sp>
          </p:grpSp>
          <p:sp>
            <p:nvSpPr>
              <p:cNvPr id="25652" name="Line 153"/>
              <p:cNvSpPr>
                <a:spLocks noChangeShapeType="1"/>
              </p:cNvSpPr>
              <p:nvPr/>
            </p:nvSpPr>
            <p:spPr bwMode="auto">
              <a:xfrm>
                <a:off x="4960" y="2160"/>
                <a:ext cx="0" cy="11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50" name="Line 170"/>
            <p:cNvSpPr>
              <a:spLocks noChangeShapeType="1"/>
            </p:cNvSpPr>
            <p:nvPr/>
          </p:nvSpPr>
          <p:spPr bwMode="auto">
            <a:xfrm>
              <a:off x="4800" y="1584"/>
              <a:ext cx="816" cy="0"/>
            </a:xfrm>
            <a:prstGeom prst="line">
              <a:avLst/>
            </a:prstGeom>
            <a:noFill/>
            <a:ln w="9525">
              <a:solidFill>
                <a:srgbClr val="006600"/>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206"/>
          <p:cNvGrpSpPr>
            <a:grpSpLocks/>
          </p:cNvGrpSpPr>
          <p:nvPr/>
        </p:nvGrpSpPr>
        <p:grpSpPr bwMode="auto">
          <a:xfrm>
            <a:off x="3938954" y="3352800"/>
            <a:ext cx="2384181" cy="3733800"/>
            <a:chOff x="1584" y="2200"/>
            <a:chExt cx="1627" cy="2352"/>
          </a:xfrm>
        </p:grpSpPr>
        <p:grpSp>
          <p:nvGrpSpPr>
            <p:cNvPr id="25619" name="Group 172"/>
            <p:cNvGrpSpPr>
              <a:grpSpLocks/>
            </p:cNvGrpSpPr>
            <p:nvPr/>
          </p:nvGrpSpPr>
          <p:grpSpPr bwMode="auto">
            <a:xfrm>
              <a:off x="1800" y="2200"/>
              <a:ext cx="1411" cy="2352"/>
              <a:chOff x="4208" y="1144"/>
              <a:chExt cx="1411" cy="2352"/>
            </a:xfrm>
          </p:grpSpPr>
          <p:grpSp>
            <p:nvGrpSpPr>
              <p:cNvPr id="25628" name="Group 173"/>
              <p:cNvGrpSpPr>
                <a:grpSpLocks/>
              </p:cNvGrpSpPr>
              <p:nvPr/>
            </p:nvGrpSpPr>
            <p:grpSpPr bwMode="auto">
              <a:xfrm>
                <a:off x="4208" y="1144"/>
                <a:ext cx="1411" cy="2352"/>
                <a:chOff x="3552" y="1728"/>
                <a:chExt cx="1411" cy="2352"/>
              </a:xfrm>
            </p:grpSpPr>
            <p:grpSp>
              <p:nvGrpSpPr>
                <p:cNvPr id="25630" name="Group 174"/>
                <p:cNvGrpSpPr>
                  <a:grpSpLocks/>
                </p:cNvGrpSpPr>
                <p:nvPr/>
              </p:nvGrpSpPr>
              <p:grpSpPr bwMode="auto">
                <a:xfrm>
                  <a:off x="3552" y="1728"/>
                  <a:ext cx="1411" cy="2352"/>
                  <a:chOff x="4992" y="2112"/>
                  <a:chExt cx="1411" cy="2352"/>
                </a:xfrm>
              </p:grpSpPr>
              <p:grpSp>
                <p:nvGrpSpPr>
                  <p:cNvPr id="25632" name="Group 175"/>
                  <p:cNvGrpSpPr>
                    <a:grpSpLocks/>
                  </p:cNvGrpSpPr>
                  <p:nvPr/>
                </p:nvGrpSpPr>
                <p:grpSpPr bwMode="auto">
                  <a:xfrm>
                    <a:off x="4992" y="2112"/>
                    <a:ext cx="1411" cy="2352"/>
                    <a:chOff x="3591" y="2064"/>
                    <a:chExt cx="1411" cy="2352"/>
                  </a:xfrm>
                </p:grpSpPr>
                <p:grpSp>
                  <p:nvGrpSpPr>
                    <p:cNvPr id="25635" name="Group 176"/>
                    <p:cNvGrpSpPr>
                      <a:grpSpLocks/>
                    </p:cNvGrpSpPr>
                    <p:nvPr/>
                  </p:nvGrpSpPr>
                  <p:grpSpPr bwMode="auto">
                    <a:xfrm>
                      <a:off x="3600" y="2064"/>
                      <a:ext cx="1400" cy="2352"/>
                      <a:chOff x="3592" y="2064"/>
                      <a:chExt cx="1400" cy="2352"/>
                    </a:xfrm>
                  </p:grpSpPr>
                  <p:sp>
                    <p:nvSpPr>
                      <p:cNvPr id="25638" name="Line 177"/>
                      <p:cNvSpPr>
                        <a:spLocks noChangeShapeType="1"/>
                      </p:cNvSpPr>
                      <p:nvPr/>
                    </p:nvSpPr>
                    <p:spPr bwMode="auto">
                      <a:xfrm>
                        <a:off x="4176" y="3648"/>
                        <a:ext cx="816" cy="0"/>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39" name="Group 178"/>
                      <p:cNvGrpSpPr>
                        <a:grpSpLocks/>
                      </p:cNvGrpSpPr>
                      <p:nvPr/>
                    </p:nvGrpSpPr>
                    <p:grpSpPr bwMode="auto">
                      <a:xfrm>
                        <a:off x="3592" y="2064"/>
                        <a:ext cx="816" cy="2352"/>
                        <a:chOff x="3592" y="2064"/>
                        <a:chExt cx="816" cy="2352"/>
                      </a:xfrm>
                    </p:grpSpPr>
                    <p:sp>
                      <p:nvSpPr>
                        <p:cNvPr id="25640" name="Freeform 179"/>
                        <p:cNvSpPr>
                          <a:spLocks/>
                        </p:cNvSpPr>
                        <p:nvPr/>
                      </p:nvSpPr>
                      <p:spPr bwMode="auto">
                        <a:xfrm>
                          <a:off x="3592" y="2160"/>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641" name="Group 180"/>
                        <p:cNvGrpSpPr>
                          <a:grpSpLocks/>
                        </p:cNvGrpSpPr>
                        <p:nvPr/>
                      </p:nvGrpSpPr>
                      <p:grpSpPr bwMode="auto">
                        <a:xfrm>
                          <a:off x="4160" y="2064"/>
                          <a:ext cx="36" cy="2352"/>
                          <a:chOff x="4160" y="2064"/>
                          <a:chExt cx="36" cy="2352"/>
                        </a:xfrm>
                      </p:grpSpPr>
                      <p:sp>
                        <p:nvSpPr>
                          <p:cNvPr id="25642" name="Line 181"/>
                          <p:cNvSpPr>
                            <a:spLocks noChangeShapeType="1"/>
                          </p:cNvSpPr>
                          <p:nvPr/>
                        </p:nvSpPr>
                        <p:spPr bwMode="auto">
                          <a:xfrm>
                            <a:off x="4184" y="398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43" name="Group 182"/>
                          <p:cNvGrpSpPr>
                            <a:grpSpLocks/>
                          </p:cNvGrpSpPr>
                          <p:nvPr/>
                        </p:nvGrpSpPr>
                        <p:grpSpPr bwMode="auto">
                          <a:xfrm>
                            <a:off x="4160" y="2064"/>
                            <a:ext cx="36" cy="1920"/>
                            <a:chOff x="4160" y="2064"/>
                            <a:chExt cx="36" cy="1920"/>
                          </a:xfrm>
                        </p:grpSpPr>
                        <p:sp>
                          <p:nvSpPr>
                            <p:cNvPr id="25644" name="Line 183"/>
                            <p:cNvSpPr>
                              <a:spLocks noChangeShapeType="1"/>
                            </p:cNvSpPr>
                            <p:nvPr/>
                          </p:nvSpPr>
                          <p:spPr bwMode="auto">
                            <a:xfrm flipH="1">
                              <a:off x="4184" y="2496"/>
                              <a:ext cx="0" cy="14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45" name="Group 184"/>
                            <p:cNvGrpSpPr>
                              <a:grpSpLocks/>
                            </p:cNvGrpSpPr>
                            <p:nvPr/>
                          </p:nvGrpSpPr>
                          <p:grpSpPr bwMode="auto">
                            <a:xfrm>
                              <a:off x="4160" y="2480"/>
                              <a:ext cx="36" cy="1188"/>
                              <a:chOff x="4160" y="2480"/>
                              <a:chExt cx="36" cy="1188"/>
                            </a:xfrm>
                          </p:grpSpPr>
                          <p:sp>
                            <p:nvSpPr>
                              <p:cNvPr id="25647" name="Oval 185"/>
                              <p:cNvSpPr>
                                <a:spLocks noChangeArrowheads="1"/>
                              </p:cNvSpPr>
                              <p:nvPr/>
                            </p:nvSpPr>
                            <p:spPr bwMode="auto">
                              <a:xfrm>
                                <a:off x="4160" y="2480"/>
                                <a:ext cx="36" cy="36"/>
                              </a:xfrm>
                              <a:prstGeom prst="ellipse">
                                <a:avLst/>
                              </a:prstGeom>
                              <a:solidFill>
                                <a:srgbClr val="A50021"/>
                              </a:solidFill>
                              <a:ln w="9525">
                                <a:solidFill>
                                  <a:srgbClr val="A50021"/>
                                </a:solidFill>
                                <a:round/>
                                <a:headEnd/>
                                <a:tailEnd/>
                              </a:ln>
                            </p:spPr>
                            <p:txBody>
                              <a:bodyPr wrap="none" anchor="ctr"/>
                              <a:lstStyle/>
                              <a:p>
                                <a:endParaRPr lang="vi-VN"/>
                              </a:p>
                            </p:txBody>
                          </p:sp>
                          <p:sp>
                            <p:nvSpPr>
                              <p:cNvPr id="25648" name="Oval 186"/>
                              <p:cNvSpPr>
                                <a:spLocks noChangeArrowheads="1"/>
                              </p:cNvSpPr>
                              <p:nvPr/>
                            </p:nvSpPr>
                            <p:spPr bwMode="auto">
                              <a:xfrm>
                                <a:off x="4160" y="3632"/>
                                <a:ext cx="36" cy="36"/>
                              </a:xfrm>
                              <a:prstGeom prst="ellipse">
                                <a:avLst/>
                              </a:prstGeom>
                              <a:solidFill>
                                <a:srgbClr val="A50021"/>
                              </a:solidFill>
                              <a:ln w="9525">
                                <a:solidFill>
                                  <a:srgbClr val="A50021"/>
                                </a:solidFill>
                                <a:round/>
                                <a:headEnd/>
                                <a:tailEnd/>
                              </a:ln>
                            </p:spPr>
                            <p:txBody>
                              <a:bodyPr wrap="none" anchor="ctr"/>
                              <a:lstStyle/>
                              <a:p>
                                <a:endParaRPr lang="vi-VN"/>
                              </a:p>
                            </p:txBody>
                          </p:sp>
                        </p:grpSp>
                        <p:sp>
                          <p:nvSpPr>
                            <p:cNvPr id="25646" name="Line 187"/>
                            <p:cNvSpPr>
                              <a:spLocks noChangeShapeType="1"/>
                            </p:cNvSpPr>
                            <p:nvPr/>
                          </p:nvSpPr>
                          <p:spPr bwMode="auto">
                            <a:xfrm>
                              <a:off x="4184" y="206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sp>
                  <p:nvSpPr>
                    <p:cNvPr id="25636" name="Arc 188"/>
                    <p:cNvSpPr>
                      <a:spLocks/>
                    </p:cNvSpPr>
                    <p:nvPr/>
                  </p:nvSpPr>
                  <p:spPr bwMode="auto">
                    <a:xfrm flipH="1">
                      <a:off x="3591" y="2171"/>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7" name="Arc 189"/>
                    <p:cNvSpPr>
                      <a:spLocks/>
                    </p:cNvSpPr>
                    <p:nvPr/>
                  </p:nvSpPr>
                  <p:spPr bwMode="auto">
                    <a:xfrm flipH="1">
                      <a:off x="3592" y="3328"/>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33" name="Text Box 190"/>
                  <p:cNvSpPr txBox="1">
                    <a:spLocks noChangeArrowheads="1"/>
                  </p:cNvSpPr>
                  <p:nvPr/>
                </p:nvSpPr>
                <p:spPr bwMode="auto">
                  <a:xfrm>
                    <a:off x="5568" y="2256"/>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A50021"/>
                        </a:solidFill>
                        <a:cs typeface="Arial" pitchFamily="34" charset="0"/>
                      </a:rPr>
                      <a:t>C</a:t>
                    </a:r>
                    <a:endParaRPr lang="vi-VN">
                      <a:solidFill>
                        <a:srgbClr val="A50021"/>
                      </a:solidFill>
                      <a:cs typeface="Arial" pitchFamily="34" charset="0"/>
                    </a:endParaRPr>
                  </a:p>
                </p:txBody>
              </p:sp>
              <p:sp>
                <p:nvSpPr>
                  <p:cNvPr id="25634" name="Text Box 191"/>
                  <p:cNvSpPr txBox="1">
                    <a:spLocks noChangeArrowheads="1"/>
                  </p:cNvSpPr>
                  <p:nvPr/>
                </p:nvSpPr>
                <p:spPr bwMode="auto">
                  <a:xfrm>
                    <a:off x="5568" y="3648"/>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A50021"/>
                        </a:solidFill>
                        <a:cs typeface="Arial" pitchFamily="34" charset="0"/>
                      </a:rPr>
                      <a:t>D</a:t>
                    </a:r>
                    <a:endParaRPr lang="vi-VN">
                      <a:solidFill>
                        <a:srgbClr val="A50021"/>
                      </a:solidFill>
                      <a:cs typeface="Arial" pitchFamily="34" charset="0"/>
                    </a:endParaRPr>
                  </a:p>
                </p:txBody>
              </p:sp>
            </p:grpSp>
            <p:sp>
              <p:nvSpPr>
                <p:cNvPr id="25631" name="Line 192"/>
                <p:cNvSpPr>
                  <a:spLocks noChangeShapeType="1"/>
                </p:cNvSpPr>
                <p:nvPr/>
              </p:nvSpPr>
              <p:spPr bwMode="auto">
                <a:xfrm>
                  <a:off x="4960" y="2160"/>
                  <a:ext cx="0" cy="11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29" name="Line 193"/>
              <p:cNvSpPr>
                <a:spLocks noChangeShapeType="1"/>
              </p:cNvSpPr>
              <p:nvPr/>
            </p:nvSpPr>
            <p:spPr bwMode="auto">
              <a:xfrm>
                <a:off x="4800" y="1584"/>
                <a:ext cx="816" cy="0"/>
              </a:xfrm>
              <a:prstGeom prst="line">
                <a:avLst/>
              </a:prstGeom>
              <a:noFill/>
              <a:ln w="9525">
                <a:solidFill>
                  <a:srgbClr val="006600"/>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20" name="Group 197"/>
            <p:cNvGrpSpPr>
              <a:grpSpLocks/>
            </p:cNvGrpSpPr>
            <p:nvPr/>
          </p:nvGrpSpPr>
          <p:grpSpPr bwMode="auto">
            <a:xfrm>
              <a:off x="1584" y="2304"/>
              <a:ext cx="1068" cy="1728"/>
              <a:chOff x="1048" y="2448"/>
              <a:chExt cx="1068" cy="1728"/>
            </a:xfrm>
          </p:grpSpPr>
          <p:grpSp>
            <p:nvGrpSpPr>
              <p:cNvPr id="25621" name="Group 198"/>
              <p:cNvGrpSpPr>
                <a:grpSpLocks/>
              </p:cNvGrpSpPr>
              <p:nvPr/>
            </p:nvGrpSpPr>
            <p:grpSpPr bwMode="auto">
              <a:xfrm>
                <a:off x="1056" y="2448"/>
                <a:ext cx="1060" cy="1728"/>
                <a:chOff x="1056" y="2448"/>
                <a:chExt cx="1060" cy="1728"/>
              </a:xfrm>
            </p:grpSpPr>
            <p:sp>
              <p:nvSpPr>
                <p:cNvPr id="25623" name="Freeform 199"/>
                <p:cNvSpPr>
                  <a:spLocks/>
                </p:cNvSpPr>
                <p:nvPr/>
              </p:nvSpPr>
              <p:spPr bwMode="auto">
                <a:xfrm>
                  <a:off x="1280" y="2448"/>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grpSp>
              <p:nvGrpSpPr>
                <p:cNvPr id="25624" name="Group 200"/>
                <p:cNvGrpSpPr>
                  <a:grpSpLocks/>
                </p:cNvGrpSpPr>
                <p:nvPr/>
              </p:nvGrpSpPr>
              <p:grpSpPr bwMode="auto">
                <a:xfrm>
                  <a:off x="1056" y="2448"/>
                  <a:ext cx="1060" cy="1714"/>
                  <a:chOff x="3360" y="2160"/>
                  <a:chExt cx="1060" cy="1714"/>
                </a:xfrm>
              </p:grpSpPr>
              <p:sp>
                <p:nvSpPr>
                  <p:cNvPr id="25625" name="Arc 201"/>
                  <p:cNvSpPr>
                    <a:spLocks/>
                  </p:cNvSpPr>
                  <p:nvPr/>
                </p:nvSpPr>
                <p:spPr bwMode="auto">
                  <a:xfrm flipH="1">
                    <a:off x="3360" y="2160"/>
                    <a:ext cx="1040" cy="570"/>
                  </a:xfrm>
                  <a:custGeom>
                    <a:avLst/>
                    <a:gdLst>
                      <a:gd name="T0" fmla="*/ 0 w 27522"/>
                      <a:gd name="T1" fmla="*/ 0 h 36717"/>
                      <a:gd name="T2" fmla="*/ 0 w 27522"/>
                      <a:gd name="T3" fmla="*/ 0 h 36717"/>
                      <a:gd name="T4" fmla="*/ 0 w 27522"/>
                      <a:gd name="T5" fmla="*/ 0 h 36717"/>
                      <a:gd name="T6" fmla="*/ 0 60000 65536"/>
                      <a:gd name="T7" fmla="*/ 0 60000 65536"/>
                      <a:gd name="T8" fmla="*/ 0 60000 65536"/>
                      <a:gd name="T9" fmla="*/ 0 w 27522"/>
                      <a:gd name="T10" fmla="*/ 0 h 36717"/>
                      <a:gd name="T11" fmla="*/ 27522 w 27522"/>
                      <a:gd name="T12" fmla="*/ 36717 h 36717"/>
                    </a:gdLst>
                    <a:ahLst/>
                    <a:cxnLst>
                      <a:cxn ang="T6">
                        <a:pos x="T0" y="T1"/>
                      </a:cxn>
                      <a:cxn ang="T7">
                        <a:pos x="T2" y="T3"/>
                      </a:cxn>
                      <a:cxn ang="T8">
                        <a:pos x="T4" y="T5"/>
                      </a:cxn>
                    </a:cxnLst>
                    <a:rect l="T9" t="T10" r="T11" b="T12"/>
                    <a:pathLst>
                      <a:path w="27522" h="36717" fill="none" extrusionOk="0">
                        <a:moveTo>
                          <a:pt x="-1" y="827"/>
                        </a:moveTo>
                        <a:cubicBezTo>
                          <a:pt x="1926" y="278"/>
                          <a:pt x="3919" y="-1"/>
                          <a:pt x="5922" y="0"/>
                        </a:cubicBezTo>
                        <a:cubicBezTo>
                          <a:pt x="17851" y="0"/>
                          <a:pt x="27522" y="9670"/>
                          <a:pt x="27522" y="21600"/>
                        </a:cubicBezTo>
                        <a:cubicBezTo>
                          <a:pt x="27522" y="27252"/>
                          <a:pt x="25306" y="32679"/>
                          <a:pt x="21350" y="36717"/>
                        </a:cubicBezTo>
                      </a:path>
                      <a:path w="27522" h="36717" stroke="0" extrusionOk="0">
                        <a:moveTo>
                          <a:pt x="-1" y="827"/>
                        </a:moveTo>
                        <a:cubicBezTo>
                          <a:pt x="1926" y="278"/>
                          <a:pt x="3919" y="-1"/>
                          <a:pt x="5922" y="0"/>
                        </a:cubicBezTo>
                        <a:cubicBezTo>
                          <a:pt x="17851" y="0"/>
                          <a:pt x="27522" y="9670"/>
                          <a:pt x="27522" y="21600"/>
                        </a:cubicBezTo>
                        <a:cubicBezTo>
                          <a:pt x="27522" y="27252"/>
                          <a:pt x="25306" y="32679"/>
                          <a:pt x="21350" y="36717"/>
                        </a:cubicBezTo>
                        <a:lnTo>
                          <a:pt x="5922" y="21600"/>
                        </a:lnTo>
                        <a:lnTo>
                          <a:pt x="-1" y="827"/>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6" name="Arc 202"/>
                  <p:cNvSpPr>
                    <a:spLocks/>
                  </p:cNvSpPr>
                  <p:nvPr/>
                </p:nvSpPr>
                <p:spPr bwMode="auto">
                  <a:xfrm flipH="1">
                    <a:off x="3360" y="3418"/>
                    <a:ext cx="816" cy="456"/>
                  </a:xfrm>
                  <a:custGeom>
                    <a:avLst/>
                    <a:gdLst>
                      <a:gd name="T0" fmla="*/ 0 w 21600"/>
                      <a:gd name="T1" fmla="*/ 0 h 29332"/>
                      <a:gd name="T2" fmla="*/ 0 w 21600"/>
                      <a:gd name="T3" fmla="*/ 0 h 29332"/>
                      <a:gd name="T4" fmla="*/ 0 w 21600"/>
                      <a:gd name="T5" fmla="*/ 0 h 29332"/>
                      <a:gd name="T6" fmla="*/ 0 60000 65536"/>
                      <a:gd name="T7" fmla="*/ 0 60000 65536"/>
                      <a:gd name="T8" fmla="*/ 0 60000 65536"/>
                      <a:gd name="T9" fmla="*/ 0 w 21600"/>
                      <a:gd name="T10" fmla="*/ 0 h 29332"/>
                      <a:gd name="T11" fmla="*/ 21600 w 21600"/>
                      <a:gd name="T12" fmla="*/ 29332 h 29332"/>
                    </a:gdLst>
                    <a:ahLst/>
                    <a:cxnLst>
                      <a:cxn ang="T6">
                        <a:pos x="T0" y="T1"/>
                      </a:cxn>
                      <a:cxn ang="T7">
                        <a:pos x="T2" y="T3"/>
                      </a:cxn>
                      <a:cxn ang="T8">
                        <a:pos x="T4" y="T5"/>
                      </a:cxn>
                    </a:cxnLst>
                    <a:rect l="T9" t="T10" r="T11" b="T12"/>
                    <a:pathLst>
                      <a:path w="21600" h="29332" fill="none" extrusionOk="0">
                        <a:moveTo>
                          <a:pt x="15762" y="0"/>
                        </a:moveTo>
                        <a:cubicBezTo>
                          <a:pt x="19513" y="4003"/>
                          <a:pt x="21600" y="9282"/>
                          <a:pt x="21600" y="14768"/>
                        </a:cubicBezTo>
                        <a:cubicBezTo>
                          <a:pt x="21600" y="20157"/>
                          <a:pt x="19585" y="25351"/>
                          <a:pt x="15951" y="29331"/>
                        </a:cubicBezTo>
                      </a:path>
                      <a:path w="21600" h="29332" stroke="0" extrusionOk="0">
                        <a:moveTo>
                          <a:pt x="15762" y="0"/>
                        </a:moveTo>
                        <a:cubicBezTo>
                          <a:pt x="19513" y="4003"/>
                          <a:pt x="21600" y="9282"/>
                          <a:pt x="21600" y="14768"/>
                        </a:cubicBezTo>
                        <a:cubicBezTo>
                          <a:pt x="21600" y="20157"/>
                          <a:pt x="19585" y="25351"/>
                          <a:pt x="15951" y="29331"/>
                        </a:cubicBezTo>
                        <a:lnTo>
                          <a:pt x="0" y="14768"/>
                        </a:lnTo>
                        <a:lnTo>
                          <a:pt x="15762"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7" name="Arc 203"/>
                  <p:cNvSpPr>
                    <a:spLocks/>
                  </p:cNvSpPr>
                  <p:nvPr/>
                </p:nvSpPr>
                <p:spPr bwMode="auto">
                  <a:xfrm flipH="1">
                    <a:off x="3600" y="3312"/>
                    <a:ext cx="820" cy="336"/>
                  </a:xfrm>
                  <a:custGeom>
                    <a:avLst/>
                    <a:gdLst>
                      <a:gd name="T0" fmla="*/ 0 w 21706"/>
                      <a:gd name="T1" fmla="*/ 0 h 21600"/>
                      <a:gd name="T2" fmla="*/ 0 w 21706"/>
                      <a:gd name="T3" fmla="*/ 0 h 21600"/>
                      <a:gd name="T4" fmla="*/ 0 w 21706"/>
                      <a:gd name="T5" fmla="*/ 0 h 21600"/>
                      <a:gd name="T6" fmla="*/ 0 60000 65536"/>
                      <a:gd name="T7" fmla="*/ 0 60000 65536"/>
                      <a:gd name="T8" fmla="*/ 0 60000 65536"/>
                      <a:gd name="T9" fmla="*/ 0 w 21706"/>
                      <a:gd name="T10" fmla="*/ 0 h 21600"/>
                      <a:gd name="T11" fmla="*/ 21706 w 21706"/>
                      <a:gd name="T12" fmla="*/ 21600 h 21600"/>
                    </a:gdLst>
                    <a:ahLst/>
                    <a:cxnLst>
                      <a:cxn ang="T6">
                        <a:pos x="T0" y="T1"/>
                      </a:cxn>
                      <a:cxn ang="T7">
                        <a:pos x="T2" y="T3"/>
                      </a:cxn>
                      <a:cxn ang="T8">
                        <a:pos x="T4" y="T5"/>
                      </a:cxn>
                    </a:cxnLst>
                    <a:rect l="T9" t="T10" r="T11" b="T12"/>
                    <a:pathLst>
                      <a:path w="21706" h="21600" fill="none" extrusionOk="0">
                        <a:moveTo>
                          <a:pt x="0" y="877"/>
                        </a:moveTo>
                        <a:cubicBezTo>
                          <a:pt x="1978" y="295"/>
                          <a:pt x="4030" y="-1"/>
                          <a:pt x="6093" y="0"/>
                        </a:cubicBezTo>
                        <a:cubicBezTo>
                          <a:pt x="11990" y="0"/>
                          <a:pt x="17631" y="2411"/>
                          <a:pt x="21706" y="6673"/>
                        </a:cubicBezTo>
                      </a:path>
                      <a:path w="21706" h="21600" stroke="0" extrusionOk="0">
                        <a:moveTo>
                          <a:pt x="0" y="877"/>
                        </a:moveTo>
                        <a:cubicBezTo>
                          <a:pt x="1978" y="295"/>
                          <a:pt x="4030" y="-1"/>
                          <a:pt x="6093" y="0"/>
                        </a:cubicBezTo>
                        <a:cubicBezTo>
                          <a:pt x="11990" y="0"/>
                          <a:pt x="17631" y="2411"/>
                          <a:pt x="21706" y="6673"/>
                        </a:cubicBezTo>
                        <a:lnTo>
                          <a:pt x="6093" y="21600"/>
                        </a:lnTo>
                        <a:lnTo>
                          <a:pt x="0" y="877"/>
                        </a:lnTo>
                        <a:close/>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5622" name="Line 204"/>
              <p:cNvSpPr>
                <a:spLocks noChangeShapeType="1"/>
              </p:cNvSpPr>
              <p:nvPr/>
            </p:nvSpPr>
            <p:spPr bwMode="auto">
              <a:xfrm>
                <a:off x="1048" y="2800"/>
                <a:ext cx="0" cy="1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8" name="Group 169"/>
          <p:cNvGrpSpPr>
            <a:grpSpLocks/>
          </p:cNvGrpSpPr>
          <p:nvPr/>
        </p:nvGrpSpPr>
        <p:grpSpPr bwMode="auto">
          <a:xfrm>
            <a:off x="4004897" y="3517901"/>
            <a:ext cx="1513742" cy="2703513"/>
            <a:chOff x="4061" y="1250"/>
            <a:chExt cx="1033" cy="1703"/>
          </a:xfrm>
        </p:grpSpPr>
        <p:sp>
          <p:nvSpPr>
            <p:cNvPr id="25615" name="Arc 162"/>
            <p:cNvSpPr>
              <a:spLocks/>
            </p:cNvSpPr>
            <p:nvPr/>
          </p:nvSpPr>
          <p:spPr bwMode="auto">
            <a:xfrm>
              <a:off x="4436" y="1250"/>
              <a:ext cx="658" cy="336"/>
            </a:xfrm>
            <a:custGeom>
              <a:avLst/>
              <a:gdLst>
                <a:gd name="T0" fmla="*/ 0 w 17423"/>
                <a:gd name="T1" fmla="*/ 0 h 21600"/>
                <a:gd name="T2" fmla="*/ 0 w 17423"/>
                <a:gd name="T3" fmla="*/ 0 h 21600"/>
                <a:gd name="T4" fmla="*/ 0 w 17423"/>
                <a:gd name="T5" fmla="*/ 0 h 21600"/>
                <a:gd name="T6" fmla="*/ 0 60000 65536"/>
                <a:gd name="T7" fmla="*/ 0 60000 65536"/>
                <a:gd name="T8" fmla="*/ 0 60000 65536"/>
                <a:gd name="T9" fmla="*/ 0 w 17423"/>
                <a:gd name="T10" fmla="*/ 0 h 21600"/>
                <a:gd name="T11" fmla="*/ 17423 w 17423"/>
                <a:gd name="T12" fmla="*/ 21600 h 21600"/>
              </a:gdLst>
              <a:ahLst/>
              <a:cxnLst>
                <a:cxn ang="T6">
                  <a:pos x="T0" y="T1"/>
                </a:cxn>
                <a:cxn ang="T7">
                  <a:pos x="T2" y="T3"/>
                </a:cxn>
                <a:cxn ang="T8">
                  <a:pos x="T4" y="T5"/>
                </a:cxn>
              </a:cxnLst>
              <a:rect l="T9" t="T10" r="T11" b="T12"/>
              <a:pathLst>
                <a:path w="17423" h="21600" fill="none" extrusionOk="0">
                  <a:moveTo>
                    <a:pt x="-1" y="2985"/>
                  </a:moveTo>
                  <a:cubicBezTo>
                    <a:pt x="3320" y="1030"/>
                    <a:pt x="7104" y="-1"/>
                    <a:pt x="10958" y="0"/>
                  </a:cubicBezTo>
                  <a:cubicBezTo>
                    <a:pt x="13150" y="0"/>
                    <a:pt x="15330" y="333"/>
                    <a:pt x="17422" y="990"/>
                  </a:cubicBezTo>
                </a:path>
                <a:path w="17423" h="21600" stroke="0" extrusionOk="0">
                  <a:moveTo>
                    <a:pt x="-1" y="2985"/>
                  </a:moveTo>
                  <a:cubicBezTo>
                    <a:pt x="3320" y="1030"/>
                    <a:pt x="7104" y="-1"/>
                    <a:pt x="10958" y="0"/>
                  </a:cubicBezTo>
                  <a:cubicBezTo>
                    <a:pt x="13150" y="0"/>
                    <a:pt x="15330" y="333"/>
                    <a:pt x="17422" y="990"/>
                  </a:cubicBezTo>
                  <a:lnTo>
                    <a:pt x="10958" y="21600"/>
                  </a:lnTo>
                  <a:lnTo>
                    <a:pt x="-1" y="2985"/>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6" name="Arc 165"/>
            <p:cNvSpPr>
              <a:spLocks/>
            </p:cNvSpPr>
            <p:nvPr/>
          </p:nvSpPr>
          <p:spPr bwMode="auto">
            <a:xfrm>
              <a:off x="4096" y="2400"/>
              <a:ext cx="997" cy="336"/>
            </a:xfrm>
            <a:custGeom>
              <a:avLst/>
              <a:gdLst>
                <a:gd name="T0" fmla="*/ 0 w 26397"/>
                <a:gd name="T1" fmla="*/ 0 h 21600"/>
                <a:gd name="T2" fmla="*/ 0 w 26397"/>
                <a:gd name="T3" fmla="*/ 0 h 21600"/>
                <a:gd name="T4" fmla="*/ 0 w 26397"/>
                <a:gd name="T5" fmla="*/ 0 h 21600"/>
                <a:gd name="T6" fmla="*/ 0 60000 65536"/>
                <a:gd name="T7" fmla="*/ 0 60000 65536"/>
                <a:gd name="T8" fmla="*/ 0 60000 65536"/>
                <a:gd name="T9" fmla="*/ 0 w 26397"/>
                <a:gd name="T10" fmla="*/ 0 h 21600"/>
                <a:gd name="T11" fmla="*/ 26397 w 26397"/>
                <a:gd name="T12" fmla="*/ 21600 h 21600"/>
              </a:gdLst>
              <a:ahLst/>
              <a:cxnLst>
                <a:cxn ang="T6">
                  <a:pos x="T0" y="T1"/>
                </a:cxn>
                <a:cxn ang="T7">
                  <a:pos x="T2" y="T3"/>
                </a:cxn>
                <a:cxn ang="T8">
                  <a:pos x="T4" y="T5"/>
                </a:cxn>
              </a:cxnLst>
              <a:rect l="T9" t="T10" r="T11" b="T12"/>
              <a:pathLst>
                <a:path w="26397" h="21600" fill="none" extrusionOk="0">
                  <a:moveTo>
                    <a:pt x="-1" y="13277"/>
                  </a:moveTo>
                  <a:cubicBezTo>
                    <a:pt x="3357" y="5236"/>
                    <a:pt x="11217" y="-1"/>
                    <a:pt x="19932" y="0"/>
                  </a:cubicBezTo>
                  <a:cubicBezTo>
                    <a:pt x="22124" y="0"/>
                    <a:pt x="24304" y="333"/>
                    <a:pt x="26396" y="990"/>
                  </a:cubicBezTo>
                </a:path>
                <a:path w="26397" h="21600" stroke="0" extrusionOk="0">
                  <a:moveTo>
                    <a:pt x="-1" y="13277"/>
                  </a:moveTo>
                  <a:cubicBezTo>
                    <a:pt x="3357" y="5236"/>
                    <a:pt x="11217" y="-1"/>
                    <a:pt x="19932" y="0"/>
                  </a:cubicBezTo>
                  <a:cubicBezTo>
                    <a:pt x="22124" y="0"/>
                    <a:pt x="24304" y="333"/>
                    <a:pt x="26396" y="990"/>
                  </a:cubicBezTo>
                  <a:lnTo>
                    <a:pt x="19932" y="21600"/>
                  </a:lnTo>
                  <a:lnTo>
                    <a:pt x="-1" y="13277"/>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7" name="Arc 166"/>
            <p:cNvSpPr>
              <a:spLocks/>
            </p:cNvSpPr>
            <p:nvPr/>
          </p:nvSpPr>
          <p:spPr bwMode="auto">
            <a:xfrm>
              <a:off x="4068" y="1585"/>
              <a:ext cx="781" cy="216"/>
            </a:xfrm>
            <a:custGeom>
              <a:avLst/>
              <a:gdLst>
                <a:gd name="T0" fmla="*/ 0 w 20688"/>
                <a:gd name="T1" fmla="*/ 0 h 13923"/>
                <a:gd name="T2" fmla="*/ 0 w 20688"/>
                <a:gd name="T3" fmla="*/ 0 h 13923"/>
                <a:gd name="T4" fmla="*/ 0 w 20688"/>
                <a:gd name="T5" fmla="*/ 0 h 13923"/>
                <a:gd name="T6" fmla="*/ 0 60000 65536"/>
                <a:gd name="T7" fmla="*/ 0 60000 65536"/>
                <a:gd name="T8" fmla="*/ 0 60000 65536"/>
                <a:gd name="T9" fmla="*/ 0 w 20688"/>
                <a:gd name="T10" fmla="*/ 0 h 13923"/>
                <a:gd name="T11" fmla="*/ 20688 w 20688"/>
                <a:gd name="T12" fmla="*/ 13923 h 13923"/>
              </a:gdLst>
              <a:ahLst/>
              <a:cxnLst>
                <a:cxn ang="T6">
                  <a:pos x="T0" y="T1"/>
                </a:cxn>
                <a:cxn ang="T7">
                  <a:pos x="T2" y="T3"/>
                </a:cxn>
                <a:cxn ang="T8">
                  <a:pos x="T4" y="T5"/>
                </a:cxn>
              </a:cxnLst>
              <a:rect l="T9" t="T10" r="T11" b="T12"/>
              <a:pathLst>
                <a:path w="20688" h="13923" fill="none" extrusionOk="0">
                  <a:moveTo>
                    <a:pt x="4174" y="13922"/>
                  </a:moveTo>
                  <a:cubicBezTo>
                    <a:pt x="2270" y="11664"/>
                    <a:pt x="849" y="9040"/>
                    <a:pt x="0" y="6211"/>
                  </a:cubicBezTo>
                </a:path>
                <a:path w="20688" h="13923" stroke="0" extrusionOk="0">
                  <a:moveTo>
                    <a:pt x="4174" y="13922"/>
                  </a:moveTo>
                  <a:cubicBezTo>
                    <a:pt x="2270" y="11664"/>
                    <a:pt x="849" y="9040"/>
                    <a:pt x="0" y="6211"/>
                  </a:cubicBezTo>
                  <a:lnTo>
                    <a:pt x="20688" y="0"/>
                  </a:lnTo>
                  <a:lnTo>
                    <a:pt x="4174" y="13922"/>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8" name="Arc 167"/>
            <p:cNvSpPr>
              <a:spLocks/>
            </p:cNvSpPr>
            <p:nvPr/>
          </p:nvSpPr>
          <p:spPr bwMode="auto">
            <a:xfrm>
              <a:off x="4061" y="2737"/>
              <a:ext cx="788" cy="216"/>
            </a:xfrm>
            <a:custGeom>
              <a:avLst/>
              <a:gdLst>
                <a:gd name="T0" fmla="*/ 0 w 20870"/>
                <a:gd name="T1" fmla="*/ 0 h 13923"/>
                <a:gd name="T2" fmla="*/ 0 w 20870"/>
                <a:gd name="T3" fmla="*/ 0 h 13923"/>
                <a:gd name="T4" fmla="*/ 0 w 20870"/>
                <a:gd name="T5" fmla="*/ 0 h 13923"/>
                <a:gd name="T6" fmla="*/ 0 60000 65536"/>
                <a:gd name="T7" fmla="*/ 0 60000 65536"/>
                <a:gd name="T8" fmla="*/ 0 60000 65536"/>
                <a:gd name="T9" fmla="*/ 0 w 20870"/>
                <a:gd name="T10" fmla="*/ 0 h 13923"/>
                <a:gd name="T11" fmla="*/ 20870 w 20870"/>
                <a:gd name="T12" fmla="*/ 13923 h 13923"/>
              </a:gdLst>
              <a:ahLst/>
              <a:cxnLst>
                <a:cxn ang="T6">
                  <a:pos x="T0" y="T1"/>
                </a:cxn>
                <a:cxn ang="T7">
                  <a:pos x="T2" y="T3"/>
                </a:cxn>
                <a:cxn ang="T8">
                  <a:pos x="T4" y="T5"/>
                </a:cxn>
              </a:cxnLst>
              <a:rect l="T9" t="T10" r="T11" b="T12"/>
              <a:pathLst>
                <a:path w="20870" h="13923" fill="none" extrusionOk="0">
                  <a:moveTo>
                    <a:pt x="4356" y="13922"/>
                  </a:moveTo>
                  <a:cubicBezTo>
                    <a:pt x="2306" y="11492"/>
                    <a:pt x="819" y="8639"/>
                    <a:pt x="-1" y="5568"/>
                  </a:cubicBezTo>
                </a:path>
                <a:path w="20870" h="13923" stroke="0" extrusionOk="0">
                  <a:moveTo>
                    <a:pt x="4356" y="13922"/>
                  </a:moveTo>
                  <a:cubicBezTo>
                    <a:pt x="2306" y="11492"/>
                    <a:pt x="819" y="8639"/>
                    <a:pt x="-1" y="5568"/>
                  </a:cubicBezTo>
                  <a:lnTo>
                    <a:pt x="20870" y="0"/>
                  </a:lnTo>
                  <a:lnTo>
                    <a:pt x="4356" y="13922"/>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23" name="Text Box 296"/>
          <p:cNvSpPr txBox="1">
            <a:spLocks noChangeArrowheads="1"/>
          </p:cNvSpPr>
          <p:nvPr/>
        </p:nvSpPr>
        <p:spPr bwMode="auto">
          <a:xfrm>
            <a:off x="140677" y="2590800"/>
            <a:ext cx="3165231"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a:solidFill>
                  <a:srgbClr val="210CBC"/>
                </a:solidFill>
                <a:latin typeface="Times New Roman" pitchFamily="18" charset="0"/>
                <a:cs typeface="Times New Roman" pitchFamily="18" charset="0"/>
              </a:rPr>
              <a:t>* Khi cắt hình trụ bởi một mặt phẳng song song với trục thì mặt cắt là</a:t>
            </a:r>
            <a:r>
              <a:rPr lang="vi-VN" sz="4000">
                <a:solidFill>
                  <a:srgbClr val="210CBC"/>
                </a:solidFill>
                <a:latin typeface="Times New Roman" pitchFamily="18" charset="0"/>
                <a:cs typeface="Times New Roman" pitchFamily="18" charset="0"/>
              </a:rPr>
              <a:t> hình gì?</a:t>
            </a:r>
            <a:endParaRPr lang="en-US" sz="4000">
              <a:solidFill>
                <a:srgbClr val="210CBC"/>
              </a:solidFill>
              <a:latin typeface="Times New Roman" pitchFamily="18" charset="0"/>
              <a:cs typeface="Times New Roman" pitchFamily="18" charset="0"/>
            </a:endParaRPr>
          </a:p>
        </p:txBody>
      </p:sp>
      <p:sp>
        <p:nvSpPr>
          <p:cNvPr id="124" name="TextBox 123"/>
          <p:cNvSpPr txBox="1">
            <a:spLocks noChangeArrowheads="1"/>
          </p:cNvSpPr>
          <p:nvPr/>
        </p:nvSpPr>
        <p:spPr bwMode="auto">
          <a:xfrm>
            <a:off x="6019800" y="2133601"/>
            <a:ext cx="3124200" cy="646113"/>
          </a:xfrm>
          <a:prstGeom prst="rect">
            <a:avLst/>
          </a:prstGeom>
          <a:solidFill>
            <a:srgbClr val="FFFF00"/>
          </a:solidFill>
          <a:ln w="38100">
            <a:solidFill>
              <a:srgbClr val="FF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vi-VN" sz="3600" b="1">
                <a:latin typeface="Times New Roman" pitchFamily="18" charset="0"/>
                <a:cs typeface="Times New Roman" pitchFamily="18" charset="0"/>
              </a:rPr>
              <a:t>Hình chữ nhật</a:t>
            </a:r>
            <a:endParaRPr lang="en-US" sz="3600" b="1">
              <a:latin typeface="Times New Roman" pitchFamily="18" charset="0"/>
              <a:cs typeface="Times New Roman" pitchFamily="18" charset="0"/>
            </a:endParaRPr>
          </a:p>
        </p:txBody>
      </p:sp>
      <p:cxnSp>
        <p:nvCxnSpPr>
          <p:cNvPr id="125" name="Straight Arrow Connector 124"/>
          <p:cNvCxnSpPr/>
          <p:nvPr/>
        </p:nvCxnSpPr>
        <p:spPr>
          <a:xfrm rot="5400000">
            <a:off x="5447507" y="2285207"/>
            <a:ext cx="1639887" cy="2628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13"/>
          <p:cNvSpPr>
            <a:spLocks noChangeArrowheads="1"/>
          </p:cNvSpPr>
          <p:nvPr/>
        </p:nvSpPr>
        <p:spPr bwMode="auto">
          <a:xfrm>
            <a:off x="-140677" y="9128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78" name="Rectangle 13"/>
          <p:cNvSpPr>
            <a:spLocks noChangeArrowheads="1"/>
          </p:cNvSpPr>
          <p:nvPr/>
        </p:nvSpPr>
        <p:spPr bwMode="auto">
          <a:xfrm>
            <a:off x="140677" y="1446214"/>
            <a:ext cx="8792308"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80"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3519613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checkerboard(across)">
                                      <p:cBhvr>
                                        <p:cTn id="12" dur="500"/>
                                        <p:tgtEl>
                                          <p:spTgt spid="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par>
                                <p:cTn id="18" presetID="3" presetClass="exit" presetSubtype="10" fill="hold" nodeType="withEffect">
                                  <p:stCondLst>
                                    <p:cond delay="0"/>
                                  </p:stCondLst>
                                  <p:childTnLst>
                                    <p:animEffect transition="out" filter="blinds(horizontal)">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par>
                          <p:cTn id="30" fill="hold" nodeType="afterGroup">
                            <p:stCondLst>
                              <p:cond delay="500"/>
                            </p:stCondLst>
                            <p:childTnLst>
                              <p:par>
                                <p:cTn id="31" presetID="63" presetClass="path" presetSubtype="0" accel="50000" decel="50000" fill="hold" nodeType="afterEffect">
                                  <p:stCondLst>
                                    <p:cond delay="0"/>
                                  </p:stCondLst>
                                  <p:childTnLst>
                                    <p:animMotion origin="layout" path="M 0 0  L 0.25 0  E" pathEditMode="relative" ptsTypes="">
                                      <p:cBhvr>
                                        <p:cTn id="32" dur="2000" fill="hold"/>
                                        <p:tgtEl>
                                          <p:spTgt spid="6"/>
                                        </p:tgtEl>
                                        <p:attrNameLst>
                                          <p:attrName>ppt_x</p:attrName>
                                          <p:attrName>ppt_y</p:attrName>
                                        </p:attrNameLst>
                                      </p:cBhvr>
                                    </p:animMotion>
                                  </p:childTnLst>
                                </p:cTn>
                              </p:par>
                            </p:childTnLst>
                          </p:cTn>
                        </p:par>
                        <p:par>
                          <p:cTn id="33" fill="hold" nodeType="afterGroup">
                            <p:stCondLst>
                              <p:cond delay="2500"/>
                            </p:stCondLst>
                            <p:childTnLst>
                              <p:par>
                                <p:cTn id="34" presetID="3" presetClass="exit" presetSubtype="10" fill="hold" nodeType="afterEffect">
                                  <p:stCondLst>
                                    <p:cond delay="0"/>
                                  </p:stCondLst>
                                  <p:childTnLst>
                                    <p:animEffect transition="out" filter="blinds(horizontal)">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circle(in)">
                                      <p:cBhvr>
                                        <p:cTn id="41" dur="1000"/>
                                        <p:tgtEl>
                                          <p:spTgt spid="124"/>
                                        </p:tgtEl>
                                      </p:cBhvr>
                                    </p:animEffect>
                                  </p:childTnLst>
                                </p:cTn>
                              </p:par>
                              <p:par>
                                <p:cTn id="42" presetID="6" presetClass="entr" presetSubtype="16" fill="hold" nodeType="with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circle(in)">
                                      <p:cBhvr>
                                        <p:cTn id="4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3"/>
          <p:cNvSpPr>
            <a:spLocks noChangeArrowheads="1"/>
          </p:cNvSpPr>
          <p:nvPr/>
        </p:nvSpPr>
        <p:spPr bwMode="auto">
          <a:xfrm>
            <a:off x="-140677" y="9128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6" name="Rectangle 13"/>
          <p:cNvSpPr>
            <a:spLocks noChangeArrowheads="1"/>
          </p:cNvSpPr>
          <p:nvPr/>
        </p:nvSpPr>
        <p:spPr bwMode="auto">
          <a:xfrm>
            <a:off x="140677" y="1446214"/>
            <a:ext cx="8792308"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1" name="Rectangle 14"/>
          <p:cNvSpPr>
            <a:spLocks noChangeArrowheads="1"/>
          </p:cNvSpPr>
          <p:nvPr/>
        </p:nvSpPr>
        <p:spPr bwMode="auto">
          <a:xfrm>
            <a:off x="281354" y="2133600"/>
            <a:ext cx="8510954" cy="838200"/>
          </a:xfrm>
          <a:prstGeom prst="rect">
            <a:avLst/>
          </a:prstGeom>
          <a:noFill/>
          <a:ln w="9525">
            <a:noFill/>
            <a:miter lim="800000"/>
            <a:headEnd/>
            <a:tailEnd/>
          </a:ln>
          <a:effectLst/>
        </p:spPr>
        <p:txBody>
          <a:bodyPr anchor="ctr"/>
          <a:lstStyle/>
          <a:p>
            <a:pPr algn="l">
              <a:buFont typeface="Wingdings" pitchFamily="2" charset="2"/>
              <a:buNone/>
              <a:defRPr/>
            </a:pPr>
            <a:r>
              <a:rPr lang="en-US" sz="2800" b="1" dirty="0">
                <a:solidFill>
                  <a:srgbClr val="260ED8"/>
                </a:solidFill>
                <a:effectLst>
                  <a:outerShdw blurRad="38100" dist="38100" dir="2700000" algn="tl">
                    <a:srgbClr val="C0C0C0"/>
                  </a:outerShdw>
                </a:effectLst>
                <a:latin typeface="Times New Roman" pitchFamily="18" charset="0"/>
                <a:cs typeface="Times New Roman" pitchFamily="18" charset="0"/>
              </a:rPr>
              <a:t>   - </a:t>
            </a:r>
            <a:r>
              <a:rPr lang="en-US" sz="2800" b="1" dirty="0" err="1">
                <a:solidFill>
                  <a:srgbClr val="260ED8"/>
                </a:solidFill>
                <a:latin typeface="Times New Roman" pitchFamily="18" charset="0"/>
                <a:cs typeface="Times New Roman" pitchFamily="18" charset="0"/>
              </a:rPr>
              <a:t>Khi</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cắt</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hình</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trụ</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bởi</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một</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mặt</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phẳng</a:t>
            </a:r>
            <a:r>
              <a:rPr lang="en-US" sz="2800" b="1" dirty="0">
                <a:solidFill>
                  <a:srgbClr val="260ED8"/>
                </a:solidFill>
                <a:latin typeface="Times New Roman" pitchFamily="18" charset="0"/>
                <a:cs typeface="Times New Roman" pitchFamily="18" charset="0"/>
              </a:rPr>
              <a:t> song </a:t>
            </a:r>
            <a:r>
              <a:rPr lang="en-US" sz="2800" b="1" dirty="0" err="1">
                <a:solidFill>
                  <a:srgbClr val="260ED8"/>
                </a:solidFill>
                <a:latin typeface="Times New Roman" pitchFamily="18" charset="0"/>
                <a:cs typeface="Times New Roman" pitchFamily="18" charset="0"/>
              </a:rPr>
              <a:t>song</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với</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đáy</a:t>
            </a:r>
            <a:r>
              <a:rPr lang="vi-VN" sz="2800" b="1" dirty="0">
                <a:solidFill>
                  <a:srgbClr val="260ED8"/>
                </a:solidFill>
                <a:latin typeface="Times New Roman" pitchFamily="18" charset="0"/>
                <a:cs typeface="Times New Roman" pitchFamily="18" charset="0"/>
              </a:rPr>
              <a:t> thì mặt cắt là </a:t>
            </a:r>
            <a:r>
              <a:rPr lang="en-US" sz="2800" b="1" dirty="0" err="1">
                <a:solidFill>
                  <a:srgbClr val="260ED8"/>
                </a:solidFill>
                <a:latin typeface="Times New Roman" pitchFamily="18" charset="0"/>
                <a:cs typeface="Times New Roman" pitchFamily="18" charset="0"/>
              </a:rPr>
              <a:t>một</a:t>
            </a:r>
            <a:r>
              <a:rPr lang="en-US" sz="2800" b="1" dirty="0">
                <a:solidFill>
                  <a:srgbClr val="260ED8"/>
                </a:solidFill>
                <a:latin typeface="Times New Roman" pitchFamily="18" charset="0"/>
                <a:cs typeface="Times New Roman" pitchFamily="18" charset="0"/>
              </a:rPr>
              <a:t> </a:t>
            </a:r>
            <a:r>
              <a:rPr lang="vi-VN" sz="2800" b="1" dirty="0">
                <a:solidFill>
                  <a:srgbClr val="260ED8"/>
                </a:solidFill>
                <a:latin typeface="Times New Roman" pitchFamily="18" charset="0"/>
                <a:cs typeface="Times New Roman" pitchFamily="18" charset="0"/>
              </a:rPr>
              <a:t>hìn</a:t>
            </a:r>
            <a:r>
              <a:rPr lang="en-US" sz="2800" b="1" dirty="0">
                <a:solidFill>
                  <a:srgbClr val="260ED8"/>
                </a:solidFill>
                <a:latin typeface="Times New Roman" pitchFamily="18" charset="0"/>
                <a:cs typeface="Times New Roman" pitchFamily="18" charset="0"/>
              </a:rPr>
              <a:t>h </a:t>
            </a:r>
            <a:r>
              <a:rPr lang="en-US" sz="2800" b="1" dirty="0" err="1">
                <a:solidFill>
                  <a:srgbClr val="260ED8"/>
                </a:solidFill>
                <a:latin typeface="Times New Roman" pitchFamily="18" charset="0"/>
                <a:cs typeface="Times New Roman" pitchFamily="18" charset="0"/>
              </a:rPr>
              <a:t>tròn</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bằng</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hình</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tròn</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đáy</a:t>
            </a:r>
            <a:r>
              <a:rPr lang="en-US" sz="2800" b="1" dirty="0">
                <a:solidFill>
                  <a:srgbClr val="260ED8"/>
                </a:solidFill>
                <a:latin typeface="Times New Roman" pitchFamily="18" charset="0"/>
                <a:cs typeface="Times New Roman" pitchFamily="18" charset="0"/>
              </a:rPr>
              <a:t>.</a:t>
            </a:r>
            <a:endParaRPr lang="en-US" sz="2800" b="1" dirty="0">
              <a:solidFill>
                <a:srgbClr val="260ED8"/>
              </a:solidFill>
              <a:effectLst>
                <a:outerShdw blurRad="38100" dist="38100" dir="2700000" algn="tl">
                  <a:srgbClr val="C0C0C0"/>
                </a:outerShdw>
              </a:effectLst>
              <a:latin typeface="Times New Roman" pitchFamily="18" charset="0"/>
              <a:cs typeface="Times New Roman" pitchFamily="18" charset="0"/>
            </a:endParaRPr>
          </a:p>
        </p:txBody>
      </p:sp>
      <p:sp>
        <p:nvSpPr>
          <p:cNvPr id="6" name="Rectangle 14"/>
          <p:cNvSpPr>
            <a:spLocks noChangeArrowheads="1"/>
          </p:cNvSpPr>
          <p:nvPr/>
        </p:nvSpPr>
        <p:spPr bwMode="auto">
          <a:xfrm>
            <a:off x="281354" y="3048000"/>
            <a:ext cx="8510954" cy="838200"/>
          </a:xfrm>
          <a:prstGeom prst="rect">
            <a:avLst/>
          </a:prstGeom>
          <a:noFill/>
          <a:ln w="9525">
            <a:noFill/>
            <a:miter lim="800000"/>
            <a:headEnd/>
            <a:tailEnd/>
          </a:ln>
          <a:effectLst/>
        </p:spPr>
        <p:txBody>
          <a:bodyPr anchor="ctr"/>
          <a:lstStyle/>
          <a:p>
            <a:pPr algn="l">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bởi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phẳng</a:t>
            </a:r>
            <a:r>
              <a:rPr lang="en-US" sz="2800" b="1" dirty="0">
                <a:latin typeface="Times New Roman" pitchFamily="18" charset="0"/>
                <a:cs typeface="Times New Roman" pitchFamily="18" charset="0"/>
              </a:rPr>
              <a:t> song </a:t>
            </a:r>
            <a:r>
              <a:rPr lang="en-US" sz="2800" b="1" dirty="0" err="1">
                <a:latin typeface="Times New Roman" pitchFamily="18" charset="0"/>
                <a:cs typeface="Times New Roman" pitchFamily="18" charset="0"/>
              </a:rPr>
              <a:t>song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trục</a:t>
            </a:r>
            <a:r>
              <a:rPr lang="en-US" sz="2800" b="1" dirty="0">
                <a:latin typeface="Times New Roman" pitchFamily="18" charset="0"/>
                <a:cs typeface="Times New Roman" pitchFamily="18" charset="0"/>
              </a:rPr>
              <a:t> CD</a:t>
            </a:r>
            <a:r>
              <a:rPr lang="vi-VN" sz="2800" b="1" dirty="0">
                <a:latin typeface="Times New Roman" pitchFamily="18" charset="0"/>
                <a:cs typeface="Times New Roman" pitchFamily="18" charset="0"/>
              </a:rPr>
              <a:t> thì mặt cắt là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hìn</a:t>
            </a:r>
            <a:r>
              <a:rPr lang="en-US" sz="2800" b="1" dirty="0">
                <a:latin typeface="Times New Roman" pitchFamily="18" charset="0"/>
                <a:cs typeface="Times New Roman" pitchFamily="18" charset="0"/>
              </a:rPr>
              <a:t>h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nhật</a:t>
            </a:r>
            <a:r>
              <a:rPr lang="en-US" sz="2800" b="1" dirty="0">
                <a:latin typeface="Times New Roman" pitchFamily="18" charset="0"/>
                <a:cs typeface="Times New Roman" pitchFamily="18" charset="0"/>
              </a:rPr>
              <a:t>.</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7"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30135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250" autoRev="1" fill="hold">
                                          <p:stCondLst>
                                            <p:cond delay="0"/>
                                          </p:stCondLst>
                                        </p:cTn>
                                        <p:tgtEl>
                                          <p:spTgt spid="6"/>
                                        </p:tgtEl>
                                        <p:attrNameLst>
                                          <p:attrName>ppt_w</p:attrName>
                                        </p:attrNameLst>
                                      </p:cBhvr>
                                    </p:anim>
                                    <p:anim by="(#ppt_w*0.50)" calcmode="lin" valueType="num">
                                      <p:cBhvr>
                                        <p:cTn id="8" dur="250" decel="50000" autoRev="1" fill="hold">
                                          <p:stCondLst>
                                            <p:cond delay="0"/>
                                          </p:stCondLst>
                                        </p:cTn>
                                        <p:tgtEl>
                                          <p:spTgt spid="6"/>
                                        </p:tgtEl>
                                        <p:attrNameLst>
                                          <p:attrName>ppt_x</p:attrName>
                                        </p:attrNameLst>
                                      </p:cBhvr>
                                    </p:anim>
                                    <p:anim from="(-#ppt_h/2)" to="(#ppt_y)" calcmode="lin" valueType="num">
                                      <p:cBhvr>
                                        <p:cTn id="9" dur="500" fill="hold">
                                          <p:stCondLst>
                                            <p:cond delay="0"/>
                                          </p:stCondLst>
                                        </p:cTn>
                                        <p:tgtEl>
                                          <p:spTgt spid="6"/>
                                        </p:tgtEl>
                                        <p:attrNameLst>
                                          <p:attrName>ppt_y</p:attrName>
                                        </p:attrNameLst>
                                      </p:cBhvr>
                                    </p:anim>
                                    <p:animRot by="21600000">
                                      <p:cBhvr>
                                        <p:cTn id="10" dur="500" fill="hold">
                                          <p:stCondLst>
                                            <p:cond delay="0"/>
                                          </p:stCondLst>
                                        </p:cTn>
                                        <p:tgtEl>
                                          <p:spTgt spid="6"/>
                                        </p:tgtEl>
                                        <p:attrNameLst>
                                          <p:attrName>r</p:attrName>
                                        </p:attrNameLst>
                                      </p:cBhvr>
                                    </p:animRot>
                                  </p:childTnLst>
                                </p:cTn>
                              </p:par>
                            </p:childTnLst>
                          </p:cTn>
                        </p:par>
                        <p:par>
                          <p:cTn id="11" fill="hold" nodeType="afterGroup">
                            <p:stCondLst>
                              <p:cond delay="4000"/>
                            </p:stCondLst>
                            <p:childTnLst>
                              <p:par>
                                <p:cTn id="12" presetID="3" presetClass="emph" presetSubtype="2" fill="hold" grpId="1" nodeType="afterEffect">
                                  <p:stCondLst>
                                    <p:cond delay="0"/>
                                  </p:stCondLst>
                                  <p:iterate type="lt">
                                    <p:tmPct val="0"/>
                                  </p:iterate>
                                  <p:childTnLst>
                                    <p:animClr clrSpc="rgb" dir="cw">
                                      <p:cBhvr override="childStyle">
                                        <p:cTn id="13" dur="2000" fill="hold"/>
                                        <p:tgtEl>
                                          <p:spTgt spid="6"/>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3"/>
          <p:cNvSpPr>
            <a:spLocks noChangeArrowheads="1"/>
          </p:cNvSpPr>
          <p:nvPr/>
        </p:nvSpPr>
        <p:spPr bwMode="auto">
          <a:xfrm>
            <a:off x="-140677" y="838200"/>
            <a:ext cx="2321169" cy="534988"/>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8" name="Rectangle 13"/>
          <p:cNvSpPr>
            <a:spLocks noChangeArrowheads="1"/>
          </p:cNvSpPr>
          <p:nvPr/>
        </p:nvSpPr>
        <p:spPr bwMode="auto">
          <a:xfrm>
            <a:off x="140677" y="1295400"/>
            <a:ext cx="8792308" cy="534988"/>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9" name="Rectangle 13"/>
          <p:cNvSpPr>
            <a:spLocks noChangeArrowheads="1"/>
          </p:cNvSpPr>
          <p:nvPr/>
        </p:nvSpPr>
        <p:spPr bwMode="auto">
          <a:xfrm>
            <a:off x="140677" y="1827213"/>
            <a:ext cx="6260123"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3. </a:t>
            </a:r>
            <a:r>
              <a:rPr lang="en-US" sz="3000" b="1" u="sng" dirty="0" err="1">
                <a:effectLst>
                  <a:outerShdw blurRad="38100" dist="38100" dir="2700000" algn="tl">
                    <a:srgbClr val="C0C0C0"/>
                  </a:outerShdw>
                </a:effectLst>
                <a:latin typeface="Times New Roman" pitchFamily="18" charset="0"/>
                <a:cs typeface="Times New Roman" pitchFamily="18" charset="0"/>
              </a:rPr>
              <a:t>Diện</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xung</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quanh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grpSp>
        <p:nvGrpSpPr>
          <p:cNvPr id="2" name="Group 37"/>
          <p:cNvGrpSpPr>
            <a:grpSpLocks/>
          </p:cNvGrpSpPr>
          <p:nvPr/>
        </p:nvGrpSpPr>
        <p:grpSpPr bwMode="auto">
          <a:xfrm>
            <a:off x="3581400" y="2743200"/>
            <a:ext cx="2327031" cy="2514600"/>
            <a:chOff x="3879850" y="2438400"/>
            <a:chExt cx="2393950" cy="2405063"/>
          </a:xfrm>
        </p:grpSpPr>
        <p:sp>
          <p:nvSpPr>
            <p:cNvPr id="27655" name="Text Box 6"/>
            <p:cNvSpPr txBox="1">
              <a:spLocks noChangeArrowheads="1"/>
            </p:cNvSpPr>
            <p:nvPr/>
          </p:nvSpPr>
          <p:spPr bwMode="auto">
            <a:xfrm>
              <a:off x="4845050" y="2438400"/>
              <a:ext cx="60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latin typeface=".VnTime" pitchFamily="34" charset="0"/>
                </a:rPr>
                <a:t>r</a:t>
              </a:r>
            </a:p>
          </p:txBody>
        </p:sp>
        <p:grpSp>
          <p:nvGrpSpPr>
            <p:cNvPr id="27656" name="Group 27"/>
            <p:cNvGrpSpPr>
              <a:grpSpLocks/>
            </p:cNvGrpSpPr>
            <p:nvPr/>
          </p:nvGrpSpPr>
          <p:grpSpPr bwMode="auto">
            <a:xfrm>
              <a:off x="3879846" y="2611438"/>
              <a:ext cx="2393954" cy="2232020"/>
              <a:chOff x="3879846" y="2611437"/>
              <a:chExt cx="2393954" cy="2232020"/>
            </a:xfrm>
          </p:grpSpPr>
          <p:sp>
            <p:nvSpPr>
              <p:cNvPr id="27657" name="Text Box 7"/>
              <p:cNvSpPr txBox="1">
                <a:spLocks noChangeArrowheads="1"/>
              </p:cNvSpPr>
              <p:nvPr/>
            </p:nvSpPr>
            <p:spPr bwMode="auto">
              <a:xfrm>
                <a:off x="5670550" y="3533775"/>
                <a:ext cx="603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latin typeface=".VnTime" pitchFamily="34" charset="0"/>
                  </a:rPr>
                  <a:t>h</a:t>
                </a:r>
              </a:p>
            </p:txBody>
          </p:sp>
          <p:sp>
            <p:nvSpPr>
              <p:cNvPr id="27658" name="Line 8"/>
              <p:cNvSpPr>
                <a:spLocks noChangeShapeType="1"/>
              </p:cNvSpPr>
              <p:nvPr/>
            </p:nvSpPr>
            <p:spPr bwMode="auto">
              <a:xfrm>
                <a:off x="5648325" y="2919412"/>
                <a:ext cx="0" cy="1654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9"/>
              <p:cNvSpPr>
                <a:spLocks noChangeShapeType="1"/>
              </p:cNvSpPr>
              <p:nvPr/>
            </p:nvSpPr>
            <p:spPr bwMode="auto">
              <a:xfrm>
                <a:off x="3884613" y="2919412"/>
                <a:ext cx="0" cy="1652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60" name="Group 10"/>
              <p:cNvGrpSpPr>
                <a:grpSpLocks/>
              </p:cNvGrpSpPr>
              <p:nvPr/>
            </p:nvGrpSpPr>
            <p:grpSpPr bwMode="auto">
              <a:xfrm>
                <a:off x="3879846" y="2611437"/>
                <a:ext cx="1770062" cy="569913"/>
                <a:chOff x="3814" y="2988"/>
                <a:chExt cx="1087" cy="834"/>
              </a:xfrm>
            </p:grpSpPr>
            <p:sp>
              <p:nvSpPr>
                <p:cNvPr id="27669" name="Freeform 11"/>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0" name="Freeform 12"/>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1" name="Freeform 13"/>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2" name="Freeform 14"/>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661" name="Line 15"/>
              <p:cNvSpPr>
                <a:spLocks noChangeShapeType="1"/>
              </p:cNvSpPr>
              <p:nvPr/>
            </p:nvSpPr>
            <p:spPr bwMode="auto">
              <a:xfrm>
                <a:off x="4737100" y="2914650"/>
                <a:ext cx="9239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62" name="Group 16"/>
              <p:cNvGrpSpPr>
                <a:grpSpLocks/>
              </p:cNvGrpSpPr>
              <p:nvPr/>
            </p:nvGrpSpPr>
            <p:grpSpPr bwMode="auto">
              <a:xfrm>
                <a:off x="3886196" y="4273546"/>
                <a:ext cx="1770062" cy="569911"/>
                <a:chOff x="3814" y="2988"/>
                <a:chExt cx="1087" cy="834"/>
              </a:xfrm>
            </p:grpSpPr>
            <p:sp>
              <p:nvSpPr>
                <p:cNvPr id="27665" name="Freeform 17"/>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6" name="Freeform 18"/>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7" name="Freeform 19"/>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8" name="Freeform 20"/>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663" name="Line 21"/>
              <p:cNvSpPr>
                <a:spLocks noChangeShapeType="1"/>
              </p:cNvSpPr>
              <p:nvPr/>
            </p:nvSpPr>
            <p:spPr bwMode="auto">
              <a:xfrm>
                <a:off x="4733925" y="4560887"/>
                <a:ext cx="87947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22"/>
              <p:cNvSpPr>
                <a:spLocks noChangeShapeType="1"/>
              </p:cNvSpPr>
              <p:nvPr/>
            </p:nvSpPr>
            <p:spPr bwMode="auto">
              <a:xfrm>
                <a:off x="4748213" y="2922587"/>
                <a:ext cx="0" cy="1652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813852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par>
                          <p:cTn id="10" fill="hold" nodeType="afterGroup">
                            <p:stCondLst>
                              <p:cond delay="12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00701"/>
          <p:cNvPicPr>
            <a:picLocks noChangeAspect="1" noChangeArrowheads="1"/>
          </p:cNvPicPr>
          <p:nvPr/>
        </p:nvPicPr>
        <p:blipFill>
          <a:blip r:embed="rId2">
            <a:extLst>
              <a:ext uri="{28A0092B-C50C-407E-A947-70E740481C1C}">
                <a14:useLocalDpi xmlns:a14="http://schemas.microsoft.com/office/drawing/2010/main" val="0"/>
              </a:ext>
            </a:extLst>
          </a:blip>
          <a:srcRect l="18919" t="9012" r="18919" b="9875"/>
          <a:stretch>
            <a:fillRect/>
          </a:stretch>
        </p:blipFill>
        <p:spPr bwMode="auto">
          <a:xfrm>
            <a:off x="6318738" y="3962400"/>
            <a:ext cx="2684585" cy="2819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5" descr="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4191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8"/>
          <p:cNvSpPr>
            <a:spLocks noChangeArrowheads="1"/>
          </p:cNvSpPr>
          <p:nvPr/>
        </p:nvSpPr>
        <p:spPr bwMode="auto">
          <a:xfrm>
            <a:off x="4487008" y="32464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a:p>
        </p:txBody>
      </p:sp>
      <p:sp>
        <p:nvSpPr>
          <p:cNvPr id="4101" name="Text Box 9"/>
          <p:cNvSpPr txBox="1">
            <a:spLocks noChangeArrowheads="1"/>
          </p:cNvSpPr>
          <p:nvPr/>
        </p:nvSpPr>
        <p:spPr bwMode="auto">
          <a:xfrm>
            <a:off x="351692" y="4852989"/>
            <a:ext cx="4290646" cy="954087"/>
          </a:xfrm>
          <a:prstGeom prst="rect">
            <a:avLst/>
          </a:prstGeom>
          <a:noFill/>
          <a:ln w="9525">
            <a:noFill/>
            <a:miter lim="800000"/>
            <a:headEnd/>
            <a:tailEnd/>
          </a:ln>
        </p:spPr>
        <p:txBody>
          <a:bodyPr>
            <a:spAutoFit/>
          </a:bodyPr>
          <a:lstStyle/>
          <a:p>
            <a:pPr>
              <a:spcBef>
                <a:spcPct val="50000"/>
              </a:spcBef>
              <a:defRPr/>
            </a:pPr>
            <a:r>
              <a:rPr lang="vi-VN" sz="2800" b="1" dirty="0">
                <a:solidFill>
                  <a:srgbClr val="A50021"/>
                </a:solidFill>
                <a:effectLst>
                  <a:outerShdw blurRad="38100" dist="38100" dir="2700000" algn="tl">
                    <a:srgbClr val="000000">
                      <a:alpha val="43137"/>
                    </a:srgbClr>
                  </a:outerShdw>
                </a:effectLst>
                <a:latin typeface="+mj-lt"/>
                <a:cs typeface="Arial" pitchFamily="34" charset="0"/>
              </a:rPr>
              <a:t>HÌNH HỌC KHÔNG GIAN  LỚP 9</a:t>
            </a:r>
          </a:p>
        </p:txBody>
      </p:sp>
      <p:pic>
        <p:nvPicPr>
          <p:cNvPr id="4102" name="Picture 10"/>
          <p:cNvPicPr>
            <a:picLocks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4572000" y="228600"/>
            <a:ext cx="4419600" cy="2971800"/>
          </a:xfrm>
          <a:noFill/>
        </p:spPr>
      </p:pic>
      <p:sp>
        <p:nvSpPr>
          <p:cNvPr id="7" name="TextBox 6"/>
          <p:cNvSpPr txBox="1"/>
          <p:nvPr/>
        </p:nvSpPr>
        <p:spPr>
          <a:xfrm>
            <a:off x="1" y="3694114"/>
            <a:ext cx="4569069" cy="523875"/>
          </a:xfrm>
          <a:prstGeom prst="rect">
            <a:avLst/>
          </a:prstGeom>
          <a:noFill/>
        </p:spPr>
        <p:txBody>
          <a:bodyPr>
            <a:spAutoFit/>
          </a:bodyPr>
          <a:lstStyle/>
          <a:p>
            <a:pPr>
              <a:defRPr/>
            </a:pPr>
            <a:r>
              <a:rPr lang="vi-VN" sz="2800" b="1" dirty="0">
                <a:effectLst>
                  <a:outerShdw blurRad="38100" dist="38100" dir="2700000" algn="tl">
                    <a:srgbClr val="000000">
                      <a:alpha val="43137"/>
                    </a:srgbClr>
                  </a:outerShdw>
                </a:effectLst>
                <a:latin typeface="+mj-lt"/>
              </a:rPr>
              <a:t>Hình tr</a:t>
            </a:r>
            <a:r>
              <a:rPr lang="en-US" sz="2800" b="1" dirty="0">
                <a:effectLst>
                  <a:outerShdw blurRad="38100" dist="38100" dir="2700000" algn="tl">
                    <a:srgbClr val="000000">
                      <a:alpha val="43137"/>
                    </a:srgbClr>
                  </a:outerShdw>
                </a:effectLst>
                <a:latin typeface="+mj-lt"/>
              </a:rPr>
              <a:t>ụ</a:t>
            </a:r>
          </a:p>
        </p:txBody>
      </p:sp>
      <p:sp>
        <p:nvSpPr>
          <p:cNvPr id="8" name="TextBox 7"/>
          <p:cNvSpPr txBox="1"/>
          <p:nvPr/>
        </p:nvSpPr>
        <p:spPr>
          <a:xfrm>
            <a:off x="4454769" y="3200401"/>
            <a:ext cx="5181600" cy="523875"/>
          </a:xfrm>
          <a:prstGeom prst="rect">
            <a:avLst/>
          </a:prstGeom>
          <a:noFill/>
        </p:spPr>
        <p:txBody>
          <a:bodyPr>
            <a:spAutoFit/>
          </a:bodyPr>
          <a:lstStyle/>
          <a:p>
            <a:pPr>
              <a:defRPr/>
            </a:pPr>
            <a:r>
              <a:rPr lang="vi-VN" sz="2800" b="1" dirty="0">
                <a:effectLst>
                  <a:outerShdw blurRad="38100" dist="38100" dir="2700000" algn="tl">
                    <a:srgbClr val="000000">
                      <a:alpha val="43137"/>
                    </a:srgbClr>
                  </a:outerShdw>
                </a:effectLst>
                <a:latin typeface="+mj-lt"/>
              </a:rPr>
              <a:t>Hình nón</a:t>
            </a:r>
            <a:endParaRPr lang="en-US" sz="2800" b="1" dirty="0">
              <a:effectLst>
                <a:outerShdw blurRad="38100" dist="38100" dir="2700000" algn="tl">
                  <a:srgbClr val="000000">
                    <a:alpha val="43137"/>
                  </a:srgbClr>
                </a:outerShdw>
              </a:effectLst>
              <a:latin typeface="+mj-lt"/>
            </a:endParaRPr>
          </a:p>
        </p:txBody>
      </p:sp>
      <p:sp>
        <p:nvSpPr>
          <p:cNvPr id="9" name="TextBox 8"/>
          <p:cNvSpPr txBox="1"/>
          <p:nvPr/>
        </p:nvSpPr>
        <p:spPr>
          <a:xfrm>
            <a:off x="5064369" y="5257800"/>
            <a:ext cx="1189892" cy="954088"/>
          </a:xfrm>
          <a:prstGeom prst="rect">
            <a:avLst/>
          </a:prstGeom>
          <a:noFill/>
        </p:spPr>
        <p:txBody>
          <a:bodyPr>
            <a:spAutoFit/>
          </a:bodyPr>
          <a:lstStyle/>
          <a:p>
            <a:pPr>
              <a:defRPr/>
            </a:pPr>
            <a:r>
              <a:rPr lang="vi-VN" sz="2800" b="1" dirty="0">
                <a:effectLst>
                  <a:outerShdw blurRad="38100" dist="38100" dir="2700000" algn="tl">
                    <a:srgbClr val="000000">
                      <a:alpha val="43137"/>
                    </a:srgbClr>
                  </a:outerShdw>
                </a:effectLst>
                <a:latin typeface="+mj-lt"/>
              </a:rPr>
              <a:t>Hình cầu</a:t>
            </a:r>
            <a:endParaRPr lang="en-US" sz="28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7097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checkerboard(across)">
                                      <p:cBhvr>
                                        <p:cTn id="7" dur="500"/>
                                        <p:tgtEl>
                                          <p:spTgt spid="37893"/>
                                        </p:tgtEl>
                                      </p:cBhvr>
                                    </p:animEffect>
                                  </p:childTnLst>
                                </p:cTn>
                              </p:par>
                              <p:par>
                                <p:cTn id="8" presetID="5" presetClass="entr" presetSubtype="1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Effect transition="in" filter="checkerboard(across)">
                                      <p:cBhvr>
                                        <p:cTn id="10" dur="500"/>
                                        <p:tgtEl>
                                          <p:spTgt spid="37892"/>
                                        </p:tgtEl>
                                      </p:cBhvr>
                                    </p:animEffect>
                                  </p:childTnLst>
                                </p:cTn>
                              </p:par>
                              <p:par>
                                <p:cTn id="11" presetID="5" presetClass="entr" presetSubtype="1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checkerboard(across)">
                                      <p:cBhvr>
                                        <p:cTn id="13" dur="500"/>
                                        <p:tgtEl>
                                          <p:spTgt spid="410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randombar(horizontal)">
                                      <p:cBhvr>
                                        <p:cTn id="16" dur="500"/>
                                        <p:tgtEl>
                                          <p:spTgt spid="41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a:grpSpLocks/>
          </p:cNvGrpSpPr>
          <p:nvPr/>
        </p:nvGrpSpPr>
        <p:grpSpPr bwMode="auto">
          <a:xfrm>
            <a:off x="914400" y="6262689"/>
            <a:ext cx="2461846" cy="523875"/>
            <a:chOff x="336" y="3849"/>
            <a:chExt cx="1680" cy="330"/>
          </a:xfrm>
        </p:grpSpPr>
        <p:sp>
          <p:nvSpPr>
            <p:cNvPr id="28748" name="Text Box 134"/>
            <p:cNvSpPr txBox="1">
              <a:spLocks noChangeArrowheads="1"/>
            </p:cNvSpPr>
            <p:nvPr/>
          </p:nvSpPr>
          <p:spPr bwMode="auto">
            <a:xfrm>
              <a:off x="336" y="3849"/>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rgbClr val="CC0000"/>
                  </a:solidFill>
                  <a:sym typeface="Symbol" pitchFamily="18" charset="2"/>
                </a:rPr>
                <a:t></a:t>
              </a:r>
            </a:p>
          </p:txBody>
        </p:sp>
        <p:sp>
          <p:nvSpPr>
            <p:cNvPr id="28749" name="Text Box 135"/>
            <p:cNvSpPr txBox="1">
              <a:spLocks noChangeArrowheads="1"/>
            </p:cNvSpPr>
            <p:nvPr/>
          </p:nvSpPr>
          <p:spPr bwMode="auto">
            <a:xfrm>
              <a:off x="1392" y="3849"/>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rgbClr val="CC0000"/>
                  </a:solidFill>
                  <a:sym typeface="Symbol" pitchFamily="18" charset="2"/>
                </a:rPr>
                <a:t>25</a:t>
              </a:r>
            </a:p>
          </p:txBody>
        </p:sp>
      </p:grpSp>
      <p:grpSp>
        <p:nvGrpSpPr>
          <p:cNvPr id="3" name="Group 140"/>
          <p:cNvGrpSpPr>
            <a:grpSpLocks/>
          </p:cNvGrpSpPr>
          <p:nvPr/>
        </p:nvGrpSpPr>
        <p:grpSpPr bwMode="auto">
          <a:xfrm>
            <a:off x="4923692" y="5410202"/>
            <a:ext cx="4220308" cy="844551"/>
            <a:chOff x="3360" y="3408"/>
            <a:chExt cx="2880" cy="532"/>
          </a:xfrm>
        </p:grpSpPr>
        <p:sp>
          <p:nvSpPr>
            <p:cNvPr id="28744" name="Text Box 136"/>
            <p:cNvSpPr txBox="1">
              <a:spLocks noChangeArrowheads="1"/>
            </p:cNvSpPr>
            <p:nvPr/>
          </p:nvSpPr>
          <p:spPr bwMode="auto">
            <a:xfrm>
              <a:off x="3840" y="3417"/>
              <a:ext cx="240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800" b="1">
                  <a:solidFill>
                    <a:srgbClr val="000066"/>
                  </a:solidFill>
                  <a:sym typeface="Symbol" pitchFamily="18" charset="2"/>
                </a:rPr>
                <a:t>+          .2=            </a:t>
              </a:r>
              <a:r>
                <a:rPr lang="en-US" sz="2000" b="1">
                  <a:sym typeface="Symbol" pitchFamily="18" charset="2"/>
                </a:rPr>
                <a:t>(cm</a:t>
              </a:r>
              <a:r>
                <a:rPr lang="en-US" sz="2000" b="1" baseline="30000">
                  <a:sym typeface="Symbol" pitchFamily="18" charset="2"/>
                </a:rPr>
                <a:t>2</a:t>
              </a:r>
              <a:r>
                <a:rPr lang="en-US" sz="2000" b="1">
                  <a:sym typeface="Symbol" pitchFamily="18" charset="2"/>
                </a:rPr>
                <a:t>)</a:t>
              </a:r>
              <a:endParaRPr lang="en-US" sz="2000" b="1" baseline="30000">
                <a:sym typeface="Symbol" pitchFamily="18" charset="2"/>
              </a:endParaRPr>
            </a:p>
          </p:txBody>
        </p:sp>
        <p:sp>
          <p:nvSpPr>
            <p:cNvPr id="28745" name="Text Box 137"/>
            <p:cNvSpPr txBox="1">
              <a:spLocks noChangeArrowheads="1"/>
            </p:cNvSpPr>
            <p:nvPr/>
          </p:nvSpPr>
          <p:spPr bwMode="auto">
            <a:xfrm>
              <a:off x="3360" y="3408"/>
              <a:ext cx="480"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sp>
          <p:nvSpPr>
            <p:cNvPr id="28746" name="Text Box 138"/>
            <p:cNvSpPr txBox="1">
              <a:spLocks noChangeArrowheads="1"/>
            </p:cNvSpPr>
            <p:nvPr/>
          </p:nvSpPr>
          <p:spPr bwMode="auto">
            <a:xfrm>
              <a:off x="4128" y="3408"/>
              <a:ext cx="480"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sp>
          <p:nvSpPr>
            <p:cNvPr id="28747" name="Text Box 139"/>
            <p:cNvSpPr txBox="1">
              <a:spLocks noChangeArrowheads="1"/>
            </p:cNvSpPr>
            <p:nvPr/>
          </p:nvSpPr>
          <p:spPr bwMode="auto">
            <a:xfrm>
              <a:off x="5040" y="3408"/>
              <a:ext cx="624"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grpSp>
      <p:grpSp>
        <p:nvGrpSpPr>
          <p:cNvPr id="4" name="Group 129"/>
          <p:cNvGrpSpPr>
            <a:grpSpLocks/>
          </p:cNvGrpSpPr>
          <p:nvPr/>
        </p:nvGrpSpPr>
        <p:grpSpPr bwMode="auto">
          <a:xfrm>
            <a:off x="70338" y="5135563"/>
            <a:ext cx="4573466" cy="584200"/>
            <a:chOff x="48" y="3120"/>
            <a:chExt cx="2545" cy="326"/>
          </a:xfrm>
        </p:grpSpPr>
        <p:grpSp>
          <p:nvGrpSpPr>
            <p:cNvPr id="28738" name="Group 123"/>
            <p:cNvGrpSpPr>
              <a:grpSpLocks/>
            </p:cNvGrpSpPr>
            <p:nvPr/>
          </p:nvGrpSpPr>
          <p:grpSpPr bwMode="auto">
            <a:xfrm>
              <a:off x="48" y="3120"/>
              <a:ext cx="2545" cy="326"/>
              <a:chOff x="288" y="3216"/>
              <a:chExt cx="2400" cy="326"/>
            </a:xfrm>
          </p:grpSpPr>
          <p:sp>
            <p:nvSpPr>
              <p:cNvPr id="28740" name="Text Box 124"/>
              <p:cNvSpPr txBox="1">
                <a:spLocks noChangeArrowheads="1"/>
              </p:cNvSpPr>
              <p:nvPr/>
            </p:nvSpPr>
            <p:spPr bwMode="auto">
              <a:xfrm>
                <a:off x="288" y="3261"/>
                <a:ext cx="624" cy="257"/>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CC0000"/>
                    </a:solidFill>
                    <a:sym typeface="Symbol" pitchFamily="18" charset="2"/>
                  </a:rPr>
                  <a:t>2..5</a:t>
                </a:r>
              </a:p>
            </p:txBody>
          </p:sp>
          <p:sp>
            <p:nvSpPr>
              <p:cNvPr id="28741" name="Text Box 125"/>
              <p:cNvSpPr txBox="1">
                <a:spLocks noChangeArrowheads="1"/>
              </p:cNvSpPr>
              <p:nvPr/>
            </p:nvSpPr>
            <p:spPr bwMode="auto">
              <a:xfrm>
                <a:off x="1056" y="3261"/>
                <a:ext cx="624" cy="257"/>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CC0000"/>
                    </a:solidFill>
                  </a:rPr>
                  <a:t>10</a:t>
                </a:r>
              </a:p>
            </p:txBody>
          </p:sp>
          <p:sp>
            <p:nvSpPr>
              <p:cNvPr id="28742" name="Text Box 126"/>
              <p:cNvSpPr txBox="1">
                <a:spLocks noChangeArrowheads="1"/>
              </p:cNvSpPr>
              <p:nvPr/>
            </p:nvSpPr>
            <p:spPr bwMode="auto">
              <a:xfrm>
                <a:off x="1920" y="3261"/>
                <a:ext cx="768" cy="257"/>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CC0000"/>
                    </a:solidFill>
                  </a:rPr>
                  <a:t>100</a:t>
                </a:r>
                <a:r>
                  <a:rPr lang="en-US" sz="2400" b="1">
                    <a:solidFill>
                      <a:srgbClr val="CC0000"/>
                    </a:solidFill>
                    <a:sym typeface="Symbol" pitchFamily="18" charset="2"/>
                  </a:rPr>
                  <a:t> </a:t>
                </a:r>
                <a:r>
                  <a:rPr lang="en-US" sz="1600" b="1">
                    <a:sym typeface="Symbol" pitchFamily="18" charset="2"/>
                  </a:rPr>
                  <a:t>(cm</a:t>
                </a:r>
                <a:r>
                  <a:rPr lang="en-US" sz="1600" b="1" baseline="30000">
                    <a:sym typeface="Symbol" pitchFamily="18" charset="2"/>
                  </a:rPr>
                  <a:t>2</a:t>
                </a:r>
                <a:r>
                  <a:rPr lang="en-US" sz="1600" b="1">
                    <a:sym typeface="Symbol" pitchFamily="18" charset="2"/>
                  </a:rPr>
                  <a:t>)</a:t>
                </a:r>
              </a:p>
            </p:txBody>
          </p:sp>
          <p:sp>
            <p:nvSpPr>
              <p:cNvPr id="28743" name="Text Box 127"/>
              <p:cNvSpPr txBox="1">
                <a:spLocks noChangeArrowheads="1"/>
              </p:cNvSpPr>
              <p:nvPr/>
            </p:nvSpPr>
            <p:spPr bwMode="auto">
              <a:xfrm>
                <a:off x="816" y="3216"/>
                <a:ext cx="3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a:solidFill>
                      <a:srgbClr val="000066"/>
                    </a:solidFill>
                  </a:rPr>
                  <a:t>.</a:t>
                </a:r>
              </a:p>
            </p:txBody>
          </p:sp>
        </p:grpSp>
        <p:sp>
          <p:nvSpPr>
            <p:cNvPr id="28739" name="Text Box 128"/>
            <p:cNvSpPr txBox="1">
              <a:spLocks noChangeArrowheads="1"/>
            </p:cNvSpPr>
            <p:nvPr/>
          </p:nvSpPr>
          <p:spPr bwMode="auto">
            <a:xfrm>
              <a:off x="1536" y="3168"/>
              <a:ext cx="24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t>=</a:t>
              </a:r>
            </a:p>
          </p:txBody>
        </p:sp>
      </p:grpSp>
      <p:sp>
        <p:nvSpPr>
          <p:cNvPr id="89119" name="Text Box 31"/>
          <p:cNvSpPr txBox="1">
            <a:spLocks noChangeArrowheads="1"/>
          </p:cNvSpPr>
          <p:nvPr/>
        </p:nvSpPr>
        <p:spPr bwMode="auto">
          <a:xfrm>
            <a:off x="4783016" y="4191000"/>
            <a:ext cx="4149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400" b="1" i="1">
                <a:solidFill>
                  <a:schemeClr val="tx2"/>
                </a:solidFill>
                <a:latin typeface="Times New Roman" pitchFamily="18" charset="0"/>
                <a:sym typeface="Symbol" pitchFamily="18" charset="2"/>
              </a:rPr>
              <a:t>- T</a:t>
            </a:r>
            <a:r>
              <a:rPr lang="en-US" sz="2400" b="1" i="1">
                <a:latin typeface="Times New Roman" pitchFamily="18" charset="0"/>
                <a:sym typeface="Symbol" pitchFamily="18" charset="2"/>
              </a:rPr>
              <a:t>ổng diện tích hình chữ nhật và diện tích hai hình tròn đáy (diện tích toàn phần) của hình trụ</a:t>
            </a:r>
            <a:r>
              <a:rPr lang="en-US" sz="2400" b="1" i="1">
                <a:solidFill>
                  <a:schemeClr val="tx2"/>
                </a:solidFill>
                <a:latin typeface="Times New Roman" pitchFamily="18" charset="0"/>
                <a:sym typeface="Symbol" pitchFamily="18" charset="2"/>
              </a:rPr>
              <a:t>: </a:t>
            </a:r>
          </a:p>
        </p:txBody>
      </p:sp>
      <p:sp>
        <p:nvSpPr>
          <p:cNvPr id="13318" name="Line 7"/>
          <p:cNvSpPr>
            <a:spLocks noChangeShapeType="1"/>
          </p:cNvSpPr>
          <p:nvPr/>
        </p:nvSpPr>
        <p:spPr bwMode="auto">
          <a:xfrm>
            <a:off x="5175739" y="1524000"/>
            <a:ext cx="37572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8"/>
          <p:cNvSpPr>
            <a:spLocks noChangeShapeType="1"/>
          </p:cNvSpPr>
          <p:nvPr/>
        </p:nvSpPr>
        <p:spPr bwMode="auto">
          <a:xfrm>
            <a:off x="5190392" y="15240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9"/>
          <p:cNvSpPr>
            <a:spLocks noChangeShapeType="1"/>
          </p:cNvSpPr>
          <p:nvPr/>
        </p:nvSpPr>
        <p:spPr bwMode="auto">
          <a:xfrm>
            <a:off x="5175739" y="2667000"/>
            <a:ext cx="37572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Text Box 25"/>
          <p:cNvSpPr txBox="1">
            <a:spLocks noChangeArrowheads="1"/>
          </p:cNvSpPr>
          <p:nvPr/>
        </p:nvSpPr>
        <p:spPr bwMode="auto">
          <a:xfrm>
            <a:off x="521677" y="300038"/>
            <a:ext cx="533400" cy="4619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chemeClr val="bg1"/>
                </a:solidFill>
                <a:latin typeface="Times New Roman" pitchFamily="18" charset="0"/>
              </a:rPr>
              <a:t>?3</a:t>
            </a:r>
          </a:p>
        </p:txBody>
      </p:sp>
      <p:sp>
        <p:nvSpPr>
          <p:cNvPr id="89116" name="Text Box 28"/>
          <p:cNvSpPr txBox="1">
            <a:spLocks noChangeArrowheads="1"/>
          </p:cNvSpPr>
          <p:nvPr/>
        </p:nvSpPr>
        <p:spPr bwMode="auto">
          <a:xfrm>
            <a:off x="0" y="3352800"/>
            <a:ext cx="4501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400" b="1" i="1">
                <a:latin typeface="Times New Roman" pitchFamily="18" charset="0"/>
                <a:sym typeface="Symbol" pitchFamily="18" charset="2"/>
              </a:rPr>
              <a:t>- Chiều dài của hình chữ nhật bằng chu vi của đáy hình trụ và bằng: </a:t>
            </a:r>
          </a:p>
        </p:txBody>
      </p:sp>
      <p:sp>
        <p:nvSpPr>
          <p:cNvPr id="89117" name="Text Box 29"/>
          <p:cNvSpPr txBox="1">
            <a:spLocks noChangeArrowheads="1"/>
          </p:cNvSpPr>
          <p:nvPr/>
        </p:nvSpPr>
        <p:spPr bwMode="auto">
          <a:xfrm>
            <a:off x="0" y="4724401"/>
            <a:ext cx="3727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sz="2400" b="1" i="1">
                <a:solidFill>
                  <a:schemeClr val="tx2"/>
                </a:solidFill>
                <a:latin typeface="Times New Roman" pitchFamily="18" charset="0"/>
                <a:sym typeface="Symbol" pitchFamily="18" charset="2"/>
              </a:rPr>
              <a:t>- Di</a:t>
            </a:r>
            <a:r>
              <a:rPr lang="en-US" sz="2400" b="1" i="1">
                <a:latin typeface="Times New Roman" pitchFamily="18" charset="0"/>
                <a:sym typeface="Symbol" pitchFamily="18" charset="2"/>
              </a:rPr>
              <a:t>ện tích hình chữ nhật </a:t>
            </a:r>
            <a:r>
              <a:rPr lang="en-US" sz="2400" b="1" i="1">
                <a:solidFill>
                  <a:schemeClr val="tx2"/>
                </a:solidFill>
                <a:latin typeface="Times New Roman" pitchFamily="18" charset="0"/>
                <a:sym typeface="Symbol" pitchFamily="18" charset="2"/>
              </a:rPr>
              <a:t>:</a:t>
            </a:r>
          </a:p>
        </p:txBody>
      </p:sp>
      <p:sp>
        <p:nvSpPr>
          <p:cNvPr id="89118" name="Text Box 30"/>
          <p:cNvSpPr txBox="1">
            <a:spLocks noChangeArrowheads="1"/>
          </p:cNvSpPr>
          <p:nvPr/>
        </p:nvSpPr>
        <p:spPr bwMode="auto">
          <a:xfrm>
            <a:off x="-46892" y="5715001"/>
            <a:ext cx="454855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400" b="1" i="1">
                <a:latin typeface="Times New Roman" pitchFamily="18" charset="0"/>
                <a:sym typeface="Symbol" pitchFamily="18" charset="2"/>
              </a:rPr>
              <a:t>- Diện tích một đáy của hình trụ :</a:t>
            </a:r>
          </a:p>
        </p:txBody>
      </p:sp>
      <p:sp>
        <p:nvSpPr>
          <p:cNvPr id="28685" name="Text Box 34"/>
          <p:cNvSpPr txBox="1">
            <a:spLocks noChangeArrowheads="1"/>
          </p:cNvSpPr>
          <p:nvPr/>
        </p:nvSpPr>
        <p:spPr bwMode="auto">
          <a:xfrm>
            <a:off x="4191000" y="4724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endParaRPr lang="en-US">
              <a:latin typeface=".VnTime" pitchFamily="34" charset="0"/>
            </a:endParaRPr>
          </a:p>
        </p:txBody>
      </p:sp>
      <p:sp>
        <p:nvSpPr>
          <p:cNvPr id="13329" name="Line 80"/>
          <p:cNvSpPr>
            <a:spLocks noChangeShapeType="1"/>
          </p:cNvSpPr>
          <p:nvPr/>
        </p:nvSpPr>
        <p:spPr bwMode="auto">
          <a:xfrm>
            <a:off x="8932985" y="15240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Text Box 86"/>
          <p:cNvSpPr txBox="1">
            <a:spLocks noChangeArrowheads="1"/>
          </p:cNvSpPr>
          <p:nvPr/>
        </p:nvSpPr>
        <p:spPr bwMode="auto">
          <a:xfrm>
            <a:off x="4712677" y="1295400"/>
            <a:ext cx="70338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A</a:t>
            </a:r>
          </a:p>
        </p:txBody>
      </p:sp>
      <p:sp>
        <p:nvSpPr>
          <p:cNvPr id="13331" name="Text Box 87"/>
          <p:cNvSpPr txBox="1">
            <a:spLocks noChangeArrowheads="1"/>
          </p:cNvSpPr>
          <p:nvPr/>
        </p:nvSpPr>
        <p:spPr bwMode="auto">
          <a:xfrm>
            <a:off x="4712677" y="2528889"/>
            <a:ext cx="70338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B</a:t>
            </a:r>
          </a:p>
        </p:txBody>
      </p:sp>
      <p:grpSp>
        <p:nvGrpSpPr>
          <p:cNvPr id="28689" name="Group 105"/>
          <p:cNvGrpSpPr>
            <a:grpSpLocks/>
          </p:cNvGrpSpPr>
          <p:nvPr/>
        </p:nvGrpSpPr>
        <p:grpSpPr bwMode="auto">
          <a:xfrm>
            <a:off x="2215661" y="228600"/>
            <a:ext cx="11013831" cy="3810000"/>
            <a:chOff x="1620" y="144"/>
            <a:chExt cx="7232" cy="2400"/>
          </a:xfrm>
        </p:grpSpPr>
        <p:sp>
          <p:nvSpPr>
            <p:cNvPr id="28711" name="Line 24"/>
            <p:cNvSpPr>
              <a:spLocks noChangeShapeType="1"/>
            </p:cNvSpPr>
            <p:nvPr/>
          </p:nvSpPr>
          <p:spPr bwMode="auto">
            <a:xfrm>
              <a:off x="2832" y="1200"/>
              <a:ext cx="41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2" name="Text Box 89"/>
            <p:cNvSpPr txBox="1">
              <a:spLocks noChangeArrowheads="1"/>
            </p:cNvSpPr>
            <p:nvPr/>
          </p:nvSpPr>
          <p:spPr bwMode="auto">
            <a:xfrm>
              <a:off x="3044" y="1257"/>
              <a:ext cx="5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CC0000"/>
                  </a:solidFill>
                </a:rPr>
                <a:t>10cm</a:t>
              </a:r>
            </a:p>
          </p:txBody>
        </p:sp>
        <p:grpSp>
          <p:nvGrpSpPr>
            <p:cNvPr id="28713" name="Group 104"/>
            <p:cNvGrpSpPr>
              <a:grpSpLocks/>
            </p:cNvGrpSpPr>
            <p:nvPr/>
          </p:nvGrpSpPr>
          <p:grpSpPr bwMode="auto">
            <a:xfrm>
              <a:off x="1620" y="144"/>
              <a:ext cx="7232" cy="2400"/>
              <a:chOff x="1620" y="144"/>
              <a:chExt cx="7232" cy="2400"/>
            </a:xfrm>
          </p:grpSpPr>
          <p:grpSp>
            <p:nvGrpSpPr>
              <p:cNvPr id="28714" name="Group 102"/>
              <p:cNvGrpSpPr>
                <a:grpSpLocks/>
              </p:cNvGrpSpPr>
              <p:nvPr/>
            </p:nvGrpSpPr>
            <p:grpSpPr bwMode="auto">
              <a:xfrm>
                <a:off x="1620" y="576"/>
                <a:ext cx="1409" cy="1250"/>
                <a:chOff x="1620" y="576"/>
                <a:chExt cx="1409" cy="1250"/>
              </a:xfrm>
            </p:grpSpPr>
            <p:grpSp>
              <p:nvGrpSpPr>
                <p:cNvPr id="28726" name="Group 101"/>
                <p:cNvGrpSpPr>
                  <a:grpSpLocks/>
                </p:cNvGrpSpPr>
                <p:nvPr/>
              </p:nvGrpSpPr>
              <p:grpSpPr bwMode="auto">
                <a:xfrm>
                  <a:off x="1620" y="576"/>
                  <a:ext cx="1409" cy="1250"/>
                  <a:chOff x="1620" y="576"/>
                  <a:chExt cx="1409" cy="1250"/>
                </a:xfrm>
              </p:grpSpPr>
              <p:sp>
                <p:nvSpPr>
                  <p:cNvPr id="28728" name="Text Box 90"/>
                  <p:cNvSpPr txBox="1">
                    <a:spLocks noChangeArrowheads="1"/>
                  </p:cNvSpPr>
                  <p:nvPr/>
                </p:nvSpPr>
                <p:spPr bwMode="auto">
                  <a:xfrm>
                    <a:off x="2352" y="1257"/>
                    <a:ext cx="6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CC0000"/>
                        </a:solidFill>
                      </a:rPr>
                      <a:t>10cm</a:t>
                    </a:r>
                  </a:p>
                </p:txBody>
              </p:sp>
              <p:sp>
                <p:nvSpPr>
                  <p:cNvPr id="28729" name="Oval 3"/>
                  <p:cNvSpPr>
                    <a:spLocks noChangeArrowheads="1"/>
                  </p:cNvSpPr>
                  <p:nvPr/>
                </p:nvSpPr>
                <p:spPr bwMode="auto">
                  <a:xfrm>
                    <a:off x="1620" y="1536"/>
                    <a:ext cx="832"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VnTime" pitchFamily="34" charset="0"/>
                    </a:endParaRPr>
                  </a:p>
                </p:txBody>
              </p:sp>
              <p:sp>
                <p:nvSpPr>
                  <p:cNvPr id="28730" name="Oval 4"/>
                  <p:cNvSpPr>
                    <a:spLocks noChangeArrowheads="1"/>
                  </p:cNvSpPr>
                  <p:nvPr/>
                </p:nvSpPr>
                <p:spPr bwMode="auto">
                  <a:xfrm>
                    <a:off x="1620" y="864"/>
                    <a:ext cx="832"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VnTime" pitchFamily="34" charset="0"/>
                    </a:endParaRPr>
                  </a:p>
                </p:txBody>
              </p:sp>
              <p:sp>
                <p:nvSpPr>
                  <p:cNvPr id="28731" name="Line 11"/>
                  <p:cNvSpPr>
                    <a:spLocks noChangeShapeType="1"/>
                  </p:cNvSpPr>
                  <p:nvPr/>
                </p:nvSpPr>
                <p:spPr bwMode="auto">
                  <a:xfrm>
                    <a:off x="1620" y="1008"/>
                    <a:ext cx="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2" name="Text Box 18"/>
                  <p:cNvSpPr txBox="1">
                    <a:spLocks noChangeArrowheads="1"/>
                  </p:cNvSpPr>
                  <p:nvPr/>
                </p:nvSpPr>
                <p:spPr bwMode="auto">
                  <a:xfrm>
                    <a:off x="1920" y="576"/>
                    <a:ext cx="62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sz="2000" b="1">
                        <a:solidFill>
                          <a:srgbClr val="CC0000"/>
                        </a:solidFill>
                        <a:latin typeface="Times New Roman" pitchFamily="18" charset="0"/>
                      </a:rPr>
                      <a:t>  </a:t>
                    </a:r>
                    <a:r>
                      <a:rPr lang="en-US" sz="2600" b="1">
                        <a:solidFill>
                          <a:srgbClr val="CC0000"/>
                        </a:solidFill>
                        <a:latin typeface="Times New Roman" pitchFamily="18" charset="0"/>
                      </a:rPr>
                      <a:t>5cm</a:t>
                    </a:r>
                    <a:r>
                      <a:rPr lang="en-US" sz="2000" b="1">
                        <a:solidFill>
                          <a:srgbClr val="CC0000"/>
                        </a:solidFill>
                        <a:latin typeface="Times New Roman" pitchFamily="18" charset="0"/>
                      </a:rPr>
                      <a:t>  </a:t>
                    </a:r>
                  </a:p>
                </p:txBody>
              </p:sp>
              <p:sp>
                <p:nvSpPr>
                  <p:cNvPr id="28733" name="Text Box 12"/>
                  <p:cNvSpPr txBox="1">
                    <a:spLocks noChangeArrowheads="1"/>
                  </p:cNvSpPr>
                  <p:nvPr/>
                </p:nvSpPr>
                <p:spPr bwMode="auto">
                  <a:xfrm>
                    <a:off x="1952" y="1525"/>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a:latin typeface=".VnTime" pitchFamily="34" charset="0"/>
                        <a:sym typeface="Symbol" pitchFamily="18" charset="2"/>
                      </a:rPr>
                      <a:t></a:t>
                    </a:r>
                  </a:p>
                </p:txBody>
              </p:sp>
              <p:sp>
                <p:nvSpPr>
                  <p:cNvPr id="28734" name="Line 16"/>
                  <p:cNvSpPr>
                    <a:spLocks noChangeShapeType="1"/>
                  </p:cNvSpPr>
                  <p:nvPr/>
                </p:nvSpPr>
                <p:spPr bwMode="auto">
                  <a:xfrm>
                    <a:off x="2016" y="980"/>
                    <a:ext cx="446"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735" name="Line 17"/>
                  <p:cNvSpPr>
                    <a:spLocks noChangeShapeType="1"/>
                  </p:cNvSpPr>
                  <p:nvPr/>
                </p:nvSpPr>
                <p:spPr bwMode="auto">
                  <a:xfrm>
                    <a:off x="2452" y="1008"/>
                    <a:ext cx="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6" name="Text Box 84"/>
                  <p:cNvSpPr txBox="1">
                    <a:spLocks noChangeArrowheads="1"/>
                  </p:cNvSpPr>
                  <p:nvPr/>
                </p:nvSpPr>
                <p:spPr bwMode="auto">
                  <a:xfrm>
                    <a:off x="2304" y="816"/>
                    <a:ext cx="4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A</a:t>
                    </a:r>
                  </a:p>
                </p:txBody>
              </p:sp>
              <p:sp>
                <p:nvSpPr>
                  <p:cNvPr id="28737" name="Text Box 85"/>
                  <p:cNvSpPr txBox="1">
                    <a:spLocks noChangeArrowheads="1"/>
                  </p:cNvSpPr>
                  <p:nvPr/>
                </p:nvSpPr>
                <p:spPr bwMode="auto">
                  <a:xfrm>
                    <a:off x="2304" y="1593"/>
                    <a:ext cx="4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B</a:t>
                    </a:r>
                  </a:p>
                </p:txBody>
              </p:sp>
            </p:grpSp>
            <p:sp>
              <p:nvSpPr>
                <p:cNvPr id="28727" name="Text Box 13"/>
                <p:cNvSpPr txBox="1">
                  <a:spLocks noChangeArrowheads="1"/>
                </p:cNvSpPr>
                <p:nvPr/>
              </p:nvSpPr>
              <p:spPr bwMode="auto">
                <a:xfrm>
                  <a:off x="1952" y="816"/>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a:latin typeface=".VnTime" pitchFamily="34" charset="0"/>
                      <a:sym typeface="Symbol" pitchFamily="18" charset="2"/>
                    </a:rPr>
                    <a:t></a:t>
                  </a:r>
                </a:p>
              </p:txBody>
            </p:sp>
          </p:grpSp>
          <p:grpSp>
            <p:nvGrpSpPr>
              <p:cNvPr id="28715" name="Group 100"/>
              <p:cNvGrpSpPr>
                <a:grpSpLocks/>
              </p:cNvGrpSpPr>
              <p:nvPr/>
            </p:nvGrpSpPr>
            <p:grpSpPr bwMode="auto">
              <a:xfrm>
                <a:off x="3876" y="144"/>
                <a:ext cx="4976" cy="2400"/>
                <a:chOff x="3876" y="144"/>
                <a:chExt cx="4976" cy="2400"/>
              </a:xfrm>
            </p:grpSpPr>
            <p:sp>
              <p:nvSpPr>
                <p:cNvPr id="28716" name="Text Box 14"/>
                <p:cNvSpPr txBox="1">
                  <a:spLocks noChangeArrowheads="1"/>
                </p:cNvSpPr>
                <p:nvPr/>
              </p:nvSpPr>
              <p:spPr bwMode="auto">
                <a:xfrm>
                  <a:off x="4264" y="432"/>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a:latin typeface=".VnTime" pitchFamily="34" charset="0"/>
                      <a:sym typeface="Symbol" pitchFamily="18" charset="2"/>
                    </a:rPr>
                    <a:t></a:t>
                  </a:r>
                </a:p>
              </p:txBody>
            </p:sp>
            <p:sp>
              <p:nvSpPr>
                <p:cNvPr id="28717" name="Text Box 15"/>
                <p:cNvSpPr txBox="1">
                  <a:spLocks noChangeArrowheads="1"/>
                </p:cNvSpPr>
                <p:nvPr/>
              </p:nvSpPr>
              <p:spPr bwMode="auto">
                <a:xfrm>
                  <a:off x="5588" y="1957"/>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a:latin typeface=".VnTime" pitchFamily="34" charset="0"/>
                      <a:sym typeface="Symbol" pitchFamily="18" charset="2"/>
                    </a:rPr>
                    <a:t></a:t>
                  </a:r>
                </a:p>
              </p:txBody>
            </p:sp>
            <p:grpSp>
              <p:nvGrpSpPr>
                <p:cNvPr id="28718" name="Group 92"/>
                <p:cNvGrpSpPr>
                  <a:grpSpLocks/>
                </p:cNvGrpSpPr>
                <p:nvPr/>
              </p:nvGrpSpPr>
              <p:grpSpPr bwMode="auto">
                <a:xfrm>
                  <a:off x="3876" y="144"/>
                  <a:ext cx="4976" cy="2400"/>
                  <a:chOff x="3876" y="144"/>
                  <a:chExt cx="4976" cy="2400"/>
                </a:xfrm>
              </p:grpSpPr>
              <p:sp>
                <p:nvSpPr>
                  <p:cNvPr id="28719" name="Oval 93"/>
                  <p:cNvSpPr>
                    <a:spLocks noChangeArrowheads="1"/>
                  </p:cNvSpPr>
                  <p:nvPr/>
                </p:nvSpPr>
                <p:spPr bwMode="auto">
                  <a:xfrm>
                    <a:off x="3876" y="144"/>
                    <a:ext cx="806" cy="806"/>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20" name="Oval 94"/>
                  <p:cNvSpPr>
                    <a:spLocks noChangeArrowheads="1"/>
                  </p:cNvSpPr>
                  <p:nvPr/>
                </p:nvSpPr>
                <p:spPr bwMode="auto">
                  <a:xfrm>
                    <a:off x="5252" y="1738"/>
                    <a:ext cx="806" cy="806"/>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21" name="Text Box 95"/>
                  <p:cNvSpPr txBox="1">
                    <a:spLocks noChangeArrowheads="1"/>
                  </p:cNvSpPr>
                  <p:nvPr/>
                </p:nvSpPr>
                <p:spPr bwMode="auto">
                  <a:xfrm>
                    <a:off x="4282" y="364"/>
                    <a:ext cx="4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000" b="1">
                        <a:solidFill>
                          <a:srgbClr val="CC0000"/>
                        </a:solidFill>
                        <a:latin typeface=".VnTime" pitchFamily="34" charset="0"/>
                      </a:rPr>
                      <a:t>5cm</a:t>
                    </a:r>
                  </a:p>
                </p:txBody>
              </p:sp>
              <p:sp>
                <p:nvSpPr>
                  <p:cNvPr id="28722" name="Line 96"/>
                  <p:cNvSpPr>
                    <a:spLocks noChangeShapeType="1"/>
                  </p:cNvSpPr>
                  <p:nvPr/>
                </p:nvSpPr>
                <p:spPr bwMode="auto">
                  <a:xfrm>
                    <a:off x="4348" y="566"/>
                    <a:ext cx="308" cy="1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723" name="Text Box 97"/>
                  <p:cNvSpPr txBox="1">
                    <a:spLocks noChangeArrowheads="1"/>
                  </p:cNvSpPr>
                  <p:nvPr/>
                </p:nvSpPr>
                <p:spPr bwMode="auto">
                  <a:xfrm>
                    <a:off x="5684" y="1872"/>
                    <a:ext cx="4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sz="2000" b="1">
                        <a:solidFill>
                          <a:srgbClr val="CC0000"/>
                        </a:solidFill>
                        <a:latin typeface=".VnTime" pitchFamily="34" charset="0"/>
                      </a:rPr>
                      <a:t>5cm</a:t>
                    </a:r>
                  </a:p>
                </p:txBody>
              </p:sp>
              <p:sp>
                <p:nvSpPr>
                  <p:cNvPr id="28724" name="Line 98"/>
                  <p:cNvSpPr>
                    <a:spLocks noChangeShapeType="1"/>
                  </p:cNvSpPr>
                  <p:nvPr/>
                </p:nvSpPr>
                <p:spPr bwMode="auto">
                  <a:xfrm>
                    <a:off x="5722" y="2076"/>
                    <a:ext cx="308" cy="1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Rectangle 99"/>
                  <p:cNvSpPr>
                    <a:spLocks noChangeArrowheads="1"/>
                  </p:cNvSpPr>
                  <p:nvPr/>
                </p:nvSpPr>
                <p:spPr bwMode="auto">
                  <a:xfrm>
                    <a:off x="6308" y="144"/>
                    <a:ext cx="2544"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b="1">
                      <a:solidFill>
                        <a:srgbClr val="000066"/>
                      </a:solidFill>
                      <a:sym typeface="Symbol" pitchFamily="18" charset="2"/>
                    </a:endParaRPr>
                  </a:p>
                </p:txBody>
              </p:sp>
            </p:grpSp>
          </p:grpSp>
        </p:grpSp>
      </p:grpSp>
      <p:sp>
        <p:nvSpPr>
          <p:cNvPr id="28690" name="Rectangle 110"/>
          <p:cNvSpPr>
            <a:spLocks noChangeArrowheads="1"/>
          </p:cNvSpPr>
          <p:nvPr/>
        </p:nvSpPr>
        <p:spPr bwMode="auto">
          <a:xfrm>
            <a:off x="0" y="0"/>
            <a:ext cx="9144000" cy="6858000"/>
          </a:xfrm>
          <a:prstGeom prst="rect">
            <a:avLst/>
          </a:prstGeom>
          <a:noFill/>
          <a:ln w="69850" cmpd="dbl">
            <a:solidFill>
              <a:srgbClr val="00FF00"/>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1" name="Line 111"/>
          <p:cNvSpPr>
            <a:spLocks noChangeShapeType="1"/>
          </p:cNvSpPr>
          <p:nvPr/>
        </p:nvSpPr>
        <p:spPr bwMode="auto">
          <a:xfrm>
            <a:off x="4712677" y="3352800"/>
            <a:ext cx="0" cy="34290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 name="Group 122"/>
          <p:cNvGrpSpPr>
            <a:grpSpLocks/>
          </p:cNvGrpSpPr>
          <p:nvPr/>
        </p:nvGrpSpPr>
        <p:grpSpPr bwMode="auto">
          <a:xfrm>
            <a:off x="70338" y="5165726"/>
            <a:ext cx="4572000" cy="708025"/>
            <a:chOff x="288" y="3216"/>
            <a:chExt cx="2400" cy="446"/>
          </a:xfrm>
        </p:grpSpPr>
        <p:sp>
          <p:nvSpPr>
            <p:cNvPr id="28707" name="Text Box 118"/>
            <p:cNvSpPr txBox="1">
              <a:spLocks noChangeArrowheads="1"/>
            </p:cNvSpPr>
            <p:nvPr/>
          </p:nvSpPr>
          <p:spPr bwMode="auto">
            <a:xfrm>
              <a:off x="288" y="3261"/>
              <a:ext cx="624"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sp>
          <p:nvSpPr>
            <p:cNvPr id="28708" name="Text Box 119"/>
            <p:cNvSpPr txBox="1">
              <a:spLocks noChangeArrowheads="1"/>
            </p:cNvSpPr>
            <p:nvPr/>
          </p:nvSpPr>
          <p:spPr bwMode="auto">
            <a:xfrm>
              <a:off x="1056" y="3261"/>
              <a:ext cx="624"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sp>
          <p:nvSpPr>
            <p:cNvPr id="28709" name="Text Box 120"/>
            <p:cNvSpPr txBox="1">
              <a:spLocks noChangeArrowheads="1"/>
            </p:cNvSpPr>
            <p:nvPr/>
          </p:nvSpPr>
          <p:spPr bwMode="auto">
            <a:xfrm>
              <a:off x="1920" y="3261"/>
              <a:ext cx="768"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sp>
          <p:nvSpPr>
            <p:cNvPr id="28710" name="Text Box 121"/>
            <p:cNvSpPr txBox="1">
              <a:spLocks noChangeArrowheads="1"/>
            </p:cNvSpPr>
            <p:nvPr/>
          </p:nvSpPr>
          <p:spPr bwMode="auto">
            <a:xfrm>
              <a:off x="816" y="3216"/>
              <a:ext cx="33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4000" b="1">
                <a:solidFill>
                  <a:srgbClr val="000066"/>
                </a:solidFill>
              </a:endParaRPr>
            </a:p>
          </p:txBody>
        </p:sp>
      </p:grpSp>
      <p:grpSp>
        <p:nvGrpSpPr>
          <p:cNvPr id="13" name="Group 158"/>
          <p:cNvGrpSpPr>
            <a:grpSpLocks/>
          </p:cNvGrpSpPr>
          <p:nvPr/>
        </p:nvGrpSpPr>
        <p:grpSpPr bwMode="auto">
          <a:xfrm>
            <a:off x="1125416" y="6202363"/>
            <a:ext cx="2954215" cy="584200"/>
            <a:chOff x="768" y="4070"/>
            <a:chExt cx="2016" cy="368"/>
          </a:xfrm>
        </p:grpSpPr>
        <p:sp>
          <p:nvSpPr>
            <p:cNvPr id="28703" name="Text Box 130"/>
            <p:cNvSpPr txBox="1">
              <a:spLocks noChangeArrowheads="1"/>
            </p:cNvSpPr>
            <p:nvPr/>
          </p:nvSpPr>
          <p:spPr bwMode="auto">
            <a:xfrm>
              <a:off x="768" y="4147"/>
              <a:ext cx="336" cy="233"/>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28704" name="Rectangle 131"/>
            <p:cNvSpPr>
              <a:spLocks noChangeArrowheads="1"/>
            </p:cNvSpPr>
            <p:nvPr/>
          </p:nvSpPr>
          <p:spPr bwMode="auto">
            <a:xfrm>
              <a:off x="1056" y="4070"/>
              <a:ext cx="100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b="1">
                  <a:solidFill>
                    <a:srgbClr val="000066"/>
                  </a:solidFill>
                </a:rPr>
                <a:t>.5</a:t>
              </a:r>
              <a:r>
                <a:rPr lang="en-US" sz="3200" b="1" baseline="30000">
                  <a:solidFill>
                    <a:srgbClr val="000066"/>
                  </a:solidFill>
                </a:rPr>
                <a:t>2</a:t>
              </a:r>
              <a:r>
                <a:rPr lang="en-US" sz="3200" b="1">
                  <a:solidFill>
                    <a:srgbClr val="000066"/>
                  </a:solidFill>
                </a:rPr>
                <a:t> = </a:t>
              </a:r>
            </a:p>
          </p:txBody>
        </p:sp>
        <p:sp>
          <p:nvSpPr>
            <p:cNvPr id="28705" name="Text Box 132"/>
            <p:cNvSpPr txBox="1">
              <a:spLocks noChangeArrowheads="1"/>
            </p:cNvSpPr>
            <p:nvPr/>
          </p:nvSpPr>
          <p:spPr bwMode="auto">
            <a:xfrm>
              <a:off x="1728" y="4144"/>
              <a:ext cx="528" cy="233"/>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28706" name="Text Box 133"/>
            <p:cNvSpPr txBox="1">
              <a:spLocks noChangeArrowheads="1"/>
            </p:cNvSpPr>
            <p:nvPr/>
          </p:nvSpPr>
          <p:spPr bwMode="auto">
            <a:xfrm>
              <a:off x="2160" y="4147"/>
              <a:ext cx="6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(cm</a:t>
              </a:r>
              <a:r>
                <a:rPr lang="en-US" b="1" baseline="30000"/>
                <a:t>2</a:t>
              </a:r>
              <a:r>
                <a:rPr lang="en-US" b="1"/>
                <a:t>)</a:t>
              </a:r>
              <a:endParaRPr lang="en-US" b="1" baseline="30000"/>
            </a:p>
          </p:txBody>
        </p:sp>
      </p:grpSp>
      <p:grpSp>
        <p:nvGrpSpPr>
          <p:cNvPr id="14" name="Group 150"/>
          <p:cNvGrpSpPr>
            <a:grpSpLocks/>
          </p:cNvGrpSpPr>
          <p:nvPr/>
        </p:nvGrpSpPr>
        <p:grpSpPr bwMode="auto">
          <a:xfrm>
            <a:off x="4783015" y="5410204"/>
            <a:ext cx="3516923" cy="954088"/>
            <a:chOff x="3264" y="3408"/>
            <a:chExt cx="2400" cy="601"/>
          </a:xfrm>
        </p:grpSpPr>
        <p:sp>
          <p:nvSpPr>
            <p:cNvPr id="28700" name="Text Box 146"/>
            <p:cNvSpPr txBox="1">
              <a:spLocks noChangeArrowheads="1"/>
            </p:cNvSpPr>
            <p:nvPr/>
          </p:nvSpPr>
          <p:spPr bwMode="auto">
            <a:xfrm>
              <a:off x="3264" y="3408"/>
              <a:ext cx="624"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600" b="1">
                  <a:solidFill>
                    <a:srgbClr val="CC0000"/>
                  </a:solidFill>
                  <a:sym typeface="Symbol" pitchFamily="18" charset="2"/>
                </a:rPr>
                <a:t>100</a:t>
              </a:r>
            </a:p>
          </p:txBody>
        </p:sp>
        <p:sp>
          <p:nvSpPr>
            <p:cNvPr id="28701" name="Text Box 147"/>
            <p:cNvSpPr txBox="1">
              <a:spLocks noChangeArrowheads="1"/>
            </p:cNvSpPr>
            <p:nvPr/>
          </p:nvSpPr>
          <p:spPr bwMode="auto">
            <a:xfrm>
              <a:off x="4080" y="3408"/>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rgbClr val="CC0000"/>
                  </a:solidFill>
                  <a:sym typeface="Symbol" pitchFamily="18" charset="2"/>
                </a:rPr>
                <a:t>5</a:t>
              </a:r>
              <a:r>
                <a:rPr lang="en-US" sz="2800" b="1" baseline="30000">
                  <a:solidFill>
                    <a:srgbClr val="CC0000"/>
                  </a:solidFill>
                  <a:sym typeface="Symbol" pitchFamily="18" charset="2"/>
                </a:rPr>
                <a:t>2</a:t>
              </a:r>
              <a:r>
                <a:rPr lang="en-US" sz="2800" b="1">
                  <a:solidFill>
                    <a:srgbClr val="CC0000"/>
                  </a:solidFill>
                  <a:sym typeface="Symbol" pitchFamily="18" charset="2"/>
                </a:rPr>
                <a:t></a:t>
              </a:r>
            </a:p>
          </p:txBody>
        </p:sp>
        <p:sp>
          <p:nvSpPr>
            <p:cNvPr id="28702" name="Text Box 148"/>
            <p:cNvSpPr txBox="1">
              <a:spLocks noChangeArrowheads="1"/>
            </p:cNvSpPr>
            <p:nvPr/>
          </p:nvSpPr>
          <p:spPr bwMode="auto">
            <a:xfrm>
              <a:off x="5040" y="3408"/>
              <a:ext cx="62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rgbClr val="CC0000"/>
                  </a:solidFill>
                  <a:sym typeface="Symbol" pitchFamily="18" charset="2"/>
                </a:rPr>
                <a:t>150</a:t>
              </a:r>
            </a:p>
          </p:txBody>
        </p:sp>
      </p:grpSp>
      <p:sp>
        <p:nvSpPr>
          <p:cNvPr id="89239" name="Oval 151"/>
          <p:cNvSpPr>
            <a:spLocks noChangeArrowheads="1"/>
          </p:cNvSpPr>
          <p:nvPr/>
        </p:nvSpPr>
        <p:spPr bwMode="auto">
          <a:xfrm>
            <a:off x="5668108" y="212725"/>
            <a:ext cx="1195754" cy="1295400"/>
          </a:xfrm>
          <a:prstGeom prst="ellipse">
            <a:avLst/>
          </a:prstGeom>
          <a:solidFill>
            <a:srgbClr val="CCFFFF"/>
          </a:solidFill>
          <a:ln w="9525">
            <a:solidFill>
              <a:schemeClr val="tx1"/>
            </a:solidFill>
            <a:round/>
            <a:headEnd/>
            <a:tailEnd/>
          </a:ln>
        </p:spPr>
        <p:txBody>
          <a:bodyPr wrap="none" anchor="ctr"/>
          <a:lstStyle/>
          <a:p>
            <a:r>
              <a:rPr lang="en-US" sz="2400" b="1">
                <a:solidFill>
                  <a:srgbClr val="CC0000"/>
                </a:solidFill>
              </a:rPr>
              <a:t>25</a:t>
            </a:r>
            <a:r>
              <a:rPr lang="en-US" sz="2400" b="1">
                <a:solidFill>
                  <a:srgbClr val="CC0000"/>
                </a:solidFill>
                <a:sym typeface="Symbol" pitchFamily="18" charset="2"/>
              </a:rPr>
              <a:t> </a:t>
            </a:r>
            <a:r>
              <a:rPr lang="en-US" sz="1400" b="1">
                <a:sym typeface="Symbol" pitchFamily="18" charset="2"/>
              </a:rPr>
              <a:t>(cm</a:t>
            </a:r>
            <a:r>
              <a:rPr lang="en-US" sz="1400" b="1" baseline="30000">
                <a:sym typeface="Symbol" pitchFamily="18" charset="2"/>
              </a:rPr>
              <a:t>2</a:t>
            </a:r>
            <a:r>
              <a:rPr lang="en-US" sz="1400" b="1">
                <a:sym typeface="Symbol" pitchFamily="18" charset="2"/>
              </a:rPr>
              <a:t>)</a:t>
            </a:r>
          </a:p>
        </p:txBody>
      </p:sp>
      <p:sp>
        <p:nvSpPr>
          <p:cNvPr id="89244" name="Oval 156"/>
          <p:cNvSpPr>
            <a:spLocks noChangeArrowheads="1"/>
          </p:cNvSpPr>
          <p:nvPr/>
        </p:nvSpPr>
        <p:spPr bwMode="auto">
          <a:xfrm>
            <a:off x="7763608" y="2743200"/>
            <a:ext cx="1195754" cy="1295400"/>
          </a:xfrm>
          <a:prstGeom prst="ellipse">
            <a:avLst/>
          </a:prstGeom>
          <a:solidFill>
            <a:srgbClr val="CCFFFF"/>
          </a:solidFill>
          <a:ln w="9525">
            <a:solidFill>
              <a:schemeClr val="tx1"/>
            </a:solidFill>
            <a:round/>
            <a:headEnd/>
            <a:tailEnd/>
          </a:ln>
        </p:spPr>
        <p:txBody>
          <a:bodyPr wrap="none" anchor="ctr"/>
          <a:lstStyle/>
          <a:p>
            <a:r>
              <a:rPr lang="en-US" sz="2400" b="1">
                <a:solidFill>
                  <a:srgbClr val="CC0000"/>
                </a:solidFill>
              </a:rPr>
              <a:t>25</a:t>
            </a:r>
            <a:r>
              <a:rPr lang="en-US" sz="2400" b="1">
                <a:solidFill>
                  <a:srgbClr val="CC0000"/>
                </a:solidFill>
                <a:sym typeface="Symbol" pitchFamily="18" charset="2"/>
              </a:rPr>
              <a:t> </a:t>
            </a:r>
            <a:r>
              <a:rPr lang="en-US" sz="1400" b="1">
                <a:sym typeface="Symbol" pitchFamily="18" charset="2"/>
              </a:rPr>
              <a:t>(cm</a:t>
            </a:r>
            <a:r>
              <a:rPr lang="en-US" sz="1400" b="1" baseline="30000">
                <a:sym typeface="Symbol" pitchFamily="18" charset="2"/>
              </a:rPr>
              <a:t>2</a:t>
            </a:r>
            <a:r>
              <a:rPr lang="en-US" sz="1400" b="1">
                <a:sym typeface="Symbol" pitchFamily="18" charset="2"/>
              </a:rPr>
              <a:t>)</a:t>
            </a:r>
          </a:p>
        </p:txBody>
      </p:sp>
      <p:sp>
        <p:nvSpPr>
          <p:cNvPr id="89245" name="Rectangle 157"/>
          <p:cNvSpPr>
            <a:spLocks noChangeArrowheads="1"/>
          </p:cNvSpPr>
          <p:nvPr/>
        </p:nvSpPr>
        <p:spPr bwMode="auto">
          <a:xfrm>
            <a:off x="5205046" y="1524000"/>
            <a:ext cx="3727938" cy="1143000"/>
          </a:xfrm>
          <a:prstGeom prst="rect">
            <a:avLst/>
          </a:prstGeom>
          <a:solidFill>
            <a:srgbClr val="FFFF99"/>
          </a:solidFill>
          <a:ln w="9525">
            <a:solidFill>
              <a:schemeClr val="tx1"/>
            </a:solidFill>
            <a:miter lim="800000"/>
            <a:headEnd/>
            <a:tailEnd/>
          </a:ln>
        </p:spPr>
        <p:txBody>
          <a:bodyPr wrap="none" anchor="ctr"/>
          <a:lstStyle/>
          <a:p>
            <a:r>
              <a:rPr lang="en-US" sz="2800" b="1">
                <a:solidFill>
                  <a:srgbClr val="CC0000"/>
                </a:solidFill>
                <a:sym typeface="Symbol" pitchFamily="18" charset="2"/>
              </a:rPr>
              <a:t>100 </a:t>
            </a:r>
            <a:r>
              <a:rPr lang="en-US" b="1">
                <a:sym typeface="Symbol" pitchFamily="18" charset="2"/>
              </a:rPr>
              <a:t>(cm</a:t>
            </a:r>
            <a:r>
              <a:rPr lang="en-US" b="1" baseline="30000">
                <a:sym typeface="Symbol" pitchFamily="18" charset="2"/>
              </a:rPr>
              <a:t>2</a:t>
            </a:r>
            <a:r>
              <a:rPr lang="en-US" b="1">
                <a:sym typeface="Symbol" pitchFamily="18" charset="2"/>
              </a:rPr>
              <a:t>)</a:t>
            </a:r>
          </a:p>
        </p:txBody>
      </p:sp>
      <p:sp>
        <p:nvSpPr>
          <p:cNvPr id="83" name="TextBox 82"/>
          <p:cNvSpPr txBox="1">
            <a:spLocks noChangeArrowheads="1"/>
          </p:cNvSpPr>
          <p:nvPr/>
        </p:nvSpPr>
        <p:spPr bwMode="auto">
          <a:xfrm>
            <a:off x="422031" y="4186239"/>
            <a:ext cx="3165231" cy="461665"/>
          </a:xfrm>
          <a:prstGeom prst="rect">
            <a:avLst/>
          </a:prstGeom>
          <a:solidFill>
            <a:schemeClr val="bg1"/>
          </a:solidFill>
          <a:ln w="12700">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b="1">
              <a:solidFill>
                <a:srgbClr val="CC0000"/>
              </a:solidFill>
            </a:endParaRPr>
          </a:p>
        </p:txBody>
      </p:sp>
      <p:sp>
        <p:nvSpPr>
          <p:cNvPr id="84" name="TextBox 83"/>
          <p:cNvSpPr txBox="1">
            <a:spLocks noChangeArrowheads="1"/>
          </p:cNvSpPr>
          <p:nvPr/>
        </p:nvSpPr>
        <p:spPr bwMode="auto">
          <a:xfrm>
            <a:off x="719504" y="4240213"/>
            <a:ext cx="2321169" cy="769441"/>
          </a:xfrm>
          <a:prstGeom prst="rect">
            <a:avLst/>
          </a:prstGeom>
          <a:solidFill>
            <a:schemeClr val="bg1"/>
          </a:solidFill>
          <a:ln w="12700">
            <a:solidFill>
              <a:schemeClr val="bg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CC0000"/>
                </a:solidFill>
              </a:rPr>
              <a:t>2.</a:t>
            </a:r>
            <a:r>
              <a:rPr lang="en-US" sz="2400" b="1">
                <a:solidFill>
                  <a:srgbClr val="CC0000"/>
                </a:solidFill>
                <a:sym typeface="Symbol" pitchFamily="18" charset="2"/>
              </a:rPr>
              <a:t>.5 = 10 </a:t>
            </a:r>
            <a:r>
              <a:rPr lang="en-US" sz="2000" b="1">
                <a:sym typeface="Symbol" pitchFamily="18" charset="2"/>
              </a:rPr>
              <a:t>(cm)</a:t>
            </a:r>
          </a:p>
        </p:txBody>
      </p:sp>
    </p:spTree>
    <p:extLst>
      <p:ext uri="{BB962C8B-B14F-4D97-AF65-F5344CB8AC3E}">
        <p14:creationId xmlns:p14="http://schemas.microsoft.com/office/powerpoint/2010/main" val="4135016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ox(in)">
                                      <p:cBhvr>
                                        <p:cTn id="7" dur="500"/>
                                        <p:tgtEl>
                                          <p:spTgt spid="133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29"/>
                                        </p:tgtEl>
                                        <p:attrNameLst>
                                          <p:attrName>style.visibility</p:attrName>
                                        </p:attrNameLst>
                                      </p:cBhvr>
                                      <p:to>
                                        <p:strVal val="visible"/>
                                      </p:to>
                                    </p:set>
                                    <p:animEffect transition="in" filter="box(in)">
                                      <p:cBhvr>
                                        <p:cTn id="10" dur="500"/>
                                        <p:tgtEl>
                                          <p:spTgt spid="1332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box(in)">
                                      <p:cBhvr>
                                        <p:cTn id="13" dur="500"/>
                                        <p:tgtEl>
                                          <p:spTgt spid="1332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319"/>
                                        </p:tgtEl>
                                        <p:attrNameLst>
                                          <p:attrName>style.visibility</p:attrName>
                                        </p:attrNameLst>
                                      </p:cBhvr>
                                      <p:to>
                                        <p:strVal val="visible"/>
                                      </p:to>
                                    </p:set>
                                    <p:animEffect transition="in" filter="box(in)">
                                      <p:cBhvr>
                                        <p:cTn id="16" dur="500"/>
                                        <p:tgtEl>
                                          <p:spTgt spid="1331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30"/>
                                        </p:tgtEl>
                                        <p:attrNameLst>
                                          <p:attrName>style.visibility</p:attrName>
                                        </p:attrNameLst>
                                      </p:cBhvr>
                                      <p:to>
                                        <p:strVal val="visible"/>
                                      </p:to>
                                    </p:set>
                                    <p:animEffect transition="in" filter="box(in)">
                                      <p:cBhvr>
                                        <p:cTn id="19" dur="500"/>
                                        <p:tgtEl>
                                          <p:spTgt spid="1333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3331"/>
                                        </p:tgtEl>
                                        <p:attrNameLst>
                                          <p:attrName>style.visibility</p:attrName>
                                        </p:attrNameLst>
                                      </p:cBhvr>
                                      <p:to>
                                        <p:strVal val="visible"/>
                                      </p:to>
                                    </p:set>
                                    <p:animEffect transition="in" filter="box(in)">
                                      <p:cBhvr>
                                        <p:cTn id="22" dur="500"/>
                                        <p:tgtEl>
                                          <p:spTgt spid="133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9116"/>
                                        </p:tgtEl>
                                        <p:attrNameLst>
                                          <p:attrName>style.visibility</p:attrName>
                                        </p:attrNameLst>
                                      </p:cBhvr>
                                      <p:to>
                                        <p:strVal val="visible"/>
                                      </p:to>
                                    </p:set>
                                    <p:animEffect transition="in" filter="checkerboard(across)">
                                      <p:cBhvr>
                                        <p:cTn id="27" dur="500"/>
                                        <p:tgtEl>
                                          <p:spTgt spid="8911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box(in)">
                                      <p:cBhvr>
                                        <p:cTn id="30" dur="500"/>
                                        <p:tgtEl>
                                          <p:spTgt spid="83"/>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89117"/>
                                        </p:tgtEl>
                                        <p:attrNameLst>
                                          <p:attrName>style.visibility</p:attrName>
                                        </p:attrNameLst>
                                      </p:cBhvr>
                                      <p:to>
                                        <p:strVal val="visible"/>
                                      </p:to>
                                    </p:set>
                                    <p:animEffect transition="in" filter="checkerboard(across)">
                                      <p:cBhvr>
                                        <p:cTn id="33" dur="500"/>
                                        <p:tgtEl>
                                          <p:spTgt spid="89117"/>
                                        </p:tgtEl>
                                      </p:cBhvr>
                                    </p:animEffect>
                                  </p:childTnLst>
                                </p:cTn>
                              </p:par>
                              <p:par>
                                <p:cTn id="34" presetID="5"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89118"/>
                                        </p:tgtEl>
                                        <p:attrNameLst>
                                          <p:attrName>style.visibility</p:attrName>
                                        </p:attrNameLst>
                                      </p:cBhvr>
                                      <p:to>
                                        <p:strVal val="visible"/>
                                      </p:to>
                                    </p:set>
                                    <p:animEffect transition="in" filter="checkerboard(across)">
                                      <p:cBhvr>
                                        <p:cTn id="39" dur="500"/>
                                        <p:tgtEl>
                                          <p:spTgt spid="89118"/>
                                        </p:tgtEl>
                                      </p:cBhvr>
                                    </p:animEffect>
                                  </p:childTnLst>
                                </p:cTn>
                              </p:par>
                              <p:par>
                                <p:cTn id="40" presetID="5"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89119"/>
                                        </p:tgtEl>
                                        <p:attrNameLst>
                                          <p:attrName>style.visibility</p:attrName>
                                        </p:attrNameLst>
                                      </p:cBhvr>
                                      <p:to>
                                        <p:strVal val="visible"/>
                                      </p:to>
                                    </p:set>
                                    <p:animEffect transition="in" filter="checkerboard(across)">
                                      <p:cBhvr>
                                        <p:cTn id="45" dur="500"/>
                                        <p:tgtEl>
                                          <p:spTgt spid="89119"/>
                                        </p:tgtEl>
                                      </p:cBhvr>
                                    </p:animEffect>
                                  </p:childTnLst>
                                </p:cTn>
                              </p:par>
                              <p:par>
                                <p:cTn id="46" presetID="5" presetClass="entr" presetSubtype="1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heckerboard(across)">
                                      <p:cBhvr>
                                        <p:cTn id="48" dur="500"/>
                                        <p:tgtEl>
                                          <p:spTgt spid="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circle(in)">
                                      <p:cBhvr>
                                        <p:cTn id="53" dur="500"/>
                                        <p:tgtEl>
                                          <p:spTgt spid="8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ox(in)">
                                      <p:cBhvr>
                                        <p:cTn id="58" dur="500"/>
                                        <p:tgtEl>
                                          <p:spTgt spid="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89245"/>
                                        </p:tgtEl>
                                        <p:attrNameLst>
                                          <p:attrName>style.visibility</p:attrName>
                                        </p:attrNameLst>
                                      </p:cBhvr>
                                      <p:to>
                                        <p:strVal val="visible"/>
                                      </p:to>
                                    </p:set>
                                    <p:animEffect transition="in" filter="checkerboard(across)">
                                      <p:cBhvr>
                                        <p:cTn id="63" dur="500"/>
                                        <p:tgtEl>
                                          <p:spTgt spid="8924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checkerboard(across)">
                                      <p:cBhvr>
                                        <p:cTn id="68" dur="500"/>
                                        <p:tgtEl>
                                          <p:spTgt spid="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89239"/>
                                        </p:tgtEl>
                                        <p:attrNameLst>
                                          <p:attrName>style.visibility</p:attrName>
                                        </p:attrNameLst>
                                      </p:cBhvr>
                                      <p:to>
                                        <p:strVal val="visible"/>
                                      </p:to>
                                    </p:set>
                                    <p:animEffect transition="in" filter="blinds(horizontal)">
                                      <p:cBhvr>
                                        <p:cTn id="73" dur="500"/>
                                        <p:tgtEl>
                                          <p:spTgt spid="8923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89244"/>
                                        </p:tgtEl>
                                        <p:attrNameLst>
                                          <p:attrName>style.visibility</p:attrName>
                                        </p:attrNameLst>
                                      </p:cBhvr>
                                      <p:to>
                                        <p:strVal val="visible"/>
                                      </p:to>
                                    </p:set>
                                    <p:animEffect transition="in" filter="blinds(horizontal)">
                                      <p:cBhvr>
                                        <p:cTn id="76" dur="500"/>
                                        <p:tgtEl>
                                          <p:spTgt spid="8924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ox(in)">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9" grpId="0"/>
      <p:bldP spid="13318" grpId="0" animBg="1"/>
      <p:bldP spid="13319" grpId="0" animBg="1"/>
      <p:bldP spid="13320" grpId="0" animBg="1"/>
      <p:bldP spid="89116" grpId="0"/>
      <p:bldP spid="89117" grpId="0"/>
      <p:bldP spid="89118" grpId="0"/>
      <p:bldP spid="13329" grpId="0" animBg="1"/>
      <p:bldP spid="13330" grpId="0"/>
      <p:bldP spid="13331" grpId="0"/>
      <p:bldP spid="89239" grpId="0" animBg="1"/>
      <p:bldP spid="89244" grpId="0" animBg="1"/>
      <p:bldP spid="89245" grpId="0" animBg="1"/>
      <p:bldP spid="83"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304800" y="4953001"/>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a:latin typeface="Times New Roman" pitchFamily="18" charset="0"/>
              </a:rPr>
              <a:t>Hình trụ có bán kính đáy r và chiều cao h, khi đó ta có:</a:t>
            </a:r>
          </a:p>
        </p:txBody>
      </p:sp>
      <p:sp>
        <p:nvSpPr>
          <p:cNvPr id="35844" name="Text Box 4"/>
          <p:cNvSpPr txBox="1">
            <a:spLocks noChangeArrowheads="1"/>
          </p:cNvSpPr>
          <p:nvPr/>
        </p:nvSpPr>
        <p:spPr bwMode="auto">
          <a:xfrm>
            <a:off x="984738" y="5430839"/>
            <a:ext cx="710418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buFont typeface="Symbol" pitchFamily="18" charset="2"/>
              <a:buNone/>
            </a:pPr>
            <a:r>
              <a:rPr lang="en-US" sz="2800" b="1">
                <a:latin typeface="Times New Roman" pitchFamily="18" charset="0"/>
                <a:sym typeface="Symbol" pitchFamily="18" charset="2"/>
              </a:rPr>
              <a:t>Diện tích xung quanh:             </a:t>
            </a:r>
            <a:r>
              <a:rPr lang="en-US" sz="3200" b="1">
                <a:latin typeface="Times New Roman" pitchFamily="18" charset="0"/>
              </a:rPr>
              <a:t>S</a:t>
            </a:r>
            <a:r>
              <a:rPr lang="en-US" sz="3200" b="1" baseline="-25000">
                <a:latin typeface="Times New Roman" pitchFamily="18" charset="0"/>
              </a:rPr>
              <a:t>xq</a:t>
            </a:r>
            <a:r>
              <a:rPr lang="en-US" sz="3200" b="1">
                <a:latin typeface="Times New Roman" pitchFamily="18" charset="0"/>
              </a:rPr>
              <a:t> =  2</a:t>
            </a:r>
            <a:r>
              <a:rPr lang="en-US" sz="3200" b="1">
                <a:latin typeface="Times New Roman" pitchFamily="18" charset="0"/>
                <a:sym typeface="Symbol" pitchFamily="18" charset="2"/>
              </a:rPr>
              <a:t>rh</a:t>
            </a:r>
          </a:p>
        </p:txBody>
      </p:sp>
      <p:sp>
        <p:nvSpPr>
          <p:cNvPr id="35845" name="Text Box 5"/>
          <p:cNvSpPr txBox="1">
            <a:spLocks noChangeArrowheads="1"/>
          </p:cNvSpPr>
          <p:nvPr/>
        </p:nvSpPr>
        <p:spPr bwMode="auto">
          <a:xfrm>
            <a:off x="1014046" y="60198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buFont typeface="Symbol" pitchFamily="18" charset="2"/>
              <a:buNone/>
            </a:pPr>
            <a:r>
              <a:rPr lang="en-US" sz="2800" b="1">
                <a:latin typeface="Times New Roman" pitchFamily="18" charset="0"/>
                <a:sym typeface="Symbol" pitchFamily="18" charset="2"/>
              </a:rPr>
              <a:t>Diện tích toàn phần:                </a:t>
            </a:r>
            <a:r>
              <a:rPr lang="en-US" sz="3200" b="1">
                <a:latin typeface="Times New Roman" pitchFamily="18" charset="0"/>
              </a:rPr>
              <a:t>S</a:t>
            </a:r>
            <a:r>
              <a:rPr lang="en-US" sz="3200" b="1" baseline="-25000">
                <a:latin typeface="Times New Roman" pitchFamily="18" charset="0"/>
              </a:rPr>
              <a:t>tp  </a:t>
            </a:r>
            <a:r>
              <a:rPr lang="en-US" sz="3200" b="1">
                <a:latin typeface="Times New Roman" pitchFamily="18" charset="0"/>
              </a:rPr>
              <a:t>=  2</a:t>
            </a:r>
            <a:r>
              <a:rPr lang="en-US" sz="3200" b="1">
                <a:latin typeface="Times New Roman" pitchFamily="18" charset="0"/>
                <a:sym typeface="Symbol" pitchFamily="18" charset="2"/>
              </a:rPr>
              <a:t>rh + 2r</a:t>
            </a:r>
            <a:r>
              <a:rPr lang="en-US" sz="3200" b="1" baseline="30000">
                <a:latin typeface="Times New Roman" pitchFamily="18" charset="0"/>
                <a:sym typeface="Symbol" pitchFamily="18" charset="2"/>
              </a:rPr>
              <a:t>2</a:t>
            </a:r>
            <a:endParaRPr lang="en-US" sz="2400" b="1">
              <a:latin typeface="Times New Roman" pitchFamily="18" charset="0"/>
              <a:sym typeface="Symbol" pitchFamily="18" charset="2"/>
            </a:endParaRPr>
          </a:p>
        </p:txBody>
      </p:sp>
      <p:grpSp>
        <p:nvGrpSpPr>
          <p:cNvPr id="29701" name="Group 46"/>
          <p:cNvGrpSpPr>
            <a:grpSpLocks/>
          </p:cNvGrpSpPr>
          <p:nvPr/>
        </p:nvGrpSpPr>
        <p:grpSpPr bwMode="auto">
          <a:xfrm>
            <a:off x="3581400" y="2438401"/>
            <a:ext cx="2209800" cy="2405063"/>
            <a:chOff x="3879850" y="2438400"/>
            <a:chExt cx="2393950" cy="2405063"/>
          </a:xfrm>
        </p:grpSpPr>
        <p:sp>
          <p:nvSpPr>
            <p:cNvPr id="29706" name="Text Box 6"/>
            <p:cNvSpPr txBox="1">
              <a:spLocks noChangeArrowheads="1"/>
            </p:cNvSpPr>
            <p:nvPr/>
          </p:nvSpPr>
          <p:spPr bwMode="auto">
            <a:xfrm>
              <a:off x="4845050" y="2438400"/>
              <a:ext cx="60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latin typeface=".VnTime" pitchFamily="34" charset="0"/>
                </a:rPr>
                <a:t>r</a:t>
              </a:r>
            </a:p>
          </p:txBody>
        </p:sp>
        <p:grpSp>
          <p:nvGrpSpPr>
            <p:cNvPr id="29707" name="Group 27"/>
            <p:cNvGrpSpPr>
              <a:grpSpLocks/>
            </p:cNvGrpSpPr>
            <p:nvPr/>
          </p:nvGrpSpPr>
          <p:grpSpPr bwMode="auto">
            <a:xfrm>
              <a:off x="3879850" y="2611438"/>
              <a:ext cx="2393950" cy="2232025"/>
              <a:chOff x="3879850" y="2611437"/>
              <a:chExt cx="2393950" cy="2232025"/>
            </a:xfrm>
          </p:grpSpPr>
          <p:sp>
            <p:nvSpPr>
              <p:cNvPr id="29708" name="Text Box 7"/>
              <p:cNvSpPr txBox="1">
                <a:spLocks noChangeArrowheads="1"/>
              </p:cNvSpPr>
              <p:nvPr/>
            </p:nvSpPr>
            <p:spPr bwMode="auto">
              <a:xfrm>
                <a:off x="5670550" y="3533775"/>
                <a:ext cx="603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latin typeface=".VnTime" pitchFamily="34" charset="0"/>
                  </a:rPr>
                  <a:t>h</a:t>
                </a:r>
              </a:p>
            </p:txBody>
          </p:sp>
          <p:sp>
            <p:nvSpPr>
              <p:cNvPr id="29709" name="Line 8"/>
              <p:cNvSpPr>
                <a:spLocks noChangeShapeType="1"/>
              </p:cNvSpPr>
              <p:nvPr/>
            </p:nvSpPr>
            <p:spPr bwMode="auto">
              <a:xfrm>
                <a:off x="5648325" y="2919412"/>
                <a:ext cx="0" cy="1654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9"/>
              <p:cNvSpPr>
                <a:spLocks noChangeShapeType="1"/>
              </p:cNvSpPr>
              <p:nvPr/>
            </p:nvSpPr>
            <p:spPr bwMode="auto">
              <a:xfrm>
                <a:off x="3884613" y="2919412"/>
                <a:ext cx="0" cy="1652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11" name="Group 10"/>
              <p:cNvGrpSpPr>
                <a:grpSpLocks/>
              </p:cNvGrpSpPr>
              <p:nvPr/>
            </p:nvGrpSpPr>
            <p:grpSpPr bwMode="auto">
              <a:xfrm>
                <a:off x="3879850" y="2611437"/>
                <a:ext cx="1770063" cy="569913"/>
                <a:chOff x="3814" y="2988"/>
                <a:chExt cx="1087" cy="834"/>
              </a:xfrm>
            </p:grpSpPr>
            <p:sp>
              <p:nvSpPr>
                <p:cNvPr id="29720" name="Freeform 11"/>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1" name="Freeform 12"/>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2" name="Freeform 13"/>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3" name="Freeform 14"/>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12" name="Line 15"/>
              <p:cNvSpPr>
                <a:spLocks noChangeShapeType="1"/>
              </p:cNvSpPr>
              <p:nvPr/>
            </p:nvSpPr>
            <p:spPr bwMode="auto">
              <a:xfrm>
                <a:off x="4737100" y="2914650"/>
                <a:ext cx="9239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13" name="Group 16"/>
              <p:cNvGrpSpPr>
                <a:grpSpLocks/>
              </p:cNvGrpSpPr>
              <p:nvPr/>
            </p:nvGrpSpPr>
            <p:grpSpPr bwMode="auto">
              <a:xfrm>
                <a:off x="3886200" y="4273550"/>
                <a:ext cx="1770063" cy="569912"/>
                <a:chOff x="3814" y="2988"/>
                <a:chExt cx="1087" cy="834"/>
              </a:xfrm>
            </p:grpSpPr>
            <p:sp>
              <p:nvSpPr>
                <p:cNvPr id="29716" name="Freeform 17"/>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Freeform 18"/>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8" name="Freeform 19"/>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9" name="Freeform 20"/>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14" name="Line 21"/>
              <p:cNvSpPr>
                <a:spLocks noChangeShapeType="1"/>
              </p:cNvSpPr>
              <p:nvPr/>
            </p:nvSpPr>
            <p:spPr bwMode="auto">
              <a:xfrm>
                <a:off x="4733925" y="4560887"/>
                <a:ext cx="87947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22"/>
              <p:cNvSpPr>
                <a:spLocks noChangeShapeType="1"/>
              </p:cNvSpPr>
              <p:nvPr/>
            </p:nvSpPr>
            <p:spPr bwMode="auto">
              <a:xfrm>
                <a:off x="4748213" y="2922587"/>
                <a:ext cx="0" cy="1652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5" name="Rectangle 13"/>
          <p:cNvSpPr>
            <a:spLocks noChangeArrowheads="1"/>
          </p:cNvSpPr>
          <p:nvPr/>
        </p:nvSpPr>
        <p:spPr bwMode="auto">
          <a:xfrm>
            <a:off x="-140677" y="838200"/>
            <a:ext cx="2321169" cy="534988"/>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6" name="Rectangle 13"/>
          <p:cNvSpPr>
            <a:spLocks noChangeArrowheads="1"/>
          </p:cNvSpPr>
          <p:nvPr/>
        </p:nvSpPr>
        <p:spPr bwMode="auto">
          <a:xfrm>
            <a:off x="140677" y="1295400"/>
            <a:ext cx="8792308" cy="534988"/>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7" name="Rectangle 13"/>
          <p:cNvSpPr>
            <a:spLocks noChangeArrowheads="1"/>
          </p:cNvSpPr>
          <p:nvPr/>
        </p:nvSpPr>
        <p:spPr bwMode="auto">
          <a:xfrm>
            <a:off x="140677" y="1827213"/>
            <a:ext cx="6260123"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3. </a:t>
            </a:r>
            <a:r>
              <a:rPr lang="en-US" sz="3000" b="1" u="sng" dirty="0" err="1">
                <a:effectLst>
                  <a:outerShdw blurRad="38100" dist="38100" dir="2700000" algn="tl">
                    <a:srgbClr val="C0C0C0"/>
                  </a:outerShdw>
                </a:effectLst>
                <a:latin typeface="Times New Roman" pitchFamily="18" charset="0"/>
                <a:cs typeface="Times New Roman" pitchFamily="18" charset="0"/>
              </a:rPr>
              <a:t>Diện</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xung</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quanh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8"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31811315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10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wipe(up)">
                                      <p:cBhvr>
                                        <p:cTn id="12" dur="1000"/>
                                        <p:tgtEl>
                                          <p:spTgt spid="358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wipe(up)">
                                      <p:cBhvr>
                                        <p:cTn id="17" dur="1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211016" y="685801"/>
            <a:ext cx="8721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3200">
                <a:latin typeface="Times New Roman" pitchFamily="18" charset="0"/>
                <a:cs typeface="Arial" pitchFamily="34" charset="0"/>
              </a:rPr>
              <a:t>      Một hình trụ có bán kính đáy là 7 cm, diện tích xung quanh bằng</a:t>
            </a:r>
            <a:r>
              <a:rPr lang="vi-VN" sz="3200">
                <a:latin typeface="Times New Roman" pitchFamily="18" charset="0"/>
                <a:cs typeface="Arial" pitchFamily="34" charset="0"/>
              </a:rPr>
              <a:t> </a:t>
            </a:r>
            <a:r>
              <a:rPr lang="en-US" sz="3200">
                <a:latin typeface="Times New Roman" pitchFamily="18" charset="0"/>
                <a:cs typeface="Arial" pitchFamily="34" charset="0"/>
              </a:rPr>
              <a:t>352 cm</a:t>
            </a:r>
            <a:r>
              <a:rPr lang="en-US" sz="3200" baseline="30000">
                <a:latin typeface="Times New Roman" pitchFamily="18" charset="0"/>
                <a:cs typeface="Arial" pitchFamily="34" charset="0"/>
              </a:rPr>
              <a:t>2</a:t>
            </a:r>
            <a:r>
              <a:rPr lang="en-US" sz="3200">
                <a:latin typeface="Times New Roman" pitchFamily="18" charset="0"/>
                <a:cs typeface="Arial" pitchFamily="34" charset="0"/>
              </a:rPr>
              <a:t>. Khi đó, chiều cao của hình trụ là:</a:t>
            </a:r>
          </a:p>
        </p:txBody>
      </p:sp>
      <p:sp>
        <p:nvSpPr>
          <p:cNvPr id="18438" name="Text Box 6"/>
          <p:cNvSpPr txBox="1">
            <a:spLocks noChangeArrowheads="1"/>
          </p:cNvSpPr>
          <p:nvPr/>
        </p:nvSpPr>
        <p:spPr bwMode="auto">
          <a:xfrm>
            <a:off x="3733800" y="17526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a:latin typeface="Times New Roman" pitchFamily="18" charset="0"/>
                <a:cs typeface="Arial" pitchFamily="34" charset="0"/>
              </a:rPr>
              <a:t>(B) 4,6 cm;</a:t>
            </a:r>
          </a:p>
        </p:txBody>
      </p:sp>
      <p:sp>
        <p:nvSpPr>
          <p:cNvPr id="18439" name="Text Box 7"/>
          <p:cNvSpPr txBox="1">
            <a:spLocks noChangeArrowheads="1"/>
          </p:cNvSpPr>
          <p:nvPr/>
        </p:nvSpPr>
        <p:spPr bwMode="auto">
          <a:xfrm>
            <a:off x="381000" y="1768475"/>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sz="3200">
                <a:latin typeface="Times New Roman" pitchFamily="18" charset="0"/>
                <a:cs typeface="Arial" pitchFamily="34" charset="0"/>
              </a:rPr>
              <a:t>(A) 3,2 cm;</a:t>
            </a:r>
          </a:p>
        </p:txBody>
      </p:sp>
      <p:sp>
        <p:nvSpPr>
          <p:cNvPr id="18440" name="Text Box 8"/>
          <p:cNvSpPr txBox="1">
            <a:spLocks noChangeArrowheads="1"/>
          </p:cNvSpPr>
          <p:nvPr/>
        </p:nvSpPr>
        <p:spPr bwMode="auto">
          <a:xfrm>
            <a:off x="381000" y="29718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3200">
                <a:latin typeface="Times New Roman" pitchFamily="18" charset="0"/>
                <a:cs typeface="Arial" pitchFamily="34" charset="0"/>
              </a:rPr>
              <a:t>(E)  Một kết quả khác.</a:t>
            </a:r>
          </a:p>
        </p:txBody>
      </p:sp>
      <p:sp>
        <p:nvSpPr>
          <p:cNvPr id="18441" name="Text Box 9"/>
          <p:cNvSpPr txBox="1">
            <a:spLocks noChangeArrowheads="1"/>
          </p:cNvSpPr>
          <p:nvPr/>
        </p:nvSpPr>
        <p:spPr bwMode="auto">
          <a:xfrm>
            <a:off x="3733800" y="23622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a:latin typeface="Times New Roman" pitchFamily="18" charset="0"/>
                <a:cs typeface="Arial" pitchFamily="34" charset="0"/>
              </a:rPr>
              <a:t>(D) </a:t>
            </a:r>
            <a:r>
              <a:rPr lang="vi-VN" sz="3200">
                <a:latin typeface="Times New Roman" pitchFamily="18" charset="0"/>
                <a:cs typeface="Arial" pitchFamily="34" charset="0"/>
              </a:rPr>
              <a:t>2,1</a:t>
            </a:r>
            <a:r>
              <a:rPr lang="en-US" sz="3200">
                <a:latin typeface="Times New Roman" pitchFamily="18" charset="0"/>
                <a:cs typeface="Arial" pitchFamily="34" charset="0"/>
              </a:rPr>
              <a:t> cm;</a:t>
            </a:r>
          </a:p>
        </p:txBody>
      </p:sp>
      <p:sp>
        <p:nvSpPr>
          <p:cNvPr id="18442" name="Text Box 10"/>
          <p:cNvSpPr txBox="1">
            <a:spLocks noChangeArrowheads="1"/>
          </p:cNvSpPr>
          <p:nvPr/>
        </p:nvSpPr>
        <p:spPr bwMode="auto">
          <a:xfrm>
            <a:off x="381000" y="2378075"/>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sz="3200">
                <a:latin typeface="Times New Roman" pitchFamily="18" charset="0"/>
                <a:cs typeface="Arial" pitchFamily="34" charset="0"/>
              </a:rPr>
              <a:t>(C) 1,8 cm;</a:t>
            </a:r>
          </a:p>
        </p:txBody>
      </p:sp>
      <p:sp>
        <p:nvSpPr>
          <p:cNvPr id="18453" name="Text Box 21"/>
          <p:cNvSpPr txBox="1">
            <a:spLocks noChangeArrowheads="1"/>
          </p:cNvSpPr>
          <p:nvPr/>
        </p:nvSpPr>
        <p:spPr bwMode="auto">
          <a:xfrm>
            <a:off x="0" y="36576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latin typeface="Times New Roman" pitchFamily="18" charset="0"/>
                <a:cs typeface="Arial" pitchFamily="34" charset="0"/>
              </a:rPr>
              <a:t>Hãy chọn kết quả đúng.</a:t>
            </a:r>
          </a:p>
        </p:txBody>
      </p:sp>
      <p:sp>
        <p:nvSpPr>
          <p:cNvPr id="1034" name="Rectangle 14"/>
          <p:cNvSpPr>
            <a:spLocks noChangeArrowheads="1"/>
          </p:cNvSpPr>
          <p:nvPr/>
        </p:nvSpPr>
        <p:spPr bwMode="auto">
          <a:xfrm>
            <a:off x="155331" y="0"/>
            <a:ext cx="299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u="sng">
                <a:solidFill>
                  <a:srgbClr val="FF0000"/>
                </a:solidFill>
                <a:latin typeface="Times New Roman" pitchFamily="18" charset="0"/>
              </a:rPr>
              <a:t>Bài tập 4</a:t>
            </a:r>
            <a:r>
              <a:rPr lang="en-US" sz="3200" b="1">
                <a:solidFill>
                  <a:srgbClr val="FF0000"/>
                </a:solidFill>
                <a:latin typeface="Times New Roman" pitchFamily="18" charset="0"/>
              </a:rPr>
              <a:t> </a:t>
            </a:r>
            <a:r>
              <a:rPr lang="vi-VN" sz="3200" b="1">
                <a:solidFill>
                  <a:srgbClr val="FF0000"/>
                </a:solidFill>
                <a:latin typeface="Times New Roman" pitchFamily="18" charset="0"/>
              </a:rPr>
              <a:t>(SGK)</a:t>
            </a:r>
            <a:endParaRPr lang="en-US" sz="3200">
              <a:solidFill>
                <a:srgbClr val="FF0000"/>
              </a:solidFill>
            </a:endParaRPr>
          </a:p>
        </p:txBody>
      </p:sp>
      <p:sp>
        <p:nvSpPr>
          <p:cNvPr id="16" name="TextBox 15"/>
          <p:cNvSpPr txBox="1">
            <a:spLocks noChangeArrowheads="1"/>
          </p:cNvSpPr>
          <p:nvPr/>
        </p:nvSpPr>
        <p:spPr bwMode="auto">
          <a:xfrm>
            <a:off x="351692" y="4419601"/>
            <a:ext cx="393895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vi-VN" sz="2400" b="1">
                <a:solidFill>
                  <a:srgbClr val="FF0000"/>
                </a:solidFill>
                <a:latin typeface="Times New Roman" pitchFamily="18" charset="0"/>
                <a:cs typeface="Times New Roman" pitchFamily="18" charset="0"/>
              </a:rPr>
              <a:t>Từ công thức</a:t>
            </a:r>
            <a:r>
              <a:rPr lang="en-US" sz="2400" b="1">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rPr>
              <a:t>S</a:t>
            </a:r>
            <a:r>
              <a:rPr lang="en-US" sz="2400" b="1" baseline="-25000">
                <a:solidFill>
                  <a:srgbClr val="FF0000"/>
                </a:solidFill>
                <a:latin typeface="Times New Roman" pitchFamily="18" charset="0"/>
              </a:rPr>
              <a:t>xq</a:t>
            </a:r>
            <a:r>
              <a:rPr lang="en-US" sz="2400" b="1">
                <a:solidFill>
                  <a:srgbClr val="FF0000"/>
                </a:solidFill>
                <a:latin typeface="Times New Roman" pitchFamily="18" charset="0"/>
              </a:rPr>
              <a:t> =  2</a:t>
            </a:r>
            <a:r>
              <a:rPr lang="en-US" sz="2400" b="1">
                <a:solidFill>
                  <a:srgbClr val="FF0000"/>
                </a:solidFill>
                <a:latin typeface="Times New Roman" pitchFamily="18" charset="0"/>
                <a:sym typeface="Symbol" pitchFamily="18" charset="2"/>
              </a:rPr>
              <a:t>rh</a:t>
            </a:r>
            <a:endParaRPr lang="en-US" sz="2400" b="1">
              <a:solidFill>
                <a:srgbClr val="FF0000"/>
              </a:solidFill>
              <a:latin typeface="Times New Roman" pitchFamily="18" charset="0"/>
              <a:cs typeface="Times New Roman" pitchFamily="18" charset="0"/>
            </a:endParaRPr>
          </a:p>
        </p:txBody>
      </p:sp>
      <p:graphicFrame>
        <p:nvGraphicFramePr>
          <p:cNvPr id="21528" name="Object 4"/>
          <p:cNvGraphicFramePr>
            <a:graphicFrameLocks noChangeAspect="1"/>
          </p:cNvGraphicFramePr>
          <p:nvPr/>
        </p:nvGraphicFramePr>
        <p:xfrm>
          <a:off x="5008685" y="5195888"/>
          <a:ext cx="1321777" cy="442912"/>
        </p:xfrm>
        <a:graphic>
          <a:graphicData uri="http://schemas.openxmlformats.org/presentationml/2006/ole">
            <mc:AlternateContent xmlns:mc="http://schemas.openxmlformats.org/markup-compatibility/2006">
              <mc:Choice xmlns:v="urn:schemas-microsoft-com:vml" Requires="v">
                <p:oleObj spid="_x0000_s1026" name="Equation" r:id="rId3" imgW="571320" imgH="203040" progId="Equation.DSMT4">
                  <p:embed/>
                </p:oleObj>
              </mc:Choice>
              <mc:Fallback>
                <p:oleObj name="Equation" r:id="rId3" imgW="5713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685" y="5195888"/>
                        <a:ext cx="1321777"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Oval 17"/>
          <p:cNvSpPr/>
          <p:nvPr/>
        </p:nvSpPr>
        <p:spPr>
          <a:xfrm>
            <a:off x="7244862" y="40386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TextBox 12"/>
          <p:cNvSpPr txBox="1">
            <a:spLocks noChangeArrowheads="1"/>
          </p:cNvSpPr>
          <p:nvPr/>
        </p:nvSpPr>
        <p:spPr bwMode="auto">
          <a:xfrm>
            <a:off x="1406769" y="5181601"/>
            <a:ext cx="1547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cs typeface="Times New Roman" pitchFamily="18" charset="0"/>
              </a:rPr>
              <a:t>Suy ra  </a:t>
            </a:r>
            <a:r>
              <a:rPr lang="en-US" sz="2400" b="1">
                <a:solidFill>
                  <a:srgbClr val="FF0000"/>
                </a:solidFill>
                <a:latin typeface="Times New Roman" pitchFamily="18" charset="0"/>
              </a:rPr>
              <a:t>h =</a:t>
            </a:r>
            <a:endParaRPr lang="en-US" sz="2400" b="1">
              <a:solidFill>
                <a:srgbClr val="FF000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2883877" y="4876801"/>
            <a:ext cx="63304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rPr>
              <a:t>S</a:t>
            </a:r>
            <a:r>
              <a:rPr lang="en-US" sz="2400" b="1" baseline="-25000">
                <a:solidFill>
                  <a:srgbClr val="FF0000"/>
                </a:solidFill>
                <a:latin typeface="Times New Roman" pitchFamily="18" charset="0"/>
              </a:rPr>
              <a:t>xq</a:t>
            </a:r>
            <a:endParaRPr lang="en-US" sz="2400" b="1">
              <a:solidFill>
                <a:srgbClr val="FF0000"/>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2883877" y="5410201"/>
            <a:ext cx="70338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rPr>
              <a:t>2</a:t>
            </a:r>
            <a:r>
              <a:rPr lang="en-US" sz="2400" b="1">
                <a:solidFill>
                  <a:srgbClr val="FF0000"/>
                </a:solidFill>
                <a:latin typeface="Times New Roman" pitchFamily="18" charset="0"/>
                <a:sym typeface="Symbol" pitchFamily="18" charset="2"/>
              </a:rPr>
              <a:t>r</a:t>
            </a:r>
            <a:endParaRPr lang="en-US" sz="2400" b="1">
              <a:solidFill>
                <a:srgbClr val="FF0000"/>
              </a:solidFill>
              <a:latin typeface="Times New Roman" pitchFamily="18" charset="0"/>
              <a:cs typeface="Times New Roman" pitchFamily="18" charset="0"/>
            </a:endParaRPr>
          </a:p>
        </p:txBody>
      </p:sp>
      <p:cxnSp>
        <p:nvCxnSpPr>
          <p:cNvPr id="19" name="Straight Connector 18"/>
          <p:cNvCxnSpPr>
            <a:cxnSpLocks noChangeShapeType="1"/>
          </p:cNvCxnSpPr>
          <p:nvPr/>
        </p:nvCxnSpPr>
        <p:spPr bwMode="auto">
          <a:xfrm>
            <a:off x="2883877" y="5416550"/>
            <a:ext cx="56270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0" name="TextBox 19"/>
          <p:cNvSpPr txBox="1">
            <a:spLocks noChangeArrowheads="1"/>
          </p:cNvSpPr>
          <p:nvPr/>
        </p:nvSpPr>
        <p:spPr bwMode="auto">
          <a:xfrm>
            <a:off x="4009292" y="4884738"/>
            <a:ext cx="6330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cs typeface="Times New Roman" pitchFamily="18" charset="0"/>
              </a:rPr>
              <a:t>325</a:t>
            </a:r>
          </a:p>
        </p:txBody>
      </p:sp>
      <p:sp>
        <p:nvSpPr>
          <p:cNvPr id="21" name="TextBox 20"/>
          <p:cNvSpPr txBox="1">
            <a:spLocks noChangeArrowheads="1"/>
          </p:cNvSpPr>
          <p:nvPr/>
        </p:nvSpPr>
        <p:spPr bwMode="auto">
          <a:xfrm>
            <a:off x="3798277" y="5418138"/>
            <a:ext cx="126609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rPr>
              <a:t>2</a:t>
            </a:r>
            <a:r>
              <a:rPr lang="en-US" sz="2400" b="1">
                <a:solidFill>
                  <a:srgbClr val="FF0000"/>
                </a:solidFill>
                <a:latin typeface="Times New Roman" pitchFamily="18" charset="0"/>
                <a:sym typeface="Symbol" pitchFamily="18" charset="2"/>
              </a:rPr>
              <a:t>.3,14.7</a:t>
            </a:r>
            <a:endParaRPr lang="en-US" sz="2400" b="1">
              <a:solidFill>
                <a:srgbClr val="FF0000"/>
              </a:solidFill>
              <a:latin typeface="Times New Roman" pitchFamily="18" charset="0"/>
              <a:cs typeface="Times New Roman" pitchFamily="18" charset="0"/>
            </a:endParaRPr>
          </a:p>
        </p:txBody>
      </p:sp>
      <p:sp>
        <p:nvSpPr>
          <p:cNvPr id="26" name="TextBox 25"/>
          <p:cNvSpPr txBox="1">
            <a:spLocks noChangeArrowheads="1"/>
          </p:cNvSpPr>
          <p:nvPr/>
        </p:nvSpPr>
        <p:spPr bwMode="auto">
          <a:xfrm>
            <a:off x="3516923" y="5176838"/>
            <a:ext cx="28135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rPr>
              <a:t>=</a:t>
            </a:r>
            <a:endParaRPr lang="en-US" sz="2400" b="1">
              <a:solidFill>
                <a:srgbClr val="FF0000"/>
              </a:solidFill>
              <a:latin typeface="Times New Roman" pitchFamily="18" charset="0"/>
              <a:cs typeface="Times New Roman" pitchFamily="18" charset="0"/>
            </a:endParaRPr>
          </a:p>
        </p:txBody>
      </p:sp>
      <p:cxnSp>
        <p:nvCxnSpPr>
          <p:cNvPr id="29" name="Straight Connector 28"/>
          <p:cNvCxnSpPr>
            <a:cxnSpLocks noChangeShapeType="1"/>
            <a:stCxn id="26" idx="3"/>
          </p:cNvCxnSpPr>
          <p:nvPr/>
        </p:nvCxnSpPr>
        <p:spPr bwMode="auto">
          <a:xfrm>
            <a:off x="3798277" y="5408614"/>
            <a:ext cx="1195754"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4033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randombar(horizontal)">
                                      <p:cBhvr>
                                        <p:cTn id="7" dur="500"/>
                                        <p:tgtEl>
                                          <p:spTgt spid="103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randombar(horizontal)">
                                      <p:cBhvr>
                                        <p:cTn id="10" dur="500"/>
                                        <p:tgtEl>
                                          <p:spTgt spid="18437"/>
                                        </p:tgtEl>
                                      </p:cBhvr>
                                    </p:animEffect>
                                  </p:childTnLst>
                                </p:cTn>
                              </p:par>
                            </p:childTnLst>
                          </p:cTn>
                        </p:par>
                        <p:par>
                          <p:cTn id="11" fill="hold" nodeType="afterGroup">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8439"/>
                                        </p:tgtEl>
                                        <p:attrNameLst>
                                          <p:attrName>style.visibility</p:attrName>
                                        </p:attrNameLst>
                                      </p:cBhvr>
                                      <p:to>
                                        <p:strVal val="visible"/>
                                      </p:to>
                                    </p:set>
                                    <p:animEffect transition="in" filter="randombar(horizontal)">
                                      <p:cBhvr>
                                        <p:cTn id="14" dur="500"/>
                                        <p:tgtEl>
                                          <p:spTgt spid="18439"/>
                                        </p:tgtEl>
                                      </p:cBhvr>
                                    </p:animEffect>
                                  </p:childTnLst>
                                </p:cTn>
                              </p:par>
                            </p:childTnLst>
                          </p:cTn>
                        </p:par>
                        <p:par>
                          <p:cTn id="15" fill="hold" nodeType="afterGroup">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randombar(horizontal)">
                                      <p:cBhvr>
                                        <p:cTn id="18" dur="500"/>
                                        <p:tgtEl>
                                          <p:spTgt spid="18438"/>
                                        </p:tgtEl>
                                      </p:cBhvr>
                                    </p:animEffect>
                                  </p:childTnLst>
                                </p:cTn>
                              </p:par>
                            </p:childTnLst>
                          </p:cTn>
                        </p:par>
                        <p:par>
                          <p:cTn id="19" fill="hold" nodeType="afterGroup">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8442"/>
                                        </p:tgtEl>
                                        <p:attrNameLst>
                                          <p:attrName>style.visibility</p:attrName>
                                        </p:attrNameLst>
                                      </p:cBhvr>
                                      <p:to>
                                        <p:strVal val="visible"/>
                                      </p:to>
                                    </p:set>
                                    <p:animEffect transition="in" filter="randombar(horizontal)">
                                      <p:cBhvr>
                                        <p:cTn id="22" dur="500"/>
                                        <p:tgtEl>
                                          <p:spTgt spid="18442"/>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randombar(horizontal)">
                                      <p:cBhvr>
                                        <p:cTn id="26" dur="500"/>
                                        <p:tgtEl>
                                          <p:spTgt spid="18441"/>
                                        </p:tgtEl>
                                      </p:cBhvr>
                                    </p:animEffect>
                                  </p:childTnLst>
                                </p:cTn>
                              </p:par>
                            </p:childTnLst>
                          </p:cTn>
                        </p:par>
                        <p:par>
                          <p:cTn id="27" fill="hold" nodeType="afterGroup">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18440"/>
                                        </p:tgtEl>
                                        <p:attrNameLst>
                                          <p:attrName>style.visibility</p:attrName>
                                        </p:attrNameLst>
                                      </p:cBhvr>
                                      <p:to>
                                        <p:strVal val="visible"/>
                                      </p:to>
                                    </p:set>
                                    <p:animEffect transition="in" filter="randombar(horizontal)">
                                      <p:cBhvr>
                                        <p:cTn id="30" dur="500"/>
                                        <p:tgtEl>
                                          <p:spTgt spid="1844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453"/>
                                        </p:tgtEl>
                                        <p:attrNameLst>
                                          <p:attrName>style.visibility</p:attrName>
                                        </p:attrNameLst>
                                      </p:cBhvr>
                                      <p:to>
                                        <p:strVal val="visible"/>
                                      </p:to>
                                    </p:set>
                                    <p:animEffect transition="in" filter="randombar(horizontal)">
                                      <p:cBhvr>
                                        <p:cTn id="33" dur="500"/>
                                        <p:tgtEl>
                                          <p:spTgt spid="184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4"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ox(in)">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500"/>
                                        <p:tgtEl>
                                          <p:spTgt spid="26"/>
                                        </p:tgtEl>
                                      </p:cBhvr>
                                    </p:animEffect>
                                  </p:childTnLst>
                                </p:cTn>
                              </p:par>
                              <p:par>
                                <p:cTn id="58" presetID="4" presetClass="entr" presetSubtype="16"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ox(in)">
                                      <p:cBhvr>
                                        <p:cTn id="60" dur="500"/>
                                        <p:tgtEl>
                                          <p:spTgt spid="29"/>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randombar(horizontal)">
                                      <p:cBhvr>
                                        <p:cTn id="63" dur="500"/>
                                        <p:tgtEl>
                                          <p:spTgt spid="2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randombar(horizontal)">
                                      <p:cBhvr>
                                        <p:cTn id="66" dur="500"/>
                                        <p:tgtEl>
                                          <p:spTgt spid="21"/>
                                        </p:tgtEl>
                                      </p:cBhvr>
                                    </p:animEffect>
                                  </p:childTnLst>
                                </p:cTn>
                              </p:par>
                            </p:childTnLst>
                          </p:cTn>
                        </p:par>
                        <p:par>
                          <p:cTn id="67" fill="hold" nodeType="afterGroup">
                            <p:stCondLst>
                              <p:cond delay="500"/>
                            </p:stCondLst>
                            <p:childTnLst>
                              <p:par>
                                <p:cTn id="68" presetID="3" presetClass="entr" presetSubtype="10" fill="hold" nodeType="afterEffect">
                                  <p:stCondLst>
                                    <p:cond delay="0"/>
                                  </p:stCondLst>
                                  <p:childTnLst>
                                    <p:set>
                                      <p:cBhvr>
                                        <p:cTn id="69" dur="1" fill="hold">
                                          <p:stCondLst>
                                            <p:cond delay="0"/>
                                          </p:stCondLst>
                                        </p:cTn>
                                        <p:tgtEl>
                                          <p:spTgt spid="21528"/>
                                        </p:tgtEl>
                                        <p:attrNameLst>
                                          <p:attrName>style.visibility</p:attrName>
                                        </p:attrNameLst>
                                      </p:cBhvr>
                                      <p:to>
                                        <p:strVal val="visible"/>
                                      </p:to>
                                    </p:set>
                                    <p:animEffect transition="in" filter="blinds(horizontal)">
                                      <p:cBhvr>
                                        <p:cTn id="70" dur="1000"/>
                                        <p:tgtEl>
                                          <p:spTgt spid="2152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edge">
                                      <p:cBhvr>
                                        <p:cTn id="75" dur="1000"/>
                                        <p:tgtEl>
                                          <p:spTgt spid="18"/>
                                        </p:tgtEl>
                                      </p:cBhvr>
                                    </p:animEffect>
                                  </p:childTnLst>
                                </p:cTn>
                              </p:par>
                              <p:par>
                                <p:cTn id="76" presetID="0" presetClass="path" presetSubtype="0" accel="50000" decel="50000" fill="hold" grpId="1" nodeType="withEffect">
                                  <p:stCondLst>
                                    <p:cond delay="0"/>
                                  </p:stCondLst>
                                  <p:childTnLst>
                                    <p:animMotion origin="layout" path="M 0.00401 -0.00833 C -0.00096 -0.09575 0.00737 -0.03909 -0.00673 -0.07609 C -0.01138 -0.08811 -0.00785 -0.08441 -0.01442 -0.09436 C -0.0173 -0.09875 -0.02355 -0.10685 -0.02355 -0.10662 C -0.02403 -0.10893 -0.02403 -0.11124 -0.02516 -0.11286 C -0.02772 -0.11749 -0.03124 -0.12095 -0.03429 -0.12512 C -0.03701 -0.12859 -0.03749 -0.1346 -0.04054 -0.13737 C -0.04502 -0.14154 -0.04599 -0.14177 -0.04983 -0.14778 C -0.05368 -0.15379 -0.0548 -0.16258 -0.05896 -0.16813 C -0.07034 -0.18317 -0.08716 -0.19126 -0.10207 -0.19681 C -0.1144 -0.19542 -0.12674 -0.19473 -0.13908 -0.19288 C -0.14949 -0.19149 -0.15767 -0.17045 -0.16215 -0.16004 C -0.1644 -0.14501 -0.17064 -0.13807 -0.17625 -0.12512 C -0.1793 -0.108 -0.18442 -0.09158 -0.18715 -0.07401 C -0.18314 0.03099 -0.1934 -0.00786 -0.17449 0.0407 C -0.17385 0.04625 -0.17417 0.0518 -0.17289 0.05712 C -0.16904 0.07331 -0.16584 0.06198 -0.17129 0.07354 C -0.18571 0.06152 -0.1652 0.0777 -0.18202 0.06753 C -0.20574 0.05319 -0.17753 0.06868 -0.19452 0.05527 C -0.2075 0.04486 -0.22112 0.03908 -0.23618 0.03677 C -0.24451 0.02521 -0.24627 0.01919 -0.25749 0.01619 C -0.26326 0.0111 -0.26871 0.00925 -0.27447 0.00393 C -0.27704 0.00139 -0.27928 -0.00208 -0.28201 -0.00416 C -0.28505 -0.00625 -0.2913 -0.00833 -0.2913 -0.0081 C -0.30636 -0.02405 -0.29963 -0.02012 -0.30989 -0.02475 C -0.31886 -0.04394 -0.30364 -0.01295 -0.32062 -0.03909 C -0.32318 -0.04255 -0.3219 -0.05019 -0.32351 -0.05342 C -0.32671 -0.05828 -0.33296 -0.06568 -0.33296 -0.06545 C -0.33408 -0.07054 -0.33648 -0.07493 -0.33745 -0.08002 C -0.34289 -0.10592 -0.33472 -0.08395 -0.34369 -0.10477 C -0.34706 -0.12951 -0.34225 -0.09968 -0.34978 -0.12512 C -0.35106 -0.12836 -0.35106 -0.13206 -0.35139 -0.13552 C -0.35331 -0.14408 -0.35459 -0.14431 -0.35603 -0.15194 C -0.35651 -0.15518 -0.35619 -0.15911 -0.35747 -0.16212 C -0.35924 -0.16698 -0.36292 -0.16998 -0.36549 -0.17438 C -0.36789 -0.19126 -0.37109 -0.20768 -0.37606 -0.22364 C -0.37766 -0.23867 -0.37446 -0.24468 -0.38519 -0.24815 C -0.39 -0.25763 -0.39785 -0.26249 -0.40202 -0.27267 C -0.40731 -0.28515 -0.40811 -0.29857 -0.41147 -0.31175 C -0.41003 -0.32933 -0.41195 -0.33372 -0.40202 -0.34251 C -0.39833 -0.35662 -0.39625 -0.36309 -0.38519 -0.36702 C -0.39272 -0.44334 -0.49367 -0.40749 -0.52251 -0.40796 C -0.53261 -0.41744 -0.56786 -0.41952 -0.57763 -0.42021 C -0.60968 -0.43478 -0.57298 -0.41952 -0.65454 -0.42646 C -0.65695 -0.42669 -0.65823 -0.43016 -0.66063 -0.43062 C -0.67185 -0.43247 -0.6837 -0.43201 -0.6946 -0.4327 C -0.71879 -0.44519 -0.73802 -0.45144 -0.74988 -0.42021 C -0.74924 -0.39154 -0.74908 -0.36286 -0.74828 -0.33418 C -0.74796 -0.31961 -0.74892 -0.31106 -0.74059 -0.30342 C -0.73898 -0.29094 -0.73562 -0.2803 -0.73145 -0.26873 C -0.7345 -0.23936 -0.72889 -0.26157 -0.73754 -0.25231 C -0.73882 -0.2507 -0.7393 -0.24792 -0.74059 -0.24607 C -0.74347 -0.24168 -0.74988 -0.23381 -0.74988 -0.23358 C -0.75196 -0.22549 -0.75629 -0.22132 -0.75901 -0.21323 C -0.75821 -0.20606 -0.75677 -0.19843 -0.75629 -0.19126 C -0.75437 -0.15333 -0.76895 -0.11957 -0.74523 -0.10477 C -0.73722 -0.10823 -0.74315 -0.1043 -0.73754 -0.11286 C -0.73257 -0.12003 -0.72729 -0.1265 -0.72216 -0.13344 C -0.71559 -0.14246 -0.71719 -0.14593 -0.70838 -0.15194 C -0.70453 -0.16651 -0.70998 -0.1494 -0.70277 -0.16212 C -0.70069 -0.16443 -0.70053 -0.16767 -0.69909 -0.17021 C -0.6978 -0.17253 -0.69588 -0.17415 -0.6946 -0.17646 C -0.68979 -0.18386 -0.68755 -0.19218 -0.6821 -0.19889 C -0.68098 -0.2019 -0.68098 -0.2049 -0.6789 -0.20722 C -0.67826 -0.20884 -0.67553 -0.20814 -0.67441 -0.2093 C -0.67345 -0.21069 -0.67393 -0.21392 -0.67281 -0.21531 C -0.66928 -0.2204 -0.65823 -0.22919 -0.65294 -0.23173 C -0.65054 -0.23659 -0.64893 -0.24052 -0.64509 -0.24399 C -0.63371 -0.25416 -0.64813 -0.23636 -0.63596 -0.25023 C -0.63371 -0.25278 -0.63227 -0.25648 -0.62987 -0.25833 C -0.62762 -0.25995 -0.62474 -0.25948 -0.62218 -0.26041 C -0.61705 -0.26226 -0.61336 -0.26642 -0.60824 -0.26873 C -0.60183 -0.26665 -0.59478 -0.2655 -0.58853 -0.26249 C -0.581 -0.25902 -0.57603 -0.25 -0.56978 -0.24399 C -0.56209 -0.23636 -0.5528 -0.23312 -0.54526 -0.22572 C -0.53613 -0.2167 -0.52972 -0.2093 -0.51899 -0.20097 C -0.51258 -0.19565 -0.50777 -0.18571 -0.50056 -0.18062 C -0.49383 -0.17576 -0.48342 -0.17276 -0.47621 -0.17021 C -0.4605 -0.15726 -0.43759 -0.15634 -0.4206 -0.15379 C -0.41195 -0.15033 -0.40346 -0.15102 -0.39609 -0.15796 C -0.39401 -0.16605 -0.39128 -0.17021 -0.3868 -0.17646 C -0.38487 -0.18478 -0.38183 -0.19427 -0.37766 -0.20097 C -0.37109 -0.21138 -0.36821 -0.21092 -0.36372 -0.22156 C -0.35763 -0.23659 -0.35683 -0.25463 -0.34978 -0.26873 C -0.34786 -0.28099 -0.34594 -0.2951 -0.34065 -0.30551 C -0.33857 -0.31383 -0.33616 -0.32146 -0.33472 -0.33002 C -0.33552 -0.36425 -0.3227 -0.40611 -0.33905 -0.4327 C -0.34434 -0.44149 -0.37189 -0.46762 -0.38055 -0.47156 C -0.39 -0.48381 -0.40106 -0.48682 -0.41275 -0.49399 C -0.43374 -0.50671 -0.44768 -0.51041 -0.4714 -0.51249 C -0.52123 -0.53169 -0.57635 -0.5296 -0.62666 -0.51249 C -0.6366 -0.50925 -0.64461 -0.50278 -0.65454 -0.50023 C -0.67008 -0.48589 -0.68643 -0.47595 -0.70277 -0.46323 C -0.70934 -0.45768 -0.71367 -0.44704 -0.72056 -0.4408 C -0.73001 -0.43224 -0.74027 -0.42299 -0.74667 -0.41004 C -0.75324 -0.39686 -0.75869 -0.38252 -0.76526 -0.3691 C -0.76766 -0.36425 -0.76975 -0.35893 -0.77295 -0.35477 C -0.776 -0.3506 -0.78209 -0.34251 -0.78209 -0.34228 C -0.78417 -0.32863 -0.79106 -0.31823 -0.79603 -0.30551 C -0.79779 -0.28932 -0.80163 -0.27405 -0.80516 -0.25833 C -0.80788 -0.20305 -0.81077 -0.23589 -0.80676 -0.1642 C -0.80276 -0.16605 -0.80019 -0.17206 -0.79603 -0.1723 C -0.79218 -0.17253 -0.77792 -0.16813 -0.77135 -0.16628 C -0.76638 -0.16189 -0.76222 -0.15981 -0.75741 -0.16628 " pathEditMode="relative" rAng="0" ptsTypes="fffffffffffffffffffffffffffffffffffffffffffffffffffffffffffffffffffffffffffffffffffffffffffffffffffffffA">
                                      <p:cBhvr>
                                        <p:cTn id="77" dur="5000" fill="hold"/>
                                        <p:tgtEl>
                                          <p:spTgt spid="18"/>
                                        </p:tgtEl>
                                        <p:attrNameLst>
                                          <p:attrName>ppt_x</p:attrName>
                                          <p:attrName>ppt_y</p:attrName>
                                        </p:attrNameLst>
                                      </p:cBhvr>
                                      <p:rCtr x="-40570" y="-218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P spid="18440" grpId="0"/>
      <p:bldP spid="18441" grpId="0"/>
      <p:bldP spid="18442" grpId="0"/>
      <p:bldP spid="18453" grpId="0"/>
      <p:bldP spid="1034" grpId="0"/>
      <p:bldP spid="16" grpId="0"/>
      <p:bldP spid="18" grpId="0" animBg="1"/>
      <p:bldP spid="18" grpId="1" animBg="1"/>
      <p:bldP spid="13" grpId="0"/>
      <p:bldP spid="14" grpId="0"/>
      <p:bldP spid="15" grpId="0"/>
      <p:bldP spid="20" grpId="0"/>
      <p:bldP spid="21"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830874" y="3865564"/>
            <a:ext cx="2967403" cy="858837"/>
          </a:xfrm>
          <a:prstGeom prst="rect">
            <a:avLst/>
          </a:prstGeom>
          <a:noFill/>
          <a:ln w="12700">
            <a:solidFill>
              <a:schemeClr val="tx1"/>
            </a:solidFill>
            <a:miter lim="800000"/>
            <a:headEnd/>
            <a:tailEnd/>
          </a:ln>
          <a:effectLst/>
          <a:extLst/>
        </p:spPr>
        <p:txBody>
          <a:bodyPr anchor="ctr"/>
          <a:lstStyle/>
          <a:p>
            <a:pPr marL="838200" indent="-838200" eaLnBrk="0" hangingPunct="0">
              <a:buFont typeface="Wingdings" pitchFamily="2" charset="2"/>
              <a:buNone/>
              <a:defRPr/>
            </a:pPr>
            <a:r>
              <a:rPr lang="en-US" sz="3600" b="1" dirty="0">
                <a:solidFill>
                  <a:srgbClr val="FF0000"/>
                </a:solidFill>
                <a:effectLst>
                  <a:outerShdw blurRad="38100" dist="38100" dir="2700000" algn="tl">
                    <a:srgbClr val="C0C0C0"/>
                  </a:outerShdw>
                </a:effectLst>
                <a:latin typeface="VNI-Arial Rounded" pitchFamily="34" charset="0"/>
              </a:rPr>
              <a:t>V</a:t>
            </a:r>
            <a:r>
              <a:rPr lang="en-US" sz="3600" b="1" baseline="-25000" dirty="0">
                <a:solidFill>
                  <a:srgbClr val="FF0000"/>
                </a:solidFill>
                <a:effectLst>
                  <a:outerShdw blurRad="38100" dist="38100" dir="2700000" algn="tl">
                    <a:srgbClr val="C0C0C0"/>
                  </a:outerShdw>
                </a:effectLst>
                <a:latin typeface="VNI-Arial Rounded" pitchFamily="34" charset="0"/>
              </a:rPr>
              <a:t> </a:t>
            </a:r>
            <a:r>
              <a:rPr lang="en-US" sz="3600" b="1" dirty="0">
                <a:solidFill>
                  <a:srgbClr val="FF0000"/>
                </a:solidFill>
                <a:effectLst>
                  <a:outerShdw blurRad="38100" dist="38100" dir="2700000" algn="tl">
                    <a:srgbClr val="C0C0C0"/>
                  </a:outerShdw>
                </a:effectLst>
                <a:latin typeface="VNI-Arial Rounded" pitchFamily="34" charset="0"/>
              </a:rPr>
              <a:t>= </a:t>
            </a:r>
            <a:r>
              <a:rPr lang="en-US" sz="3600" b="1" dirty="0" err="1">
                <a:solidFill>
                  <a:srgbClr val="FF0000"/>
                </a:solidFill>
                <a:effectLst>
                  <a:outerShdw blurRad="38100" dist="38100" dir="2700000" algn="tl">
                    <a:srgbClr val="C0C0C0"/>
                  </a:outerShdw>
                </a:effectLst>
                <a:latin typeface="VNI-Arial Rounded" pitchFamily="34" charset="0"/>
              </a:rPr>
              <a:t>S</a:t>
            </a:r>
            <a:r>
              <a:rPr lang="en-US" sz="3600" b="1" dirty="0" err="1">
                <a:solidFill>
                  <a:srgbClr val="FF0000"/>
                </a:solidFill>
                <a:effectLst>
                  <a:outerShdw blurRad="38100" dist="38100" dir="2700000" algn="tl">
                    <a:srgbClr val="C0C0C0"/>
                  </a:outerShdw>
                </a:effectLst>
                <a:latin typeface="VNI-Arial Rounded" pitchFamily="34" charset="0"/>
                <a:sym typeface="Symbol" pitchFamily="18" charset="2"/>
              </a:rPr>
              <a:t>h</a:t>
            </a:r>
            <a:r>
              <a:rPr lang="en-US" sz="3600" b="1" dirty="0">
                <a:solidFill>
                  <a:srgbClr val="FF0000"/>
                </a:solidFill>
                <a:effectLst>
                  <a:outerShdw blurRad="38100" dist="38100" dir="2700000" algn="tl">
                    <a:srgbClr val="C0C0C0"/>
                  </a:outerShdw>
                </a:effectLst>
                <a:latin typeface="VNI-Arial Rounded" pitchFamily="34" charset="0"/>
                <a:sym typeface="Symbol" pitchFamily="18" charset="2"/>
              </a:rPr>
              <a:t> = r</a:t>
            </a:r>
            <a:r>
              <a:rPr lang="en-US" sz="3600" b="1" baseline="30000" dirty="0">
                <a:solidFill>
                  <a:srgbClr val="FF0000"/>
                </a:solidFill>
                <a:effectLst>
                  <a:outerShdw blurRad="38100" dist="38100" dir="2700000" algn="tl">
                    <a:srgbClr val="C0C0C0"/>
                  </a:outerShdw>
                </a:effectLst>
                <a:latin typeface="VNI-Arial Rounded" pitchFamily="34" charset="0"/>
                <a:sym typeface="Symbol" pitchFamily="18" charset="2"/>
              </a:rPr>
              <a:t>2</a:t>
            </a:r>
            <a:r>
              <a:rPr lang="en-US" sz="3600" b="1" dirty="0">
                <a:solidFill>
                  <a:srgbClr val="FF0000"/>
                </a:solidFill>
                <a:effectLst>
                  <a:outerShdw blurRad="38100" dist="38100" dir="2700000" algn="tl">
                    <a:srgbClr val="C0C0C0"/>
                  </a:outerShdw>
                </a:effectLst>
                <a:latin typeface="VNI-Arial Rounded" pitchFamily="34" charset="0"/>
                <a:sym typeface="Symbol" pitchFamily="18" charset="2"/>
              </a:rPr>
              <a:t>h</a:t>
            </a:r>
          </a:p>
        </p:txBody>
      </p:sp>
      <p:sp>
        <p:nvSpPr>
          <p:cNvPr id="36868" name="Rectangle 4"/>
          <p:cNvSpPr>
            <a:spLocks noChangeArrowheads="1"/>
          </p:cNvSpPr>
          <p:nvPr/>
        </p:nvSpPr>
        <p:spPr bwMode="auto">
          <a:xfrm>
            <a:off x="351693" y="4837114"/>
            <a:ext cx="3868615" cy="649287"/>
          </a:xfrm>
          <a:prstGeom prst="rect">
            <a:avLst/>
          </a:prstGeom>
          <a:noFill/>
          <a:ln>
            <a:noFill/>
          </a:ln>
          <a:effectLst/>
          <a:extLst/>
        </p:spPr>
        <p:txBody>
          <a:bodyPr anchor="ctr"/>
          <a:lstStyle/>
          <a:p>
            <a:pPr marL="838200" indent="-838200" eaLnBrk="0" hangingPunct="0">
              <a:buFont typeface="Wingdings" pitchFamily="2" charset="2"/>
              <a:buNone/>
              <a:defRPr/>
            </a:pPr>
            <a:r>
              <a:rPr lang="en-US" sz="2800" b="1" dirty="0">
                <a:solidFill>
                  <a:schemeClr val="tx2"/>
                </a:solidFill>
                <a:effectLst>
                  <a:outerShdw blurRad="38100" dist="38100" dir="2700000" algn="tl">
                    <a:srgbClr val="C0C0C0"/>
                  </a:outerShdw>
                </a:effectLst>
                <a:latin typeface="Arial" charset="0"/>
                <a:sym typeface="Symbol" pitchFamily="18" charset="2"/>
              </a:rPr>
              <a:t>(S </a:t>
            </a:r>
            <a:r>
              <a:rPr lang="en-US" sz="2800" b="1" dirty="0" err="1">
                <a:solidFill>
                  <a:schemeClr val="tx2"/>
                </a:solidFill>
                <a:effectLst>
                  <a:outerShdw blurRad="38100" dist="38100" dir="2700000" algn="tl">
                    <a:srgbClr val="C0C0C0"/>
                  </a:outerShdw>
                </a:effectLst>
                <a:latin typeface="Arial" charset="0"/>
                <a:sym typeface="Symbol" pitchFamily="18" charset="2"/>
              </a:rPr>
              <a:t>là</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diện</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tích</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đáy</a:t>
            </a:r>
            <a:r>
              <a:rPr lang="en-US" sz="2800" b="1" dirty="0">
                <a:solidFill>
                  <a:schemeClr val="tx2"/>
                </a:solidFill>
                <a:effectLst>
                  <a:outerShdw blurRad="38100" dist="38100" dir="2700000" algn="tl">
                    <a:srgbClr val="C0C0C0"/>
                  </a:outerShdw>
                </a:effectLst>
                <a:latin typeface="Arial" charset="0"/>
                <a:sym typeface="Symbol" pitchFamily="18" charset="2"/>
              </a:rPr>
              <a:t>)</a:t>
            </a:r>
          </a:p>
        </p:txBody>
      </p:sp>
      <p:grpSp>
        <p:nvGrpSpPr>
          <p:cNvPr id="2" name="Group 5"/>
          <p:cNvGrpSpPr>
            <a:grpSpLocks/>
          </p:cNvGrpSpPr>
          <p:nvPr/>
        </p:nvGrpSpPr>
        <p:grpSpPr bwMode="auto">
          <a:xfrm>
            <a:off x="4583723" y="3200401"/>
            <a:ext cx="2590800" cy="2747963"/>
            <a:chOff x="2256" y="720"/>
            <a:chExt cx="1632" cy="1731"/>
          </a:xfrm>
        </p:grpSpPr>
        <p:sp>
          <p:nvSpPr>
            <p:cNvPr id="30730" name="Oval 6"/>
            <p:cNvSpPr>
              <a:spLocks noChangeArrowheads="1"/>
            </p:cNvSpPr>
            <p:nvPr/>
          </p:nvSpPr>
          <p:spPr bwMode="auto">
            <a:xfrm>
              <a:off x="2268" y="721"/>
              <a:ext cx="1307" cy="4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1" name="Freeform 7"/>
            <p:cNvSpPr>
              <a:spLocks/>
            </p:cNvSpPr>
            <p:nvPr/>
          </p:nvSpPr>
          <p:spPr bwMode="auto">
            <a:xfrm>
              <a:off x="2258" y="990"/>
              <a:ext cx="1326" cy="1461"/>
            </a:xfrm>
            <a:custGeom>
              <a:avLst/>
              <a:gdLst>
                <a:gd name="T0" fmla="*/ 0 w 1326"/>
                <a:gd name="T1" fmla="*/ 0 h 1461"/>
                <a:gd name="T2" fmla="*/ 6 w 1326"/>
                <a:gd name="T3" fmla="*/ 1262 h 1461"/>
                <a:gd name="T4" fmla="*/ 48 w 1326"/>
                <a:gd name="T5" fmla="*/ 1323 h 1461"/>
                <a:gd name="T6" fmla="*/ 114 w 1326"/>
                <a:gd name="T7" fmla="*/ 1362 h 1461"/>
                <a:gd name="T8" fmla="*/ 183 w 1326"/>
                <a:gd name="T9" fmla="*/ 1392 h 1461"/>
                <a:gd name="T10" fmla="*/ 303 w 1326"/>
                <a:gd name="T11" fmla="*/ 1425 h 1461"/>
                <a:gd name="T12" fmla="*/ 483 w 1326"/>
                <a:gd name="T13" fmla="*/ 1452 h 1461"/>
                <a:gd name="T14" fmla="*/ 639 w 1326"/>
                <a:gd name="T15" fmla="*/ 1461 h 1461"/>
                <a:gd name="T16" fmla="*/ 836 w 1326"/>
                <a:gd name="T17" fmla="*/ 1453 h 1461"/>
                <a:gd name="T18" fmla="*/ 993 w 1326"/>
                <a:gd name="T19" fmla="*/ 1437 h 1461"/>
                <a:gd name="T20" fmla="*/ 1149 w 1326"/>
                <a:gd name="T21" fmla="*/ 1389 h 1461"/>
                <a:gd name="T22" fmla="*/ 1251 w 1326"/>
                <a:gd name="T23" fmla="*/ 1350 h 1461"/>
                <a:gd name="T24" fmla="*/ 1302 w 1326"/>
                <a:gd name="T25" fmla="*/ 1311 h 1461"/>
                <a:gd name="T26" fmla="*/ 1322 w 1326"/>
                <a:gd name="T27" fmla="*/ 1241 h 1461"/>
                <a:gd name="T28" fmla="*/ 1326 w 1326"/>
                <a:gd name="T29" fmla="*/ 6 h 1461"/>
                <a:gd name="T30" fmla="*/ 1137 w 1326"/>
                <a:gd name="T31" fmla="*/ 120 h 1461"/>
                <a:gd name="T32" fmla="*/ 968 w 1326"/>
                <a:gd name="T33" fmla="*/ 161 h 1461"/>
                <a:gd name="T34" fmla="*/ 783 w 1326"/>
                <a:gd name="T35" fmla="*/ 183 h 1461"/>
                <a:gd name="T36" fmla="*/ 624 w 1326"/>
                <a:gd name="T37" fmla="*/ 183 h 1461"/>
                <a:gd name="T38" fmla="*/ 456 w 1326"/>
                <a:gd name="T39" fmla="*/ 174 h 1461"/>
                <a:gd name="T40" fmla="*/ 270 w 1326"/>
                <a:gd name="T41" fmla="*/ 141 h 1461"/>
                <a:gd name="T42" fmla="*/ 133 w 1326"/>
                <a:gd name="T43" fmla="*/ 99 h 1461"/>
                <a:gd name="T44" fmla="*/ 0 w 1326"/>
                <a:gd name="T45" fmla="*/ 0 h 14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6"/>
                <a:gd name="T70" fmla="*/ 0 h 1461"/>
                <a:gd name="T71" fmla="*/ 1326 w 1326"/>
                <a:gd name="T72" fmla="*/ 1461 h 14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6" h="1461">
                  <a:moveTo>
                    <a:pt x="0" y="0"/>
                  </a:moveTo>
                  <a:lnTo>
                    <a:pt x="6" y="1262"/>
                  </a:lnTo>
                  <a:lnTo>
                    <a:pt x="48" y="1323"/>
                  </a:lnTo>
                  <a:lnTo>
                    <a:pt x="114" y="1362"/>
                  </a:lnTo>
                  <a:lnTo>
                    <a:pt x="183" y="1392"/>
                  </a:lnTo>
                  <a:lnTo>
                    <a:pt x="303" y="1425"/>
                  </a:lnTo>
                  <a:lnTo>
                    <a:pt x="483" y="1452"/>
                  </a:lnTo>
                  <a:lnTo>
                    <a:pt x="639" y="1461"/>
                  </a:lnTo>
                  <a:lnTo>
                    <a:pt x="836" y="1453"/>
                  </a:lnTo>
                  <a:lnTo>
                    <a:pt x="993" y="1437"/>
                  </a:lnTo>
                  <a:lnTo>
                    <a:pt x="1149" y="1389"/>
                  </a:lnTo>
                  <a:lnTo>
                    <a:pt x="1251" y="1350"/>
                  </a:lnTo>
                  <a:lnTo>
                    <a:pt x="1302" y="1311"/>
                  </a:lnTo>
                  <a:lnTo>
                    <a:pt x="1322" y="1241"/>
                  </a:lnTo>
                  <a:lnTo>
                    <a:pt x="1326" y="6"/>
                  </a:lnTo>
                  <a:lnTo>
                    <a:pt x="1137" y="120"/>
                  </a:lnTo>
                  <a:lnTo>
                    <a:pt x="968" y="161"/>
                  </a:lnTo>
                  <a:lnTo>
                    <a:pt x="783" y="183"/>
                  </a:lnTo>
                  <a:lnTo>
                    <a:pt x="624" y="183"/>
                  </a:lnTo>
                  <a:lnTo>
                    <a:pt x="456" y="174"/>
                  </a:lnTo>
                  <a:lnTo>
                    <a:pt x="270" y="141"/>
                  </a:lnTo>
                  <a:lnTo>
                    <a:pt x="133" y="99"/>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 name="Line 8"/>
            <p:cNvSpPr>
              <a:spLocks noChangeShapeType="1"/>
            </p:cNvSpPr>
            <p:nvPr/>
          </p:nvSpPr>
          <p:spPr bwMode="auto">
            <a:xfrm>
              <a:off x="3588" y="946"/>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9"/>
            <p:cNvSpPr>
              <a:spLocks noChangeShapeType="1"/>
            </p:cNvSpPr>
            <p:nvPr/>
          </p:nvSpPr>
          <p:spPr bwMode="auto">
            <a:xfrm>
              <a:off x="3594" y="956"/>
              <a:ext cx="0" cy="12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10"/>
            <p:cNvSpPr>
              <a:spLocks noChangeShapeType="1"/>
            </p:cNvSpPr>
            <p:nvPr/>
          </p:nvSpPr>
          <p:spPr bwMode="auto">
            <a:xfrm>
              <a:off x="2260" y="969"/>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735" name="Group 11"/>
            <p:cNvGrpSpPr>
              <a:grpSpLocks/>
            </p:cNvGrpSpPr>
            <p:nvPr/>
          </p:nvGrpSpPr>
          <p:grpSpPr bwMode="auto">
            <a:xfrm>
              <a:off x="2256" y="720"/>
              <a:ext cx="1329" cy="445"/>
              <a:chOff x="3814" y="2988"/>
              <a:chExt cx="1087" cy="834"/>
            </a:xfrm>
          </p:grpSpPr>
          <p:sp>
            <p:nvSpPr>
              <p:cNvPr id="30746" name="Freeform 12"/>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7" name="Freeform 13"/>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8" name="Freeform 14"/>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9" name="Freeform 15"/>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736" name="Line 16"/>
            <p:cNvSpPr>
              <a:spLocks noChangeShapeType="1"/>
            </p:cNvSpPr>
            <p:nvPr/>
          </p:nvSpPr>
          <p:spPr bwMode="auto">
            <a:xfrm>
              <a:off x="2894" y="948"/>
              <a:ext cx="69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Text Box 17"/>
            <p:cNvSpPr txBox="1">
              <a:spLocks noChangeArrowheads="1"/>
            </p:cNvSpPr>
            <p:nvPr/>
          </p:nvSpPr>
          <p:spPr bwMode="auto">
            <a:xfrm>
              <a:off x="2933" y="744"/>
              <a:ext cx="477" cy="13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sz="2400" b="1">
                  <a:solidFill>
                    <a:srgbClr val="000000"/>
                  </a:solidFill>
                  <a:latin typeface="VNI-Arial Rounded" pitchFamily="34" charset="0"/>
                </a:rPr>
                <a:t>r</a:t>
              </a:r>
            </a:p>
          </p:txBody>
        </p:sp>
        <p:grpSp>
          <p:nvGrpSpPr>
            <p:cNvPr id="30738" name="Group 18"/>
            <p:cNvGrpSpPr>
              <a:grpSpLocks/>
            </p:cNvGrpSpPr>
            <p:nvPr/>
          </p:nvGrpSpPr>
          <p:grpSpPr bwMode="auto">
            <a:xfrm>
              <a:off x="2258" y="2001"/>
              <a:ext cx="1329" cy="445"/>
              <a:chOff x="3814" y="2988"/>
              <a:chExt cx="1087" cy="834"/>
            </a:xfrm>
          </p:grpSpPr>
          <p:sp>
            <p:nvSpPr>
              <p:cNvPr id="30742" name="Freeform 19"/>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3" name="Freeform 20"/>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4" name="Freeform 21"/>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5" name="Freeform 22"/>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739" name="Line 23"/>
            <p:cNvSpPr>
              <a:spLocks noChangeShapeType="1"/>
            </p:cNvSpPr>
            <p:nvPr/>
          </p:nvSpPr>
          <p:spPr bwMode="auto">
            <a:xfrm>
              <a:off x="2892" y="2232"/>
              <a:ext cx="66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Text Box 24"/>
            <p:cNvSpPr txBox="1">
              <a:spLocks noChangeArrowheads="1"/>
            </p:cNvSpPr>
            <p:nvPr/>
          </p:nvSpPr>
          <p:spPr bwMode="auto">
            <a:xfrm>
              <a:off x="3684" y="1478"/>
              <a:ext cx="204" cy="27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sz="2400" b="1">
                  <a:solidFill>
                    <a:srgbClr val="000000"/>
                  </a:solidFill>
                  <a:latin typeface="VNI-Arial Rounded" pitchFamily="34" charset="0"/>
                </a:rPr>
                <a:t>h</a:t>
              </a:r>
            </a:p>
          </p:txBody>
        </p:sp>
        <p:sp>
          <p:nvSpPr>
            <p:cNvPr id="30741" name="Line 25"/>
            <p:cNvSpPr>
              <a:spLocks noChangeShapeType="1"/>
            </p:cNvSpPr>
            <p:nvPr/>
          </p:nvSpPr>
          <p:spPr bwMode="auto">
            <a:xfrm>
              <a:off x="2903" y="954"/>
              <a:ext cx="0" cy="129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 name="Rectangle 13"/>
          <p:cNvSpPr>
            <a:spLocks noChangeArrowheads="1"/>
          </p:cNvSpPr>
          <p:nvPr/>
        </p:nvSpPr>
        <p:spPr bwMode="auto">
          <a:xfrm>
            <a:off x="-140677" y="838200"/>
            <a:ext cx="2321169" cy="534988"/>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9" name="Rectangle 13"/>
          <p:cNvSpPr>
            <a:spLocks noChangeArrowheads="1"/>
          </p:cNvSpPr>
          <p:nvPr/>
        </p:nvSpPr>
        <p:spPr bwMode="auto">
          <a:xfrm>
            <a:off x="140677" y="1295400"/>
            <a:ext cx="8792308" cy="534988"/>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0" name="Rectangle 13"/>
          <p:cNvSpPr>
            <a:spLocks noChangeArrowheads="1"/>
          </p:cNvSpPr>
          <p:nvPr/>
        </p:nvSpPr>
        <p:spPr bwMode="auto">
          <a:xfrm>
            <a:off x="140677" y="1827213"/>
            <a:ext cx="6260123"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3. </a:t>
            </a:r>
            <a:r>
              <a:rPr lang="en-US" sz="3000" b="1" u="sng" dirty="0" err="1">
                <a:effectLst>
                  <a:outerShdw blurRad="38100" dist="38100" dir="2700000" algn="tl">
                    <a:srgbClr val="C0C0C0"/>
                  </a:outerShdw>
                </a:effectLst>
                <a:latin typeface="Times New Roman" pitchFamily="18" charset="0"/>
                <a:cs typeface="Times New Roman" pitchFamily="18" charset="0"/>
              </a:rPr>
              <a:t>Diện</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xung</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quanh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1" name="Rectangle 13"/>
          <p:cNvSpPr>
            <a:spLocks noChangeArrowheads="1"/>
          </p:cNvSpPr>
          <p:nvPr/>
        </p:nvSpPr>
        <p:spPr bwMode="auto">
          <a:xfrm>
            <a:off x="140677" y="2362200"/>
            <a:ext cx="6260123" cy="534988"/>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4. </a:t>
            </a:r>
            <a:r>
              <a:rPr lang="en-US" sz="3000" b="1" u="sng" dirty="0" err="1">
                <a:effectLst>
                  <a:outerShdw blurRad="38100" dist="38100" dir="2700000" algn="tl">
                    <a:srgbClr val="C0C0C0"/>
                  </a:outerShdw>
                </a:effectLst>
                <a:latin typeface="Times New Roman" pitchFamily="18" charset="0"/>
                <a:cs typeface="Times New Roman" pitchFamily="18" charset="0"/>
              </a:rPr>
              <a:t>Thể</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3"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14409143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1"/>
                                        </p:tgtEl>
                                        <p:attrNameLst>
                                          <p:attrName>style.visibility</p:attrName>
                                        </p:attrNameLst>
                                      </p:cBhvr>
                                      <p:to>
                                        <p:strVal val="visible"/>
                                      </p:to>
                                    </p:set>
                                    <p:anim calcmode="discrete" valueType="clr">
                                      <p:cBhvr override="childStyle">
                                        <p:cTn id="7"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
                                        </p:tgtEl>
                                        <p:attrNameLst>
                                          <p:attrName>fillcolor</p:attrName>
                                        </p:attrNameLst>
                                      </p:cBhvr>
                                      <p:tavLst>
                                        <p:tav tm="0">
                                          <p:val>
                                            <p:clrVal>
                                              <a:schemeClr val="accent2"/>
                                            </p:clrVal>
                                          </p:val>
                                        </p:tav>
                                        <p:tav tm="50000">
                                          <p:val>
                                            <p:clrVal>
                                              <a:schemeClr val="hlink"/>
                                            </p:clrVal>
                                          </p:val>
                                        </p:tav>
                                      </p:tavLst>
                                    </p:anim>
                                    <p:set>
                                      <p:cBhvr>
                                        <p:cTn id="9" dur="80"/>
                                        <p:tgtEl>
                                          <p:spTgt spid="31"/>
                                        </p:tgtEl>
                                        <p:attrNameLst>
                                          <p:attrName>fill.type</p:attrName>
                                        </p:attrNameLst>
                                      </p:cBhvr>
                                      <p:to>
                                        <p:strVal val="solid"/>
                                      </p:to>
                                    </p:set>
                                  </p:childTnLst>
                                </p:cTn>
                              </p:par>
                            </p:childTnLst>
                          </p:cTn>
                        </p:par>
                        <p:par>
                          <p:cTn id="10" fill="hold" nodeType="afterGroup">
                            <p:stCondLst>
                              <p:cond delay="8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6867"/>
                                        </p:tgtEl>
                                        <p:attrNameLst>
                                          <p:attrName>style.visibility</p:attrName>
                                        </p:attrNameLst>
                                      </p:cBhvr>
                                      <p:to>
                                        <p:strVal val="visible"/>
                                      </p:to>
                                    </p:set>
                                    <p:anim calcmode="discrete" valueType="clr">
                                      <p:cBhvr override="childStyle">
                                        <p:cTn id="18"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6867"/>
                                        </p:tgtEl>
                                        <p:attrNameLst>
                                          <p:attrName>fillcolor</p:attrName>
                                        </p:attrNameLst>
                                      </p:cBhvr>
                                      <p:tavLst>
                                        <p:tav tm="0">
                                          <p:val>
                                            <p:clrVal>
                                              <a:schemeClr val="accent2"/>
                                            </p:clrVal>
                                          </p:val>
                                        </p:tav>
                                        <p:tav tm="50000">
                                          <p:val>
                                            <p:clrVal>
                                              <a:schemeClr val="hlink"/>
                                            </p:clrVal>
                                          </p:val>
                                        </p:tav>
                                      </p:tavLst>
                                    </p:anim>
                                    <p:set>
                                      <p:cBhvr>
                                        <p:cTn id="20" dur="80"/>
                                        <p:tgtEl>
                                          <p:spTgt spid="36867"/>
                                        </p:tgtEl>
                                        <p:attrNameLst>
                                          <p:attrName>fill.type</p:attrName>
                                        </p:attrNameLst>
                                      </p:cBhvr>
                                      <p:to>
                                        <p:strVal val="solid"/>
                                      </p:to>
                                    </p:set>
                                  </p:childTnLst>
                                </p:cTn>
                              </p:par>
                            </p:childTnLst>
                          </p:cTn>
                        </p:par>
                        <p:par>
                          <p:cTn id="21" fill="hold" nodeType="afterGroup">
                            <p:stCondLst>
                              <p:cond delay="4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6868"/>
                                        </p:tgtEl>
                                        <p:attrNameLst>
                                          <p:attrName>style.visibility</p:attrName>
                                        </p:attrNameLst>
                                      </p:cBhvr>
                                      <p:to>
                                        <p:strVal val="visible"/>
                                      </p:to>
                                    </p:set>
                                    <p:anim calcmode="discrete" valueType="clr">
                                      <p:cBhvr override="childStyle">
                                        <p:cTn id="24"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6868"/>
                                        </p:tgtEl>
                                        <p:attrNameLst>
                                          <p:attrName>fillcolor</p:attrName>
                                        </p:attrNameLst>
                                      </p:cBhvr>
                                      <p:tavLst>
                                        <p:tav tm="0">
                                          <p:val>
                                            <p:clrVal>
                                              <a:schemeClr val="accent2"/>
                                            </p:clrVal>
                                          </p:val>
                                        </p:tav>
                                        <p:tav tm="50000">
                                          <p:val>
                                            <p:clrVal>
                                              <a:schemeClr val="hlink"/>
                                            </p:clrVal>
                                          </p:val>
                                        </p:tav>
                                      </p:tavLst>
                                    </p:anim>
                                    <p:set>
                                      <p:cBhvr>
                                        <p:cTn id="26"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77" y="265113"/>
            <a:ext cx="5064369" cy="2554545"/>
          </a:xfrm>
          <a:prstGeom prst="rect">
            <a:avLst/>
          </a:prstGeom>
          <a:noFill/>
        </p:spPr>
        <p:txBody>
          <a:bodyPr>
            <a:spAutoFit/>
          </a:bodyPr>
          <a:lstStyle/>
          <a:p>
            <a:pPr algn="l">
              <a:defRPr/>
            </a:pPr>
            <a:r>
              <a:rPr lang="en-US" sz="3400" b="1" dirty="0">
                <a:solidFill>
                  <a:srgbClr val="FF0000"/>
                </a:solidFill>
                <a:latin typeface="+mj-lt"/>
              </a:rPr>
              <a:t>  </a:t>
            </a:r>
            <a:r>
              <a:rPr lang="en-US" sz="4000" b="1" dirty="0">
                <a:solidFill>
                  <a:srgbClr val="FF0000"/>
                </a:solidFill>
                <a:latin typeface="+mj-lt"/>
              </a:rPr>
              <a:t>? </a:t>
            </a:r>
            <a:r>
              <a:rPr lang="vi-VN" sz="4000" b="1" dirty="0">
                <a:solidFill>
                  <a:srgbClr val="FF0000"/>
                </a:solidFill>
                <a:latin typeface="Times New Roman" pitchFamily="18" charset="0"/>
                <a:cs typeface="Times New Roman" pitchFamily="18" charset="0"/>
              </a:rPr>
              <a:t>Vì sao thùng đựng xăng, dầu, phích nước, .... đều có dạng hình trụ</a:t>
            </a:r>
            <a:r>
              <a:rPr lang="en-US" sz="4000" b="1" dirty="0">
                <a:solidFill>
                  <a:srgbClr val="FF0000"/>
                </a:solidFill>
                <a:latin typeface="Times New Roman" pitchFamily="18" charset="0"/>
                <a:cs typeface="Times New Roman" pitchFamily="18" charset="0"/>
              </a:rPr>
              <a:t>.</a:t>
            </a:r>
          </a:p>
        </p:txBody>
      </p:sp>
      <p:sp>
        <p:nvSpPr>
          <p:cNvPr id="3" name="TextBox 2"/>
          <p:cNvSpPr txBox="1"/>
          <p:nvPr/>
        </p:nvSpPr>
        <p:spPr>
          <a:xfrm>
            <a:off x="351693" y="2819401"/>
            <a:ext cx="8299938" cy="3939540"/>
          </a:xfrm>
          <a:prstGeom prst="rect">
            <a:avLst/>
          </a:prstGeom>
          <a:noFill/>
        </p:spPr>
        <p:txBody>
          <a:bodyPr>
            <a:spAutoFit/>
          </a:bodyPr>
          <a:lstStyle/>
          <a:p>
            <a:pPr algn="just">
              <a:defRPr/>
            </a:pPr>
            <a:r>
              <a:rPr lang="en-US" sz="4000" dirty="0">
                <a:latin typeface="+mj-lt"/>
              </a:rPr>
              <a:t>     </a:t>
            </a:r>
            <a:r>
              <a:rPr lang="vi-VN" sz="3500" b="1" dirty="0">
                <a:latin typeface="Times New Roman" pitchFamily="18" charset="0"/>
                <a:cs typeface="Times New Roman" pitchFamily="18" charset="0"/>
              </a:rPr>
              <a:t>Nếu dùng vật liệu để làm thành một thùng </a:t>
            </a:r>
            <a:r>
              <a:rPr lang="en-US" sz="3500" b="1" dirty="0" err="1">
                <a:latin typeface="Times New Roman" pitchFamily="18" charset="0"/>
                <a:cs typeface="Times New Roman" pitchFamily="18" charset="0"/>
              </a:rPr>
              <a:t>chứa</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dạng</a:t>
            </a:r>
            <a:r>
              <a:rPr lang="vi-VN" sz="3500" b="1" dirty="0">
                <a:latin typeface="Times New Roman" pitchFamily="18" charset="0"/>
                <a:cs typeface="Times New Roman" pitchFamily="18" charset="0"/>
              </a:rPr>
              <a:t> hình trụ tròn thì nó sẽ có sức chứa nhiều hơn các thùng chứa có cùng thể tích </a:t>
            </a:r>
            <a:r>
              <a:rPr lang="en-US" sz="3500" b="1" dirty="0" err="1">
                <a:latin typeface="Times New Roman" pitchFamily="18" charset="0"/>
                <a:cs typeface="Times New Roman" pitchFamily="18" charset="0"/>
              </a:rPr>
              <a:t>và</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khi</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sản</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xuất</a:t>
            </a:r>
            <a:r>
              <a:rPr lang="en-US" sz="3500" b="1" dirty="0">
                <a:latin typeface="Times New Roman" pitchFamily="18" charset="0"/>
                <a:cs typeface="Times New Roman" pitchFamily="18" charset="0"/>
              </a:rPr>
              <a:t> </a:t>
            </a:r>
            <a:r>
              <a:rPr lang="vi-VN" sz="3500" b="1" dirty="0">
                <a:latin typeface="Times New Roman" pitchFamily="18" charset="0"/>
                <a:cs typeface="Times New Roman" pitchFamily="18" charset="0"/>
              </a:rPr>
              <a:t>thùng chứa hình trụ tròn </a:t>
            </a:r>
            <a:r>
              <a:rPr lang="en-US" sz="3500" b="1" dirty="0" err="1">
                <a:latin typeface="Times New Roman" pitchFamily="18" charset="0"/>
                <a:cs typeface="Times New Roman" pitchFamily="18" charset="0"/>
              </a:rPr>
              <a:t>sẽ</a:t>
            </a:r>
            <a:r>
              <a:rPr lang="en-US" sz="3500" b="1" dirty="0">
                <a:latin typeface="Times New Roman" pitchFamily="18" charset="0"/>
                <a:cs typeface="Times New Roman" pitchFamily="18" charset="0"/>
              </a:rPr>
              <a:t> </a:t>
            </a:r>
            <a:r>
              <a:rPr lang="vi-VN" sz="3500" b="1" dirty="0">
                <a:latin typeface="Times New Roman" pitchFamily="18" charset="0"/>
                <a:cs typeface="Times New Roman" pitchFamily="18" charset="0"/>
              </a:rPr>
              <a:t>tiết kiệm nguyên liệu hơn so với các loại thùng chứa có hình dạng khác</a:t>
            </a:r>
            <a:r>
              <a:rPr lang="en-US" sz="3500" b="1" dirty="0">
                <a:latin typeface="Times New Roman" pitchFamily="18" charset="0"/>
                <a:cs typeface="Times New Roman" pitchFamily="18" charset="0"/>
              </a:rPr>
              <a:t>.</a:t>
            </a:r>
            <a:endParaRPr lang="en-US" sz="3500" dirty="0">
              <a:latin typeface="Times New Roman" pitchFamily="18" charset="0"/>
              <a:cs typeface="Times New Roman" pitchFamily="18" charset="0"/>
            </a:endParaRPr>
          </a:p>
        </p:txBody>
      </p:sp>
      <p:pic>
        <p:nvPicPr>
          <p:cNvPr id="25604" name="Picture 4" descr="H:\huy\2013-04-11 16.53.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538" y="1"/>
            <a:ext cx="175846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http://hoidap.vinhphucnet.vn/qt/hoidap/PublishingImages/115339PMbonchuad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077" y="0"/>
            <a:ext cx="1758462"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51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nodeType="afterGroup">
                            <p:stCondLst>
                              <p:cond delay="2240"/>
                            </p:stCondLst>
                            <p:childTnLst>
                              <p:par>
                                <p:cTn id="11" presetID="4" presetClass="entr" presetSubtype="16" fill="hold" nodeType="afterEffect">
                                  <p:stCondLst>
                                    <p:cond delay="0"/>
                                  </p:stCondLst>
                                  <p:childTnLst>
                                    <p:set>
                                      <p:cBhvr>
                                        <p:cTn id="12" dur="1" fill="hold">
                                          <p:stCondLst>
                                            <p:cond delay="0"/>
                                          </p:stCondLst>
                                        </p:cTn>
                                        <p:tgtEl>
                                          <p:spTgt spid="30726"/>
                                        </p:tgtEl>
                                        <p:attrNameLst>
                                          <p:attrName>style.visibility</p:attrName>
                                        </p:attrNameLst>
                                      </p:cBhvr>
                                      <p:to>
                                        <p:strVal val="visible"/>
                                      </p:to>
                                    </p:set>
                                    <p:animEffect transition="in" filter="box(in)">
                                      <p:cBhvr>
                                        <p:cTn id="13" dur="500"/>
                                        <p:tgtEl>
                                          <p:spTgt spid="30726"/>
                                        </p:tgtEl>
                                      </p:cBhvr>
                                    </p:animEffect>
                                  </p:childTnLst>
                                </p:cTn>
                              </p:par>
                              <p:par>
                                <p:cTn id="14" presetID="14" presetClass="entr" presetSubtype="10" fill="hold" nodeType="withEffect">
                                  <p:stCondLst>
                                    <p:cond delay="0"/>
                                  </p:stCondLst>
                                  <p:childTnLst>
                                    <p:set>
                                      <p:cBhvr>
                                        <p:cTn id="15" dur="1" fill="hold">
                                          <p:stCondLst>
                                            <p:cond delay="0"/>
                                          </p:stCondLst>
                                        </p:cTn>
                                        <p:tgtEl>
                                          <p:spTgt spid="25604"/>
                                        </p:tgtEl>
                                        <p:attrNameLst>
                                          <p:attrName>style.visibility</p:attrName>
                                        </p:attrNameLst>
                                      </p:cBhvr>
                                      <p:to>
                                        <p:strVal val="visible"/>
                                      </p:to>
                                    </p:set>
                                    <p:animEffect transition="in" filter="randombar(horizontal)">
                                      <p:cBhvr>
                                        <p:cTn id="16" dur="500"/>
                                        <p:tgtEl>
                                          <p:spTgt spid="256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gtEl>
                                        <p:attrNameLst>
                                          <p:attrName>style.visibility</p:attrName>
                                        </p:attrNameLst>
                                      </p:cBhvr>
                                      <p:to>
                                        <p:strVal val="visible"/>
                                      </p:to>
                                    </p:set>
                                    <p:anim calcmode="discrete" valueType="clr">
                                      <p:cBhvr override="childStyle">
                                        <p:cTn id="2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gtEl>
                                        <p:attrNameLst>
                                          <p:attrName>fillcolor</p:attrName>
                                        </p:attrNameLst>
                                      </p:cBhvr>
                                      <p:tavLst>
                                        <p:tav tm="0">
                                          <p:val>
                                            <p:clrVal>
                                              <a:schemeClr val="accent2"/>
                                            </p:clrVal>
                                          </p:val>
                                        </p:tav>
                                        <p:tav tm="50000">
                                          <p:val>
                                            <p:clrVal>
                                              <a:schemeClr val="hlink"/>
                                            </p:clrVal>
                                          </p:val>
                                        </p:tav>
                                      </p:tavLst>
                                    </p:anim>
                                    <p:set>
                                      <p:cBhvr>
                                        <p:cTn id="23"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5178669" y="2090739"/>
            <a:ext cx="41763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en-US"/>
          </a:p>
        </p:txBody>
      </p:sp>
      <p:sp>
        <p:nvSpPr>
          <p:cNvPr id="32771" name="Text Box 8"/>
          <p:cNvSpPr txBox="1">
            <a:spLocks noChangeArrowheads="1"/>
          </p:cNvSpPr>
          <p:nvPr/>
        </p:nvSpPr>
        <p:spPr bwMode="auto">
          <a:xfrm>
            <a:off x="347297" y="1643064"/>
            <a:ext cx="4267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endParaRPr lang="en-US">
              <a:solidFill>
                <a:srgbClr val="0000CC"/>
              </a:solidFill>
            </a:endParaRPr>
          </a:p>
          <a:p>
            <a:pPr algn="l" eaLnBrk="1" hangingPunct="1">
              <a:spcBef>
                <a:spcPct val="50000"/>
              </a:spcBef>
            </a:pPr>
            <a:endParaRPr lang="en-US">
              <a:solidFill>
                <a:srgbClr val="0000CC"/>
              </a:solidFill>
            </a:endParaRPr>
          </a:p>
        </p:txBody>
      </p:sp>
      <p:sp>
        <p:nvSpPr>
          <p:cNvPr id="32772" name="Oval 15"/>
          <p:cNvSpPr>
            <a:spLocks noChangeArrowheads="1"/>
          </p:cNvSpPr>
          <p:nvPr/>
        </p:nvSpPr>
        <p:spPr bwMode="auto">
          <a:xfrm>
            <a:off x="0" y="5943600"/>
            <a:ext cx="2737338" cy="609600"/>
          </a:xfrm>
          <a:prstGeom prst="ellipse">
            <a:avLst/>
          </a:prstGeom>
          <a:solidFill>
            <a:schemeClr val="bg1">
              <a:alpha val="4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spcBef>
                <a:spcPct val="50000"/>
              </a:spcBef>
            </a:pPr>
            <a:r>
              <a:rPr lang="en-US" sz="2400" i="1"/>
              <a:t>đường kính đáy </a:t>
            </a:r>
            <a:r>
              <a:rPr lang="en-US" sz="2400" b="1" i="1">
                <a:solidFill>
                  <a:srgbClr val="CC0000"/>
                </a:solidFill>
              </a:rPr>
              <a:t>d</a:t>
            </a:r>
          </a:p>
        </p:txBody>
      </p:sp>
      <p:sp>
        <p:nvSpPr>
          <p:cNvPr id="32773" name="Text Box 136"/>
          <p:cNvSpPr txBox="1">
            <a:spLocks noChangeArrowheads="1"/>
          </p:cNvSpPr>
          <p:nvPr/>
        </p:nvSpPr>
        <p:spPr bwMode="auto">
          <a:xfrm>
            <a:off x="422031" y="5257800"/>
            <a:ext cx="211015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sz="2400" i="1"/>
              <a:t>Chiều cao </a:t>
            </a:r>
            <a:r>
              <a:rPr lang="en-US" sz="2400" b="1" i="1">
                <a:solidFill>
                  <a:srgbClr val="CC0000"/>
                </a:solidFill>
              </a:rPr>
              <a:t>h</a:t>
            </a:r>
            <a:r>
              <a:rPr lang="en-US" sz="2400" i="1"/>
              <a:t> bán kính đáy </a:t>
            </a:r>
            <a:r>
              <a:rPr lang="en-US" sz="2400" b="1" i="1">
                <a:solidFill>
                  <a:srgbClr val="CC0000"/>
                </a:solidFill>
              </a:rPr>
              <a:t>r </a:t>
            </a:r>
          </a:p>
          <a:p>
            <a:pPr algn="just" eaLnBrk="1" hangingPunct="1">
              <a:spcBef>
                <a:spcPct val="50000"/>
              </a:spcBef>
            </a:pPr>
            <a:endParaRPr lang="en-US" sz="2400" b="1" i="1">
              <a:solidFill>
                <a:srgbClr val="CC0000"/>
              </a:solidFill>
            </a:endParaRPr>
          </a:p>
        </p:txBody>
      </p:sp>
      <p:sp>
        <p:nvSpPr>
          <p:cNvPr id="32774" name="Rectangle 149"/>
          <p:cNvSpPr>
            <a:spLocks noChangeArrowheads="1"/>
          </p:cNvSpPr>
          <p:nvPr/>
        </p:nvSpPr>
        <p:spPr bwMode="auto">
          <a:xfrm>
            <a:off x="-33704" y="0"/>
            <a:ext cx="9144001" cy="6858000"/>
          </a:xfrm>
          <a:prstGeom prst="rect">
            <a:avLst/>
          </a:prstGeom>
          <a:noFill/>
          <a:ln w="69850" cmpd="dbl">
            <a:solidFill>
              <a:srgbClr val="3333CC"/>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66"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647" y="990601"/>
            <a:ext cx="4048858"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646" y="2895600"/>
            <a:ext cx="4572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308" y="3019426"/>
            <a:ext cx="3727938"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8" name="Group 28"/>
          <p:cNvGrpSpPr>
            <a:grpSpLocks/>
          </p:cNvGrpSpPr>
          <p:nvPr/>
        </p:nvGrpSpPr>
        <p:grpSpPr bwMode="auto">
          <a:xfrm>
            <a:off x="492369" y="1320800"/>
            <a:ext cx="3868615" cy="3479800"/>
            <a:chOff x="240" y="1749"/>
            <a:chExt cx="3202" cy="2283"/>
          </a:xfrm>
        </p:grpSpPr>
        <p:sp>
          <p:nvSpPr>
            <p:cNvPr id="32794" name="Oval 8"/>
            <p:cNvSpPr>
              <a:spLocks noChangeArrowheads="1"/>
            </p:cNvSpPr>
            <p:nvPr/>
          </p:nvSpPr>
          <p:spPr bwMode="auto">
            <a:xfrm>
              <a:off x="480" y="1968"/>
              <a:ext cx="1440" cy="528"/>
            </a:xfrm>
            <a:prstGeom prst="ellipse">
              <a:avLst/>
            </a:prstGeom>
            <a:solidFill>
              <a:schemeClr val="bg1"/>
            </a:solidFill>
            <a:ln w="25400">
              <a:solidFill>
                <a:schemeClr val="tx1"/>
              </a:solidFill>
              <a:round/>
              <a:headEnd/>
              <a:tailEnd/>
            </a:ln>
          </p:spPr>
          <p:txBody>
            <a:bodyPr wrap="none" anchor="ctr"/>
            <a:lstStyle/>
            <a:p>
              <a:endParaRPr lang="en-US"/>
            </a:p>
          </p:txBody>
        </p:sp>
        <p:sp>
          <p:nvSpPr>
            <p:cNvPr id="32795" name="Oval 9"/>
            <p:cNvSpPr>
              <a:spLocks noChangeArrowheads="1"/>
            </p:cNvSpPr>
            <p:nvPr/>
          </p:nvSpPr>
          <p:spPr bwMode="auto">
            <a:xfrm>
              <a:off x="480" y="3312"/>
              <a:ext cx="1440" cy="528"/>
            </a:xfrm>
            <a:prstGeom prst="ellipse">
              <a:avLst/>
            </a:prstGeom>
            <a:solidFill>
              <a:schemeClr val="bg1"/>
            </a:solidFill>
            <a:ln w="25400">
              <a:solidFill>
                <a:schemeClr val="tx1"/>
              </a:solidFill>
              <a:round/>
              <a:headEnd/>
              <a:tailEnd/>
            </a:ln>
          </p:spPr>
          <p:txBody>
            <a:bodyPr wrap="none" anchor="ctr"/>
            <a:lstStyle/>
            <a:p>
              <a:endParaRPr lang="en-US"/>
            </a:p>
          </p:txBody>
        </p:sp>
        <p:sp>
          <p:nvSpPr>
            <p:cNvPr id="32796" name="Line 10"/>
            <p:cNvSpPr>
              <a:spLocks noChangeShapeType="1"/>
            </p:cNvSpPr>
            <p:nvPr/>
          </p:nvSpPr>
          <p:spPr bwMode="auto">
            <a:xfrm>
              <a:off x="480" y="2208"/>
              <a:ext cx="0" cy="13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Line 11"/>
            <p:cNvSpPr>
              <a:spLocks noChangeShapeType="1"/>
            </p:cNvSpPr>
            <p:nvPr/>
          </p:nvSpPr>
          <p:spPr bwMode="auto">
            <a:xfrm>
              <a:off x="1920" y="2208"/>
              <a:ext cx="0" cy="1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8" name="Line 12"/>
            <p:cNvSpPr>
              <a:spLocks noChangeShapeType="1"/>
            </p:cNvSpPr>
            <p:nvPr/>
          </p:nvSpPr>
          <p:spPr bwMode="auto">
            <a:xfrm>
              <a:off x="1200" y="1824"/>
              <a:ext cx="0" cy="220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2799" name="Line 14"/>
            <p:cNvSpPr>
              <a:spLocks noChangeShapeType="1"/>
            </p:cNvSpPr>
            <p:nvPr/>
          </p:nvSpPr>
          <p:spPr bwMode="auto">
            <a:xfrm>
              <a:off x="480" y="1824"/>
              <a:ext cx="72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0" name="Line 15"/>
            <p:cNvSpPr>
              <a:spLocks noChangeShapeType="1"/>
            </p:cNvSpPr>
            <p:nvPr/>
          </p:nvSpPr>
          <p:spPr bwMode="auto">
            <a:xfrm>
              <a:off x="240" y="2208"/>
              <a:ext cx="0" cy="144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1" name="Line 16"/>
            <p:cNvSpPr>
              <a:spLocks noChangeShapeType="1"/>
            </p:cNvSpPr>
            <p:nvPr/>
          </p:nvSpPr>
          <p:spPr bwMode="auto">
            <a:xfrm>
              <a:off x="480" y="4032"/>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2" name="Line 17"/>
            <p:cNvSpPr>
              <a:spLocks noChangeShapeType="1"/>
            </p:cNvSpPr>
            <p:nvPr/>
          </p:nvSpPr>
          <p:spPr bwMode="auto">
            <a:xfrm>
              <a:off x="1462" y="3024"/>
              <a:ext cx="8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3" name="Line 18"/>
            <p:cNvSpPr>
              <a:spLocks noChangeShapeType="1"/>
            </p:cNvSpPr>
            <p:nvPr/>
          </p:nvSpPr>
          <p:spPr bwMode="auto">
            <a:xfrm flipV="1">
              <a:off x="1440" y="1872"/>
              <a:ext cx="33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4" name="Line 19"/>
            <p:cNvSpPr>
              <a:spLocks noChangeShapeType="1"/>
            </p:cNvSpPr>
            <p:nvPr/>
          </p:nvSpPr>
          <p:spPr bwMode="auto">
            <a:xfrm>
              <a:off x="1776" y="1872"/>
              <a:ext cx="5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5" name="Line 20"/>
            <p:cNvSpPr>
              <a:spLocks noChangeShapeType="1"/>
            </p:cNvSpPr>
            <p:nvPr/>
          </p:nvSpPr>
          <p:spPr bwMode="auto">
            <a:xfrm>
              <a:off x="1488" y="3600"/>
              <a:ext cx="528"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6" name="Oval 23"/>
            <p:cNvSpPr>
              <a:spLocks noChangeArrowheads="1"/>
            </p:cNvSpPr>
            <p:nvPr/>
          </p:nvSpPr>
          <p:spPr bwMode="auto">
            <a:xfrm flipH="1" flipV="1">
              <a:off x="1182" y="2178"/>
              <a:ext cx="48" cy="48"/>
            </a:xfrm>
            <a:prstGeom prst="ellipse">
              <a:avLst/>
            </a:prstGeom>
            <a:solidFill>
              <a:schemeClr val="tx1"/>
            </a:solidFill>
            <a:ln w="25400">
              <a:solidFill>
                <a:schemeClr val="tx1"/>
              </a:solidFill>
              <a:round/>
              <a:headEnd/>
              <a:tailEnd/>
            </a:ln>
          </p:spPr>
          <p:txBody>
            <a:bodyPr wrap="none" anchor="ctr"/>
            <a:lstStyle/>
            <a:p>
              <a:endParaRPr lang="en-US"/>
            </a:p>
          </p:txBody>
        </p:sp>
        <p:sp>
          <p:nvSpPr>
            <p:cNvPr id="32807" name="Oval 24"/>
            <p:cNvSpPr>
              <a:spLocks noChangeArrowheads="1"/>
            </p:cNvSpPr>
            <p:nvPr/>
          </p:nvSpPr>
          <p:spPr bwMode="auto">
            <a:xfrm flipH="1" flipV="1">
              <a:off x="1179" y="3552"/>
              <a:ext cx="48" cy="48"/>
            </a:xfrm>
            <a:prstGeom prst="ellipse">
              <a:avLst/>
            </a:prstGeom>
            <a:solidFill>
              <a:schemeClr val="tx1"/>
            </a:solidFill>
            <a:ln w="25400">
              <a:solidFill>
                <a:schemeClr val="tx1"/>
              </a:solidFill>
              <a:round/>
              <a:headEnd/>
              <a:tailEnd/>
            </a:ln>
          </p:spPr>
          <p:txBody>
            <a:bodyPr wrap="none" anchor="ctr"/>
            <a:lstStyle/>
            <a:p>
              <a:endParaRPr lang="en-US"/>
            </a:p>
          </p:txBody>
        </p:sp>
        <p:sp>
          <p:nvSpPr>
            <p:cNvPr id="32808" name="Text Box 25"/>
            <p:cNvSpPr txBox="1">
              <a:spLocks noChangeArrowheads="1"/>
            </p:cNvSpPr>
            <p:nvPr/>
          </p:nvSpPr>
          <p:spPr bwMode="auto">
            <a:xfrm>
              <a:off x="2277" y="1749"/>
              <a:ext cx="116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400"/>
                <a:t>Mặt đáy</a:t>
              </a:r>
            </a:p>
          </p:txBody>
        </p:sp>
        <p:sp>
          <p:nvSpPr>
            <p:cNvPr id="32809" name="Text Box 26"/>
            <p:cNvSpPr txBox="1">
              <a:spLocks noChangeArrowheads="1"/>
            </p:cNvSpPr>
            <p:nvPr/>
          </p:nvSpPr>
          <p:spPr bwMode="auto">
            <a:xfrm>
              <a:off x="2044" y="2682"/>
              <a:ext cx="1281"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Mặt xung quanh</a:t>
              </a:r>
            </a:p>
          </p:txBody>
        </p:sp>
      </p:grpSp>
      <p:sp>
        <p:nvSpPr>
          <p:cNvPr id="32779" name="Text Box 25"/>
          <p:cNvSpPr txBox="1">
            <a:spLocks noChangeArrowheads="1"/>
          </p:cNvSpPr>
          <p:nvPr/>
        </p:nvSpPr>
        <p:spPr bwMode="auto">
          <a:xfrm>
            <a:off x="2602523" y="4191001"/>
            <a:ext cx="1899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400"/>
              <a:t>Mặt đáy</a:t>
            </a:r>
          </a:p>
        </p:txBody>
      </p:sp>
      <p:cxnSp>
        <p:nvCxnSpPr>
          <p:cNvPr id="32780" name="Straight Connector 91"/>
          <p:cNvCxnSpPr>
            <a:cxnSpLocks noChangeShapeType="1"/>
            <a:stCxn id="32797" idx="1"/>
          </p:cNvCxnSpPr>
          <p:nvPr/>
        </p:nvCxnSpPr>
        <p:spPr bwMode="auto">
          <a:xfrm rot="16200000" flipH="1">
            <a:off x="1861100" y="4739116"/>
            <a:ext cx="1331912" cy="1025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2781" name="Text Box 25"/>
          <p:cNvSpPr txBox="1">
            <a:spLocks noChangeArrowheads="1"/>
          </p:cNvSpPr>
          <p:nvPr/>
        </p:nvSpPr>
        <p:spPr bwMode="auto">
          <a:xfrm>
            <a:off x="1055077" y="1062038"/>
            <a:ext cx="42203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400"/>
              <a:t>r</a:t>
            </a:r>
          </a:p>
        </p:txBody>
      </p:sp>
      <p:sp>
        <p:nvSpPr>
          <p:cNvPr id="32782" name="Text Box 25"/>
          <p:cNvSpPr txBox="1">
            <a:spLocks noChangeArrowheads="1"/>
          </p:cNvSpPr>
          <p:nvPr/>
        </p:nvSpPr>
        <p:spPr bwMode="auto">
          <a:xfrm>
            <a:off x="211015" y="3048001"/>
            <a:ext cx="42203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400"/>
              <a:t>h</a:t>
            </a:r>
          </a:p>
        </p:txBody>
      </p:sp>
      <p:sp>
        <p:nvSpPr>
          <p:cNvPr id="32783" name="Text Box 25"/>
          <p:cNvSpPr txBox="1">
            <a:spLocks noChangeArrowheads="1"/>
          </p:cNvSpPr>
          <p:nvPr/>
        </p:nvSpPr>
        <p:spPr bwMode="auto">
          <a:xfrm>
            <a:off x="1477108" y="4795838"/>
            <a:ext cx="42203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400"/>
              <a:t>d</a:t>
            </a:r>
          </a:p>
        </p:txBody>
      </p:sp>
      <p:cxnSp>
        <p:nvCxnSpPr>
          <p:cNvPr id="32784" name="Straight Connector 96"/>
          <p:cNvCxnSpPr>
            <a:cxnSpLocks noChangeShapeType="1"/>
          </p:cNvCxnSpPr>
          <p:nvPr/>
        </p:nvCxnSpPr>
        <p:spPr bwMode="auto">
          <a:xfrm rot="-5400000" flipH="1" flipV="1">
            <a:off x="95678" y="4735086"/>
            <a:ext cx="1341437" cy="879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785" name="Straight Connector 98"/>
          <p:cNvCxnSpPr>
            <a:cxnSpLocks noChangeShapeType="1"/>
          </p:cNvCxnSpPr>
          <p:nvPr/>
        </p:nvCxnSpPr>
        <p:spPr bwMode="auto">
          <a:xfrm rot="10800000">
            <a:off x="1" y="2025650"/>
            <a:ext cx="78251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786" name="Straight Connector 100"/>
          <p:cNvCxnSpPr>
            <a:cxnSpLocks noChangeShapeType="1"/>
          </p:cNvCxnSpPr>
          <p:nvPr/>
        </p:nvCxnSpPr>
        <p:spPr bwMode="auto">
          <a:xfrm rot="10800000" flipV="1">
            <a:off x="1" y="4200526"/>
            <a:ext cx="782515" cy="95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787" name="Straight Connector 102"/>
          <p:cNvCxnSpPr>
            <a:cxnSpLocks noChangeShapeType="1"/>
          </p:cNvCxnSpPr>
          <p:nvPr/>
        </p:nvCxnSpPr>
        <p:spPr bwMode="auto">
          <a:xfrm rot="5400000">
            <a:off x="293749" y="1713951"/>
            <a:ext cx="954087" cy="58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788" name="Straight Connector 106"/>
          <p:cNvCxnSpPr>
            <a:cxnSpLocks noChangeShapeType="1"/>
          </p:cNvCxnSpPr>
          <p:nvPr/>
        </p:nvCxnSpPr>
        <p:spPr bwMode="auto">
          <a:xfrm rot="16200000" flipH="1">
            <a:off x="1303765" y="1605757"/>
            <a:ext cx="715963"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2789" name="Straight Connector 108"/>
          <p:cNvCxnSpPr>
            <a:cxnSpLocks noChangeShapeType="1"/>
          </p:cNvCxnSpPr>
          <p:nvPr/>
        </p:nvCxnSpPr>
        <p:spPr bwMode="auto">
          <a:xfrm>
            <a:off x="1661746" y="4105276"/>
            <a:ext cx="2931" cy="69056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2790" name="Straight Connector 115"/>
          <p:cNvCxnSpPr>
            <a:cxnSpLocks noChangeShapeType="1"/>
            <a:stCxn id="32806" idx="5"/>
          </p:cNvCxnSpPr>
          <p:nvPr/>
        </p:nvCxnSpPr>
        <p:spPr bwMode="auto">
          <a:xfrm rot="-5400000" flipH="1" flipV="1">
            <a:off x="1127065" y="1773299"/>
            <a:ext cx="300037" cy="725366"/>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32791" name="Straight Connector 117"/>
          <p:cNvCxnSpPr>
            <a:cxnSpLocks noChangeShapeType="1"/>
            <a:stCxn id="32807" idx="5"/>
          </p:cNvCxnSpPr>
          <p:nvPr/>
        </p:nvCxnSpPr>
        <p:spPr bwMode="auto">
          <a:xfrm rot="-5400000" flipH="1" flipV="1">
            <a:off x="1143122" y="3851154"/>
            <a:ext cx="263525" cy="720969"/>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32792" name="Straight Connector 120"/>
          <p:cNvCxnSpPr>
            <a:cxnSpLocks noChangeShapeType="1"/>
          </p:cNvCxnSpPr>
          <p:nvPr/>
        </p:nvCxnSpPr>
        <p:spPr bwMode="auto">
          <a:xfrm rot="5400000">
            <a:off x="-114299" y="3314823"/>
            <a:ext cx="2057400" cy="2931"/>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sp>
        <p:nvSpPr>
          <p:cNvPr id="42"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6195981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ox(in)">
                                      <p:cBhvr>
                                        <p:cTn id="7" dur="500"/>
                                        <p:tgtEl>
                                          <p:spTgt spid="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checkerboard(across)">
                                      <p:cBhvr>
                                        <p:cTn id="12" dur="500"/>
                                        <p:tgtEl>
                                          <p:spTgt spid="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ox(in)">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45073" y="188913"/>
            <a:ext cx="8856785" cy="6553200"/>
          </a:xfrm>
          <a:prstGeom prst="rect">
            <a:avLst/>
          </a:prstGeom>
          <a:noFill/>
          <a:ln w="76200" cmpd="tri">
            <a:solidFill>
              <a:srgbClr val="FF3399"/>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vi-VN"/>
          </a:p>
        </p:txBody>
      </p:sp>
      <p:graphicFrame>
        <p:nvGraphicFramePr>
          <p:cNvPr id="37964" name="Group 76"/>
          <p:cNvGraphicFramePr>
            <a:graphicFrameLocks noGrp="1"/>
          </p:cNvGraphicFramePr>
          <p:nvPr/>
        </p:nvGraphicFramePr>
        <p:xfrm>
          <a:off x="76200" y="2133600"/>
          <a:ext cx="8915402" cy="4279900"/>
        </p:xfrm>
        <a:graphic>
          <a:graphicData uri="http://schemas.openxmlformats.org/drawingml/2006/table">
            <a:tbl>
              <a:tblPr/>
              <a:tblGrid>
                <a:gridCol w="1544732"/>
                <a:gridCol w="1255618"/>
                <a:gridCol w="1156448"/>
                <a:gridCol w="1072403"/>
                <a:gridCol w="1219200"/>
                <a:gridCol w="1618130"/>
                <a:gridCol w="1048870"/>
              </a:tblGrid>
              <a:tr h="2042190">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Hình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4406" marR="8440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Bán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kính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cao</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Chu  vi </a:t>
                      </a:r>
                    </a:p>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Diện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tích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Diện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tích</a:t>
                      </a: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xung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quanh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tích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21122">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10</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21122">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5</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1" i="0" u="none" strike="noStrike" cap="none" normalizeH="0" baseline="0" dirty="0" smtClean="0">
                        <a:ln>
                          <a:noFill/>
                        </a:ln>
                        <a:solidFill>
                          <a:srgbClr val="FF0066"/>
                        </a:solidFill>
                        <a:effectLst/>
                        <a:latin typeface="Times New Roman" pitchFamily="18" charset="0"/>
                        <a:cs typeface="Times New Roman" pitchFamily="18" charset="0"/>
                        <a:sym typeface="Symbol" pitchFamily="18" charset="2"/>
                      </a:endParaRP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95466">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8</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bl>
          </a:graphicData>
        </a:graphic>
      </p:graphicFrame>
      <p:sp>
        <p:nvSpPr>
          <p:cNvPr id="37942" name="Text Box 54"/>
          <p:cNvSpPr txBox="1">
            <a:spLocks noChangeArrowheads="1"/>
          </p:cNvSpPr>
          <p:nvPr/>
        </p:nvSpPr>
        <p:spPr bwMode="auto">
          <a:xfrm>
            <a:off x="1547446" y="3652838"/>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vi-VN" sz="2400" b="1">
                <a:solidFill>
                  <a:srgbClr val="0000CC"/>
                </a:solidFill>
                <a:latin typeface="Times New Roman" pitchFamily="18" charset="0"/>
                <a:cs typeface="Arial" pitchFamily="34" charset="0"/>
              </a:rPr>
              <a:t>    </a:t>
            </a:r>
            <a:r>
              <a:rPr lang="en-US" sz="2400" b="1">
                <a:solidFill>
                  <a:srgbClr val="0000CC"/>
                </a:solidFill>
                <a:latin typeface="Times New Roman" pitchFamily="18" charset="0"/>
                <a:cs typeface="Arial" pitchFamily="34" charset="0"/>
              </a:rPr>
              <a:t>r           </a:t>
            </a:r>
            <a:r>
              <a:rPr lang="vi-VN" sz="2400" b="1">
                <a:solidFill>
                  <a:srgbClr val="0000CC"/>
                </a:solidFill>
                <a:latin typeface="Times New Roman" pitchFamily="18" charset="0"/>
                <a:cs typeface="Arial" pitchFamily="34" charset="0"/>
              </a:rPr>
              <a:t>  </a:t>
            </a:r>
            <a:r>
              <a:rPr lang="en-US" sz="2400" b="1">
                <a:solidFill>
                  <a:srgbClr val="0000CC"/>
                </a:solidFill>
                <a:latin typeface="Times New Roman" pitchFamily="18" charset="0"/>
                <a:cs typeface="Arial" pitchFamily="34" charset="0"/>
              </a:rPr>
              <a:t>  h  </a:t>
            </a:r>
          </a:p>
        </p:txBody>
      </p:sp>
      <p:sp>
        <p:nvSpPr>
          <p:cNvPr id="37943" name="Text Box 55"/>
          <p:cNvSpPr txBox="1">
            <a:spLocks noChangeArrowheads="1"/>
          </p:cNvSpPr>
          <p:nvPr/>
        </p:nvSpPr>
        <p:spPr bwMode="auto">
          <a:xfrm>
            <a:off x="4218843" y="3657601"/>
            <a:ext cx="84552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0000CC"/>
                </a:solidFill>
                <a:latin typeface="Times New Roman" pitchFamily="18" charset="0"/>
                <a:cs typeface="Arial" pitchFamily="34" charset="0"/>
              </a:rPr>
              <a:t>2</a:t>
            </a:r>
            <a:r>
              <a:rPr lang="en-US" sz="2400" b="1">
                <a:solidFill>
                  <a:srgbClr val="0000CC"/>
                </a:solidFill>
                <a:latin typeface="Times New Roman" pitchFamily="18" charset="0"/>
                <a:cs typeface="Arial" pitchFamily="34" charset="0"/>
                <a:sym typeface="Symbol" pitchFamily="18" charset="2"/>
              </a:rPr>
              <a:t>.r</a:t>
            </a:r>
          </a:p>
        </p:txBody>
      </p:sp>
      <p:sp>
        <p:nvSpPr>
          <p:cNvPr id="37944" name="Text Box 56"/>
          <p:cNvSpPr txBox="1">
            <a:spLocks noChangeArrowheads="1"/>
          </p:cNvSpPr>
          <p:nvPr/>
        </p:nvSpPr>
        <p:spPr bwMode="auto">
          <a:xfrm>
            <a:off x="5486400" y="3657601"/>
            <a:ext cx="67700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0000CC"/>
                </a:solidFill>
                <a:latin typeface="Times New Roman" pitchFamily="18" charset="0"/>
                <a:cs typeface="Arial" pitchFamily="34" charset="0"/>
                <a:sym typeface="Symbol" pitchFamily="18" charset="2"/>
              </a:rPr>
              <a:t>r</a:t>
            </a:r>
            <a:r>
              <a:rPr lang="en-US" sz="2400" b="1" baseline="30000">
                <a:solidFill>
                  <a:srgbClr val="0000CC"/>
                </a:solidFill>
                <a:latin typeface="Times New Roman" pitchFamily="18" charset="0"/>
                <a:cs typeface="Arial" pitchFamily="34" charset="0"/>
                <a:sym typeface="Symbol" pitchFamily="18" charset="2"/>
              </a:rPr>
              <a:t>2</a:t>
            </a:r>
            <a:endParaRPr lang="en-US" sz="2400" b="1">
              <a:solidFill>
                <a:srgbClr val="0000CC"/>
              </a:solidFill>
              <a:latin typeface="Times New Roman" pitchFamily="18" charset="0"/>
              <a:cs typeface="Arial" pitchFamily="34" charset="0"/>
              <a:sym typeface="Symbol" pitchFamily="18" charset="2"/>
            </a:endParaRPr>
          </a:p>
        </p:txBody>
      </p:sp>
      <p:sp>
        <p:nvSpPr>
          <p:cNvPr id="37945" name="Text Box 57"/>
          <p:cNvSpPr txBox="1">
            <a:spLocks noChangeArrowheads="1"/>
          </p:cNvSpPr>
          <p:nvPr/>
        </p:nvSpPr>
        <p:spPr bwMode="auto">
          <a:xfrm>
            <a:off x="6611815" y="3733801"/>
            <a:ext cx="1015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0000CC"/>
                </a:solidFill>
                <a:latin typeface="Times New Roman" pitchFamily="18" charset="0"/>
                <a:cs typeface="Arial" pitchFamily="34" charset="0"/>
                <a:sym typeface="Symbol" pitchFamily="18" charset="2"/>
              </a:rPr>
              <a:t>2r.h</a:t>
            </a:r>
          </a:p>
        </p:txBody>
      </p:sp>
      <p:sp>
        <p:nvSpPr>
          <p:cNvPr id="37946" name="Text Box 58"/>
          <p:cNvSpPr txBox="1">
            <a:spLocks noChangeArrowheads="1"/>
          </p:cNvSpPr>
          <p:nvPr/>
        </p:nvSpPr>
        <p:spPr bwMode="auto">
          <a:xfrm>
            <a:off x="7948246" y="3733801"/>
            <a:ext cx="1015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0000CC"/>
                </a:solidFill>
                <a:latin typeface="Times New Roman" pitchFamily="18" charset="0"/>
                <a:cs typeface="Arial" pitchFamily="34" charset="0"/>
                <a:sym typeface="Symbol" pitchFamily="18" charset="2"/>
              </a:rPr>
              <a:t>r</a:t>
            </a:r>
            <a:r>
              <a:rPr lang="en-US" sz="2400" b="1" baseline="30000">
                <a:solidFill>
                  <a:srgbClr val="0000CC"/>
                </a:solidFill>
                <a:latin typeface="Times New Roman" pitchFamily="18" charset="0"/>
                <a:cs typeface="Arial" pitchFamily="34" charset="0"/>
                <a:sym typeface="Symbol" pitchFamily="18" charset="2"/>
              </a:rPr>
              <a:t>2</a:t>
            </a:r>
            <a:r>
              <a:rPr lang="en-US" sz="2400" b="1">
                <a:solidFill>
                  <a:srgbClr val="0000CC"/>
                </a:solidFill>
                <a:latin typeface="Times New Roman" pitchFamily="18" charset="0"/>
                <a:cs typeface="Arial" pitchFamily="34" charset="0"/>
                <a:sym typeface="Symbol" pitchFamily="18" charset="2"/>
              </a:rPr>
              <a:t>.h</a:t>
            </a:r>
          </a:p>
        </p:txBody>
      </p:sp>
      <p:sp>
        <p:nvSpPr>
          <p:cNvPr id="37947" name="Text Box 59"/>
          <p:cNvSpPr txBox="1">
            <a:spLocks noChangeArrowheads="1"/>
          </p:cNvSpPr>
          <p:nvPr/>
        </p:nvSpPr>
        <p:spPr bwMode="auto">
          <a:xfrm>
            <a:off x="4343400" y="42830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rPr>
              <a:t>2</a:t>
            </a:r>
            <a:r>
              <a:rPr lang="en-US" sz="2400" b="1">
                <a:solidFill>
                  <a:srgbClr val="FF0000"/>
                </a:solidFill>
                <a:latin typeface="Times New Roman" pitchFamily="18" charset="0"/>
                <a:cs typeface="Arial" pitchFamily="34" charset="0"/>
                <a:sym typeface="Symbol" pitchFamily="18" charset="2"/>
              </a:rPr>
              <a:t></a:t>
            </a:r>
          </a:p>
        </p:txBody>
      </p:sp>
      <p:sp>
        <p:nvSpPr>
          <p:cNvPr id="37948" name="Text Box 60"/>
          <p:cNvSpPr txBox="1">
            <a:spLocks noChangeArrowheads="1"/>
          </p:cNvSpPr>
          <p:nvPr/>
        </p:nvSpPr>
        <p:spPr bwMode="auto">
          <a:xfrm>
            <a:off x="5486400" y="426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a:t>
            </a:r>
          </a:p>
        </p:txBody>
      </p:sp>
      <p:sp>
        <p:nvSpPr>
          <p:cNvPr id="37949" name="Text Box 61"/>
          <p:cNvSpPr txBox="1">
            <a:spLocks noChangeArrowheads="1"/>
          </p:cNvSpPr>
          <p:nvPr/>
        </p:nvSpPr>
        <p:spPr bwMode="auto">
          <a:xfrm>
            <a:off x="6705600" y="428307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20</a:t>
            </a:r>
          </a:p>
        </p:txBody>
      </p:sp>
      <p:sp>
        <p:nvSpPr>
          <p:cNvPr id="37950" name="Text Box 62"/>
          <p:cNvSpPr txBox="1">
            <a:spLocks noChangeArrowheads="1"/>
          </p:cNvSpPr>
          <p:nvPr/>
        </p:nvSpPr>
        <p:spPr bwMode="auto">
          <a:xfrm>
            <a:off x="8229600" y="43005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10</a:t>
            </a:r>
          </a:p>
        </p:txBody>
      </p:sp>
      <p:sp>
        <p:nvSpPr>
          <p:cNvPr id="37951" name="Text Box 63"/>
          <p:cNvSpPr txBox="1">
            <a:spLocks noChangeArrowheads="1"/>
          </p:cNvSpPr>
          <p:nvPr/>
        </p:nvSpPr>
        <p:spPr bwMode="auto">
          <a:xfrm>
            <a:off x="1752600" y="5683250"/>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1600" b="1">
                <a:solidFill>
                  <a:srgbClr val="FF0000"/>
                </a:solidFill>
                <a:latin typeface="Times New Roman" pitchFamily="18" charset="0"/>
                <a:cs typeface="Arial" pitchFamily="34" charset="0"/>
              </a:rPr>
              <a:t>2</a:t>
            </a:r>
            <a:r>
              <a:rPr lang="en-US" sz="1600" b="1">
                <a:solidFill>
                  <a:srgbClr val="FF0000"/>
                </a:solidFill>
                <a:latin typeface="Times New Roman" pitchFamily="18" charset="0"/>
                <a:cs typeface="Arial" pitchFamily="34" charset="0"/>
                <a:sym typeface="Symbol" pitchFamily="18" charset="2"/>
              </a:rPr>
              <a:t>.</a:t>
            </a:r>
            <a:r>
              <a:rPr lang="en-US" b="1">
                <a:solidFill>
                  <a:srgbClr val="FF0000"/>
                </a:solidFill>
                <a:latin typeface="Times New Roman" pitchFamily="18" charset="0"/>
                <a:cs typeface="Arial" pitchFamily="34" charset="0"/>
                <a:sym typeface="Symbol" pitchFamily="18" charset="2"/>
              </a:rPr>
              <a:t>r </a:t>
            </a:r>
            <a:r>
              <a:rPr lang="en-US" sz="1600" b="1">
                <a:solidFill>
                  <a:srgbClr val="FF0000"/>
                </a:solidFill>
                <a:latin typeface="Times New Roman" pitchFamily="18" charset="0"/>
                <a:cs typeface="Arial" pitchFamily="34" charset="0"/>
                <a:sym typeface="Symbol" pitchFamily="18" charset="2"/>
              </a:rPr>
              <a:t>= 4  </a:t>
            </a:r>
            <a:r>
              <a:rPr lang="en-US" b="1">
                <a:solidFill>
                  <a:srgbClr val="FF0000"/>
                </a:solidFill>
                <a:latin typeface="Times New Roman" pitchFamily="18" charset="0"/>
                <a:cs typeface="Arial" pitchFamily="34" charset="0"/>
                <a:sym typeface="Symbol" pitchFamily="18" charset="2"/>
              </a:rPr>
              <a:t>r</a:t>
            </a:r>
            <a:r>
              <a:rPr lang="en-US" sz="1600" b="1">
                <a:solidFill>
                  <a:srgbClr val="FF0000"/>
                </a:solidFill>
                <a:latin typeface="Times New Roman" pitchFamily="18" charset="0"/>
                <a:cs typeface="Arial" pitchFamily="34" charset="0"/>
                <a:sym typeface="Symbol" pitchFamily="18" charset="2"/>
              </a:rPr>
              <a:t> = 2</a:t>
            </a:r>
          </a:p>
        </p:txBody>
      </p:sp>
      <p:sp>
        <p:nvSpPr>
          <p:cNvPr id="37952" name="Text Box 64"/>
          <p:cNvSpPr txBox="1">
            <a:spLocks noChangeArrowheads="1"/>
          </p:cNvSpPr>
          <p:nvPr/>
        </p:nvSpPr>
        <p:spPr bwMode="auto">
          <a:xfrm>
            <a:off x="5410200" y="586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4</a:t>
            </a:r>
          </a:p>
        </p:txBody>
      </p:sp>
      <p:sp>
        <p:nvSpPr>
          <p:cNvPr id="37953" name="Text Box 65"/>
          <p:cNvSpPr txBox="1">
            <a:spLocks noChangeArrowheads="1"/>
          </p:cNvSpPr>
          <p:nvPr/>
        </p:nvSpPr>
        <p:spPr bwMode="auto">
          <a:xfrm>
            <a:off x="6629400" y="586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32</a:t>
            </a:r>
          </a:p>
        </p:txBody>
      </p:sp>
      <p:sp>
        <p:nvSpPr>
          <p:cNvPr id="37954" name="Text Box 66"/>
          <p:cNvSpPr txBox="1">
            <a:spLocks noChangeArrowheads="1"/>
          </p:cNvSpPr>
          <p:nvPr/>
        </p:nvSpPr>
        <p:spPr bwMode="auto">
          <a:xfrm>
            <a:off x="8153400" y="586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32</a:t>
            </a:r>
          </a:p>
        </p:txBody>
      </p:sp>
      <p:sp>
        <p:nvSpPr>
          <p:cNvPr id="37955" name="Text Box 67"/>
          <p:cNvSpPr txBox="1">
            <a:spLocks noChangeArrowheads="1"/>
          </p:cNvSpPr>
          <p:nvPr/>
        </p:nvSpPr>
        <p:spPr bwMode="auto">
          <a:xfrm>
            <a:off x="0" y="914400"/>
            <a:ext cx="8915400" cy="1077218"/>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Điền</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đủ</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các</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kết</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quả</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vào</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những</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ô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trống</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của</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bảng</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sau</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a:t>
            </a:r>
          </a:p>
        </p:txBody>
      </p:sp>
      <p:sp>
        <p:nvSpPr>
          <p:cNvPr id="37956" name="Text Box 68"/>
          <p:cNvSpPr txBox="1">
            <a:spLocks noChangeArrowheads="1"/>
          </p:cNvSpPr>
          <p:nvPr/>
        </p:nvSpPr>
        <p:spPr bwMode="auto">
          <a:xfrm>
            <a:off x="19050" y="546100"/>
            <a:ext cx="8305800" cy="488950"/>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r>
              <a:rPr lang="en-US" sz="2600" b="1">
                <a:effectLst>
                  <a:outerShdw blurRad="38100" dist="38100" dir="2700000" algn="tl">
                    <a:srgbClr val="C0C0C0"/>
                  </a:outerShdw>
                </a:effectLst>
                <a:latin typeface="Times New Roman" pitchFamily="18" charset="0"/>
                <a:cs typeface="Arial" pitchFamily="34" charset="0"/>
              </a:rPr>
              <a:t>     </a:t>
            </a:r>
            <a:endParaRPr lang="en-US" sz="2200" b="1">
              <a:effectLst>
                <a:outerShdw blurRad="38100" dist="38100" dir="2700000" algn="tl">
                  <a:srgbClr val="C0C0C0"/>
                </a:outerShdw>
              </a:effectLst>
              <a:latin typeface="Times New Roman" pitchFamily="18" charset="0"/>
              <a:cs typeface="Arial" pitchFamily="34" charset="0"/>
            </a:endParaRPr>
          </a:p>
        </p:txBody>
      </p:sp>
      <p:sp>
        <p:nvSpPr>
          <p:cNvPr id="37957" name="Text Box 69"/>
          <p:cNvSpPr txBox="1">
            <a:spLocks noChangeArrowheads="1"/>
          </p:cNvSpPr>
          <p:nvPr/>
        </p:nvSpPr>
        <p:spPr bwMode="auto">
          <a:xfrm>
            <a:off x="4953000" y="1600200"/>
            <a:ext cx="1600200" cy="488950"/>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endParaRPr lang="en-US" sz="2600" b="1">
              <a:effectLst>
                <a:outerShdw blurRad="38100" dist="38100" dir="2700000" algn="tl">
                  <a:srgbClr val="C0C0C0"/>
                </a:outerShdw>
              </a:effectLst>
              <a:latin typeface="Times New Roman" pitchFamily="18" charset="0"/>
              <a:cs typeface="Arial" pitchFamily="34" charset="0"/>
            </a:endParaRPr>
          </a:p>
        </p:txBody>
      </p:sp>
      <p:sp>
        <p:nvSpPr>
          <p:cNvPr id="37958" name="Text Box 70"/>
          <p:cNvSpPr txBox="1">
            <a:spLocks noChangeArrowheads="1"/>
          </p:cNvSpPr>
          <p:nvPr/>
        </p:nvSpPr>
        <p:spPr bwMode="auto">
          <a:xfrm>
            <a:off x="228600" y="228600"/>
            <a:ext cx="4572000" cy="584200"/>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r>
              <a:rPr lang="en-US" sz="3200" b="1" u="sng" dirty="0" err="1">
                <a:solidFill>
                  <a:srgbClr val="FF0000"/>
                </a:solidFill>
                <a:effectLst>
                  <a:outerShdw blurRad="38100" dist="38100" dir="2700000" algn="tl">
                    <a:srgbClr val="C0C0C0"/>
                  </a:outerShdw>
                </a:effectLst>
                <a:latin typeface="Times New Roman" pitchFamily="18" charset="0"/>
                <a:cs typeface="Arial" pitchFamily="34" charset="0"/>
              </a:rPr>
              <a:t>Bài</a:t>
            </a:r>
            <a:r>
              <a:rPr lang="en-US" sz="3200" b="1" u="sng"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u="sng" dirty="0" err="1">
                <a:solidFill>
                  <a:srgbClr val="FF0000"/>
                </a:solidFill>
                <a:effectLst>
                  <a:outerShdw blurRad="38100" dist="38100" dir="2700000" algn="tl">
                    <a:srgbClr val="C0C0C0"/>
                  </a:outerShdw>
                </a:effectLst>
                <a:latin typeface="Times New Roman" pitchFamily="18" charset="0"/>
                <a:cs typeface="Arial" pitchFamily="34" charset="0"/>
              </a:rPr>
              <a:t>tập</a:t>
            </a:r>
            <a:r>
              <a:rPr lang="en-US" sz="3200" b="1" u="sng" dirty="0">
                <a:solidFill>
                  <a:srgbClr val="FF0000"/>
                </a:solidFill>
                <a:effectLst>
                  <a:outerShdw blurRad="38100" dist="38100" dir="2700000" algn="tl">
                    <a:srgbClr val="C0C0C0"/>
                  </a:outerShdw>
                </a:effectLst>
                <a:latin typeface="Times New Roman" pitchFamily="18" charset="0"/>
                <a:cs typeface="Arial" pitchFamily="34" charset="0"/>
              </a:rPr>
              <a:t> 5</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(S</a:t>
            </a:r>
            <a:r>
              <a:rPr lang="vi-VN" sz="3200" b="1" dirty="0">
                <a:solidFill>
                  <a:srgbClr val="FF0000"/>
                </a:solidFill>
                <a:effectLst>
                  <a:outerShdw blurRad="38100" dist="38100" dir="2700000" algn="tl">
                    <a:srgbClr val="C0C0C0"/>
                  </a:outerShdw>
                </a:effectLst>
                <a:latin typeface="Times New Roman" pitchFamily="18" charset="0"/>
                <a:cs typeface="Arial" pitchFamily="34" charset="0"/>
              </a:rPr>
              <a:t>GK - 111</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a:t>
            </a:r>
          </a:p>
        </p:txBody>
      </p:sp>
      <p:sp>
        <p:nvSpPr>
          <p:cNvPr id="37959" name="Text Box 71"/>
          <p:cNvSpPr txBox="1">
            <a:spLocks noChangeArrowheads="1"/>
          </p:cNvSpPr>
          <p:nvPr/>
        </p:nvSpPr>
        <p:spPr bwMode="auto">
          <a:xfrm>
            <a:off x="4267200" y="5029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10</a:t>
            </a:r>
          </a:p>
        </p:txBody>
      </p:sp>
      <p:sp>
        <p:nvSpPr>
          <p:cNvPr id="37960" name="Rectangle 72"/>
          <p:cNvSpPr>
            <a:spLocks noChangeArrowheads="1"/>
          </p:cNvSpPr>
          <p:nvPr/>
        </p:nvSpPr>
        <p:spPr bwMode="auto">
          <a:xfrm rot="10800000" flipH="1" flipV="1">
            <a:off x="5300297" y="5029200"/>
            <a:ext cx="117670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468313" indent="-468313" eaLnBrk="0" hangingPunct="0">
              <a:spcBef>
                <a:spcPct val="50000"/>
              </a:spcBef>
            </a:pPr>
            <a:r>
              <a:rPr lang="en-US" sz="2600" b="1">
                <a:solidFill>
                  <a:srgbClr val="FF0000"/>
                </a:solidFill>
                <a:latin typeface="Times New Roman" pitchFamily="18" charset="0"/>
                <a:sym typeface="Symbol" pitchFamily="18" charset="2"/>
              </a:rPr>
              <a:t>25</a:t>
            </a:r>
          </a:p>
        </p:txBody>
      </p:sp>
      <p:sp>
        <p:nvSpPr>
          <p:cNvPr id="37961" name="Text Box 73"/>
          <p:cNvSpPr txBox="1">
            <a:spLocks noChangeArrowheads="1"/>
          </p:cNvSpPr>
          <p:nvPr/>
        </p:nvSpPr>
        <p:spPr bwMode="auto">
          <a:xfrm>
            <a:off x="6705600" y="4962525"/>
            <a:ext cx="914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en-US" sz="2600" b="1">
                <a:solidFill>
                  <a:srgbClr val="FF0000"/>
                </a:solidFill>
                <a:latin typeface="Times New Roman" pitchFamily="18" charset="0"/>
                <a:cs typeface="Arial" pitchFamily="34" charset="0"/>
                <a:sym typeface="Symbol" pitchFamily="18" charset="2"/>
              </a:rPr>
              <a:t>40</a:t>
            </a:r>
          </a:p>
        </p:txBody>
      </p:sp>
      <p:sp>
        <p:nvSpPr>
          <p:cNvPr id="37962" name="Rectangle 74"/>
          <p:cNvSpPr>
            <a:spLocks noChangeArrowheads="1"/>
          </p:cNvSpPr>
          <p:nvPr/>
        </p:nvSpPr>
        <p:spPr bwMode="auto">
          <a:xfrm rot="10800000" flipH="1" flipV="1">
            <a:off x="8077200" y="5026025"/>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468313" indent="-468313">
              <a:buFont typeface="Wingdings" pitchFamily="2" charset="2"/>
              <a:buNone/>
            </a:pPr>
            <a:r>
              <a:rPr lang="en-US" sz="2600" b="1">
                <a:solidFill>
                  <a:srgbClr val="FF0000"/>
                </a:solidFill>
                <a:latin typeface="Times New Roman" pitchFamily="18" charset="0"/>
                <a:sym typeface="Symbol" pitchFamily="18" charset="2"/>
              </a:rPr>
              <a:t>100</a:t>
            </a:r>
          </a:p>
        </p:txBody>
      </p:sp>
      <p:sp>
        <p:nvSpPr>
          <p:cNvPr id="33" name="TextBox 32"/>
          <p:cNvSpPr txBox="1"/>
          <p:nvPr/>
        </p:nvSpPr>
        <p:spPr>
          <a:xfrm>
            <a:off x="2057401" y="5867401"/>
            <a:ext cx="338504" cy="461963"/>
          </a:xfrm>
          <a:prstGeom prst="rect">
            <a:avLst/>
          </a:prstGeom>
          <a:noFill/>
        </p:spPr>
        <p:txBody>
          <a:bodyPr wrap="none">
            <a:spAutoFit/>
          </a:bodyPr>
          <a:lstStyle/>
          <a:p>
            <a:pPr>
              <a:defRPr/>
            </a:pPr>
            <a:r>
              <a:rPr lang="vi-VN" sz="2400" b="1" dirty="0">
                <a:solidFill>
                  <a:srgbClr val="FF0000"/>
                </a:solidFill>
                <a:latin typeface="+mj-lt"/>
                <a:cs typeface="Arial" pitchFamily="34" charset="0"/>
              </a:rPr>
              <a:t>2</a:t>
            </a:r>
            <a:endParaRPr lang="en-US" sz="2400" b="1" dirty="0">
              <a:solidFill>
                <a:srgbClr val="FF0000"/>
              </a:solidFill>
              <a:latin typeface="+mj-lt"/>
              <a:cs typeface="Arial" pitchFamily="34" charset="0"/>
            </a:endParaRPr>
          </a:p>
        </p:txBody>
      </p:sp>
      <p:grpSp>
        <p:nvGrpSpPr>
          <p:cNvPr id="2" name="Group 10"/>
          <p:cNvGrpSpPr>
            <a:grpSpLocks/>
          </p:cNvGrpSpPr>
          <p:nvPr/>
        </p:nvGrpSpPr>
        <p:grpSpPr bwMode="auto">
          <a:xfrm>
            <a:off x="304800" y="4495800"/>
            <a:ext cx="1179635" cy="1600200"/>
            <a:chOff x="2290" y="1888"/>
            <a:chExt cx="1453" cy="1814"/>
          </a:xfrm>
        </p:grpSpPr>
        <p:sp>
          <p:nvSpPr>
            <p:cNvPr id="33860" name="AutoShape 11"/>
            <p:cNvSpPr>
              <a:spLocks noChangeArrowheads="1"/>
            </p:cNvSpPr>
            <p:nvPr/>
          </p:nvSpPr>
          <p:spPr bwMode="auto">
            <a:xfrm>
              <a:off x="2290" y="1888"/>
              <a:ext cx="1452" cy="1814"/>
            </a:xfrm>
            <a:prstGeom prst="can">
              <a:avLst>
                <a:gd name="adj" fmla="val 31233"/>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Calibri" pitchFamily="34" charset="0"/>
              </a:endParaRPr>
            </a:p>
          </p:txBody>
        </p:sp>
        <p:sp>
          <p:nvSpPr>
            <p:cNvPr id="33861" name="Arc 12"/>
            <p:cNvSpPr>
              <a:spLocks/>
            </p:cNvSpPr>
            <p:nvPr/>
          </p:nvSpPr>
          <p:spPr bwMode="auto">
            <a:xfrm>
              <a:off x="2291" y="3253"/>
              <a:ext cx="1452" cy="258"/>
            </a:xfrm>
            <a:custGeom>
              <a:avLst/>
              <a:gdLst>
                <a:gd name="T0" fmla="*/ 0 w 43200"/>
                <a:gd name="T1" fmla="*/ 0 h 24586"/>
                <a:gd name="T2" fmla="*/ 0 w 43200"/>
                <a:gd name="T3" fmla="*/ 0 h 24586"/>
                <a:gd name="T4" fmla="*/ 0 w 43200"/>
                <a:gd name="T5" fmla="*/ 0 h 24586"/>
                <a:gd name="T6" fmla="*/ 0 60000 65536"/>
                <a:gd name="T7" fmla="*/ 0 60000 65536"/>
                <a:gd name="T8" fmla="*/ 0 60000 65536"/>
                <a:gd name="T9" fmla="*/ 0 w 43200"/>
                <a:gd name="T10" fmla="*/ 0 h 24586"/>
                <a:gd name="T11" fmla="*/ 43200 w 43200"/>
                <a:gd name="T12" fmla="*/ 24586 h 24586"/>
              </a:gdLst>
              <a:ahLst/>
              <a:cxnLst>
                <a:cxn ang="T6">
                  <a:pos x="T0" y="T1"/>
                </a:cxn>
                <a:cxn ang="T7">
                  <a:pos x="T2" y="T3"/>
                </a:cxn>
                <a:cxn ang="T8">
                  <a:pos x="T4" y="T5"/>
                </a:cxn>
              </a:cxnLst>
              <a:rect l="T9" t="T10" r="T11" b="T12"/>
              <a:pathLst>
                <a:path w="43200" h="24586" fill="none"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path>
                <a:path w="43200" h="24586" stroke="0"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lnTo>
                    <a:pt x="21600" y="21600"/>
                  </a:lnTo>
                  <a:lnTo>
                    <a:pt x="207" y="24585"/>
                  </a:lnTo>
                  <a:close/>
                </a:path>
              </a:pathLst>
            </a:custGeom>
            <a:noFill/>
            <a:ln w="952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362974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7956"/>
                                        </p:tgtEl>
                                        <p:attrNameLst>
                                          <p:attrName>style.visibility</p:attrName>
                                        </p:attrNameLst>
                                      </p:cBhvr>
                                      <p:to>
                                        <p:strVal val="visible"/>
                                      </p:to>
                                    </p:set>
                                    <p:animEffect transition="in" filter="box(in)">
                                      <p:cBhvr>
                                        <p:cTn id="7" dur="500"/>
                                        <p:tgtEl>
                                          <p:spTgt spid="37956"/>
                                        </p:tgtEl>
                                      </p:cBhvr>
                                    </p:animEffect>
                                  </p:childTnLst>
                                </p:cTn>
                              </p:par>
                              <p:par>
                                <p:cTn id="8" presetID="4" presetClass="entr" presetSubtype="16" fill="hold" grpId="0" nodeType="withEffect" nodePh="1">
                                  <p:stCondLst>
                                    <p:cond delay="0"/>
                                  </p:stCondLst>
                                  <p:endCondLst>
                                    <p:cond evt="begin" delay="0">
                                      <p:tn val="8"/>
                                    </p:cond>
                                  </p:endCondLst>
                                  <p:childTnLst>
                                    <p:set>
                                      <p:cBhvr>
                                        <p:cTn id="9" dur="1" fill="hold">
                                          <p:stCondLst>
                                            <p:cond delay="0"/>
                                          </p:stCondLst>
                                        </p:cTn>
                                        <p:tgtEl>
                                          <p:spTgt spid="37957"/>
                                        </p:tgtEl>
                                        <p:attrNameLst>
                                          <p:attrName>style.visibility</p:attrName>
                                        </p:attrNameLst>
                                      </p:cBhvr>
                                      <p:to>
                                        <p:strVal val="visible"/>
                                      </p:to>
                                    </p:set>
                                    <p:animEffect transition="in" filter="box(in)">
                                      <p:cBhvr>
                                        <p:cTn id="10" dur="500"/>
                                        <p:tgtEl>
                                          <p:spTgt spid="37957"/>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37958"/>
                                        </p:tgtEl>
                                        <p:attrNameLst>
                                          <p:attrName>style.visibility</p:attrName>
                                        </p:attrNameLst>
                                      </p:cBhvr>
                                      <p:to>
                                        <p:strVal val="visible"/>
                                      </p:to>
                                    </p:set>
                                    <p:animEffect transition="in" filter="box(in)">
                                      <p:cBhvr>
                                        <p:cTn id="14" dur="500"/>
                                        <p:tgtEl>
                                          <p:spTgt spid="37958"/>
                                        </p:tgtEl>
                                      </p:cBhvr>
                                    </p:animEffect>
                                  </p:childTnLst>
                                </p:cTn>
                              </p:par>
                            </p:childTnLst>
                          </p:cTn>
                        </p:par>
                        <p:par>
                          <p:cTn id="15" fill="hold" nodeType="afterGroup">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37955"/>
                                        </p:tgtEl>
                                        <p:attrNameLst>
                                          <p:attrName>style.visibility</p:attrName>
                                        </p:attrNameLst>
                                      </p:cBhvr>
                                      <p:to>
                                        <p:strVal val="visible"/>
                                      </p:to>
                                    </p:set>
                                    <p:animEffect transition="in" filter="box(in)">
                                      <p:cBhvr>
                                        <p:cTn id="18" dur="500"/>
                                        <p:tgtEl>
                                          <p:spTgt spid="37955"/>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22" presetClass="entr" presetSubtype="8" fill="hold" nodeType="withEffect">
                                  <p:stCondLst>
                                    <p:cond delay="0"/>
                                  </p:stCondLst>
                                  <p:childTnLst>
                                    <p:set>
                                      <p:cBhvr>
                                        <p:cTn id="23" dur="1" fill="hold">
                                          <p:stCondLst>
                                            <p:cond delay="0"/>
                                          </p:stCondLst>
                                        </p:cTn>
                                        <p:tgtEl>
                                          <p:spTgt spid="37964"/>
                                        </p:tgtEl>
                                        <p:attrNameLst>
                                          <p:attrName>style.visibility</p:attrName>
                                        </p:attrNameLst>
                                      </p:cBhvr>
                                      <p:to>
                                        <p:strVal val="visible"/>
                                      </p:to>
                                    </p:set>
                                    <p:animEffect transition="in" filter="wipe(left)">
                                      <p:cBhvr>
                                        <p:cTn id="24" dur="500"/>
                                        <p:tgtEl>
                                          <p:spTgt spid="3796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7942"/>
                                        </p:tgtEl>
                                        <p:attrNameLst>
                                          <p:attrName>style.visibility</p:attrName>
                                        </p:attrNameLst>
                                      </p:cBhvr>
                                      <p:to>
                                        <p:strVal val="visible"/>
                                      </p:to>
                                    </p:set>
                                    <p:animEffect transition="in" filter="wipe(left)">
                                      <p:cBhvr>
                                        <p:cTn id="29" dur="500"/>
                                        <p:tgtEl>
                                          <p:spTgt spid="37942"/>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7943"/>
                                        </p:tgtEl>
                                        <p:attrNameLst>
                                          <p:attrName>style.visibility</p:attrName>
                                        </p:attrNameLst>
                                      </p:cBhvr>
                                      <p:to>
                                        <p:strVal val="visible"/>
                                      </p:to>
                                    </p:set>
                                    <p:animEffect transition="in" filter="wipe(left)">
                                      <p:cBhvr>
                                        <p:cTn id="33" dur="500"/>
                                        <p:tgtEl>
                                          <p:spTgt spid="37943"/>
                                        </p:tgtEl>
                                      </p:cBhvr>
                                    </p:animEffect>
                                  </p:childTnLst>
                                </p:cTn>
                              </p:par>
                            </p:childTnLst>
                          </p:cTn>
                        </p:par>
                        <p:par>
                          <p:cTn id="34" fill="hold" nodeType="afterGroup">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37944"/>
                                        </p:tgtEl>
                                        <p:attrNameLst>
                                          <p:attrName>style.visibility</p:attrName>
                                        </p:attrNameLst>
                                      </p:cBhvr>
                                      <p:to>
                                        <p:strVal val="visible"/>
                                      </p:to>
                                    </p:set>
                                    <p:animEffect transition="in" filter="wipe(left)">
                                      <p:cBhvr>
                                        <p:cTn id="37" dur="500"/>
                                        <p:tgtEl>
                                          <p:spTgt spid="37944"/>
                                        </p:tgtEl>
                                      </p:cBhvr>
                                    </p:animEffect>
                                  </p:childTnLst>
                                </p:cTn>
                              </p:par>
                            </p:childTnLst>
                          </p:cTn>
                        </p:par>
                        <p:par>
                          <p:cTn id="38" fill="hold" nodeType="afterGroup">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37945"/>
                                        </p:tgtEl>
                                        <p:attrNameLst>
                                          <p:attrName>style.visibility</p:attrName>
                                        </p:attrNameLst>
                                      </p:cBhvr>
                                      <p:to>
                                        <p:strVal val="visible"/>
                                      </p:to>
                                    </p:set>
                                    <p:animEffect transition="in" filter="wipe(left)">
                                      <p:cBhvr>
                                        <p:cTn id="41" dur="500"/>
                                        <p:tgtEl>
                                          <p:spTgt spid="37945"/>
                                        </p:tgtEl>
                                      </p:cBhvr>
                                    </p:animEffect>
                                  </p:childTnLst>
                                </p:cTn>
                              </p:par>
                            </p:childTnLst>
                          </p:cTn>
                        </p:par>
                        <p:par>
                          <p:cTn id="42" fill="hold" nodeType="afterGroup">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37946"/>
                                        </p:tgtEl>
                                        <p:attrNameLst>
                                          <p:attrName>style.visibility</p:attrName>
                                        </p:attrNameLst>
                                      </p:cBhvr>
                                      <p:to>
                                        <p:strVal val="visible"/>
                                      </p:to>
                                    </p:set>
                                    <p:animEffect transition="in" filter="wipe(left)">
                                      <p:cBhvr>
                                        <p:cTn id="45" dur="500"/>
                                        <p:tgtEl>
                                          <p:spTgt spid="3794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37947"/>
                                        </p:tgtEl>
                                        <p:attrNameLst>
                                          <p:attrName>style.visibility</p:attrName>
                                        </p:attrNameLst>
                                      </p:cBhvr>
                                      <p:to>
                                        <p:strVal val="visible"/>
                                      </p:to>
                                    </p:set>
                                    <p:anim calcmode="lin" valueType="num">
                                      <p:cBhvr additive="base">
                                        <p:cTn id="50" dur="500" fill="hold"/>
                                        <p:tgtEl>
                                          <p:spTgt spid="37947"/>
                                        </p:tgtEl>
                                        <p:attrNameLst>
                                          <p:attrName>ppt_x</p:attrName>
                                        </p:attrNameLst>
                                      </p:cBhvr>
                                      <p:tavLst>
                                        <p:tav tm="0">
                                          <p:val>
                                            <p:strVal val="0-#ppt_w/2"/>
                                          </p:val>
                                        </p:tav>
                                        <p:tav tm="100000">
                                          <p:val>
                                            <p:strVal val="#ppt_x"/>
                                          </p:val>
                                        </p:tav>
                                      </p:tavLst>
                                    </p:anim>
                                    <p:anim calcmode="lin" valueType="num">
                                      <p:cBhvr additive="base">
                                        <p:cTn id="51" dur="500" fill="hold"/>
                                        <p:tgtEl>
                                          <p:spTgt spid="37947"/>
                                        </p:tgtEl>
                                        <p:attrNameLst>
                                          <p:attrName>ppt_y</p:attrName>
                                        </p:attrNameLst>
                                      </p:cBhvr>
                                      <p:tavLst>
                                        <p:tav tm="0">
                                          <p:val>
                                            <p:strVal val="0-#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9" fill="hold" grpId="0" nodeType="clickEffect">
                                  <p:stCondLst>
                                    <p:cond delay="0"/>
                                  </p:stCondLst>
                                  <p:childTnLst>
                                    <p:set>
                                      <p:cBhvr>
                                        <p:cTn id="55" dur="1" fill="hold">
                                          <p:stCondLst>
                                            <p:cond delay="0"/>
                                          </p:stCondLst>
                                        </p:cTn>
                                        <p:tgtEl>
                                          <p:spTgt spid="37948"/>
                                        </p:tgtEl>
                                        <p:attrNameLst>
                                          <p:attrName>style.visibility</p:attrName>
                                        </p:attrNameLst>
                                      </p:cBhvr>
                                      <p:to>
                                        <p:strVal val="visible"/>
                                      </p:to>
                                    </p:set>
                                    <p:anim calcmode="lin" valueType="num">
                                      <p:cBhvr additive="base">
                                        <p:cTn id="56" dur="500" fill="hold"/>
                                        <p:tgtEl>
                                          <p:spTgt spid="37948"/>
                                        </p:tgtEl>
                                        <p:attrNameLst>
                                          <p:attrName>ppt_x</p:attrName>
                                        </p:attrNameLst>
                                      </p:cBhvr>
                                      <p:tavLst>
                                        <p:tav tm="0">
                                          <p:val>
                                            <p:strVal val="0-#ppt_w/2"/>
                                          </p:val>
                                        </p:tav>
                                        <p:tav tm="100000">
                                          <p:val>
                                            <p:strVal val="#ppt_x"/>
                                          </p:val>
                                        </p:tav>
                                      </p:tavLst>
                                    </p:anim>
                                    <p:anim calcmode="lin" valueType="num">
                                      <p:cBhvr additive="base">
                                        <p:cTn id="57" dur="500" fill="hold"/>
                                        <p:tgtEl>
                                          <p:spTgt spid="37948"/>
                                        </p:tgtEl>
                                        <p:attrNameLst>
                                          <p:attrName>ppt_y</p:attrName>
                                        </p:attrNameLst>
                                      </p:cBhvr>
                                      <p:tavLst>
                                        <p:tav tm="0">
                                          <p:val>
                                            <p:strVal val="0-#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9" fill="hold" grpId="0" nodeType="clickEffect">
                                  <p:stCondLst>
                                    <p:cond delay="0"/>
                                  </p:stCondLst>
                                  <p:childTnLst>
                                    <p:set>
                                      <p:cBhvr>
                                        <p:cTn id="61" dur="1" fill="hold">
                                          <p:stCondLst>
                                            <p:cond delay="0"/>
                                          </p:stCondLst>
                                        </p:cTn>
                                        <p:tgtEl>
                                          <p:spTgt spid="37949"/>
                                        </p:tgtEl>
                                        <p:attrNameLst>
                                          <p:attrName>style.visibility</p:attrName>
                                        </p:attrNameLst>
                                      </p:cBhvr>
                                      <p:to>
                                        <p:strVal val="visible"/>
                                      </p:to>
                                    </p:set>
                                    <p:anim calcmode="lin" valueType="num">
                                      <p:cBhvr additive="base">
                                        <p:cTn id="62" dur="500" fill="hold"/>
                                        <p:tgtEl>
                                          <p:spTgt spid="37949"/>
                                        </p:tgtEl>
                                        <p:attrNameLst>
                                          <p:attrName>ppt_x</p:attrName>
                                        </p:attrNameLst>
                                      </p:cBhvr>
                                      <p:tavLst>
                                        <p:tav tm="0">
                                          <p:val>
                                            <p:strVal val="0-#ppt_w/2"/>
                                          </p:val>
                                        </p:tav>
                                        <p:tav tm="100000">
                                          <p:val>
                                            <p:strVal val="#ppt_x"/>
                                          </p:val>
                                        </p:tav>
                                      </p:tavLst>
                                    </p:anim>
                                    <p:anim calcmode="lin" valueType="num">
                                      <p:cBhvr additive="base">
                                        <p:cTn id="63" dur="500" fill="hold"/>
                                        <p:tgtEl>
                                          <p:spTgt spid="37949"/>
                                        </p:tgtEl>
                                        <p:attrNameLst>
                                          <p:attrName>ppt_y</p:attrName>
                                        </p:attrNameLst>
                                      </p:cBhvr>
                                      <p:tavLst>
                                        <p:tav tm="0">
                                          <p:val>
                                            <p:strVal val="0-#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9" fill="hold" grpId="0" nodeType="clickEffect">
                                  <p:stCondLst>
                                    <p:cond delay="0"/>
                                  </p:stCondLst>
                                  <p:childTnLst>
                                    <p:set>
                                      <p:cBhvr>
                                        <p:cTn id="67" dur="1" fill="hold">
                                          <p:stCondLst>
                                            <p:cond delay="0"/>
                                          </p:stCondLst>
                                        </p:cTn>
                                        <p:tgtEl>
                                          <p:spTgt spid="37950"/>
                                        </p:tgtEl>
                                        <p:attrNameLst>
                                          <p:attrName>style.visibility</p:attrName>
                                        </p:attrNameLst>
                                      </p:cBhvr>
                                      <p:to>
                                        <p:strVal val="visible"/>
                                      </p:to>
                                    </p:set>
                                    <p:anim calcmode="lin" valueType="num">
                                      <p:cBhvr additive="base">
                                        <p:cTn id="68" dur="500" fill="hold"/>
                                        <p:tgtEl>
                                          <p:spTgt spid="37950"/>
                                        </p:tgtEl>
                                        <p:attrNameLst>
                                          <p:attrName>ppt_x</p:attrName>
                                        </p:attrNameLst>
                                      </p:cBhvr>
                                      <p:tavLst>
                                        <p:tav tm="0">
                                          <p:val>
                                            <p:strVal val="0-#ppt_w/2"/>
                                          </p:val>
                                        </p:tav>
                                        <p:tav tm="100000">
                                          <p:val>
                                            <p:strVal val="#ppt_x"/>
                                          </p:val>
                                        </p:tav>
                                      </p:tavLst>
                                    </p:anim>
                                    <p:anim calcmode="lin" valueType="num">
                                      <p:cBhvr additive="base">
                                        <p:cTn id="69" dur="500" fill="hold"/>
                                        <p:tgtEl>
                                          <p:spTgt spid="37950"/>
                                        </p:tgtEl>
                                        <p:attrNameLst>
                                          <p:attrName>ppt_y</p:attrName>
                                        </p:attrNameLst>
                                      </p:cBhvr>
                                      <p:tavLst>
                                        <p:tav tm="0">
                                          <p:val>
                                            <p:strVal val="0-#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9" fill="hold" grpId="0" nodeType="clickEffect">
                                  <p:stCondLst>
                                    <p:cond delay="0"/>
                                  </p:stCondLst>
                                  <p:childTnLst>
                                    <p:set>
                                      <p:cBhvr>
                                        <p:cTn id="73" dur="1" fill="hold">
                                          <p:stCondLst>
                                            <p:cond delay="0"/>
                                          </p:stCondLst>
                                        </p:cTn>
                                        <p:tgtEl>
                                          <p:spTgt spid="37959"/>
                                        </p:tgtEl>
                                        <p:attrNameLst>
                                          <p:attrName>style.visibility</p:attrName>
                                        </p:attrNameLst>
                                      </p:cBhvr>
                                      <p:to>
                                        <p:strVal val="visible"/>
                                      </p:to>
                                    </p:set>
                                    <p:anim calcmode="lin" valueType="num">
                                      <p:cBhvr additive="base">
                                        <p:cTn id="74" dur="500" fill="hold"/>
                                        <p:tgtEl>
                                          <p:spTgt spid="37959"/>
                                        </p:tgtEl>
                                        <p:attrNameLst>
                                          <p:attrName>ppt_x</p:attrName>
                                        </p:attrNameLst>
                                      </p:cBhvr>
                                      <p:tavLst>
                                        <p:tav tm="0">
                                          <p:val>
                                            <p:strVal val="0-#ppt_w/2"/>
                                          </p:val>
                                        </p:tav>
                                        <p:tav tm="100000">
                                          <p:val>
                                            <p:strVal val="#ppt_x"/>
                                          </p:val>
                                        </p:tav>
                                      </p:tavLst>
                                    </p:anim>
                                    <p:anim calcmode="lin" valueType="num">
                                      <p:cBhvr additive="base">
                                        <p:cTn id="75" dur="500" fill="hold"/>
                                        <p:tgtEl>
                                          <p:spTgt spid="37959"/>
                                        </p:tgtEl>
                                        <p:attrNameLst>
                                          <p:attrName>ppt_y</p:attrName>
                                        </p:attrNameLst>
                                      </p:cBhvr>
                                      <p:tavLst>
                                        <p:tav tm="0">
                                          <p:val>
                                            <p:strVal val="0-#ppt_h/2"/>
                                          </p:val>
                                        </p:tav>
                                        <p:tav tm="100000">
                                          <p:val>
                                            <p:strVal val="#ppt_y"/>
                                          </p:val>
                                        </p:tav>
                                      </p:tavLst>
                                    </p:anim>
                                  </p:childTnLst>
                                </p:cTn>
                              </p:par>
                              <p:par>
                                <p:cTn id="76" presetID="20" presetClass="entr" presetSubtype="0" fill="hold" grpId="0" nodeType="withEffect">
                                  <p:stCondLst>
                                    <p:cond delay="0"/>
                                  </p:stCondLst>
                                  <p:childTnLst>
                                    <p:set>
                                      <p:cBhvr>
                                        <p:cTn id="77" dur="1" fill="hold">
                                          <p:stCondLst>
                                            <p:cond delay="0"/>
                                          </p:stCondLst>
                                        </p:cTn>
                                        <p:tgtEl>
                                          <p:spTgt spid="37960"/>
                                        </p:tgtEl>
                                        <p:attrNameLst>
                                          <p:attrName>style.visibility</p:attrName>
                                        </p:attrNameLst>
                                      </p:cBhvr>
                                      <p:to>
                                        <p:strVal val="visible"/>
                                      </p:to>
                                    </p:set>
                                    <p:animEffect transition="in" filter="wedge">
                                      <p:cBhvr>
                                        <p:cTn id="78" dur="2000"/>
                                        <p:tgtEl>
                                          <p:spTgt spid="37960"/>
                                        </p:tgtEl>
                                      </p:cBhvr>
                                    </p:animEffect>
                                  </p:childTnLst>
                                </p:cTn>
                              </p:par>
                              <p:par>
                                <p:cTn id="79" presetID="20" presetClass="entr" presetSubtype="0" fill="hold" nodeType="withEffect">
                                  <p:stCondLst>
                                    <p:cond delay="0"/>
                                  </p:stCondLst>
                                  <p:childTnLst>
                                    <p:set>
                                      <p:cBhvr>
                                        <p:cTn id="80" dur="1" fill="hold">
                                          <p:stCondLst>
                                            <p:cond delay="0"/>
                                          </p:stCondLst>
                                        </p:cTn>
                                        <p:tgtEl>
                                          <p:spTgt spid="37961">
                                            <p:txEl>
                                              <p:pRg st="0" end="0"/>
                                            </p:txEl>
                                          </p:spTgt>
                                        </p:tgtEl>
                                        <p:attrNameLst>
                                          <p:attrName>style.visibility</p:attrName>
                                        </p:attrNameLst>
                                      </p:cBhvr>
                                      <p:to>
                                        <p:strVal val="visible"/>
                                      </p:to>
                                    </p:set>
                                    <p:animEffect transition="in" filter="wedge">
                                      <p:cBhvr>
                                        <p:cTn id="81" dur="2000"/>
                                        <p:tgtEl>
                                          <p:spTgt spid="37961">
                                            <p:txEl>
                                              <p:pRg st="0" end="0"/>
                                            </p:txEl>
                                          </p:spTgt>
                                        </p:tgtEl>
                                      </p:cBhvr>
                                    </p:animEffect>
                                  </p:childTnLst>
                                </p:cTn>
                              </p:par>
                              <p:par>
                                <p:cTn id="82" presetID="12" presetClass="entr" presetSubtype="4" fill="hold" nodeType="withEffect">
                                  <p:stCondLst>
                                    <p:cond delay="0"/>
                                  </p:stCondLst>
                                  <p:childTnLst>
                                    <p:set>
                                      <p:cBhvr>
                                        <p:cTn id="83" dur="1" fill="hold">
                                          <p:stCondLst>
                                            <p:cond delay="0"/>
                                          </p:stCondLst>
                                        </p:cTn>
                                        <p:tgtEl>
                                          <p:spTgt spid="37962">
                                            <p:txEl>
                                              <p:pRg st="0" end="0"/>
                                            </p:txEl>
                                          </p:spTgt>
                                        </p:tgtEl>
                                        <p:attrNameLst>
                                          <p:attrName>style.visibility</p:attrName>
                                        </p:attrNameLst>
                                      </p:cBhvr>
                                      <p:to>
                                        <p:strVal val="visible"/>
                                      </p:to>
                                    </p:set>
                                    <p:animEffect transition="in" filter="slide(fromBottom)">
                                      <p:cBhvr>
                                        <p:cTn id="84" dur="500"/>
                                        <p:tgtEl>
                                          <p:spTgt spid="37962">
                                            <p:txEl>
                                              <p:pRg st="0" end="0"/>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9" fill="hold" grpId="0" nodeType="clickEffect">
                                  <p:stCondLst>
                                    <p:cond delay="0"/>
                                  </p:stCondLst>
                                  <p:childTnLst>
                                    <p:set>
                                      <p:cBhvr>
                                        <p:cTn id="88" dur="1" fill="hold">
                                          <p:stCondLst>
                                            <p:cond delay="0"/>
                                          </p:stCondLst>
                                        </p:cTn>
                                        <p:tgtEl>
                                          <p:spTgt spid="37951"/>
                                        </p:tgtEl>
                                        <p:attrNameLst>
                                          <p:attrName>style.visibility</p:attrName>
                                        </p:attrNameLst>
                                      </p:cBhvr>
                                      <p:to>
                                        <p:strVal val="visible"/>
                                      </p:to>
                                    </p:set>
                                    <p:anim calcmode="lin" valueType="num">
                                      <p:cBhvr additive="base">
                                        <p:cTn id="89" dur="500" fill="hold"/>
                                        <p:tgtEl>
                                          <p:spTgt spid="37951"/>
                                        </p:tgtEl>
                                        <p:attrNameLst>
                                          <p:attrName>ppt_x</p:attrName>
                                        </p:attrNameLst>
                                      </p:cBhvr>
                                      <p:tavLst>
                                        <p:tav tm="0">
                                          <p:val>
                                            <p:strVal val="0-#ppt_w/2"/>
                                          </p:val>
                                        </p:tav>
                                        <p:tav tm="100000">
                                          <p:val>
                                            <p:strVal val="#ppt_x"/>
                                          </p:val>
                                        </p:tav>
                                      </p:tavLst>
                                    </p:anim>
                                    <p:anim calcmode="lin" valueType="num">
                                      <p:cBhvr additive="base">
                                        <p:cTn id="90" dur="500" fill="hold"/>
                                        <p:tgtEl>
                                          <p:spTgt spid="37951"/>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par>
                                <p:cTn id="96" presetID="14" presetClass="exit" presetSubtype="10" fill="hold" grpId="1" nodeType="withEffect">
                                  <p:stCondLst>
                                    <p:cond delay="0"/>
                                  </p:stCondLst>
                                  <p:childTnLst>
                                    <p:animEffect transition="out" filter="randombar(horizontal)">
                                      <p:cBhvr>
                                        <p:cTn id="97" dur="500"/>
                                        <p:tgtEl>
                                          <p:spTgt spid="37951"/>
                                        </p:tgtEl>
                                      </p:cBhvr>
                                    </p:animEffect>
                                    <p:set>
                                      <p:cBhvr>
                                        <p:cTn id="98" dur="1" fill="hold">
                                          <p:stCondLst>
                                            <p:cond delay="499"/>
                                          </p:stCondLst>
                                        </p:cTn>
                                        <p:tgtEl>
                                          <p:spTgt spid="37951"/>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9" fill="hold" grpId="0" nodeType="clickEffect">
                                  <p:stCondLst>
                                    <p:cond delay="0"/>
                                  </p:stCondLst>
                                  <p:childTnLst>
                                    <p:set>
                                      <p:cBhvr>
                                        <p:cTn id="102" dur="1" fill="hold">
                                          <p:stCondLst>
                                            <p:cond delay="0"/>
                                          </p:stCondLst>
                                        </p:cTn>
                                        <p:tgtEl>
                                          <p:spTgt spid="37952"/>
                                        </p:tgtEl>
                                        <p:attrNameLst>
                                          <p:attrName>style.visibility</p:attrName>
                                        </p:attrNameLst>
                                      </p:cBhvr>
                                      <p:to>
                                        <p:strVal val="visible"/>
                                      </p:to>
                                    </p:set>
                                    <p:anim calcmode="lin" valueType="num">
                                      <p:cBhvr additive="base">
                                        <p:cTn id="103" dur="500" fill="hold"/>
                                        <p:tgtEl>
                                          <p:spTgt spid="37952"/>
                                        </p:tgtEl>
                                        <p:attrNameLst>
                                          <p:attrName>ppt_x</p:attrName>
                                        </p:attrNameLst>
                                      </p:cBhvr>
                                      <p:tavLst>
                                        <p:tav tm="0">
                                          <p:val>
                                            <p:strVal val="0-#ppt_w/2"/>
                                          </p:val>
                                        </p:tav>
                                        <p:tav tm="100000">
                                          <p:val>
                                            <p:strVal val="#ppt_x"/>
                                          </p:val>
                                        </p:tav>
                                      </p:tavLst>
                                    </p:anim>
                                    <p:anim calcmode="lin" valueType="num">
                                      <p:cBhvr additive="base">
                                        <p:cTn id="104" dur="500" fill="hold"/>
                                        <p:tgtEl>
                                          <p:spTgt spid="37952"/>
                                        </p:tgtEl>
                                        <p:attrNameLst>
                                          <p:attrName>ppt_y</p:attrName>
                                        </p:attrNameLst>
                                      </p:cBhvr>
                                      <p:tavLst>
                                        <p:tav tm="0">
                                          <p:val>
                                            <p:strVal val="0-#ppt_h/2"/>
                                          </p:val>
                                        </p:tav>
                                        <p:tav tm="100000">
                                          <p:val>
                                            <p:strVal val="#ppt_y"/>
                                          </p:val>
                                        </p:tav>
                                      </p:tavLst>
                                    </p:anim>
                                  </p:childTnLst>
                                </p:cTn>
                              </p:par>
                              <p:par>
                                <p:cTn id="105" presetID="2" presetClass="entr" presetSubtype="9" fill="hold" grpId="0" nodeType="withEffect">
                                  <p:stCondLst>
                                    <p:cond delay="0"/>
                                  </p:stCondLst>
                                  <p:childTnLst>
                                    <p:set>
                                      <p:cBhvr>
                                        <p:cTn id="106" dur="1" fill="hold">
                                          <p:stCondLst>
                                            <p:cond delay="0"/>
                                          </p:stCondLst>
                                        </p:cTn>
                                        <p:tgtEl>
                                          <p:spTgt spid="37953"/>
                                        </p:tgtEl>
                                        <p:attrNameLst>
                                          <p:attrName>style.visibility</p:attrName>
                                        </p:attrNameLst>
                                      </p:cBhvr>
                                      <p:to>
                                        <p:strVal val="visible"/>
                                      </p:to>
                                    </p:set>
                                    <p:anim calcmode="lin" valueType="num">
                                      <p:cBhvr additive="base">
                                        <p:cTn id="107" dur="500" fill="hold"/>
                                        <p:tgtEl>
                                          <p:spTgt spid="37953"/>
                                        </p:tgtEl>
                                        <p:attrNameLst>
                                          <p:attrName>ppt_x</p:attrName>
                                        </p:attrNameLst>
                                      </p:cBhvr>
                                      <p:tavLst>
                                        <p:tav tm="0">
                                          <p:val>
                                            <p:strVal val="0-#ppt_w/2"/>
                                          </p:val>
                                        </p:tav>
                                        <p:tav tm="100000">
                                          <p:val>
                                            <p:strVal val="#ppt_x"/>
                                          </p:val>
                                        </p:tav>
                                      </p:tavLst>
                                    </p:anim>
                                    <p:anim calcmode="lin" valueType="num">
                                      <p:cBhvr additive="base">
                                        <p:cTn id="108" dur="500" fill="hold"/>
                                        <p:tgtEl>
                                          <p:spTgt spid="37953"/>
                                        </p:tgtEl>
                                        <p:attrNameLst>
                                          <p:attrName>ppt_y</p:attrName>
                                        </p:attrNameLst>
                                      </p:cBhvr>
                                      <p:tavLst>
                                        <p:tav tm="0">
                                          <p:val>
                                            <p:strVal val="0-#ppt_h/2"/>
                                          </p:val>
                                        </p:tav>
                                        <p:tav tm="100000">
                                          <p:val>
                                            <p:strVal val="#ppt_y"/>
                                          </p:val>
                                        </p:tav>
                                      </p:tavLst>
                                    </p:anim>
                                  </p:childTnLst>
                                </p:cTn>
                              </p:par>
                              <p:par>
                                <p:cTn id="109" presetID="2" presetClass="entr" presetSubtype="9" fill="hold" grpId="0" nodeType="withEffect">
                                  <p:stCondLst>
                                    <p:cond delay="0"/>
                                  </p:stCondLst>
                                  <p:childTnLst>
                                    <p:set>
                                      <p:cBhvr>
                                        <p:cTn id="110" dur="1" fill="hold">
                                          <p:stCondLst>
                                            <p:cond delay="0"/>
                                          </p:stCondLst>
                                        </p:cTn>
                                        <p:tgtEl>
                                          <p:spTgt spid="37954"/>
                                        </p:tgtEl>
                                        <p:attrNameLst>
                                          <p:attrName>style.visibility</p:attrName>
                                        </p:attrNameLst>
                                      </p:cBhvr>
                                      <p:to>
                                        <p:strVal val="visible"/>
                                      </p:to>
                                    </p:set>
                                    <p:anim calcmode="lin" valueType="num">
                                      <p:cBhvr additive="base">
                                        <p:cTn id="111" dur="500" fill="hold"/>
                                        <p:tgtEl>
                                          <p:spTgt spid="37954"/>
                                        </p:tgtEl>
                                        <p:attrNameLst>
                                          <p:attrName>ppt_x</p:attrName>
                                        </p:attrNameLst>
                                      </p:cBhvr>
                                      <p:tavLst>
                                        <p:tav tm="0">
                                          <p:val>
                                            <p:strVal val="0-#ppt_w/2"/>
                                          </p:val>
                                        </p:tav>
                                        <p:tav tm="100000">
                                          <p:val>
                                            <p:strVal val="#ppt_x"/>
                                          </p:val>
                                        </p:tav>
                                      </p:tavLst>
                                    </p:anim>
                                    <p:anim calcmode="lin" valueType="num">
                                      <p:cBhvr additive="base">
                                        <p:cTn id="112" dur="500" fill="hold"/>
                                        <p:tgtEl>
                                          <p:spTgt spid="379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42" grpId="0" autoUpdateAnimBg="0"/>
      <p:bldP spid="37943" grpId="0" autoUpdateAnimBg="0"/>
      <p:bldP spid="37944" grpId="0" autoUpdateAnimBg="0"/>
      <p:bldP spid="37945" grpId="0" autoUpdateAnimBg="0"/>
      <p:bldP spid="37946" grpId="0" autoUpdateAnimBg="0"/>
      <p:bldP spid="37947" grpId="0" autoUpdateAnimBg="0"/>
      <p:bldP spid="37948" grpId="0" autoUpdateAnimBg="0"/>
      <p:bldP spid="37949" grpId="0" autoUpdateAnimBg="0"/>
      <p:bldP spid="37950" grpId="0" autoUpdateAnimBg="0"/>
      <p:bldP spid="37951" grpId="0" autoUpdateAnimBg="0"/>
      <p:bldP spid="37951" grpId="1"/>
      <p:bldP spid="37952" grpId="0" autoUpdateAnimBg="0"/>
      <p:bldP spid="37953" grpId="0" autoUpdateAnimBg="0"/>
      <p:bldP spid="37954" grpId="0" autoUpdateAnimBg="0"/>
      <p:bldP spid="37955" grpId="0"/>
      <p:bldP spid="37956" grpId="0"/>
      <p:bldP spid="37957" grpId="0"/>
      <p:bldP spid="37958" grpId="0"/>
      <p:bldP spid="37959" grpId="0" autoUpdateAnimBg="0"/>
      <p:bldP spid="37960"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76200" y="-76200"/>
            <a:ext cx="8991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u="sng">
                <a:solidFill>
                  <a:srgbClr val="FF0000"/>
                </a:solidFill>
                <a:latin typeface="Times New Roman" pitchFamily="18" charset="0"/>
                <a:cs typeface="Arial" pitchFamily="34" charset="0"/>
              </a:rPr>
              <a:t>Bài 6</a:t>
            </a:r>
            <a:r>
              <a:rPr lang="vi-VN" sz="2800" b="1" u="sng">
                <a:solidFill>
                  <a:srgbClr val="FF0000"/>
                </a:solidFill>
                <a:latin typeface="Times New Roman" pitchFamily="18" charset="0"/>
                <a:cs typeface="Arial" pitchFamily="34" charset="0"/>
              </a:rPr>
              <a:t> </a:t>
            </a:r>
            <a:r>
              <a:rPr lang="vi-VN" sz="2800" b="1">
                <a:solidFill>
                  <a:srgbClr val="FF0000"/>
                </a:solidFill>
                <a:latin typeface="Times New Roman" pitchFamily="18" charset="0"/>
                <a:cs typeface="Arial" pitchFamily="34" charset="0"/>
              </a:rPr>
              <a:t>(SGK  - 111)</a:t>
            </a:r>
            <a:r>
              <a:rPr lang="en-US" sz="2800">
                <a:latin typeface="Times New Roman" pitchFamily="18" charset="0"/>
                <a:cs typeface="Arial" pitchFamily="34" charset="0"/>
              </a:rPr>
              <a:t>  </a:t>
            </a:r>
            <a:endParaRPr lang="vi-VN" sz="2800">
              <a:latin typeface="Times New Roman" pitchFamily="18" charset="0"/>
              <a:cs typeface="Arial" pitchFamily="34" charset="0"/>
            </a:endParaRPr>
          </a:p>
          <a:p>
            <a:pPr eaLnBrk="1" hangingPunct="1">
              <a:spcBef>
                <a:spcPct val="50000"/>
              </a:spcBef>
            </a:pPr>
            <a:r>
              <a:rPr lang="en-US" sz="2800">
                <a:latin typeface="Times New Roman" pitchFamily="18" charset="0"/>
                <a:cs typeface="Arial" pitchFamily="34" charset="0"/>
              </a:rPr>
              <a:t>Chiều cao của một hình trụ bằng bán kính đường tròn đáy. Diện tích xung quanh của hình trụ là 314 cm</a:t>
            </a:r>
            <a:r>
              <a:rPr lang="en-US" sz="2800" baseline="30000">
                <a:latin typeface="Times New Roman" pitchFamily="18" charset="0"/>
                <a:cs typeface="Arial" pitchFamily="34" charset="0"/>
              </a:rPr>
              <a:t>2</a:t>
            </a:r>
            <a:r>
              <a:rPr lang="en-US" sz="2800">
                <a:latin typeface="Times New Roman" pitchFamily="18" charset="0"/>
                <a:cs typeface="Arial" pitchFamily="34" charset="0"/>
              </a:rPr>
              <a:t>. </a:t>
            </a:r>
            <a:endParaRPr lang="vi-VN" sz="2800">
              <a:latin typeface="Times New Roman" pitchFamily="18" charset="0"/>
              <a:cs typeface="Arial" pitchFamily="34" charset="0"/>
            </a:endParaRPr>
          </a:p>
          <a:p>
            <a:pPr eaLnBrk="1" hangingPunct="1">
              <a:spcBef>
                <a:spcPct val="50000"/>
              </a:spcBef>
            </a:pPr>
            <a:r>
              <a:rPr lang="en-US" sz="2800">
                <a:latin typeface="Times New Roman" pitchFamily="18" charset="0"/>
                <a:cs typeface="Arial" pitchFamily="34" charset="0"/>
              </a:rPr>
              <a:t>Hãy tính bán kính đường tròn đáy và thể tích hình trụ (làm tròn kết quả đến chữ số thập phân thứ hai). </a:t>
            </a:r>
          </a:p>
        </p:txBody>
      </p:sp>
      <p:grpSp>
        <p:nvGrpSpPr>
          <p:cNvPr id="2" name="Group 21"/>
          <p:cNvGrpSpPr>
            <a:grpSpLocks/>
          </p:cNvGrpSpPr>
          <p:nvPr/>
        </p:nvGrpSpPr>
        <p:grpSpPr bwMode="auto">
          <a:xfrm>
            <a:off x="6641123" y="2960688"/>
            <a:ext cx="2350477" cy="1230312"/>
            <a:chOff x="4375" y="1577"/>
            <a:chExt cx="1481" cy="775"/>
          </a:xfrm>
        </p:grpSpPr>
        <p:sp>
          <p:nvSpPr>
            <p:cNvPr id="4106" name="Oval 7"/>
            <p:cNvSpPr>
              <a:spLocks noChangeArrowheads="1"/>
            </p:cNvSpPr>
            <p:nvPr/>
          </p:nvSpPr>
          <p:spPr bwMode="auto">
            <a:xfrm>
              <a:off x="4380" y="1632"/>
              <a:ext cx="1043" cy="19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Calibri" pitchFamily="34" charset="0"/>
              </a:endParaRPr>
            </a:p>
          </p:txBody>
        </p:sp>
        <p:grpSp>
          <p:nvGrpSpPr>
            <p:cNvPr id="4107" name="Group 8"/>
            <p:cNvGrpSpPr>
              <a:grpSpLocks/>
            </p:cNvGrpSpPr>
            <p:nvPr/>
          </p:nvGrpSpPr>
          <p:grpSpPr bwMode="auto">
            <a:xfrm>
              <a:off x="4375" y="2139"/>
              <a:ext cx="1080" cy="213"/>
              <a:chOff x="3738" y="1968"/>
              <a:chExt cx="696" cy="363"/>
            </a:xfrm>
          </p:grpSpPr>
          <p:sp>
            <p:nvSpPr>
              <p:cNvPr id="4115" name="Oval 9"/>
              <p:cNvSpPr>
                <a:spLocks noChangeArrowheads="1"/>
              </p:cNvSpPr>
              <p:nvPr/>
            </p:nvSpPr>
            <p:spPr bwMode="auto">
              <a:xfrm>
                <a:off x="3744" y="1968"/>
                <a:ext cx="672" cy="336"/>
              </a:xfrm>
              <a:prstGeom prst="ellipse">
                <a:avLst/>
              </a:prstGeom>
              <a:solidFill>
                <a:schemeClr val="accent1"/>
              </a:solidFill>
              <a:ln w="9525">
                <a:solidFill>
                  <a:schemeClr val="tx1"/>
                </a:solidFill>
                <a:prstDash val="dash"/>
                <a:round/>
                <a:headEnd/>
                <a:tailEnd/>
              </a:ln>
            </p:spPr>
            <p:txBody>
              <a:bodyPr wrap="none" anchor="ctr"/>
              <a:lstStyle/>
              <a:p>
                <a:endParaRPr lang="vi-VN">
                  <a:latin typeface="Calibri" pitchFamily="34" charset="0"/>
                </a:endParaRPr>
              </a:p>
            </p:txBody>
          </p:sp>
          <p:pic>
            <p:nvPicPr>
              <p:cNvPr id="411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 y="2121"/>
                <a:ext cx="69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8" name="Line 11"/>
            <p:cNvSpPr>
              <a:spLocks noChangeShapeType="1"/>
            </p:cNvSpPr>
            <p:nvPr/>
          </p:nvSpPr>
          <p:spPr bwMode="auto">
            <a:xfrm>
              <a:off x="4386" y="1716"/>
              <a:ext cx="0" cy="5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9" name="Line 12"/>
            <p:cNvSpPr>
              <a:spLocks noChangeShapeType="1"/>
            </p:cNvSpPr>
            <p:nvPr/>
          </p:nvSpPr>
          <p:spPr bwMode="auto">
            <a:xfrm>
              <a:off x="5415" y="1731"/>
              <a:ext cx="14" cy="5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0" name="Line 13"/>
            <p:cNvSpPr>
              <a:spLocks noChangeShapeType="1"/>
            </p:cNvSpPr>
            <p:nvPr/>
          </p:nvSpPr>
          <p:spPr bwMode="auto">
            <a:xfrm>
              <a:off x="5571" y="1745"/>
              <a:ext cx="0" cy="53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1" name="Line 14"/>
            <p:cNvSpPr>
              <a:spLocks noChangeShapeType="1"/>
            </p:cNvSpPr>
            <p:nvPr/>
          </p:nvSpPr>
          <p:spPr bwMode="auto">
            <a:xfrm>
              <a:off x="4900" y="1743"/>
              <a:ext cx="0" cy="53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5"/>
            <p:cNvSpPr>
              <a:spLocks noChangeShapeType="1"/>
            </p:cNvSpPr>
            <p:nvPr/>
          </p:nvSpPr>
          <p:spPr bwMode="auto">
            <a:xfrm flipH="1">
              <a:off x="4914" y="1745"/>
              <a:ext cx="522"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Text Box 16"/>
            <p:cNvSpPr txBox="1">
              <a:spLocks noChangeArrowheads="1"/>
            </p:cNvSpPr>
            <p:nvPr/>
          </p:nvSpPr>
          <p:spPr bwMode="auto">
            <a:xfrm>
              <a:off x="5051" y="1577"/>
              <a:ext cx="2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1600">
                  <a:solidFill>
                    <a:srgbClr val="0000FF"/>
                  </a:solidFill>
                  <a:latin typeface="Times New Roman" pitchFamily="18" charset="0"/>
                  <a:cs typeface="Arial" pitchFamily="34" charset="0"/>
                </a:rPr>
                <a:t>r</a:t>
              </a:r>
            </a:p>
          </p:txBody>
        </p:sp>
        <p:sp>
          <p:nvSpPr>
            <p:cNvPr id="4114" name="Text Box 17"/>
            <p:cNvSpPr txBox="1">
              <a:spLocks noChangeArrowheads="1"/>
            </p:cNvSpPr>
            <p:nvPr/>
          </p:nvSpPr>
          <p:spPr bwMode="auto">
            <a:xfrm>
              <a:off x="5558" y="1920"/>
              <a:ext cx="2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1600">
                  <a:solidFill>
                    <a:srgbClr val="0000FF"/>
                  </a:solidFill>
                  <a:latin typeface="Times New Roman" pitchFamily="18" charset="0"/>
                  <a:cs typeface="Arial" pitchFamily="34" charset="0"/>
                </a:rPr>
                <a:t>r</a:t>
              </a:r>
            </a:p>
          </p:txBody>
        </p:sp>
      </p:grpSp>
      <p:graphicFrame>
        <p:nvGraphicFramePr>
          <p:cNvPr id="21524" name="Object 2"/>
          <p:cNvGraphicFramePr>
            <a:graphicFrameLocks noChangeAspect="1"/>
          </p:cNvGraphicFramePr>
          <p:nvPr/>
        </p:nvGraphicFramePr>
        <p:xfrm>
          <a:off x="0" y="4043363"/>
          <a:ext cx="6630866" cy="609600"/>
        </p:xfrm>
        <a:graphic>
          <a:graphicData uri="http://schemas.openxmlformats.org/presentationml/2006/ole">
            <mc:AlternateContent xmlns:mc="http://schemas.openxmlformats.org/markup-compatibility/2006">
              <mc:Choice xmlns:v="urn:schemas-microsoft-com:vml" Requires="v">
                <p:oleObj spid="_x0000_s2050" name="Equation" r:id="rId4" imgW="2425700" imgH="254000" progId="Equation.DSMT4">
                  <p:embed/>
                </p:oleObj>
              </mc:Choice>
              <mc:Fallback>
                <p:oleObj name="Equation" r:id="rId4" imgW="2425700" imgH="254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3363"/>
                        <a:ext cx="6630866"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8" name="Object 4"/>
          <p:cNvGraphicFramePr>
            <a:graphicFrameLocks noChangeAspect="1"/>
          </p:cNvGraphicFramePr>
          <p:nvPr>
            <p:ph sz="quarter" idx="2"/>
          </p:nvPr>
        </p:nvGraphicFramePr>
        <p:xfrm>
          <a:off x="0" y="4729163"/>
          <a:ext cx="6096000" cy="817562"/>
        </p:xfrm>
        <a:graphic>
          <a:graphicData uri="http://schemas.openxmlformats.org/presentationml/2006/ole">
            <mc:AlternateContent xmlns:mc="http://schemas.openxmlformats.org/markup-compatibility/2006">
              <mc:Choice xmlns:v="urn:schemas-microsoft-com:vml" Requires="v">
                <p:oleObj spid="_x0000_s2051" name="Equation" r:id="rId6" imgW="2692400" imgH="419100" progId="Equation.DSMT4">
                  <p:embed/>
                </p:oleObj>
              </mc:Choice>
              <mc:Fallback>
                <p:oleObj name="Equation" r:id="rId6" imgW="2692400" imgH="419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29163"/>
                        <a:ext cx="6096000"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4" name="Object 6"/>
          <p:cNvGraphicFramePr>
            <a:graphicFrameLocks noChangeAspect="1"/>
          </p:cNvGraphicFramePr>
          <p:nvPr/>
        </p:nvGraphicFramePr>
        <p:xfrm>
          <a:off x="297474" y="5945188"/>
          <a:ext cx="8694126" cy="608012"/>
        </p:xfrm>
        <a:graphic>
          <a:graphicData uri="http://schemas.openxmlformats.org/presentationml/2006/ole">
            <mc:AlternateContent xmlns:mc="http://schemas.openxmlformats.org/markup-compatibility/2006">
              <mc:Choice xmlns:v="urn:schemas-microsoft-com:vml" Requires="v">
                <p:oleObj spid="_x0000_s2052" name="Equation" r:id="rId8" imgW="2476500" imgH="241300" progId="Equation.DSMT4">
                  <p:embed/>
                </p:oleObj>
              </mc:Choice>
              <mc:Fallback>
                <p:oleObj name="Equation" r:id="rId8" imgW="24765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74" y="5945188"/>
                        <a:ext cx="8694126"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Box 20"/>
          <p:cNvSpPr txBox="1"/>
          <p:nvPr/>
        </p:nvSpPr>
        <p:spPr>
          <a:xfrm>
            <a:off x="3755781" y="2981326"/>
            <a:ext cx="841897" cy="523220"/>
          </a:xfrm>
          <a:prstGeom prst="rect">
            <a:avLst/>
          </a:prstGeom>
          <a:noFill/>
        </p:spPr>
        <p:txBody>
          <a:bodyPr wrap="none">
            <a:spAutoFit/>
          </a:bodyPr>
          <a:lstStyle/>
          <a:p>
            <a:pPr>
              <a:defRPr/>
            </a:pPr>
            <a:r>
              <a:rPr lang="vi-VN" sz="2800" b="1" u="sng" dirty="0">
                <a:solidFill>
                  <a:srgbClr val="FF0000"/>
                </a:solidFill>
                <a:latin typeface="+mj-lt"/>
              </a:rPr>
              <a:t>Giải</a:t>
            </a:r>
            <a:endParaRPr lang="en-US" sz="2800" b="1" u="sng" dirty="0">
              <a:solidFill>
                <a:srgbClr val="FF0000"/>
              </a:solidFill>
              <a:latin typeface="+mj-lt"/>
            </a:endParaRPr>
          </a:p>
        </p:txBody>
      </p:sp>
      <p:sp>
        <p:nvSpPr>
          <p:cNvPr id="22" name="TextBox 21"/>
          <p:cNvSpPr txBox="1"/>
          <p:nvPr/>
        </p:nvSpPr>
        <p:spPr>
          <a:xfrm>
            <a:off x="76201" y="3433763"/>
            <a:ext cx="1065335" cy="523875"/>
          </a:xfrm>
          <a:prstGeom prst="rect">
            <a:avLst/>
          </a:prstGeom>
          <a:noFill/>
        </p:spPr>
        <p:txBody>
          <a:bodyPr wrap="none">
            <a:spAutoFit/>
          </a:bodyPr>
          <a:lstStyle/>
          <a:p>
            <a:pPr>
              <a:defRPr/>
            </a:pPr>
            <a:r>
              <a:rPr lang="vi-VN" sz="2800" dirty="0">
                <a:latin typeface="+mj-lt"/>
              </a:rPr>
              <a:t>Ta có:</a:t>
            </a:r>
            <a:endParaRPr lang="en-US" sz="2800" dirty="0">
              <a:latin typeface="+mj-lt"/>
            </a:endParaRPr>
          </a:p>
        </p:txBody>
      </p:sp>
      <p:sp>
        <p:nvSpPr>
          <p:cNvPr id="24" name="TextBox 23"/>
          <p:cNvSpPr txBox="1"/>
          <p:nvPr/>
        </p:nvSpPr>
        <p:spPr>
          <a:xfrm>
            <a:off x="0" y="5419726"/>
            <a:ext cx="5410200" cy="523875"/>
          </a:xfrm>
          <a:prstGeom prst="rect">
            <a:avLst/>
          </a:prstGeom>
          <a:noFill/>
        </p:spPr>
        <p:txBody>
          <a:bodyPr>
            <a:spAutoFit/>
          </a:bodyPr>
          <a:lstStyle/>
          <a:p>
            <a:pPr>
              <a:defRPr/>
            </a:pPr>
            <a:r>
              <a:rPr lang="vi-VN" sz="2800" dirty="0">
                <a:latin typeface="+mj-lt"/>
              </a:rPr>
              <a:t>Thể tích của hình trụ là:</a:t>
            </a:r>
            <a:endParaRPr lang="en-US" sz="2800" dirty="0">
              <a:latin typeface="+mj-lt"/>
            </a:endParaRPr>
          </a:p>
        </p:txBody>
      </p:sp>
    </p:spTree>
    <p:extLst>
      <p:ext uri="{BB962C8B-B14F-4D97-AF65-F5344CB8AC3E}">
        <p14:creationId xmlns:p14="http://schemas.microsoft.com/office/powerpoint/2010/main" val="473780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randombar(horizontal)">
                                      <p:cBhvr>
                                        <p:cTn id="7" dur="500"/>
                                        <p:tgtEl>
                                          <p:spTgt spid="2150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nodeType="withEffect">
                                  <p:stCondLst>
                                    <p:cond delay="0"/>
                                  </p:stCondLst>
                                  <p:childTnLst>
                                    <p:set>
                                      <p:cBhvr>
                                        <p:cTn id="22" dur="1" fill="hold">
                                          <p:stCondLst>
                                            <p:cond delay="0"/>
                                          </p:stCondLst>
                                        </p:cTn>
                                        <p:tgtEl>
                                          <p:spTgt spid="21524"/>
                                        </p:tgtEl>
                                        <p:attrNameLst>
                                          <p:attrName>style.visibility</p:attrName>
                                        </p:attrNameLst>
                                      </p:cBhvr>
                                      <p:to>
                                        <p:strVal val="visible"/>
                                      </p:to>
                                    </p:set>
                                    <p:animEffect transition="in" filter="randombar(horizontal)">
                                      <p:cBhvr>
                                        <p:cTn id="23" dur="500"/>
                                        <p:tgtEl>
                                          <p:spTgt spid="21524"/>
                                        </p:tgtEl>
                                      </p:cBhvr>
                                    </p:animEffect>
                                  </p:childTnLst>
                                </p:cTn>
                              </p:par>
                              <p:par>
                                <p:cTn id="24" presetID="14" presetClass="entr" presetSubtype="10" fill="hold" nodeType="withEffect">
                                  <p:stCondLst>
                                    <p:cond delay="0"/>
                                  </p:stCondLst>
                                  <p:childTnLst>
                                    <p:set>
                                      <p:cBhvr>
                                        <p:cTn id="25" dur="1" fill="hold">
                                          <p:stCondLst>
                                            <p:cond delay="0"/>
                                          </p:stCondLst>
                                        </p:cTn>
                                        <p:tgtEl>
                                          <p:spTgt spid="21528"/>
                                        </p:tgtEl>
                                        <p:attrNameLst>
                                          <p:attrName>style.visibility</p:attrName>
                                        </p:attrNameLst>
                                      </p:cBhvr>
                                      <p:to>
                                        <p:strVal val="visible"/>
                                      </p:to>
                                    </p:set>
                                    <p:animEffect transition="in" filter="randombar(horizontal)">
                                      <p:cBhvr>
                                        <p:cTn id="26" dur="500"/>
                                        <p:tgtEl>
                                          <p:spTgt spid="215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21534"/>
                                        </p:tgtEl>
                                        <p:attrNameLst>
                                          <p:attrName>style.visibility</p:attrName>
                                        </p:attrNameLst>
                                      </p:cBhvr>
                                      <p:to>
                                        <p:strVal val="visible"/>
                                      </p:to>
                                    </p:set>
                                    <p:animEffect transition="in" filter="randombar(horizontal)">
                                      <p:cBhvr>
                                        <p:cTn id="36" dur="500"/>
                                        <p:tgtEl>
                                          <p:spTgt spid="21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 grpId="0"/>
      <p:bldP spid="22"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6" name="Text Box 32"/>
          <p:cNvSpPr txBox="1">
            <a:spLocks noChangeArrowheads="1"/>
          </p:cNvSpPr>
          <p:nvPr/>
        </p:nvSpPr>
        <p:spPr bwMode="auto">
          <a:xfrm>
            <a:off x="0" y="76200"/>
            <a:ext cx="9144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u="sng" dirty="0" err="1">
                <a:latin typeface="Times New Roman" pitchFamily="18" charset="0"/>
                <a:cs typeface="Arial" pitchFamily="34" charset="0"/>
              </a:rPr>
              <a:t>Bài</a:t>
            </a:r>
            <a:r>
              <a:rPr lang="en-US" sz="3200" b="1" u="sng" dirty="0">
                <a:latin typeface="Times New Roman" pitchFamily="18" charset="0"/>
                <a:cs typeface="Arial" pitchFamily="34" charset="0"/>
              </a:rPr>
              <a:t> 7</a:t>
            </a:r>
            <a:r>
              <a:rPr lang="en-US" sz="3200" u="sng" dirty="0">
                <a:latin typeface="Times New Roman" pitchFamily="18" charset="0"/>
                <a:cs typeface="Arial" pitchFamily="34" charset="0"/>
              </a:rPr>
              <a:t>/ </a:t>
            </a:r>
            <a:r>
              <a:rPr lang="en-US" sz="3200" u="sng" dirty="0" err="1">
                <a:latin typeface="Times New Roman" pitchFamily="18" charset="0"/>
                <a:cs typeface="Arial" pitchFamily="34" charset="0"/>
              </a:rPr>
              <a:t>trang</a:t>
            </a:r>
            <a:r>
              <a:rPr lang="en-US" sz="3200" u="sng" dirty="0">
                <a:latin typeface="Times New Roman" pitchFamily="18" charset="0"/>
                <a:cs typeface="Arial" pitchFamily="34" charset="0"/>
              </a:rPr>
              <a:t> 111</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Một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bóng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đèn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huỳnh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quang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dài</a:t>
            </a:r>
            <a:r>
              <a:rPr lang="en-US" sz="3200" dirty="0">
                <a:latin typeface="Times New Roman" pitchFamily="18" charset="0"/>
                <a:cs typeface="Arial" pitchFamily="34" charset="0"/>
              </a:rPr>
              <a:t> 1,2 m, </a:t>
            </a:r>
            <a:r>
              <a:rPr lang="en-US" sz="3200" dirty="0" err="1">
                <a:latin typeface="Times New Roman" pitchFamily="18" charset="0"/>
                <a:cs typeface="Arial" pitchFamily="34" charset="0"/>
              </a:rPr>
              <a:t>đường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kính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của</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đường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tròn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đáy</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là</a:t>
            </a:r>
            <a:r>
              <a:rPr lang="en-US" sz="3200" dirty="0">
                <a:latin typeface="Times New Roman" pitchFamily="18" charset="0"/>
                <a:cs typeface="Arial" pitchFamily="34" charset="0"/>
              </a:rPr>
              <a:t> 4 cm, </a:t>
            </a:r>
            <a:r>
              <a:rPr lang="en-US" sz="3200" dirty="0" err="1">
                <a:latin typeface="Times New Roman" pitchFamily="18" charset="0"/>
                <a:cs typeface="Arial" pitchFamily="34" charset="0"/>
              </a:rPr>
              <a:t>được</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đặt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khít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vào</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một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ống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giấy</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cứng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dạng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hình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hộp</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diện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tích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phần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giấy</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cứng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dùng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để</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làm</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một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hộp</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Hộp</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hở</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hai</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đầu</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không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lề</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và</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mép</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dán</a:t>
            </a:r>
            <a:r>
              <a:rPr lang="en-US" sz="3200" dirty="0">
                <a:latin typeface="Times New Roman" pitchFamily="18" charset="0"/>
                <a:cs typeface="Arial" pitchFamily="34" charset="0"/>
              </a:rPr>
              <a:t>).</a:t>
            </a:r>
          </a:p>
        </p:txBody>
      </p:sp>
      <p:sp>
        <p:nvSpPr>
          <p:cNvPr id="21538" name="Text Box 34"/>
          <p:cNvSpPr txBox="1">
            <a:spLocks noChangeArrowheads="1"/>
          </p:cNvSpPr>
          <p:nvPr/>
        </p:nvSpPr>
        <p:spPr bwMode="auto">
          <a:xfrm>
            <a:off x="228600" y="3365500"/>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dirty="0" err="1">
                <a:latin typeface="Times New Roman" pitchFamily="18" charset="0"/>
                <a:cs typeface="Arial" pitchFamily="34" charset="0"/>
              </a:rPr>
              <a:t>Diện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tích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phần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giấy</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cứng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cần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tính</a:t>
            </a:r>
            <a:r>
              <a:rPr lang="vi-VN" sz="3200" dirty="0">
                <a:latin typeface="Times New Roman" pitchFamily="18" charset="0"/>
                <a:cs typeface="Arial" pitchFamily="34" charset="0"/>
              </a:rPr>
              <a:t> chính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là</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diện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tích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xung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quanh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của</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một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hình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hộp</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có</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chu</a:t>
            </a:r>
            <a:r>
              <a:rPr lang="en-US" sz="3200" dirty="0">
                <a:latin typeface="Times New Roman" pitchFamily="18" charset="0"/>
                <a:cs typeface="Arial" pitchFamily="34" charset="0"/>
              </a:rPr>
              <a:t> vi </a:t>
            </a:r>
            <a:r>
              <a:rPr lang="en-US" sz="3200" dirty="0" err="1">
                <a:latin typeface="Times New Roman" pitchFamily="18" charset="0"/>
                <a:cs typeface="Arial" pitchFamily="34" charset="0"/>
              </a:rPr>
              <a:t>đáy</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là</a:t>
            </a:r>
            <a:r>
              <a:rPr lang="en-US" sz="3200" dirty="0">
                <a:latin typeface="Times New Roman" pitchFamily="18" charset="0"/>
                <a:cs typeface="Arial" pitchFamily="34" charset="0"/>
              </a:rPr>
              <a:t>: </a:t>
            </a:r>
            <a:endParaRPr lang="vi-VN" sz="3200" dirty="0">
              <a:latin typeface="Times New Roman" pitchFamily="18" charset="0"/>
              <a:cs typeface="Arial" pitchFamily="34" charset="0"/>
            </a:endParaRPr>
          </a:p>
          <a:p>
            <a:pPr eaLnBrk="1" hangingPunct="1">
              <a:spcBef>
                <a:spcPct val="50000"/>
              </a:spcBef>
            </a:pPr>
            <a:r>
              <a:rPr lang="vi-VN" sz="3200" dirty="0">
                <a:latin typeface="Times New Roman" pitchFamily="18" charset="0"/>
                <a:cs typeface="Arial" pitchFamily="34" charset="0"/>
              </a:rPr>
              <a:t>4.4 = 16 (cm) = 0,16(m) và chiều cao là 1,2m</a:t>
            </a:r>
          </a:p>
        </p:txBody>
      </p:sp>
      <p:graphicFrame>
        <p:nvGraphicFramePr>
          <p:cNvPr id="21541" name="Object 7"/>
          <p:cNvGraphicFramePr>
            <a:graphicFrameLocks noChangeAspect="1"/>
          </p:cNvGraphicFramePr>
          <p:nvPr>
            <p:extLst>
              <p:ext uri="{D42A27DB-BD31-4B8C-83A1-F6EECF244321}">
                <p14:modId xmlns:p14="http://schemas.microsoft.com/office/powerpoint/2010/main" val="2828586725"/>
              </p:ext>
            </p:extLst>
          </p:nvPr>
        </p:nvGraphicFramePr>
        <p:xfrm>
          <a:off x="1195754" y="5715000"/>
          <a:ext cx="4267200" cy="685800"/>
        </p:xfrm>
        <a:graphic>
          <a:graphicData uri="http://schemas.openxmlformats.org/presentationml/2006/ole">
            <mc:AlternateContent xmlns:mc="http://schemas.openxmlformats.org/markup-compatibility/2006">
              <mc:Choice xmlns:v="urn:schemas-microsoft-com:vml" Requires="v">
                <p:oleObj spid="_x0000_s3074" name="Equation" r:id="rId3" imgW="1777229" imgH="253890" progId="Equation.DSMT4">
                  <p:embed/>
                </p:oleObj>
              </mc:Choice>
              <mc:Fallback>
                <p:oleObj name="Equation" r:id="rId3" imgW="1777229"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754" y="5715000"/>
                        <a:ext cx="4267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42" name="Text Box 38"/>
          <p:cNvSpPr txBox="1">
            <a:spLocks noChangeArrowheads="1"/>
          </p:cNvSpPr>
          <p:nvPr/>
        </p:nvSpPr>
        <p:spPr bwMode="auto">
          <a:xfrm>
            <a:off x="3276600" y="25908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u="sng">
                <a:solidFill>
                  <a:srgbClr val="FF0000"/>
                </a:solidFill>
                <a:latin typeface="Times New Roman" pitchFamily="18" charset="0"/>
                <a:cs typeface="Arial" pitchFamily="34" charset="0"/>
              </a:rPr>
              <a:t>Hướng dẫn</a:t>
            </a:r>
          </a:p>
        </p:txBody>
      </p:sp>
      <p:sp>
        <p:nvSpPr>
          <p:cNvPr id="33" name="TextBox 32"/>
          <p:cNvSpPr txBox="1"/>
          <p:nvPr/>
        </p:nvSpPr>
        <p:spPr>
          <a:xfrm>
            <a:off x="326782" y="5715000"/>
            <a:ext cx="869149" cy="584775"/>
          </a:xfrm>
          <a:prstGeom prst="rect">
            <a:avLst/>
          </a:prstGeom>
          <a:noFill/>
        </p:spPr>
        <p:txBody>
          <a:bodyPr wrap="none">
            <a:spAutoFit/>
          </a:bodyPr>
          <a:lstStyle/>
          <a:p>
            <a:pPr>
              <a:defRPr/>
            </a:pPr>
            <a:r>
              <a:rPr lang="vi-VN" sz="3200" dirty="0">
                <a:latin typeface="Times New Roman" pitchFamily="18" charset="0"/>
                <a:cs typeface="Times New Roman" pitchFamily="18" charset="0"/>
              </a:rPr>
              <a:t>Vậy</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524885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36"/>
                                        </p:tgtEl>
                                        <p:attrNameLst>
                                          <p:attrName>style.visibility</p:attrName>
                                        </p:attrNameLst>
                                      </p:cBhvr>
                                      <p:to>
                                        <p:strVal val="visible"/>
                                      </p:to>
                                    </p:set>
                                    <p:animEffect transition="in" filter="randombar(horizontal)">
                                      <p:cBhvr>
                                        <p:cTn id="7" dur="500"/>
                                        <p:tgtEl>
                                          <p:spTgt spid="21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542"/>
                                        </p:tgtEl>
                                        <p:attrNameLst>
                                          <p:attrName>style.visibility</p:attrName>
                                        </p:attrNameLst>
                                      </p:cBhvr>
                                      <p:to>
                                        <p:strVal val="visible"/>
                                      </p:to>
                                    </p:set>
                                    <p:animEffect transition="in" filter="randombar(horizontal)">
                                      <p:cBhvr>
                                        <p:cTn id="12" dur="500"/>
                                        <p:tgtEl>
                                          <p:spTgt spid="215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538"/>
                                        </p:tgtEl>
                                        <p:attrNameLst>
                                          <p:attrName>style.visibility</p:attrName>
                                        </p:attrNameLst>
                                      </p:cBhvr>
                                      <p:to>
                                        <p:strVal val="visible"/>
                                      </p:to>
                                    </p:set>
                                    <p:animEffect transition="in" filter="randombar(horizontal)">
                                      <p:cBhvr>
                                        <p:cTn id="17" dur="500"/>
                                        <p:tgtEl>
                                          <p:spTgt spid="215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par>
                                <p:cTn id="23" presetID="14" presetClass="entr" presetSubtype="10" fill="hold" nodeType="withEffect">
                                  <p:stCondLst>
                                    <p:cond delay="0"/>
                                  </p:stCondLst>
                                  <p:childTnLst>
                                    <p:set>
                                      <p:cBhvr>
                                        <p:cTn id="24" dur="1" fill="hold">
                                          <p:stCondLst>
                                            <p:cond delay="0"/>
                                          </p:stCondLst>
                                        </p:cTn>
                                        <p:tgtEl>
                                          <p:spTgt spid="21541"/>
                                        </p:tgtEl>
                                        <p:attrNameLst>
                                          <p:attrName>style.visibility</p:attrName>
                                        </p:attrNameLst>
                                      </p:cBhvr>
                                      <p:to>
                                        <p:strVal val="visible"/>
                                      </p:to>
                                    </p:set>
                                    <p:animEffect transition="in" filter="randombar(horizontal)">
                                      <p:cBhvr>
                                        <p:cTn id="25" dur="500"/>
                                        <p:tgtEl>
                                          <p:spTgt spid="21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6" grpId="0"/>
      <p:bldP spid="21538" grpId="0"/>
      <p:bldP spid="2154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077200" cy="838200"/>
          </a:xfrm>
          <a:noFill/>
        </p:spPr>
        <p:txBody>
          <a:bodyPr lIns="0" tIns="0" rIns="0" bIns="0"/>
          <a:lstStyle/>
          <a:p>
            <a:pPr eaLnBrk="1" hangingPunct="1"/>
            <a:r>
              <a:rPr lang="en-US" sz="2800" smtClean="0">
                <a:solidFill>
                  <a:srgbClr val="FF0000"/>
                </a:solidFill>
              </a:rPr>
              <a:t>Một số vật thể quanh ta mang hình dáng những hình không gian mà chúng ta tìm hiểu trong tiết học hôm nay </a:t>
            </a:r>
          </a:p>
        </p:txBody>
      </p:sp>
      <p:sp>
        <p:nvSpPr>
          <p:cNvPr id="18437" name="Text Box 5"/>
          <p:cNvSpPr txBox="1">
            <a:spLocks noChangeArrowheads="1"/>
          </p:cNvSpPr>
          <p:nvPr/>
        </p:nvSpPr>
        <p:spPr bwMode="auto">
          <a:xfrm>
            <a:off x="990600" y="1295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0000FF"/>
                </a:solidFill>
                <a:latin typeface="Times New Roman" pitchFamily="18" charset="0"/>
              </a:rPr>
              <a:t>Chiếc nón bài thơ</a:t>
            </a:r>
            <a:r>
              <a:rPr lang="en-US" sz="2400">
                <a:latin typeface="Times New Roman" pitchFamily="18" charset="0"/>
              </a:rPr>
              <a:t> </a:t>
            </a:r>
          </a:p>
        </p:txBody>
      </p:sp>
      <p:sp>
        <p:nvSpPr>
          <p:cNvPr id="18438" name="Text Box 6"/>
          <p:cNvSpPr txBox="1">
            <a:spLocks noChangeArrowheads="1"/>
          </p:cNvSpPr>
          <p:nvPr/>
        </p:nvSpPr>
        <p:spPr bwMode="auto">
          <a:xfrm>
            <a:off x="6019800" y="1295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FF0000"/>
                </a:solidFill>
                <a:latin typeface="Times New Roman" pitchFamily="18" charset="0"/>
              </a:rPr>
              <a:t>Cái chụp đèn </a:t>
            </a:r>
          </a:p>
        </p:txBody>
      </p:sp>
      <p:sp>
        <p:nvSpPr>
          <p:cNvPr id="18439" name="Text Box 7"/>
          <p:cNvSpPr txBox="1">
            <a:spLocks noChangeArrowheads="1"/>
          </p:cNvSpPr>
          <p:nvPr/>
        </p:nvSpPr>
        <p:spPr bwMode="auto">
          <a:xfrm>
            <a:off x="5867400" y="4038601"/>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0000FF"/>
                </a:solidFill>
                <a:latin typeface="Times New Roman" pitchFamily="18" charset="0"/>
              </a:rPr>
              <a:t>Mái lều ở khu du lịch</a:t>
            </a:r>
            <a:r>
              <a:rPr lang="en-US" sz="2400">
                <a:latin typeface="Times New Roman" pitchFamily="18" charset="0"/>
              </a:rPr>
              <a:t> </a:t>
            </a:r>
          </a:p>
        </p:txBody>
      </p:sp>
      <p:sp>
        <p:nvSpPr>
          <p:cNvPr id="2054" name="Text Box 8"/>
          <p:cNvSpPr txBox="1">
            <a:spLocks noChangeArrowheads="1"/>
          </p:cNvSpPr>
          <p:nvPr/>
        </p:nvSpPr>
        <p:spPr bwMode="auto">
          <a:xfrm>
            <a:off x="1143000" y="23622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en-US" sz="2400">
              <a:latin typeface="Times New Roman" pitchFamily="18" charset="0"/>
            </a:endParaRPr>
          </a:p>
        </p:txBody>
      </p:sp>
      <p:pic>
        <p:nvPicPr>
          <p:cNvPr id="18443" name="Picture 11" descr="du l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572000"/>
            <a:ext cx="25908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Nón + thiếu n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47244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5" descr="den_non_xep_ly_tr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8288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460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2000" fill="hold"/>
                                        <p:tgtEl>
                                          <p:spTgt spid="18434">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anim calcmode="lin" valueType="num">
                                      <p:cBhvr additive="base">
                                        <p:cTn id="13" dur="1000" fill="hold"/>
                                        <p:tgtEl>
                                          <p:spTgt spid="18437">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8437">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18445"/>
                                        </p:tgtEl>
                                        <p:attrNameLst>
                                          <p:attrName>style.visibility</p:attrName>
                                        </p:attrNameLst>
                                      </p:cBhvr>
                                      <p:to>
                                        <p:strVal val="visible"/>
                                      </p:to>
                                    </p:set>
                                    <p:animEffect transition="in" filter="blinds(horizontal)">
                                      <p:cBhvr>
                                        <p:cTn id="18" dur="1000"/>
                                        <p:tgtEl>
                                          <p:spTgt spid="184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8438">
                                            <p:txEl>
                                              <p:pRg st="0" end="0"/>
                                            </p:txEl>
                                          </p:spTgt>
                                        </p:tgtEl>
                                        <p:attrNameLst>
                                          <p:attrName>style.visibility</p:attrName>
                                        </p:attrNameLst>
                                      </p:cBhvr>
                                      <p:to>
                                        <p:strVal val="visible"/>
                                      </p:to>
                                    </p:set>
                                    <p:anim calcmode="lin" valueType="num">
                                      <p:cBhvr additive="base">
                                        <p:cTn id="23" dur="1000" fill="hold"/>
                                        <p:tgtEl>
                                          <p:spTgt spid="18438">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18438">
                                            <p:txEl>
                                              <p:pRg st="0" end="0"/>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3" presetClass="entr" presetSubtype="10" fill="hold" nodeType="afterEffect">
                                  <p:stCondLst>
                                    <p:cond delay="0"/>
                                  </p:stCondLst>
                                  <p:childTnLst>
                                    <p:set>
                                      <p:cBhvr>
                                        <p:cTn id="27" dur="1" fill="hold">
                                          <p:stCondLst>
                                            <p:cond delay="0"/>
                                          </p:stCondLst>
                                        </p:cTn>
                                        <p:tgtEl>
                                          <p:spTgt spid="18447"/>
                                        </p:tgtEl>
                                        <p:attrNameLst>
                                          <p:attrName>style.visibility</p:attrName>
                                        </p:attrNameLst>
                                      </p:cBhvr>
                                      <p:to>
                                        <p:strVal val="visible"/>
                                      </p:to>
                                    </p:set>
                                    <p:animEffect transition="in" filter="blinds(horizontal)">
                                      <p:cBhvr>
                                        <p:cTn id="28" dur="1000"/>
                                        <p:tgtEl>
                                          <p:spTgt spid="184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8439">
                                            <p:txEl>
                                              <p:pRg st="0" end="0"/>
                                            </p:txEl>
                                          </p:spTgt>
                                        </p:tgtEl>
                                        <p:attrNameLst>
                                          <p:attrName>style.visibility</p:attrName>
                                        </p:attrNameLst>
                                      </p:cBhvr>
                                      <p:to>
                                        <p:strVal val="visible"/>
                                      </p:to>
                                    </p:set>
                                    <p:anim calcmode="lin" valueType="num">
                                      <p:cBhvr additive="base">
                                        <p:cTn id="33" dur="1000" fill="hold"/>
                                        <p:tgtEl>
                                          <p:spTgt spid="18439">
                                            <p:txEl>
                                              <p:pRg st="0" end="0"/>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18439">
                                            <p:txEl>
                                              <p:pRg st="0" end="0"/>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000"/>
                            </p:stCondLst>
                            <p:childTnLst>
                              <p:par>
                                <p:cTn id="36" presetID="4" presetClass="entr" presetSubtype="32" fill="hold" nodeType="afterEffect">
                                  <p:stCondLst>
                                    <p:cond delay="0"/>
                                  </p:stCondLst>
                                  <p:childTnLst>
                                    <p:set>
                                      <p:cBhvr>
                                        <p:cTn id="37" dur="1" fill="hold">
                                          <p:stCondLst>
                                            <p:cond delay="0"/>
                                          </p:stCondLst>
                                        </p:cTn>
                                        <p:tgtEl>
                                          <p:spTgt spid="18443"/>
                                        </p:tgtEl>
                                        <p:attrNameLst>
                                          <p:attrName>style.visibility</p:attrName>
                                        </p:attrNameLst>
                                      </p:cBhvr>
                                      <p:to>
                                        <p:strVal val="visible"/>
                                      </p:to>
                                    </p:set>
                                    <p:animEffect transition="in" filter="box(out)">
                                      <p:cBhvr>
                                        <p:cTn id="38" dur="1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P spid="18437" grpId="0" build="p" autoUpdateAnimBg="0"/>
      <p:bldP spid="18438" grpId="0" build="p" autoUpdateAnimBg="0"/>
      <p:bldP spid="1843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icture1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81500" y="-4381500"/>
            <a:ext cx="381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Picture1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81500" y="2095500"/>
            <a:ext cx="381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COTI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25780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CAUQU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22831" y="381001"/>
            <a:ext cx="24193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WordArt 13"/>
          <p:cNvSpPr>
            <a:spLocks noChangeArrowheads="1" noChangeShapeType="1" noTextEdit="1"/>
          </p:cNvSpPr>
          <p:nvPr/>
        </p:nvSpPr>
        <p:spPr bwMode="auto">
          <a:xfrm>
            <a:off x="533400" y="3062288"/>
            <a:ext cx="7924800" cy="2347912"/>
          </a:xfrm>
          <a:prstGeom prst="rect">
            <a:avLst/>
          </a:prstGeom>
        </p:spPr>
        <p:txBody>
          <a:bodyPr wrap="none" fromWordArt="1">
            <a:prstTxWarp prst="textPlain">
              <a:avLst>
                <a:gd name="adj" fmla="val 50000"/>
              </a:avLst>
            </a:prstTxWarp>
          </a:bodyPr>
          <a:lstStyle/>
          <a:p>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Tiết</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58,59.  </a:t>
            </a:r>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Hình</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Trụ</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Diện</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tích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xung</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quanh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endPar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a:p>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và</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thể</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tích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của</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hình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trụ</a:t>
            </a:r>
            <a:endPar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p:txBody>
      </p:sp>
      <p:sp>
        <p:nvSpPr>
          <p:cNvPr id="8" name="WordArt 13"/>
          <p:cNvSpPr>
            <a:spLocks noChangeArrowheads="1" noChangeShapeType="1" noTextEdit="1"/>
          </p:cNvSpPr>
          <p:nvPr/>
        </p:nvSpPr>
        <p:spPr bwMode="auto">
          <a:xfrm>
            <a:off x="281354" y="762000"/>
            <a:ext cx="6541477" cy="1905000"/>
          </a:xfrm>
          <a:prstGeom prst="rect">
            <a:avLst/>
          </a:prstGeom>
        </p:spPr>
        <p:txBody>
          <a:bodyPr wrap="none" fromWordArt="1">
            <a:prstTxWarp prst="textPlain">
              <a:avLst>
                <a:gd name="adj" fmla="val 50000"/>
              </a:avLst>
            </a:prstTxWarp>
          </a:bodyPr>
          <a:lstStyle/>
          <a:p>
            <a:r>
              <a:rPr lang="vi-VN"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Chương IV:  Hình Trụ - Hình Nón </a:t>
            </a:r>
          </a:p>
          <a:p>
            <a:r>
              <a:rPr lang="vi-VN"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Hình Cầu</a:t>
            </a:r>
            <a:endParaRPr lang="en-US"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p:txBody>
      </p:sp>
    </p:spTree>
    <p:extLst>
      <p:ext uri="{BB962C8B-B14F-4D97-AF65-F5344CB8AC3E}">
        <p14:creationId xmlns:p14="http://schemas.microsoft.com/office/powerpoint/2010/main" val="2480681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805"/>
                                        </p:tgtEl>
                                        <p:attrNameLst>
                                          <p:attrName>style.visibility</p:attrName>
                                        </p:attrNameLst>
                                      </p:cBhvr>
                                      <p:to>
                                        <p:strVal val="visible"/>
                                      </p:to>
                                    </p:set>
                                    <p:animEffect transition="in" filter="box(in)">
                                      <p:cBhvr>
                                        <p:cTn id="11" dur="500"/>
                                        <p:tgtEl>
                                          <p:spTgt spid="33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990600"/>
            <a:ext cx="2819400" cy="533400"/>
          </a:xfrm>
          <a:noFill/>
        </p:spPr>
        <p:txBody>
          <a:bodyPr lIns="0" tIns="0" rIns="0" bIns="0"/>
          <a:lstStyle/>
          <a:p>
            <a:pPr eaLnBrk="1" hangingPunct="1"/>
            <a:r>
              <a:rPr lang="en-US" sz="3600" b="1" u="sng" dirty="0" smtClean="0">
                <a:solidFill>
                  <a:srgbClr val="FF0000"/>
                </a:solidFill>
                <a:latin typeface="Times New Roman" pitchFamily="18" charset="0"/>
                <a:cs typeface="Times New Roman" pitchFamily="18" charset="0"/>
              </a:rPr>
              <a:t>1/ </a:t>
            </a:r>
            <a:r>
              <a:rPr lang="en-US" sz="3600" b="1" u="sng" dirty="0" err="1" smtClean="0">
                <a:solidFill>
                  <a:srgbClr val="FF0000"/>
                </a:solidFill>
                <a:latin typeface="Times New Roman" pitchFamily="18" charset="0"/>
                <a:cs typeface="Times New Roman" pitchFamily="18" charset="0"/>
              </a:rPr>
              <a:t>Hình</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nón</a:t>
            </a:r>
            <a:r>
              <a:rPr lang="en-US" sz="3600" b="1" u="sng" dirty="0" smtClean="0">
                <a:solidFill>
                  <a:srgbClr val="FF0000"/>
                </a:solidFill>
                <a:latin typeface="Times New Roman" pitchFamily="18" charset="0"/>
                <a:cs typeface="Times New Roman" pitchFamily="18" charset="0"/>
              </a:rPr>
              <a:t> :</a:t>
            </a:r>
            <a:r>
              <a:rPr lang="en-US" sz="3600" b="1" u="sng" dirty="0" smtClean="0">
                <a:latin typeface="Times New Roman" pitchFamily="18" charset="0"/>
                <a:cs typeface="Times New Roman" pitchFamily="18" charset="0"/>
              </a:rPr>
              <a:t> </a:t>
            </a:r>
          </a:p>
        </p:txBody>
      </p:sp>
      <p:sp>
        <p:nvSpPr>
          <p:cNvPr id="4099" name="Rectangle 3"/>
          <p:cNvSpPr>
            <a:spLocks noGrp="1" noChangeArrowheads="1"/>
          </p:cNvSpPr>
          <p:nvPr>
            <p:ph type="body" sz="half" idx="1"/>
          </p:nvPr>
        </p:nvSpPr>
        <p:spPr>
          <a:xfrm>
            <a:off x="381000" y="1600200"/>
            <a:ext cx="3810000" cy="609600"/>
          </a:xfrm>
          <a:noFill/>
        </p:spPr>
        <p:txBody>
          <a:bodyPr lIns="0" tIns="0" rIns="0" bIns="0"/>
          <a:lstStyle/>
          <a:p>
            <a:pPr eaLnBrk="1" hangingPunct="1">
              <a:buFontTx/>
              <a:buNone/>
            </a:pPr>
            <a:r>
              <a:rPr lang="en-US" u="sng" dirty="0" smtClean="0">
                <a:latin typeface="Times New Roman" pitchFamily="18" charset="0"/>
                <a:cs typeface="Times New Roman" pitchFamily="18" charset="0"/>
              </a:rPr>
              <a:t>a/ </a:t>
            </a:r>
            <a:r>
              <a:rPr lang="en-US" u="sng" dirty="0" err="1" smtClean="0">
                <a:latin typeface="Times New Roman" pitchFamily="18" charset="0"/>
                <a:cs typeface="Times New Roman" pitchFamily="18" charset="0"/>
              </a:rPr>
              <a:t>Sự</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tạo</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thành</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hình</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nón</a:t>
            </a:r>
            <a:r>
              <a:rPr lang="en-US" u="sng"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eaLnBrk="1" hangingPunct="1">
              <a:buFontTx/>
              <a:buNone/>
            </a:pPr>
            <a:endParaRPr lang="en-US" dirty="0" smtClean="0"/>
          </a:p>
          <a:p>
            <a:pPr eaLnBrk="1" hangingPunct="1">
              <a:buFontTx/>
              <a:buNone/>
            </a:pPr>
            <a:endParaRPr lang="en-US" dirty="0" smtClean="0"/>
          </a:p>
        </p:txBody>
      </p:sp>
      <p:sp>
        <p:nvSpPr>
          <p:cNvPr id="4103" name="Text Box 7"/>
          <p:cNvSpPr txBox="1">
            <a:spLocks noChangeArrowheads="1"/>
          </p:cNvSpPr>
          <p:nvPr/>
        </p:nvSpPr>
        <p:spPr bwMode="auto">
          <a:xfrm>
            <a:off x="304800" y="2174786"/>
            <a:ext cx="46892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latin typeface="Times New Roman" pitchFamily="18" charset="0"/>
              </a:rPr>
              <a:t>- </a:t>
            </a:r>
            <a:r>
              <a:rPr lang="en-US" sz="2400" dirty="0" err="1">
                <a:latin typeface="Times New Roman" pitchFamily="18" charset="0"/>
              </a:rPr>
              <a:t>Hình</a:t>
            </a:r>
            <a:r>
              <a:rPr lang="en-US" sz="2400" dirty="0">
                <a:latin typeface="Times New Roman" pitchFamily="18" charset="0"/>
              </a:rPr>
              <a:t> </a:t>
            </a:r>
            <a:r>
              <a:rPr lang="en-US" sz="2400" dirty="0" err="1">
                <a:latin typeface="Times New Roman" pitchFamily="18" charset="0"/>
              </a:rPr>
              <a:t>nón</a:t>
            </a:r>
            <a:r>
              <a:rPr lang="en-US" sz="2400" dirty="0">
                <a:latin typeface="Times New Roman" pitchFamily="18" charset="0"/>
              </a:rPr>
              <a:t> </a:t>
            </a:r>
            <a:r>
              <a:rPr lang="en-US" sz="2400" dirty="0" err="1">
                <a:latin typeface="Times New Roman" pitchFamily="18" charset="0"/>
              </a:rPr>
              <a:t>được</a:t>
            </a:r>
            <a:r>
              <a:rPr lang="en-US" sz="2400" dirty="0">
                <a:latin typeface="Times New Roman" pitchFamily="18" charset="0"/>
              </a:rPr>
              <a:t> </a:t>
            </a:r>
            <a:r>
              <a:rPr lang="en-US" sz="2400" dirty="0" err="1">
                <a:latin typeface="Times New Roman" pitchFamily="18" charset="0"/>
              </a:rPr>
              <a:t>tạo</a:t>
            </a:r>
            <a:r>
              <a:rPr lang="en-US" sz="2400" dirty="0">
                <a:latin typeface="Times New Roman" pitchFamily="18" charset="0"/>
              </a:rPr>
              <a:t>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khi</a:t>
            </a:r>
            <a:r>
              <a:rPr lang="en-US" sz="2400" dirty="0">
                <a:latin typeface="Times New Roman" pitchFamily="18" charset="0"/>
              </a:rPr>
              <a:t> quay tam </a:t>
            </a:r>
            <a:r>
              <a:rPr lang="en-US" sz="2400" dirty="0" err="1">
                <a:latin typeface="Times New Roman" pitchFamily="18" charset="0"/>
              </a:rPr>
              <a:t>giác</a:t>
            </a:r>
            <a:r>
              <a:rPr lang="en-US" sz="2400" dirty="0">
                <a:latin typeface="Times New Roman" pitchFamily="18" charset="0"/>
              </a:rPr>
              <a:t> AOC </a:t>
            </a:r>
            <a:r>
              <a:rPr lang="en-US" sz="2400" dirty="0" err="1">
                <a:latin typeface="Times New Roman" pitchFamily="18" charset="0"/>
              </a:rPr>
              <a:t>vuông</a:t>
            </a:r>
            <a:r>
              <a:rPr lang="en-US" sz="2400" dirty="0">
                <a:latin typeface="Times New Roman" pitchFamily="18" charset="0"/>
              </a:rPr>
              <a:t> </a:t>
            </a:r>
            <a:r>
              <a:rPr lang="en-US" sz="2400" dirty="0" err="1">
                <a:latin typeface="Times New Roman" pitchFamily="18" charset="0"/>
              </a:rPr>
              <a:t>tại</a:t>
            </a:r>
            <a:r>
              <a:rPr lang="en-US" sz="2400" dirty="0">
                <a:latin typeface="Times New Roman" pitchFamily="18" charset="0"/>
              </a:rPr>
              <a:t> O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vòng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góc</a:t>
            </a:r>
            <a:r>
              <a:rPr lang="en-US" sz="2400" dirty="0">
                <a:latin typeface="Times New Roman" pitchFamily="18" charset="0"/>
              </a:rPr>
              <a:t> </a:t>
            </a:r>
            <a:r>
              <a:rPr lang="en-US" sz="2400" dirty="0" err="1">
                <a:latin typeface="Times New Roman" pitchFamily="18" charset="0"/>
              </a:rPr>
              <a:t>vuông</a:t>
            </a:r>
            <a:r>
              <a:rPr lang="en-US" sz="2400" dirty="0">
                <a:latin typeface="Times New Roman" pitchFamily="18" charset="0"/>
              </a:rPr>
              <a:t> OA </a:t>
            </a:r>
            <a:r>
              <a:rPr lang="en-US" sz="2400" dirty="0" err="1">
                <a:latin typeface="Times New Roman" pitchFamily="18" charset="0"/>
              </a:rPr>
              <a:t>cố</a:t>
            </a:r>
            <a:r>
              <a:rPr lang="en-US" sz="2400" dirty="0">
                <a:latin typeface="Times New Roman" pitchFamily="18" charset="0"/>
              </a:rPr>
              <a:t> </a:t>
            </a:r>
            <a:r>
              <a:rPr lang="en-US" sz="2400" dirty="0" err="1">
                <a:latin typeface="Times New Roman" pitchFamily="18" charset="0"/>
              </a:rPr>
              <a:t>định</a:t>
            </a:r>
            <a:r>
              <a:rPr lang="en-US" sz="2400" dirty="0">
                <a:latin typeface="Times New Roman" pitchFamily="18" charset="0"/>
              </a:rPr>
              <a:t>.</a:t>
            </a:r>
          </a:p>
        </p:txBody>
      </p:sp>
      <p:sp>
        <p:nvSpPr>
          <p:cNvPr id="3077"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grpSp>
        <p:nvGrpSpPr>
          <p:cNvPr id="4106" name="Group 10"/>
          <p:cNvGrpSpPr>
            <a:grpSpLocks/>
          </p:cNvGrpSpPr>
          <p:nvPr/>
        </p:nvGrpSpPr>
        <p:grpSpPr bwMode="auto">
          <a:xfrm>
            <a:off x="5903914" y="1196975"/>
            <a:ext cx="2047875" cy="1981200"/>
            <a:chOff x="123" y="720"/>
            <a:chExt cx="1290" cy="1248"/>
          </a:xfrm>
        </p:grpSpPr>
        <p:sp>
          <p:nvSpPr>
            <p:cNvPr id="3194" name="AutoShape 11"/>
            <p:cNvSpPr>
              <a:spLocks noChangeArrowheads="1"/>
            </p:cNvSpPr>
            <p:nvPr/>
          </p:nvSpPr>
          <p:spPr bwMode="auto">
            <a:xfrm flipH="1">
              <a:off x="288" y="888"/>
              <a:ext cx="576" cy="864"/>
            </a:xfrm>
            <a:prstGeom prst="rtTriangle">
              <a:avLst/>
            </a:prstGeom>
            <a:gradFill rotWithShape="1">
              <a:gsLst>
                <a:gs pos="0">
                  <a:srgbClr val="767600"/>
                </a:gs>
                <a:gs pos="50000">
                  <a:srgbClr val="FFFF00"/>
                </a:gs>
                <a:gs pos="100000">
                  <a:srgbClr val="767600"/>
                </a:gs>
              </a:gsLst>
              <a:lin ang="5400000" scaled="1"/>
            </a:gradFill>
            <a:ln w="28575">
              <a:solidFill>
                <a:schemeClr val="tx1"/>
              </a:solidFill>
              <a:miter lim="800000"/>
              <a:headEnd/>
              <a:tailEnd/>
            </a:ln>
          </p:spPr>
          <p:txBody>
            <a:bodyPr/>
            <a:lstStyle/>
            <a:p>
              <a:endParaRPr lang="en-US"/>
            </a:p>
          </p:txBody>
        </p:sp>
        <p:sp>
          <p:nvSpPr>
            <p:cNvPr id="3195" name="Line 12"/>
            <p:cNvSpPr>
              <a:spLocks noChangeShapeType="1"/>
            </p:cNvSpPr>
            <p:nvPr/>
          </p:nvSpPr>
          <p:spPr bwMode="auto">
            <a:xfrm>
              <a:off x="864" y="720"/>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6" name="Rectangle 13"/>
            <p:cNvSpPr>
              <a:spLocks noChangeArrowheads="1"/>
            </p:cNvSpPr>
            <p:nvPr/>
          </p:nvSpPr>
          <p:spPr bwMode="auto">
            <a:xfrm>
              <a:off x="796" y="1680"/>
              <a:ext cx="68" cy="6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7" name="Text Box 14"/>
            <p:cNvSpPr txBox="1">
              <a:spLocks noChangeArrowheads="1"/>
            </p:cNvSpPr>
            <p:nvPr/>
          </p:nvSpPr>
          <p:spPr bwMode="auto">
            <a:xfrm>
              <a:off x="837" y="768"/>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A</a:t>
              </a:r>
            </a:p>
          </p:txBody>
        </p:sp>
        <p:sp>
          <p:nvSpPr>
            <p:cNvPr id="3198" name="Text Box 15"/>
            <p:cNvSpPr txBox="1">
              <a:spLocks noChangeArrowheads="1"/>
            </p:cNvSpPr>
            <p:nvPr/>
          </p:nvSpPr>
          <p:spPr bwMode="auto">
            <a:xfrm>
              <a:off x="816" y="1632"/>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O</a:t>
              </a:r>
            </a:p>
          </p:txBody>
        </p:sp>
        <p:sp>
          <p:nvSpPr>
            <p:cNvPr id="3199" name="Text Box 16"/>
            <p:cNvSpPr txBox="1">
              <a:spLocks noChangeArrowheads="1"/>
            </p:cNvSpPr>
            <p:nvPr/>
          </p:nvSpPr>
          <p:spPr bwMode="auto">
            <a:xfrm>
              <a:off x="123" y="1701"/>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C</a:t>
              </a:r>
            </a:p>
          </p:txBody>
        </p:sp>
      </p:grpSp>
      <p:sp>
        <p:nvSpPr>
          <p:cNvPr id="4116" name="Arc 20"/>
          <p:cNvSpPr>
            <a:spLocks/>
          </p:cNvSpPr>
          <p:nvPr/>
        </p:nvSpPr>
        <p:spPr bwMode="auto">
          <a:xfrm rot="6998718" flipV="1">
            <a:off x="6927057" y="1955008"/>
            <a:ext cx="360363" cy="330200"/>
          </a:xfrm>
          <a:custGeom>
            <a:avLst/>
            <a:gdLst>
              <a:gd name="T0" fmla="*/ 302580 w 43200"/>
              <a:gd name="T1" fmla="*/ 0 h 37451"/>
              <a:gd name="T2" fmla="*/ 13705 w 43200"/>
              <a:gd name="T3" fmla="*/ 66902 h 37451"/>
              <a:gd name="T4" fmla="*/ 180182 w 43200"/>
              <a:gd name="T5" fmla="*/ 139756 h 37451"/>
              <a:gd name="T6" fmla="*/ 0 60000 65536"/>
              <a:gd name="T7" fmla="*/ 0 60000 65536"/>
              <a:gd name="T8" fmla="*/ 0 60000 65536"/>
            </a:gdLst>
            <a:ahLst/>
            <a:cxnLst>
              <a:cxn ang="T6">
                <a:pos x="T0" y="T1"/>
              </a:cxn>
              <a:cxn ang="T7">
                <a:pos x="T2" y="T3"/>
              </a:cxn>
              <a:cxn ang="T8">
                <a:pos x="T4" y="T5"/>
              </a:cxn>
            </a:cxnLst>
            <a:rect l="0" t="0" r="r" b="b"/>
            <a:pathLst>
              <a:path w="43200" h="37451" fill="none" extrusionOk="0">
                <a:moveTo>
                  <a:pt x="36273" y="-1"/>
                </a:moveTo>
                <a:cubicBezTo>
                  <a:pt x="40689" y="4087"/>
                  <a:pt x="43200" y="9833"/>
                  <a:pt x="43200" y="15851"/>
                </a:cubicBezTo>
                <a:cubicBezTo>
                  <a:pt x="43200" y="27780"/>
                  <a:pt x="33529" y="37451"/>
                  <a:pt x="21600" y="37451"/>
                </a:cubicBezTo>
                <a:cubicBezTo>
                  <a:pt x="9670" y="37451"/>
                  <a:pt x="0" y="27780"/>
                  <a:pt x="0" y="15851"/>
                </a:cubicBezTo>
                <a:cubicBezTo>
                  <a:pt x="-1" y="13015"/>
                  <a:pt x="558" y="10207"/>
                  <a:pt x="1642" y="7587"/>
                </a:cubicBezTo>
              </a:path>
              <a:path w="43200" h="37451" stroke="0" extrusionOk="0">
                <a:moveTo>
                  <a:pt x="36273" y="-1"/>
                </a:moveTo>
                <a:cubicBezTo>
                  <a:pt x="40689" y="4087"/>
                  <a:pt x="43200" y="9833"/>
                  <a:pt x="43200" y="15851"/>
                </a:cubicBezTo>
                <a:cubicBezTo>
                  <a:pt x="43200" y="27780"/>
                  <a:pt x="33529" y="37451"/>
                  <a:pt x="21600" y="37451"/>
                </a:cubicBezTo>
                <a:cubicBezTo>
                  <a:pt x="9670" y="37451"/>
                  <a:pt x="0" y="27780"/>
                  <a:pt x="0" y="15851"/>
                </a:cubicBezTo>
                <a:cubicBezTo>
                  <a:pt x="-1" y="13015"/>
                  <a:pt x="558" y="10207"/>
                  <a:pt x="1642" y="7587"/>
                </a:cubicBezTo>
                <a:lnTo>
                  <a:pt x="21600" y="15851"/>
                </a:lnTo>
                <a:lnTo>
                  <a:pt x="36273" y="-1"/>
                </a:lnTo>
                <a:close/>
              </a:path>
            </a:pathLst>
          </a:custGeom>
          <a:noFill/>
          <a:ln w="28575">
            <a:solidFill>
              <a:srgbClr val="339966"/>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 name="Group 21"/>
          <p:cNvGrpSpPr>
            <a:grpSpLocks/>
          </p:cNvGrpSpPr>
          <p:nvPr/>
        </p:nvGrpSpPr>
        <p:grpSpPr bwMode="auto">
          <a:xfrm>
            <a:off x="5922963" y="3856038"/>
            <a:ext cx="2260600" cy="2197100"/>
            <a:chOff x="2206" y="1200"/>
            <a:chExt cx="1424" cy="1384"/>
          </a:xfrm>
        </p:grpSpPr>
        <p:sp>
          <p:nvSpPr>
            <p:cNvPr id="3182" name="Freeform 22"/>
            <p:cNvSpPr>
              <a:spLocks/>
            </p:cNvSpPr>
            <p:nvPr/>
          </p:nvSpPr>
          <p:spPr bwMode="auto">
            <a:xfrm>
              <a:off x="2726" y="1371"/>
              <a:ext cx="513" cy="896"/>
            </a:xfrm>
            <a:custGeom>
              <a:avLst/>
              <a:gdLst>
                <a:gd name="T0" fmla="*/ 0 w 1230"/>
                <a:gd name="T1" fmla="*/ 0 h 2150"/>
                <a:gd name="T2" fmla="*/ 513 w 1230"/>
                <a:gd name="T3" fmla="*/ 896 h 2150"/>
                <a:gd name="T4" fmla="*/ 0 60000 65536"/>
                <a:gd name="T5" fmla="*/ 0 60000 65536"/>
              </a:gdLst>
              <a:ahLst/>
              <a:cxnLst>
                <a:cxn ang="T4">
                  <a:pos x="T0" y="T1"/>
                </a:cxn>
                <a:cxn ang="T5">
                  <a:pos x="T2" y="T3"/>
                </a:cxn>
              </a:cxnLst>
              <a:rect l="0" t="0" r="r" b="b"/>
              <a:pathLst>
                <a:path w="1230" h="2150">
                  <a:moveTo>
                    <a:pt x="0" y="0"/>
                  </a:moveTo>
                  <a:lnTo>
                    <a:pt x="1230" y="2150"/>
                  </a:lnTo>
                </a:path>
              </a:pathLst>
            </a:custGeom>
            <a:noFill/>
            <a:ln w="28575" cmpd="sng">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83" name="Group 23"/>
            <p:cNvGrpSpPr>
              <a:grpSpLocks/>
            </p:cNvGrpSpPr>
            <p:nvPr/>
          </p:nvGrpSpPr>
          <p:grpSpPr bwMode="auto">
            <a:xfrm>
              <a:off x="2206" y="1200"/>
              <a:ext cx="1424" cy="1384"/>
              <a:chOff x="2208" y="1200"/>
              <a:chExt cx="1424" cy="1384"/>
            </a:xfrm>
          </p:grpSpPr>
          <p:grpSp>
            <p:nvGrpSpPr>
              <p:cNvPr id="3184" name="Group 24"/>
              <p:cNvGrpSpPr>
                <a:grpSpLocks/>
              </p:cNvGrpSpPr>
              <p:nvPr/>
            </p:nvGrpSpPr>
            <p:grpSpPr bwMode="auto">
              <a:xfrm>
                <a:off x="2208" y="1200"/>
                <a:ext cx="1424" cy="1384"/>
                <a:chOff x="2208" y="1200"/>
                <a:chExt cx="1424" cy="1384"/>
              </a:xfrm>
            </p:grpSpPr>
            <p:grpSp>
              <p:nvGrpSpPr>
                <p:cNvPr id="3186" name="Group 25"/>
                <p:cNvGrpSpPr>
                  <a:grpSpLocks/>
                </p:cNvGrpSpPr>
                <p:nvPr/>
              </p:nvGrpSpPr>
              <p:grpSpPr bwMode="auto">
                <a:xfrm>
                  <a:off x="2216" y="2091"/>
                  <a:ext cx="1009" cy="360"/>
                  <a:chOff x="3216" y="2928"/>
                  <a:chExt cx="1009" cy="360"/>
                </a:xfrm>
              </p:grpSpPr>
              <p:sp>
                <p:nvSpPr>
                  <p:cNvPr id="3192" name="Oval 26"/>
                  <p:cNvSpPr>
                    <a:spLocks noChangeArrowheads="1"/>
                  </p:cNvSpPr>
                  <p:nvPr/>
                </p:nvSpPr>
                <p:spPr bwMode="auto">
                  <a:xfrm>
                    <a:off x="3216" y="2928"/>
                    <a:ext cx="1008" cy="360"/>
                  </a:xfrm>
                  <a:prstGeom prst="ellipse">
                    <a:avLst/>
                  </a:prstGeom>
                  <a:gradFill rotWithShape="1">
                    <a:gsLst>
                      <a:gs pos="0">
                        <a:srgbClr val="B28EB2"/>
                      </a:gs>
                      <a:gs pos="50000">
                        <a:srgbClr val="FFCCFF"/>
                      </a:gs>
                      <a:gs pos="100000">
                        <a:srgbClr val="B28EB2"/>
                      </a:gs>
                    </a:gsLst>
                    <a:lin ang="5400000" scaled="1"/>
                  </a:gradFill>
                  <a:ln w="28575">
                    <a:solidFill>
                      <a:srgbClr val="0000FF"/>
                    </a:solidFill>
                    <a:prstDash val="dash"/>
                    <a:round/>
                    <a:headEnd/>
                    <a:tailEnd/>
                  </a:ln>
                </p:spPr>
                <p:txBody>
                  <a:bodyPr/>
                  <a:lstStyle/>
                  <a:p>
                    <a:endParaRPr lang="en-US"/>
                  </a:p>
                </p:txBody>
              </p:sp>
              <p:sp>
                <p:nvSpPr>
                  <p:cNvPr id="3193" name="Arc 27"/>
                  <p:cNvSpPr>
                    <a:spLocks/>
                  </p:cNvSpPr>
                  <p:nvPr/>
                </p:nvSpPr>
                <p:spPr bwMode="auto">
                  <a:xfrm flipV="1">
                    <a:off x="3216" y="3110"/>
                    <a:ext cx="1009" cy="178"/>
                  </a:xfrm>
                  <a:custGeom>
                    <a:avLst/>
                    <a:gdLst>
                      <a:gd name="T0" fmla="*/ 0 w 43188"/>
                      <a:gd name="T1" fmla="*/ 172 h 21600"/>
                      <a:gd name="T2" fmla="*/ 1009 w 43188"/>
                      <a:gd name="T3" fmla="*/ 178 h 21600"/>
                      <a:gd name="T4" fmla="*/ 504 w 43188"/>
                      <a:gd name="T5" fmla="*/ 178 h 21600"/>
                      <a:gd name="T6" fmla="*/ 0 60000 65536"/>
                      <a:gd name="T7" fmla="*/ 0 60000 65536"/>
                      <a:gd name="T8" fmla="*/ 0 60000 65536"/>
                    </a:gdLst>
                    <a:ahLst/>
                    <a:cxnLst>
                      <a:cxn ang="T6">
                        <a:pos x="T0" y="T1"/>
                      </a:cxn>
                      <a:cxn ang="T7">
                        <a:pos x="T2" y="T3"/>
                      </a:cxn>
                      <a:cxn ang="T8">
                        <a:pos x="T4" y="T5"/>
                      </a:cxn>
                    </a:cxnLst>
                    <a:rect l="0" t="0" r="r" b="b"/>
                    <a:pathLst>
                      <a:path w="43188" h="21600" fill="none" extrusionOk="0">
                        <a:moveTo>
                          <a:pt x="0" y="20870"/>
                        </a:moveTo>
                        <a:cubicBezTo>
                          <a:pt x="393" y="9231"/>
                          <a:pt x="9942" y="-1"/>
                          <a:pt x="21588" y="0"/>
                        </a:cubicBezTo>
                        <a:cubicBezTo>
                          <a:pt x="33517" y="0"/>
                          <a:pt x="43188" y="9670"/>
                          <a:pt x="43188" y="21600"/>
                        </a:cubicBezTo>
                      </a:path>
                      <a:path w="43188" h="21600" stroke="0" extrusionOk="0">
                        <a:moveTo>
                          <a:pt x="0" y="20870"/>
                        </a:moveTo>
                        <a:cubicBezTo>
                          <a:pt x="393" y="9231"/>
                          <a:pt x="9942" y="-1"/>
                          <a:pt x="21588" y="0"/>
                        </a:cubicBezTo>
                        <a:cubicBezTo>
                          <a:pt x="33517" y="0"/>
                          <a:pt x="43188" y="9670"/>
                          <a:pt x="43188" y="21600"/>
                        </a:cubicBezTo>
                        <a:lnTo>
                          <a:pt x="21588" y="21600"/>
                        </a:lnTo>
                        <a:lnTo>
                          <a:pt x="0" y="20870"/>
                        </a:lnTo>
                        <a:close/>
                      </a:path>
                    </a:pathLst>
                  </a:custGeom>
                  <a:noFill/>
                  <a:ln w="28575">
                    <a:solidFill>
                      <a:srgbClr val="0000FF"/>
                    </a:solidFill>
                    <a:round/>
                    <a:headEnd/>
                    <a:tailEnd/>
                  </a:ln>
                  <a:extLst>
                    <a:ext uri="{909E8E84-426E-40DD-AFC4-6F175D3DCCD1}">
                      <a14:hiddenFill xmlns:a14="http://schemas.microsoft.com/office/drawing/2010/main">
                        <a:gradFill rotWithShape="1">
                          <a:gsLst>
                            <a:gs pos="0">
                              <a:srgbClr val="B28EB2"/>
                            </a:gs>
                            <a:gs pos="50000">
                              <a:srgbClr val="FFCCFF"/>
                            </a:gs>
                            <a:gs pos="100000">
                              <a:srgbClr val="B28EB2"/>
                            </a:gs>
                          </a:gsLst>
                          <a:lin ang="5400000" scaled="1"/>
                        </a:gradFill>
                      </a14:hiddenFill>
                    </a:ext>
                  </a:extLst>
                </p:spPr>
                <p:txBody>
                  <a:bodyPr/>
                  <a:lstStyle/>
                  <a:p>
                    <a:endParaRPr lang="en-US"/>
                  </a:p>
                </p:txBody>
              </p:sp>
            </p:grpSp>
            <p:grpSp>
              <p:nvGrpSpPr>
                <p:cNvPr id="3187" name="Group 28"/>
                <p:cNvGrpSpPr>
                  <a:grpSpLocks/>
                </p:cNvGrpSpPr>
                <p:nvPr/>
              </p:nvGrpSpPr>
              <p:grpSpPr bwMode="auto">
                <a:xfrm>
                  <a:off x="2208" y="1200"/>
                  <a:ext cx="1424" cy="1384"/>
                  <a:chOff x="2208" y="1200"/>
                  <a:chExt cx="1424" cy="1384"/>
                </a:xfrm>
              </p:grpSpPr>
              <p:sp>
                <p:nvSpPr>
                  <p:cNvPr id="3188" name="Text Box 29"/>
                  <p:cNvSpPr txBox="1">
                    <a:spLocks noChangeArrowheads="1"/>
                  </p:cNvSpPr>
                  <p:nvPr/>
                </p:nvSpPr>
                <p:spPr bwMode="auto">
                  <a:xfrm>
                    <a:off x="2615" y="1200"/>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A</a:t>
                    </a:r>
                  </a:p>
                </p:txBody>
              </p:sp>
              <p:sp>
                <p:nvSpPr>
                  <p:cNvPr id="3189" name="Text Box 30"/>
                  <p:cNvSpPr txBox="1">
                    <a:spLocks noChangeArrowheads="1"/>
                  </p:cNvSpPr>
                  <p:nvPr/>
                </p:nvSpPr>
                <p:spPr bwMode="auto">
                  <a:xfrm>
                    <a:off x="2684" y="2211"/>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O</a:t>
                    </a:r>
                  </a:p>
                </p:txBody>
              </p:sp>
              <p:sp>
                <p:nvSpPr>
                  <p:cNvPr id="3190" name="Text Box 31"/>
                  <p:cNvSpPr txBox="1">
                    <a:spLocks noChangeArrowheads="1"/>
                  </p:cNvSpPr>
                  <p:nvPr/>
                </p:nvSpPr>
                <p:spPr bwMode="auto">
                  <a:xfrm>
                    <a:off x="2208" y="2344"/>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C</a:t>
                    </a:r>
                  </a:p>
                </p:txBody>
              </p:sp>
              <p:sp>
                <p:nvSpPr>
                  <p:cNvPr id="3191" name="Text Box 32"/>
                  <p:cNvSpPr txBox="1">
                    <a:spLocks noChangeArrowheads="1"/>
                  </p:cNvSpPr>
                  <p:nvPr/>
                </p:nvSpPr>
                <p:spPr bwMode="auto">
                  <a:xfrm>
                    <a:off x="3200" y="2176"/>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D</a:t>
                    </a:r>
                  </a:p>
                </p:txBody>
              </p:sp>
            </p:grpSp>
          </p:grpSp>
          <p:sp>
            <p:nvSpPr>
              <p:cNvPr id="3185" name="Freeform 33"/>
              <p:cNvSpPr>
                <a:spLocks/>
              </p:cNvSpPr>
              <p:nvPr/>
            </p:nvSpPr>
            <p:spPr bwMode="auto">
              <a:xfrm>
                <a:off x="2211" y="1371"/>
                <a:ext cx="510" cy="888"/>
              </a:xfrm>
              <a:custGeom>
                <a:avLst/>
                <a:gdLst>
                  <a:gd name="T0" fmla="*/ 510 w 1240"/>
                  <a:gd name="T1" fmla="*/ 0 h 2160"/>
                  <a:gd name="T2" fmla="*/ 0 w 1240"/>
                  <a:gd name="T3" fmla="*/ 888 h 2160"/>
                  <a:gd name="T4" fmla="*/ 0 60000 65536"/>
                  <a:gd name="T5" fmla="*/ 0 60000 65536"/>
                </a:gdLst>
                <a:ahLst/>
                <a:cxnLst>
                  <a:cxn ang="T4">
                    <a:pos x="T0" y="T1"/>
                  </a:cxn>
                  <a:cxn ang="T5">
                    <a:pos x="T2" y="T3"/>
                  </a:cxn>
                </a:cxnLst>
                <a:rect l="0" t="0" r="r" b="b"/>
                <a:pathLst>
                  <a:path w="1240" h="2160">
                    <a:moveTo>
                      <a:pt x="1240" y="0"/>
                    </a:moveTo>
                    <a:lnTo>
                      <a:pt x="0" y="2160"/>
                    </a:lnTo>
                  </a:path>
                </a:pathLst>
              </a:custGeom>
              <a:noFill/>
              <a:ln w="28575" cmpd="sng">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130" name="Group 34"/>
          <p:cNvGrpSpPr>
            <a:grpSpLocks/>
          </p:cNvGrpSpPr>
          <p:nvPr/>
        </p:nvGrpSpPr>
        <p:grpSpPr bwMode="auto">
          <a:xfrm>
            <a:off x="6754813" y="4122740"/>
            <a:ext cx="804862" cy="1423987"/>
            <a:chOff x="2721" y="1368"/>
            <a:chExt cx="507" cy="897"/>
          </a:xfrm>
        </p:grpSpPr>
        <p:sp>
          <p:nvSpPr>
            <p:cNvPr id="3180" name="Freeform 35"/>
            <p:cNvSpPr>
              <a:spLocks/>
            </p:cNvSpPr>
            <p:nvPr/>
          </p:nvSpPr>
          <p:spPr bwMode="auto">
            <a:xfrm>
              <a:off x="2721" y="1368"/>
              <a:ext cx="507" cy="894"/>
            </a:xfrm>
            <a:custGeom>
              <a:avLst/>
              <a:gdLst>
                <a:gd name="T0" fmla="*/ 0 w 507"/>
                <a:gd name="T1" fmla="*/ 0 h 894"/>
                <a:gd name="T2" fmla="*/ 507 w 507"/>
                <a:gd name="T3" fmla="*/ 891 h 894"/>
                <a:gd name="T4" fmla="*/ 0 w 507"/>
                <a:gd name="T5" fmla="*/ 894 h 894"/>
                <a:gd name="T6" fmla="*/ 0 w 507"/>
                <a:gd name="T7" fmla="*/ 0 h 8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7" h="894">
                  <a:moveTo>
                    <a:pt x="0" y="0"/>
                  </a:moveTo>
                  <a:lnTo>
                    <a:pt x="507" y="891"/>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81" name="Freeform 36"/>
            <p:cNvSpPr>
              <a:spLocks/>
            </p:cNvSpPr>
            <p:nvPr/>
          </p:nvSpPr>
          <p:spPr bwMode="auto">
            <a:xfrm>
              <a:off x="2727" y="2263"/>
              <a:ext cx="489" cy="2"/>
            </a:xfrm>
            <a:custGeom>
              <a:avLst/>
              <a:gdLst>
                <a:gd name="T0" fmla="*/ 489 w 489"/>
                <a:gd name="T1" fmla="*/ 2 h 2"/>
                <a:gd name="T2" fmla="*/ 0 w 489"/>
                <a:gd name="T3" fmla="*/ 0 h 2"/>
                <a:gd name="T4" fmla="*/ 0 60000 65536"/>
                <a:gd name="T5" fmla="*/ 0 60000 65536"/>
              </a:gdLst>
              <a:ahLst/>
              <a:cxnLst>
                <a:cxn ang="T4">
                  <a:pos x="T0" y="T1"/>
                </a:cxn>
                <a:cxn ang="T5">
                  <a:pos x="T2" y="T3"/>
                </a:cxn>
              </a:cxnLst>
              <a:rect l="0" t="0" r="r" b="b"/>
              <a:pathLst>
                <a:path w="489" h="2">
                  <a:moveTo>
                    <a:pt x="489" y="2"/>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33" name="Group 37"/>
          <p:cNvGrpSpPr>
            <a:grpSpLocks/>
          </p:cNvGrpSpPr>
          <p:nvPr/>
        </p:nvGrpSpPr>
        <p:grpSpPr bwMode="auto">
          <a:xfrm>
            <a:off x="6754814" y="4132265"/>
            <a:ext cx="771525" cy="1495425"/>
            <a:chOff x="2721" y="1374"/>
            <a:chExt cx="486" cy="942"/>
          </a:xfrm>
        </p:grpSpPr>
        <p:sp>
          <p:nvSpPr>
            <p:cNvPr id="3178" name="Freeform 38"/>
            <p:cNvSpPr>
              <a:spLocks/>
            </p:cNvSpPr>
            <p:nvPr/>
          </p:nvSpPr>
          <p:spPr bwMode="auto">
            <a:xfrm>
              <a:off x="2721" y="1374"/>
              <a:ext cx="486" cy="942"/>
            </a:xfrm>
            <a:custGeom>
              <a:avLst/>
              <a:gdLst>
                <a:gd name="T0" fmla="*/ 0 w 486"/>
                <a:gd name="T1" fmla="*/ 0 h 942"/>
                <a:gd name="T2" fmla="*/ 486 w 486"/>
                <a:gd name="T3" fmla="*/ 942 h 942"/>
                <a:gd name="T4" fmla="*/ 0 w 486"/>
                <a:gd name="T5" fmla="*/ 894 h 942"/>
                <a:gd name="T6" fmla="*/ 0 w 486"/>
                <a:gd name="T7" fmla="*/ 0 h 9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6" h="942">
                  <a:moveTo>
                    <a:pt x="0" y="0"/>
                  </a:moveTo>
                  <a:lnTo>
                    <a:pt x="486" y="942"/>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79" name="Freeform 39"/>
            <p:cNvSpPr>
              <a:spLocks/>
            </p:cNvSpPr>
            <p:nvPr/>
          </p:nvSpPr>
          <p:spPr bwMode="auto">
            <a:xfrm>
              <a:off x="2727" y="2269"/>
              <a:ext cx="474" cy="44"/>
            </a:xfrm>
            <a:custGeom>
              <a:avLst/>
              <a:gdLst>
                <a:gd name="T0" fmla="*/ 474 w 474"/>
                <a:gd name="T1" fmla="*/ 44 h 44"/>
                <a:gd name="T2" fmla="*/ 0 w 474"/>
                <a:gd name="T3" fmla="*/ 0 h 44"/>
                <a:gd name="T4" fmla="*/ 0 60000 65536"/>
                <a:gd name="T5" fmla="*/ 0 60000 65536"/>
              </a:gdLst>
              <a:ahLst/>
              <a:cxnLst>
                <a:cxn ang="T4">
                  <a:pos x="T0" y="T1"/>
                </a:cxn>
                <a:cxn ang="T5">
                  <a:pos x="T2" y="T3"/>
                </a:cxn>
              </a:cxnLst>
              <a:rect l="0" t="0" r="r" b="b"/>
              <a:pathLst>
                <a:path w="474" h="44">
                  <a:moveTo>
                    <a:pt x="474" y="44"/>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36" name="Group 40"/>
          <p:cNvGrpSpPr>
            <a:grpSpLocks/>
          </p:cNvGrpSpPr>
          <p:nvPr/>
        </p:nvGrpSpPr>
        <p:grpSpPr bwMode="auto">
          <a:xfrm>
            <a:off x="6754813" y="4127502"/>
            <a:ext cx="685800" cy="1571625"/>
            <a:chOff x="2721" y="1371"/>
            <a:chExt cx="432" cy="990"/>
          </a:xfrm>
        </p:grpSpPr>
        <p:sp>
          <p:nvSpPr>
            <p:cNvPr id="3176" name="Freeform 41"/>
            <p:cNvSpPr>
              <a:spLocks/>
            </p:cNvSpPr>
            <p:nvPr/>
          </p:nvSpPr>
          <p:spPr bwMode="auto">
            <a:xfrm>
              <a:off x="2721" y="1371"/>
              <a:ext cx="432" cy="990"/>
            </a:xfrm>
            <a:custGeom>
              <a:avLst/>
              <a:gdLst>
                <a:gd name="T0" fmla="*/ 0 w 432"/>
                <a:gd name="T1" fmla="*/ 0 h 990"/>
                <a:gd name="T2" fmla="*/ 432 w 432"/>
                <a:gd name="T3" fmla="*/ 990 h 990"/>
                <a:gd name="T4" fmla="*/ 0 w 432"/>
                <a:gd name="T5" fmla="*/ 894 h 990"/>
                <a:gd name="T6" fmla="*/ 0 w 432"/>
                <a:gd name="T7" fmla="*/ 0 h 9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90">
                  <a:moveTo>
                    <a:pt x="0" y="0"/>
                  </a:moveTo>
                  <a:lnTo>
                    <a:pt x="432" y="990"/>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77" name="Freeform 42"/>
            <p:cNvSpPr>
              <a:spLocks/>
            </p:cNvSpPr>
            <p:nvPr/>
          </p:nvSpPr>
          <p:spPr bwMode="auto">
            <a:xfrm>
              <a:off x="2727" y="2266"/>
              <a:ext cx="417" cy="89"/>
            </a:xfrm>
            <a:custGeom>
              <a:avLst/>
              <a:gdLst>
                <a:gd name="T0" fmla="*/ 417 w 417"/>
                <a:gd name="T1" fmla="*/ 89 h 89"/>
                <a:gd name="T2" fmla="*/ 0 w 417"/>
                <a:gd name="T3" fmla="*/ 0 h 89"/>
                <a:gd name="T4" fmla="*/ 0 60000 65536"/>
                <a:gd name="T5" fmla="*/ 0 60000 65536"/>
              </a:gdLst>
              <a:ahLst/>
              <a:cxnLst>
                <a:cxn ang="T4">
                  <a:pos x="T0" y="T1"/>
                </a:cxn>
                <a:cxn ang="T5">
                  <a:pos x="T2" y="T3"/>
                </a:cxn>
              </a:cxnLst>
              <a:rect l="0" t="0" r="r" b="b"/>
              <a:pathLst>
                <a:path w="417" h="89">
                  <a:moveTo>
                    <a:pt x="417" y="89"/>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39" name="Group 43"/>
          <p:cNvGrpSpPr>
            <a:grpSpLocks/>
          </p:cNvGrpSpPr>
          <p:nvPr/>
        </p:nvGrpSpPr>
        <p:grpSpPr bwMode="auto">
          <a:xfrm>
            <a:off x="6754814" y="4127502"/>
            <a:ext cx="600075" cy="1624013"/>
            <a:chOff x="2721" y="1371"/>
            <a:chExt cx="378" cy="1023"/>
          </a:xfrm>
        </p:grpSpPr>
        <p:sp>
          <p:nvSpPr>
            <p:cNvPr id="3174" name="Freeform 44"/>
            <p:cNvSpPr>
              <a:spLocks/>
            </p:cNvSpPr>
            <p:nvPr/>
          </p:nvSpPr>
          <p:spPr bwMode="auto">
            <a:xfrm>
              <a:off x="2721" y="1371"/>
              <a:ext cx="378" cy="1023"/>
            </a:xfrm>
            <a:custGeom>
              <a:avLst/>
              <a:gdLst>
                <a:gd name="T0" fmla="*/ 0 w 378"/>
                <a:gd name="T1" fmla="*/ 0 h 1023"/>
                <a:gd name="T2" fmla="*/ 378 w 378"/>
                <a:gd name="T3" fmla="*/ 1023 h 1023"/>
                <a:gd name="T4" fmla="*/ 0 w 378"/>
                <a:gd name="T5" fmla="*/ 894 h 1023"/>
                <a:gd name="T6" fmla="*/ 0 w 378"/>
                <a:gd name="T7" fmla="*/ 0 h 10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 h="1023">
                  <a:moveTo>
                    <a:pt x="0" y="0"/>
                  </a:moveTo>
                  <a:lnTo>
                    <a:pt x="378" y="1023"/>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75" name="Freeform 45"/>
            <p:cNvSpPr>
              <a:spLocks/>
            </p:cNvSpPr>
            <p:nvPr/>
          </p:nvSpPr>
          <p:spPr bwMode="auto">
            <a:xfrm>
              <a:off x="2727" y="2266"/>
              <a:ext cx="366" cy="125"/>
            </a:xfrm>
            <a:custGeom>
              <a:avLst/>
              <a:gdLst>
                <a:gd name="T0" fmla="*/ 366 w 366"/>
                <a:gd name="T1" fmla="*/ 125 h 125"/>
                <a:gd name="T2" fmla="*/ 0 w 366"/>
                <a:gd name="T3" fmla="*/ 0 h 125"/>
                <a:gd name="T4" fmla="*/ 0 60000 65536"/>
                <a:gd name="T5" fmla="*/ 0 60000 65536"/>
              </a:gdLst>
              <a:ahLst/>
              <a:cxnLst>
                <a:cxn ang="T4">
                  <a:pos x="T0" y="T1"/>
                </a:cxn>
                <a:cxn ang="T5">
                  <a:pos x="T2" y="T3"/>
                </a:cxn>
              </a:cxnLst>
              <a:rect l="0" t="0" r="r" b="b"/>
              <a:pathLst>
                <a:path w="366" h="125">
                  <a:moveTo>
                    <a:pt x="366" y="125"/>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42" name="Group 46"/>
          <p:cNvGrpSpPr>
            <a:grpSpLocks/>
          </p:cNvGrpSpPr>
          <p:nvPr/>
        </p:nvGrpSpPr>
        <p:grpSpPr bwMode="auto">
          <a:xfrm>
            <a:off x="6754814" y="4122738"/>
            <a:ext cx="514350" cy="1657350"/>
            <a:chOff x="2721" y="1368"/>
            <a:chExt cx="324" cy="1044"/>
          </a:xfrm>
        </p:grpSpPr>
        <p:sp>
          <p:nvSpPr>
            <p:cNvPr id="3172" name="Freeform 47"/>
            <p:cNvSpPr>
              <a:spLocks/>
            </p:cNvSpPr>
            <p:nvPr/>
          </p:nvSpPr>
          <p:spPr bwMode="auto">
            <a:xfrm>
              <a:off x="2721" y="1368"/>
              <a:ext cx="324" cy="1044"/>
            </a:xfrm>
            <a:custGeom>
              <a:avLst/>
              <a:gdLst>
                <a:gd name="T0" fmla="*/ 0 w 324"/>
                <a:gd name="T1" fmla="*/ 0 h 1044"/>
                <a:gd name="T2" fmla="*/ 324 w 324"/>
                <a:gd name="T3" fmla="*/ 1044 h 1044"/>
                <a:gd name="T4" fmla="*/ 0 w 324"/>
                <a:gd name="T5" fmla="*/ 894 h 1044"/>
                <a:gd name="T6" fmla="*/ 0 w 324"/>
                <a:gd name="T7" fmla="*/ 0 h 10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1044">
                  <a:moveTo>
                    <a:pt x="0" y="0"/>
                  </a:moveTo>
                  <a:lnTo>
                    <a:pt x="324" y="1044"/>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73" name="Freeform 48"/>
            <p:cNvSpPr>
              <a:spLocks/>
            </p:cNvSpPr>
            <p:nvPr/>
          </p:nvSpPr>
          <p:spPr bwMode="auto">
            <a:xfrm>
              <a:off x="2727" y="2263"/>
              <a:ext cx="309" cy="149"/>
            </a:xfrm>
            <a:custGeom>
              <a:avLst/>
              <a:gdLst>
                <a:gd name="T0" fmla="*/ 309 w 309"/>
                <a:gd name="T1" fmla="*/ 149 h 149"/>
                <a:gd name="T2" fmla="*/ 0 w 309"/>
                <a:gd name="T3" fmla="*/ 0 h 149"/>
                <a:gd name="T4" fmla="*/ 0 60000 65536"/>
                <a:gd name="T5" fmla="*/ 0 60000 65536"/>
              </a:gdLst>
              <a:ahLst/>
              <a:cxnLst>
                <a:cxn ang="T4">
                  <a:pos x="T0" y="T1"/>
                </a:cxn>
                <a:cxn ang="T5">
                  <a:pos x="T2" y="T3"/>
                </a:cxn>
              </a:cxnLst>
              <a:rect l="0" t="0" r="r" b="b"/>
              <a:pathLst>
                <a:path w="309" h="149">
                  <a:moveTo>
                    <a:pt x="309" y="149"/>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45" name="Group 49"/>
          <p:cNvGrpSpPr>
            <a:grpSpLocks/>
          </p:cNvGrpSpPr>
          <p:nvPr/>
        </p:nvGrpSpPr>
        <p:grpSpPr bwMode="auto">
          <a:xfrm>
            <a:off x="6759576" y="4117977"/>
            <a:ext cx="395288" cy="1685925"/>
            <a:chOff x="2724" y="1365"/>
            <a:chExt cx="249" cy="1062"/>
          </a:xfrm>
        </p:grpSpPr>
        <p:sp>
          <p:nvSpPr>
            <p:cNvPr id="3170" name="Freeform 50"/>
            <p:cNvSpPr>
              <a:spLocks/>
            </p:cNvSpPr>
            <p:nvPr/>
          </p:nvSpPr>
          <p:spPr bwMode="auto">
            <a:xfrm>
              <a:off x="2724" y="1365"/>
              <a:ext cx="249" cy="1062"/>
            </a:xfrm>
            <a:custGeom>
              <a:avLst/>
              <a:gdLst>
                <a:gd name="T0" fmla="*/ 0 w 249"/>
                <a:gd name="T1" fmla="*/ 0 h 1062"/>
                <a:gd name="T2" fmla="*/ 249 w 249"/>
                <a:gd name="T3" fmla="*/ 1062 h 1062"/>
                <a:gd name="T4" fmla="*/ 0 w 249"/>
                <a:gd name="T5" fmla="*/ 894 h 1062"/>
                <a:gd name="T6" fmla="*/ 0 w 249"/>
                <a:gd name="T7" fmla="*/ 0 h 10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 h="1062">
                  <a:moveTo>
                    <a:pt x="0" y="0"/>
                  </a:moveTo>
                  <a:lnTo>
                    <a:pt x="249" y="1062"/>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71" name="Freeform 51"/>
            <p:cNvSpPr>
              <a:spLocks/>
            </p:cNvSpPr>
            <p:nvPr/>
          </p:nvSpPr>
          <p:spPr bwMode="auto">
            <a:xfrm>
              <a:off x="2730" y="2260"/>
              <a:ext cx="240" cy="167"/>
            </a:xfrm>
            <a:custGeom>
              <a:avLst/>
              <a:gdLst>
                <a:gd name="T0" fmla="*/ 240 w 240"/>
                <a:gd name="T1" fmla="*/ 167 h 167"/>
                <a:gd name="T2" fmla="*/ 0 w 240"/>
                <a:gd name="T3" fmla="*/ 0 h 167"/>
                <a:gd name="T4" fmla="*/ 0 60000 65536"/>
                <a:gd name="T5" fmla="*/ 0 60000 65536"/>
              </a:gdLst>
              <a:ahLst/>
              <a:cxnLst>
                <a:cxn ang="T4">
                  <a:pos x="T0" y="T1"/>
                </a:cxn>
                <a:cxn ang="T5">
                  <a:pos x="T2" y="T3"/>
                </a:cxn>
              </a:cxnLst>
              <a:rect l="0" t="0" r="r" b="b"/>
              <a:pathLst>
                <a:path w="240" h="167">
                  <a:moveTo>
                    <a:pt x="240" y="167"/>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48" name="Group 52"/>
          <p:cNvGrpSpPr>
            <a:grpSpLocks/>
          </p:cNvGrpSpPr>
          <p:nvPr/>
        </p:nvGrpSpPr>
        <p:grpSpPr bwMode="auto">
          <a:xfrm>
            <a:off x="6759576" y="4132263"/>
            <a:ext cx="290513" cy="1695450"/>
            <a:chOff x="2724" y="1374"/>
            <a:chExt cx="183" cy="1068"/>
          </a:xfrm>
        </p:grpSpPr>
        <p:sp>
          <p:nvSpPr>
            <p:cNvPr id="3168" name="Freeform 53"/>
            <p:cNvSpPr>
              <a:spLocks/>
            </p:cNvSpPr>
            <p:nvPr/>
          </p:nvSpPr>
          <p:spPr bwMode="auto">
            <a:xfrm>
              <a:off x="2724" y="1374"/>
              <a:ext cx="183" cy="1065"/>
            </a:xfrm>
            <a:custGeom>
              <a:avLst/>
              <a:gdLst>
                <a:gd name="T0" fmla="*/ 0 w 183"/>
                <a:gd name="T1" fmla="*/ 0 h 1065"/>
                <a:gd name="T2" fmla="*/ 183 w 183"/>
                <a:gd name="T3" fmla="*/ 1065 h 1065"/>
                <a:gd name="T4" fmla="*/ 0 w 183"/>
                <a:gd name="T5" fmla="*/ 891 h 1065"/>
                <a:gd name="T6" fmla="*/ 0 w 183"/>
                <a:gd name="T7" fmla="*/ 0 h 1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 h="1065">
                  <a:moveTo>
                    <a:pt x="0" y="0"/>
                  </a:moveTo>
                  <a:lnTo>
                    <a:pt x="183" y="1065"/>
                  </a:lnTo>
                  <a:lnTo>
                    <a:pt x="0" y="891"/>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69" name="Freeform 54"/>
            <p:cNvSpPr>
              <a:spLocks/>
            </p:cNvSpPr>
            <p:nvPr/>
          </p:nvSpPr>
          <p:spPr bwMode="auto">
            <a:xfrm>
              <a:off x="2727" y="2265"/>
              <a:ext cx="180" cy="177"/>
            </a:xfrm>
            <a:custGeom>
              <a:avLst/>
              <a:gdLst>
                <a:gd name="T0" fmla="*/ 180 w 180"/>
                <a:gd name="T1" fmla="*/ 177 h 177"/>
                <a:gd name="T2" fmla="*/ 0 w 180"/>
                <a:gd name="T3" fmla="*/ 0 h 177"/>
                <a:gd name="T4" fmla="*/ 0 60000 65536"/>
                <a:gd name="T5" fmla="*/ 0 60000 65536"/>
              </a:gdLst>
              <a:ahLst/>
              <a:cxnLst>
                <a:cxn ang="T4">
                  <a:pos x="T0" y="T1"/>
                </a:cxn>
                <a:cxn ang="T5">
                  <a:pos x="T2" y="T3"/>
                </a:cxn>
              </a:cxnLst>
              <a:rect l="0" t="0" r="r" b="b"/>
              <a:pathLst>
                <a:path w="180" h="177">
                  <a:moveTo>
                    <a:pt x="180" y="177"/>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51" name="Group 55"/>
          <p:cNvGrpSpPr>
            <a:grpSpLocks/>
          </p:cNvGrpSpPr>
          <p:nvPr/>
        </p:nvGrpSpPr>
        <p:grpSpPr bwMode="auto">
          <a:xfrm>
            <a:off x="6750051" y="4108452"/>
            <a:ext cx="200025" cy="1724025"/>
            <a:chOff x="2718" y="1359"/>
            <a:chExt cx="126" cy="1086"/>
          </a:xfrm>
        </p:grpSpPr>
        <p:sp>
          <p:nvSpPr>
            <p:cNvPr id="3166" name="Freeform 56"/>
            <p:cNvSpPr>
              <a:spLocks/>
            </p:cNvSpPr>
            <p:nvPr/>
          </p:nvSpPr>
          <p:spPr bwMode="auto">
            <a:xfrm>
              <a:off x="2718" y="1359"/>
              <a:ext cx="126" cy="1086"/>
            </a:xfrm>
            <a:custGeom>
              <a:avLst/>
              <a:gdLst>
                <a:gd name="T0" fmla="*/ 0 w 126"/>
                <a:gd name="T1" fmla="*/ 0 h 1086"/>
                <a:gd name="T2" fmla="*/ 126 w 126"/>
                <a:gd name="T3" fmla="*/ 1086 h 1086"/>
                <a:gd name="T4" fmla="*/ 0 w 126"/>
                <a:gd name="T5" fmla="*/ 896 h 1086"/>
                <a:gd name="T6" fmla="*/ 0 w 126"/>
                <a:gd name="T7" fmla="*/ 0 h 10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86">
                  <a:moveTo>
                    <a:pt x="0" y="0"/>
                  </a:moveTo>
                  <a:lnTo>
                    <a:pt x="126" y="1086"/>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67" name="Freeform 57"/>
            <p:cNvSpPr>
              <a:spLocks/>
            </p:cNvSpPr>
            <p:nvPr/>
          </p:nvSpPr>
          <p:spPr bwMode="auto">
            <a:xfrm>
              <a:off x="2721" y="2256"/>
              <a:ext cx="120" cy="186"/>
            </a:xfrm>
            <a:custGeom>
              <a:avLst/>
              <a:gdLst>
                <a:gd name="T0" fmla="*/ 120 w 120"/>
                <a:gd name="T1" fmla="*/ 186 h 186"/>
                <a:gd name="T2" fmla="*/ 0 w 120"/>
                <a:gd name="T3" fmla="*/ 0 h 186"/>
                <a:gd name="T4" fmla="*/ 0 60000 65536"/>
                <a:gd name="T5" fmla="*/ 0 60000 65536"/>
              </a:gdLst>
              <a:ahLst/>
              <a:cxnLst>
                <a:cxn ang="T4">
                  <a:pos x="T0" y="T1"/>
                </a:cxn>
                <a:cxn ang="T5">
                  <a:pos x="T2" y="T3"/>
                </a:cxn>
              </a:cxnLst>
              <a:rect l="0" t="0" r="r" b="b"/>
              <a:pathLst>
                <a:path w="120" h="186">
                  <a:moveTo>
                    <a:pt x="120" y="186"/>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54" name="Group 58"/>
          <p:cNvGrpSpPr>
            <a:grpSpLocks/>
          </p:cNvGrpSpPr>
          <p:nvPr/>
        </p:nvGrpSpPr>
        <p:grpSpPr bwMode="auto">
          <a:xfrm>
            <a:off x="6754814" y="4132265"/>
            <a:ext cx="123825" cy="1704975"/>
            <a:chOff x="2721" y="1374"/>
            <a:chExt cx="78" cy="1074"/>
          </a:xfrm>
        </p:grpSpPr>
        <p:sp>
          <p:nvSpPr>
            <p:cNvPr id="3164" name="Freeform 59"/>
            <p:cNvSpPr>
              <a:spLocks/>
            </p:cNvSpPr>
            <p:nvPr/>
          </p:nvSpPr>
          <p:spPr bwMode="auto">
            <a:xfrm>
              <a:off x="2721" y="1374"/>
              <a:ext cx="78" cy="1074"/>
            </a:xfrm>
            <a:custGeom>
              <a:avLst/>
              <a:gdLst>
                <a:gd name="T0" fmla="*/ 0 w 78"/>
                <a:gd name="T1" fmla="*/ 0 h 1074"/>
                <a:gd name="T2" fmla="*/ 78 w 78"/>
                <a:gd name="T3" fmla="*/ 1074 h 1074"/>
                <a:gd name="T4" fmla="*/ 0 w 78"/>
                <a:gd name="T5" fmla="*/ 896 h 1074"/>
                <a:gd name="T6" fmla="*/ 0 w 78"/>
                <a:gd name="T7" fmla="*/ 0 h 10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074">
                  <a:moveTo>
                    <a:pt x="0" y="0"/>
                  </a:moveTo>
                  <a:lnTo>
                    <a:pt x="78" y="1074"/>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65" name="Freeform 60"/>
            <p:cNvSpPr>
              <a:spLocks/>
            </p:cNvSpPr>
            <p:nvPr/>
          </p:nvSpPr>
          <p:spPr bwMode="auto">
            <a:xfrm>
              <a:off x="2724" y="2271"/>
              <a:ext cx="69" cy="174"/>
            </a:xfrm>
            <a:custGeom>
              <a:avLst/>
              <a:gdLst>
                <a:gd name="T0" fmla="*/ 69 w 69"/>
                <a:gd name="T1" fmla="*/ 174 h 174"/>
                <a:gd name="T2" fmla="*/ 0 w 69"/>
                <a:gd name="T3" fmla="*/ 0 h 174"/>
                <a:gd name="T4" fmla="*/ 0 60000 65536"/>
                <a:gd name="T5" fmla="*/ 0 60000 65536"/>
              </a:gdLst>
              <a:ahLst/>
              <a:cxnLst>
                <a:cxn ang="T4">
                  <a:pos x="T0" y="T1"/>
                </a:cxn>
                <a:cxn ang="T5">
                  <a:pos x="T2" y="T3"/>
                </a:cxn>
              </a:cxnLst>
              <a:rect l="0" t="0" r="r" b="b"/>
              <a:pathLst>
                <a:path w="69" h="174">
                  <a:moveTo>
                    <a:pt x="69" y="174"/>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57" name="Group 61"/>
          <p:cNvGrpSpPr>
            <a:grpSpLocks/>
          </p:cNvGrpSpPr>
          <p:nvPr/>
        </p:nvGrpSpPr>
        <p:grpSpPr bwMode="auto">
          <a:xfrm>
            <a:off x="6259513" y="4132263"/>
            <a:ext cx="495300" cy="1643062"/>
            <a:chOff x="2409" y="1374"/>
            <a:chExt cx="312" cy="1035"/>
          </a:xfrm>
        </p:grpSpPr>
        <p:sp>
          <p:nvSpPr>
            <p:cNvPr id="3162" name="Freeform 62"/>
            <p:cNvSpPr>
              <a:spLocks/>
            </p:cNvSpPr>
            <p:nvPr/>
          </p:nvSpPr>
          <p:spPr bwMode="auto">
            <a:xfrm>
              <a:off x="2412" y="1374"/>
              <a:ext cx="309" cy="1034"/>
            </a:xfrm>
            <a:custGeom>
              <a:avLst/>
              <a:gdLst>
                <a:gd name="T0" fmla="*/ 309 w 772"/>
                <a:gd name="T1" fmla="*/ 0 h 2585"/>
                <a:gd name="T2" fmla="*/ 0 w 772"/>
                <a:gd name="T3" fmla="*/ 1034 h 2585"/>
                <a:gd name="T4" fmla="*/ 309 w 772"/>
                <a:gd name="T5" fmla="*/ 896 h 2585"/>
                <a:gd name="T6" fmla="*/ 309 w 772"/>
                <a:gd name="T7" fmla="*/ 0 h 25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2" h="2585">
                  <a:moveTo>
                    <a:pt x="772" y="0"/>
                  </a:moveTo>
                  <a:lnTo>
                    <a:pt x="0" y="2585"/>
                  </a:lnTo>
                  <a:lnTo>
                    <a:pt x="772" y="2240"/>
                  </a:lnTo>
                  <a:lnTo>
                    <a:pt x="772"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63" name="Freeform 63"/>
            <p:cNvSpPr>
              <a:spLocks/>
            </p:cNvSpPr>
            <p:nvPr/>
          </p:nvSpPr>
          <p:spPr bwMode="auto">
            <a:xfrm>
              <a:off x="2409" y="2268"/>
              <a:ext cx="312" cy="141"/>
            </a:xfrm>
            <a:custGeom>
              <a:avLst/>
              <a:gdLst>
                <a:gd name="T0" fmla="*/ 0 w 312"/>
                <a:gd name="T1" fmla="*/ 141 h 141"/>
                <a:gd name="T2" fmla="*/ 312 w 312"/>
                <a:gd name="T3" fmla="*/ 0 h 141"/>
                <a:gd name="T4" fmla="*/ 0 60000 65536"/>
                <a:gd name="T5" fmla="*/ 0 60000 65536"/>
              </a:gdLst>
              <a:ahLst/>
              <a:cxnLst>
                <a:cxn ang="T4">
                  <a:pos x="T0" y="T1"/>
                </a:cxn>
                <a:cxn ang="T5">
                  <a:pos x="T2" y="T3"/>
                </a:cxn>
              </a:cxnLst>
              <a:rect l="0" t="0" r="r" b="b"/>
              <a:pathLst>
                <a:path w="312" h="141">
                  <a:moveTo>
                    <a:pt x="0" y="141"/>
                  </a:moveTo>
                  <a:lnTo>
                    <a:pt x="312"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60" name="Group 64"/>
          <p:cNvGrpSpPr>
            <a:grpSpLocks/>
          </p:cNvGrpSpPr>
          <p:nvPr/>
        </p:nvGrpSpPr>
        <p:grpSpPr bwMode="auto">
          <a:xfrm>
            <a:off x="6335714" y="4137027"/>
            <a:ext cx="427037" cy="1666875"/>
            <a:chOff x="2457" y="1377"/>
            <a:chExt cx="269" cy="1050"/>
          </a:xfrm>
        </p:grpSpPr>
        <p:sp>
          <p:nvSpPr>
            <p:cNvPr id="3160" name="Freeform 65"/>
            <p:cNvSpPr>
              <a:spLocks/>
            </p:cNvSpPr>
            <p:nvPr/>
          </p:nvSpPr>
          <p:spPr bwMode="auto">
            <a:xfrm>
              <a:off x="2457" y="1377"/>
              <a:ext cx="261" cy="1050"/>
            </a:xfrm>
            <a:custGeom>
              <a:avLst/>
              <a:gdLst>
                <a:gd name="T0" fmla="*/ 261 w 261"/>
                <a:gd name="T1" fmla="*/ 0 h 1050"/>
                <a:gd name="T2" fmla="*/ 0 w 261"/>
                <a:gd name="T3" fmla="*/ 1050 h 1050"/>
                <a:gd name="T4" fmla="*/ 261 w 261"/>
                <a:gd name="T5" fmla="*/ 896 h 1050"/>
                <a:gd name="T6" fmla="*/ 261 w 261"/>
                <a:gd name="T7" fmla="*/ 0 h 1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1" h="1050">
                  <a:moveTo>
                    <a:pt x="261" y="0"/>
                  </a:moveTo>
                  <a:lnTo>
                    <a:pt x="0" y="1050"/>
                  </a:lnTo>
                  <a:lnTo>
                    <a:pt x="261" y="896"/>
                  </a:lnTo>
                  <a:lnTo>
                    <a:pt x="261"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61" name="Freeform 66"/>
            <p:cNvSpPr>
              <a:spLocks/>
            </p:cNvSpPr>
            <p:nvPr/>
          </p:nvSpPr>
          <p:spPr bwMode="auto">
            <a:xfrm>
              <a:off x="2460" y="2268"/>
              <a:ext cx="266" cy="158"/>
            </a:xfrm>
            <a:custGeom>
              <a:avLst/>
              <a:gdLst>
                <a:gd name="T0" fmla="*/ 0 w 266"/>
                <a:gd name="T1" fmla="*/ 158 h 158"/>
                <a:gd name="T2" fmla="*/ 266 w 266"/>
                <a:gd name="T3" fmla="*/ 0 h 158"/>
                <a:gd name="T4" fmla="*/ 0 60000 65536"/>
                <a:gd name="T5" fmla="*/ 0 60000 65536"/>
              </a:gdLst>
              <a:ahLst/>
              <a:cxnLst>
                <a:cxn ang="T4">
                  <a:pos x="T0" y="T1"/>
                </a:cxn>
                <a:cxn ang="T5">
                  <a:pos x="T2" y="T3"/>
                </a:cxn>
              </a:cxnLst>
              <a:rect l="0" t="0" r="r" b="b"/>
              <a:pathLst>
                <a:path w="266" h="158">
                  <a:moveTo>
                    <a:pt x="0" y="158"/>
                  </a:moveTo>
                  <a:lnTo>
                    <a:pt x="266"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63" name="Group 67"/>
          <p:cNvGrpSpPr>
            <a:grpSpLocks/>
          </p:cNvGrpSpPr>
          <p:nvPr/>
        </p:nvGrpSpPr>
        <p:grpSpPr bwMode="auto">
          <a:xfrm>
            <a:off x="6411914" y="4132263"/>
            <a:ext cx="341312" cy="1681162"/>
            <a:chOff x="2505" y="1374"/>
            <a:chExt cx="215" cy="1059"/>
          </a:xfrm>
        </p:grpSpPr>
        <p:sp>
          <p:nvSpPr>
            <p:cNvPr id="3158" name="Freeform 68"/>
            <p:cNvSpPr>
              <a:spLocks/>
            </p:cNvSpPr>
            <p:nvPr/>
          </p:nvSpPr>
          <p:spPr bwMode="auto">
            <a:xfrm>
              <a:off x="2505" y="1374"/>
              <a:ext cx="213" cy="1059"/>
            </a:xfrm>
            <a:custGeom>
              <a:avLst/>
              <a:gdLst>
                <a:gd name="T0" fmla="*/ 213 w 213"/>
                <a:gd name="T1" fmla="*/ 0 h 1059"/>
                <a:gd name="T2" fmla="*/ 0 w 213"/>
                <a:gd name="T3" fmla="*/ 1059 h 1059"/>
                <a:gd name="T4" fmla="*/ 213 w 213"/>
                <a:gd name="T5" fmla="*/ 896 h 1059"/>
                <a:gd name="T6" fmla="*/ 213 w 213"/>
                <a:gd name="T7" fmla="*/ 0 h 10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 h="1059">
                  <a:moveTo>
                    <a:pt x="213" y="0"/>
                  </a:moveTo>
                  <a:lnTo>
                    <a:pt x="0" y="1059"/>
                  </a:lnTo>
                  <a:lnTo>
                    <a:pt x="213" y="896"/>
                  </a:lnTo>
                  <a:lnTo>
                    <a:pt x="213"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59" name="Freeform 69"/>
            <p:cNvSpPr>
              <a:spLocks/>
            </p:cNvSpPr>
            <p:nvPr/>
          </p:nvSpPr>
          <p:spPr bwMode="auto">
            <a:xfrm>
              <a:off x="2508" y="2268"/>
              <a:ext cx="212" cy="164"/>
            </a:xfrm>
            <a:custGeom>
              <a:avLst/>
              <a:gdLst>
                <a:gd name="T0" fmla="*/ 0 w 212"/>
                <a:gd name="T1" fmla="*/ 164 h 164"/>
                <a:gd name="T2" fmla="*/ 212 w 212"/>
                <a:gd name="T3" fmla="*/ 0 h 164"/>
                <a:gd name="T4" fmla="*/ 0 60000 65536"/>
                <a:gd name="T5" fmla="*/ 0 60000 65536"/>
              </a:gdLst>
              <a:ahLst/>
              <a:cxnLst>
                <a:cxn ang="T4">
                  <a:pos x="T0" y="T1"/>
                </a:cxn>
                <a:cxn ang="T5">
                  <a:pos x="T2" y="T3"/>
                </a:cxn>
              </a:cxnLst>
              <a:rect l="0" t="0" r="r" b="b"/>
              <a:pathLst>
                <a:path w="212" h="164">
                  <a:moveTo>
                    <a:pt x="0" y="164"/>
                  </a:moveTo>
                  <a:lnTo>
                    <a:pt x="212"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66" name="Group 70"/>
          <p:cNvGrpSpPr>
            <a:grpSpLocks/>
          </p:cNvGrpSpPr>
          <p:nvPr/>
        </p:nvGrpSpPr>
        <p:grpSpPr bwMode="auto">
          <a:xfrm>
            <a:off x="6505575" y="4132265"/>
            <a:ext cx="247650" cy="1685925"/>
            <a:chOff x="2564" y="1374"/>
            <a:chExt cx="156" cy="1062"/>
          </a:xfrm>
        </p:grpSpPr>
        <p:sp>
          <p:nvSpPr>
            <p:cNvPr id="3156" name="Freeform 71"/>
            <p:cNvSpPr>
              <a:spLocks/>
            </p:cNvSpPr>
            <p:nvPr/>
          </p:nvSpPr>
          <p:spPr bwMode="auto">
            <a:xfrm>
              <a:off x="2564" y="1374"/>
              <a:ext cx="156" cy="1062"/>
            </a:xfrm>
            <a:custGeom>
              <a:avLst/>
              <a:gdLst>
                <a:gd name="T0" fmla="*/ 156 w 156"/>
                <a:gd name="T1" fmla="*/ 0 h 1062"/>
                <a:gd name="T2" fmla="*/ 0 w 156"/>
                <a:gd name="T3" fmla="*/ 1062 h 1062"/>
                <a:gd name="T4" fmla="*/ 156 w 156"/>
                <a:gd name="T5" fmla="*/ 896 h 1062"/>
                <a:gd name="T6" fmla="*/ 156 w 156"/>
                <a:gd name="T7" fmla="*/ 0 h 10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062">
                  <a:moveTo>
                    <a:pt x="156" y="0"/>
                  </a:moveTo>
                  <a:lnTo>
                    <a:pt x="0" y="1062"/>
                  </a:lnTo>
                  <a:lnTo>
                    <a:pt x="156" y="896"/>
                  </a:lnTo>
                  <a:lnTo>
                    <a:pt x="156"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57" name="Freeform 72"/>
            <p:cNvSpPr>
              <a:spLocks/>
            </p:cNvSpPr>
            <p:nvPr/>
          </p:nvSpPr>
          <p:spPr bwMode="auto">
            <a:xfrm>
              <a:off x="2564" y="2270"/>
              <a:ext cx="156" cy="166"/>
            </a:xfrm>
            <a:custGeom>
              <a:avLst/>
              <a:gdLst>
                <a:gd name="T0" fmla="*/ 0 w 156"/>
                <a:gd name="T1" fmla="*/ 166 h 166"/>
                <a:gd name="T2" fmla="*/ 156 w 156"/>
                <a:gd name="T3" fmla="*/ 0 h 166"/>
                <a:gd name="T4" fmla="*/ 0 60000 65536"/>
                <a:gd name="T5" fmla="*/ 0 60000 65536"/>
              </a:gdLst>
              <a:ahLst/>
              <a:cxnLst>
                <a:cxn ang="T4">
                  <a:pos x="T0" y="T1"/>
                </a:cxn>
                <a:cxn ang="T5">
                  <a:pos x="T2" y="T3"/>
                </a:cxn>
              </a:cxnLst>
              <a:rect l="0" t="0" r="r" b="b"/>
              <a:pathLst>
                <a:path w="156" h="166">
                  <a:moveTo>
                    <a:pt x="0" y="166"/>
                  </a:moveTo>
                  <a:lnTo>
                    <a:pt x="156"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69" name="Group 73"/>
          <p:cNvGrpSpPr>
            <a:grpSpLocks/>
          </p:cNvGrpSpPr>
          <p:nvPr/>
        </p:nvGrpSpPr>
        <p:grpSpPr bwMode="auto">
          <a:xfrm>
            <a:off x="6575426" y="4132263"/>
            <a:ext cx="177800" cy="1695450"/>
            <a:chOff x="2608" y="1374"/>
            <a:chExt cx="112" cy="1068"/>
          </a:xfrm>
        </p:grpSpPr>
        <p:sp>
          <p:nvSpPr>
            <p:cNvPr id="3154" name="Freeform 74"/>
            <p:cNvSpPr>
              <a:spLocks/>
            </p:cNvSpPr>
            <p:nvPr/>
          </p:nvSpPr>
          <p:spPr bwMode="auto">
            <a:xfrm>
              <a:off x="2608" y="1374"/>
              <a:ext cx="111" cy="1068"/>
            </a:xfrm>
            <a:custGeom>
              <a:avLst/>
              <a:gdLst>
                <a:gd name="T0" fmla="*/ 111 w 111"/>
                <a:gd name="T1" fmla="*/ 0 h 1068"/>
                <a:gd name="T2" fmla="*/ 0 w 111"/>
                <a:gd name="T3" fmla="*/ 1068 h 1068"/>
                <a:gd name="T4" fmla="*/ 111 w 111"/>
                <a:gd name="T5" fmla="*/ 896 h 1068"/>
                <a:gd name="T6" fmla="*/ 111 w 111"/>
                <a:gd name="T7" fmla="*/ 0 h 10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 h="1068">
                  <a:moveTo>
                    <a:pt x="111" y="0"/>
                  </a:moveTo>
                  <a:lnTo>
                    <a:pt x="0" y="1068"/>
                  </a:lnTo>
                  <a:lnTo>
                    <a:pt x="111" y="896"/>
                  </a:lnTo>
                  <a:lnTo>
                    <a:pt x="111"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55" name="Freeform 75"/>
            <p:cNvSpPr>
              <a:spLocks/>
            </p:cNvSpPr>
            <p:nvPr/>
          </p:nvSpPr>
          <p:spPr bwMode="auto">
            <a:xfrm>
              <a:off x="2610" y="2272"/>
              <a:ext cx="110" cy="170"/>
            </a:xfrm>
            <a:custGeom>
              <a:avLst/>
              <a:gdLst>
                <a:gd name="T0" fmla="*/ 0 w 110"/>
                <a:gd name="T1" fmla="*/ 170 h 170"/>
                <a:gd name="T2" fmla="*/ 110 w 110"/>
                <a:gd name="T3" fmla="*/ 0 h 170"/>
                <a:gd name="T4" fmla="*/ 0 60000 65536"/>
                <a:gd name="T5" fmla="*/ 0 60000 65536"/>
              </a:gdLst>
              <a:ahLst/>
              <a:cxnLst>
                <a:cxn ang="T4">
                  <a:pos x="T0" y="T1"/>
                </a:cxn>
                <a:cxn ang="T5">
                  <a:pos x="T2" y="T3"/>
                </a:cxn>
              </a:cxnLst>
              <a:rect l="0" t="0" r="r" b="b"/>
              <a:pathLst>
                <a:path w="110" h="170">
                  <a:moveTo>
                    <a:pt x="0" y="170"/>
                  </a:moveTo>
                  <a:lnTo>
                    <a:pt x="11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72" name="Group 76"/>
          <p:cNvGrpSpPr>
            <a:grpSpLocks/>
          </p:cNvGrpSpPr>
          <p:nvPr/>
        </p:nvGrpSpPr>
        <p:grpSpPr bwMode="auto">
          <a:xfrm>
            <a:off x="6645275" y="4125913"/>
            <a:ext cx="107950" cy="1727200"/>
            <a:chOff x="2654" y="1372"/>
            <a:chExt cx="68" cy="1088"/>
          </a:xfrm>
        </p:grpSpPr>
        <p:sp>
          <p:nvSpPr>
            <p:cNvPr id="3152" name="Freeform 77"/>
            <p:cNvSpPr>
              <a:spLocks/>
            </p:cNvSpPr>
            <p:nvPr/>
          </p:nvSpPr>
          <p:spPr bwMode="auto">
            <a:xfrm>
              <a:off x="2654" y="1372"/>
              <a:ext cx="66" cy="1083"/>
            </a:xfrm>
            <a:custGeom>
              <a:avLst/>
              <a:gdLst>
                <a:gd name="T0" fmla="*/ 66 w 66"/>
                <a:gd name="T1" fmla="*/ 0 h 1083"/>
                <a:gd name="T2" fmla="*/ 0 w 66"/>
                <a:gd name="T3" fmla="*/ 1083 h 1083"/>
                <a:gd name="T4" fmla="*/ 66 w 66"/>
                <a:gd name="T5" fmla="*/ 896 h 1083"/>
                <a:gd name="T6" fmla="*/ 66 w 66"/>
                <a:gd name="T7" fmla="*/ 0 h 10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1083">
                  <a:moveTo>
                    <a:pt x="66" y="0"/>
                  </a:moveTo>
                  <a:lnTo>
                    <a:pt x="0" y="1083"/>
                  </a:lnTo>
                  <a:lnTo>
                    <a:pt x="66" y="896"/>
                  </a:lnTo>
                  <a:lnTo>
                    <a:pt x="66"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53" name="Freeform 78"/>
            <p:cNvSpPr>
              <a:spLocks/>
            </p:cNvSpPr>
            <p:nvPr/>
          </p:nvSpPr>
          <p:spPr bwMode="auto">
            <a:xfrm>
              <a:off x="2656" y="2268"/>
              <a:ext cx="66" cy="192"/>
            </a:xfrm>
            <a:custGeom>
              <a:avLst/>
              <a:gdLst>
                <a:gd name="T0" fmla="*/ 0 w 66"/>
                <a:gd name="T1" fmla="*/ 192 h 192"/>
                <a:gd name="T2" fmla="*/ 66 w 66"/>
                <a:gd name="T3" fmla="*/ 0 h 192"/>
                <a:gd name="T4" fmla="*/ 0 60000 65536"/>
                <a:gd name="T5" fmla="*/ 0 60000 65536"/>
              </a:gdLst>
              <a:ahLst/>
              <a:cxnLst>
                <a:cxn ang="T4">
                  <a:pos x="T0" y="T1"/>
                </a:cxn>
                <a:cxn ang="T5">
                  <a:pos x="T2" y="T3"/>
                </a:cxn>
              </a:cxnLst>
              <a:rect l="0" t="0" r="r" b="b"/>
              <a:pathLst>
                <a:path w="66" h="192">
                  <a:moveTo>
                    <a:pt x="0" y="192"/>
                  </a:moveTo>
                  <a:lnTo>
                    <a:pt x="66"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75" name="Group 79"/>
          <p:cNvGrpSpPr>
            <a:grpSpLocks/>
          </p:cNvGrpSpPr>
          <p:nvPr/>
        </p:nvGrpSpPr>
        <p:grpSpPr bwMode="auto">
          <a:xfrm>
            <a:off x="6708775" y="4125915"/>
            <a:ext cx="44450" cy="1724025"/>
            <a:chOff x="2692" y="1370"/>
            <a:chExt cx="28" cy="1086"/>
          </a:xfrm>
        </p:grpSpPr>
        <p:sp>
          <p:nvSpPr>
            <p:cNvPr id="3150" name="Freeform 80"/>
            <p:cNvSpPr>
              <a:spLocks/>
            </p:cNvSpPr>
            <p:nvPr/>
          </p:nvSpPr>
          <p:spPr bwMode="auto">
            <a:xfrm>
              <a:off x="2694" y="1370"/>
              <a:ext cx="24" cy="1086"/>
            </a:xfrm>
            <a:custGeom>
              <a:avLst/>
              <a:gdLst>
                <a:gd name="T0" fmla="*/ 24 w 24"/>
                <a:gd name="T1" fmla="*/ 0 h 1086"/>
                <a:gd name="T2" fmla="*/ 0 w 24"/>
                <a:gd name="T3" fmla="*/ 1086 h 1086"/>
                <a:gd name="T4" fmla="*/ 24 w 24"/>
                <a:gd name="T5" fmla="*/ 896 h 1086"/>
                <a:gd name="T6" fmla="*/ 24 w 24"/>
                <a:gd name="T7" fmla="*/ 0 h 10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086">
                  <a:moveTo>
                    <a:pt x="24" y="0"/>
                  </a:moveTo>
                  <a:lnTo>
                    <a:pt x="0" y="1086"/>
                  </a:lnTo>
                  <a:lnTo>
                    <a:pt x="24" y="896"/>
                  </a:lnTo>
                  <a:lnTo>
                    <a:pt x="24"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51" name="Freeform 81"/>
            <p:cNvSpPr>
              <a:spLocks/>
            </p:cNvSpPr>
            <p:nvPr/>
          </p:nvSpPr>
          <p:spPr bwMode="auto">
            <a:xfrm>
              <a:off x="2692" y="2268"/>
              <a:ext cx="28" cy="186"/>
            </a:xfrm>
            <a:custGeom>
              <a:avLst/>
              <a:gdLst>
                <a:gd name="T0" fmla="*/ 0 w 28"/>
                <a:gd name="T1" fmla="*/ 186 h 186"/>
                <a:gd name="T2" fmla="*/ 28 w 28"/>
                <a:gd name="T3" fmla="*/ 0 h 186"/>
                <a:gd name="T4" fmla="*/ 0 60000 65536"/>
                <a:gd name="T5" fmla="*/ 0 60000 65536"/>
              </a:gdLst>
              <a:ahLst/>
              <a:cxnLst>
                <a:cxn ang="T4">
                  <a:pos x="T0" y="T1"/>
                </a:cxn>
                <a:cxn ang="T5">
                  <a:pos x="T2" y="T3"/>
                </a:cxn>
              </a:cxnLst>
              <a:rect l="0" t="0" r="r" b="b"/>
              <a:pathLst>
                <a:path w="28" h="186">
                  <a:moveTo>
                    <a:pt x="0" y="186"/>
                  </a:moveTo>
                  <a:lnTo>
                    <a:pt x="28"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78" name="Group 82"/>
          <p:cNvGrpSpPr>
            <a:grpSpLocks/>
          </p:cNvGrpSpPr>
          <p:nvPr/>
        </p:nvGrpSpPr>
        <p:grpSpPr bwMode="auto">
          <a:xfrm>
            <a:off x="6759575" y="4138613"/>
            <a:ext cx="36513" cy="1708150"/>
            <a:chOff x="2724" y="1378"/>
            <a:chExt cx="23" cy="1076"/>
          </a:xfrm>
        </p:grpSpPr>
        <p:sp>
          <p:nvSpPr>
            <p:cNvPr id="3148" name="Freeform 83"/>
            <p:cNvSpPr>
              <a:spLocks/>
            </p:cNvSpPr>
            <p:nvPr/>
          </p:nvSpPr>
          <p:spPr bwMode="auto">
            <a:xfrm>
              <a:off x="2726" y="1378"/>
              <a:ext cx="21" cy="1074"/>
            </a:xfrm>
            <a:custGeom>
              <a:avLst/>
              <a:gdLst>
                <a:gd name="T0" fmla="*/ 0 w 21"/>
                <a:gd name="T1" fmla="*/ 0 h 1074"/>
                <a:gd name="T2" fmla="*/ 21 w 21"/>
                <a:gd name="T3" fmla="*/ 1074 h 1074"/>
                <a:gd name="T4" fmla="*/ 0 w 21"/>
                <a:gd name="T5" fmla="*/ 896 h 1074"/>
                <a:gd name="T6" fmla="*/ 0 w 21"/>
                <a:gd name="T7" fmla="*/ 0 h 10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074">
                  <a:moveTo>
                    <a:pt x="0" y="0"/>
                  </a:moveTo>
                  <a:lnTo>
                    <a:pt x="21" y="1074"/>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49" name="Freeform 84"/>
            <p:cNvSpPr>
              <a:spLocks/>
            </p:cNvSpPr>
            <p:nvPr/>
          </p:nvSpPr>
          <p:spPr bwMode="auto">
            <a:xfrm>
              <a:off x="2724" y="2274"/>
              <a:ext cx="22" cy="180"/>
            </a:xfrm>
            <a:custGeom>
              <a:avLst/>
              <a:gdLst>
                <a:gd name="T0" fmla="*/ 22 w 22"/>
                <a:gd name="T1" fmla="*/ 180 h 180"/>
                <a:gd name="T2" fmla="*/ 0 w 22"/>
                <a:gd name="T3" fmla="*/ 0 h 180"/>
                <a:gd name="T4" fmla="*/ 0 60000 65536"/>
                <a:gd name="T5" fmla="*/ 0 60000 65536"/>
              </a:gdLst>
              <a:ahLst/>
              <a:cxnLst>
                <a:cxn ang="T4">
                  <a:pos x="T0" y="T1"/>
                </a:cxn>
                <a:cxn ang="T5">
                  <a:pos x="T2" y="T3"/>
                </a:cxn>
              </a:cxnLst>
              <a:rect l="0" t="0" r="r" b="b"/>
              <a:pathLst>
                <a:path w="22" h="180">
                  <a:moveTo>
                    <a:pt x="22" y="180"/>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81" name="Group 85"/>
          <p:cNvGrpSpPr>
            <a:grpSpLocks/>
          </p:cNvGrpSpPr>
          <p:nvPr/>
        </p:nvGrpSpPr>
        <p:grpSpPr bwMode="auto">
          <a:xfrm>
            <a:off x="6764339" y="4132263"/>
            <a:ext cx="695325" cy="1422400"/>
            <a:chOff x="2727" y="1374"/>
            <a:chExt cx="438" cy="896"/>
          </a:xfrm>
        </p:grpSpPr>
        <p:sp>
          <p:nvSpPr>
            <p:cNvPr id="3146" name="Freeform 86"/>
            <p:cNvSpPr>
              <a:spLocks/>
            </p:cNvSpPr>
            <p:nvPr/>
          </p:nvSpPr>
          <p:spPr bwMode="auto">
            <a:xfrm>
              <a:off x="2727" y="1374"/>
              <a:ext cx="438" cy="896"/>
            </a:xfrm>
            <a:custGeom>
              <a:avLst/>
              <a:gdLst>
                <a:gd name="T0" fmla="*/ 0 w 438"/>
                <a:gd name="T1" fmla="*/ 0 h 896"/>
                <a:gd name="T2" fmla="*/ 438 w 438"/>
                <a:gd name="T3" fmla="*/ 822 h 896"/>
                <a:gd name="T4" fmla="*/ 0 w 438"/>
                <a:gd name="T5" fmla="*/ 896 h 896"/>
                <a:gd name="T6" fmla="*/ 0 w 438"/>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896">
                  <a:moveTo>
                    <a:pt x="0" y="0"/>
                  </a:moveTo>
                  <a:lnTo>
                    <a:pt x="438" y="822"/>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47" name="Freeform 87"/>
            <p:cNvSpPr>
              <a:spLocks/>
            </p:cNvSpPr>
            <p:nvPr/>
          </p:nvSpPr>
          <p:spPr bwMode="auto">
            <a:xfrm>
              <a:off x="2736" y="2199"/>
              <a:ext cx="426" cy="66"/>
            </a:xfrm>
            <a:custGeom>
              <a:avLst/>
              <a:gdLst>
                <a:gd name="T0" fmla="*/ 0 w 426"/>
                <a:gd name="T1" fmla="*/ 66 h 66"/>
                <a:gd name="T2" fmla="*/ 426 w 426"/>
                <a:gd name="T3" fmla="*/ 0 h 66"/>
                <a:gd name="T4" fmla="*/ 0 60000 65536"/>
                <a:gd name="T5" fmla="*/ 0 60000 65536"/>
              </a:gdLst>
              <a:ahLst/>
              <a:cxnLst>
                <a:cxn ang="T4">
                  <a:pos x="T0" y="T1"/>
                </a:cxn>
                <a:cxn ang="T5">
                  <a:pos x="T2" y="T3"/>
                </a:cxn>
              </a:cxnLst>
              <a:rect l="0" t="0" r="r" b="b"/>
              <a:pathLst>
                <a:path w="426" h="66">
                  <a:moveTo>
                    <a:pt x="0" y="66"/>
                  </a:moveTo>
                  <a:lnTo>
                    <a:pt x="426"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84" name="Group 88"/>
          <p:cNvGrpSpPr>
            <a:grpSpLocks/>
          </p:cNvGrpSpPr>
          <p:nvPr/>
        </p:nvGrpSpPr>
        <p:grpSpPr bwMode="auto">
          <a:xfrm>
            <a:off x="6759575" y="4137025"/>
            <a:ext cx="581025" cy="1422400"/>
            <a:chOff x="2724" y="1377"/>
            <a:chExt cx="366" cy="896"/>
          </a:xfrm>
        </p:grpSpPr>
        <p:sp>
          <p:nvSpPr>
            <p:cNvPr id="3144" name="Freeform 89"/>
            <p:cNvSpPr>
              <a:spLocks/>
            </p:cNvSpPr>
            <p:nvPr/>
          </p:nvSpPr>
          <p:spPr bwMode="auto">
            <a:xfrm>
              <a:off x="2724" y="1377"/>
              <a:ext cx="366" cy="896"/>
            </a:xfrm>
            <a:custGeom>
              <a:avLst/>
              <a:gdLst>
                <a:gd name="T0" fmla="*/ 0 w 366"/>
                <a:gd name="T1" fmla="*/ 0 h 896"/>
                <a:gd name="T2" fmla="*/ 366 w 366"/>
                <a:gd name="T3" fmla="*/ 777 h 896"/>
                <a:gd name="T4" fmla="*/ 0 w 366"/>
                <a:gd name="T5" fmla="*/ 896 h 896"/>
                <a:gd name="T6" fmla="*/ 0 w 366"/>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896">
                  <a:moveTo>
                    <a:pt x="0" y="0"/>
                  </a:moveTo>
                  <a:lnTo>
                    <a:pt x="366" y="777"/>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45" name="Freeform 90"/>
            <p:cNvSpPr>
              <a:spLocks/>
            </p:cNvSpPr>
            <p:nvPr/>
          </p:nvSpPr>
          <p:spPr bwMode="auto">
            <a:xfrm>
              <a:off x="2733" y="2157"/>
              <a:ext cx="345" cy="111"/>
            </a:xfrm>
            <a:custGeom>
              <a:avLst/>
              <a:gdLst>
                <a:gd name="T0" fmla="*/ 0 w 345"/>
                <a:gd name="T1" fmla="*/ 111 h 111"/>
                <a:gd name="T2" fmla="*/ 345 w 345"/>
                <a:gd name="T3" fmla="*/ 0 h 111"/>
                <a:gd name="T4" fmla="*/ 0 60000 65536"/>
                <a:gd name="T5" fmla="*/ 0 60000 65536"/>
              </a:gdLst>
              <a:ahLst/>
              <a:cxnLst>
                <a:cxn ang="T4">
                  <a:pos x="T0" y="T1"/>
                </a:cxn>
                <a:cxn ang="T5">
                  <a:pos x="T2" y="T3"/>
                </a:cxn>
              </a:cxnLst>
              <a:rect l="0" t="0" r="r" b="b"/>
              <a:pathLst>
                <a:path w="345" h="111">
                  <a:moveTo>
                    <a:pt x="0" y="111"/>
                  </a:moveTo>
                  <a:lnTo>
                    <a:pt x="345"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87" name="Group 91"/>
          <p:cNvGrpSpPr>
            <a:grpSpLocks/>
          </p:cNvGrpSpPr>
          <p:nvPr/>
        </p:nvGrpSpPr>
        <p:grpSpPr bwMode="auto">
          <a:xfrm>
            <a:off x="6759576" y="4132263"/>
            <a:ext cx="471488" cy="1422400"/>
            <a:chOff x="2724" y="1374"/>
            <a:chExt cx="297" cy="896"/>
          </a:xfrm>
        </p:grpSpPr>
        <p:sp>
          <p:nvSpPr>
            <p:cNvPr id="3142" name="Freeform 92"/>
            <p:cNvSpPr>
              <a:spLocks/>
            </p:cNvSpPr>
            <p:nvPr/>
          </p:nvSpPr>
          <p:spPr bwMode="auto">
            <a:xfrm>
              <a:off x="2724" y="1374"/>
              <a:ext cx="297" cy="896"/>
            </a:xfrm>
            <a:custGeom>
              <a:avLst/>
              <a:gdLst>
                <a:gd name="T0" fmla="*/ 0 w 297"/>
                <a:gd name="T1" fmla="*/ 0 h 896"/>
                <a:gd name="T2" fmla="*/ 297 w 297"/>
                <a:gd name="T3" fmla="*/ 747 h 896"/>
                <a:gd name="T4" fmla="*/ 0 w 297"/>
                <a:gd name="T5" fmla="*/ 896 h 896"/>
                <a:gd name="T6" fmla="*/ 0 w 297"/>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896">
                  <a:moveTo>
                    <a:pt x="0" y="0"/>
                  </a:moveTo>
                  <a:lnTo>
                    <a:pt x="297" y="747"/>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43" name="Freeform 93"/>
            <p:cNvSpPr>
              <a:spLocks/>
            </p:cNvSpPr>
            <p:nvPr/>
          </p:nvSpPr>
          <p:spPr bwMode="auto">
            <a:xfrm>
              <a:off x="2733" y="2121"/>
              <a:ext cx="288" cy="144"/>
            </a:xfrm>
            <a:custGeom>
              <a:avLst/>
              <a:gdLst>
                <a:gd name="T0" fmla="*/ 0 w 288"/>
                <a:gd name="T1" fmla="*/ 144 h 144"/>
                <a:gd name="T2" fmla="*/ 288 w 288"/>
                <a:gd name="T3" fmla="*/ 0 h 144"/>
                <a:gd name="T4" fmla="*/ 0 60000 65536"/>
                <a:gd name="T5" fmla="*/ 0 60000 65536"/>
              </a:gdLst>
              <a:ahLst/>
              <a:cxnLst>
                <a:cxn ang="T4">
                  <a:pos x="T0" y="T1"/>
                </a:cxn>
                <a:cxn ang="T5">
                  <a:pos x="T2" y="T3"/>
                </a:cxn>
              </a:cxnLst>
              <a:rect l="0" t="0" r="r" b="b"/>
              <a:pathLst>
                <a:path w="288" h="144">
                  <a:moveTo>
                    <a:pt x="0" y="144"/>
                  </a:moveTo>
                  <a:lnTo>
                    <a:pt x="288"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90" name="Group 94"/>
          <p:cNvGrpSpPr>
            <a:grpSpLocks/>
          </p:cNvGrpSpPr>
          <p:nvPr/>
        </p:nvGrpSpPr>
        <p:grpSpPr bwMode="auto">
          <a:xfrm>
            <a:off x="6759575" y="4127500"/>
            <a:ext cx="309563" cy="1422400"/>
            <a:chOff x="2721" y="1371"/>
            <a:chExt cx="195" cy="896"/>
          </a:xfrm>
        </p:grpSpPr>
        <p:sp>
          <p:nvSpPr>
            <p:cNvPr id="3140" name="Freeform 95"/>
            <p:cNvSpPr>
              <a:spLocks/>
            </p:cNvSpPr>
            <p:nvPr/>
          </p:nvSpPr>
          <p:spPr bwMode="auto">
            <a:xfrm>
              <a:off x="2721" y="1371"/>
              <a:ext cx="195" cy="896"/>
            </a:xfrm>
            <a:custGeom>
              <a:avLst/>
              <a:gdLst>
                <a:gd name="T0" fmla="*/ 0 w 195"/>
                <a:gd name="T1" fmla="*/ 0 h 896"/>
                <a:gd name="T2" fmla="*/ 195 w 195"/>
                <a:gd name="T3" fmla="*/ 738 h 896"/>
                <a:gd name="T4" fmla="*/ 0 w 195"/>
                <a:gd name="T5" fmla="*/ 896 h 896"/>
                <a:gd name="T6" fmla="*/ 0 w 195"/>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 h="896">
                  <a:moveTo>
                    <a:pt x="0" y="0"/>
                  </a:moveTo>
                  <a:lnTo>
                    <a:pt x="195" y="738"/>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41" name="Freeform 96"/>
            <p:cNvSpPr>
              <a:spLocks/>
            </p:cNvSpPr>
            <p:nvPr/>
          </p:nvSpPr>
          <p:spPr bwMode="auto">
            <a:xfrm>
              <a:off x="2730" y="2109"/>
              <a:ext cx="186" cy="153"/>
            </a:xfrm>
            <a:custGeom>
              <a:avLst/>
              <a:gdLst>
                <a:gd name="T0" fmla="*/ 0 w 186"/>
                <a:gd name="T1" fmla="*/ 153 h 153"/>
                <a:gd name="T2" fmla="*/ 186 w 186"/>
                <a:gd name="T3" fmla="*/ 0 h 153"/>
                <a:gd name="T4" fmla="*/ 0 60000 65536"/>
                <a:gd name="T5" fmla="*/ 0 60000 65536"/>
              </a:gdLst>
              <a:ahLst/>
              <a:cxnLst>
                <a:cxn ang="T4">
                  <a:pos x="T0" y="T1"/>
                </a:cxn>
                <a:cxn ang="T5">
                  <a:pos x="T2" y="T3"/>
                </a:cxn>
              </a:cxnLst>
              <a:rect l="0" t="0" r="r" b="b"/>
              <a:pathLst>
                <a:path w="186" h="153">
                  <a:moveTo>
                    <a:pt x="0" y="153"/>
                  </a:moveTo>
                  <a:lnTo>
                    <a:pt x="186"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93" name="Group 97"/>
          <p:cNvGrpSpPr>
            <a:grpSpLocks/>
          </p:cNvGrpSpPr>
          <p:nvPr/>
        </p:nvGrpSpPr>
        <p:grpSpPr bwMode="auto">
          <a:xfrm>
            <a:off x="6759575" y="4117975"/>
            <a:ext cx="171450" cy="1422400"/>
            <a:chOff x="2724" y="1365"/>
            <a:chExt cx="108" cy="896"/>
          </a:xfrm>
        </p:grpSpPr>
        <p:sp>
          <p:nvSpPr>
            <p:cNvPr id="3138" name="Freeform 98"/>
            <p:cNvSpPr>
              <a:spLocks/>
            </p:cNvSpPr>
            <p:nvPr/>
          </p:nvSpPr>
          <p:spPr bwMode="auto">
            <a:xfrm>
              <a:off x="2724" y="1365"/>
              <a:ext cx="105" cy="896"/>
            </a:xfrm>
            <a:custGeom>
              <a:avLst/>
              <a:gdLst>
                <a:gd name="T0" fmla="*/ 0 w 105"/>
                <a:gd name="T1" fmla="*/ 0 h 896"/>
                <a:gd name="T2" fmla="*/ 105 w 105"/>
                <a:gd name="T3" fmla="*/ 729 h 896"/>
                <a:gd name="T4" fmla="*/ 0 w 105"/>
                <a:gd name="T5" fmla="*/ 896 h 896"/>
                <a:gd name="T6" fmla="*/ 0 w 105"/>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896">
                  <a:moveTo>
                    <a:pt x="0" y="0"/>
                  </a:moveTo>
                  <a:lnTo>
                    <a:pt x="105" y="729"/>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39" name="Freeform 99"/>
            <p:cNvSpPr>
              <a:spLocks/>
            </p:cNvSpPr>
            <p:nvPr/>
          </p:nvSpPr>
          <p:spPr bwMode="auto">
            <a:xfrm>
              <a:off x="2733" y="2091"/>
              <a:ext cx="99" cy="165"/>
            </a:xfrm>
            <a:custGeom>
              <a:avLst/>
              <a:gdLst>
                <a:gd name="T0" fmla="*/ 0 w 99"/>
                <a:gd name="T1" fmla="*/ 165 h 165"/>
                <a:gd name="T2" fmla="*/ 99 w 99"/>
                <a:gd name="T3" fmla="*/ 0 h 165"/>
                <a:gd name="T4" fmla="*/ 0 60000 65536"/>
                <a:gd name="T5" fmla="*/ 0 60000 65536"/>
              </a:gdLst>
              <a:ahLst/>
              <a:cxnLst>
                <a:cxn ang="T4">
                  <a:pos x="T0" y="T1"/>
                </a:cxn>
                <a:cxn ang="T5">
                  <a:pos x="T2" y="T3"/>
                </a:cxn>
              </a:cxnLst>
              <a:rect l="0" t="0" r="r" b="b"/>
              <a:pathLst>
                <a:path w="99" h="165">
                  <a:moveTo>
                    <a:pt x="0" y="165"/>
                  </a:moveTo>
                  <a:lnTo>
                    <a:pt x="99"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96" name="Group 100"/>
          <p:cNvGrpSpPr>
            <a:grpSpLocks/>
          </p:cNvGrpSpPr>
          <p:nvPr/>
        </p:nvGrpSpPr>
        <p:grpSpPr bwMode="auto">
          <a:xfrm>
            <a:off x="6759575" y="4113213"/>
            <a:ext cx="52388" cy="1422400"/>
            <a:chOff x="2724" y="1362"/>
            <a:chExt cx="33" cy="896"/>
          </a:xfrm>
        </p:grpSpPr>
        <p:sp>
          <p:nvSpPr>
            <p:cNvPr id="3136" name="Freeform 101"/>
            <p:cNvSpPr>
              <a:spLocks/>
            </p:cNvSpPr>
            <p:nvPr/>
          </p:nvSpPr>
          <p:spPr bwMode="auto">
            <a:xfrm>
              <a:off x="2724" y="1362"/>
              <a:ext cx="30" cy="896"/>
            </a:xfrm>
            <a:custGeom>
              <a:avLst/>
              <a:gdLst>
                <a:gd name="T0" fmla="*/ 0 w 30"/>
                <a:gd name="T1" fmla="*/ 0 h 896"/>
                <a:gd name="T2" fmla="*/ 30 w 30"/>
                <a:gd name="T3" fmla="*/ 723 h 896"/>
                <a:gd name="T4" fmla="*/ 0 w 30"/>
                <a:gd name="T5" fmla="*/ 896 h 896"/>
                <a:gd name="T6" fmla="*/ 0 w 30"/>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896">
                  <a:moveTo>
                    <a:pt x="0" y="0"/>
                  </a:moveTo>
                  <a:lnTo>
                    <a:pt x="30" y="723"/>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37" name="Freeform 102"/>
            <p:cNvSpPr>
              <a:spLocks/>
            </p:cNvSpPr>
            <p:nvPr/>
          </p:nvSpPr>
          <p:spPr bwMode="auto">
            <a:xfrm>
              <a:off x="2727" y="2079"/>
              <a:ext cx="30" cy="171"/>
            </a:xfrm>
            <a:custGeom>
              <a:avLst/>
              <a:gdLst>
                <a:gd name="T0" fmla="*/ 0 w 30"/>
                <a:gd name="T1" fmla="*/ 171 h 171"/>
                <a:gd name="T2" fmla="*/ 30 w 30"/>
                <a:gd name="T3" fmla="*/ 0 h 171"/>
                <a:gd name="T4" fmla="*/ 0 60000 65536"/>
                <a:gd name="T5" fmla="*/ 0 60000 65536"/>
              </a:gdLst>
              <a:ahLst/>
              <a:cxnLst>
                <a:cxn ang="T4">
                  <a:pos x="T0" y="T1"/>
                </a:cxn>
                <a:cxn ang="T5">
                  <a:pos x="T2" y="T3"/>
                </a:cxn>
              </a:cxnLst>
              <a:rect l="0" t="0" r="r" b="b"/>
              <a:pathLst>
                <a:path w="30" h="171">
                  <a:moveTo>
                    <a:pt x="0" y="171"/>
                  </a:moveTo>
                  <a:lnTo>
                    <a:pt x="3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99" name="Group 103"/>
          <p:cNvGrpSpPr>
            <a:grpSpLocks/>
          </p:cNvGrpSpPr>
          <p:nvPr/>
        </p:nvGrpSpPr>
        <p:grpSpPr bwMode="auto">
          <a:xfrm>
            <a:off x="6673850" y="4122738"/>
            <a:ext cx="76200" cy="1422400"/>
            <a:chOff x="2676" y="1368"/>
            <a:chExt cx="48" cy="896"/>
          </a:xfrm>
        </p:grpSpPr>
        <p:sp>
          <p:nvSpPr>
            <p:cNvPr id="3134" name="Freeform 104"/>
            <p:cNvSpPr>
              <a:spLocks/>
            </p:cNvSpPr>
            <p:nvPr/>
          </p:nvSpPr>
          <p:spPr bwMode="auto">
            <a:xfrm>
              <a:off x="2676" y="1368"/>
              <a:ext cx="48" cy="896"/>
            </a:xfrm>
            <a:custGeom>
              <a:avLst/>
              <a:gdLst>
                <a:gd name="T0" fmla="*/ 48 w 48"/>
                <a:gd name="T1" fmla="*/ 0 h 896"/>
                <a:gd name="T2" fmla="*/ 0 w 48"/>
                <a:gd name="T3" fmla="*/ 726 h 896"/>
                <a:gd name="T4" fmla="*/ 48 w 48"/>
                <a:gd name="T5" fmla="*/ 896 h 896"/>
                <a:gd name="T6" fmla="*/ 48 w 48"/>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896">
                  <a:moveTo>
                    <a:pt x="48" y="0"/>
                  </a:moveTo>
                  <a:lnTo>
                    <a:pt x="0" y="726"/>
                  </a:lnTo>
                  <a:lnTo>
                    <a:pt x="48" y="896"/>
                  </a:lnTo>
                  <a:lnTo>
                    <a:pt x="48"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35" name="Freeform 105"/>
            <p:cNvSpPr>
              <a:spLocks/>
            </p:cNvSpPr>
            <p:nvPr/>
          </p:nvSpPr>
          <p:spPr bwMode="auto">
            <a:xfrm>
              <a:off x="2679" y="2085"/>
              <a:ext cx="39" cy="171"/>
            </a:xfrm>
            <a:custGeom>
              <a:avLst/>
              <a:gdLst>
                <a:gd name="T0" fmla="*/ 39 w 39"/>
                <a:gd name="T1" fmla="*/ 171 h 171"/>
                <a:gd name="T2" fmla="*/ 0 w 39"/>
                <a:gd name="T3" fmla="*/ 0 h 171"/>
                <a:gd name="T4" fmla="*/ 0 60000 65536"/>
                <a:gd name="T5" fmla="*/ 0 60000 65536"/>
              </a:gdLst>
              <a:ahLst/>
              <a:cxnLst>
                <a:cxn ang="T4">
                  <a:pos x="T0" y="T1"/>
                </a:cxn>
                <a:cxn ang="T5">
                  <a:pos x="T2" y="T3"/>
                </a:cxn>
              </a:cxnLst>
              <a:rect l="0" t="0" r="r" b="b"/>
              <a:pathLst>
                <a:path w="39" h="171">
                  <a:moveTo>
                    <a:pt x="39" y="171"/>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02" name="Group 106"/>
          <p:cNvGrpSpPr>
            <a:grpSpLocks/>
          </p:cNvGrpSpPr>
          <p:nvPr/>
        </p:nvGrpSpPr>
        <p:grpSpPr bwMode="auto">
          <a:xfrm>
            <a:off x="6540500" y="4127500"/>
            <a:ext cx="209550" cy="1422400"/>
            <a:chOff x="2586" y="1371"/>
            <a:chExt cx="132" cy="896"/>
          </a:xfrm>
        </p:grpSpPr>
        <p:sp>
          <p:nvSpPr>
            <p:cNvPr id="3132" name="Freeform 107"/>
            <p:cNvSpPr>
              <a:spLocks/>
            </p:cNvSpPr>
            <p:nvPr/>
          </p:nvSpPr>
          <p:spPr bwMode="auto">
            <a:xfrm>
              <a:off x="2589" y="1371"/>
              <a:ext cx="129" cy="896"/>
            </a:xfrm>
            <a:custGeom>
              <a:avLst/>
              <a:gdLst>
                <a:gd name="T0" fmla="*/ 129 w 129"/>
                <a:gd name="T1" fmla="*/ 0 h 896"/>
                <a:gd name="T2" fmla="*/ 0 w 129"/>
                <a:gd name="T3" fmla="*/ 732 h 896"/>
                <a:gd name="T4" fmla="*/ 129 w 129"/>
                <a:gd name="T5" fmla="*/ 896 h 896"/>
                <a:gd name="T6" fmla="*/ 129 w 129"/>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896">
                  <a:moveTo>
                    <a:pt x="129" y="0"/>
                  </a:moveTo>
                  <a:lnTo>
                    <a:pt x="0" y="732"/>
                  </a:lnTo>
                  <a:lnTo>
                    <a:pt x="129" y="896"/>
                  </a:lnTo>
                  <a:lnTo>
                    <a:pt x="129"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33" name="Freeform 108"/>
            <p:cNvSpPr>
              <a:spLocks/>
            </p:cNvSpPr>
            <p:nvPr/>
          </p:nvSpPr>
          <p:spPr bwMode="auto">
            <a:xfrm>
              <a:off x="2586" y="2103"/>
              <a:ext cx="132" cy="159"/>
            </a:xfrm>
            <a:custGeom>
              <a:avLst/>
              <a:gdLst>
                <a:gd name="T0" fmla="*/ 132 w 132"/>
                <a:gd name="T1" fmla="*/ 159 h 159"/>
                <a:gd name="T2" fmla="*/ 0 w 132"/>
                <a:gd name="T3" fmla="*/ 0 h 159"/>
                <a:gd name="T4" fmla="*/ 0 60000 65536"/>
                <a:gd name="T5" fmla="*/ 0 60000 65536"/>
              </a:gdLst>
              <a:ahLst/>
              <a:cxnLst>
                <a:cxn ang="T4">
                  <a:pos x="T0" y="T1"/>
                </a:cxn>
                <a:cxn ang="T5">
                  <a:pos x="T2" y="T3"/>
                </a:cxn>
              </a:cxnLst>
              <a:rect l="0" t="0" r="r" b="b"/>
              <a:pathLst>
                <a:path w="132" h="159">
                  <a:moveTo>
                    <a:pt x="132" y="159"/>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05" name="Group 109"/>
          <p:cNvGrpSpPr>
            <a:grpSpLocks/>
          </p:cNvGrpSpPr>
          <p:nvPr/>
        </p:nvGrpSpPr>
        <p:grpSpPr bwMode="auto">
          <a:xfrm>
            <a:off x="6407151" y="4127500"/>
            <a:ext cx="361950" cy="1423988"/>
            <a:chOff x="2502" y="1371"/>
            <a:chExt cx="228" cy="897"/>
          </a:xfrm>
        </p:grpSpPr>
        <p:sp>
          <p:nvSpPr>
            <p:cNvPr id="3130" name="Freeform 110"/>
            <p:cNvSpPr>
              <a:spLocks/>
            </p:cNvSpPr>
            <p:nvPr/>
          </p:nvSpPr>
          <p:spPr bwMode="auto">
            <a:xfrm>
              <a:off x="2502" y="1371"/>
              <a:ext cx="219" cy="896"/>
            </a:xfrm>
            <a:custGeom>
              <a:avLst/>
              <a:gdLst>
                <a:gd name="T0" fmla="*/ 219 w 219"/>
                <a:gd name="T1" fmla="*/ 0 h 896"/>
                <a:gd name="T2" fmla="*/ 0 w 219"/>
                <a:gd name="T3" fmla="*/ 741 h 896"/>
                <a:gd name="T4" fmla="*/ 219 w 219"/>
                <a:gd name="T5" fmla="*/ 896 h 896"/>
                <a:gd name="T6" fmla="*/ 219 w 219"/>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 h="896">
                  <a:moveTo>
                    <a:pt x="219" y="0"/>
                  </a:moveTo>
                  <a:lnTo>
                    <a:pt x="0" y="741"/>
                  </a:lnTo>
                  <a:lnTo>
                    <a:pt x="219" y="896"/>
                  </a:lnTo>
                  <a:lnTo>
                    <a:pt x="219"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31" name="Freeform 111"/>
            <p:cNvSpPr>
              <a:spLocks/>
            </p:cNvSpPr>
            <p:nvPr/>
          </p:nvSpPr>
          <p:spPr bwMode="auto">
            <a:xfrm>
              <a:off x="2502" y="2112"/>
              <a:ext cx="228" cy="156"/>
            </a:xfrm>
            <a:custGeom>
              <a:avLst/>
              <a:gdLst>
                <a:gd name="T0" fmla="*/ 228 w 228"/>
                <a:gd name="T1" fmla="*/ 156 h 156"/>
                <a:gd name="T2" fmla="*/ 0 w 228"/>
                <a:gd name="T3" fmla="*/ 0 h 156"/>
                <a:gd name="T4" fmla="*/ 0 60000 65536"/>
                <a:gd name="T5" fmla="*/ 0 60000 65536"/>
              </a:gdLst>
              <a:ahLst/>
              <a:cxnLst>
                <a:cxn ang="T4">
                  <a:pos x="T0" y="T1"/>
                </a:cxn>
                <a:cxn ang="T5">
                  <a:pos x="T2" y="T3"/>
                </a:cxn>
              </a:cxnLst>
              <a:rect l="0" t="0" r="r" b="b"/>
              <a:pathLst>
                <a:path w="228" h="156">
                  <a:moveTo>
                    <a:pt x="228" y="156"/>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08" name="Group 112"/>
          <p:cNvGrpSpPr>
            <a:grpSpLocks/>
          </p:cNvGrpSpPr>
          <p:nvPr/>
        </p:nvGrpSpPr>
        <p:grpSpPr bwMode="auto">
          <a:xfrm>
            <a:off x="6235701" y="4127500"/>
            <a:ext cx="523875" cy="1422400"/>
            <a:chOff x="2394" y="1371"/>
            <a:chExt cx="330" cy="896"/>
          </a:xfrm>
        </p:grpSpPr>
        <p:sp>
          <p:nvSpPr>
            <p:cNvPr id="3128" name="Freeform 113"/>
            <p:cNvSpPr>
              <a:spLocks/>
            </p:cNvSpPr>
            <p:nvPr/>
          </p:nvSpPr>
          <p:spPr bwMode="auto">
            <a:xfrm>
              <a:off x="2400" y="1371"/>
              <a:ext cx="324" cy="896"/>
            </a:xfrm>
            <a:custGeom>
              <a:avLst/>
              <a:gdLst>
                <a:gd name="T0" fmla="*/ 324 w 324"/>
                <a:gd name="T1" fmla="*/ 0 h 896"/>
                <a:gd name="T2" fmla="*/ 0 w 324"/>
                <a:gd name="T3" fmla="*/ 768 h 896"/>
                <a:gd name="T4" fmla="*/ 324 w 324"/>
                <a:gd name="T5" fmla="*/ 896 h 896"/>
                <a:gd name="T6" fmla="*/ 324 w 324"/>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896">
                  <a:moveTo>
                    <a:pt x="324" y="0"/>
                  </a:moveTo>
                  <a:lnTo>
                    <a:pt x="0" y="768"/>
                  </a:lnTo>
                  <a:lnTo>
                    <a:pt x="324" y="896"/>
                  </a:lnTo>
                  <a:lnTo>
                    <a:pt x="324"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29" name="Freeform 114"/>
            <p:cNvSpPr>
              <a:spLocks/>
            </p:cNvSpPr>
            <p:nvPr/>
          </p:nvSpPr>
          <p:spPr bwMode="auto">
            <a:xfrm>
              <a:off x="2394" y="2136"/>
              <a:ext cx="324" cy="129"/>
            </a:xfrm>
            <a:custGeom>
              <a:avLst/>
              <a:gdLst>
                <a:gd name="T0" fmla="*/ 324 w 324"/>
                <a:gd name="T1" fmla="*/ 129 h 129"/>
                <a:gd name="T2" fmla="*/ 0 w 324"/>
                <a:gd name="T3" fmla="*/ 0 h 129"/>
                <a:gd name="T4" fmla="*/ 0 60000 65536"/>
                <a:gd name="T5" fmla="*/ 0 60000 65536"/>
              </a:gdLst>
              <a:ahLst/>
              <a:cxnLst>
                <a:cxn ang="T4">
                  <a:pos x="T0" y="T1"/>
                </a:cxn>
                <a:cxn ang="T5">
                  <a:pos x="T2" y="T3"/>
                </a:cxn>
              </a:cxnLst>
              <a:rect l="0" t="0" r="r" b="b"/>
              <a:pathLst>
                <a:path w="324" h="129">
                  <a:moveTo>
                    <a:pt x="324" y="129"/>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11" name="Group 115"/>
          <p:cNvGrpSpPr>
            <a:grpSpLocks/>
          </p:cNvGrpSpPr>
          <p:nvPr/>
        </p:nvGrpSpPr>
        <p:grpSpPr bwMode="auto">
          <a:xfrm>
            <a:off x="6092826" y="4127500"/>
            <a:ext cx="676275" cy="1422400"/>
            <a:chOff x="2304" y="1371"/>
            <a:chExt cx="426" cy="896"/>
          </a:xfrm>
        </p:grpSpPr>
        <p:sp>
          <p:nvSpPr>
            <p:cNvPr id="3126" name="Freeform 116"/>
            <p:cNvSpPr>
              <a:spLocks/>
            </p:cNvSpPr>
            <p:nvPr/>
          </p:nvSpPr>
          <p:spPr bwMode="auto">
            <a:xfrm>
              <a:off x="2304" y="1371"/>
              <a:ext cx="417" cy="896"/>
            </a:xfrm>
            <a:custGeom>
              <a:avLst/>
              <a:gdLst>
                <a:gd name="T0" fmla="*/ 417 w 417"/>
                <a:gd name="T1" fmla="*/ 0 h 896"/>
                <a:gd name="T2" fmla="*/ 0 w 417"/>
                <a:gd name="T3" fmla="*/ 807 h 896"/>
                <a:gd name="T4" fmla="*/ 417 w 417"/>
                <a:gd name="T5" fmla="*/ 896 h 896"/>
                <a:gd name="T6" fmla="*/ 417 w 417"/>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7" h="896">
                  <a:moveTo>
                    <a:pt x="417" y="0"/>
                  </a:moveTo>
                  <a:lnTo>
                    <a:pt x="0" y="807"/>
                  </a:lnTo>
                  <a:lnTo>
                    <a:pt x="417" y="896"/>
                  </a:lnTo>
                  <a:lnTo>
                    <a:pt x="417"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27" name="Freeform 117"/>
            <p:cNvSpPr>
              <a:spLocks/>
            </p:cNvSpPr>
            <p:nvPr/>
          </p:nvSpPr>
          <p:spPr bwMode="auto">
            <a:xfrm>
              <a:off x="2304" y="2178"/>
              <a:ext cx="426" cy="84"/>
            </a:xfrm>
            <a:custGeom>
              <a:avLst/>
              <a:gdLst>
                <a:gd name="T0" fmla="*/ 426 w 426"/>
                <a:gd name="T1" fmla="*/ 84 h 84"/>
                <a:gd name="T2" fmla="*/ 0 w 426"/>
                <a:gd name="T3" fmla="*/ 0 h 84"/>
                <a:gd name="T4" fmla="*/ 0 60000 65536"/>
                <a:gd name="T5" fmla="*/ 0 60000 65536"/>
              </a:gdLst>
              <a:ahLst/>
              <a:cxnLst>
                <a:cxn ang="T4">
                  <a:pos x="T0" y="T1"/>
                </a:cxn>
                <a:cxn ang="T5">
                  <a:pos x="T2" y="T3"/>
                </a:cxn>
              </a:cxnLst>
              <a:rect l="0" t="0" r="r" b="b"/>
              <a:pathLst>
                <a:path w="426" h="84">
                  <a:moveTo>
                    <a:pt x="426" y="84"/>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14" name="Group 118"/>
          <p:cNvGrpSpPr>
            <a:grpSpLocks/>
          </p:cNvGrpSpPr>
          <p:nvPr/>
        </p:nvGrpSpPr>
        <p:grpSpPr bwMode="auto">
          <a:xfrm>
            <a:off x="5983289" y="4127500"/>
            <a:ext cx="771525" cy="1422400"/>
            <a:chOff x="2235" y="1371"/>
            <a:chExt cx="486" cy="896"/>
          </a:xfrm>
        </p:grpSpPr>
        <p:sp>
          <p:nvSpPr>
            <p:cNvPr id="3124" name="Freeform 119"/>
            <p:cNvSpPr>
              <a:spLocks/>
            </p:cNvSpPr>
            <p:nvPr/>
          </p:nvSpPr>
          <p:spPr bwMode="auto">
            <a:xfrm>
              <a:off x="2244" y="1371"/>
              <a:ext cx="477" cy="896"/>
            </a:xfrm>
            <a:custGeom>
              <a:avLst/>
              <a:gdLst>
                <a:gd name="T0" fmla="*/ 477 w 477"/>
                <a:gd name="T1" fmla="*/ 0 h 896"/>
                <a:gd name="T2" fmla="*/ 0 w 477"/>
                <a:gd name="T3" fmla="*/ 846 h 896"/>
                <a:gd name="T4" fmla="*/ 477 w 477"/>
                <a:gd name="T5" fmla="*/ 896 h 896"/>
                <a:gd name="T6" fmla="*/ 477 w 477"/>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896">
                  <a:moveTo>
                    <a:pt x="477" y="0"/>
                  </a:moveTo>
                  <a:lnTo>
                    <a:pt x="0" y="846"/>
                  </a:lnTo>
                  <a:lnTo>
                    <a:pt x="477" y="896"/>
                  </a:lnTo>
                  <a:lnTo>
                    <a:pt x="477"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25" name="Freeform 120"/>
            <p:cNvSpPr>
              <a:spLocks/>
            </p:cNvSpPr>
            <p:nvPr/>
          </p:nvSpPr>
          <p:spPr bwMode="auto">
            <a:xfrm>
              <a:off x="2235" y="2217"/>
              <a:ext cx="486" cy="48"/>
            </a:xfrm>
            <a:custGeom>
              <a:avLst/>
              <a:gdLst>
                <a:gd name="T0" fmla="*/ 486 w 486"/>
                <a:gd name="T1" fmla="*/ 48 h 48"/>
                <a:gd name="T2" fmla="*/ 0 w 486"/>
                <a:gd name="T3" fmla="*/ 0 h 48"/>
                <a:gd name="T4" fmla="*/ 0 60000 65536"/>
                <a:gd name="T5" fmla="*/ 0 60000 65536"/>
              </a:gdLst>
              <a:ahLst/>
              <a:cxnLst>
                <a:cxn ang="T4">
                  <a:pos x="T0" y="T1"/>
                </a:cxn>
                <a:cxn ang="T5">
                  <a:pos x="T2" y="T3"/>
                </a:cxn>
              </a:cxnLst>
              <a:rect l="0" t="0" r="r" b="b"/>
              <a:pathLst>
                <a:path w="486" h="48">
                  <a:moveTo>
                    <a:pt x="486" y="48"/>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17" name="Group 121"/>
          <p:cNvGrpSpPr>
            <a:grpSpLocks/>
          </p:cNvGrpSpPr>
          <p:nvPr/>
        </p:nvGrpSpPr>
        <p:grpSpPr bwMode="auto">
          <a:xfrm>
            <a:off x="5940425" y="4122740"/>
            <a:ext cx="819150" cy="1423987"/>
            <a:chOff x="2208" y="1368"/>
            <a:chExt cx="516" cy="897"/>
          </a:xfrm>
        </p:grpSpPr>
        <p:sp>
          <p:nvSpPr>
            <p:cNvPr id="3122" name="Freeform 122"/>
            <p:cNvSpPr>
              <a:spLocks/>
            </p:cNvSpPr>
            <p:nvPr/>
          </p:nvSpPr>
          <p:spPr bwMode="auto">
            <a:xfrm>
              <a:off x="2211" y="1368"/>
              <a:ext cx="510" cy="897"/>
            </a:xfrm>
            <a:custGeom>
              <a:avLst/>
              <a:gdLst>
                <a:gd name="T0" fmla="*/ 510 w 510"/>
                <a:gd name="T1" fmla="*/ 0 h 897"/>
                <a:gd name="T2" fmla="*/ 0 w 510"/>
                <a:gd name="T3" fmla="*/ 897 h 897"/>
                <a:gd name="T4" fmla="*/ 510 w 510"/>
                <a:gd name="T5" fmla="*/ 896 h 897"/>
                <a:gd name="T6" fmla="*/ 510 w 510"/>
                <a:gd name="T7" fmla="*/ 0 h 8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0" h="897">
                  <a:moveTo>
                    <a:pt x="510" y="0"/>
                  </a:moveTo>
                  <a:lnTo>
                    <a:pt x="0" y="897"/>
                  </a:lnTo>
                  <a:lnTo>
                    <a:pt x="510" y="896"/>
                  </a:lnTo>
                  <a:lnTo>
                    <a:pt x="51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23" name="Freeform 123"/>
            <p:cNvSpPr>
              <a:spLocks/>
            </p:cNvSpPr>
            <p:nvPr/>
          </p:nvSpPr>
          <p:spPr bwMode="auto">
            <a:xfrm>
              <a:off x="2208" y="2259"/>
              <a:ext cx="516" cy="6"/>
            </a:xfrm>
            <a:custGeom>
              <a:avLst/>
              <a:gdLst>
                <a:gd name="T0" fmla="*/ 516 w 516"/>
                <a:gd name="T1" fmla="*/ 0 h 6"/>
                <a:gd name="T2" fmla="*/ 0 w 516"/>
                <a:gd name="T3" fmla="*/ 6 h 6"/>
                <a:gd name="T4" fmla="*/ 0 60000 65536"/>
                <a:gd name="T5" fmla="*/ 0 60000 65536"/>
              </a:gdLst>
              <a:ahLst/>
              <a:cxnLst>
                <a:cxn ang="T4">
                  <a:pos x="T0" y="T1"/>
                </a:cxn>
                <a:cxn ang="T5">
                  <a:pos x="T2" y="T3"/>
                </a:cxn>
              </a:cxnLst>
              <a:rect l="0" t="0" r="r" b="b"/>
              <a:pathLst>
                <a:path w="516" h="6">
                  <a:moveTo>
                    <a:pt x="516" y="0"/>
                  </a:moveTo>
                  <a:lnTo>
                    <a:pt x="0" y="6"/>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20" name="Group 124"/>
          <p:cNvGrpSpPr>
            <a:grpSpLocks/>
          </p:cNvGrpSpPr>
          <p:nvPr/>
        </p:nvGrpSpPr>
        <p:grpSpPr bwMode="auto">
          <a:xfrm>
            <a:off x="5978525" y="4113213"/>
            <a:ext cx="790575" cy="1528762"/>
            <a:chOff x="2232" y="1362"/>
            <a:chExt cx="498" cy="963"/>
          </a:xfrm>
        </p:grpSpPr>
        <p:sp>
          <p:nvSpPr>
            <p:cNvPr id="3120" name="Freeform 125"/>
            <p:cNvSpPr>
              <a:spLocks/>
            </p:cNvSpPr>
            <p:nvPr/>
          </p:nvSpPr>
          <p:spPr bwMode="auto">
            <a:xfrm>
              <a:off x="2232" y="1362"/>
              <a:ext cx="492" cy="963"/>
            </a:xfrm>
            <a:custGeom>
              <a:avLst/>
              <a:gdLst>
                <a:gd name="T0" fmla="*/ 492 w 492"/>
                <a:gd name="T1" fmla="*/ 0 h 963"/>
                <a:gd name="T2" fmla="*/ 0 w 492"/>
                <a:gd name="T3" fmla="*/ 963 h 963"/>
                <a:gd name="T4" fmla="*/ 492 w 492"/>
                <a:gd name="T5" fmla="*/ 896 h 963"/>
                <a:gd name="T6" fmla="*/ 492 w 492"/>
                <a:gd name="T7" fmla="*/ 0 h 9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 h="963">
                  <a:moveTo>
                    <a:pt x="492" y="0"/>
                  </a:moveTo>
                  <a:lnTo>
                    <a:pt x="0" y="963"/>
                  </a:lnTo>
                  <a:lnTo>
                    <a:pt x="492" y="896"/>
                  </a:lnTo>
                  <a:lnTo>
                    <a:pt x="492"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21" name="Freeform 126"/>
            <p:cNvSpPr>
              <a:spLocks/>
            </p:cNvSpPr>
            <p:nvPr/>
          </p:nvSpPr>
          <p:spPr bwMode="auto">
            <a:xfrm>
              <a:off x="2235" y="2253"/>
              <a:ext cx="495" cy="72"/>
            </a:xfrm>
            <a:custGeom>
              <a:avLst/>
              <a:gdLst>
                <a:gd name="T0" fmla="*/ 495 w 495"/>
                <a:gd name="T1" fmla="*/ 0 h 72"/>
                <a:gd name="T2" fmla="*/ 0 w 495"/>
                <a:gd name="T3" fmla="*/ 72 h 72"/>
                <a:gd name="T4" fmla="*/ 0 60000 65536"/>
                <a:gd name="T5" fmla="*/ 0 60000 65536"/>
              </a:gdLst>
              <a:ahLst/>
              <a:cxnLst>
                <a:cxn ang="T4">
                  <a:pos x="T0" y="T1"/>
                </a:cxn>
                <a:cxn ang="T5">
                  <a:pos x="T2" y="T3"/>
                </a:cxn>
              </a:cxnLst>
              <a:rect l="0" t="0" r="r" b="b"/>
              <a:pathLst>
                <a:path w="495" h="72">
                  <a:moveTo>
                    <a:pt x="495" y="0"/>
                  </a:moveTo>
                  <a:lnTo>
                    <a:pt x="0" y="72"/>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23" name="Group 127"/>
          <p:cNvGrpSpPr>
            <a:grpSpLocks/>
          </p:cNvGrpSpPr>
          <p:nvPr/>
        </p:nvGrpSpPr>
        <p:grpSpPr bwMode="auto">
          <a:xfrm>
            <a:off x="6064251" y="4108452"/>
            <a:ext cx="709613" cy="1590675"/>
            <a:chOff x="2286" y="1359"/>
            <a:chExt cx="447" cy="1002"/>
          </a:xfrm>
        </p:grpSpPr>
        <p:sp>
          <p:nvSpPr>
            <p:cNvPr id="3118" name="Freeform 128"/>
            <p:cNvSpPr>
              <a:spLocks/>
            </p:cNvSpPr>
            <p:nvPr/>
          </p:nvSpPr>
          <p:spPr bwMode="auto">
            <a:xfrm>
              <a:off x="2286" y="1359"/>
              <a:ext cx="438" cy="1002"/>
            </a:xfrm>
            <a:custGeom>
              <a:avLst/>
              <a:gdLst>
                <a:gd name="T0" fmla="*/ 438 w 438"/>
                <a:gd name="T1" fmla="*/ 0 h 1002"/>
                <a:gd name="T2" fmla="*/ 0 w 438"/>
                <a:gd name="T3" fmla="*/ 1002 h 1002"/>
                <a:gd name="T4" fmla="*/ 438 w 438"/>
                <a:gd name="T5" fmla="*/ 896 h 1002"/>
                <a:gd name="T6" fmla="*/ 438 w 438"/>
                <a:gd name="T7" fmla="*/ 0 h 10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1002">
                  <a:moveTo>
                    <a:pt x="438" y="0"/>
                  </a:moveTo>
                  <a:lnTo>
                    <a:pt x="0" y="1002"/>
                  </a:lnTo>
                  <a:lnTo>
                    <a:pt x="438" y="896"/>
                  </a:lnTo>
                  <a:lnTo>
                    <a:pt x="438"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19" name="Freeform 129"/>
            <p:cNvSpPr>
              <a:spLocks/>
            </p:cNvSpPr>
            <p:nvPr/>
          </p:nvSpPr>
          <p:spPr bwMode="auto">
            <a:xfrm>
              <a:off x="2289" y="2250"/>
              <a:ext cx="444" cy="108"/>
            </a:xfrm>
            <a:custGeom>
              <a:avLst/>
              <a:gdLst>
                <a:gd name="T0" fmla="*/ 444 w 444"/>
                <a:gd name="T1" fmla="*/ 0 h 108"/>
                <a:gd name="T2" fmla="*/ 0 w 444"/>
                <a:gd name="T3" fmla="*/ 108 h 108"/>
                <a:gd name="T4" fmla="*/ 0 60000 65536"/>
                <a:gd name="T5" fmla="*/ 0 60000 65536"/>
              </a:gdLst>
              <a:ahLst/>
              <a:cxnLst>
                <a:cxn ang="T4">
                  <a:pos x="T0" y="T1"/>
                </a:cxn>
                <a:cxn ang="T5">
                  <a:pos x="T2" y="T3"/>
                </a:cxn>
              </a:cxnLst>
              <a:rect l="0" t="0" r="r" b="b"/>
              <a:pathLst>
                <a:path w="444" h="108">
                  <a:moveTo>
                    <a:pt x="444" y="0"/>
                  </a:moveTo>
                  <a:lnTo>
                    <a:pt x="0" y="108"/>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26" name="Group 130"/>
          <p:cNvGrpSpPr>
            <a:grpSpLocks/>
          </p:cNvGrpSpPr>
          <p:nvPr/>
        </p:nvGrpSpPr>
        <p:grpSpPr bwMode="auto">
          <a:xfrm>
            <a:off x="6164263" y="4113215"/>
            <a:ext cx="609600" cy="1628775"/>
            <a:chOff x="2349" y="1362"/>
            <a:chExt cx="384" cy="1026"/>
          </a:xfrm>
        </p:grpSpPr>
        <p:sp>
          <p:nvSpPr>
            <p:cNvPr id="3116" name="Freeform 131"/>
            <p:cNvSpPr>
              <a:spLocks/>
            </p:cNvSpPr>
            <p:nvPr/>
          </p:nvSpPr>
          <p:spPr bwMode="auto">
            <a:xfrm>
              <a:off x="2349" y="1362"/>
              <a:ext cx="375" cy="1026"/>
            </a:xfrm>
            <a:custGeom>
              <a:avLst/>
              <a:gdLst>
                <a:gd name="T0" fmla="*/ 375 w 375"/>
                <a:gd name="T1" fmla="*/ 0 h 1026"/>
                <a:gd name="T2" fmla="*/ 0 w 375"/>
                <a:gd name="T3" fmla="*/ 1026 h 1026"/>
                <a:gd name="T4" fmla="*/ 375 w 375"/>
                <a:gd name="T5" fmla="*/ 896 h 1026"/>
                <a:gd name="T6" fmla="*/ 375 w 375"/>
                <a:gd name="T7" fmla="*/ 0 h 10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1026">
                  <a:moveTo>
                    <a:pt x="375" y="0"/>
                  </a:moveTo>
                  <a:lnTo>
                    <a:pt x="0" y="1026"/>
                  </a:lnTo>
                  <a:lnTo>
                    <a:pt x="375" y="896"/>
                  </a:lnTo>
                  <a:lnTo>
                    <a:pt x="375"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17" name="Freeform 132"/>
            <p:cNvSpPr>
              <a:spLocks/>
            </p:cNvSpPr>
            <p:nvPr/>
          </p:nvSpPr>
          <p:spPr bwMode="auto">
            <a:xfrm>
              <a:off x="2358" y="2253"/>
              <a:ext cx="375" cy="135"/>
            </a:xfrm>
            <a:custGeom>
              <a:avLst/>
              <a:gdLst>
                <a:gd name="T0" fmla="*/ 375 w 375"/>
                <a:gd name="T1" fmla="*/ 0 h 135"/>
                <a:gd name="T2" fmla="*/ 0 w 375"/>
                <a:gd name="T3" fmla="*/ 135 h 135"/>
                <a:gd name="T4" fmla="*/ 0 60000 65536"/>
                <a:gd name="T5" fmla="*/ 0 60000 65536"/>
              </a:gdLst>
              <a:ahLst/>
              <a:cxnLst>
                <a:cxn ang="T4">
                  <a:pos x="T0" y="T1"/>
                </a:cxn>
                <a:cxn ang="T5">
                  <a:pos x="T2" y="T3"/>
                </a:cxn>
              </a:cxnLst>
              <a:rect l="0" t="0" r="r" b="b"/>
              <a:pathLst>
                <a:path w="375" h="135">
                  <a:moveTo>
                    <a:pt x="375" y="0"/>
                  </a:moveTo>
                  <a:lnTo>
                    <a:pt x="0" y="135"/>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29" name="Freeform 133"/>
          <p:cNvSpPr>
            <a:spLocks/>
          </p:cNvSpPr>
          <p:nvPr/>
        </p:nvSpPr>
        <p:spPr bwMode="auto">
          <a:xfrm>
            <a:off x="6754814" y="4113215"/>
            <a:ext cx="1587" cy="1438275"/>
          </a:xfrm>
          <a:custGeom>
            <a:avLst/>
            <a:gdLst>
              <a:gd name="T0" fmla="*/ 1587 w 9"/>
              <a:gd name="T1" fmla="*/ 1438275 h 906"/>
              <a:gd name="T2" fmla="*/ 0 w 9"/>
              <a:gd name="T3" fmla="*/ 0 h 906"/>
              <a:gd name="T4" fmla="*/ 0 60000 65536"/>
              <a:gd name="T5" fmla="*/ 0 60000 65536"/>
            </a:gdLst>
            <a:ahLst/>
            <a:cxnLst>
              <a:cxn ang="T4">
                <a:pos x="T0" y="T1"/>
              </a:cxn>
              <a:cxn ang="T5">
                <a:pos x="T2" y="T3"/>
              </a:cxn>
            </a:cxnLst>
            <a:rect l="0" t="0" r="r" b="b"/>
            <a:pathLst>
              <a:path w="9" h="906">
                <a:moveTo>
                  <a:pt x="9" y="906"/>
                </a:moveTo>
                <a:lnTo>
                  <a:pt x="0" y="0"/>
                </a:lnTo>
              </a:path>
            </a:pathLst>
          </a:custGeom>
          <a:noFill/>
          <a:ln w="19050" cap="flat">
            <a:solidFill>
              <a:schemeClr val="bg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5" name="Text Box 156"/>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spTree>
    <p:extLst>
      <p:ext uri="{BB962C8B-B14F-4D97-AF65-F5344CB8AC3E}">
        <p14:creationId xmlns:p14="http://schemas.microsoft.com/office/powerpoint/2010/main" val="152065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8" presetClass="entr" presetSubtype="16" fill="hold" nodeType="withEffect">
                                  <p:stCondLst>
                                    <p:cond delay="600"/>
                                  </p:stCondLst>
                                  <p:childTnLst>
                                    <p:set>
                                      <p:cBhvr>
                                        <p:cTn id="10" dur="1" fill="hold">
                                          <p:stCondLst>
                                            <p:cond delay="0"/>
                                          </p:stCondLst>
                                        </p:cTn>
                                        <p:tgtEl>
                                          <p:spTgt spid="4106"/>
                                        </p:tgtEl>
                                        <p:attrNameLst>
                                          <p:attrName>style.visibility</p:attrName>
                                        </p:attrNameLst>
                                      </p:cBhvr>
                                      <p:to>
                                        <p:strVal val="visible"/>
                                      </p:to>
                                    </p:set>
                                    <p:animEffect transition="in" filter="diamond(in)">
                                      <p:cBhvr>
                                        <p:cTn id="11" dur="1000"/>
                                        <p:tgtEl>
                                          <p:spTgt spid="4106"/>
                                        </p:tgtEl>
                                      </p:cBhvr>
                                    </p:animEffect>
                                  </p:childTnLst>
                                </p:cTn>
                              </p:par>
                              <p:par>
                                <p:cTn id="12" presetID="18" presetClass="entr" presetSubtype="6" fill="hold" grpId="0" nodeType="withEffect">
                                  <p:stCondLst>
                                    <p:cond delay="1300"/>
                                  </p:stCondLst>
                                  <p:childTnLst>
                                    <p:set>
                                      <p:cBhvr>
                                        <p:cTn id="13" dur="1" fill="hold">
                                          <p:stCondLst>
                                            <p:cond delay="0"/>
                                          </p:stCondLst>
                                        </p:cTn>
                                        <p:tgtEl>
                                          <p:spTgt spid="4116"/>
                                        </p:tgtEl>
                                        <p:attrNameLst>
                                          <p:attrName>style.visibility</p:attrName>
                                        </p:attrNameLst>
                                      </p:cBhvr>
                                      <p:to>
                                        <p:strVal val="visible"/>
                                      </p:to>
                                    </p:set>
                                    <p:animEffect transition="in" filter="strips(downRight)">
                                      <p:cBhvr>
                                        <p:cTn id="14" dur="1200"/>
                                        <p:tgtEl>
                                          <p:spTgt spid="41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57"/>
                                        </p:tgtEl>
                                        <p:attrNameLst>
                                          <p:attrName>style.visibility</p:attrName>
                                        </p:attrNameLst>
                                      </p:cBhvr>
                                      <p:to>
                                        <p:strVal val="visible"/>
                                      </p:to>
                                    </p:set>
                                  </p:childTnLst>
                                </p:cTn>
                              </p:par>
                            </p:childTnLst>
                          </p:cTn>
                        </p:par>
                        <p:par>
                          <p:cTn id="23" fill="hold" nodeType="afterGroup">
                            <p:stCondLst>
                              <p:cond delay="0"/>
                            </p:stCondLst>
                            <p:childTnLst>
                              <p:par>
                                <p:cTn id="24" presetID="10" presetClass="exit" presetSubtype="0" fill="hold" nodeType="afterEffect">
                                  <p:stCondLst>
                                    <p:cond delay="0"/>
                                  </p:stCondLst>
                                  <p:childTnLst>
                                    <p:animEffect transition="out" filter="fade">
                                      <p:cBhvr>
                                        <p:cTn id="25" dur="100"/>
                                        <p:tgtEl>
                                          <p:spTgt spid="4157"/>
                                        </p:tgtEl>
                                      </p:cBhvr>
                                    </p:animEffect>
                                    <p:set>
                                      <p:cBhvr>
                                        <p:cTn id="26" dur="1" fill="hold">
                                          <p:stCondLst>
                                            <p:cond delay="99"/>
                                          </p:stCondLst>
                                        </p:cTn>
                                        <p:tgtEl>
                                          <p:spTgt spid="4157"/>
                                        </p:tgtEl>
                                        <p:attrNameLst>
                                          <p:attrName>style.visibility</p:attrName>
                                        </p:attrNameLst>
                                      </p:cBhvr>
                                      <p:to>
                                        <p:strVal val="hidden"/>
                                      </p:to>
                                    </p:set>
                                  </p:childTnLst>
                                </p:cTn>
                              </p:par>
                            </p:childTnLst>
                          </p:cTn>
                        </p:par>
                        <p:par>
                          <p:cTn id="27" fill="hold" nodeType="afterGroup">
                            <p:stCondLst>
                              <p:cond delay="100"/>
                            </p:stCondLst>
                            <p:childTnLst>
                              <p:par>
                                <p:cTn id="28" presetID="11" presetClass="entr" presetSubtype="0" fill="hold" nodeType="afterEffect">
                                  <p:stCondLst>
                                    <p:cond delay="0"/>
                                  </p:stCondLst>
                                  <p:childTnLst>
                                    <p:set>
                                      <p:cBhvr>
                                        <p:cTn id="29" dur="200">
                                          <p:stCondLst>
                                            <p:cond delay="0"/>
                                          </p:stCondLst>
                                        </p:cTn>
                                        <p:tgtEl>
                                          <p:spTgt spid="4160"/>
                                        </p:tgtEl>
                                        <p:attrNameLst>
                                          <p:attrName>style.visibility</p:attrName>
                                        </p:attrNameLst>
                                      </p:cBhvr>
                                      <p:to>
                                        <p:strVal val="visible"/>
                                      </p:to>
                                    </p:set>
                                  </p:childTnLst>
                                </p:cTn>
                              </p:par>
                            </p:childTnLst>
                          </p:cTn>
                        </p:par>
                        <p:par>
                          <p:cTn id="30" fill="hold" nodeType="afterGroup">
                            <p:stCondLst>
                              <p:cond delay="300"/>
                            </p:stCondLst>
                            <p:childTnLst>
                              <p:par>
                                <p:cTn id="31" presetID="11" presetClass="entr" presetSubtype="0" fill="hold" nodeType="afterEffect">
                                  <p:stCondLst>
                                    <p:cond delay="0"/>
                                  </p:stCondLst>
                                  <p:childTnLst>
                                    <p:set>
                                      <p:cBhvr>
                                        <p:cTn id="32" dur="200">
                                          <p:stCondLst>
                                            <p:cond delay="0"/>
                                          </p:stCondLst>
                                        </p:cTn>
                                        <p:tgtEl>
                                          <p:spTgt spid="4163"/>
                                        </p:tgtEl>
                                        <p:attrNameLst>
                                          <p:attrName>style.visibility</p:attrName>
                                        </p:attrNameLst>
                                      </p:cBhvr>
                                      <p:to>
                                        <p:strVal val="visible"/>
                                      </p:to>
                                    </p:set>
                                  </p:childTnLst>
                                </p:cTn>
                              </p:par>
                            </p:childTnLst>
                          </p:cTn>
                        </p:par>
                        <p:par>
                          <p:cTn id="33" fill="hold" nodeType="afterGroup">
                            <p:stCondLst>
                              <p:cond delay="500"/>
                            </p:stCondLst>
                            <p:childTnLst>
                              <p:par>
                                <p:cTn id="34" presetID="11" presetClass="entr" presetSubtype="0" fill="hold" nodeType="afterEffect">
                                  <p:stCondLst>
                                    <p:cond delay="0"/>
                                  </p:stCondLst>
                                  <p:childTnLst>
                                    <p:set>
                                      <p:cBhvr>
                                        <p:cTn id="35" dur="200">
                                          <p:stCondLst>
                                            <p:cond delay="0"/>
                                          </p:stCondLst>
                                        </p:cTn>
                                        <p:tgtEl>
                                          <p:spTgt spid="4166"/>
                                        </p:tgtEl>
                                        <p:attrNameLst>
                                          <p:attrName>style.visibility</p:attrName>
                                        </p:attrNameLst>
                                      </p:cBhvr>
                                      <p:to>
                                        <p:strVal val="visible"/>
                                      </p:to>
                                    </p:set>
                                  </p:childTnLst>
                                </p:cTn>
                              </p:par>
                            </p:childTnLst>
                          </p:cTn>
                        </p:par>
                        <p:par>
                          <p:cTn id="36" fill="hold" nodeType="afterGroup">
                            <p:stCondLst>
                              <p:cond delay="700"/>
                            </p:stCondLst>
                            <p:childTnLst>
                              <p:par>
                                <p:cTn id="37" presetID="11" presetClass="entr" presetSubtype="0" fill="hold" nodeType="afterEffect">
                                  <p:stCondLst>
                                    <p:cond delay="0"/>
                                  </p:stCondLst>
                                  <p:childTnLst>
                                    <p:set>
                                      <p:cBhvr>
                                        <p:cTn id="38" dur="200">
                                          <p:stCondLst>
                                            <p:cond delay="0"/>
                                          </p:stCondLst>
                                        </p:cTn>
                                        <p:tgtEl>
                                          <p:spTgt spid="4169"/>
                                        </p:tgtEl>
                                        <p:attrNameLst>
                                          <p:attrName>style.visibility</p:attrName>
                                        </p:attrNameLst>
                                      </p:cBhvr>
                                      <p:to>
                                        <p:strVal val="visible"/>
                                      </p:to>
                                    </p:set>
                                  </p:childTnLst>
                                </p:cTn>
                              </p:par>
                            </p:childTnLst>
                          </p:cTn>
                        </p:par>
                        <p:par>
                          <p:cTn id="39" fill="hold" nodeType="afterGroup">
                            <p:stCondLst>
                              <p:cond delay="900"/>
                            </p:stCondLst>
                            <p:childTnLst>
                              <p:par>
                                <p:cTn id="40" presetID="11" presetClass="entr" presetSubtype="0" fill="hold" nodeType="afterEffect">
                                  <p:stCondLst>
                                    <p:cond delay="0"/>
                                  </p:stCondLst>
                                  <p:childTnLst>
                                    <p:set>
                                      <p:cBhvr>
                                        <p:cTn id="41" dur="200">
                                          <p:stCondLst>
                                            <p:cond delay="0"/>
                                          </p:stCondLst>
                                        </p:cTn>
                                        <p:tgtEl>
                                          <p:spTgt spid="4172"/>
                                        </p:tgtEl>
                                        <p:attrNameLst>
                                          <p:attrName>style.visibility</p:attrName>
                                        </p:attrNameLst>
                                      </p:cBhvr>
                                      <p:to>
                                        <p:strVal val="visible"/>
                                      </p:to>
                                    </p:set>
                                  </p:childTnLst>
                                </p:cTn>
                              </p:par>
                            </p:childTnLst>
                          </p:cTn>
                        </p:par>
                        <p:par>
                          <p:cTn id="42" fill="hold" nodeType="afterGroup">
                            <p:stCondLst>
                              <p:cond delay="1100"/>
                            </p:stCondLst>
                            <p:childTnLst>
                              <p:par>
                                <p:cTn id="43" presetID="11" presetClass="entr" presetSubtype="0" fill="hold" nodeType="afterEffect">
                                  <p:stCondLst>
                                    <p:cond delay="0"/>
                                  </p:stCondLst>
                                  <p:childTnLst>
                                    <p:set>
                                      <p:cBhvr>
                                        <p:cTn id="44" dur="200">
                                          <p:stCondLst>
                                            <p:cond delay="0"/>
                                          </p:stCondLst>
                                        </p:cTn>
                                        <p:tgtEl>
                                          <p:spTgt spid="4175"/>
                                        </p:tgtEl>
                                        <p:attrNameLst>
                                          <p:attrName>style.visibility</p:attrName>
                                        </p:attrNameLst>
                                      </p:cBhvr>
                                      <p:to>
                                        <p:strVal val="visible"/>
                                      </p:to>
                                    </p:set>
                                  </p:childTnLst>
                                </p:cTn>
                              </p:par>
                            </p:childTnLst>
                          </p:cTn>
                        </p:par>
                        <p:par>
                          <p:cTn id="45" fill="hold" nodeType="afterGroup">
                            <p:stCondLst>
                              <p:cond delay="1300"/>
                            </p:stCondLst>
                            <p:childTnLst>
                              <p:par>
                                <p:cTn id="46" presetID="11" presetClass="entr" presetSubtype="0" fill="hold" nodeType="afterEffect">
                                  <p:stCondLst>
                                    <p:cond delay="0"/>
                                  </p:stCondLst>
                                  <p:childTnLst>
                                    <p:set>
                                      <p:cBhvr>
                                        <p:cTn id="47" dur="200">
                                          <p:stCondLst>
                                            <p:cond delay="0"/>
                                          </p:stCondLst>
                                        </p:cTn>
                                        <p:tgtEl>
                                          <p:spTgt spid="4178"/>
                                        </p:tgtEl>
                                        <p:attrNameLst>
                                          <p:attrName>style.visibility</p:attrName>
                                        </p:attrNameLst>
                                      </p:cBhvr>
                                      <p:to>
                                        <p:strVal val="visible"/>
                                      </p:to>
                                    </p:set>
                                  </p:childTnLst>
                                </p:cTn>
                              </p:par>
                            </p:childTnLst>
                          </p:cTn>
                        </p:par>
                        <p:par>
                          <p:cTn id="48" fill="hold" nodeType="afterGroup">
                            <p:stCondLst>
                              <p:cond delay="1500"/>
                            </p:stCondLst>
                            <p:childTnLst>
                              <p:par>
                                <p:cTn id="49" presetID="11" presetClass="entr" presetSubtype="0" fill="hold" nodeType="afterEffect">
                                  <p:stCondLst>
                                    <p:cond delay="0"/>
                                  </p:stCondLst>
                                  <p:childTnLst>
                                    <p:set>
                                      <p:cBhvr>
                                        <p:cTn id="50" dur="200">
                                          <p:stCondLst>
                                            <p:cond delay="0"/>
                                          </p:stCondLst>
                                        </p:cTn>
                                        <p:tgtEl>
                                          <p:spTgt spid="4154"/>
                                        </p:tgtEl>
                                        <p:attrNameLst>
                                          <p:attrName>style.visibility</p:attrName>
                                        </p:attrNameLst>
                                      </p:cBhvr>
                                      <p:to>
                                        <p:strVal val="visible"/>
                                      </p:to>
                                    </p:set>
                                  </p:childTnLst>
                                </p:cTn>
                              </p:par>
                            </p:childTnLst>
                          </p:cTn>
                        </p:par>
                        <p:par>
                          <p:cTn id="51" fill="hold" nodeType="afterGroup">
                            <p:stCondLst>
                              <p:cond delay="1700"/>
                            </p:stCondLst>
                            <p:childTnLst>
                              <p:par>
                                <p:cTn id="52" presetID="11" presetClass="entr" presetSubtype="0" fill="hold" nodeType="afterEffect">
                                  <p:stCondLst>
                                    <p:cond delay="0"/>
                                  </p:stCondLst>
                                  <p:childTnLst>
                                    <p:set>
                                      <p:cBhvr>
                                        <p:cTn id="53" dur="200">
                                          <p:stCondLst>
                                            <p:cond delay="0"/>
                                          </p:stCondLst>
                                        </p:cTn>
                                        <p:tgtEl>
                                          <p:spTgt spid="4151"/>
                                        </p:tgtEl>
                                        <p:attrNameLst>
                                          <p:attrName>style.visibility</p:attrName>
                                        </p:attrNameLst>
                                      </p:cBhvr>
                                      <p:to>
                                        <p:strVal val="visible"/>
                                      </p:to>
                                    </p:set>
                                  </p:childTnLst>
                                </p:cTn>
                              </p:par>
                            </p:childTnLst>
                          </p:cTn>
                        </p:par>
                        <p:par>
                          <p:cTn id="54" fill="hold" nodeType="afterGroup">
                            <p:stCondLst>
                              <p:cond delay="1900"/>
                            </p:stCondLst>
                            <p:childTnLst>
                              <p:par>
                                <p:cTn id="55" presetID="11" presetClass="entr" presetSubtype="0" fill="hold" nodeType="afterEffect">
                                  <p:stCondLst>
                                    <p:cond delay="0"/>
                                  </p:stCondLst>
                                  <p:childTnLst>
                                    <p:set>
                                      <p:cBhvr>
                                        <p:cTn id="56" dur="200">
                                          <p:stCondLst>
                                            <p:cond delay="0"/>
                                          </p:stCondLst>
                                        </p:cTn>
                                        <p:tgtEl>
                                          <p:spTgt spid="4148"/>
                                        </p:tgtEl>
                                        <p:attrNameLst>
                                          <p:attrName>style.visibility</p:attrName>
                                        </p:attrNameLst>
                                      </p:cBhvr>
                                      <p:to>
                                        <p:strVal val="visible"/>
                                      </p:to>
                                    </p:set>
                                  </p:childTnLst>
                                </p:cTn>
                              </p:par>
                            </p:childTnLst>
                          </p:cTn>
                        </p:par>
                        <p:par>
                          <p:cTn id="57" fill="hold" nodeType="afterGroup">
                            <p:stCondLst>
                              <p:cond delay="2100"/>
                            </p:stCondLst>
                            <p:childTnLst>
                              <p:par>
                                <p:cTn id="58" presetID="11" presetClass="entr" presetSubtype="0" fill="hold" nodeType="afterEffect">
                                  <p:stCondLst>
                                    <p:cond delay="0"/>
                                  </p:stCondLst>
                                  <p:childTnLst>
                                    <p:set>
                                      <p:cBhvr>
                                        <p:cTn id="59" dur="200">
                                          <p:stCondLst>
                                            <p:cond delay="0"/>
                                          </p:stCondLst>
                                        </p:cTn>
                                        <p:tgtEl>
                                          <p:spTgt spid="4145"/>
                                        </p:tgtEl>
                                        <p:attrNameLst>
                                          <p:attrName>style.visibility</p:attrName>
                                        </p:attrNameLst>
                                      </p:cBhvr>
                                      <p:to>
                                        <p:strVal val="visible"/>
                                      </p:to>
                                    </p:set>
                                  </p:childTnLst>
                                </p:cTn>
                              </p:par>
                            </p:childTnLst>
                          </p:cTn>
                        </p:par>
                        <p:par>
                          <p:cTn id="60" fill="hold" nodeType="afterGroup">
                            <p:stCondLst>
                              <p:cond delay="2300"/>
                            </p:stCondLst>
                            <p:childTnLst>
                              <p:par>
                                <p:cTn id="61" presetID="11" presetClass="entr" presetSubtype="0" fill="hold" nodeType="afterEffect">
                                  <p:stCondLst>
                                    <p:cond delay="0"/>
                                  </p:stCondLst>
                                  <p:childTnLst>
                                    <p:set>
                                      <p:cBhvr>
                                        <p:cTn id="62" dur="200">
                                          <p:stCondLst>
                                            <p:cond delay="0"/>
                                          </p:stCondLst>
                                        </p:cTn>
                                        <p:tgtEl>
                                          <p:spTgt spid="4142"/>
                                        </p:tgtEl>
                                        <p:attrNameLst>
                                          <p:attrName>style.visibility</p:attrName>
                                        </p:attrNameLst>
                                      </p:cBhvr>
                                      <p:to>
                                        <p:strVal val="visible"/>
                                      </p:to>
                                    </p:set>
                                  </p:childTnLst>
                                </p:cTn>
                              </p:par>
                            </p:childTnLst>
                          </p:cTn>
                        </p:par>
                        <p:par>
                          <p:cTn id="63" fill="hold" nodeType="afterGroup">
                            <p:stCondLst>
                              <p:cond delay="2500"/>
                            </p:stCondLst>
                            <p:childTnLst>
                              <p:par>
                                <p:cTn id="64" presetID="11" presetClass="entr" presetSubtype="0" fill="hold" nodeType="afterEffect">
                                  <p:stCondLst>
                                    <p:cond delay="0"/>
                                  </p:stCondLst>
                                  <p:childTnLst>
                                    <p:set>
                                      <p:cBhvr>
                                        <p:cTn id="65" dur="200">
                                          <p:stCondLst>
                                            <p:cond delay="0"/>
                                          </p:stCondLst>
                                        </p:cTn>
                                        <p:tgtEl>
                                          <p:spTgt spid="4139"/>
                                        </p:tgtEl>
                                        <p:attrNameLst>
                                          <p:attrName>style.visibility</p:attrName>
                                        </p:attrNameLst>
                                      </p:cBhvr>
                                      <p:to>
                                        <p:strVal val="visible"/>
                                      </p:to>
                                    </p:set>
                                  </p:childTnLst>
                                </p:cTn>
                              </p:par>
                            </p:childTnLst>
                          </p:cTn>
                        </p:par>
                        <p:par>
                          <p:cTn id="66" fill="hold" nodeType="afterGroup">
                            <p:stCondLst>
                              <p:cond delay="2700"/>
                            </p:stCondLst>
                            <p:childTnLst>
                              <p:par>
                                <p:cTn id="67" presetID="11" presetClass="entr" presetSubtype="0" fill="hold" nodeType="afterEffect">
                                  <p:stCondLst>
                                    <p:cond delay="0"/>
                                  </p:stCondLst>
                                  <p:childTnLst>
                                    <p:set>
                                      <p:cBhvr>
                                        <p:cTn id="68" dur="200">
                                          <p:stCondLst>
                                            <p:cond delay="0"/>
                                          </p:stCondLst>
                                        </p:cTn>
                                        <p:tgtEl>
                                          <p:spTgt spid="4136"/>
                                        </p:tgtEl>
                                        <p:attrNameLst>
                                          <p:attrName>style.visibility</p:attrName>
                                        </p:attrNameLst>
                                      </p:cBhvr>
                                      <p:to>
                                        <p:strVal val="visible"/>
                                      </p:to>
                                    </p:set>
                                  </p:childTnLst>
                                </p:cTn>
                              </p:par>
                            </p:childTnLst>
                          </p:cTn>
                        </p:par>
                        <p:par>
                          <p:cTn id="69" fill="hold" nodeType="afterGroup">
                            <p:stCondLst>
                              <p:cond delay="2900"/>
                            </p:stCondLst>
                            <p:childTnLst>
                              <p:par>
                                <p:cTn id="70" presetID="11" presetClass="entr" presetSubtype="0" fill="hold" nodeType="afterEffect">
                                  <p:stCondLst>
                                    <p:cond delay="0"/>
                                  </p:stCondLst>
                                  <p:childTnLst>
                                    <p:set>
                                      <p:cBhvr>
                                        <p:cTn id="71" dur="200">
                                          <p:stCondLst>
                                            <p:cond delay="0"/>
                                          </p:stCondLst>
                                        </p:cTn>
                                        <p:tgtEl>
                                          <p:spTgt spid="4133"/>
                                        </p:tgtEl>
                                        <p:attrNameLst>
                                          <p:attrName>style.visibility</p:attrName>
                                        </p:attrNameLst>
                                      </p:cBhvr>
                                      <p:to>
                                        <p:strVal val="visible"/>
                                      </p:to>
                                    </p:set>
                                  </p:childTnLst>
                                </p:cTn>
                              </p:par>
                            </p:childTnLst>
                          </p:cTn>
                        </p:par>
                        <p:par>
                          <p:cTn id="72" fill="hold" nodeType="afterGroup">
                            <p:stCondLst>
                              <p:cond delay="3100"/>
                            </p:stCondLst>
                            <p:childTnLst>
                              <p:par>
                                <p:cTn id="73" presetID="11" presetClass="entr" presetSubtype="0" fill="hold" nodeType="afterEffect">
                                  <p:stCondLst>
                                    <p:cond delay="0"/>
                                  </p:stCondLst>
                                  <p:childTnLst>
                                    <p:set>
                                      <p:cBhvr>
                                        <p:cTn id="74" dur="200">
                                          <p:stCondLst>
                                            <p:cond delay="0"/>
                                          </p:stCondLst>
                                        </p:cTn>
                                        <p:tgtEl>
                                          <p:spTgt spid="4130"/>
                                        </p:tgtEl>
                                        <p:attrNameLst>
                                          <p:attrName>style.visibility</p:attrName>
                                        </p:attrNameLst>
                                      </p:cBhvr>
                                      <p:to>
                                        <p:strVal val="visible"/>
                                      </p:to>
                                    </p:set>
                                  </p:childTnLst>
                                </p:cTn>
                              </p:par>
                            </p:childTnLst>
                          </p:cTn>
                        </p:par>
                        <p:par>
                          <p:cTn id="75" fill="hold" nodeType="afterGroup">
                            <p:stCondLst>
                              <p:cond delay="3300"/>
                            </p:stCondLst>
                            <p:childTnLst>
                              <p:par>
                                <p:cTn id="76" presetID="11" presetClass="entr" presetSubtype="0" fill="hold" nodeType="afterEffect">
                                  <p:stCondLst>
                                    <p:cond delay="0"/>
                                  </p:stCondLst>
                                  <p:childTnLst>
                                    <p:set>
                                      <p:cBhvr>
                                        <p:cTn id="77" dur="200">
                                          <p:stCondLst>
                                            <p:cond delay="0"/>
                                          </p:stCondLst>
                                        </p:cTn>
                                        <p:tgtEl>
                                          <p:spTgt spid="4181"/>
                                        </p:tgtEl>
                                        <p:attrNameLst>
                                          <p:attrName>style.visibility</p:attrName>
                                        </p:attrNameLst>
                                      </p:cBhvr>
                                      <p:to>
                                        <p:strVal val="visible"/>
                                      </p:to>
                                    </p:set>
                                  </p:childTnLst>
                                </p:cTn>
                              </p:par>
                            </p:childTnLst>
                          </p:cTn>
                        </p:par>
                        <p:par>
                          <p:cTn id="78" fill="hold" nodeType="afterGroup">
                            <p:stCondLst>
                              <p:cond delay="3500"/>
                            </p:stCondLst>
                            <p:childTnLst>
                              <p:par>
                                <p:cTn id="79" presetID="11" presetClass="entr" presetSubtype="0" fill="hold" nodeType="afterEffect">
                                  <p:stCondLst>
                                    <p:cond delay="0"/>
                                  </p:stCondLst>
                                  <p:childTnLst>
                                    <p:set>
                                      <p:cBhvr>
                                        <p:cTn id="80" dur="200">
                                          <p:stCondLst>
                                            <p:cond delay="0"/>
                                          </p:stCondLst>
                                        </p:cTn>
                                        <p:tgtEl>
                                          <p:spTgt spid="4184"/>
                                        </p:tgtEl>
                                        <p:attrNameLst>
                                          <p:attrName>style.visibility</p:attrName>
                                        </p:attrNameLst>
                                      </p:cBhvr>
                                      <p:to>
                                        <p:strVal val="visible"/>
                                      </p:to>
                                    </p:set>
                                  </p:childTnLst>
                                </p:cTn>
                              </p:par>
                            </p:childTnLst>
                          </p:cTn>
                        </p:par>
                        <p:par>
                          <p:cTn id="81" fill="hold" nodeType="afterGroup">
                            <p:stCondLst>
                              <p:cond delay="3700"/>
                            </p:stCondLst>
                            <p:childTnLst>
                              <p:par>
                                <p:cTn id="82" presetID="11" presetClass="entr" presetSubtype="0" fill="hold" nodeType="afterEffect">
                                  <p:stCondLst>
                                    <p:cond delay="0"/>
                                  </p:stCondLst>
                                  <p:childTnLst>
                                    <p:set>
                                      <p:cBhvr>
                                        <p:cTn id="83" dur="200">
                                          <p:stCondLst>
                                            <p:cond delay="0"/>
                                          </p:stCondLst>
                                        </p:cTn>
                                        <p:tgtEl>
                                          <p:spTgt spid="4187"/>
                                        </p:tgtEl>
                                        <p:attrNameLst>
                                          <p:attrName>style.visibility</p:attrName>
                                        </p:attrNameLst>
                                      </p:cBhvr>
                                      <p:to>
                                        <p:strVal val="visible"/>
                                      </p:to>
                                    </p:set>
                                  </p:childTnLst>
                                </p:cTn>
                              </p:par>
                            </p:childTnLst>
                          </p:cTn>
                        </p:par>
                        <p:par>
                          <p:cTn id="84" fill="hold" nodeType="afterGroup">
                            <p:stCondLst>
                              <p:cond delay="3900"/>
                            </p:stCondLst>
                            <p:childTnLst>
                              <p:par>
                                <p:cTn id="85" presetID="11" presetClass="entr" presetSubtype="0" fill="hold" nodeType="afterEffect">
                                  <p:stCondLst>
                                    <p:cond delay="0"/>
                                  </p:stCondLst>
                                  <p:childTnLst>
                                    <p:set>
                                      <p:cBhvr>
                                        <p:cTn id="86" dur="200">
                                          <p:stCondLst>
                                            <p:cond delay="0"/>
                                          </p:stCondLst>
                                        </p:cTn>
                                        <p:tgtEl>
                                          <p:spTgt spid="4190"/>
                                        </p:tgtEl>
                                        <p:attrNameLst>
                                          <p:attrName>style.visibility</p:attrName>
                                        </p:attrNameLst>
                                      </p:cBhvr>
                                      <p:to>
                                        <p:strVal val="visible"/>
                                      </p:to>
                                    </p:set>
                                  </p:childTnLst>
                                </p:cTn>
                              </p:par>
                            </p:childTnLst>
                          </p:cTn>
                        </p:par>
                        <p:par>
                          <p:cTn id="87" fill="hold" nodeType="afterGroup">
                            <p:stCondLst>
                              <p:cond delay="4100"/>
                            </p:stCondLst>
                            <p:childTnLst>
                              <p:par>
                                <p:cTn id="88" presetID="11" presetClass="entr" presetSubtype="0" fill="hold" nodeType="afterEffect">
                                  <p:stCondLst>
                                    <p:cond delay="0"/>
                                  </p:stCondLst>
                                  <p:childTnLst>
                                    <p:set>
                                      <p:cBhvr>
                                        <p:cTn id="89" dur="200">
                                          <p:stCondLst>
                                            <p:cond delay="0"/>
                                          </p:stCondLst>
                                        </p:cTn>
                                        <p:tgtEl>
                                          <p:spTgt spid="4193"/>
                                        </p:tgtEl>
                                        <p:attrNameLst>
                                          <p:attrName>style.visibility</p:attrName>
                                        </p:attrNameLst>
                                      </p:cBhvr>
                                      <p:to>
                                        <p:strVal val="visible"/>
                                      </p:to>
                                    </p:set>
                                  </p:childTnLst>
                                </p:cTn>
                              </p:par>
                            </p:childTnLst>
                          </p:cTn>
                        </p:par>
                        <p:par>
                          <p:cTn id="90" fill="hold" nodeType="afterGroup">
                            <p:stCondLst>
                              <p:cond delay="4300"/>
                            </p:stCondLst>
                            <p:childTnLst>
                              <p:par>
                                <p:cTn id="91" presetID="11" presetClass="entr" presetSubtype="0" fill="hold" nodeType="afterEffect">
                                  <p:stCondLst>
                                    <p:cond delay="0"/>
                                  </p:stCondLst>
                                  <p:childTnLst>
                                    <p:set>
                                      <p:cBhvr>
                                        <p:cTn id="92" dur="200">
                                          <p:stCondLst>
                                            <p:cond delay="0"/>
                                          </p:stCondLst>
                                        </p:cTn>
                                        <p:tgtEl>
                                          <p:spTgt spid="4196"/>
                                        </p:tgtEl>
                                        <p:attrNameLst>
                                          <p:attrName>style.visibility</p:attrName>
                                        </p:attrNameLst>
                                      </p:cBhvr>
                                      <p:to>
                                        <p:strVal val="visible"/>
                                      </p:to>
                                    </p:set>
                                  </p:childTnLst>
                                </p:cTn>
                              </p:par>
                            </p:childTnLst>
                          </p:cTn>
                        </p:par>
                        <p:par>
                          <p:cTn id="93" fill="hold" nodeType="afterGroup">
                            <p:stCondLst>
                              <p:cond delay="4500"/>
                            </p:stCondLst>
                            <p:childTnLst>
                              <p:par>
                                <p:cTn id="94" presetID="11" presetClass="entr" presetSubtype="0" fill="hold" nodeType="afterEffect">
                                  <p:stCondLst>
                                    <p:cond delay="0"/>
                                  </p:stCondLst>
                                  <p:childTnLst>
                                    <p:set>
                                      <p:cBhvr>
                                        <p:cTn id="95" dur="200">
                                          <p:stCondLst>
                                            <p:cond delay="0"/>
                                          </p:stCondLst>
                                        </p:cTn>
                                        <p:tgtEl>
                                          <p:spTgt spid="4199"/>
                                        </p:tgtEl>
                                        <p:attrNameLst>
                                          <p:attrName>style.visibility</p:attrName>
                                        </p:attrNameLst>
                                      </p:cBhvr>
                                      <p:to>
                                        <p:strVal val="visible"/>
                                      </p:to>
                                    </p:set>
                                  </p:childTnLst>
                                </p:cTn>
                              </p:par>
                            </p:childTnLst>
                          </p:cTn>
                        </p:par>
                        <p:par>
                          <p:cTn id="96" fill="hold" nodeType="afterGroup">
                            <p:stCondLst>
                              <p:cond delay="4700"/>
                            </p:stCondLst>
                            <p:childTnLst>
                              <p:par>
                                <p:cTn id="97" presetID="11" presetClass="entr" presetSubtype="0" fill="hold" nodeType="afterEffect">
                                  <p:stCondLst>
                                    <p:cond delay="0"/>
                                  </p:stCondLst>
                                  <p:childTnLst>
                                    <p:set>
                                      <p:cBhvr>
                                        <p:cTn id="98" dur="200">
                                          <p:stCondLst>
                                            <p:cond delay="0"/>
                                          </p:stCondLst>
                                        </p:cTn>
                                        <p:tgtEl>
                                          <p:spTgt spid="4202"/>
                                        </p:tgtEl>
                                        <p:attrNameLst>
                                          <p:attrName>style.visibility</p:attrName>
                                        </p:attrNameLst>
                                      </p:cBhvr>
                                      <p:to>
                                        <p:strVal val="visible"/>
                                      </p:to>
                                    </p:set>
                                  </p:childTnLst>
                                </p:cTn>
                              </p:par>
                            </p:childTnLst>
                          </p:cTn>
                        </p:par>
                        <p:par>
                          <p:cTn id="99" fill="hold" nodeType="afterGroup">
                            <p:stCondLst>
                              <p:cond delay="4900"/>
                            </p:stCondLst>
                            <p:childTnLst>
                              <p:par>
                                <p:cTn id="100" presetID="11" presetClass="entr" presetSubtype="0" fill="hold" nodeType="afterEffect">
                                  <p:stCondLst>
                                    <p:cond delay="0"/>
                                  </p:stCondLst>
                                  <p:childTnLst>
                                    <p:set>
                                      <p:cBhvr>
                                        <p:cTn id="101" dur="200">
                                          <p:stCondLst>
                                            <p:cond delay="0"/>
                                          </p:stCondLst>
                                        </p:cTn>
                                        <p:tgtEl>
                                          <p:spTgt spid="4205"/>
                                        </p:tgtEl>
                                        <p:attrNameLst>
                                          <p:attrName>style.visibility</p:attrName>
                                        </p:attrNameLst>
                                      </p:cBhvr>
                                      <p:to>
                                        <p:strVal val="visible"/>
                                      </p:to>
                                    </p:set>
                                  </p:childTnLst>
                                </p:cTn>
                              </p:par>
                            </p:childTnLst>
                          </p:cTn>
                        </p:par>
                        <p:par>
                          <p:cTn id="102" fill="hold" nodeType="afterGroup">
                            <p:stCondLst>
                              <p:cond delay="5100"/>
                            </p:stCondLst>
                            <p:childTnLst>
                              <p:par>
                                <p:cTn id="103" presetID="11" presetClass="entr" presetSubtype="0" fill="hold" nodeType="afterEffect">
                                  <p:stCondLst>
                                    <p:cond delay="0"/>
                                  </p:stCondLst>
                                  <p:childTnLst>
                                    <p:set>
                                      <p:cBhvr>
                                        <p:cTn id="104" dur="200">
                                          <p:stCondLst>
                                            <p:cond delay="0"/>
                                          </p:stCondLst>
                                        </p:cTn>
                                        <p:tgtEl>
                                          <p:spTgt spid="4208"/>
                                        </p:tgtEl>
                                        <p:attrNameLst>
                                          <p:attrName>style.visibility</p:attrName>
                                        </p:attrNameLst>
                                      </p:cBhvr>
                                      <p:to>
                                        <p:strVal val="visible"/>
                                      </p:to>
                                    </p:set>
                                  </p:childTnLst>
                                </p:cTn>
                              </p:par>
                            </p:childTnLst>
                          </p:cTn>
                        </p:par>
                        <p:par>
                          <p:cTn id="105" fill="hold" nodeType="afterGroup">
                            <p:stCondLst>
                              <p:cond delay="5300"/>
                            </p:stCondLst>
                            <p:childTnLst>
                              <p:par>
                                <p:cTn id="106" presetID="11" presetClass="entr" presetSubtype="0" fill="hold" nodeType="afterEffect">
                                  <p:stCondLst>
                                    <p:cond delay="0"/>
                                  </p:stCondLst>
                                  <p:childTnLst>
                                    <p:set>
                                      <p:cBhvr>
                                        <p:cTn id="107" dur="200">
                                          <p:stCondLst>
                                            <p:cond delay="0"/>
                                          </p:stCondLst>
                                        </p:cTn>
                                        <p:tgtEl>
                                          <p:spTgt spid="4211"/>
                                        </p:tgtEl>
                                        <p:attrNameLst>
                                          <p:attrName>style.visibility</p:attrName>
                                        </p:attrNameLst>
                                      </p:cBhvr>
                                      <p:to>
                                        <p:strVal val="visible"/>
                                      </p:to>
                                    </p:set>
                                  </p:childTnLst>
                                </p:cTn>
                              </p:par>
                            </p:childTnLst>
                          </p:cTn>
                        </p:par>
                        <p:par>
                          <p:cTn id="108" fill="hold" nodeType="afterGroup">
                            <p:stCondLst>
                              <p:cond delay="5500"/>
                            </p:stCondLst>
                            <p:childTnLst>
                              <p:par>
                                <p:cTn id="109" presetID="11" presetClass="entr" presetSubtype="0" fill="hold" nodeType="afterEffect">
                                  <p:stCondLst>
                                    <p:cond delay="0"/>
                                  </p:stCondLst>
                                  <p:childTnLst>
                                    <p:set>
                                      <p:cBhvr>
                                        <p:cTn id="110" dur="200">
                                          <p:stCondLst>
                                            <p:cond delay="0"/>
                                          </p:stCondLst>
                                        </p:cTn>
                                        <p:tgtEl>
                                          <p:spTgt spid="4214"/>
                                        </p:tgtEl>
                                        <p:attrNameLst>
                                          <p:attrName>style.visibility</p:attrName>
                                        </p:attrNameLst>
                                      </p:cBhvr>
                                      <p:to>
                                        <p:strVal val="visible"/>
                                      </p:to>
                                    </p:set>
                                  </p:childTnLst>
                                </p:cTn>
                              </p:par>
                            </p:childTnLst>
                          </p:cTn>
                        </p:par>
                        <p:par>
                          <p:cTn id="111" fill="hold" nodeType="afterGroup">
                            <p:stCondLst>
                              <p:cond delay="5700"/>
                            </p:stCondLst>
                            <p:childTnLst>
                              <p:par>
                                <p:cTn id="112" presetID="11" presetClass="entr" presetSubtype="0" fill="hold" nodeType="afterEffect">
                                  <p:stCondLst>
                                    <p:cond delay="0"/>
                                  </p:stCondLst>
                                  <p:childTnLst>
                                    <p:set>
                                      <p:cBhvr>
                                        <p:cTn id="113" dur="200">
                                          <p:stCondLst>
                                            <p:cond delay="0"/>
                                          </p:stCondLst>
                                        </p:cTn>
                                        <p:tgtEl>
                                          <p:spTgt spid="4217"/>
                                        </p:tgtEl>
                                        <p:attrNameLst>
                                          <p:attrName>style.visibility</p:attrName>
                                        </p:attrNameLst>
                                      </p:cBhvr>
                                      <p:to>
                                        <p:strVal val="visible"/>
                                      </p:to>
                                    </p:set>
                                  </p:childTnLst>
                                </p:cTn>
                              </p:par>
                            </p:childTnLst>
                          </p:cTn>
                        </p:par>
                        <p:par>
                          <p:cTn id="114" fill="hold" nodeType="afterGroup">
                            <p:stCondLst>
                              <p:cond delay="5900"/>
                            </p:stCondLst>
                            <p:childTnLst>
                              <p:par>
                                <p:cTn id="115" presetID="11" presetClass="entr" presetSubtype="0" fill="hold" nodeType="afterEffect">
                                  <p:stCondLst>
                                    <p:cond delay="0"/>
                                  </p:stCondLst>
                                  <p:childTnLst>
                                    <p:set>
                                      <p:cBhvr>
                                        <p:cTn id="116" dur="200">
                                          <p:stCondLst>
                                            <p:cond delay="0"/>
                                          </p:stCondLst>
                                        </p:cTn>
                                        <p:tgtEl>
                                          <p:spTgt spid="4220"/>
                                        </p:tgtEl>
                                        <p:attrNameLst>
                                          <p:attrName>style.visibility</p:attrName>
                                        </p:attrNameLst>
                                      </p:cBhvr>
                                      <p:to>
                                        <p:strVal val="visible"/>
                                      </p:to>
                                    </p:set>
                                  </p:childTnLst>
                                </p:cTn>
                              </p:par>
                            </p:childTnLst>
                          </p:cTn>
                        </p:par>
                        <p:par>
                          <p:cTn id="117" fill="hold" nodeType="afterGroup">
                            <p:stCondLst>
                              <p:cond delay="6100"/>
                            </p:stCondLst>
                            <p:childTnLst>
                              <p:par>
                                <p:cTn id="118" presetID="11" presetClass="entr" presetSubtype="0" fill="hold" nodeType="afterEffect">
                                  <p:stCondLst>
                                    <p:cond delay="0"/>
                                  </p:stCondLst>
                                  <p:childTnLst>
                                    <p:set>
                                      <p:cBhvr>
                                        <p:cTn id="119" dur="200">
                                          <p:stCondLst>
                                            <p:cond delay="0"/>
                                          </p:stCondLst>
                                        </p:cTn>
                                        <p:tgtEl>
                                          <p:spTgt spid="4223"/>
                                        </p:tgtEl>
                                        <p:attrNameLst>
                                          <p:attrName>style.visibility</p:attrName>
                                        </p:attrNameLst>
                                      </p:cBhvr>
                                      <p:to>
                                        <p:strVal val="visible"/>
                                      </p:to>
                                    </p:set>
                                  </p:childTnLst>
                                </p:cTn>
                              </p:par>
                            </p:childTnLst>
                          </p:cTn>
                        </p:par>
                        <p:par>
                          <p:cTn id="120" fill="hold" nodeType="afterGroup">
                            <p:stCondLst>
                              <p:cond delay="6300"/>
                            </p:stCondLst>
                            <p:childTnLst>
                              <p:par>
                                <p:cTn id="121" presetID="11" presetClass="entr" presetSubtype="0" fill="hold" nodeType="afterEffect">
                                  <p:stCondLst>
                                    <p:cond delay="0"/>
                                  </p:stCondLst>
                                  <p:childTnLst>
                                    <p:set>
                                      <p:cBhvr>
                                        <p:cTn id="122" dur="200">
                                          <p:stCondLst>
                                            <p:cond delay="0"/>
                                          </p:stCondLst>
                                        </p:cTn>
                                        <p:tgtEl>
                                          <p:spTgt spid="4226"/>
                                        </p:tgtEl>
                                        <p:attrNameLst>
                                          <p:attrName>style.visibility</p:attrName>
                                        </p:attrNameLst>
                                      </p:cBhvr>
                                      <p:to>
                                        <p:strVal val="visible"/>
                                      </p:to>
                                    </p:set>
                                  </p:childTnLst>
                                </p:cTn>
                              </p:par>
                            </p:childTnLst>
                          </p:cTn>
                        </p:par>
                        <p:par>
                          <p:cTn id="123" fill="hold" nodeType="afterGroup">
                            <p:stCondLst>
                              <p:cond delay="6500"/>
                            </p:stCondLst>
                            <p:childTnLst>
                              <p:par>
                                <p:cTn id="124" presetID="1" presetClass="entr" presetSubtype="0" fill="hold" nodeType="afterEffect">
                                  <p:stCondLst>
                                    <p:cond delay="0"/>
                                  </p:stCondLst>
                                  <p:childTnLst>
                                    <p:set>
                                      <p:cBhvr>
                                        <p:cTn id="125" dur="1" fill="hold">
                                          <p:stCondLst>
                                            <p:cond delay="0"/>
                                          </p:stCondLst>
                                        </p:cTn>
                                        <p:tgtEl>
                                          <p:spTgt spid="4226"/>
                                        </p:tgtEl>
                                        <p:attrNameLst>
                                          <p:attrName>style.visibility</p:attrName>
                                        </p:attrNameLst>
                                      </p:cBhvr>
                                      <p:to>
                                        <p:strVal val="visible"/>
                                      </p:to>
                                    </p:set>
                                  </p:childTnLst>
                                </p:cTn>
                              </p:par>
                            </p:childTnLst>
                          </p:cTn>
                        </p:par>
                        <p:par>
                          <p:cTn id="126" fill="hold" nodeType="afterGroup">
                            <p:stCondLst>
                              <p:cond delay="6500"/>
                            </p:stCondLst>
                            <p:childTnLst>
                              <p:par>
                                <p:cTn id="127" presetID="4" presetClass="entr" presetSubtype="16" fill="hold" grpId="0" nodeType="afterEffect">
                                  <p:stCondLst>
                                    <p:cond delay="0"/>
                                  </p:stCondLst>
                                  <p:childTnLst>
                                    <p:set>
                                      <p:cBhvr>
                                        <p:cTn id="128" dur="1" fill="hold">
                                          <p:stCondLst>
                                            <p:cond delay="0"/>
                                          </p:stCondLst>
                                        </p:cTn>
                                        <p:tgtEl>
                                          <p:spTgt spid="4103"/>
                                        </p:tgtEl>
                                        <p:attrNameLst>
                                          <p:attrName>style.visibility</p:attrName>
                                        </p:attrNameLst>
                                      </p:cBhvr>
                                      <p:to>
                                        <p:strVal val="visible"/>
                                      </p:to>
                                    </p:set>
                                    <p:animEffect transition="in" filter="box(in)">
                                      <p:cBhvr>
                                        <p:cTn id="129" dur="7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3" grpId="0"/>
      <p:bldP spid="4116" grpId="0" animBg="1"/>
      <p:bldP spid="422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7338" y="1016000"/>
            <a:ext cx="4176712" cy="566738"/>
          </a:xfrm>
          <a:noFill/>
        </p:spPr>
        <p:txBody>
          <a:bodyPr lIns="0" tIns="0" rIns="0" bIns="0"/>
          <a:lstStyle/>
          <a:p>
            <a:pPr eaLnBrk="1" hangingPunct="1"/>
            <a:r>
              <a:rPr lang="en-US" sz="2800" u="sng" dirty="0" smtClean="0">
                <a:solidFill>
                  <a:schemeClr val="tx1"/>
                </a:solidFill>
                <a:latin typeface="Times New Roman" pitchFamily="18" charset="0"/>
                <a:cs typeface="Times New Roman" pitchFamily="18" charset="0"/>
              </a:rPr>
              <a:t>b) </a:t>
            </a:r>
            <a:r>
              <a:rPr lang="en-US" sz="2800" u="sng" dirty="0" err="1" smtClean="0">
                <a:solidFill>
                  <a:schemeClr val="tx1"/>
                </a:solidFill>
                <a:latin typeface="Times New Roman" pitchFamily="18" charset="0"/>
                <a:cs typeface="Times New Roman" pitchFamily="18" charset="0"/>
              </a:rPr>
              <a:t>Các</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yếu</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tố</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của</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hình</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nón</a:t>
            </a:r>
            <a:r>
              <a:rPr lang="en-US" sz="2800" u="sng" dirty="0" smtClean="0">
                <a:solidFill>
                  <a:schemeClr val="tx1"/>
                </a:solidFill>
                <a:latin typeface="Times New Roman" pitchFamily="18" charset="0"/>
                <a:cs typeface="Times New Roman" pitchFamily="18" charset="0"/>
              </a:rPr>
              <a:t> : </a:t>
            </a:r>
            <a:endParaRPr lang="en-US" sz="2800" dirty="0" smtClean="0">
              <a:solidFill>
                <a:schemeClr val="tx1"/>
              </a:solidFill>
              <a:latin typeface="Times New Roman" pitchFamily="18" charset="0"/>
              <a:cs typeface="Times New Roman" pitchFamily="18" charset="0"/>
            </a:endParaRPr>
          </a:p>
        </p:txBody>
      </p:sp>
      <p:sp>
        <p:nvSpPr>
          <p:cNvPr id="19461" name="Rectangle 5"/>
          <p:cNvSpPr>
            <a:spLocks noChangeArrowheads="1"/>
          </p:cNvSpPr>
          <p:nvPr/>
        </p:nvSpPr>
        <p:spPr bwMode="auto">
          <a:xfrm>
            <a:off x="249238" y="4227513"/>
            <a:ext cx="41783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sz="2400">
                <a:latin typeface="Times New Roman" pitchFamily="18" charset="0"/>
                <a:cs typeface="Times New Roman" pitchFamily="18" charset="0"/>
              </a:rPr>
              <a:t>- A gọi là </a:t>
            </a:r>
            <a:r>
              <a:rPr lang="en-US" sz="2400">
                <a:solidFill>
                  <a:srgbClr val="FF0000"/>
                </a:solidFill>
                <a:latin typeface="Times New Roman" pitchFamily="18" charset="0"/>
                <a:cs typeface="Times New Roman" pitchFamily="18" charset="0"/>
              </a:rPr>
              <a:t>đỉnh</a:t>
            </a:r>
            <a:r>
              <a:rPr lang="en-US" sz="2400">
                <a:latin typeface="Times New Roman" pitchFamily="18" charset="0"/>
                <a:cs typeface="Times New Roman" pitchFamily="18" charset="0"/>
              </a:rPr>
              <a:t> và AO gọi là </a:t>
            </a:r>
            <a:r>
              <a:rPr lang="en-US" sz="2400">
                <a:solidFill>
                  <a:srgbClr val="0000FF"/>
                </a:solidFill>
                <a:latin typeface="Times New Roman" pitchFamily="18" charset="0"/>
                <a:cs typeface="Times New Roman" pitchFamily="18" charset="0"/>
              </a:rPr>
              <a:t>đường cao</a:t>
            </a:r>
            <a:r>
              <a:rPr lang="en-US" sz="2400">
                <a:latin typeface="Times New Roman" pitchFamily="18" charset="0"/>
                <a:cs typeface="Times New Roman" pitchFamily="18" charset="0"/>
              </a:rPr>
              <a:t> của hình nón.</a:t>
            </a:r>
          </a:p>
        </p:txBody>
      </p:sp>
      <p:sp>
        <p:nvSpPr>
          <p:cNvPr id="4100" name="Text Box 27"/>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grpSp>
        <p:nvGrpSpPr>
          <p:cNvPr id="19490" name="Group 34"/>
          <p:cNvGrpSpPr>
            <a:grpSpLocks/>
          </p:cNvGrpSpPr>
          <p:nvPr/>
        </p:nvGrpSpPr>
        <p:grpSpPr bwMode="auto">
          <a:xfrm>
            <a:off x="5976938" y="1968502"/>
            <a:ext cx="2159000" cy="2181225"/>
            <a:chOff x="3765" y="1240"/>
            <a:chExt cx="1360" cy="1374"/>
          </a:xfrm>
        </p:grpSpPr>
        <p:sp>
          <p:nvSpPr>
            <p:cNvPr id="4117" name="Oval 16"/>
            <p:cNvSpPr>
              <a:spLocks noChangeArrowheads="1"/>
            </p:cNvSpPr>
            <p:nvPr/>
          </p:nvSpPr>
          <p:spPr bwMode="auto">
            <a:xfrm>
              <a:off x="3845" y="2092"/>
              <a:ext cx="1008" cy="360"/>
            </a:xfrm>
            <a:prstGeom prst="ellipse">
              <a:avLst/>
            </a:prstGeom>
            <a:solidFill>
              <a:srgbClr val="CC99FF"/>
            </a:solidFill>
            <a:ln w="28575">
              <a:solidFill>
                <a:srgbClr val="CC99FF"/>
              </a:solidFill>
              <a:round/>
              <a:headEnd/>
              <a:tailEnd/>
            </a:ln>
          </p:spPr>
          <p:txBody>
            <a:bodyPr/>
            <a:lstStyle/>
            <a:p>
              <a:endParaRPr lang="en-US"/>
            </a:p>
          </p:txBody>
        </p:sp>
        <p:sp>
          <p:nvSpPr>
            <p:cNvPr id="4118" name="Arc 17"/>
            <p:cNvSpPr>
              <a:spLocks/>
            </p:cNvSpPr>
            <p:nvPr/>
          </p:nvSpPr>
          <p:spPr bwMode="auto">
            <a:xfrm flipV="1">
              <a:off x="3832" y="2247"/>
              <a:ext cx="1024" cy="205"/>
            </a:xfrm>
            <a:custGeom>
              <a:avLst/>
              <a:gdLst>
                <a:gd name="T0" fmla="*/ 6 w 43200"/>
                <a:gd name="T1" fmla="*/ 205 h 24840"/>
                <a:gd name="T2" fmla="*/ 1024 w 43200"/>
                <a:gd name="T3" fmla="*/ 178 h 24840"/>
                <a:gd name="T4" fmla="*/ 512 w 43200"/>
                <a:gd name="T5" fmla="*/ 178 h 24840"/>
                <a:gd name="T6" fmla="*/ 0 60000 65536"/>
                <a:gd name="T7" fmla="*/ 0 60000 65536"/>
                <a:gd name="T8" fmla="*/ 0 60000 65536"/>
              </a:gdLst>
              <a:ahLst/>
              <a:cxnLst>
                <a:cxn ang="T6">
                  <a:pos x="T0" y="T1"/>
                </a:cxn>
                <a:cxn ang="T7">
                  <a:pos x="T2" y="T3"/>
                </a:cxn>
                <a:cxn ang="T8">
                  <a:pos x="T4" y="T5"/>
                </a:cxn>
              </a:cxnLst>
              <a:rect l="0" t="0" r="r" b="b"/>
              <a:pathLst>
                <a:path w="43200" h="24840" fill="none" extrusionOk="0">
                  <a:moveTo>
                    <a:pt x="244" y="24839"/>
                  </a:moveTo>
                  <a:cubicBezTo>
                    <a:pt x="81" y="23767"/>
                    <a:pt x="0" y="22684"/>
                    <a:pt x="0" y="21600"/>
                  </a:cubicBezTo>
                  <a:cubicBezTo>
                    <a:pt x="0" y="9670"/>
                    <a:pt x="9670" y="0"/>
                    <a:pt x="21600" y="0"/>
                  </a:cubicBezTo>
                  <a:cubicBezTo>
                    <a:pt x="33529" y="-1"/>
                    <a:pt x="43199" y="9670"/>
                    <a:pt x="43200" y="21599"/>
                  </a:cubicBezTo>
                </a:path>
                <a:path w="43200" h="24840" stroke="0" extrusionOk="0">
                  <a:moveTo>
                    <a:pt x="244" y="24839"/>
                  </a:moveTo>
                  <a:cubicBezTo>
                    <a:pt x="81" y="23767"/>
                    <a:pt x="0" y="22684"/>
                    <a:pt x="0" y="21600"/>
                  </a:cubicBezTo>
                  <a:cubicBezTo>
                    <a:pt x="0" y="9670"/>
                    <a:pt x="9670" y="0"/>
                    <a:pt x="21600" y="0"/>
                  </a:cubicBezTo>
                  <a:cubicBezTo>
                    <a:pt x="33529" y="-1"/>
                    <a:pt x="43199" y="9670"/>
                    <a:pt x="43200" y="21599"/>
                  </a:cubicBezTo>
                  <a:lnTo>
                    <a:pt x="21600" y="21600"/>
                  </a:lnTo>
                  <a:lnTo>
                    <a:pt x="244" y="24839"/>
                  </a:lnTo>
                  <a:close/>
                </a:path>
              </a:pathLst>
            </a:custGeom>
            <a:noFill/>
            <a:ln w="28575">
              <a:solidFill>
                <a:srgbClr val="0000FF"/>
              </a:solidFill>
              <a:round/>
              <a:headEnd/>
              <a:tailEnd/>
            </a:ln>
            <a:extLst>
              <a:ext uri="{909E8E84-426E-40DD-AFC4-6F175D3DCCD1}">
                <a14:hiddenFill xmlns:a14="http://schemas.microsoft.com/office/drawing/2010/main">
                  <a:gradFill rotWithShape="1">
                    <a:gsLst>
                      <a:gs pos="0">
                        <a:srgbClr val="B28EB2"/>
                      </a:gs>
                      <a:gs pos="50000">
                        <a:srgbClr val="FFCCFF"/>
                      </a:gs>
                      <a:gs pos="100000">
                        <a:srgbClr val="B28EB2"/>
                      </a:gs>
                    </a:gsLst>
                    <a:lin ang="5400000" scaled="1"/>
                  </a:gradFill>
                </a14:hiddenFill>
              </a:ext>
            </a:extLst>
          </p:spPr>
          <p:txBody>
            <a:bodyPr/>
            <a:lstStyle/>
            <a:p>
              <a:endParaRPr lang="en-US"/>
            </a:p>
          </p:txBody>
        </p:sp>
        <p:sp>
          <p:nvSpPr>
            <p:cNvPr id="4119" name="Text Box 19"/>
            <p:cNvSpPr txBox="1">
              <a:spLocks noChangeArrowheads="1"/>
            </p:cNvSpPr>
            <p:nvPr/>
          </p:nvSpPr>
          <p:spPr bwMode="auto">
            <a:xfrm>
              <a:off x="4224" y="1240"/>
              <a:ext cx="19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A</a:t>
              </a:r>
            </a:p>
          </p:txBody>
        </p:sp>
        <p:sp>
          <p:nvSpPr>
            <p:cNvPr id="4120" name="Text Box 20"/>
            <p:cNvSpPr txBox="1">
              <a:spLocks noChangeArrowheads="1"/>
            </p:cNvSpPr>
            <p:nvPr/>
          </p:nvSpPr>
          <p:spPr bwMode="auto">
            <a:xfrm>
              <a:off x="4362" y="2211"/>
              <a:ext cx="174"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O</a:t>
              </a:r>
            </a:p>
          </p:txBody>
        </p:sp>
        <p:sp>
          <p:nvSpPr>
            <p:cNvPr id="4121" name="Text Box 21"/>
            <p:cNvSpPr txBox="1">
              <a:spLocks noChangeArrowheads="1"/>
            </p:cNvSpPr>
            <p:nvPr/>
          </p:nvSpPr>
          <p:spPr bwMode="auto">
            <a:xfrm>
              <a:off x="3765" y="2374"/>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C</a:t>
              </a:r>
            </a:p>
          </p:txBody>
        </p:sp>
        <p:sp>
          <p:nvSpPr>
            <p:cNvPr id="4122" name="Text Box 22"/>
            <p:cNvSpPr txBox="1">
              <a:spLocks noChangeArrowheads="1"/>
            </p:cNvSpPr>
            <p:nvPr/>
          </p:nvSpPr>
          <p:spPr bwMode="auto">
            <a:xfrm>
              <a:off x="4900" y="2176"/>
              <a:ext cx="2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D</a:t>
              </a:r>
            </a:p>
          </p:txBody>
        </p:sp>
        <p:grpSp>
          <p:nvGrpSpPr>
            <p:cNvPr id="4123" name="Group 24"/>
            <p:cNvGrpSpPr>
              <a:grpSpLocks/>
            </p:cNvGrpSpPr>
            <p:nvPr/>
          </p:nvGrpSpPr>
          <p:grpSpPr bwMode="auto">
            <a:xfrm>
              <a:off x="3923" y="1480"/>
              <a:ext cx="408" cy="907"/>
              <a:chOff x="2349" y="1362"/>
              <a:chExt cx="384" cy="1026"/>
            </a:xfrm>
          </p:grpSpPr>
          <p:sp>
            <p:nvSpPr>
              <p:cNvPr id="4127" name="Freeform 25"/>
              <p:cNvSpPr>
                <a:spLocks/>
              </p:cNvSpPr>
              <p:nvPr/>
            </p:nvSpPr>
            <p:spPr bwMode="auto">
              <a:xfrm>
                <a:off x="2349" y="1362"/>
                <a:ext cx="375" cy="1026"/>
              </a:xfrm>
              <a:custGeom>
                <a:avLst/>
                <a:gdLst>
                  <a:gd name="T0" fmla="*/ 375 w 375"/>
                  <a:gd name="T1" fmla="*/ 0 h 1026"/>
                  <a:gd name="T2" fmla="*/ 0 w 375"/>
                  <a:gd name="T3" fmla="*/ 1026 h 1026"/>
                  <a:gd name="T4" fmla="*/ 375 w 375"/>
                  <a:gd name="T5" fmla="*/ 896 h 1026"/>
                  <a:gd name="T6" fmla="*/ 375 w 375"/>
                  <a:gd name="T7" fmla="*/ 0 h 10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1026">
                    <a:moveTo>
                      <a:pt x="375" y="0"/>
                    </a:moveTo>
                    <a:lnTo>
                      <a:pt x="0" y="1026"/>
                    </a:lnTo>
                    <a:lnTo>
                      <a:pt x="375" y="896"/>
                    </a:lnTo>
                    <a:lnTo>
                      <a:pt x="375"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4128" name="Freeform 26"/>
              <p:cNvSpPr>
                <a:spLocks/>
              </p:cNvSpPr>
              <p:nvPr/>
            </p:nvSpPr>
            <p:spPr bwMode="auto">
              <a:xfrm>
                <a:off x="2358" y="2253"/>
                <a:ext cx="375" cy="135"/>
              </a:xfrm>
              <a:custGeom>
                <a:avLst/>
                <a:gdLst>
                  <a:gd name="T0" fmla="*/ 375 w 375"/>
                  <a:gd name="T1" fmla="*/ 0 h 135"/>
                  <a:gd name="T2" fmla="*/ 0 w 375"/>
                  <a:gd name="T3" fmla="*/ 135 h 135"/>
                  <a:gd name="T4" fmla="*/ 0 60000 65536"/>
                  <a:gd name="T5" fmla="*/ 0 60000 65536"/>
                </a:gdLst>
                <a:ahLst/>
                <a:cxnLst>
                  <a:cxn ang="T4">
                    <a:pos x="T0" y="T1"/>
                  </a:cxn>
                  <a:cxn ang="T5">
                    <a:pos x="T2" y="T3"/>
                  </a:cxn>
                </a:cxnLst>
                <a:rect l="0" t="0" r="r" b="b"/>
                <a:pathLst>
                  <a:path w="375" h="135">
                    <a:moveTo>
                      <a:pt x="375" y="0"/>
                    </a:moveTo>
                    <a:lnTo>
                      <a:pt x="0" y="135"/>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24" name="Arc 28"/>
            <p:cNvSpPr>
              <a:spLocks/>
            </p:cNvSpPr>
            <p:nvPr/>
          </p:nvSpPr>
          <p:spPr bwMode="auto">
            <a:xfrm rot="10800000" flipV="1">
              <a:off x="3833" y="2086"/>
              <a:ext cx="1020" cy="187"/>
            </a:xfrm>
            <a:custGeom>
              <a:avLst/>
              <a:gdLst>
                <a:gd name="T0" fmla="*/ 1 w 43200"/>
                <a:gd name="T1" fmla="*/ 187 h 22724"/>
                <a:gd name="T2" fmla="*/ 1020 w 43200"/>
                <a:gd name="T3" fmla="*/ 178 h 22724"/>
                <a:gd name="T4" fmla="*/ 510 w 43200"/>
                <a:gd name="T5" fmla="*/ 178 h 22724"/>
                <a:gd name="T6" fmla="*/ 0 60000 65536"/>
                <a:gd name="T7" fmla="*/ 0 60000 65536"/>
                <a:gd name="T8" fmla="*/ 0 60000 65536"/>
              </a:gdLst>
              <a:ahLst/>
              <a:cxnLst>
                <a:cxn ang="T6">
                  <a:pos x="T0" y="T1"/>
                </a:cxn>
                <a:cxn ang="T7">
                  <a:pos x="T2" y="T3"/>
                </a:cxn>
                <a:cxn ang="T8">
                  <a:pos x="T4" y="T5"/>
                </a:cxn>
              </a:cxnLst>
              <a:rect l="0" t="0" r="r" b="b"/>
              <a:pathLst>
                <a:path w="43200" h="22724" fill="none" extrusionOk="0">
                  <a:moveTo>
                    <a:pt x="29" y="22723"/>
                  </a:moveTo>
                  <a:cubicBezTo>
                    <a:pt x="9" y="22349"/>
                    <a:pt x="0" y="21974"/>
                    <a:pt x="0" y="21600"/>
                  </a:cubicBezTo>
                  <a:cubicBezTo>
                    <a:pt x="0" y="9670"/>
                    <a:pt x="9670" y="0"/>
                    <a:pt x="21600" y="0"/>
                  </a:cubicBezTo>
                  <a:cubicBezTo>
                    <a:pt x="33529" y="-1"/>
                    <a:pt x="43199" y="9670"/>
                    <a:pt x="43200" y="21599"/>
                  </a:cubicBezTo>
                </a:path>
                <a:path w="43200" h="22724" stroke="0" extrusionOk="0">
                  <a:moveTo>
                    <a:pt x="29" y="22723"/>
                  </a:moveTo>
                  <a:cubicBezTo>
                    <a:pt x="9" y="22349"/>
                    <a:pt x="0" y="21974"/>
                    <a:pt x="0" y="21600"/>
                  </a:cubicBezTo>
                  <a:cubicBezTo>
                    <a:pt x="0" y="9670"/>
                    <a:pt x="9670" y="0"/>
                    <a:pt x="21600" y="0"/>
                  </a:cubicBezTo>
                  <a:cubicBezTo>
                    <a:pt x="33529" y="-1"/>
                    <a:pt x="43199" y="9670"/>
                    <a:pt x="43200" y="21599"/>
                  </a:cubicBezTo>
                  <a:lnTo>
                    <a:pt x="21600" y="21600"/>
                  </a:lnTo>
                  <a:lnTo>
                    <a:pt x="29" y="22723"/>
                  </a:lnTo>
                  <a:close/>
                </a:path>
              </a:pathLst>
            </a:custGeom>
            <a:noFill/>
            <a:ln w="28575">
              <a:solidFill>
                <a:srgbClr val="0000FF"/>
              </a:solidFill>
              <a:prstDash val="sysDot"/>
              <a:round/>
              <a:headEnd/>
              <a:tailEnd/>
            </a:ln>
            <a:extLst>
              <a:ext uri="{909E8E84-426E-40DD-AFC4-6F175D3DCCD1}">
                <a14:hiddenFill xmlns:a14="http://schemas.microsoft.com/office/drawing/2010/main">
                  <a:gradFill rotWithShape="1">
                    <a:gsLst>
                      <a:gs pos="0">
                        <a:srgbClr val="B28EB2"/>
                      </a:gs>
                      <a:gs pos="50000">
                        <a:srgbClr val="FFCCFF"/>
                      </a:gs>
                      <a:gs pos="100000">
                        <a:srgbClr val="B28EB2"/>
                      </a:gs>
                    </a:gsLst>
                    <a:lin ang="5400000" scaled="1"/>
                  </a:gradFill>
                </a14:hiddenFill>
              </a:ext>
            </a:extLst>
          </p:spPr>
          <p:txBody>
            <a:bodyPr/>
            <a:lstStyle/>
            <a:p>
              <a:endParaRPr lang="en-US"/>
            </a:p>
          </p:txBody>
        </p:sp>
        <p:sp>
          <p:nvSpPr>
            <p:cNvPr id="4125" name="Line 29"/>
            <p:cNvSpPr>
              <a:spLocks noChangeShapeType="1"/>
            </p:cNvSpPr>
            <p:nvPr/>
          </p:nvSpPr>
          <p:spPr bwMode="auto">
            <a:xfrm flipV="1">
              <a:off x="3833" y="1457"/>
              <a:ext cx="499" cy="7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 name="Line 31"/>
            <p:cNvSpPr>
              <a:spLocks noChangeShapeType="1"/>
            </p:cNvSpPr>
            <p:nvPr/>
          </p:nvSpPr>
          <p:spPr bwMode="auto">
            <a:xfrm flipH="1" flipV="1">
              <a:off x="4332" y="1457"/>
              <a:ext cx="521" cy="7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103" name="Rectangle 33"/>
          <p:cNvSpPr>
            <a:spLocks noChangeArrowheads="1"/>
          </p:cNvSpPr>
          <p:nvPr/>
        </p:nvSpPr>
        <p:spPr bwMode="auto">
          <a:xfrm>
            <a:off x="323850" y="476252"/>
            <a:ext cx="28194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endParaRPr lang="en-US" sz="2800" b="1" u="sng">
              <a:solidFill>
                <a:schemeClr val="tx2"/>
              </a:solidFill>
              <a:cs typeface="Times New Roman" pitchFamily="18" charset="0"/>
            </a:endParaRPr>
          </a:p>
        </p:txBody>
      </p:sp>
      <p:sp>
        <p:nvSpPr>
          <p:cNvPr id="19491" name="Text Box 35"/>
          <p:cNvSpPr txBox="1">
            <a:spLocks noChangeArrowheads="1"/>
          </p:cNvSpPr>
          <p:nvPr/>
        </p:nvSpPr>
        <p:spPr bwMode="auto">
          <a:xfrm>
            <a:off x="287338" y="1736727"/>
            <a:ext cx="43576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OC </a:t>
            </a:r>
            <a:r>
              <a:rPr lang="en-US" sz="2400" dirty="0" err="1">
                <a:latin typeface="Times New Roman" pitchFamily="18" charset="0"/>
              </a:rPr>
              <a:t>quét</a:t>
            </a:r>
            <a:r>
              <a:rPr lang="en-US" sz="2400" dirty="0">
                <a:latin typeface="Times New Roman" pitchFamily="18" charset="0"/>
              </a:rPr>
              <a:t> </a:t>
            </a:r>
            <a:r>
              <a:rPr lang="en-US" sz="2400" dirty="0" err="1">
                <a:latin typeface="Times New Roman" pitchFamily="18" charset="0"/>
              </a:rPr>
              <a:t>nên</a:t>
            </a:r>
            <a:r>
              <a:rPr lang="en-US" sz="2400" dirty="0">
                <a:latin typeface="Times New Roman" pitchFamily="18" charset="0"/>
              </a:rPr>
              <a:t> </a:t>
            </a:r>
            <a:r>
              <a:rPr lang="en-US" sz="2400" dirty="0" err="1">
                <a:solidFill>
                  <a:srgbClr val="FF0000"/>
                </a:solidFill>
                <a:latin typeface="Times New Roman" pitchFamily="18" charset="0"/>
              </a:rPr>
              <a:t>đáy</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của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hình</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nón</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đường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tròn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tâm</a:t>
            </a:r>
            <a:r>
              <a:rPr lang="en-US" sz="2400" dirty="0">
                <a:solidFill>
                  <a:srgbClr val="0000FF"/>
                </a:solidFill>
                <a:latin typeface="Times New Roman" pitchFamily="18" charset="0"/>
              </a:rPr>
              <a:t> O</a:t>
            </a:r>
            <a:r>
              <a:rPr lang="en-US" sz="2400" dirty="0">
                <a:latin typeface="Times New Roman" pitchFamily="18" charset="0"/>
              </a:rPr>
              <a:t>. </a:t>
            </a:r>
          </a:p>
        </p:txBody>
      </p:sp>
      <p:sp>
        <p:nvSpPr>
          <p:cNvPr id="19492" name="Text Box 36"/>
          <p:cNvSpPr txBox="1">
            <a:spLocks noChangeArrowheads="1"/>
          </p:cNvSpPr>
          <p:nvPr/>
        </p:nvSpPr>
        <p:spPr bwMode="auto">
          <a:xfrm>
            <a:off x="250826" y="2498727"/>
            <a:ext cx="4213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AC </a:t>
            </a:r>
            <a:r>
              <a:rPr lang="en-US" sz="2400" dirty="0" err="1">
                <a:latin typeface="Times New Roman" pitchFamily="18" charset="0"/>
              </a:rPr>
              <a:t>quét</a:t>
            </a:r>
            <a:r>
              <a:rPr lang="en-US" sz="2400" dirty="0">
                <a:latin typeface="Times New Roman" pitchFamily="18" charset="0"/>
              </a:rPr>
              <a:t> </a:t>
            </a:r>
            <a:r>
              <a:rPr lang="en-US" sz="2400" dirty="0" err="1">
                <a:latin typeface="Times New Roman" pitchFamily="18" charset="0"/>
              </a:rPr>
              <a:t>nên</a:t>
            </a:r>
            <a:r>
              <a:rPr lang="en-US" sz="2400" dirty="0">
                <a:latin typeface="Times New Roman" pitchFamily="18" charset="0"/>
              </a:rPr>
              <a:t> </a:t>
            </a:r>
            <a:r>
              <a:rPr lang="en-US" sz="2400" dirty="0" err="1">
                <a:solidFill>
                  <a:srgbClr val="0000FF"/>
                </a:solidFill>
                <a:latin typeface="Times New Roman" pitchFamily="18" charset="0"/>
              </a:rPr>
              <a:t>mặt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xung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quanh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hình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nón</a:t>
            </a:r>
            <a:r>
              <a:rPr lang="en-US" sz="2400" dirty="0">
                <a:latin typeface="Times New Roman" pitchFamily="18" charset="0"/>
              </a:rPr>
              <a:t> </a:t>
            </a:r>
          </a:p>
        </p:txBody>
      </p:sp>
      <p:sp>
        <p:nvSpPr>
          <p:cNvPr id="19493" name="Text Box 37"/>
          <p:cNvSpPr txBox="1">
            <a:spLocks noChangeArrowheads="1"/>
          </p:cNvSpPr>
          <p:nvPr/>
        </p:nvSpPr>
        <p:spPr bwMode="auto">
          <a:xfrm>
            <a:off x="250826" y="3327401"/>
            <a:ext cx="43576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 Mỗi vị trí của AC được gọi là một </a:t>
            </a:r>
            <a:r>
              <a:rPr lang="en-US" sz="2400">
                <a:solidFill>
                  <a:srgbClr val="FF0000"/>
                </a:solidFill>
                <a:latin typeface="Times New Roman" pitchFamily="18" charset="0"/>
              </a:rPr>
              <a:t>đường sinh</a:t>
            </a:r>
            <a:r>
              <a:rPr lang="en-US" sz="2400">
                <a:latin typeface="Times New Roman" pitchFamily="18" charset="0"/>
              </a:rPr>
              <a:t>.</a:t>
            </a:r>
            <a:r>
              <a:rPr lang="en-US" sz="2400">
                <a:latin typeface=".VnTime" pitchFamily="34" charset="0"/>
              </a:rPr>
              <a:t> </a:t>
            </a:r>
          </a:p>
        </p:txBody>
      </p:sp>
      <p:grpSp>
        <p:nvGrpSpPr>
          <p:cNvPr id="19495" name="Group 39"/>
          <p:cNvGrpSpPr>
            <a:grpSpLocks/>
          </p:cNvGrpSpPr>
          <p:nvPr/>
        </p:nvGrpSpPr>
        <p:grpSpPr bwMode="auto">
          <a:xfrm>
            <a:off x="7259638" y="2443163"/>
            <a:ext cx="1905000" cy="423862"/>
            <a:chOff x="2400" y="1104"/>
            <a:chExt cx="816" cy="240"/>
          </a:xfrm>
        </p:grpSpPr>
        <p:sp>
          <p:nvSpPr>
            <p:cNvPr id="4115" name="Line 40"/>
            <p:cNvSpPr>
              <a:spLocks noChangeShapeType="1"/>
            </p:cNvSpPr>
            <p:nvPr/>
          </p:nvSpPr>
          <p:spPr bwMode="auto">
            <a:xfrm flipV="1">
              <a:off x="2400" y="1248"/>
              <a:ext cx="192" cy="96"/>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 name="Text Box 41"/>
            <p:cNvSpPr txBox="1">
              <a:spLocks noChangeArrowheads="1"/>
            </p:cNvSpPr>
            <p:nvPr/>
          </p:nvSpPr>
          <p:spPr bwMode="auto">
            <a:xfrm>
              <a:off x="2553" y="1104"/>
              <a:ext cx="663"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®­êng sinh</a:t>
              </a:r>
            </a:p>
          </p:txBody>
        </p:sp>
      </p:grpSp>
      <p:grpSp>
        <p:nvGrpSpPr>
          <p:cNvPr id="19498" name="Group 42"/>
          <p:cNvGrpSpPr>
            <a:grpSpLocks/>
          </p:cNvGrpSpPr>
          <p:nvPr/>
        </p:nvGrpSpPr>
        <p:grpSpPr bwMode="auto">
          <a:xfrm>
            <a:off x="6859589" y="1892300"/>
            <a:ext cx="1781175" cy="598488"/>
            <a:chOff x="2094" y="730"/>
            <a:chExt cx="1122" cy="377"/>
          </a:xfrm>
        </p:grpSpPr>
        <p:sp>
          <p:nvSpPr>
            <p:cNvPr id="4113" name="Freeform 43"/>
            <p:cNvSpPr>
              <a:spLocks/>
            </p:cNvSpPr>
            <p:nvPr/>
          </p:nvSpPr>
          <p:spPr bwMode="auto">
            <a:xfrm>
              <a:off x="2094" y="963"/>
              <a:ext cx="192" cy="144"/>
            </a:xfrm>
            <a:custGeom>
              <a:avLst/>
              <a:gdLst>
                <a:gd name="T0" fmla="*/ 0 w 192"/>
                <a:gd name="T1" fmla="*/ 144 h 144"/>
                <a:gd name="T2" fmla="*/ 96 w 192"/>
                <a:gd name="T3" fmla="*/ 96 h 144"/>
                <a:gd name="T4" fmla="*/ 192 w 192"/>
                <a:gd name="T5" fmla="*/ 0 h 144"/>
                <a:gd name="T6" fmla="*/ 0 60000 65536"/>
                <a:gd name="T7" fmla="*/ 0 60000 65536"/>
                <a:gd name="T8" fmla="*/ 0 60000 65536"/>
              </a:gdLst>
              <a:ahLst/>
              <a:cxnLst>
                <a:cxn ang="T6">
                  <a:pos x="T0" y="T1"/>
                </a:cxn>
                <a:cxn ang="T7">
                  <a:pos x="T2" y="T3"/>
                </a:cxn>
                <a:cxn ang="T8">
                  <a:pos x="T4" y="T5"/>
                </a:cxn>
              </a:cxnLst>
              <a:rect l="0" t="0" r="r" b="b"/>
              <a:pathLst>
                <a:path w="192" h="144">
                  <a:moveTo>
                    <a:pt x="0" y="144"/>
                  </a:moveTo>
                  <a:cubicBezTo>
                    <a:pt x="32" y="132"/>
                    <a:pt x="64" y="120"/>
                    <a:pt x="96" y="96"/>
                  </a:cubicBezTo>
                  <a:cubicBezTo>
                    <a:pt x="128" y="72"/>
                    <a:pt x="160" y="36"/>
                    <a:pt x="192" y="0"/>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Text Box 44"/>
            <p:cNvSpPr txBox="1">
              <a:spLocks noChangeArrowheads="1"/>
            </p:cNvSpPr>
            <p:nvPr/>
          </p:nvSpPr>
          <p:spPr bwMode="auto">
            <a:xfrm>
              <a:off x="2265" y="730"/>
              <a:ext cx="951"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®­êng cao</a:t>
              </a:r>
            </a:p>
          </p:txBody>
        </p:sp>
      </p:grpSp>
      <p:grpSp>
        <p:nvGrpSpPr>
          <p:cNvPr id="19501" name="Group 45"/>
          <p:cNvGrpSpPr>
            <a:grpSpLocks/>
          </p:cNvGrpSpPr>
          <p:nvPr/>
        </p:nvGrpSpPr>
        <p:grpSpPr bwMode="auto">
          <a:xfrm>
            <a:off x="7329488" y="3732213"/>
            <a:ext cx="1238250" cy="381000"/>
            <a:chOff x="2304" y="1776"/>
            <a:chExt cx="780" cy="240"/>
          </a:xfrm>
        </p:grpSpPr>
        <p:sp>
          <p:nvSpPr>
            <p:cNvPr id="4111" name="Line 46"/>
            <p:cNvSpPr>
              <a:spLocks noChangeShapeType="1"/>
            </p:cNvSpPr>
            <p:nvPr/>
          </p:nvSpPr>
          <p:spPr bwMode="auto">
            <a:xfrm>
              <a:off x="2304" y="1776"/>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2" name="Text Box 47"/>
            <p:cNvSpPr txBox="1">
              <a:spLocks noChangeArrowheads="1"/>
            </p:cNvSpPr>
            <p:nvPr/>
          </p:nvSpPr>
          <p:spPr bwMode="auto">
            <a:xfrm>
              <a:off x="2508" y="1776"/>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®¸y</a:t>
              </a:r>
            </a:p>
          </p:txBody>
        </p:sp>
      </p:grpSp>
      <p:sp>
        <p:nvSpPr>
          <p:cNvPr id="19504" name="Text Box 48"/>
          <p:cNvSpPr txBox="1">
            <a:spLocks noChangeArrowheads="1"/>
          </p:cNvSpPr>
          <p:nvPr/>
        </p:nvSpPr>
        <p:spPr bwMode="auto">
          <a:xfrm>
            <a:off x="179389" y="5049838"/>
            <a:ext cx="838993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latin typeface="Times New Roman" pitchFamily="18" charset="0"/>
              </a:rPr>
              <a:t>?1</a:t>
            </a:r>
            <a:r>
              <a:rPr lang="en-US" sz="2400">
                <a:latin typeface="Times New Roman" pitchFamily="18" charset="0"/>
              </a:rPr>
              <a:t> Chiếc nón có dạng mặt xung quanh của một hình nón. Quan sát hình và cho biết đâu là đường tròn đáy, đâu là mặt xung quanh, đâu là đường sinh của hình nón</a:t>
            </a:r>
          </a:p>
        </p:txBody>
      </p:sp>
      <p:sp>
        <p:nvSpPr>
          <p:cNvPr id="34"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spTree>
    <p:extLst>
      <p:ext uri="{BB962C8B-B14F-4D97-AF65-F5344CB8AC3E}">
        <p14:creationId xmlns:p14="http://schemas.microsoft.com/office/powerpoint/2010/main" val="300449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2000" fill="hold"/>
                                        <p:tgtEl>
                                          <p:spTgt spid="1945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9458">
                                            <p:txEl>
                                              <p:pRg st="0" end="0"/>
                                            </p:txEl>
                                          </p:spTgt>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9490"/>
                                        </p:tgtEl>
                                        <p:attrNameLst>
                                          <p:attrName>style.visibility</p:attrName>
                                        </p:attrNameLst>
                                      </p:cBhvr>
                                      <p:to>
                                        <p:strVal val="visible"/>
                                      </p:to>
                                    </p:set>
                                    <p:animEffect transition="in" filter="blinds(horizontal)">
                                      <p:cBhvr>
                                        <p:cTn id="11" dur="2000"/>
                                        <p:tgtEl>
                                          <p:spTgt spid="194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9491"/>
                                        </p:tgtEl>
                                        <p:attrNameLst>
                                          <p:attrName>style.visibility</p:attrName>
                                        </p:attrNameLst>
                                      </p:cBhvr>
                                      <p:to>
                                        <p:strVal val="visible"/>
                                      </p:to>
                                    </p:set>
                                    <p:anim calcmode="lin" valueType="num">
                                      <p:cBhvr additive="base">
                                        <p:cTn id="16" dur="500" fill="hold"/>
                                        <p:tgtEl>
                                          <p:spTgt spid="19491"/>
                                        </p:tgtEl>
                                        <p:attrNameLst>
                                          <p:attrName>ppt_x</p:attrName>
                                        </p:attrNameLst>
                                      </p:cBhvr>
                                      <p:tavLst>
                                        <p:tav tm="0">
                                          <p:val>
                                            <p:strVal val="0-#ppt_w/2"/>
                                          </p:val>
                                        </p:tav>
                                        <p:tav tm="100000">
                                          <p:val>
                                            <p:strVal val="#ppt_x"/>
                                          </p:val>
                                        </p:tav>
                                      </p:tavLst>
                                    </p:anim>
                                    <p:anim calcmode="lin" valueType="num">
                                      <p:cBhvr additive="base">
                                        <p:cTn id="17" dur="500" fill="hold"/>
                                        <p:tgtEl>
                                          <p:spTgt spid="19491"/>
                                        </p:tgtEl>
                                        <p:attrNameLst>
                                          <p:attrName>ppt_y</p:attrName>
                                        </p:attrNameLst>
                                      </p:cBhvr>
                                      <p:tavLst>
                                        <p:tav tm="0">
                                          <p:val>
                                            <p:strVal val="#ppt_y"/>
                                          </p:val>
                                        </p:tav>
                                        <p:tav tm="100000">
                                          <p:val>
                                            <p:strVal val="#ppt_y"/>
                                          </p:val>
                                        </p:tav>
                                      </p:tavLst>
                                    </p:anim>
                                  </p:childTnLst>
                                </p:cTn>
                              </p:par>
                              <p:par>
                                <p:cTn id="18" presetID="4" presetClass="entr" presetSubtype="16" fill="hold" nodeType="withEffect">
                                  <p:stCondLst>
                                    <p:cond delay="0"/>
                                  </p:stCondLst>
                                  <p:childTnLst>
                                    <p:set>
                                      <p:cBhvr>
                                        <p:cTn id="19" dur="1" fill="hold">
                                          <p:stCondLst>
                                            <p:cond delay="0"/>
                                          </p:stCondLst>
                                        </p:cTn>
                                        <p:tgtEl>
                                          <p:spTgt spid="19501"/>
                                        </p:tgtEl>
                                        <p:attrNameLst>
                                          <p:attrName>style.visibility</p:attrName>
                                        </p:attrNameLst>
                                      </p:cBhvr>
                                      <p:to>
                                        <p:strVal val="visible"/>
                                      </p:to>
                                    </p:set>
                                    <p:animEffect transition="in" filter="box(in)">
                                      <p:cBhvr>
                                        <p:cTn id="20" dur="500"/>
                                        <p:tgtEl>
                                          <p:spTgt spid="1950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92"/>
                                        </p:tgtEl>
                                        <p:attrNameLst>
                                          <p:attrName>style.visibility</p:attrName>
                                        </p:attrNameLst>
                                      </p:cBhvr>
                                      <p:to>
                                        <p:strVal val="visible"/>
                                      </p:to>
                                    </p:set>
                                    <p:anim calcmode="lin" valueType="num">
                                      <p:cBhvr additive="base">
                                        <p:cTn id="25" dur="500" fill="hold"/>
                                        <p:tgtEl>
                                          <p:spTgt spid="19492"/>
                                        </p:tgtEl>
                                        <p:attrNameLst>
                                          <p:attrName>ppt_x</p:attrName>
                                        </p:attrNameLst>
                                      </p:cBhvr>
                                      <p:tavLst>
                                        <p:tav tm="0">
                                          <p:val>
                                            <p:strVal val="0-#ppt_w/2"/>
                                          </p:val>
                                        </p:tav>
                                        <p:tav tm="100000">
                                          <p:val>
                                            <p:strVal val="#ppt_x"/>
                                          </p:val>
                                        </p:tav>
                                      </p:tavLst>
                                    </p:anim>
                                    <p:anim calcmode="lin" valueType="num">
                                      <p:cBhvr additive="base">
                                        <p:cTn id="26" dur="500" fill="hold"/>
                                        <p:tgtEl>
                                          <p:spTgt spid="1949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93"/>
                                        </p:tgtEl>
                                        <p:attrNameLst>
                                          <p:attrName>style.visibility</p:attrName>
                                        </p:attrNameLst>
                                      </p:cBhvr>
                                      <p:to>
                                        <p:strVal val="visible"/>
                                      </p:to>
                                    </p:set>
                                    <p:anim calcmode="lin" valueType="num">
                                      <p:cBhvr additive="base">
                                        <p:cTn id="31" dur="500" fill="hold"/>
                                        <p:tgtEl>
                                          <p:spTgt spid="19493"/>
                                        </p:tgtEl>
                                        <p:attrNameLst>
                                          <p:attrName>ppt_x</p:attrName>
                                        </p:attrNameLst>
                                      </p:cBhvr>
                                      <p:tavLst>
                                        <p:tav tm="0">
                                          <p:val>
                                            <p:strVal val="0-#ppt_w/2"/>
                                          </p:val>
                                        </p:tav>
                                        <p:tav tm="100000">
                                          <p:val>
                                            <p:strVal val="#ppt_x"/>
                                          </p:val>
                                        </p:tav>
                                      </p:tavLst>
                                    </p:anim>
                                    <p:anim calcmode="lin" valueType="num">
                                      <p:cBhvr additive="base">
                                        <p:cTn id="32" dur="500" fill="hold"/>
                                        <p:tgtEl>
                                          <p:spTgt spid="19493"/>
                                        </p:tgtEl>
                                        <p:attrNameLst>
                                          <p:attrName>ppt_y</p:attrName>
                                        </p:attrNameLst>
                                      </p:cBhvr>
                                      <p:tavLst>
                                        <p:tav tm="0">
                                          <p:val>
                                            <p:strVal val="#ppt_y"/>
                                          </p:val>
                                        </p:tav>
                                        <p:tav tm="100000">
                                          <p:val>
                                            <p:strVal val="#ppt_y"/>
                                          </p:val>
                                        </p:tav>
                                      </p:tavLst>
                                    </p:anim>
                                  </p:childTnLst>
                                </p:cTn>
                              </p:par>
                              <p:par>
                                <p:cTn id="33" presetID="4" presetClass="entr" presetSubtype="16" fill="hold" nodeType="withEffect">
                                  <p:stCondLst>
                                    <p:cond delay="0"/>
                                  </p:stCondLst>
                                  <p:childTnLst>
                                    <p:set>
                                      <p:cBhvr>
                                        <p:cTn id="34" dur="1" fill="hold">
                                          <p:stCondLst>
                                            <p:cond delay="0"/>
                                          </p:stCondLst>
                                        </p:cTn>
                                        <p:tgtEl>
                                          <p:spTgt spid="19495"/>
                                        </p:tgtEl>
                                        <p:attrNameLst>
                                          <p:attrName>style.visibility</p:attrName>
                                        </p:attrNameLst>
                                      </p:cBhvr>
                                      <p:to>
                                        <p:strVal val="visible"/>
                                      </p:to>
                                    </p:set>
                                    <p:animEffect transition="in" filter="box(in)">
                                      <p:cBhvr>
                                        <p:cTn id="35" dur="500"/>
                                        <p:tgtEl>
                                          <p:spTgt spid="1949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9461"/>
                                        </p:tgtEl>
                                        <p:attrNameLst>
                                          <p:attrName>style.visibility</p:attrName>
                                        </p:attrNameLst>
                                      </p:cBhvr>
                                      <p:to>
                                        <p:strVal val="visible"/>
                                      </p:to>
                                    </p:set>
                                    <p:anim calcmode="lin" valueType="num">
                                      <p:cBhvr additive="base">
                                        <p:cTn id="40" dur="500" fill="hold"/>
                                        <p:tgtEl>
                                          <p:spTgt spid="19461"/>
                                        </p:tgtEl>
                                        <p:attrNameLst>
                                          <p:attrName>ppt_x</p:attrName>
                                        </p:attrNameLst>
                                      </p:cBhvr>
                                      <p:tavLst>
                                        <p:tav tm="0">
                                          <p:val>
                                            <p:strVal val="0-#ppt_w/2"/>
                                          </p:val>
                                        </p:tav>
                                        <p:tav tm="100000">
                                          <p:val>
                                            <p:strVal val="#ppt_x"/>
                                          </p:val>
                                        </p:tav>
                                      </p:tavLst>
                                    </p:anim>
                                    <p:anim calcmode="lin" valueType="num">
                                      <p:cBhvr additive="base">
                                        <p:cTn id="41" dur="500" fill="hold"/>
                                        <p:tgtEl>
                                          <p:spTgt spid="19461"/>
                                        </p:tgtEl>
                                        <p:attrNameLst>
                                          <p:attrName>ppt_y</p:attrName>
                                        </p:attrNameLst>
                                      </p:cBhvr>
                                      <p:tavLst>
                                        <p:tav tm="0">
                                          <p:val>
                                            <p:strVal val="#ppt_y"/>
                                          </p:val>
                                        </p:tav>
                                        <p:tav tm="100000">
                                          <p:val>
                                            <p:strVal val="#ppt_y"/>
                                          </p:val>
                                        </p:tav>
                                      </p:tavLst>
                                    </p:anim>
                                  </p:childTnLst>
                                </p:cTn>
                              </p:par>
                              <p:par>
                                <p:cTn id="42" presetID="4" presetClass="entr" presetSubtype="16" fill="hold" nodeType="withEffect">
                                  <p:stCondLst>
                                    <p:cond delay="1400"/>
                                  </p:stCondLst>
                                  <p:childTnLst>
                                    <p:set>
                                      <p:cBhvr>
                                        <p:cTn id="43" dur="1" fill="hold">
                                          <p:stCondLst>
                                            <p:cond delay="0"/>
                                          </p:stCondLst>
                                        </p:cTn>
                                        <p:tgtEl>
                                          <p:spTgt spid="19498"/>
                                        </p:tgtEl>
                                        <p:attrNameLst>
                                          <p:attrName>style.visibility</p:attrName>
                                        </p:attrNameLst>
                                      </p:cBhvr>
                                      <p:to>
                                        <p:strVal val="visible"/>
                                      </p:to>
                                    </p:set>
                                    <p:animEffect transition="in" filter="box(in)">
                                      <p:cBhvr>
                                        <p:cTn id="44" dur="900"/>
                                        <p:tgtEl>
                                          <p:spTgt spid="194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504"/>
                                        </p:tgtEl>
                                        <p:attrNameLst>
                                          <p:attrName>style.visibility</p:attrName>
                                        </p:attrNameLst>
                                      </p:cBhvr>
                                      <p:to>
                                        <p:strVal val="visible"/>
                                      </p:to>
                                    </p:set>
                                    <p:anim calcmode="lin" valueType="num">
                                      <p:cBhvr additive="base">
                                        <p:cTn id="49" dur="500" fill="hold"/>
                                        <p:tgtEl>
                                          <p:spTgt spid="19504"/>
                                        </p:tgtEl>
                                        <p:attrNameLst>
                                          <p:attrName>ppt_x</p:attrName>
                                        </p:attrNameLst>
                                      </p:cBhvr>
                                      <p:tavLst>
                                        <p:tav tm="0">
                                          <p:val>
                                            <p:strVal val="#ppt_x"/>
                                          </p:val>
                                        </p:tav>
                                        <p:tav tm="100000">
                                          <p:val>
                                            <p:strVal val="#ppt_x"/>
                                          </p:val>
                                        </p:tav>
                                      </p:tavLst>
                                    </p:anim>
                                    <p:anim calcmode="lin" valueType="num">
                                      <p:cBhvr additive="base">
                                        <p:cTn id="50" dur="500" fill="hold"/>
                                        <p:tgtEl>
                                          <p:spTgt spid="195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P spid="19461" grpId="0"/>
      <p:bldP spid="19491" grpId="0"/>
      <p:bldP spid="19492" grpId="0"/>
      <p:bldP spid="19493" grpId="0"/>
      <p:bldP spid="1950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179388" y="1520826"/>
            <a:ext cx="2590800" cy="854075"/>
            <a:chOff x="192" y="1296"/>
            <a:chExt cx="1632" cy="538"/>
          </a:xfrm>
        </p:grpSpPr>
        <p:sp>
          <p:nvSpPr>
            <p:cNvPr id="5190" name="Text Box 3"/>
            <p:cNvSpPr txBox="1">
              <a:spLocks noChangeArrowheads="1"/>
            </p:cNvSpPr>
            <p:nvPr/>
          </p:nvSpPr>
          <p:spPr bwMode="auto">
            <a:xfrm>
              <a:off x="192" y="1296"/>
              <a:ext cx="1632" cy="5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0000CC"/>
                  </a:solidFill>
                  <a:latin typeface="Times New Roman" pitchFamily="18" charset="0"/>
                  <a:cs typeface="Times New Roman" pitchFamily="18" charset="0"/>
                </a:rPr>
                <a:t>Gọi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bán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kính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đáy</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a:t>
              </a:r>
              <a:r>
                <a:rPr lang="en-US" sz="2000" dirty="0">
                  <a:solidFill>
                    <a:srgbClr val="0000CC"/>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r</a:t>
              </a:r>
              <a:r>
                <a:rPr lang="en-US" sz="2000" dirty="0">
                  <a:solidFill>
                    <a:srgbClr val="0000CC"/>
                  </a:solidFill>
                  <a:latin typeface="Times New Roman" pitchFamily="18" charset="0"/>
                  <a:cs typeface="Times New Roman" pitchFamily="18" charset="0"/>
                </a:rPr>
                <a:t> , </a:t>
              </a:r>
            </a:p>
            <a:p>
              <a:pPr eaLnBrk="1" hangingPunct="1">
                <a:spcBef>
                  <a:spcPct val="50000"/>
                </a:spcBef>
              </a:pPr>
              <a:r>
                <a:rPr lang="en-US" sz="2000" dirty="0" err="1">
                  <a:solidFill>
                    <a:srgbClr val="0000CC"/>
                  </a:solidFill>
                  <a:latin typeface="Times New Roman" pitchFamily="18" charset="0"/>
                  <a:cs typeface="Times New Roman" pitchFamily="18" charset="0"/>
                </a:rPr>
                <a:t>đường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a:t>
              </a:r>
              <a:endParaRPr lang="en-US" sz="2000" dirty="0">
                <a:solidFill>
                  <a:srgbClr val="0000CC"/>
                </a:solidFill>
                <a:latin typeface="Times New Roman" pitchFamily="18" charset="0"/>
                <a:cs typeface="Times New Roman" pitchFamily="18" charset="0"/>
              </a:endParaRPr>
            </a:p>
          </p:txBody>
        </p:sp>
        <p:graphicFrame>
          <p:nvGraphicFramePr>
            <p:cNvPr id="5191" name="Object 4"/>
            <p:cNvGraphicFramePr>
              <a:graphicFrameLocks noChangeAspect="1"/>
            </p:cNvGraphicFramePr>
            <p:nvPr>
              <p:extLst>
                <p:ext uri="{D42A27DB-BD31-4B8C-83A1-F6EECF244321}">
                  <p14:modId xmlns:p14="http://schemas.microsoft.com/office/powerpoint/2010/main" val="3696729516"/>
                </p:ext>
              </p:extLst>
            </p:nvPr>
          </p:nvGraphicFramePr>
          <p:xfrm>
            <a:off x="1497" y="1572"/>
            <a:ext cx="166" cy="240"/>
          </p:xfrm>
          <a:graphic>
            <a:graphicData uri="http://schemas.openxmlformats.org/presentationml/2006/ole">
              <mc:AlternateContent xmlns:mc="http://schemas.openxmlformats.org/markup-compatibility/2006">
                <mc:Choice xmlns:v="urn:schemas-microsoft-com:vml" Requires="v">
                  <p:oleObj spid="_x0000_s4098" name="Equation" r:id="rId3" imgW="114151" imgH="164885" progId="Equation.DSMT4">
                    <p:embed/>
                  </p:oleObj>
                </mc:Choice>
                <mc:Fallback>
                  <p:oleObj name="Equation" r:id="rId3" imgW="114151" imgH="16488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 y="1572"/>
                          <a:ext cx="166" cy="24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123" name="Text Box 5"/>
          <p:cNvSpPr txBox="1">
            <a:spLocks noChangeArrowheads="1"/>
          </p:cNvSpPr>
          <p:nvPr/>
        </p:nvSpPr>
        <p:spPr bwMode="auto">
          <a:xfrm>
            <a:off x="287478" y="4114801"/>
            <a:ext cx="32766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2000">
              <a:latin typeface="Times New Roman" pitchFamily="18" charset="0"/>
            </a:endParaRPr>
          </a:p>
        </p:txBody>
      </p:sp>
      <p:grpSp>
        <p:nvGrpSpPr>
          <p:cNvPr id="5124" name="Group 6"/>
          <p:cNvGrpSpPr>
            <a:grpSpLocks/>
          </p:cNvGrpSpPr>
          <p:nvPr/>
        </p:nvGrpSpPr>
        <p:grpSpPr bwMode="auto">
          <a:xfrm>
            <a:off x="3886200" y="2057402"/>
            <a:ext cx="1771650" cy="1292225"/>
            <a:chOff x="2640" y="1248"/>
            <a:chExt cx="1116" cy="814"/>
          </a:xfrm>
        </p:grpSpPr>
        <p:grpSp>
          <p:nvGrpSpPr>
            <p:cNvPr id="5175" name="Group 7"/>
            <p:cNvGrpSpPr>
              <a:grpSpLocks/>
            </p:cNvGrpSpPr>
            <p:nvPr/>
          </p:nvGrpSpPr>
          <p:grpSpPr bwMode="auto">
            <a:xfrm>
              <a:off x="2640" y="1248"/>
              <a:ext cx="1116" cy="814"/>
              <a:chOff x="1200" y="1248"/>
              <a:chExt cx="1116" cy="814"/>
            </a:xfrm>
          </p:grpSpPr>
          <p:grpSp>
            <p:nvGrpSpPr>
              <p:cNvPr id="5177" name="Group 8"/>
              <p:cNvGrpSpPr>
                <a:grpSpLocks/>
              </p:cNvGrpSpPr>
              <p:nvPr/>
            </p:nvGrpSpPr>
            <p:grpSpPr bwMode="auto">
              <a:xfrm>
                <a:off x="1776" y="1248"/>
                <a:ext cx="360" cy="624"/>
                <a:chOff x="3216" y="1248"/>
                <a:chExt cx="384" cy="624"/>
              </a:xfrm>
            </p:grpSpPr>
            <p:graphicFrame>
              <p:nvGraphicFramePr>
                <p:cNvPr id="5188" name="Object 9"/>
                <p:cNvGraphicFramePr>
                  <a:graphicFrameLocks noChangeAspect="1"/>
                </p:cNvGraphicFramePr>
                <p:nvPr/>
              </p:nvGraphicFramePr>
              <p:xfrm>
                <a:off x="3408" y="1344"/>
                <a:ext cx="135" cy="336"/>
              </p:xfrm>
              <a:graphic>
                <a:graphicData uri="http://schemas.openxmlformats.org/presentationml/2006/ole">
                  <mc:AlternateContent xmlns:mc="http://schemas.openxmlformats.org/markup-compatibility/2006">
                    <mc:Choice xmlns:v="urn:schemas-microsoft-com:vml" Requires="v">
                      <p:oleObj spid="_x0000_s4099" name="Equation" r:id="rId5" imgW="114151" imgH="164885" progId="Equation.DSMT4">
                        <p:embed/>
                      </p:oleObj>
                    </mc:Choice>
                    <mc:Fallback>
                      <p:oleObj name="Equation" r:id="rId5" imgW="114151" imgH="16488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8" y="1344"/>
                              <a:ext cx="13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89" name="Line 10"/>
                <p:cNvSpPr>
                  <a:spLocks noChangeShapeType="1"/>
                </p:cNvSpPr>
                <p:nvPr/>
              </p:nvSpPr>
              <p:spPr bwMode="auto">
                <a:xfrm>
                  <a:off x="3216" y="1248"/>
                  <a:ext cx="384" cy="624"/>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78" name="Group 11"/>
              <p:cNvGrpSpPr>
                <a:grpSpLocks/>
              </p:cNvGrpSpPr>
              <p:nvPr/>
            </p:nvGrpSpPr>
            <p:grpSpPr bwMode="auto">
              <a:xfrm>
                <a:off x="1200" y="1296"/>
                <a:ext cx="1116" cy="766"/>
                <a:chOff x="1200" y="1308"/>
                <a:chExt cx="1116" cy="766"/>
              </a:xfrm>
            </p:grpSpPr>
            <p:grpSp>
              <p:nvGrpSpPr>
                <p:cNvPr id="5179" name="Group 12"/>
                <p:cNvGrpSpPr>
                  <a:grpSpLocks/>
                </p:cNvGrpSpPr>
                <p:nvPr/>
              </p:nvGrpSpPr>
              <p:grpSpPr bwMode="auto">
                <a:xfrm>
                  <a:off x="1392" y="1308"/>
                  <a:ext cx="680" cy="750"/>
                  <a:chOff x="1488" y="2736"/>
                  <a:chExt cx="680" cy="745"/>
                </a:xfrm>
              </p:grpSpPr>
              <p:grpSp>
                <p:nvGrpSpPr>
                  <p:cNvPr id="5182" name="Group 13"/>
                  <p:cNvGrpSpPr>
                    <a:grpSpLocks/>
                  </p:cNvGrpSpPr>
                  <p:nvPr/>
                </p:nvGrpSpPr>
                <p:grpSpPr bwMode="auto">
                  <a:xfrm>
                    <a:off x="1488" y="2736"/>
                    <a:ext cx="680" cy="745"/>
                    <a:chOff x="1488" y="2736"/>
                    <a:chExt cx="680" cy="745"/>
                  </a:xfrm>
                </p:grpSpPr>
                <p:sp>
                  <p:nvSpPr>
                    <p:cNvPr id="5185" name="Arc 14"/>
                    <p:cNvSpPr>
                      <a:spLocks/>
                    </p:cNvSpPr>
                    <p:nvPr/>
                  </p:nvSpPr>
                  <p:spPr bwMode="auto">
                    <a:xfrm>
                      <a:off x="1488" y="3326"/>
                      <a:ext cx="676" cy="155"/>
                    </a:xfrm>
                    <a:custGeom>
                      <a:avLst/>
                      <a:gdLst>
                        <a:gd name="T0" fmla="*/ 676 w 42954"/>
                        <a:gd name="T1" fmla="*/ 7 h 21600"/>
                        <a:gd name="T2" fmla="*/ 0 w 42954"/>
                        <a:gd name="T3" fmla="*/ 22 h 21600"/>
                        <a:gd name="T4" fmla="*/ 336 w 42954"/>
                        <a:gd name="T5" fmla="*/ 0 h 21600"/>
                        <a:gd name="T6" fmla="*/ 0 60000 65536"/>
                        <a:gd name="T7" fmla="*/ 0 60000 65536"/>
                        <a:gd name="T8" fmla="*/ 0 60000 65536"/>
                      </a:gdLst>
                      <a:ahLst/>
                      <a:cxnLst>
                        <a:cxn ang="T6">
                          <a:pos x="T0" y="T1"/>
                        </a:cxn>
                        <a:cxn ang="T7">
                          <a:pos x="T2" y="T3"/>
                        </a:cxn>
                        <a:cxn ang="T8">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lnTo>
                            <a:pt x="42953" y="929"/>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6" name="AutoShape 15"/>
                    <p:cNvSpPr>
                      <a:spLocks noChangeArrowheads="1"/>
                    </p:cNvSpPr>
                    <p:nvPr/>
                  </p:nvSpPr>
                  <p:spPr bwMode="auto">
                    <a:xfrm>
                      <a:off x="1488" y="2736"/>
                      <a:ext cx="680" cy="603"/>
                    </a:xfrm>
                    <a:prstGeom prst="flowChartExtra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7" name="Arc 16"/>
                    <p:cNvSpPr>
                      <a:spLocks/>
                    </p:cNvSpPr>
                    <p:nvPr/>
                  </p:nvSpPr>
                  <p:spPr bwMode="auto">
                    <a:xfrm>
                      <a:off x="1491" y="3210"/>
                      <a:ext cx="671" cy="155"/>
                    </a:xfrm>
                    <a:custGeom>
                      <a:avLst/>
                      <a:gdLst>
                        <a:gd name="T0" fmla="*/ 0 w 42595"/>
                        <a:gd name="T1" fmla="*/ 131 h 21600"/>
                        <a:gd name="T2" fmla="*/ 671 w 42595"/>
                        <a:gd name="T3" fmla="*/ 127 h 21600"/>
                        <a:gd name="T4" fmla="*/ 336 w 42595"/>
                        <a:gd name="T5" fmla="*/ 155 h 21600"/>
                        <a:gd name="T6" fmla="*/ 0 60000 65536"/>
                        <a:gd name="T7" fmla="*/ 0 60000 65536"/>
                        <a:gd name="T8" fmla="*/ 0 60000 65536"/>
                      </a:gdLst>
                      <a:ahLst/>
                      <a:cxnLst>
                        <a:cxn ang="T6">
                          <a:pos x="T0" y="T1"/>
                        </a:cxn>
                        <a:cxn ang="T7">
                          <a:pos x="T2" y="T3"/>
                        </a:cxn>
                        <a:cxn ang="T8">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lnTo>
                            <a:pt x="-1" y="18271"/>
                          </a:lnTo>
                          <a:close/>
                        </a:path>
                      </a:pathLst>
                    </a:cu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83" name="Line 17"/>
                  <p:cNvSpPr>
                    <a:spLocks noChangeShapeType="1"/>
                  </p:cNvSpPr>
                  <p:nvPr/>
                </p:nvSpPr>
                <p:spPr bwMode="auto">
                  <a:xfrm>
                    <a:off x="1824" y="3339"/>
                    <a:ext cx="3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 name="Oval 18"/>
                  <p:cNvSpPr>
                    <a:spLocks noChangeArrowheads="1"/>
                  </p:cNvSpPr>
                  <p:nvPr/>
                </p:nvSpPr>
                <p:spPr bwMode="auto">
                  <a:xfrm>
                    <a:off x="1817" y="3326"/>
                    <a:ext cx="27" cy="27"/>
                  </a:xfrm>
                  <a:prstGeom prst="ellipse">
                    <a:avLst/>
                  </a:prstGeom>
                  <a:solidFill>
                    <a:schemeClr val="folHlink"/>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80" name="Text Box 19"/>
                <p:cNvSpPr txBox="1">
                  <a:spLocks noChangeArrowheads="1"/>
                </p:cNvSpPr>
                <p:nvPr/>
              </p:nvSpPr>
              <p:spPr bwMode="auto">
                <a:xfrm>
                  <a:off x="1200" y="1824"/>
                  <a:ext cx="384" cy="2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FF0000"/>
                      </a:solidFill>
                      <a:latin typeface="Times New Roman" pitchFamily="18" charset="0"/>
                    </a:rPr>
                    <a:t>A</a:t>
                  </a:r>
                </a:p>
              </p:txBody>
            </p:sp>
            <p:sp>
              <p:nvSpPr>
                <p:cNvPr id="5181" name="Text Box 20"/>
                <p:cNvSpPr txBox="1">
                  <a:spLocks noChangeArrowheads="1"/>
                </p:cNvSpPr>
                <p:nvPr/>
              </p:nvSpPr>
              <p:spPr bwMode="auto">
                <a:xfrm>
                  <a:off x="2028" y="1802"/>
                  <a:ext cx="288" cy="2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A’</a:t>
                  </a:r>
                </a:p>
              </p:txBody>
            </p:sp>
          </p:grpSp>
        </p:grpSp>
        <p:sp>
          <p:nvSpPr>
            <p:cNvPr id="5176" name="Text Box 21"/>
            <p:cNvSpPr txBox="1">
              <a:spLocks noChangeArrowheads="1"/>
            </p:cNvSpPr>
            <p:nvPr/>
          </p:nvSpPr>
          <p:spPr bwMode="auto">
            <a:xfrm>
              <a:off x="3168" y="1692"/>
              <a:ext cx="384" cy="2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r</a:t>
              </a:r>
            </a:p>
          </p:txBody>
        </p:sp>
      </p:grpSp>
      <p:sp>
        <p:nvSpPr>
          <p:cNvPr id="68630" name="Arc 22"/>
          <p:cNvSpPr>
            <a:spLocks/>
          </p:cNvSpPr>
          <p:nvPr/>
        </p:nvSpPr>
        <p:spPr bwMode="auto">
          <a:xfrm>
            <a:off x="6149975" y="2514600"/>
            <a:ext cx="2287588" cy="1009650"/>
          </a:xfrm>
          <a:custGeom>
            <a:avLst/>
            <a:gdLst>
              <a:gd name="T0" fmla="*/ 2287588 w 33355"/>
              <a:gd name="T1" fmla="*/ 585877 h 21600"/>
              <a:gd name="T2" fmla="*/ 0 w 33355"/>
              <a:gd name="T3" fmla="*/ 690255 h 21600"/>
              <a:gd name="T4" fmla="*/ 1081075 w 33355"/>
              <a:gd name="T5" fmla="*/ 0 h 21600"/>
              <a:gd name="T6" fmla="*/ 0 60000 65536"/>
              <a:gd name="T7" fmla="*/ 0 60000 65536"/>
              <a:gd name="T8" fmla="*/ 0 60000 65536"/>
            </a:gdLst>
            <a:ahLst/>
            <a:cxnLst>
              <a:cxn ang="T6">
                <a:pos x="T0" y="T1"/>
              </a:cxn>
              <a:cxn ang="T7">
                <a:pos x="T2" y="T3"/>
              </a:cxn>
              <a:cxn ang="T8">
                <a:pos x="T4" y="T5"/>
              </a:cxn>
            </a:cxnLst>
            <a:rect l="0" t="0" r="r" b="b"/>
            <a:pathLst>
              <a:path w="33355" h="21600" fill="none" extrusionOk="0">
                <a:moveTo>
                  <a:pt x="33354" y="12533"/>
                </a:moveTo>
                <a:cubicBezTo>
                  <a:pt x="29301" y="18222"/>
                  <a:pt x="22747" y="21599"/>
                  <a:pt x="15763" y="21600"/>
                </a:cubicBezTo>
                <a:cubicBezTo>
                  <a:pt x="9789" y="21600"/>
                  <a:pt x="4083" y="19126"/>
                  <a:pt x="-1" y="14767"/>
                </a:cubicBezTo>
              </a:path>
              <a:path w="33355" h="21600" stroke="0" extrusionOk="0">
                <a:moveTo>
                  <a:pt x="33354" y="12533"/>
                </a:moveTo>
                <a:cubicBezTo>
                  <a:pt x="29301" y="18222"/>
                  <a:pt x="22747" y="21599"/>
                  <a:pt x="15763" y="21600"/>
                </a:cubicBezTo>
                <a:cubicBezTo>
                  <a:pt x="9789" y="21600"/>
                  <a:pt x="4083" y="19126"/>
                  <a:pt x="-1" y="14767"/>
                </a:cubicBezTo>
                <a:lnTo>
                  <a:pt x="15763" y="0"/>
                </a:lnTo>
                <a:lnTo>
                  <a:pt x="33354" y="12533"/>
                </a:lnTo>
                <a:close/>
              </a:path>
            </a:pathLst>
          </a:custGeom>
          <a:solidFill>
            <a:schemeClr val="folHlink"/>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31" name="Group 23"/>
          <p:cNvGrpSpPr>
            <a:grpSpLocks/>
          </p:cNvGrpSpPr>
          <p:nvPr/>
        </p:nvGrpSpPr>
        <p:grpSpPr bwMode="auto">
          <a:xfrm>
            <a:off x="4192588" y="2133602"/>
            <a:ext cx="1079500" cy="1190625"/>
            <a:chOff x="1488" y="2736"/>
            <a:chExt cx="680" cy="745"/>
          </a:xfrm>
        </p:grpSpPr>
        <p:grpSp>
          <p:nvGrpSpPr>
            <p:cNvPr id="5169" name="Group 24"/>
            <p:cNvGrpSpPr>
              <a:grpSpLocks/>
            </p:cNvGrpSpPr>
            <p:nvPr/>
          </p:nvGrpSpPr>
          <p:grpSpPr bwMode="auto">
            <a:xfrm>
              <a:off x="1488" y="2736"/>
              <a:ext cx="680" cy="745"/>
              <a:chOff x="1488" y="2736"/>
              <a:chExt cx="680" cy="745"/>
            </a:xfrm>
          </p:grpSpPr>
          <p:sp>
            <p:nvSpPr>
              <p:cNvPr id="5172" name="Arc 25"/>
              <p:cNvSpPr>
                <a:spLocks/>
              </p:cNvSpPr>
              <p:nvPr/>
            </p:nvSpPr>
            <p:spPr bwMode="auto">
              <a:xfrm>
                <a:off x="1488" y="3326"/>
                <a:ext cx="676" cy="155"/>
              </a:xfrm>
              <a:custGeom>
                <a:avLst/>
                <a:gdLst>
                  <a:gd name="T0" fmla="*/ 676 w 42954"/>
                  <a:gd name="T1" fmla="*/ 7 h 21600"/>
                  <a:gd name="T2" fmla="*/ 0 w 42954"/>
                  <a:gd name="T3" fmla="*/ 22 h 21600"/>
                  <a:gd name="T4" fmla="*/ 336 w 42954"/>
                  <a:gd name="T5" fmla="*/ 0 h 21600"/>
                  <a:gd name="T6" fmla="*/ 0 60000 65536"/>
                  <a:gd name="T7" fmla="*/ 0 60000 65536"/>
                  <a:gd name="T8" fmla="*/ 0 60000 65536"/>
                </a:gdLst>
                <a:ahLst/>
                <a:cxnLst>
                  <a:cxn ang="T6">
                    <a:pos x="T0" y="T1"/>
                  </a:cxn>
                  <a:cxn ang="T7">
                    <a:pos x="T2" y="T3"/>
                  </a:cxn>
                  <a:cxn ang="T8">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lnTo>
                      <a:pt x="42953" y="929"/>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3" name="AutoShape 26"/>
              <p:cNvSpPr>
                <a:spLocks noChangeArrowheads="1"/>
              </p:cNvSpPr>
              <p:nvPr/>
            </p:nvSpPr>
            <p:spPr bwMode="auto">
              <a:xfrm>
                <a:off x="1488" y="2736"/>
                <a:ext cx="680" cy="603"/>
              </a:xfrm>
              <a:prstGeom prst="flowChartExtra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4" name="Arc 27"/>
              <p:cNvSpPr>
                <a:spLocks/>
              </p:cNvSpPr>
              <p:nvPr/>
            </p:nvSpPr>
            <p:spPr bwMode="auto">
              <a:xfrm>
                <a:off x="1491" y="3210"/>
                <a:ext cx="671" cy="155"/>
              </a:xfrm>
              <a:custGeom>
                <a:avLst/>
                <a:gdLst>
                  <a:gd name="T0" fmla="*/ 0 w 42595"/>
                  <a:gd name="T1" fmla="*/ 131 h 21600"/>
                  <a:gd name="T2" fmla="*/ 671 w 42595"/>
                  <a:gd name="T3" fmla="*/ 127 h 21600"/>
                  <a:gd name="T4" fmla="*/ 336 w 42595"/>
                  <a:gd name="T5" fmla="*/ 155 h 21600"/>
                  <a:gd name="T6" fmla="*/ 0 60000 65536"/>
                  <a:gd name="T7" fmla="*/ 0 60000 65536"/>
                  <a:gd name="T8" fmla="*/ 0 60000 65536"/>
                </a:gdLst>
                <a:ahLst/>
                <a:cxnLst>
                  <a:cxn ang="T6">
                    <a:pos x="T0" y="T1"/>
                  </a:cxn>
                  <a:cxn ang="T7">
                    <a:pos x="T2" y="T3"/>
                  </a:cxn>
                  <a:cxn ang="T8">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lnTo>
                      <a:pt x="-1" y="18271"/>
                    </a:lnTo>
                    <a:close/>
                  </a:path>
                </a:pathLst>
              </a:cu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70" name="Line 28"/>
            <p:cNvSpPr>
              <a:spLocks noChangeShapeType="1"/>
            </p:cNvSpPr>
            <p:nvPr/>
          </p:nvSpPr>
          <p:spPr bwMode="auto">
            <a:xfrm>
              <a:off x="1824" y="3339"/>
              <a:ext cx="3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1" name="Oval 29"/>
            <p:cNvSpPr>
              <a:spLocks noChangeArrowheads="1"/>
            </p:cNvSpPr>
            <p:nvPr/>
          </p:nvSpPr>
          <p:spPr bwMode="auto">
            <a:xfrm>
              <a:off x="1817" y="3326"/>
              <a:ext cx="27" cy="27"/>
            </a:xfrm>
            <a:prstGeom prst="ellipse">
              <a:avLst/>
            </a:prstGeom>
            <a:solidFill>
              <a:schemeClr val="folHlink"/>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638" name="Group 30"/>
          <p:cNvGrpSpPr>
            <a:grpSpLocks/>
          </p:cNvGrpSpPr>
          <p:nvPr/>
        </p:nvGrpSpPr>
        <p:grpSpPr bwMode="auto">
          <a:xfrm rot="-2592498">
            <a:off x="4168775" y="2536827"/>
            <a:ext cx="1131888" cy="1120775"/>
            <a:chOff x="2914" y="2763"/>
            <a:chExt cx="713" cy="706"/>
          </a:xfrm>
        </p:grpSpPr>
        <p:grpSp>
          <p:nvGrpSpPr>
            <p:cNvPr id="5161" name="Group 31"/>
            <p:cNvGrpSpPr>
              <a:grpSpLocks/>
            </p:cNvGrpSpPr>
            <p:nvPr/>
          </p:nvGrpSpPr>
          <p:grpSpPr bwMode="auto">
            <a:xfrm>
              <a:off x="2914" y="2763"/>
              <a:ext cx="713" cy="706"/>
              <a:chOff x="2914" y="2763"/>
              <a:chExt cx="713" cy="706"/>
            </a:xfrm>
          </p:grpSpPr>
          <p:grpSp>
            <p:nvGrpSpPr>
              <p:cNvPr id="5163" name="Group 32"/>
              <p:cNvGrpSpPr>
                <a:grpSpLocks/>
              </p:cNvGrpSpPr>
              <p:nvPr/>
            </p:nvGrpSpPr>
            <p:grpSpPr bwMode="auto">
              <a:xfrm>
                <a:off x="2928" y="2763"/>
                <a:ext cx="680" cy="706"/>
                <a:chOff x="2935" y="2784"/>
                <a:chExt cx="680" cy="706"/>
              </a:xfrm>
            </p:grpSpPr>
            <p:sp>
              <p:nvSpPr>
                <p:cNvPr id="5166" name="Oval 33"/>
                <p:cNvSpPr>
                  <a:spLocks noChangeArrowheads="1"/>
                </p:cNvSpPr>
                <p:nvPr/>
              </p:nvSpPr>
              <p:spPr bwMode="auto">
                <a:xfrm>
                  <a:off x="2935" y="2798"/>
                  <a:ext cx="680" cy="680"/>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7" name="Oval 34"/>
                <p:cNvSpPr>
                  <a:spLocks noChangeArrowheads="1"/>
                </p:cNvSpPr>
                <p:nvPr/>
              </p:nvSpPr>
              <p:spPr bwMode="auto">
                <a:xfrm>
                  <a:off x="3264" y="2784"/>
                  <a:ext cx="27" cy="27"/>
                </a:xfrm>
                <a:prstGeom prst="ellipse">
                  <a:avLst/>
                </a:prstGeom>
                <a:solidFill>
                  <a:srgbClr val="CC33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8" name="Oval 35"/>
                <p:cNvSpPr>
                  <a:spLocks noChangeArrowheads="1"/>
                </p:cNvSpPr>
                <p:nvPr/>
              </p:nvSpPr>
              <p:spPr bwMode="auto">
                <a:xfrm>
                  <a:off x="3264" y="3463"/>
                  <a:ext cx="27" cy="27"/>
                </a:xfrm>
                <a:prstGeom prst="ellipse">
                  <a:avLst/>
                </a:prstGeom>
                <a:solidFill>
                  <a:srgbClr val="CC33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64" name="Oval 36"/>
              <p:cNvSpPr>
                <a:spLocks noChangeArrowheads="1"/>
              </p:cNvSpPr>
              <p:nvPr/>
            </p:nvSpPr>
            <p:spPr bwMode="auto">
              <a:xfrm>
                <a:off x="2914" y="3106"/>
                <a:ext cx="27" cy="27"/>
              </a:xfrm>
              <a:prstGeom prst="ellipse">
                <a:avLst/>
              </a:prstGeom>
              <a:solidFill>
                <a:srgbClr val="CC33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5" name="Oval 37"/>
              <p:cNvSpPr>
                <a:spLocks noChangeArrowheads="1"/>
              </p:cNvSpPr>
              <p:nvPr/>
            </p:nvSpPr>
            <p:spPr bwMode="auto">
              <a:xfrm>
                <a:off x="3600" y="3106"/>
                <a:ext cx="27" cy="27"/>
              </a:xfrm>
              <a:prstGeom prst="ellipse">
                <a:avLst/>
              </a:prstGeom>
              <a:solidFill>
                <a:srgbClr val="CC33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62" name="Oval 38"/>
            <p:cNvSpPr>
              <a:spLocks noChangeArrowheads="1"/>
            </p:cNvSpPr>
            <p:nvPr/>
          </p:nvSpPr>
          <p:spPr bwMode="auto">
            <a:xfrm>
              <a:off x="3263" y="3106"/>
              <a:ext cx="27" cy="27"/>
            </a:xfrm>
            <a:prstGeom prst="ellipse">
              <a:avLst/>
            </a:prstGeom>
            <a:solidFill>
              <a:srgbClr val="CC33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651" name="Text Box 43"/>
          <p:cNvSpPr txBox="1">
            <a:spLocks noChangeArrowheads="1"/>
          </p:cNvSpPr>
          <p:nvPr/>
        </p:nvSpPr>
        <p:spPr bwMode="auto">
          <a:xfrm>
            <a:off x="476250" y="3895060"/>
            <a:ext cx="4724400" cy="701675"/>
          </a:xfrm>
          <a:prstGeom prst="rect">
            <a:avLst/>
          </a:prstGeom>
          <a:solidFill>
            <a:srgbClr val="FFFF00"/>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0000CC"/>
                </a:solidFill>
                <a:latin typeface="Times New Roman" pitchFamily="18" charset="0"/>
              </a:rPr>
              <a:t>Khi</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đó</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diện</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tích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xung</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quanh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của</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hình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nón</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bằng</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diện</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tích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hình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quạt</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tròn</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khai</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triển</a:t>
            </a:r>
            <a:r>
              <a:rPr lang="en-US" sz="2000" dirty="0">
                <a:solidFill>
                  <a:srgbClr val="0000CC"/>
                </a:solidFill>
                <a:latin typeface="Times New Roman" pitchFamily="18" charset="0"/>
              </a:rPr>
              <a:t>  </a:t>
            </a:r>
          </a:p>
        </p:txBody>
      </p:sp>
      <p:graphicFrame>
        <p:nvGraphicFramePr>
          <p:cNvPr id="68652" name="Object 44"/>
          <p:cNvGraphicFramePr>
            <a:graphicFrameLocks noChangeAspect="1"/>
          </p:cNvGraphicFramePr>
          <p:nvPr>
            <p:extLst>
              <p:ext uri="{D42A27DB-BD31-4B8C-83A1-F6EECF244321}">
                <p14:modId xmlns:p14="http://schemas.microsoft.com/office/powerpoint/2010/main" val="2575037499"/>
              </p:ext>
            </p:extLst>
          </p:nvPr>
        </p:nvGraphicFramePr>
        <p:xfrm>
          <a:off x="1254221" y="4733926"/>
          <a:ext cx="3235325" cy="752475"/>
        </p:xfrm>
        <a:graphic>
          <a:graphicData uri="http://schemas.openxmlformats.org/presentationml/2006/ole">
            <mc:AlternateContent xmlns:mc="http://schemas.openxmlformats.org/markup-compatibility/2006">
              <mc:Choice xmlns:v="urn:schemas-microsoft-com:vml" Requires="v">
                <p:oleObj spid="_x0000_s4100" name="Equation" r:id="rId7" imgW="1803400" imgH="419100" progId="Equation.DSMT4">
                  <p:embed/>
                </p:oleObj>
              </mc:Choice>
              <mc:Fallback>
                <p:oleObj name="Equation" r:id="rId7" imgW="18034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4221" y="4733926"/>
                        <a:ext cx="3235325" cy="752475"/>
                      </a:xfrm>
                      <a:prstGeom prst="rect">
                        <a:avLst/>
                      </a:prstGeom>
                      <a:solidFill>
                        <a:srgbClr val="FFFF00"/>
                      </a:solidFill>
                      <a:ln>
                        <a:solidFill>
                          <a:schemeClr val="tx1"/>
                        </a:solidFill>
                      </a:ln>
                      <a:effectLst/>
                      <a:extLst/>
                    </p:spPr>
                  </p:pic>
                </p:oleObj>
              </mc:Fallback>
            </mc:AlternateContent>
          </a:graphicData>
        </a:graphic>
      </p:graphicFrame>
      <p:sp>
        <p:nvSpPr>
          <p:cNvPr id="5132" name="Text Box 45"/>
          <p:cNvSpPr txBox="1">
            <a:spLocks noChangeArrowheads="1"/>
          </p:cNvSpPr>
          <p:nvPr/>
        </p:nvSpPr>
        <p:spPr bwMode="auto">
          <a:xfrm>
            <a:off x="4533900" y="1790702"/>
            <a:ext cx="4572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S</a:t>
            </a:r>
          </a:p>
        </p:txBody>
      </p:sp>
      <p:sp>
        <p:nvSpPr>
          <p:cNvPr id="5138" name="Text Box 60"/>
          <p:cNvSpPr txBox="1">
            <a:spLocks noChangeArrowheads="1"/>
          </p:cNvSpPr>
          <p:nvPr/>
        </p:nvSpPr>
        <p:spPr bwMode="auto">
          <a:xfrm>
            <a:off x="0" y="944565"/>
            <a:ext cx="5486400" cy="707886"/>
          </a:xfrm>
          <a:prstGeom prst="rect">
            <a:avLst/>
          </a:prstGeom>
          <a:solidFill>
            <a:schemeClr val="accent3"/>
          </a:solid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u="sng" dirty="0">
                <a:latin typeface="Times New Roman" pitchFamily="18" charset="0"/>
              </a:rPr>
              <a:t>2.DIỆN TÍCH XUNG QUANH CỦA HÌNH NÓN</a:t>
            </a:r>
            <a:r>
              <a:rPr lang="en-US" sz="2000" dirty="0">
                <a:latin typeface="Times New Roman" pitchFamily="18" charset="0"/>
              </a:rPr>
              <a:t>:</a:t>
            </a:r>
          </a:p>
        </p:txBody>
      </p:sp>
      <p:grpSp>
        <p:nvGrpSpPr>
          <p:cNvPr id="68672" name="Group 64"/>
          <p:cNvGrpSpPr>
            <a:grpSpLocks/>
          </p:cNvGrpSpPr>
          <p:nvPr/>
        </p:nvGrpSpPr>
        <p:grpSpPr bwMode="auto">
          <a:xfrm>
            <a:off x="5867400" y="2303465"/>
            <a:ext cx="2933700" cy="1506537"/>
            <a:chOff x="3696" y="1451"/>
            <a:chExt cx="1848" cy="949"/>
          </a:xfrm>
        </p:grpSpPr>
        <p:graphicFrame>
          <p:nvGraphicFramePr>
            <p:cNvPr id="5141" name="Object 65"/>
            <p:cNvGraphicFramePr>
              <a:graphicFrameLocks noChangeAspect="1"/>
            </p:cNvGraphicFramePr>
            <p:nvPr/>
          </p:nvGraphicFramePr>
          <p:xfrm>
            <a:off x="4393" y="1933"/>
            <a:ext cx="344" cy="203"/>
          </p:xfrm>
          <a:graphic>
            <a:graphicData uri="http://schemas.openxmlformats.org/presentationml/2006/ole">
              <mc:AlternateContent xmlns:mc="http://schemas.openxmlformats.org/markup-compatibility/2006">
                <mc:Choice xmlns:v="urn:schemas-microsoft-com:vml" Requires="v">
                  <p:oleObj spid="_x0000_s4101" name="Equation" r:id="rId9" imgW="291847" imgH="177646" progId="Equation.DSMT4">
                    <p:embed/>
                  </p:oleObj>
                </mc:Choice>
                <mc:Fallback>
                  <p:oleObj name="Equation" r:id="rId9" imgW="291847" imgH="17764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3" y="1933"/>
                          <a:ext cx="344" cy="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42" name="Group 66"/>
            <p:cNvGrpSpPr>
              <a:grpSpLocks/>
            </p:cNvGrpSpPr>
            <p:nvPr/>
          </p:nvGrpSpPr>
          <p:grpSpPr bwMode="auto">
            <a:xfrm>
              <a:off x="4602" y="1451"/>
              <a:ext cx="714" cy="432"/>
              <a:chOff x="5052" y="1524"/>
              <a:chExt cx="516" cy="492"/>
            </a:xfrm>
          </p:grpSpPr>
          <p:graphicFrame>
            <p:nvGraphicFramePr>
              <p:cNvPr id="5147" name="Object 67"/>
              <p:cNvGraphicFramePr>
                <a:graphicFrameLocks noChangeAspect="1"/>
              </p:cNvGraphicFramePr>
              <p:nvPr/>
            </p:nvGraphicFramePr>
            <p:xfrm>
              <a:off x="5256" y="1524"/>
              <a:ext cx="209" cy="302"/>
            </p:xfrm>
            <a:graphic>
              <a:graphicData uri="http://schemas.openxmlformats.org/presentationml/2006/ole">
                <mc:AlternateContent xmlns:mc="http://schemas.openxmlformats.org/markup-compatibility/2006">
                  <mc:Choice xmlns:v="urn:schemas-microsoft-com:vml" Requires="v">
                    <p:oleObj spid="_x0000_s4102" name="Equation" r:id="rId11" imgW="114151" imgH="164885" progId="Equation.DSMT4">
                      <p:embed/>
                    </p:oleObj>
                  </mc:Choice>
                  <mc:Fallback>
                    <p:oleObj name="Equation" r:id="rId11" imgW="114151" imgH="16488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 y="1524"/>
                            <a:ext cx="209"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8" name="Line 68"/>
              <p:cNvSpPr>
                <a:spLocks noChangeShapeType="1"/>
              </p:cNvSpPr>
              <p:nvPr/>
            </p:nvSpPr>
            <p:spPr bwMode="auto">
              <a:xfrm>
                <a:off x="5052" y="1536"/>
                <a:ext cx="516" cy="48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3" name="Text Box 69"/>
            <p:cNvSpPr txBox="1">
              <a:spLocks noChangeArrowheads="1"/>
            </p:cNvSpPr>
            <p:nvPr/>
          </p:nvSpPr>
          <p:spPr bwMode="auto">
            <a:xfrm>
              <a:off x="3696" y="1831"/>
              <a:ext cx="246" cy="2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FF0000"/>
                  </a:solidFill>
                  <a:latin typeface="Times New Roman" pitchFamily="18" charset="0"/>
                </a:rPr>
                <a:t>A</a:t>
              </a:r>
            </a:p>
          </p:txBody>
        </p:sp>
        <p:sp>
          <p:nvSpPr>
            <p:cNvPr id="5144" name="Text Box 70"/>
            <p:cNvSpPr txBox="1">
              <a:spLocks noChangeArrowheads="1"/>
            </p:cNvSpPr>
            <p:nvPr/>
          </p:nvSpPr>
          <p:spPr bwMode="auto">
            <a:xfrm>
              <a:off x="5200" y="1865"/>
              <a:ext cx="344" cy="25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FF0000"/>
                  </a:solidFill>
                  <a:latin typeface="Times New Roman" pitchFamily="18" charset="0"/>
                </a:rPr>
                <a:t>A</a:t>
              </a:r>
            </a:p>
          </p:txBody>
        </p:sp>
        <p:graphicFrame>
          <p:nvGraphicFramePr>
            <p:cNvPr id="5145" name="Object 71"/>
            <p:cNvGraphicFramePr>
              <a:graphicFrameLocks noChangeAspect="1"/>
            </p:cNvGraphicFramePr>
            <p:nvPr/>
          </p:nvGraphicFramePr>
          <p:xfrm>
            <a:off x="4491" y="1510"/>
            <a:ext cx="195" cy="214"/>
          </p:xfrm>
          <a:graphic>
            <a:graphicData uri="http://schemas.openxmlformats.org/presentationml/2006/ole">
              <mc:AlternateContent xmlns:mc="http://schemas.openxmlformats.org/markup-compatibility/2006">
                <mc:Choice xmlns:v="urn:schemas-microsoft-com:vml" Requires="v">
                  <p:oleObj spid="_x0000_s4103" name="Equation" r:id="rId12" imgW="177569" imgH="202936" progId="Equation.DSMT4">
                    <p:embed/>
                  </p:oleObj>
                </mc:Choice>
                <mc:Fallback>
                  <p:oleObj name="Equation" r:id="rId12" imgW="177569" imgH="202936"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1" y="1510"/>
                          <a:ext cx="195"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6" name="Text Box 72"/>
            <p:cNvSpPr txBox="1">
              <a:spLocks noChangeArrowheads="1"/>
            </p:cNvSpPr>
            <p:nvPr/>
          </p:nvSpPr>
          <p:spPr bwMode="auto">
            <a:xfrm>
              <a:off x="4442" y="2149"/>
              <a:ext cx="295" cy="25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A’</a:t>
              </a:r>
            </a:p>
          </p:txBody>
        </p:sp>
      </p:grpSp>
      <p:sp>
        <p:nvSpPr>
          <p:cNvPr id="72"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spTree>
    <p:extLst>
      <p:ext uri="{BB962C8B-B14F-4D97-AF65-F5344CB8AC3E}">
        <p14:creationId xmlns:p14="http://schemas.microsoft.com/office/powerpoint/2010/main" val="3570224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31"/>
                                        </p:tgtEl>
                                        <p:attrNameLst>
                                          <p:attrName>style.visibility</p:attrName>
                                        </p:attrNameLst>
                                      </p:cBhvr>
                                      <p:to>
                                        <p:strVal val="visible"/>
                                      </p:to>
                                    </p:set>
                                    <p:animEffect transition="in" filter="blinds(horizontal)">
                                      <p:cBhvr>
                                        <p:cTn id="7" dur="500"/>
                                        <p:tgtEl>
                                          <p:spTgt spid="68631"/>
                                        </p:tgtEl>
                                      </p:cBhvr>
                                    </p:animEffect>
                                  </p:childTnLst>
                                </p:cTn>
                              </p:par>
                            </p:childTnLst>
                          </p:cTn>
                        </p:par>
                        <p:par>
                          <p:cTn id="8" fill="hold" nodeType="afterGroup">
                            <p:stCondLst>
                              <p:cond delay="500"/>
                            </p:stCondLst>
                            <p:childTnLst>
                              <p:par>
                                <p:cTn id="9" presetID="8" presetClass="emph" presetSubtype="0" fill="hold" nodeType="afterEffect">
                                  <p:stCondLst>
                                    <p:cond delay="0"/>
                                  </p:stCondLst>
                                  <p:childTnLst>
                                    <p:animRot by="4740000">
                                      <p:cBhvr>
                                        <p:cTn id="10" dur="2000" fill="hold"/>
                                        <p:tgtEl>
                                          <p:spTgt spid="68631"/>
                                        </p:tgtEl>
                                        <p:attrNameLst>
                                          <p:attrName>r</p:attrName>
                                        </p:attrNameLst>
                                      </p:cBhvr>
                                    </p:animRot>
                                  </p:childTnLst>
                                </p:cTn>
                              </p:par>
                            </p:childTnLst>
                          </p:cTn>
                        </p:par>
                        <p:par>
                          <p:cTn id="11" fill="hold" nodeType="afterGroup">
                            <p:stCondLst>
                              <p:cond delay="2500"/>
                            </p:stCondLst>
                            <p:childTnLst>
                              <p:par>
                                <p:cTn id="12" presetID="63" presetClass="path" presetSubtype="0" accel="50000" decel="50000" fill="hold" nodeType="afterEffect">
                                  <p:stCondLst>
                                    <p:cond delay="0"/>
                                  </p:stCondLst>
                                  <p:childTnLst>
                                    <p:animMotion origin="layout" path="M -4.72222E-6 3.33333E-6 L 0.19914 -0.00903 " pathEditMode="relative" rAng="0" ptsTypes="AA">
                                      <p:cBhvr>
                                        <p:cTn id="13" dur="2000" fill="hold"/>
                                        <p:tgtEl>
                                          <p:spTgt spid="68631"/>
                                        </p:tgtEl>
                                        <p:attrNameLst>
                                          <p:attrName>ppt_x</p:attrName>
                                          <p:attrName>ppt_y</p:attrName>
                                        </p:attrNameLst>
                                      </p:cBhvr>
                                      <p:rCtr x="9948" y="-463"/>
                                    </p:animMotion>
                                  </p:childTnLst>
                                </p:cTn>
                              </p:par>
                            </p:childTnLst>
                          </p:cTn>
                        </p:par>
                        <p:par>
                          <p:cTn id="14" fill="hold" nodeType="afterGroup">
                            <p:stCondLst>
                              <p:cond delay="4500"/>
                            </p:stCondLst>
                            <p:childTnLst>
                              <p:par>
                                <p:cTn id="15" presetID="19" presetClass="entr" presetSubtype="5" fill="hold" nodeType="afterEffect">
                                  <p:stCondLst>
                                    <p:cond delay="0"/>
                                  </p:stCondLst>
                                  <p:childTnLst>
                                    <p:set>
                                      <p:cBhvr>
                                        <p:cTn id="16" dur="1" fill="hold">
                                          <p:stCondLst>
                                            <p:cond delay="0"/>
                                          </p:stCondLst>
                                        </p:cTn>
                                        <p:tgtEl>
                                          <p:spTgt spid="68638"/>
                                        </p:tgtEl>
                                        <p:attrNameLst>
                                          <p:attrName>style.visibility</p:attrName>
                                        </p:attrNameLst>
                                      </p:cBhvr>
                                      <p:to>
                                        <p:strVal val="visible"/>
                                      </p:to>
                                    </p:set>
                                    <p:anim calcmode="lin" valueType="num">
                                      <p:cBhvr>
                                        <p:cTn id="17" dur="5000" fill="hold"/>
                                        <p:tgtEl>
                                          <p:spTgt spid="68638"/>
                                        </p:tgtEl>
                                        <p:attrNameLst>
                                          <p:attrName>ppt_w</p:attrName>
                                        </p:attrNameLst>
                                      </p:cBhvr>
                                      <p:tavLst>
                                        <p:tav tm="0">
                                          <p:val>
                                            <p:strVal val="#ppt_w"/>
                                          </p:val>
                                        </p:tav>
                                        <p:tav tm="100000">
                                          <p:val>
                                            <p:strVal val="#ppt_w"/>
                                          </p:val>
                                        </p:tav>
                                      </p:tavLst>
                                    </p:anim>
                                    <p:anim calcmode="lin" valueType="num">
                                      <p:cBhvr>
                                        <p:cTn id="18" dur="5000" fill="hold"/>
                                        <p:tgtEl>
                                          <p:spTgt spid="68638"/>
                                        </p:tgtEl>
                                        <p:attrNameLst>
                                          <p:attrName>ppt_h</p:attrName>
                                        </p:attrNameLst>
                                      </p:cBhvr>
                                      <p:tavLst>
                                        <p:tav tm="0" fmla="#ppt_h*sin(2.5*pi*$)">
                                          <p:val>
                                            <p:fltVal val="0"/>
                                          </p:val>
                                        </p:tav>
                                        <p:tav tm="100000">
                                          <p:val>
                                            <p:fltVal val="1"/>
                                          </p:val>
                                        </p:tav>
                                      </p:tavLst>
                                    </p:anim>
                                  </p:childTnLst>
                                </p:cTn>
                              </p:par>
                            </p:childTnLst>
                          </p:cTn>
                        </p:par>
                        <p:par>
                          <p:cTn id="19" fill="hold" nodeType="afterGroup">
                            <p:stCondLst>
                              <p:cond delay="9500"/>
                            </p:stCondLst>
                            <p:childTnLst>
                              <p:par>
                                <p:cTn id="20" presetID="49" presetClass="path" presetSubtype="0" accel="50000" decel="50000" fill="hold" nodeType="afterEffect">
                                  <p:stCondLst>
                                    <p:cond delay="0"/>
                                  </p:stCondLst>
                                  <p:childTnLst>
                                    <p:animMotion origin="layout" path="M -3.33333E-6 0.00162 L 0.00243 0.0849 " pathEditMode="relative" rAng="0" ptsTypes="AA">
                                      <p:cBhvr>
                                        <p:cTn id="21" dur="2000" fill="hold"/>
                                        <p:tgtEl>
                                          <p:spTgt spid="68638"/>
                                        </p:tgtEl>
                                        <p:attrNameLst>
                                          <p:attrName>ppt_x</p:attrName>
                                          <p:attrName>ppt_y</p:attrName>
                                        </p:attrNameLst>
                                      </p:cBhvr>
                                      <p:rCtr x="122" y="4164"/>
                                    </p:animMotion>
                                  </p:childTnLst>
                                </p:cTn>
                              </p:par>
                            </p:childTnLst>
                          </p:cTn>
                        </p:par>
                        <p:par>
                          <p:cTn id="22" fill="hold" nodeType="afterGroup">
                            <p:stCondLst>
                              <p:cond delay="11500"/>
                            </p:stCondLst>
                            <p:childTnLst>
                              <p:par>
                                <p:cTn id="23" presetID="63" presetClass="path" presetSubtype="0" accel="50000" decel="50000" fill="hold" nodeType="afterEffect">
                                  <p:stCondLst>
                                    <p:cond delay="0"/>
                                  </p:stCondLst>
                                  <p:childTnLst>
                                    <p:animMotion origin="layout" path="M 0.00243 0.08495 L 0.13229 0.08171 " pathEditMode="relative" rAng="0" ptsTypes="AA">
                                      <p:cBhvr>
                                        <p:cTn id="24" dur="2000" fill="hold"/>
                                        <p:tgtEl>
                                          <p:spTgt spid="68638"/>
                                        </p:tgtEl>
                                        <p:attrNameLst>
                                          <p:attrName>ppt_x</p:attrName>
                                          <p:attrName>ppt_y</p:attrName>
                                        </p:attrNameLst>
                                      </p:cBhvr>
                                      <p:rCtr x="6493" y="-162"/>
                                    </p:animMotion>
                                  </p:childTnLst>
                                </p:cTn>
                              </p:par>
                            </p:childTnLst>
                          </p:cTn>
                        </p:par>
                        <p:par>
                          <p:cTn id="25" fill="hold" nodeType="afterGroup">
                            <p:stCondLst>
                              <p:cond delay="13500"/>
                            </p:stCondLst>
                            <p:childTnLst>
                              <p:par>
                                <p:cTn id="26" presetID="8" presetClass="emph" presetSubtype="0" fill="hold" nodeType="afterEffect">
                                  <p:stCondLst>
                                    <p:cond delay="0"/>
                                  </p:stCondLst>
                                  <p:childTnLst>
                                    <p:animRot by="21600000">
                                      <p:cBhvr>
                                        <p:cTn id="27" dur="6000" fill="hold"/>
                                        <p:tgtEl>
                                          <p:spTgt spid="68638"/>
                                        </p:tgtEl>
                                        <p:attrNameLst>
                                          <p:attrName>r</p:attrName>
                                        </p:attrNameLst>
                                      </p:cBhvr>
                                    </p:animRot>
                                  </p:childTnLst>
                                </p:cTn>
                              </p:par>
                              <p:par>
                                <p:cTn id="28" presetID="37" presetClass="path" presetSubtype="0" accel="50000" decel="50000" fill="hold" nodeType="withEffect">
                                  <p:stCondLst>
                                    <p:cond delay="0"/>
                                  </p:stCondLst>
                                  <p:childTnLst>
                                    <p:animMotion origin="layout" path="M 0.12569 0.07639 L 0.15278 0.10023 C 0.16059 0.10417 0.16823 0.11111 0.17691 0.1162 C 0.18871 0.12245 0.19774 0.12616 0.20399 0.12755 L 0.23767 0.13634 " pathEditMode="relative" rAng="1312649" ptsTypes="FffFF">
                                      <p:cBhvr>
                                        <p:cTn id="29" dur="2000" fill="hold"/>
                                        <p:tgtEl>
                                          <p:spTgt spid="68638"/>
                                        </p:tgtEl>
                                        <p:attrNameLst>
                                          <p:attrName>ppt_x</p:attrName>
                                          <p:attrName>ppt_y</p:attrName>
                                        </p:attrNameLst>
                                      </p:cBhvr>
                                      <p:rCtr x="5434" y="3519"/>
                                    </p:animMotion>
                                  </p:childTnLst>
                                </p:cTn>
                              </p:par>
                              <p:par>
                                <p:cTn id="30" presetID="37" presetClass="path" presetSubtype="0" accel="50000" decel="50000" fill="hold" nodeType="withEffect">
                                  <p:stCondLst>
                                    <p:cond delay="2000"/>
                                  </p:stCondLst>
                                  <p:childTnLst>
                                    <p:animMotion origin="layout" path="M 0.23767 0.13611 L 0.2743 0.13565 C 0.28263 0.13542 0.29444 0.13519 0.30625 0.13333 C 0.32031 0.12963 0.33072 0.125 0.33802 0.12222 L 0.375 0.10695 " pathEditMode="relative" rAng="-543058" ptsTypes="FffFF">
                                      <p:cBhvr>
                                        <p:cTn id="31" dur="2000" fill="hold"/>
                                        <p:tgtEl>
                                          <p:spTgt spid="68638"/>
                                        </p:tgtEl>
                                        <p:attrNameLst>
                                          <p:attrName>ppt_x</p:attrName>
                                          <p:attrName>ppt_y</p:attrName>
                                        </p:attrNameLst>
                                      </p:cBhvr>
                                      <p:rCtr x="6927" y="-880"/>
                                    </p:animMotion>
                                  </p:childTnLst>
                                </p:cTn>
                              </p:par>
                              <p:par>
                                <p:cTn id="32" presetID="37" presetClass="path" presetSubtype="0" accel="50000" decel="50000" fill="hold" nodeType="withEffect">
                                  <p:stCondLst>
                                    <p:cond delay="4000"/>
                                  </p:stCondLst>
                                  <p:childTnLst>
                                    <p:animMotion origin="layout" path="M 0.36927 0.11435 L 0.38993 0.10532 C 0.39496 0.10046 0.40208 0.0963 0.40764 0.09028 C 0.41493 0.08657 0.41892 0.07662 0.42292 0.07199 L 0.43785 0.04722 " pathEditMode="relative" rAng="-23777448" ptsTypes="FffFF">
                                      <p:cBhvr>
                                        <p:cTn id="33" dur="2000" fill="hold"/>
                                        <p:tgtEl>
                                          <p:spTgt spid="68638"/>
                                        </p:tgtEl>
                                        <p:attrNameLst>
                                          <p:attrName>ppt_x</p:attrName>
                                          <p:attrName>ppt_y</p:attrName>
                                        </p:attrNameLst>
                                      </p:cBhvr>
                                      <p:rCtr x="3733" y="-2824"/>
                                    </p:animMotion>
                                  </p:childTnLst>
                                </p:cTn>
                              </p:par>
                              <p:par>
                                <p:cTn id="34" presetID="22" presetClass="entr" presetSubtype="8" fill="hold" grpId="0" nodeType="withEffect">
                                  <p:stCondLst>
                                    <p:cond delay="0"/>
                                  </p:stCondLst>
                                  <p:childTnLst>
                                    <p:set>
                                      <p:cBhvr>
                                        <p:cTn id="35" dur="1" fill="hold">
                                          <p:stCondLst>
                                            <p:cond delay="0"/>
                                          </p:stCondLst>
                                        </p:cTn>
                                        <p:tgtEl>
                                          <p:spTgt spid="68630"/>
                                        </p:tgtEl>
                                        <p:attrNameLst>
                                          <p:attrName>style.visibility</p:attrName>
                                        </p:attrNameLst>
                                      </p:cBhvr>
                                      <p:to>
                                        <p:strVal val="visible"/>
                                      </p:to>
                                    </p:set>
                                    <p:animEffect transition="in" filter="wipe(left)">
                                      <p:cBhvr>
                                        <p:cTn id="36" dur="6000"/>
                                        <p:tgtEl>
                                          <p:spTgt spid="6863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68672"/>
                                        </p:tgtEl>
                                        <p:attrNameLst>
                                          <p:attrName>style.visibility</p:attrName>
                                        </p:attrNameLst>
                                      </p:cBhvr>
                                      <p:to>
                                        <p:strVal val="visible"/>
                                      </p:to>
                                    </p:set>
                                    <p:animEffect transition="in" filter="blinds(horizontal)">
                                      <p:cBhvr>
                                        <p:cTn id="41" dur="500"/>
                                        <p:tgtEl>
                                          <p:spTgt spid="6867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xit" presetSubtype="16" fill="hold" nodeType="clickEffect">
                                  <p:stCondLst>
                                    <p:cond delay="0"/>
                                  </p:stCondLst>
                                  <p:childTnLst>
                                    <p:animEffect transition="out" filter="box(in)">
                                      <p:cBhvr>
                                        <p:cTn id="45" dur="500"/>
                                        <p:tgtEl>
                                          <p:spTgt spid="68631"/>
                                        </p:tgtEl>
                                      </p:cBhvr>
                                    </p:animEffect>
                                    <p:set>
                                      <p:cBhvr>
                                        <p:cTn id="46" dur="1" fill="hold">
                                          <p:stCondLst>
                                            <p:cond delay="499"/>
                                          </p:stCondLst>
                                        </p:cTn>
                                        <p:tgtEl>
                                          <p:spTgt spid="68631"/>
                                        </p:tgtEl>
                                        <p:attrNameLst>
                                          <p:attrName>style.visibility</p:attrName>
                                        </p:attrNameLst>
                                      </p:cBhvr>
                                      <p:to>
                                        <p:strVal val="hidden"/>
                                      </p:to>
                                    </p:set>
                                  </p:childTnLst>
                                </p:cTn>
                              </p:par>
                              <p:par>
                                <p:cTn id="47" presetID="20" presetClass="exit" presetSubtype="0" fill="hold" nodeType="withEffect">
                                  <p:stCondLst>
                                    <p:cond delay="0"/>
                                  </p:stCondLst>
                                  <p:childTnLst>
                                    <p:animEffect transition="out" filter="wedge">
                                      <p:cBhvr>
                                        <p:cTn id="48" dur="2000"/>
                                        <p:tgtEl>
                                          <p:spTgt spid="68638"/>
                                        </p:tgtEl>
                                      </p:cBhvr>
                                    </p:animEffect>
                                    <p:set>
                                      <p:cBhvr>
                                        <p:cTn id="49" dur="1" fill="hold">
                                          <p:stCondLst>
                                            <p:cond delay="1999"/>
                                          </p:stCondLst>
                                        </p:cTn>
                                        <p:tgtEl>
                                          <p:spTgt spid="6863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68610"/>
                                        </p:tgtEl>
                                        <p:attrNameLst>
                                          <p:attrName>style.visibility</p:attrName>
                                        </p:attrNameLst>
                                      </p:cBhvr>
                                      <p:to>
                                        <p:strVal val="visible"/>
                                      </p:to>
                                    </p:set>
                                    <p:animEffect transition="in" filter="blinds(horizontal)">
                                      <p:cBhvr>
                                        <p:cTn id="54" dur="500"/>
                                        <p:tgtEl>
                                          <p:spTgt spid="686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8651"/>
                                        </p:tgtEl>
                                        <p:attrNameLst>
                                          <p:attrName>style.visibility</p:attrName>
                                        </p:attrNameLst>
                                      </p:cBhvr>
                                      <p:to>
                                        <p:strVal val="visible"/>
                                      </p:to>
                                    </p:set>
                                    <p:animEffect transition="in" filter="blinds(horizontal)">
                                      <p:cBhvr>
                                        <p:cTn id="59" dur="500"/>
                                        <p:tgtEl>
                                          <p:spTgt spid="686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68652"/>
                                        </p:tgtEl>
                                        <p:attrNameLst>
                                          <p:attrName>style.visibility</p:attrName>
                                        </p:attrNameLst>
                                      </p:cBhvr>
                                      <p:to>
                                        <p:strVal val="visible"/>
                                      </p:to>
                                    </p:set>
                                    <p:anim calcmode="lin" valueType="num">
                                      <p:cBhvr>
                                        <p:cTn id="64" dur="500" fill="hold"/>
                                        <p:tgtEl>
                                          <p:spTgt spid="68652"/>
                                        </p:tgtEl>
                                        <p:attrNameLst>
                                          <p:attrName>ppt_w</p:attrName>
                                        </p:attrNameLst>
                                      </p:cBhvr>
                                      <p:tavLst>
                                        <p:tav tm="0">
                                          <p:val>
                                            <p:fltVal val="0"/>
                                          </p:val>
                                        </p:tav>
                                        <p:tav tm="100000">
                                          <p:val>
                                            <p:strVal val="#ppt_w"/>
                                          </p:val>
                                        </p:tav>
                                      </p:tavLst>
                                    </p:anim>
                                    <p:anim calcmode="lin" valueType="num">
                                      <p:cBhvr>
                                        <p:cTn id="65" dur="500" fill="hold"/>
                                        <p:tgtEl>
                                          <p:spTgt spid="68652"/>
                                        </p:tgtEl>
                                        <p:attrNameLst>
                                          <p:attrName>ppt_h</p:attrName>
                                        </p:attrNameLst>
                                      </p:cBhvr>
                                      <p:tavLst>
                                        <p:tav tm="0">
                                          <p:val>
                                            <p:fltVal val="0"/>
                                          </p:val>
                                        </p:tav>
                                        <p:tav tm="100000">
                                          <p:val>
                                            <p:strVal val="#ppt_h"/>
                                          </p:val>
                                        </p:tav>
                                      </p:tavLst>
                                    </p:anim>
                                    <p:anim calcmode="lin" valueType="num">
                                      <p:cBhvr>
                                        <p:cTn id="66" dur="500" fill="hold"/>
                                        <p:tgtEl>
                                          <p:spTgt spid="68652"/>
                                        </p:tgtEl>
                                        <p:attrNameLst>
                                          <p:attrName>style.rotation</p:attrName>
                                        </p:attrNameLst>
                                      </p:cBhvr>
                                      <p:tavLst>
                                        <p:tav tm="0">
                                          <p:val>
                                            <p:fltVal val="360"/>
                                          </p:val>
                                        </p:tav>
                                        <p:tav tm="100000">
                                          <p:val>
                                            <p:fltVal val="0"/>
                                          </p:val>
                                        </p:tav>
                                      </p:tavLst>
                                    </p:anim>
                                    <p:animEffect transition="in" filter="fade">
                                      <p:cBhvr>
                                        <p:cTn id="67" dur="500"/>
                                        <p:tgtEl>
                                          <p:spTgt spid="68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0" grpId="0" animBg="1"/>
      <p:bldP spid="686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1730361682"/>
              </p:ext>
            </p:extLst>
          </p:nvPr>
        </p:nvGraphicFramePr>
        <p:xfrm>
          <a:off x="298654" y="2501901"/>
          <a:ext cx="1631950" cy="654050"/>
        </p:xfrm>
        <a:graphic>
          <a:graphicData uri="http://schemas.openxmlformats.org/presentationml/2006/ole">
            <mc:AlternateContent xmlns:mc="http://schemas.openxmlformats.org/markup-compatibility/2006">
              <mc:Choice xmlns:v="urn:schemas-microsoft-com:vml" Requires="v">
                <p:oleObj spid="_x0000_s5122" name="Equation" r:id="rId3" imgW="571320" imgH="241200" progId="Equation.DSMT4">
                  <p:embed/>
                </p:oleObj>
              </mc:Choice>
              <mc:Fallback>
                <p:oleObj name="Equation" r:id="rId3" imgW="571320" imgH="241200" progId="Equation.DSMT4">
                  <p:embed/>
                  <p:pic>
                    <p:nvPicPr>
                      <p:cNvPr id="0" name=""/>
                      <p:cNvPicPr>
                        <a:picLocks noChangeAspect="1" noChangeArrowheads="1"/>
                      </p:cNvPicPr>
                      <p:nvPr/>
                    </p:nvPicPr>
                    <p:blipFill>
                      <a:blip r:embed="rId4"/>
                      <a:srcRect/>
                      <a:stretch>
                        <a:fillRect/>
                      </a:stretch>
                    </p:blipFill>
                    <p:spPr bwMode="auto">
                      <a:xfrm>
                        <a:off x="298654" y="2501901"/>
                        <a:ext cx="1631950" cy="654050"/>
                      </a:xfrm>
                      <a:prstGeom prst="rect">
                        <a:avLst/>
                      </a:prstGeom>
                      <a:solidFill>
                        <a:srgbClr val="FFFF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179389" y="1628775"/>
          <a:ext cx="1851025" cy="685800"/>
        </p:xfrm>
        <a:graphic>
          <a:graphicData uri="http://schemas.openxmlformats.org/presentationml/2006/ole">
            <mc:AlternateContent xmlns:mc="http://schemas.openxmlformats.org/markup-compatibility/2006">
              <mc:Choice xmlns:v="urn:schemas-microsoft-com:vml" Requires="v">
                <p:oleObj spid="_x0000_s5123" name="Equation" r:id="rId5" imgW="647700" imgH="241300" progId="Equation.DSMT4">
                  <p:embed/>
                </p:oleObj>
              </mc:Choice>
              <mc:Fallback>
                <p:oleObj name="Equation" r:id="rId5" imgW="6477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9" y="1628775"/>
                        <a:ext cx="1851025" cy="685800"/>
                      </a:xfrm>
                      <a:prstGeom prst="rect">
                        <a:avLst/>
                      </a:prstGeom>
                      <a:solidFill>
                        <a:srgbClr val="FFFF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8" name="Text Box 4"/>
          <p:cNvSpPr txBox="1">
            <a:spLocks noChangeArrowheads="1"/>
          </p:cNvSpPr>
          <p:nvPr/>
        </p:nvSpPr>
        <p:spPr bwMode="auto">
          <a:xfrm>
            <a:off x="7467600" y="3695702"/>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CC"/>
                </a:solidFill>
              </a:rPr>
              <a:t>C</a:t>
            </a:r>
            <a:endParaRPr lang="vi-VN">
              <a:solidFill>
                <a:srgbClr val="0000CC"/>
              </a:solidFill>
            </a:endParaRPr>
          </a:p>
        </p:txBody>
      </p:sp>
      <p:sp>
        <p:nvSpPr>
          <p:cNvPr id="69637" name="AutoShape 5"/>
          <p:cNvSpPr>
            <a:spLocks noChangeArrowheads="1"/>
          </p:cNvSpPr>
          <p:nvPr/>
        </p:nvSpPr>
        <p:spPr bwMode="auto">
          <a:xfrm>
            <a:off x="5932488" y="1381125"/>
            <a:ext cx="2286000" cy="1911350"/>
          </a:xfrm>
          <a:prstGeom prst="flowChartExtract">
            <a:avLst/>
          </a:prstGeom>
          <a:gradFill rotWithShape="1">
            <a:gsLst>
              <a:gs pos="0">
                <a:srgbClr val="FF99FF"/>
              </a:gs>
              <a:gs pos="50000">
                <a:schemeClr val="bg1"/>
              </a:gs>
              <a:gs pos="100000">
                <a:srgbClr val="FF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6150" name="Group 6"/>
          <p:cNvGrpSpPr>
            <a:grpSpLocks/>
          </p:cNvGrpSpPr>
          <p:nvPr/>
        </p:nvGrpSpPr>
        <p:grpSpPr bwMode="auto">
          <a:xfrm>
            <a:off x="5067300" y="990602"/>
            <a:ext cx="4438650" cy="2752725"/>
            <a:chOff x="3146" y="2065"/>
            <a:chExt cx="2796" cy="1734"/>
          </a:xfrm>
        </p:grpSpPr>
        <p:sp>
          <p:nvSpPr>
            <p:cNvPr id="6164" name="Arc 7"/>
            <p:cNvSpPr>
              <a:spLocks/>
            </p:cNvSpPr>
            <p:nvPr/>
          </p:nvSpPr>
          <p:spPr bwMode="auto">
            <a:xfrm>
              <a:off x="3707" y="3258"/>
              <a:ext cx="1421" cy="309"/>
            </a:xfrm>
            <a:custGeom>
              <a:avLst/>
              <a:gdLst>
                <a:gd name="T0" fmla="*/ 0 w 42595"/>
                <a:gd name="T1" fmla="*/ 261 h 21600"/>
                <a:gd name="T2" fmla="*/ 1421 w 42595"/>
                <a:gd name="T3" fmla="*/ 254 h 21600"/>
                <a:gd name="T4" fmla="*/ 712 w 42595"/>
                <a:gd name="T5" fmla="*/ 309 h 21600"/>
                <a:gd name="T6" fmla="*/ 0 60000 65536"/>
                <a:gd name="T7" fmla="*/ 0 60000 65536"/>
                <a:gd name="T8" fmla="*/ 0 60000 65536"/>
              </a:gdLst>
              <a:ahLst/>
              <a:cxnLst>
                <a:cxn ang="T6">
                  <a:pos x="T0" y="T1"/>
                </a:cxn>
                <a:cxn ang="T7">
                  <a:pos x="T2" y="T3"/>
                </a:cxn>
                <a:cxn ang="T8">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lnTo>
                    <a:pt x="-1" y="18271"/>
                  </a:lnTo>
                  <a:close/>
                </a:path>
              </a:pathLst>
            </a:custGeom>
            <a:solidFill>
              <a:srgbClr val="FF99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65" name="Group 8"/>
            <p:cNvGrpSpPr>
              <a:grpSpLocks/>
            </p:cNvGrpSpPr>
            <p:nvPr/>
          </p:nvGrpSpPr>
          <p:grpSpPr bwMode="auto">
            <a:xfrm>
              <a:off x="3146" y="2065"/>
              <a:ext cx="2796" cy="1734"/>
              <a:chOff x="3146" y="2065"/>
              <a:chExt cx="2796" cy="1734"/>
            </a:xfrm>
          </p:grpSpPr>
          <p:grpSp>
            <p:nvGrpSpPr>
              <p:cNvPr id="6166" name="Group 9"/>
              <p:cNvGrpSpPr>
                <a:grpSpLocks/>
              </p:cNvGrpSpPr>
              <p:nvPr/>
            </p:nvGrpSpPr>
            <p:grpSpPr bwMode="auto">
              <a:xfrm>
                <a:off x="3182" y="2065"/>
                <a:ext cx="2760" cy="1734"/>
                <a:chOff x="3182" y="2065"/>
                <a:chExt cx="2760" cy="1734"/>
              </a:xfrm>
            </p:grpSpPr>
            <p:sp>
              <p:nvSpPr>
                <p:cNvPr id="6169" name="Text Box 10"/>
                <p:cNvSpPr txBox="1">
                  <a:spLocks noChangeArrowheads="1"/>
                </p:cNvSpPr>
                <p:nvPr/>
              </p:nvSpPr>
              <p:spPr bwMode="auto">
                <a:xfrm>
                  <a:off x="4325" y="2065"/>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CC"/>
                      </a:solidFill>
                    </a:rPr>
                    <a:t>A</a:t>
                  </a:r>
                  <a:endParaRPr lang="vi-VN">
                    <a:solidFill>
                      <a:srgbClr val="0000CC"/>
                    </a:solidFill>
                  </a:endParaRPr>
                </a:p>
              </p:txBody>
            </p:sp>
            <p:sp>
              <p:nvSpPr>
                <p:cNvPr id="6170" name="Text Box 11"/>
                <p:cNvSpPr txBox="1">
                  <a:spLocks noChangeArrowheads="1"/>
                </p:cNvSpPr>
                <p:nvPr/>
              </p:nvSpPr>
              <p:spPr bwMode="auto">
                <a:xfrm>
                  <a:off x="5105" y="3403"/>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rPr>
                    <a:t>D</a:t>
                  </a:r>
                  <a:endParaRPr lang="vi-VN">
                    <a:solidFill>
                      <a:srgbClr val="0000FF"/>
                    </a:solidFill>
                  </a:endParaRPr>
                </a:p>
              </p:txBody>
            </p:sp>
            <p:sp>
              <p:nvSpPr>
                <p:cNvPr id="6171" name="Arc 12"/>
                <p:cNvSpPr>
                  <a:spLocks/>
                </p:cNvSpPr>
                <p:nvPr/>
              </p:nvSpPr>
              <p:spPr bwMode="auto">
                <a:xfrm>
                  <a:off x="3701" y="3489"/>
                  <a:ext cx="1432" cy="310"/>
                </a:xfrm>
                <a:custGeom>
                  <a:avLst/>
                  <a:gdLst>
                    <a:gd name="T0" fmla="*/ 1432 w 42954"/>
                    <a:gd name="T1" fmla="*/ 13 h 21600"/>
                    <a:gd name="T2" fmla="*/ 0 w 42954"/>
                    <a:gd name="T3" fmla="*/ 45 h 21600"/>
                    <a:gd name="T4" fmla="*/ 713 w 42954"/>
                    <a:gd name="T5" fmla="*/ 0 h 21600"/>
                    <a:gd name="T6" fmla="*/ 0 60000 65536"/>
                    <a:gd name="T7" fmla="*/ 0 60000 65536"/>
                    <a:gd name="T8" fmla="*/ 0 60000 65536"/>
                  </a:gdLst>
                  <a:ahLst/>
                  <a:cxnLst>
                    <a:cxn ang="T6">
                      <a:pos x="T0" y="T1"/>
                    </a:cxn>
                    <a:cxn ang="T7">
                      <a:pos x="T2" y="T3"/>
                    </a:cxn>
                    <a:cxn ang="T8">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lnTo>
                        <a:pt x="42953" y="929"/>
                      </a:lnTo>
                      <a:close/>
                    </a:path>
                  </a:pathLst>
                </a:cu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Freeform 13" descr="Wide upward diagonal"/>
                <p:cNvSpPr>
                  <a:spLocks/>
                </p:cNvSpPr>
                <p:nvPr/>
              </p:nvSpPr>
              <p:spPr bwMode="auto">
                <a:xfrm>
                  <a:off x="4416" y="2332"/>
                  <a:ext cx="356" cy="1386"/>
                </a:xfrm>
                <a:custGeom>
                  <a:avLst/>
                  <a:gdLst>
                    <a:gd name="T0" fmla="*/ 0 w 336"/>
                    <a:gd name="T1" fmla="*/ 0 h 1344"/>
                    <a:gd name="T2" fmla="*/ 0 w 336"/>
                    <a:gd name="T3" fmla="*/ 1188 h 1344"/>
                    <a:gd name="T4" fmla="*/ 356 w 336"/>
                    <a:gd name="T5" fmla="*/ 1386 h 1344"/>
                    <a:gd name="T6" fmla="*/ 0 w 336"/>
                    <a:gd name="T7" fmla="*/ 0 h 1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1344">
                      <a:moveTo>
                        <a:pt x="0" y="0"/>
                      </a:moveTo>
                      <a:lnTo>
                        <a:pt x="0" y="1152"/>
                      </a:lnTo>
                      <a:lnTo>
                        <a:pt x="336" y="1344"/>
                      </a:lnTo>
                      <a:lnTo>
                        <a:pt x="0" y="0"/>
                      </a:lnTo>
                      <a:close/>
                    </a:path>
                  </a:pathLst>
                </a:custGeom>
                <a:pattFill prst="wdUpDiag">
                  <a:fgClr>
                    <a:srgbClr val="0000CC"/>
                  </a:fgClr>
                  <a:bgClr>
                    <a:schemeClr val="bg1"/>
                  </a:bgClr>
                </a:pattFill>
                <a:ln w="9525" cap="flat" cmpd="sng">
                  <a:solidFill>
                    <a:srgbClr val="00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Text Box 14"/>
                <p:cNvSpPr txBox="1">
                  <a:spLocks noChangeArrowheads="1"/>
                </p:cNvSpPr>
                <p:nvPr/>
              </p:nvSpPr>
              <p:spPr bwMode="auto">
                <a:xfrm>
                  <a:off x="4223" y="342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CC"/>
                      </a:solidFill>
                    </a:rPr>
                    <a:t>O</a:t>
                  </a:r>
                  <a:endParaRPr lang="vi-VN">
                    <a:solidFill>
                      <a:srgbClr val="0000CC"/>
                    </a:solidFill>
                  </a:endParaRPr>
                </a:p>
              </p:txBody>
            </p:sp>
            <p:grpSp>
              <p:nvGrpSpPr>
                <p:cNvPr id="6174" name="Group 15"/>
                <p:cNvGrpSpPr>
                  <a:grpSpLocks/>
                </p:cNvGrpSpPr>
                <p:nvPr/>
              </p:nvGrpSpPr>
              <p:grpSpPr bwMode="auto">
                <a:xfrm>
                  <a:off x="4613" y="2470"/>
                  <a:ext cx="1329" cy="602"/>
                  <a:chOff x="4613" y="2380"/>
                  <a:chExt cx="1329" cy="602"/>
                </a:xfrm>
              </p:grpSpPr>
              <p:sp>
                <p:nvSpPr>
                  <p:cNvPr id="6178" name="Text Box 16"/>
                  <p:cNvSpPr txBox="1">
                    <a:spLocks noChangeArrowheads="1"/>
                  </p:cNvSpPr>
                  <p:nvPr/>
                </p:nvSpPr>
                <p:spPr bwMode="auto">
                  <a:xfrm>
                    <a:off x="4886" y="238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0000CC"/>
                        </a:solidFill>
                      </a:rPr>
                      <a:t>đường sinh</a:t>
                    </a:r>
                    <a:endParaRPr lang="vi-VN" sz="2000">
                      <a:solidFill>
                        <a:srgbClr val="0000CC"/>
                      </a:solidFill>
                    </a:endParaRPr>
                  </a:p>
                </p:txBody>
              </p:sp>
              <p:sp>
                <p:nvSpPr>
                  <p:cNvPr id="6179" name="Freeform 17"/>
                  <p:cNvSpPr>
                    <a:spLocks/>
                  </p:cNvSpPr>
                  <p:nvPr/>
                </p:nvSpPr>
                <p:spPr bwMode="auto">
                  <a:xfrm>
                    <a:off x="4613" y="2646"/>
                    <a:ext cx="1134" cy="336"/>
                  </a:xfrm>
                  <a:custGeom>
                    <a:avLst/>
                    <a:gdLst>
                      <a:gd name="T0" fmla="*/ 0 w 1296"/>
                      <a:gd name="T1" fmla="*/ 336 h 288"/>
                      <a:gd name="T2" fmla="*/ 378 w 1296"/>
                      <a:gd name="T3" fmla="*/ 0 h 288"/>
                      <a:gd name="T4" fmla="*/ 1134 w 1296"/>
                      <a:gd name="T5" fmla="*/ 0 h 288"/>
                      <a:gd name="T6" fmla="*/ 0 60000 65536"/>
                      <a:gd name="T7" fmla="*/ 0 60000 65536"/>
                      <a:gd name="T8" fmla="*/ 0 60000 65536"/>
                    </a:gdLst>
                    <a:ahLst/>
                    <a:cxnLst>
                      <a:cxn ang="T6">
                        <a:pos x="T0" y="T1"/>
                      </a:cxn>
                      <a:cxn ang="T7">
                        <a:pos x="T2" y="T3"/>
                      </a:cxn>
                      <a:cxn ang="T8">
                        <a:pos x="T4" y="T5"/>
                      </a:cxn>
                    </a:cxnLst>
                    <a:rect l="0" t="0" r="r" b="b"/>
                    <a:pathLst>
                      <a:path w="1296" h="288">
                        <a:moveTo>
                          <a:pt x="0" y="288"/>
                        </a:moveTo>
                        <a:lnTo>
                          <a:pt x="432" y="0"/>
                        </a:lnTo>
                        <a:lnTo>
                          <a:pt x="1296" y="0"/>
                        </a:lnTo>
                      </a:path>
                    </a:pathLst>
                  </a:custGeom>
                  <a:noFill/>
                  <a:ln w="9525">
                    <a:solidFill>
                      <a:srgbClr val="0000CC"/>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75" name="Group 18"/>
                <p:cNvGrpSpPr>
                  <a:grpSpLocks/>
                </p:cNvGrpSpPr>
                <p:nvPr/>
              </p:nvGrpSpPr>
              <p:grpSpPr bwMode="auto">
                <a:xfrm>
                  <a:off x="3182" y="2682"/>
                  <a:ext cx="1209" cy="279"/>
                  <a:chOff x="3182" y="2682"/>
                  <a:chExt cx="1209" cy="279"/>
                </a:xfrm>
              </p:grpSpPr>
              <p:sp>
                <p:nvSpPr>
                  <p:cNvPr id="6176" name="Text Box 19"/>
                  <p:cNvSpPr txBox="1">
                    <a:spLocks noChangeArrowheads="1"/>
                  </p:cNvSpPr>
                  <p:nvPr/>
                </p:nvSpPr>
                <p:spPr bwMode="auto">
                  <a:xfrm>
                    <a:off x="3182" y="2682"/>
                    <a:ext cx="9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0000FF"/>
                        </a:solidFill>
                      </a:rPr>
                      <a:t>đường cao</a:t>
                    </a:r>
                    <a:endParaRPr lang="vi-VN" sz="2000">
                      <a:solidFill>
                        <a:srgbClr val="0000FF"/>
                      </a:solidFill>
                    </a:endParaRPr>
                  </a:p>
                </p:txBody>
              </p:sp>
              <p:cxnSp>
                <p:nvCxnSpPr>
                  <p:cNvPr id="6177" name="AutoShape 20"/>
                  <p:cNvCxnSpPr>
                    <a:cxnSpLocks noChangeShapeType="1"/>
                  </p:cNvCxnSpPr>
                  <p:nvPr/>
                </p:nvCxnSpPr>
                <p:spPr bwMode="auto">
                  <a:xfrm>
                    <a:off x="3503" y="2929"/>
                    <a:ext cx="888" cy="32"/>
                  </a:xfrm>
                  <a:prstGeom prst="straightConnector1">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6167" name="Text Box 21"/>
              <p:cNvSpPr txBox="1">
                <a:spLocks noChangeArrowheads="1"/>
              </p:cNvSpPr>
              <p:nvPr/>
            </p:nvSpPr>
            <p:spPr bwMode="auto">
              <a:xfrm>
                <a:off x="3146" y="3164"/>
                <a:ext cx="4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0000CC"/>
                    </a:solidFill>
                  </a:rPr>
                  <a:t>đáy</a:t>
                </a:r>
                <a:endParaRPr lang="vi-VN" sz="2000">
                  <a:solidFill>
                    <a:srgbClr val="0000CC"/>
                  </a:solidFill>
                </a:endParaRPr>
              </a:p>
            </p:txBody>
          </p:sp>
          <p:sp>
            <p:nvSpPr>
              <p:cNvPr id="6168" name="Freeform 22"/>
              <p:cNvSpPr>
                <a:spLocks/>
              </p:cNvSpPr>
              <p:nvPr/>
            </p:nvSpPr>
            <p:spPr bwMode="auto">
              <a:xfrm rot="10654829">
                <a:off x="3156" y="3382"/>
                <a:ext cx="768" cy="144"/>
              </a:xfrm>
              <a:custGeom>
                <a:avLst/>
                <a:gdLst>
                  <a:gd name="T0" fmla="*/ 0 w 960"/>
                  <a:gd name="T1" fmla="*/ 0 h 144"/>
                  <a:gd name="T2" fmla="*/ 269 w 960"/>
                  <a:gd name="T3" fmla="*/ 144 h 144"/>
                  <a:gd name="T4" fmla="*/ 768 w 960"/>
                  <a:gd name="T5" fmla="*/ 144 h 144"/>
                  <a:gd name="T6" fmla="*/ 0 60000 65536"/>
                  <a:gd name="T7" fmla="*/ 0 60000 65536"/>
                  <a:gd name="T8" fmla="*/ 0 60000 65536"/>
                </a:gdLst>
                <a:ahLst/>
                <a:cxnLst>
                  <a:cxn ang="T6">
                    <a:pos x="T0" y="T1"/>
                  </a:cxn>
                  <a:cxn ang="T7">
                    <a:pos x="T2" y="T3"/>
                  </a:cxn>
                  <a:cxn ang="T8">
                    <a:pos x="T4" y="T5"/>
                  </a:cxn>
                </a:cxnLst>
                <a:rect l="0" t="0" r="r" b="b"/>
                <a:pathLst>
                  <a:path w="960" h="144">
                    <a:moveTo>
                      <a:pt x="0" y="0"/>
                    </a:moveTo>
                    <a:lnTo>
                      <a:pt x="336" y="144"/>
                    </a:lnTo>
                    <a:lnTo>
                      <a:pt x="960" y="144"/>
                    </a:lnTo>
                  </a:path>
                </a:pathLst>
              </a:custGeom>
              <a:noFill/>
              <a:ln w="9525">
                <a:solidFill>
                  <a:srgbClr val="0000FF"/>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151" name="Line 23"/>
          <p:cNvSpPr>
            <a:spLocks noChangeShapeType="1"/>
          </p:cNvSpPr>
          <p:nvPr/>
        </p:nvSpPr>
        <p:spPr bwMode="auto">
          <a:xfrm flipV="1">
            <a:off x="7029450" y="3257550"/>
            <a:ext cx="1066800" cy="76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6" name="Text Box 24"/>
          <p:cNvSpPr txBox="1">
            <a:spLocks noChangeArrowheads="1"/>
          </p:cNvSpPr>
          <p:nvPr/>
        </p:nvSpPr>
        <p:spPr bwMode="auto">
          <a:xfrm>
            <a:off x="205504" y="3307334"/>
            <a:ext cx="4800600" cy="1569660"/>
          </a:xfrm>
          <a:prstGeom prst="rect">
            <a:avLst/>
          </a:prstGeom>
          <a:solidFill>
            <a:srgbClr val="99FFCC"/>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err="1">
                <a:latin typeface="Times New Roman" pitchFamily="18" charset="0"/>
              </a:rPr>
              <a:t>Ví</a:t>
            </a:r>
            <a:r>
              <a:rPr lang="en-US" sz="2400" dirty="0">
                <a:latin typeface="Times New Roman" pitchFamily="18" charset="0"/>
              </a:rPr>
              <a:t> </a:t>
            </a:r>
            <a:r>
              <a:rPr lang="en-US" sz="2400" dirty="0" err="1">
                <a:latin typeface="Times New Roman" pitchFamily="18" charset="0"/>
              </a:rPr>
              <a:t>dụ</a:t>
            </a:r>
            <a:r>
              <a:rPr lang="en-US" sz="2400" dirty="0" smtClean="0">
                <a:latin typeface="Times New Roman" pitchFamily="18" charset="0"/>
              </a:rPr>
              <a:t>:  </a:t>
            </a:r>
            <a:r>
              <a:rPr lang="en-US" sz="2400" dirty="0" err="1" smtClean="0">
                <a:latin typeface="Times New Roman" pitchFamily="18" charset="0"/>
              </a:rPr>
              <a:t>Tính</a:t>
            </a:r>
            <a:r>
              <a:rPr lang="en-US" sz="2400" dirty="0" smtClean="0">
                <a:latin typeface="Times New Roman" pitchFamily="18" charset="0"/>
              </a:rPr>
              <a:t> </a:t>
            </a:r>
            <a:r>
              <a:rPr lang="en-US" sz="2400" dirty="0" err="1">
                <a:latin typeface="Times New Roman" pitchFamily="18" charset="0"/>
              </a:rPr>
              <a:t>diện</a:t>
            </a:r>
            <a:r>
              <a:rPr lang="en-US" sz="2400" dirty="0">
                <a:latin typeface="Times New Roman" pitchFamily="18" charset="0"/>
              </a:rPr>
              <a:t> </a:t>
            </a:r>
            <a:r>
              <a:rPr lang="en-US" sz="2400" dirty="0" err="1">
                <a:latin typeface="Times New Roman" pitchFamily="18" charset="0"/>
              </a:rPr>
              <a:t>tích</a:t>
            </a:r>
            <a:r>
              <a:rPr lang="en-US" sz="2400" dirty="0">
                <a:latin typeface="Times New Roman" pitchFamily="18" charset="0"/>
              </a:rPr>
              <a:t> </a:t>
            </a:r>
            <a:r>
              <a:rPr lang="en-US" sz="2400" dirty="0" err="1">
                <a:latin typeface="Times New Roman" pitchFamily="18" charset="0"/>
              </a:rPr>
              <a:t>xung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hình</a:t>
            </a:r>
            <a:r>
              <a:rPr lang="en-US" sz="2400" dirty="0">
                <a:latin typeface="Times New Roman" pitchFamily="18" charset="0"/>
              </a:rPr>
              <a:t> </a:t>
            </a:r>
            <a:r>
              <a:rPr lang="en-US" sz="2400" dirty="0" err="1">
                <a:latin typeface="Times New Roman" pitchFamily="18" charset="0"/>
              </a:rPr>
              <a:t>nón</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a:t>
            </a:r>
            <a:r>
              <a:rPr lang="en-US" sz="2400" dirty="0" err="1">
                <a:latin typeface="Times New Roman" pitchFamily="18" charset="0"/>
              </a:rPr>
              <a:t>chiều</a:t>
            </a:r>
            <a:r>
              <a:rPr lang="en-US" sz="2400" dirty="0">
                <a:latin typeface="Times New Roman" pitchFamily="18" charset="0"/>
              </a:rPr>
              <a:t> </a:t>
            </a:r>
            <a:r>
              <a:rPr lang="en-US" sz="2400" dirty="0" err="1">
                <a:latin typeface="Times New Roman" pitchFamily="18" charset="0"/>
              </a:rPr>
              <a:t>cao</a:t>
            </a:r>
            <a:r>
              <a:rPr lang="en-US" sz="2400" dirty="0">
                <a:latin typeface="Times New Roman" pitchFamily="18" charset="0"/>
              </a:rPr>
              <a:t> h=16cm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bán</a:t>
            </a:r>
            <a:r>
              <a:rPr lang="en-US" sz="2400" dirty="0">
                <a:latin typeface="Times New Roman" pitchFamily="18" charset="0"/>
              </a:rPr>
              <a:t> </a:t>
            </a:r>
            <a:r>
              <a:rPr lang="en-US" sz="2400" dirty="0" err="1">
                <a:latin typeface="Times New Roman" pitchFamily="18" charset="0"/>
              </a:rPr>
              <a:t>kính</a:t>
            </a:r>
            <a:r>
              <a:rPr lang="en-US" sz="2400" dirty="0">
                <a:latin typeface="Times New Roman" pitchFamily="18" charset="0"/>
              </a:rPr>
              <a:t> </a:t>
            </a:r>
            <a:r>
              <a:rPr lang="en-US" sz="2400" dirty="0" err="1">
                <a:latin typeface="Times New Roman" pitchFamily="18" charset="0"/>
              </a:rPr>
              <a:t>đường</a:t>
            </a:r>
            <a:r>
              <a:rPr lang="en-US" sz="2400" dirty="0">
                <a:latin typeface="Times New Roman" pitchFamily="18" charset="0"/>
              </a:rPr>
              <a:t> </a:t>
            </a:r>
            <a:r>
              <a:rPr lang="en-US" sz="2400" dirty="0" err="1">
                <a:latin typeface="Times New Roman" pitchFamily="18" charset="0"/>
              </a:rPr>
              <a:t>tròn</a:t>
            </a:r>
            <a:r>
              <a:rPr lang="en-US" sz="2400" dirty="0">
                <a:latin typeface="Times New Roman" pitchFamily="18" charset="0"/>
              </a:rPr>
              <a:t> </a:t>
            </a:r>
            <a:r>
              <a:rPr lang="en-US" sz="2400" dirty="0" err="1">
                <a:latin typeface="Times New Roman" pitchFamily="18" charset="0"/>
              </a:rPr>
              <a:t>đáy</a:t>
            </a:r>
            <a:r>
              <a:rPr lang="en-US" sz="2400" dirty="0">
                <a:latin typeface="Times New Roman" pitchFamily="18" charset="0"/>
              </a:rPr>
              <a:t> r =12cm.</a:t>
            </a:r>
          </a:p>
        </p:txBody>
      </p:sp>
      <p:sp>
        <p:nvSpPr>
          <p:cNvPr id="69657" name="Text Box 25"/>
          <p:cNvSpPr txBox="1">
            <a:spLocks noChangeArrowheads="1"/>
          </p:cNvSpPr>
          <p:nvPr/>
        </p:nvSpPr>
        <p:spPr bwMode="auto">
          <a:xfrm>
            <a:off x="242248" y="5204443"/>
            <a:ext cx="3600450" cy="406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0000CC"/>
                </a:solidFill>
                <a:latin typeface="Times New Roman" pitchFamily="18" charset="0"/>
              </a:rPr>
              <a:t>Độ</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dài</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đường</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sinh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của</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hình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nón</a:t>
            </a:r>
            <a:r>
              <a:rPr lang="en-US" sz="2000" dirty="0">
                <a:solidFill>
                  <a:srgbClr val="0000CC"/>
                </a:solidFill>
                <a:latin typeface="Times New Roman" pitchFamily="18" charset="0"/>
              </a:rPr>
              <a:t>:</a:t>
            </a:r>
          </a:p>
        </p:txBody>
      </p:sp>
      <p:graphicFrame>
        <p:nvGraphicFramePr>
          <p:cNvPr id="69658" name="Object 26"/>
          <p:cNvGraphicFramePr>
            <a:graphicFrameLocks noChangeAspect="1"/>
          </p:cNvGraphicFramePr>
          <p:nvPr>
            <p:extLst>
              <p:ext uri="{D42A27DB-BD31-4B8C-83A1-F6EECF244321}">
                <p14:modId xmlns:p14="http://schemas.microsoft.com/office/powerpoint/2010/main" val="3313989693"/>
              </p:ext>
            </p:extLst>
          </p:nvPr>
        </p:nvGraphicFramePr>
        <p:xfrm>
          <a:off x="3714750" y="5137864"/>
          <a:ext cx="2819400" cy="504825"/>
        </p:xfrm>
        <a:graphic>
          <a:graphicData uri="http://schemas.openxmlformats.org/presentationml/2006/ole">
            <mc:AlternateContent xmlns:mc="http://schemas.openxmlformats.org/markup-compatibility/2006">
              <mc:Choice xmlns:v="urn:schemas-microsoft-com:vml" Requires="v">
                <p:oleObj spid="_x0000_s5124" name="Equation" r:id="rId7" imgW="1879600" imgH="266700" progId="Equation.DSMT4">
                  <p:embed/>
                </p:oleObj>
              </mc:Choice>
              <mc:Fallback>
                <p:oleObj name="Equation" r:id="rId7" imgW="1879600" imgH="266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750" y="5137864"/>
                        <a:ext cx="2819400" cy="5048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59" name="Text Box 27"/>
          <p:cNvSpPr txBox="1">
            <a:spLocks noChangeArrowheads="1"/>
          </p:cNvSpPr>
          <p:nvPr/>
        </p:nvSpPr>
        <p:spPr bwMode="auto">
          <a:xfrm>
            <a:off x="273742" y="5898515"/>
            <a:ext cx="4038600" cy="396875"/>
          </a:xfrm>
          <a:prstGeom prst="rect">
            <a:avLst/>
          </a:prstGeom>
          <a:solidFill>
            <a:schemeClr val="bg1"/>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0000FF"/>
                </a:solidFill>
                <a:latin typeface="Times New Roman" pitchFamily="18" charset="0"/>
              </a:rPr>
              <a:t>Diện</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tích</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xung</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quanh</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của</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hình</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nón</a:t>
            </a:r>
            <a:r>
              <a:rPr lang="en-US" sz="2000" dirty="0">
                <a:solidFill>
                  <a:srgbClr val="0000FF"/>
                </a:solidFill>
                <a:latin typeface="Times New Roman" pitchFamily="18" charset="0"/>
              </a:rPr>
              <a:t>:</a:t>
            </a:r>
          </a:p>
        </p:txBody>
      </p:sp>
      <p:graphicFrame>
        <p:nvGraphicFramePr>
          <p:cNvPr id="69660" name="Object 28"/>
          <p:cNvGraphicFramePr>
            <a:graphicFrameLocks noChangeAspect="1"/>
          </p:cNvGraphicFramePr>
          <p:nvPr>
            <p:extLst>
              <p:ext uri="{D42A27DB-BD31-4B8C-83A1-F6EECF244321}">
                <p14:modId xmlns:p14="http://schemas.microsoft.com/office/powerpoint/2010/main" val="1662847833"/>
              </p:ext>
            </p:extLst>
          </p:nvPr>
        </p:nvGraphicFramePr>
        <p:xfrm>
          <a:off x="4133850" y="5867400"/>
          <a:ext cx="2895600" cy="457200"/>
        </p:xfrm>
        <a:graphic>
          <a:graphicData uri="http://schemas.openxmlformats.org/presentationml/2006/ole">
            <mc:AlternateContent xmlns:mc="http://schemas.openxmlformats.org/markup-compatibility/2006">
              <mc:Choice xmlns:v="urn:schemas-microsoft-com:vml" Requires="v">
                <p:oleObj spid="_x0000_s5125" name="Equation" r:id="rId9" imgW="2133600" imgH="254000" progId="Equation.DSMT4">
                  <p:embed/>
                </p:oleObj>
              </mc:Choice>
              <mc:Fallback>
                <p:oleObj name="Equation" r:id="rId9" imgW="21336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3850" y="5867400"/>
                        <a:ext cx="2895600" cy="4572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61" name="Object 29"/>
          <p:cNvGraphicFramePr>
            <a:graphicFrameLocks noChangeAspect="1"/>
          </p:cNvGraphicFramePr>
          <p:nvPr/>
        </p:nvGraphicFramePr>
        <p:xfrm>
          <a:off x="7258050" y="2035177"/>
          <a:ext cx="333375" cy="479425"/>
        </p:xfrm>
        <a:graphic>
          <a:graphicData uri="http://schemas.openxmlformats.org/presentationml/2006/ole">
            <mc:AlternateContent xmlns:mc="http://schemas.openxmlformats.org/markup-compatibility/2006">
              <mc:Choice xmlns:v="urn:schemas-microsoft-com:vml" Requires="v">
                <p:oleObj spid="_x0000_s5126" name="Equation" r:id="rId11" imgW="114151" imgH="164885" progId="Equation.DSMT4">
                  <p:embed/>
                </p:oleObj>
              </mc:Choice>
              <mc:Fallback>
                <p:oleObj name="Equation" r:id="rId11" imgW="114151" imgH="164885"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8050" y="2035177"/>
                        <a:ext cx="33337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62" name="Text Box 30"/>
          <p:cNvSpPr txBox="1">
            <a:spLocks noChangeArrowheads="1"/>
          </p:cNvSpPr>
          <p:nvPr/>
        </p:nvSpPr>
        <p:spPr bwMode="auto">
          <a:xfrm>
            <a:off x="7696200" y="3143252"/>
            <a:ext cx="6096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FF0000"/>
                </a:solidFill>
                <a:latin typeface="Times New Roman" pitchFamily="18" charset="0"/>
              </a:rPr>
              <a:t>r</a:t>
            </a:r>
          </a:p>
        </p:txBody>
      </p:sp>
      <p:sp>
        <p:nvSpPr>
          <p:cNvPr id="69663" name="Text Box 31"/>
          <p:cNvSpPr txBox="1">
            <a:spLocks noChangeArrowheads="1"/>
          </p:cNvSpPr>
          <p:nvPr/>
        </p:nvSpPr>
        <p:spPr bwMode="auto">
          <a:xfrm>
            <a:off x="2039816" y="4616452"/>
            <a:ext cx="1512887" cy="396875"/>
          </a:xfrm>
          <a:prstGeom prst="rect">
            <a:avLst/>
          </a:prstGeom>
          <a:solidFill>
            <a:schemeClr val="accent3"/>
          </a:solid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u="sng" dirty="0" err="1">
                <a:latin typeface="Times New Roman" pitchFamily="18" charset="0"/>
              </a:rPr>
              <a:t>Giải</a:t>
            </a:r>
            <a:endParaRPr lang="en-US" sz="2000" b="1" u="sng" dirty="0">
              <a:latin typeface="Times New Roman" pitchFamily="18" charset="0"/>
            </a:endParaRPr>
          </a:p>
        </p:txBody>
      </p:sp>
      <p:sp>
        <p:nvSpPr>
          <p:cNvPr id="69664" name="Text Box 32"/>
          <p:cNvSpPr txBox="1">
            <a:spLocks noChangeArrowheads="1"/>
          </p:cNvSpPr>
          <p:nvPr/>
        </p:nvSpPr>
        <p:spPr bwMode="auto">
          <a:xfrm>
            <a:off x="6724650" y="2041527"/>
            <a:ext cx="8382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FF0000"/>
                </a:solidFill>
                <a:latin typeface="Times New Roman" pitchFamily="18" charset="0"/>
              </a:rPr>
              <a:t>h</a:t>
            </a:r>
          </a:p>
        </p:txBody>
      </p:sp>
      <p:sp>
        <p:nvSpPr>
          <p:cNvPr id="6162" name="Text Box 35"/>
          <p:cNvSpPr txBox="1">
            <a:spLocks noChangeArrowheads="1"/>
          </p:cNvSpPr>
          <p:nvPr/>
        </p:nvSpPr>
        <p:spPr bwMode="auto">
          <a:xfrm>
            <a:off x="-67878" y="1017590"/>
            <a:ext cx="5486400" cy="707886"/>
          </a:xfrm>
          <a:prstGeom prst="rect">
            <a:avLst/>
          </a:prstGeom>
          <a:solidFill>
            <a:schemeClr val="accent3"/>
          </a:solid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u="sng" dirty="0">
                <a:latin typeface="Times New Roman" pitchFamily="18" charset="0"/>
              </a:rPr>
              <a:t>2</a:t>
            </a:r>
            <a:r>
              <a:rPr lang="en-US" sz="2000" b="1" u="sng" dirty="0" smtClean="0">
                <a:latin typeface="Times New Roman" pitchFamily="18" charset="0"/>
              </a:rPr>
              <a:t>. DIỆN </a:t>
            </a:r>
            <a:r>
              <a:rPr lang="en-US" sz="2000" b="1" u="sng" dirty="0">
                <a:latin typeface="Times New Roman" pitchFamily="18" charset="0"/>
              </a:rPr>
              <a:t>TÍCH XUNG QUANH CỦA HÌNH NÓN:</a:t>
            </a:r>
          </a:p>
        </p:txBody>
      </p:sp>
      <p:graphicFrame>
        <p:nvGraphicFramePr>
          <p:cNvPr id="6163" name="Object 37"/>
          <p:cNvGraphicFramePr>
            <a:graphicFrameLocks noGrp="1" noChangeAspect="1"/>
          </p:cNvGraphicFramePr>
          <p:nvPr>
            <p:ph/>
          </p:nvPr>
        </p:nvGraphicFramePr>
        <p:xfrm>
          <a:off x="2303463" y="1592263"/>
          <a:ext cx="2228850" cy="655637"/>
        </p:xfrm>
        <a:graphic>
          <a:graphicData uri="http://schemas.openxmlformats.org/presentationml/2006/ole">
            <mc:AlternateContent xmlns:mc="http://schemas.openxmlformats.org/markup-compatibility/2006">
              <mc:Choice xmlns:v="urn:schemas-microsoft-com:vml" Requires="v">
                <p:oleObj spid="_x0000_s5127" name="Equation" r:id="rId13" imgW="952087" imgH="253890" progId="Equation.DSMT4">
                  <p:embed/>
                </p:oleObj>
              </mc:Choice>
              <mc:Fallback>
                <p:oleObj name="Equation" r:id="rId13" imgW="952087" imgH="25389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03463" y="1592263"/>
                        <a:ext cx="2228850" cy="655637"/>
                      </a:xfrm>
                      <a:prstGeom prst="rect">
                        <a:avLst/>
                      </a:prstGeom>
                      <a:solidFill>
                        <a:srgbClr val="FFFF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spTree>
    <p:extLst>
      <p:ext uri="{BB962C8B-B14F-4D97-AF65-F5344CB8AC3E}">
        <p14:creationId xmlns:p14="http://schemas.microsoft.com/office/powerpoint/2010/main" val="1726541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9656"/>
                                        </p:tgtEl>
                                        <p:attrNameLst>
                                          <p:attrName>style.visibility</p:attrName>
                                        </p:attrNameLst>
                                      </p:cBhvr>
                                      <p:to>
                                        <p:strVal val="visible"/>
                                      </p:to>
                                    </p:set>
                                    <p:animEffect transition="in" filter="box(out)">
                                      <p:cBhvr>
                                        <p:cTn id="7" dur="500"/>
                                        <p:tgtEl>
                                          <p:spTgt spid="69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repeatCount="indefinite" fill="hold" nodeType="clickEffect">
                                  <p:stCondLst>
                                    <p:cond delay="0"/>
                                  </p:stCondLst>
                                  <p:childTnLst>
                                    <p:set>
                                      <p:cBhvr>
                                        <p:cTn id="11" dur="1" fill="hold">
                                          <p:stCondLst>
                                            <p:cond delay="0"/>
                                          </p:stCondLst>
                                        </p:cTn>
                                        <p:tgtEl>
                                          <p:spTgt spid="69661"/>
                                        </p:tgtEl>
                                        <p:attrNameLst>
                                          <p:attrName>style.visibility</p:attrName>
                                        </p:attrNameLst>
                                      </p:cBhvr>
                                      <p:to>
                                        <p:strVal val="visible"/>
                                      </p:to>
                                    </p:set>
                                    <p:animEffect transition="in" filter="blinds(horizontal)">
                                      <p:cBhvr>
                                        <p:cTn id="12" dur="500"/>
                                        <p:tgtEl>
                                          <p:spTgt spid="69661"/>
                                        </p:tgtEl>
                                      </p:cBhvr>
                                    </p:animEffect>
                                  </p:childTnLst>
                                </p:cTn>
                              </p:par>
                              <p:par>
                                <p:cTn id="13" presetID="3" presetClass="entr" presetSubtype="10" repeatCount="indefinite" fill="hold" grpId="0" nodeType="withEffect">
                                  <p:stCondLst>
                                    <p:cond delay="0"/>
                                  </p:stCondLst>
                                  <p:childTnLst>
                                    <p:set>
                                      <p:cBhvr>
                                        <p:cTn id="14" dur="1" fill="hold">
                                          <p:stCondLst>
                                            <p:cond delay="0"/>
                                          </p:stCondLst>
                                        </p:cTn>
                                        <p:tgtEl>
                                          <p:spTgt spid="69664"/>
                                        </p:tgtEl>
                                        <p:attrNameLst>
                                          <p:attrName>style.visibility</p:attrName>
                                        </p:attrNameLst>
                                      </p:cBhvr>
                                      <p:to>
                                        <p:strVal val="visible"/>
                                      </p:to>
                                    </p:set>
                                    <p:animEffect transition="in" filter="blinds(horizontal)">
                                      <p:cBhvr>
                                        <p:cTn id="15" dur="500"/>
                                        <p:tgtEl>
                                          <p:spTgt spid="69664"/>
                                        </p:tgtEl>
                                      </p:cBhvr>
                                    </p:animEffect>
                                  </p:childTnLst>
                                </p:cTn>
                              </p:par>
                              <p:par>
                                <p:cTn id="16" presetID="3" presetClass="entr" presetSubtype="10" repeatCount="indefinite" fill="hold" grpId="0" nodeType="withEffect">
                                  <p:stCondLst>
                                    <p:cond delay="0"/>
                                  </p:stCondLst>
                                  <p:childTnLst>
                                    <p:set>
                                      <p:cBhvr>
                                        <p:cTn id="17" dur="1" fill="hold">
                                          <p:stCondLst>
                                            <p:cond delay="0"/>
                                          </p:stCondLst>
                                        </p:cTn>
                                        <p:tgtEl>
                                          <p:spTgt spid="69662"/>
                                        </p:tgtEl>
                                        <p:attrNameLst>
                                          <p:attrName>style.visibility</p:attrName>
                                        </p:attrNameLst>
                                      </p:cBhvr>
                                      <p:to>
                                        <p:strVal val="visible"/>
                                      </p:to>
                                    </p:set>
                                    <p:animEffect transition="in" filter="blinds(horizontal)">
                                      <p:cBhvr>
                                        <p:cTn id="18" dur="500"/>
                                        <p:tgtEl>
                                          <p:spTgt spid="696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69663"/>
                                        </p:tgtEl>
                                        <p:attrNameLst>
                                          <p:attrName>style.visibility</p:attrName>
                                        </p:attrNameLst>
                                      </p:cBhvr>
                                      <p:to>
                                        <p:strVal val="visible"/>
                                      </p:to>
                                    </p:set>
                                    <p:animEffect transition="in" filter="fade">
                                      <p:cBhvr>
                                        <p:cTn id="23" dur="385" decel="100000"/>
                                        <p:tgtEl>
                                          <p:spTgt spid="69663"/>
                                        </p:tgtEl>
                                      </p:cBhvr>
                                    </p:animEffect>
                                    <p:animScale>
                                      <p:cBhvr>
                                        <p:cTn id="24" dur="385" decel="100000"/>
                                        <p:tgtEl>
                                          <p:spTgt spid="69663"/>
                                        </p:tgtEl>
                                      </p:cBhvr>
                                      <p:from x="10000" y="10000"/>
                                      <p:to x="200000" y="450000"/>
                                    </p:animScale>
                                    <p:animScale>
                                      <p:cBhvr>
                                        <p:cTn id="25" dur="615" accel="100000" fill="hold">
                                          <p:stCondLst>
                                            <p:cond delay="385"/>
                                          </p:stCondLst>
                                        </p:cTn>
                                        <p:tgtEl>
                                          <p:spTgt spid="69663"/>
                                        </p:tgtEl>
                                      </p:cBhvr>
                                      <p:from x="200000" y="450000"/>
                                      <p:to x="100000" y="100000"/>
                                    </p:animScale>
                                    <p:set>
                                      <p:cBhvr>
                                        <p:cTn id="26" dur="385" fill="hold"/>
                                        <p:tgtEl>
                                          <p:spTgt spid="69663"/>
                                        </p:tgtEl>
                                        <p:attrNameLst>
                                          <p:attrName>ppt_x</p:attrName>
                                        </p:attrNameLst>
                                      </p:cBhvr>
                                      <p:to>
                                        <p:strVal val="(0.5)"/>
                                      </p:to>
                                    </p:set>
                                    <p:anim from="(0.5)" to="(#ppt_x)" calcmode="lin" valueType="num">
                                      <p:cBhvr>
                                        <p:cTn id="27" dur="615" accel="100000" fill="hold">
                                          <p:stCondLst>
                                            <p:cond delay="385"/>
                                          </p:stCondLst>
                                        </p:cTn>
                                        <p:tgtEl>
                                          <p:spTgt spid="69663"/>
                                        </p:tgtEl>
                                        <p:attrNameLst>
                                          <p:attrName>ppt_x</p:attrName>
                                        </p:attrNameLst>
                                      </p:cBhvr>
                                    </p:anim>
                                    <p:set>
                                      <p:cBhvr>
                                        <p:cTn id="28" dur="385" fill="hold"/>
                                        <p:tgtEl>
                                          <p:spTgt spid="69663"/>
                                        </p:tgtEl>
                                        <p:attrNameLst>
                                          <p:attrName>ppt_y</p:attrName>
                                        </p:attrNameLst>
                                      </p:cBhvr>
                                      <p:to>
                                        <p:strVal val="(#ppt_y+0.4)"/>
                                      </p:to>
                                    </p:set>
                                    <p:anim from="(#ppt_y+0.4)" to="(#ppt_y)" calcmode="lin" valueType="num">
                                      <p:cBhvr>
                                        <p:cTn id="29" dur="615" accel="100000" fill="hold">
                                          <p:stCondLst>
                                            <p:cond delay="385"/>
                                          </p:stCondLst>
                                        </p:cTn>
                                        <p:tgtEl>
                                          <p:spTgt spid="69663"/>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69657"/>
                                        </p:tgtEl>
                                        <p:attrNameLst>
                                          <p:attrName>style.visibility</p:attrName>
                                        </p:attrNameLst>
                                      </p:cBhvr>
                                      <p:to>
                                        <p:strVal val="visible"/>
                                      </p:to>
                                    </p:set>
                                    <p:animEffect transition="in" filter="wedge">
                                      <p:cBhvr>
                                        <p:cTn id="34" dur="1000"/>
                                        <p:tgtEl>
                                          <p:spTgt spid="696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nodeType="clickEffect">
                                  <p:stCondLst>
                                    <p:cond delay="0"/>
                                  </p:stCondLst>
                                  <p:childTnLst>
                                    <p:set>
                                      <p:cBhvr>
                                        <p:cTn id="38" dur="1" fill="hold">
                                          <p:stCondLst>
                                            <p:cond delay="0"/>
                                          </p:stCondLst>
                                        </p:cTn>
                                        <p:tgtEl>
                                          <p:spTgt spid="69658"/>
                                        </p:tgtEl>
                                        <p:attrNameLst>
                                          <p:attrName>style.visibility</p:attrName>
                                        </p:attrNameLst>
                                      </p:cBhvr>
                                      <p:to>
                                        <p:strVal val="visible"/>
                                      </p:to>
                                    </p:set>
                                    <p:animEffect transition="in" filter="fade">
                                      <p:cBhvr>
                                        <p:cTn id="39" dur="385" decel="100000"/>
                                        <p:tgtEl>
                                          <p:spTgt spid="69658"/>
                                        </p:tgtEl>
                                      </p:cBhvr>
                                    </p:animEffect>
                                    <p:animScale>
                                      <p:cBhvr>
                                        <p:cTn id="40" dur="385" decel="100000"/>
                                        <p:tgtEl>
                                          <p:spTgt spid="69658"/>
                                        </p:tgtEl>
                                      </p:cBhvr>
                                      <p:from x="10000" y="10000"/>
                                      <p:to x="200000" y="450000"/>
                                    </p:animScale>
                                    <p:animScale>
                                      <p:cBhvr>
                                        <p:cTn id="41" dur="615" accel="100000" fill="hold">
                                          <p:stCondLst>
                                            <p:cond delay="385"/>
                                          </p:stCondLst>
                                        </p:cTn>
                                        <p:tgtEl>
                                          <p:spTgt spid="69658"/>
                                        </p:tgtEl>
                                      </p:cBhvr>
                                      <p:from x="200000" y="450000"/>
                                      <p:to x="100000" y="100000"/>
                                    </p:animScale>
                                    <p:set>
                                      <p:cBhvr>
                                        <p:cTn id="42" dur="385" fill="hold"/>
                                        <p:tgtEl>
                                          <p:spTgt spid="69658"/>
                                        </p:tgtEl>
                                        <p:attrNameLst>
                                          <p:attrName>ppt_x</p:attrName>
                                        </p:attrNameLst>
                                      </p:cBhvr>
                                      <p:to>
                                        <p:strVal val="(0.5)"/>
                                      </p:to>
                                    </p:set>
                                    <p:anim from="(0.5)" to="(#ppt_x)" calcmode="lin" valueType="num">
                                      <p:cBhvr>
                                        <p:cTn id="43" dur="615" accel="100000" fill="hold">
                                          <p:stCondLst>
                                            <p:cond delay="385"/>
                                          </p:stCondLst>
                                        </p:cTn>
                                        <p:tgtEl>
                                          <p:spTgt spid="69658"/>
                                        </p:tgtEl>
                                        <p:attrNameLst>
                                          <p:attrName>ppt_x</p:attrName>
                                        </p:attrNameLst>
                                      </p:cBhvr>
                                    </p:anim>
                                    <p:set>
                                      <p:cBhvr>
                                        <p:cTn id="44" dur="385" fill="hold"/>
                                        <p:tgtEl>
                                          <p:spTgt spid="69658"/>
                                        </p:tgtEl>
                                        <p:attrNameLst>
                                          <p:attrName>ppt_y</p:attrName>
                                        </p:attrNameLst>
                                      </p:cBhvr>
                                      <p:to>
                                        <p:strVal val="(#ppt_y+0.4)"/>
                                      </p:to>
                                    </p:set>
                                    <p:anim from="(#ppt_y+0.4)" to="(#ppt_y)" calcmode="lin" valueType="num">
                                      <p:cBhvr>
                                        <p:cTn id="45" dur="615" accel="100000" fill="hold">
                                          <p:stCondLst>
                                            <p:cond delay="385"/>
                                          </p:stCondLst>
                                        </p:cTn>
                                        <p:tgtEl>
                                          <p:spTgt spid="69658"/>
                                        </p:tgtEl>
                                        <p:attrNameLst>
                                          <p:attrName>ppt_y</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1" presetClass="entr" presetSubtype="0" fill="hold" grpId="0" nodeType="clickEffect">
                                  <p:stCondLst>
                                    <p:cond delay="0"/>
                                  </p:stCondLst>
                                  <p:childTnLst>
                                    <p:set>
                                      <p:cBhvr>
                                        <p:cTn id="49" dur="1" fill="hold">
                                          <p:stCondLst>
                                            <p:cond delay="0"/>
                                          </p:stCondLst>
                                        </p:cTn>
                                        <p:tgtEl>
                                          <p:spTgt spid="69659"/>
                                        </p:tgtEl>
                                        <p:attrNameLst>
                                          <p:attrName>style.visibility</p:attrName>
                                        </p:attrNameLst>
                                      </p:cBhvr>
                                      <p:to>
                                        <p:strVal val="visible"/>
                                      </p:to>
                                    </p:set>
                                    <p:animEffect transition="in" filter="fade">
                                      <p:cBhvr>
                                        <p:cTn id="50" dur="385" decel="100000"/>
                                        <p:tgtEl>
                                          <p:spTgt spid="69659"/>
                                        </p:tgtEl>
                                      </p:cBhvr>
                                    </p:animEffect>
                                    <p:animScale>
                                      <p:cBhvr>
                                        <p:cTn id="51" dur="385" decel="100000"/>
                                        <p:tgtEl>
                                          <p:spTgt spid="69659"/>
                                        </p:tgtEl>
                                      </p:cBhvr>
                                      <p:from x="10000" y="10000"/>
                                      <p:to x="200000" y="450000"/>
                                    </p:animScale>
                                    <p:animScale>
                                      <p:cBhvr>
                                        <p:cTn id="52" dur="615" accel="100000" fill="hold">
                                          <p:stCondLst>
                                            <p:cond delay="385"/>
                                          </p:stCondLst>
                                        </p:cTn>
                                        <p:tgtEl>
                                          <p:spTgt spid="69659"/>
                                        </p:tgtEl>
                                      </p:cBhvr>
                                      <p:from x="200000" y="450000"/>
                                      <p:to x="100000" y="100000"/>
                                    </p:animScale>
                                    <p:set>
                                      <p:cBhvr>
                                        <p:cTn id="53" dur="385" fill="hold"/>
                                        <p:tgtEl>
                                          <p:spTgt spid="69659"/>
                                        </p:tgtEl>
                                        <p:attrNameLst>
                                          <p:attrName>ppt_x</p:attrName>
                                        </p:attrNameLst>
                                      </p:cBhvr>
                                      <p:to>
                                        <p:strVal val="(0.5)"/>
                                      </p:to>
                                    </p:set>
                                    <p:anim from="(0.5)" to="(#ppt_x)" calcmode="lin" valueType="num">
                                      <p:cBhvr>
                                        <p:cTn id="54" dur="615" accel="100000" fill="hold">
                                          <p:stCondLst>
                                            <p:cond delay="385"/>
                                          </p:stCondLst>
                                        </p:cTn>
                                        <p:tgtEl>
                                          <p:spTgt spid="69659"/>
                                        </p:tgtEl>
                                        <p:attrNameLst>
                                          <p:attrName>ppt_x</p:attrName>
                                        </p:attrNameLst>
                                      </p:cBhvr>
                                    </p:anim>
                                    <p:set>
                                      <p:cBhvr>
                                        <p:cTn id="55" dur="385" fill="hold"/>
                                        <p:tgtEl>
                                          <p:spTgt spid="69659"/>
                                        </p:tgtEl>
                                        <p:attrNameLst>
                                          <p:attrName>ppt_y</p:attrName>
                                        </p:attrNameLst>
                                      </p:cBhvr>
                                      <p:to>
                                        <p:strVal val="(#ppt_y+0.4)"/>
                                      </p:to>
                                    </p:set>
                                    <p:anim from="(#ppt_y+0.4)" to="(#ppt_y)" calcmode="lin" valueType="num">
                                      <p:cBhvr>
                                        <p:cTn id="56" dur="615" accel="100000" fill="hold">
                                          <p:stCondLst>
                                            <p:cond delay="385"/>
                                          </p:stCondLst>
                                        </p:cTn>
                                        <p:tgtEl>
                                          <p:spTgt spid="69659"/>
                                        </p:tgtEl>
                                        <p:attrNameLst>
                                          <p:attrName>ppt_y</p:attrName>
                                        </p:attrNameLst>
                                      </p:cBhvr>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1" presetClass="entr" presetSubtype="0" fill="hold" nodeType="clickEffect">
                                  <p:stCondLst>
                                    <p:cond delay="0"/>
                                  </p:stCondLst>
                                  <p:childTnLst>
                                    <p:set>
                                      <p:cBhvr>
                                        <p:cTn id="60" dur="1" fill="hold">
                                          <p:stCondLst>
                                            <p:cond delay="0"/>
                                          </p:stCondLst>
                                        </p:cTn>
                                        <p:tgtEl>
                                          <p:spTgt spid="69660"/>
                                        </p:tgtEl>
                                        <p:attrNameLst>
                                          <p:attrName>style.visibility</p:attrName>
                                        </p:attrNameLst>
                                      </p:cBhvr>
                                      <p:to>
                                        <p:strVal val="visible"/>
                                      </p:to>
                                    </p:set>
                                    <p:animEffect transition="in" filter="fade">
                                      <p:cBhvr>
                                        <p:cTn id="61" dur="385" decel="100000"/>
                                        <p:tgtEl>
                                          <p:spTgt spid="69660"/>
                                        </p:tgtEl>
                                      </p:cBhvr>
                                    </p:animEffect>
                                    <p:animScale>
                                      <p:cBhvr>
                                        <p:cTn id="62" dur="385" decel="100000"/>
                                        <p:tgtEl>
                                          <p:spTgt spid="69660"/>
                                        </p:tgtEl>
                                      </p:cBhvr>
                                      <p:from x="10000" y="10000"/>
                                      <p:to x="200000" y="450000"/>
                                    </p:animScale>
                                    <p:animScale>
                                      <p:cBhvr>
                                        <p:cTn id="63" dur="615" accel="100000" fill="hold">
                                          <p:stCondLst>
                                            <p:cond delay="385"/>
                                          </p:stCondLst>
                                        </p:cTn>
                                        <p:tgtEl>
                                          <p:spTgt spid="69660"/>
                                        </p:tgtEl>
                                      </p:cBhvr>
                                      <p:from x="200000" y="450000"/>
                                      <p:to x="100000" y="100000"/>
                                    </p:animScale>
                                    <p:set>
                                      <p:cBhvr>
                                        <p:cTn id="64" dur="385" fill="hold"/>
                                        <p:tgtEl>
                                          <p:spTgt spid="69660"/>
                                        </p:tgtEl>
                                        <p:attrNameLst>
                                          <p:attrName>ppt_x</p:attrName>
                                        </p:attrNameLst>
                                      </p:cBhvr>
                                      <p:to>
                                        <p:strVal val="(0.5)"/>
                                      </p:to>
                                    </p:set>
                                    <p:anim from="(0.5)" to="(#ppt_x)" calcmode="lin" valueType="num">
                                      <p:cBhvr>
                                        <p:cTn id="65" dur="615" accel="100000" fill="hold">
                                          <p:stCondLst>
                                            <p:cond delay="385"/>
                                          </p:stCondLst>
                                        </p:cTn>
                                        <p:tgtEl>
                                          <p:spTgt spid="69660"/>
                                        </p:tgtEl>
                                        <p:attrNameLst>
                                          <p:attrName>ppt_x</p:attrName>
                                        </p:attrNameLst>
                                      </p:cBhvr>
                                    </p:anim>
                                    <p:set>
                                      <p:cBhvr>
                                        <p:cTn id="66" dur="385" fill="hold"/>
                                        <p:tgtEl>
                                          <p:spTgt spid="69660"/>
                                        </p:tgtEl>
                                        <p:attrNameLst>
                                          <p:attrName>ppt_y</p:attrName>
                                        </p:attrNameLst>
                                      </p:cBhvr>
                                      <p:to>
                                        <p:strVal val="(#ppt_y+0.4)"/>
                                      </p:to>
                                    </p:set>
                                    <p:anim from="(#ppt_y+0.4)" to="(#ppt_y)" calcmode="lin" valueType="num">
                                      <p:cBhvr>
                                        <p:cTn id="67" dur="615" accel="100000" fill="hold">
                                          <p:stCondLst>
                                            <p:cond delay="385"/>
                                          </p:stCondLst>
                                        </p:cTn>
                                        <p:tgtEl>
                                          <p:spTgt spid="6966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6" grpId="0" animBg="1"/>
      <p:bldP spid="69657" grpId="0" animBg="1"/>
      <p:bldP spid="69659" grpId="0" animBg="1"/>
      <p:bldP spid="69662" grpId="0"/>
      <p:bldP spid="69663" grpId="0" animBg="1"/>
      <p:bldP spid="6966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6553200" y="4343400"/>
            <a:ext cx="2247900" cy="2514600"/>
          </a:xfrm>
          <a:prstGeom prst="can">
            <a:avLst>
              <a:gd name="adj" fmla="val 46398"/>
            </a:avLst>
          </a:prstGeom>
          <a:noFill/>
          <a:ln w="9525">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59" name="Oval 3"/>
          <p:cNvSpPr>
            <a:spLocks noChangeArrowheads="1"/>
          </p:cNvSpPr>
          <p:nvPr/>
        </p:nvSpPr>
        <p:spPr bwMode="auto">
          <a:xfrm>
            <a:off x="6553200" y="5486400"/>
            <a:ext cx="2209800" cy="876300"/>
          </a:xfrm>
          <a:prstGeom prst="ellipse">
            <a:avLst/>
          </a:prstGeom>
          <a:solidFill>
            <a:srgbClr val="00FF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60" name="Group 4"/>
          <p:cNvGrpSpPr>
            <a:grpSpLocks/>
          </p:cNvGrpSpPr>
          <p:nvPr/>
        </p:nvGrpSpPr>
        <p:grpSpPr bwMode="auto">
          <a:xfrm rot="-5175556">
            <a:off x="6476207" y="2593182"/>
            <a:ext cx="2136775" cy="2284412"/>
            <a:chOff x="3168" y="1680"/>
            <a:chExt cx="1346" cy="1439"/>
          </a:xfrm>
        </p:grpSpPr>
        <p:grpSp>
          <p:nvGrpSpPr>
            <p:cNvPr id="7190" name="Group 5"/>
            <p:cNvGrpSpPr>
              <a:grpSpLocks/>
            </p:cNvGrpSpPr>
            <p:nvPr/>
          </p:nvGrpSpPr>
          <p:grpSpPr bwMode="auto">
            <a:xfrm rot="10342618">
              <a:off x="3168" y="1680"/>
              <a:ext cx="1346" cy="1439"/>
              <a:chOff x="3384" y="1392"/>
              <a:chExt cx="1354" cy="1444"/>
            </a:xfrm>
          </p:grpSpPr>
          <p:sp>
            <p:nvSpPr>
              <p:cNvPr id="70662" name="Arc 6"/>
              <p:cNvSpPr>
                <a:spLocks/>
              </p:cNvSpPr>
              <p:nvPr/>
            </p:nvSpPr>
            <p:spPr bwMode="auto">
              <a:xfrm rot="5821826">
                <a:off x="2839" y="1936"/>
                <a:ext cx="1375" cy="286"/>
              </a:xfrm>
              <a:custGeom>
                <a:avLst/>
                <a:gdLst>
                  <a:gd name="G0" fmla="+- 21374 0 0"/>
                  <a:gd name="G1" fmla="+- 0 0 0"/>
                  <a:gd name="G2" fmla="+- 21600 0 0"/>
                  <a:gd name="T0" fmla="*/ 42954 w 42954"/>
                  <a:gd name="T1" fmla="*/ 930 h 21600"/>
                  <a:gd name="T2" fmla="*/ 0 w 42954"/>
                  <a:gd name="T3" fmla="*/ 3118 h 21600"/>
                  <a:gd name="T4" fmla="*/ 21374 w 42954"/>
                  <a:gd name="T5" fmla="*/ 0 h 21600"/>
                </a:gdLst>
                <a:ahLst/>
                <a:cxnLst>
                  <a:cxn ang="0">
                    <a:pos x="T0" y="T1"/>
                  </a:cxn>
                  <a:cxn ang="0">
                    <a:pos x="T2" y="T3"/>
                  </a:cxn>
                  <a:cxn ang="0">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close/>
                  </a:path>
                </a:pathLst>
              </a:custGeom>
              <a:gradFill rotWithShape="1">
                <a:gsLst>
                  <a:gs pos="0">
                    <a:srgbClr val="FF99FF"/>
                  </a:gs>
                  <a:gs pos="50000">
                    <a:schemeClr val="bg1"/>
                  </a:gs>
                  <a:gs pos="100000">
                    <a:srgbClr val="FF99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663" name="AutoShape 7"/>
              <p:cNvSpPr>
                <a:spLocks noChangeArrowheads="1"/>
              </p:cNvSpPr>
              <p:nvPr/>
            </p:nvSpPr>
            <p:spPr bwMode="auto">
              <a:xfrm rot="5749370">
                <a:off x="3490" y="1588"/>
                <a:ext cx="1383" cy="1112"/>
              </a:xfrm>
              <a:prstGeom prst="flowChartExtract">
                <a:avLst/>
              </a:prstGeom>
              <a:gradFill rotWithShape="1">
                <a:gsLst>
                  <a:gs pos="0">
                    <a:srgbClr val="FF99FF"/>
                  </a:gs>
                  <a:gs pos="50000">
                    <a:schemeClr val="bg1"/>
                  </a:gs>
                  <a:gs pos="100000">
                    <a:srgbClr val="FF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664" name="Arc 8"/>
              <p:cNvSpPr>
                <a:spLocks/>
              </p:cNvSpPr>
              <p:nvPr/>
            </p:nvSpPr>
            <p:spPr bwMode="auto">
              <a:xfrm rot="5749370">
                <a:off x="3041" y="1951"/>
                <a:ext cx="1365" cy="286"/>
              </a:xfrm>
              <a:custGeom>
                <a:avLst/>
                <a:gdLst>
                  <a:gd name="G0" fmla="+- 21342 0 0"/>
                  <a:gd name="G1" fmla="+- 21600 0 0"/>
                  <a:gd name="G2" fmla="+- 21600 0 0"/>
                  <a:gd name="T0" fmla="*/ 0 w 42595"/>
                  <a:gd name="T1" fmla="*/ 18272 h 21600"/>
                  <a:gd name="T2" fmla="*/ 42595 w 42595"/>
                  <a:gd name="T3" fmla="*/ 17742 h 21600"/>
                  <a:gd name="T4" fmla="*/ 21342 w 42595"/>
                  <a:gd name="T5" fmla="*/ 21600 h 21600"/>
                </a:gdLst>
                <a:ahLst/>
                <a:cxnLst>
                  <a:cxn ang="0">
                    <a:pos x="T0" y="T1"/>
                  </a:cxn>
                  <a:cxn ang="0">
                    <a:pos x="T2" y="T3"/>
                  </a:cxn>
                  <a:cxn ang="0">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close/>
                  </a:path>
                </a:pathLst>
              </a:custGeom>
              <a:gradFill rotWithShape="1">
                <a:gsLst>
                  <a:gs pos="0">
                    <a:srgbClr val="FF99FF"/>
                  </a:gs>
                  <a:gs pos="50000">
                    <a:schemeClr val="bg1"/>
                  </a:gs>
                  <a:gs pos="100000">
                    <a:srgbClr val="FF99FF"/>
                  </a:gs>
                </a:gsLst>
                <a:lin ang="0" scaled="1"/>
              </a:gra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0665" name="Oval 9"/>
            <p:cNvSpPr>
              <a:spLocks noChangeArrowheads="1"/>
            </p:cNvSpPr>
            <p:nvPr/>
          </p:nvSpPr>
          <p:spPr bwMode="auto">
            <a:xfrm>
              <a:off x="4020" y="1728"/>
              <a:ext cx="480" cy="1296"/>
            </a:xfrm>
            <a:prstGeom prst="ellipse">
              <a:avLst/>
            </a:prstGeom>
            <a:gradFill rotWithShape="1">
              <a:gsLst>
                <a:gs pos="0">
                  <a:srgbClr val="00FFFF"/>
                </a:gs>
                <a:gs pos="50000">
                  <a:schemeClr val="bg1"/>
                </a:gs>
                <a:gs pos="100000">
                  <a:srgbClr val="00FFFF"/>
                </a:gs>
              </a:gsLst>
              <a:lin ang="5400000" scaled="1"/>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0666" name="Oval 10"/>
          <p:cNvSpPr>
            <a:spLocks noChangeArrowheads="1"/>
          </p:cNvSpPr>
          <p:nvPr/>
        </p:nvSpPr>
        <p:spPr bwMode="auto">
          <a:xfrm rot="10777966" flipH="1">
            <a:off x="6934200" y="3273427"/>
            <a:ext cx="1143000" cy="1603375"/>
          </a:xfrm>
          <a:prstGeom prst="ellipse">
            <a:avLst/>
          </a:pr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74" name="Group 11"/>
          <p:cNvGrpSpPr>
            <a:grpSpLocks/>
          </p:cNvGrpSpPr>
          <p:nvPr/>
        </p:nvGrpSpPr>
        <p:grpSpPr bwMode="auto">
          <a:xfrm>
            <a:off x="3924300" y="4191000"/>
            <a:ext cx="2247900" cy="2514600"/>
            <a:chOff x="3480" y="1662"/>
            <a:chExt cx="1416" cy="1584"/>
          </a:xfrm>
        </p:grpSpPr>
        <p:grpSp>
          <p:nvGrpSpPr>
            <p:cNvPr id="7181" name="Group 12"/>
            <p:cNvGrpSpPr>
              <a:grpSpLocks/>
            </p:cNvGrpSpPr>
            <p:nvPr/>
          </p:nvGrpSpPr>
          <p:grpSpPr bwMode="auto">
            <a:xfrm>
              <a:off x="3504" y="1872"/>
              <a:ext cx="1383" cy="1374"/>
              <a:chOff x="1488" y="2736"/>
              <a:chExt cx="680" cy="745"/>
            </a:xfrm>
          </p:grpSpPr>
          <p:grpSp>
            <p:nvGrpSpPr>
              <p:cNvPr id="7184" name="Group 13"/>
              <p:cNvGrpSpPr>
                <a:grpSpLocks/>
              </p:cNvGrpSpPr>
              <p:nvPr/>
            </p:nvGrpSpPr>
            <p:grpSpPr bwMode="auto">
              <a:xfrm>
                <a:off x="1488" y="2736"/>
                <a:ext cx="680" cy="745"/>
                <a:chOff x="1488" y="2736"/>
                <a:chExt cx="680" cy="745"/>
              </a:xfrm>
            </p:grpSpPr>
            <p:sp>
              <p:nvSpPr>
                <p:cNvPr id="70670" name="Arc 14"/>
                <p:cNvSpPr>
                  <a:spLocks/>
                </p:cNvSpPr>
                <p:nvPr/>
              </p:nvSpPr>
              <p:spPr bwMode="auto">
                <a:xfrm>
                  <a:off x="1488" y="3326"/>
                  <a:ext cx="676" cy="155"/>
                </a:xfrm>
                <a:custGeom>
                  <a:avLst/>
                  <a:gdLst>
                    <a:gd name="G0" fmla="+- 21374 0 0"/>
                    <a:gd name="G1" fmla="+- 0 0 0"/>
                    <a:gd name="G2" fmla="+- 21600 0 0"/>
                    <a:gd name="T0" fmla="*/ 42954 w 42954"/>
                    <a:gd name="T1" fmla="*/ 930 h 21600"/>
                    <a:gd name="T2" fmla="*/ 0 w 42954"/>
                    <a:gd name="T3" fmla="*/ 3118 h 21600"/>
                    <a:gd name="T4" fmla="*/ 21374 w 42954"/>
                    <a:gd name="T5" fmla="*/ 0 h 21600"/>
                  </a:gdLst>
                  <a:ahLst/>
                  <a:cxnLst>
                    <a:cxn ang="0">
                      <a:pos x="T0" y="T1"/>
                    </a:cxn>
                    <a:cxn ang="0">
                      <a:pos x="T2" y="T3"/>
                    </a:cxn>
                    <a:cxn ang="0">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close/>
                    </a:path>
                  </a:pathLst>
                </a:custGeom>
                <a:gradFill rotWithShape="1">
                  <a:gsLst>
                    <a:gs pos="0">
                      <a:srgbClr val="FF99FF"/>
                    </a:gs>
                    <a:gs pos="50000">
                      <a:schemeClr val="bg1"/>
                    </a:gs>
                    <a:gs pos="100000">
                      <a:srgbClr val="FF99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671" name="AutoShape 15"/>
                <p:cNvSpPr>
                  <a:spLocks noChangeArrowheads="1"/>
                </p:cNvSpPr>
                <p:nvPr/>
              </p:nvSpPr>
              <p:spPr bwMode="auto">
                <a:xfrm>
                  <a:off x="1488" y="2736"/>
                  <a:ext cx="680" cy="603"/>
                </a:xfrm>
                <a:prstGeom prst="flowChartExtract">
                  <a:avLst/>
                </a:prstGeom>
                <a:gradFill rotWithShape="1">
                  <a:gsLst>
                    <a:gs pos="0">
                      <a:srgbClr val="FF99FF"/>
                    </a:gs>
                    <a:gs pos="50000">
                      <a:schemeClr val="bg1"/>
                    </a:gs>
                    <a:gs pos="100000">
                      <a:srgbClr val="FF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672" name="Arc 16"/>
                <p:cNvSpPr>
                  <a:spLocks/>
                </p:cNvSpPr>
                <p:nvPr/>
              </p:nvSpPr>
              <p:spPr bwMode="auto">
                <a:xfrm>
                  <a:off x="1491" y="3210"/>
                  <a:ext cx="671" cy="155"/>
                </a:xfrm>
                <a:custGeom>
                  <a:avLst/>
                  <a:gdLst>
                    <a:gd name="G0" fmla="+- 21342 0 0"/>
                    <a:gd name="G1" fmla="+- 21600 0 0"/>
                    <a:gd name="G2" fmla="+- 21600 0 0"/>
                    <a:gd name="T0" fmla="*/ 0 w 42595"/>
                    <a:gd name="T1" fmla="*/ 18272 h 21600"/>
                    <a:gd name="T2" fmla="*/ 42595 w 42595"/>
                    <a:gd name="T3" fmla="*/ 17742 h 21600"/>
                    <a:gd name="T4" fmla="*/ 21342 w 42595"/>
                    <a:gd name="T5" fmla="*/ 21600 h 21600"/>
                  </a:gdLst>
                  <a:ahLst/>
                  <a:cxnLst>
                    <a:cxn ang="0">
                      <a:pos x="T0" y="T1"/>
                    </a:cxn>
                    <a:cxn ang="0">
                      <a:pos x="T2" y="T3"/>
                    </a:cxn>
                    <a:cxn ang="0">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close/>
                    </a:path>
                  </a:pathLst>
                </a:custGeom>
                <a:gradFill rotWithShape="1">
                  <a:gsLst>
                    <a:gs pos="0">
                      <a:srgbClr val="FF99FF"/>
                    </a:gs>
                    <a:gs pos="50000">
                      <a:schemeClr val="bg1"/>
                    </a:gs>
                    <a:gs pos="100000">
                      <a:srgbClr val="FF99FF"/>
                    </a:gs>
                  </a:gsLst>
                  <a:lin ang="0" scaled="1"/>
                </a:gra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185" name="Line 17"/>
              <p:cNvSpPr>
                <a:spLocks noChangeShapeType="1"/>
              </p:cNvSpPr>
              <p:nvPr/>
            </p:nvSpPr>
            <p:spPr bwMode="auto">
              <a:xfrm>
                <a:off x="1824" y="3339"/>
                <a:ext cx="3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4" name="Oval 18"/>
              <p:cNvSpPr>
                <a:spLocks noChangeArrowheads="1"/>
              </p:cNvSpPr>
              <p:nvPr/>
            </p:nvSpPr>
            <p:spPr bwMode="auto">
              <a:xfrm>
                <a:off x="1817" y="3326"/>
                <a:ext cx="27" cy="27"/>
              </a:xfrm>
              <a:prstGeom prst="ellipse">
                <a:avLst/>
              </a:prstGeom>
              <a:gradFill rotWithShape="1">
                <a:gsLst>
                  <a:gs pos="0">
                    <a:srgbClr val="FF99FF"/>
                  </a:gs>
                  <a:gs pos="50000">
                    <a:schemeClr val="bg1"/>
                  </a:gs>
                  <a:gs pos="100000">
                    <a:srgbClr val="FF99FF"/>
                  </a:gs>
                </a:gsLst>
                <a:lin ang="0" scaled="1"/>
              </a:gra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182" name="AutoShape 19"/>
            <p:cNvSpPr>
              <a:spLocks noChangeArrowheads="1"/>
            </p:cNvSpPr>
            <p:nvPr/>
          </p:nvSpPr>
          <p:spPr bwMode="auto">
            <a:xfrm>
              <a:off x="3480" y="1662"/>
              <a:ext cx="1416" cy="1584"/>
            </a:xfrm>
            <a:prstGeom prst="can">
              <a:avLst>
                <a:gd name="adj" fmla="val 46398"/>
              </a:avLst>
            </a:prstGeom>
            <a:noFill/>
            <a:ln w="9525">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20"/>
            <p:cNvSpPr>
              <a:spLocks noChangeShapeType="1"/>
            </p:cNvSpPr>
            <p:nvPr/>
          </p:nvSpPr>
          <p:spPr bwMode="auto">
            <a:xfrm>
              <a:off x="4188" y="1902"/>
              <a:ext cx="0" cy="110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680" name="Text Box 24"/>
          <p:cNvSpPr txBox="1">
            <a:spLocks noChangeArrowheads="1"/>
          </p:cNvSpPr>
          <p:nvPr/>
        </p:nvSpPr>
        <p:spPr bwMode="auto">
          <a:xfrm>
            <a:off x="154765" y="1470548"/>
            <a:ext cx="8074835" cy="861774"/>
          </a:xfrm>
          <a:prstGeom prst="rect">
            <a:avLst/>
          </a:prstGeom>
          <a:solidFill>
            <a:schemeClr val="accent3"/>
          </a:solidFill>
          <a:ln>
            <a:no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latin typeface="Times New Roman" pitchFamily="18" charset="0"/>
              </a:rPr>
              <a:t>Hai</a:t>
            </a:r>
            <a:r>
              <a:rPr lang="en-US" sz="2000" dirty="0">
                <a:latin typeface="Times New Roman" pitchFamily="18" charset="0"/>
              </a:rPr>
              <a:t> </a:t>
            </a:r>
            <a:r>
              <a:rPr lang="en-US" sz="2000" dirty="0" err="1">
                <a:latin typeface="Times New Roman" pitchFamily="18" charset="0"/>
              </a:rPr>
              <a:t>dụng</a:t>
            </a:r>
            <a:r>
              <a:rPr lang="en-US" sz="2000" dirty="0">
                <a:latin typeface="Times New Roman" pitchFamily="18" charset="0"/>
              </a:rPr>
              <a:t> </a:t>
            </a:r>
            <a:r>
              <a:rPr lang="en-US" sz="2000" dirty="0" err="1">
                <a:latin typeface="Times New Roman" pitchFamily="18" charset="0"/>
              </a:rPr>
              <a:t>cụ,một</a:t>
            </a:r>
            <a:r>
              <a:rPr lang="en-US" sz="2000" dirty="0">
                <a:latin typeface="Times New Roman" pitchFamily="18" charset="0"/>
              </a:rPr>
              <a:t> </a:t>
            </a:r>
            <a:r>
              <a:rPr lang="en-US" sz="2000" dirty="0" err="1">
                <a:latin typeface="Times New Roman" pitchFamily="18" charset="0"/>
              </a:rPr>
              <a:t>hình</a:t>
            </a:r>
            <a:r>
              <a:rPr lang="en-US" sz="2000" dirty="0">
                <a:latin typeface="Times New Roman" pitchFamily="18" charset="0"/>
              </a:rPr>
              <a:t> </a:t>
            </a:r>
            <a:r>
              <a:rPr lang="en-US" sz="2000" dirty="0" err="1">
                <a:latin typeface="Times New Roman" pitchFamily="18" charset="0"/>
              </a:rPr>
              <a:t>trụ</a:t>
            </a:r>
            <a:r>
              <a:rPr lang="en-US" sz="2000" dirty="0">
                <a:latin typeface="Times New Roman" pitchFamily="18" charset="0"/>
              </a:rPr>
              <a:t> </a:t>
            </a:r>
            <a:r>
              <a:rPr lang="en-US" sz="2000" dirty="0" err="1">
                <a:latin typeface="Times New Roman" pitchFamily="18" charset="0"/>
              </a:rPr>
              <a:t>và</a:t>
            </a:r>
            <a:r>
              <a:rPr lang="en-US" sz="2000" dirty="0">
                <a:latin typeface="Times New Roman" pitchFamily="18" charset="0"/>
              </a:rPr>
              <a:t> </a:t>
            </a:r>
            <a:r>
              <a:rPr lang="en-US" sz="2000" dirty="0" err="1">
                <a:latin typeface="Times New Roman" pitchFamily="18" charset="0"/>
              </a:rPr>
              <a:t>một</a:t>
            </a:r>
            <a:r>
              <a:rPr lang="en-US" sz="2000" dirty="0">
                <a:latin typeface="Times New Roman" pitchFamily="18" charset="0"/>
              </a:rPr>
              <a:t> </a:t>
            </a:r>
            <a:r>
              <a:rPr lang="en-US" sz="2000" dirty="0" err="1">
                <a:latin typeface="Times New Roman" pitchFamily="18" charset="0"/>
              </a:rPr>
              <a:t>hình</a:t>
            </a:r>
            <a:r>
              <a:rPr lang="en-US" sz="2000" dirty="0">
                <a:latin typeface="Times New Roman" pitchFamily="18" charset="0"/>
              </a:rPr>
              <a:t> </a:t>
            </a:r>
            <a:r>
              <a:rPr lang="en-US" sz="2000" dirty="0" err="1">
                <a:latin typeface="Times New Roman" pitchFamily="18" charset="0"/>
              </a:rPr>
              <a:t>nón</a:t>
            </a:r>
            <a:r>
              <a:rPr lang="en-US" sz="2000" dirty="0">
                <a:latin typeface="Times New Roman" pitchFamily="18" charset="0"/>
              </a:rPr>
              <a:t> </a:t>
            </a:r>
            <a:r>
              <a:rPr lang="en-US" sz="2000" dirty="0" err="1">
                <a:latin typeface="Times New Roman" pitchFamily="18" charset="0"/>
              </a:rPr>
              <a:t>có</a:t>
            </a:r>
            <a:r>
              <a:rPr lang="en-US" sz="2000" dirty="0">
                <a:latin typeface="Times New Roman" pitchFamily="18" charset="0"/>
              </a:rPr>
              <a:t> </a:t>
            </a:r>
            <a:r>
              <a:rPr lang="en-US" sz="2000" dirty="0" err="1">
                <a:latin typeface="Times New Roman" pitchFamily="18" charset="0"/>
              </a:rPr>
              <a:t>đáy</a:t>
            </a:r>
            <a:r>
              <a:rPr lang="en-US" sz="2000" dirty="0">
                <a:latin typeface="Times New Roman" pitchFamily="18" charset="0"/>
              </a:rPr>
              <a:t> </a:t>
            </a:r>
            <a:r>
              <a:rPr lang="en-US" sz="2000" dirty="0" err="1">
                <a:latin typeface="Times New Roman" pitchFamily="18" charset="0"/>
              </a:rPr>
              <a:t>là</a:t>
            </a:r>
            <a:r>
              <a:rPr lang="en-US" sz="2000" dirty="0">
                <a:latin typeface="Times New Roman" pitchFamily="18" charset="0"/>
              </a:rPr>
              <a:t> </a:t>
            </a:r>
            <a:r>
              <a:rPr lang="en-US" sz="2000" dirty="0" err="1">
                <a:latin typeface="Times New Roman" pitchFamily="18" charset="0"/>
              </a:rPr>
              <a:t>hai</a:t>
            </a:r>
            <a:r>
              <a:rPr lang="en-US" sz="2000" dirty="0">
                <a:latin typeface="Times New Roman" pitchFamily="18" charset="0"/>
              </a:rPr>
              <a:t> </a:t>
            </a:r>
            <a:r>
              <a:rPr lang="en-US" sz="2000" dirty="0" err="1">
                <a:latin typeface="Times New Roman" pitchFamily="18" charset="0"/>
              </a:rPr>
              <a:t>hình</a:t>
            </a:r>
            <a:r>
              <a:rPr lang="en-US" sz="2000" dirty="0">
                <a:latin typeface="Times New Roman" pitchFamily="18" charset="0"/>
              </a:rPr>
              <a:t> </a:t>
            </a:r>
            <a:r>
              <a:rPr lang="en-US" sz="2000" dirty="0" err="1">
                <a:latin typeface="Times New Roman" pitchFamily="18" charset="0"/>
              </a:rPr>
              <a:t>tròn</a:t>
            </a:r>
            <a:r>
              <a:rPr lang="en-US" sz="2000" dirty="0">
                <a:latin typeface="Times New Roman" pitchFamily="18" charset="0"/>
              </a:rPr>
              <a:t> </a:t>
            </a:r>
            <a:r>
              <a:rPr lang="en-US" sz="2000" dirty="0" err="1">
                <a:latin typeface="Times New Roman" pitchFamily="18" charset="0"/>
              </a:rPr>
              <a:t>bằng</a:t>
            </a:r>
            <a:r>
              <a:rPr lang="en-US" sz="2000" dirty="0">
                <a:latin typeface="Times New Roman" pitchFamily="18" charset="0"/>
              </a:rPr>
              <a:t> </a:t>
            </a:r>
            <a:r>
              <a:rPr lang="en-US" sz="2000" dirty="0" err="1">
                <a:latin typeface="Times New Roman" pitchFamily="18" charset="0"/>
              </a:rPr>
              <a:t>nhau</a:t>
            </a:r>
            <a:r>
              <a:rPr lang="en-US" sz="2000" dirty="0" smtClean="0">
                <a:latin typeface="Times New Roman" pitchFamily="18" charset="0"/>
              </a:rPr>
              <a:t>.</a:t>
            </a:r>
          </a:p>
          <a:p>
            <a:pPr eaLnBrk="1" hangingPunct="1">
              <a:spcBef>
                <a:spcPct val="50000"/>
              </a:spcBef>
            </a:pPr>
            <a:r>
              <a:rPr lang="en-US" sz="2000" dirty="0" err="1" smtClean="0">
                <a:latin typeface="Times New Roman" pitchFamily="18" charset="0"/>
              </a:rPr>
              <a:t>Chiều</a:t>
            </a:r>
            <a:r>
              <a:rPr lang="en-US" sz="2000" dirty="0" smtClean="0">
                <a:latin typeface="Times New Roman" pitchFamily="18" charset="0"/>
              </a:rPr>
              <a:t> </a:t>
            </a:r>
            <a:r>
              <a:rPr lang="en-US" sz="2000" dirty="0" err="1">
                <a:latin typeface="Times New Roman" pitchFamily="18" charset="0"/>
              </a:rPr>
              <a:t>cao</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hình</a:t>
            </a:r>
            <a:r>
              <a:rPr lang="en-US" sz="2000" dirty="0">
                <a:latin typeface="Times New Roman" pitchFamily="18" charset="0"/>
              </a:rPr>
              <a:t> </a:t>
            </a:r>
            <a:r>
              <a:rPr lang="en-US" sz="2000" dirty="0" err="1">
                <a:latin typeface="Times New Roman" pitchFamily="18" charset="0"/>
              </a:rPr>
              <a:t>nón</a:t>
            </a:r>
            <a:r>
              <a:rPr lang="en-US" sz="2000" dirty="0">
                <a:latin typeface="Times New Roman" pitchFamily="18" charset="0"/>
              </a:rPr>
              <a:t> </a:t>
            </a:r>
            <a:r>
              <a:rPr lang="en-US" sz="2000" dirty="0" err="1">
                <a:latin typeface="Times New Roman" pitchFamily="18" charset="0"/>
              </a:rPr>
              <a:t>bằng</a:t>
            </a:r>
            <a:r>
              <a:rPr lang="en-US" sz="2000" dirty="0">
                <a:latin typeface="Times New Roman" pitchFamily="18" charset="0"/>
              </a:rPr>
              <a:t> </a:t>
            </a:r>
            <a:r>
              <a:rPr lang="en-US" sz="2000" dirty="0" err="1">
                <a:latin typeface="Times New Roman" pitchFamily="18" charset="0"/>
              </a:rPr>
              <a:t>chiều</a:t>
            </a:r>
            <a:r>
              <a:rPr lang="en-US" sz="2000" dirty="0">
                <a:latin typeface="Times New Roman" pitchFamily="18" charset="0"/>
              </a:rPr>
              <a:t> </a:t>
            </a:r>
            <a:r>
              <a:rPr lang="en-US" sz="2000" dirty="0" err="1">
                <a:latin typeface="Times New Roman" pitchFamily="18" charset="0"/>
              </a:rPr>
              <a:t>cao</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hình</a:t>
            </a:r>
            <a:r>
              <a:rPr lang="en-US" sz="2000" dirty="0">
                <a:latin typeface="Times New Roman" pitchFamily="18" charset="0"/>
              </a:rPr>
              <a:t> </a:t>
            </a:r>
            <a:r>
              <a:rPr lang="en-US" sz="2000" dirty="0" err="1">
                <a:latin typeface="Times New Roman" pitchFamily="18" charset="0"/>
              </a:rPr>
              <a:t>trụ</a:t>
            </a:r>
            <a:r>
              <a:rPr lang="en-US" sz="2000" dirty="0">
                <a:latin typeface="Times New Roman" pitchFamily="18" charset="0"/>
              </a:rPr>
              <a:t>.(h.90}</a:t>
            </a:r>
          </a:p>
        </p:txBody>
      </p:sp>
      <p:sp>
        <p:nvSpPr>
          <p:cNvPr id="70681" name="Text Box 25"/>
          <p:cNvSpPr txBox="1">
            <a:spLocks noChangeArrowheads="1"/>
          </p:cNvSpPr>
          <p:nvPr/>
        </p:nvSpPr>
        <p:spPr bwMode="auto">
          <a:xfrm>
            <a:off x="441701" y="2503702"/>
            <a:ext cx="4605541" cy="1323439"/>
          </a:xfrm>
          <a:prstGeom prst="rect">
            <a:avLst/>
          </a:prstGeom>
          <a:solidFill>
            <a:schemeClr val="accent3"/>
          </a:solidFill>
          <a:ln>
            <a:no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260ED8"/>
                </a:solidFill>
                <a:latin typeface="Times New Roman" pitchFamily="18" charset="0"/>
              </a:rPr>
              <a:t>Múc</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đầy</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nước</a:t>
            </a:r>
            <a:r>
              <a:rPr lang="en-US" sz="2000" dirty="0">
                <a:solidFill>
                  <a:srgbClr val="260ED8"/>
                </a:solidFill>
                <a:latin typeface="Times New Roman" pitchFamily="18" charset="0"/>
              </a:rPr>
              <a:t> </a:t>
            </a:r>
            <a:r>
              <a:rPr lang="en-US" sz="2000" dirty="0" err="1" smtClean="0">
                <a:solidFill>
                  <a:srgbClr val="260ED8"/>
                </a:solidFill>
                <a:latin typeface="Times New Roman" pitchFamily="18" charset="0"/>
              </a:rPr>
              <a:t>vào</a:t>
            </a:r>
            <a:r>
              <a:rPr lang="en-US" sz="2000" dirty="0" smtClean="0">
                <a:solidFill>
                  <a:srgbClr val="260ED8"/>
                </a:solidFill>
                <a:latin typeface="Times New Roman" pitchFamily="18" charset="0"/>
              </a:rPr>
              <a:t> </a:t>
            </a:r>
            <a:r>
              <a:rPr lang="en-US" sz="2000" dirty="0" err="1" smtClean="0">
                <a:solidFill>
                  <a:srgbClr val="260ED8"/>
                </a:solidFill>
                <a:latin typeface="Times New Roman" pitchFamily="18" charset="0"/>
              </a:rPr>
              <a:t>dụng</a:t>
            </a:r>
            <a:r>
              <a:rPr lang="en-US" sz="2000" dirty="0" smtClean="0">
                <a:solidFill>
                  <a:srgbClr val="260ED8"/>
                </a:solidFill>
                <a:latin typeface="Times New Roman" pitchFamily="18" charset="0"/>
              </a:rPr>
              <a:t> </a:t>
            </a:r>
            <a:r>
              <a:rPr lang="en-US" sz="2000" dirty="0" err="1" smtClean="0">
                <a:solidFill>
                  <a:srgbClr val="260ED8"/>
                </a:solidFill>
                <a:latin typeface="Times New Roman" pitchFamily="18" charset="0"/>
              </a:rPr>
              <a:t>cụ</a:t>
            </a:r>
            <a:r>
              <a:rPr lang="en-US" sz="2000" dirty="0" smtClean="0">
                <a:solidFill>
                  <a:srgbClr val="260ED8"/>
                </a:solidFill>
                <a:latin typeface="Times New Roman" pitchFamily="18" charset="0"/>
              </a:rPr>
              <a:t> </a:t>
            </a:r>
            <a:r>
              <a:rPr lang="en-US" sz="2000" dirty="0" err="1" smtClean="0">
                <a:solidFill>
                  <a:srgbClr val="260ED8"/>
                </a:solidFill>
                <a:latin typeface="Times New Roman" pitchFamily="18" charset="0"/>
              </a:rPr>
              <a:t>hình</a:t>
            </a:r>
            <a:r>
              <a:rPr lang="en-US" sz="2000" dirty="0" smtClean="0">
                <a:solidFill>
                  <a:srgbClr val="260ED8"/>
                </a:solidFill>
                <a:latin typeface="Times New Roman" pitchFamily="18" charset="0"/>
              </a:rPr>
              <a:t> </a:t>
            </a:r>
            <a:r>
              <a:rPr lang="en-US" sz="2000" dirty="0" err="1" smtClean="0">
                <a:solidFill>
                  <a:srgbClr val="260ED8"/>
                </a:solidFill>
                <a:latin typeface="Times New Roman" pitchFamily="18" charset="0"/>
              </a:rPr>
              <a:t>nón</a:t>
            </a:r>
            <a:r>
              <a:rPr lang="en-US" sz="2000" dirty="0" smtClean="0">
                <a:solidFill>
                  <a:srgbClr val="260ED8"/>
                </a:solidFill>
                <a:latin typeface="Times New Roman" pitchFamily="18" charset="0"/>
              </a:rPr>
              <a:t> </a:t>
            </a:r>
            <a:r>
              <a:rPr lang="en-US" sz="2000" dirty="0" err="1" smtClean="0">
                <a:solidFill>
                  <a:srgbClr val="260ED8"/>
                </a:solidFill>
                <a:latin typeface="Times New Roman" pitchFamily="18" charset="0"/>
              </a:rPr>
              <a:t>rồi</a:t>
            </a:r>
            <a:r>
              <a:rPr lang="en-US" sz="2000" dirty="0" smtClean="0">
                <a:solidFill>
                  <a:srgbClr val="260ED8"/>
                </a:solidFill>
                <a:latin typeface="Times New Roman" pitchFamily="18" charset="0"/>
              </a:rPr>
              <a:t> </a:t>
            </a:r>
            <a:r>
              <a:rPr lang="en-US" sz="2000" dirty="0" err="1">
                <a:solidFill>
                  <a:srgbClr val="260ED8"/>
                </a:solidFill>
                <a:latin typeface="Times New Roman" pitchFamily="18" charset="0"/>
              </a:rPr>
              <a:t>đổ</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vào</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dụng</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cụ</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hình</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trụ</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thì</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thấy</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chiều</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cao</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của</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cột</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nước</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này</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chỉ</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bằng</a:t>
            </a:r>
            <a:r>
              <a:rPr lang="en-US" sz="2000" dirty="0">
                <a:solidFill>
                  <a:srgbClr val="260ED8"/>
                </a:solidFill>
                <a:latin typeface="Times New Roman" pitchFamily="18" charset="0"/>
              </a:rPr>
              <a:t> 1/3 </a:t>
            </a:r>
            <a:r>
              <a:rPr lang="en-US" sz="2000" dirty="0" err="1">
                <a:solidFill>
                  <a:srgbClr val="260ED8"/>
                </a:solidFill>
                <a:latin typeface="Times New Roman" pitchFamily="18" charset="0"/>
              </a:rPr>
              <a:t>chiều</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cao</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của</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hình</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trụ</a:t>
            </a:r>
            <a:endParaRPr lang="en-US" sz="2000" dirty="0">
              <a:solidFill>
                <a:srgbClr val="260ED8"/>
              </a:solidFill>
              <a:latin typeface="Times New Roman" pitchFamily="18" charset="0"/>
            </a:endParaRPr>
          </a:p>
        </p:txBody>
      </p:sp>
      <p:sp>
        <p:nvSpPr>
          <p:cNvPr id="70682" name="Text Box 26"/>
          <p:cNvSpPr txBox="1">
            <a:spLocks noChangeArrowheads="1"/>
          </p:cNvSpPr>
          <p:nvPr/>
        </p:nvSpPr>
        <p:spPr bwMode="auto">
          <a:xfrm>
            <a:off x="446395" y="3928597"/>
            <a:ext cx="2971800" cy="396875"/>
          </a:xfrm>
          <a:prstGeom prst="rect">
            <a:avLst/>
          </a:prstGeom>
          <a:solidFill>
            <a:srgbClr val="FFFF00"/>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a:latin typeface="Times New Roman" pitchFamily="18" charset="0"/>
              </a:rPr>
              <a:t>Qua </a:t>
            </a:r>
            <a:r>
              <a:rPr lang="en-US" sz="2000" dirty="0" err="1">
                <a:latin typeface="Times New Roman" pitchFamily="18" charset="0"/>
              </a:rPr>
              <a:t>thực</a:t>
            </a:r>
            <a:r>
              <a:rPr lang="en-US" sz="2000" dirty="0">
                <a:latin typeface="Times New Roman" pitchFamily="18" charset="0"/>
              </a:rPr>
              <a:t> </a:t>
            </a:r>
            <a:r>
              <a:rPr lang="en-US" sz="2000" dirty="0" err="1">
                <a:latin typeface="Times New Roman" pitchFamily="18" charset="0"/>
              </a:rPr>
              <a:t>nghiệm</a:t>
            </a:r>
            <a:r>
              <a:rPr lang="en-US" sz="2000" dirty="0">
                <a:latin typeface="Times New Roman" pitchFamily="18" charset="0"/>
              </a:rPr>
              <a:t> ta </a:t>
            </a:r>
            <a:r>
              <a:rPr lang="en-US" sz="2000" dirty="0" err="1">
                <a:latin typeface="Times New Roman" pitchFamily="18" charset="0"/>
              </a:rPr>
              <a:t>thấy</a:t>
            </a:r>
            <a:r>
              <a:rPr lang="en-US" sz="2000" dirty="0">
                <a:latin typeface="Times New Roman" pitchFamily="18" charset="0"/>
              </a:rPr>
              <a:t> </a:t>
            </a:r>
          </a:p>
        </p:txBody>
      </p:sp>
      <p:graphicFrame>
        <p:nvGraphicFramePr>
          <p:cNvPr id="70683" name="Object 27"/>
          <p:cNvGraphicFramePr>
            <a:graphicFrameLocks noChangeAspect="1"/>
          </p:cNvGraphicFramePr>
          <p:nvPr>
            <p:extLst>
              <p:ext uri="{D42A27DB-BD31-4B8C-83A1-F6EECF244321}">
                <p14:modId xmlns:p14="http://schemas.microsoft.com/office/powerpoint/2010/main" val="122397122"/>
              </p:ext>
            </p:extLst>
          </p:nvPr>
        </p:nvGraphicFramePr>
        <p:xfrm>
          <a:off x="293995" y="4668925"/>
          <a:ext cx="3276600" cy="1476375"/>
        </p:xfrm>
        <a:graphic>
          <a:graphicData uri="http://schemas.openxmlformats.org/presentationml/2006/ole">
            <mc:AlternateContent xmlns:mc="http://schemas.openxmlformats.org/markup-compatibility/2006">
              <mc:Choice xmlns:v="urn:schemas-microsoft-com:vml" Requires="v">
                <p:oleObj spid="_x0000_s6146" name="Equation" r:id="rId3" imgW="1269449" imgH="393529" progId="Equation.DSMT4">
                  <p:embed/>
                </p:oleObj>
              </mc:Choice>
              <mc:Fallback>
                <p:oleObj name="Equation" r:id="rId3" imgW="1269449"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95" y="4668925"/>
                        <a:ext cx="3276600" cy="1476375"/>
                      </a:xfrm>
                      <a:prstGeom prst="rect">
                        <a:avLst/>
                      </a:prstGeom>
                      <a:solidFill>
                        <a:srgbClr val="FFFF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0" name="Text Box 31"/>
          <p:cNvSpPr txBox="1">
            <a:spLocks noChangeArrowheads="1"/>
          </p:cNvSpPr>
          <p:nvPr/>
        </p:nvSpPr>
        <p:spPr bwMode="auto">
          <a:xfrm>
            <a:off x="684213" y="1089027"/>
            <a:ext cx="2971800" cy="707886"/>
          </a:xfrm>
          <a:prstGeom prst="rect">
            <a:avLst/>
          </a:prstGeom>
          <a:solidFill>
            <a:schemeClr val="accent3"/>
          </a:solid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u="sng" dirty="0">
                <a:latin typeface="Times New Roman" pitchFamily="18" charset="0"/>
              </a:rPr>
              <a:t>3.THỂ TÍCH HÌNH NÓN:</a:t>
            </a:r>
          </a:p>
        </p:txBody>
      </p:sp>
      <p:sp>
        <p:nvSpPr>
          <p:cNvPr id="27"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spTree>
    <p:extLst>
      <p:ext uri="{BB962C8B-B14F-4D97-AF65-F5344CB8AC3E}">
        <p14:creationId xmlns:p14="http://schemas.microsoft.com/office/powerpoint/2010/main" val="410082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80"/>
                                        </p:tgtEl>
                                        <p:attrNameLst>
                                          <p:attrName>style.visibility</p:attrName>
                                        </p:attrNameLst>
                                      </p:cBhvr>
                                      <p:to>
                                        <p:strVal val="visible"/>
                                      </p:to>
                                    </p:set>
                                    <p:animEffect transition="in" filter="blinds(horizontal)">
                                      <p:cBhvr>
                                        <p:cTn id="7" dur="500"/>
                                        <p:tgtEl>
                                          <p:spTgt spid="706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70658"/>
                                        </p:tgtEl>
                                        <p:attrNameLst>
                                          <p:attrName>style.visibility</p:attrName>
                                        </p:attrNameLst>
                                      </p:cBhvr>
                                      <p:to>
                                        <p:strVal val="visible"/>
                                      </p:to>
                                    </p:set>
                                    <p:anim calcmode="lin" valueType="num">
                                      <p:cBhvr additive="base">
                                        <p:cTn id="12" dur="500" fill="hold"/>
                                        <p:tgtEl>
                                          <p:spTgt spid="70658"/>
                                        </p:tgtEl>
                                        <p:attrNameLst>
                                          <p:attrName>ppt_x</p:attrName>
                                        </p:attrNameLst>
                                      </p:cBhvr>
                                      <p:tavLst>
                                        <p:tav tm="0">
                                          <p:val>
                                            <p:strVal val="#ppt_x"/>
                                          </p:val>
                                        </p:tav>
                                        <p:tav tm="100000">
                                          <p:val>
                                            <p:strVal val="#ppt_x"/>
                                          </p:val>
                                        </p:tav>
                                      </p:tavLst>
                                    </p:anim>
                                    <p:anim calcmode="lin" valueType="num">
                                      <p:cBhvr additive="base">
                                        <p:cTn id="13" dur="500" fill="hold"/>
                                        <p:tgtEl>
                                          <p:spTgt spid="7065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0681"/>
                                        </p:tgtEl>
                                        <p:attrNameLst>
                                          <p:attrName>style.visibility</p:attrName>
                                        </p:attrNameLst>
                                      </p:cBhvr>
                                      <p:to>
                                        <p:strVal val="visible"/>
                                      </p:to>
                                    </p:set>
                                    <p:animEffect transition="in" filter="blinds(horizontal)">
                                      <p:cBhvr>
                                        <p:cTn id="18" dur="500"/>
                                        <p:tgtEl>
                                          <p:spTgt spid="706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10800000">
                                      <p:cBhvr>
                                        <p:cTn id="22" dur="500" fill="hold"/>
                                        <p:tgtEl>
                                          <p:spTgt spid="70660"/>
                                        </p:tgtEl>
                                        <p:attrNameLst>
                                          <p:attrName>r</p:attrName>
                                        </p:attrNameLst>
                                      </p:cBhvr>
                                    </p:animRot>
                                  </p:childTnLst>
                                </p:cTn>
                              </p:par>
                              <p:par>
                                <p:cTn id="23" presetID="4" presetClass="entr" presetSubtype="32" fill="hold" grpId="0" nodeType="withEffect">
                                  <p:stCondLst>
                                    <p:cond delay="0"/>
                                  </p:stCondLst>
                                  <p:childTnLst>
                                    <p:set>
                                      <p:cBhvr>
                                        <p:cTn id="24" dur="1" fill="hold">
                                          <p:stCondLst>
                                            <p:cond delay="0"/>
                                          </p:stCondLst>
                                        </p:cTn>
                                        <p:tgtEl>
                                          <p:spTgt spid="70666"/>
                                        </p:tgtEl>
                                        <p:attrNameLst>
                                          <p:attrName>style.visibility</p:attrName>
                                        </p:attrNameLst>
                                      </p:cBhvr>
                                      <p:to>
                                        <p:strVal val="visible"/>
                                      </p:to>
                                    </p:set>
                                    <p:animEffect transition="in" filter="box(out)">
                                      <p:cBhvr>
                                        <p:cTn id="25" dur="500"/>
                                        <p:tgtEl>
                                          <p:spTgt spid="70666"/>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70659"/>
                                        </p:tgtEl>
                                        <p:attrNameLst>
                                          <p:attrName>style.visibility</p:attrName>
                                        </p:attrNameLst>
                                      </p:cBhvr>
                                      <p:to>
                                        <p:strVal val="visible"/>
                                      </p:to>
                                    </p:set>
                                    <p:animEffect transition="in" filter="wedge">
                                      <p:cBhvr>
                                        <p:cTn id="28" dur="2000"/>
                                        <p:tgtEl>
                                          <p:spTgt spid="70659"/>
                                        </p:tgtEl>
                                      </p:cBhvr>
                                    </p:animEffect>
                                  </p:childTnLst>
                                </p:cTn>
                              </p:par>
                              <p:par>
                                <p:cTn id="29" presetID="37" presetClass="exit" presetSubtype="0" fill="hold" grpId="1" nodeType="withEffect">
                                  <p:stCondLst>
                                    <p:cond delay="0"/>
                                  </p:stCondLst>
                                  <p:childTnLst>
                                    <p:animEffect transition="out" filter="fade">
                                      <p:cBhvr>
                                        <p:cTn id="30" dur="1000"/>
                                        <p:tgtEl>
                                          <p:spTgt spid="70666"/>
                                        </p:tgtEl>
                                      </p:cBhvr>
                                    </p:animEffect>
                                    <p:anim calcmode="lin" valueType="num">
                                      <p:cBhvr>
                                        <p:cTn id="31" dur="1000"/>
                                        <p:tgtEl>
                                          <p:spTgt spid="70666"/>
                                        </p:tgtEl>
                                        <p:attrNameLst>
                                          <p:attrName>ppt_x</p:attrName>
                                        </p:attrNameLst>
                                      </p:cBhvr>
                                      <p:tavLst>
                                        <p:tav tm="0">
                                          <p:val>
                                            <p:strVal val="ppt_x"/>
                                          </p:val>
                                        </p:tav>
                                        <p:tav tm="100000">
                                          <p:val>
                                            <p:strVal val="ppt_x"/>
                                          </p:val>
                                        </p:tav>
                                      </p:tavLst>
                                    </p:anim>
                                    <p:anim calcmode="lin" valueType="num">
                                      <p:cBhvr>
                                        <p:cTn id="32" dur="100" decel="100000"/>
                                        <p:tgtEl>
                                          <p:spTgt spid="70666"/>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70666"/>
                                        </p:tgtEl>
                                        <p:attrNameLst>
                                          <p:attrName>ppt_y</p:attrName>
                                        </p:attrNameLst>
                                      </p:cBhvr>
                                      <p:tavLst>
                                        <p:tav tm="0">
                                          <p:val>
                                            <p:strVal val="ppt_y"/>
                                          </p:val>
                                        </p:tav>
                                        <p:tav tm="100000">
                                          <p:val>
                                            <p:strVal val="ppt_y+1"/>
                                          </p:val>
                                        </p:tav>
                                      </p:tavLst>
                                    </p:anim>
                                    <p:set>
                                      <p:cBhvr>
                                        <p:cTn id="34" dur="1" fill="hold">
                                          <p:stCondLst>
                                            <p:cond delay="999"/>
                                          </p:stCondLst>
                                        </p:cTn>
                                        <p:tgtEl>
                                          <p:spTgt spid="7066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xit" presetSubtype="0" fill="hold" nodeType="clickEffect">
                                  <p:stCondLst>
                                    <p:cond delay="0"/>
                                  </p:stCondLst>
                                  <p:childTnLst>
                                    <p:animEffect transition="out" filter="wedge">
                                      <p:cBhvr>
                                        <p:cTn id="38" dur="500"/>
                                        <p:tgtEl>
                                          <p:spTgt spid="70660"/>
                                        </p:tgtEl>
                                      </p:cBhvr>
                                    </p:animEffect>
                                    <p:set>
                                      <p:cBhvr>
                                        <p:cTn id="39" dur="1" fill="hold">
                                          <p:stCondLst>
                                            <p:cond delay="499"/>
                                          </p:stCondLst>
                                        </p:cTn>
                                        <p:tgtEl>
                                          <p:spTgt spid="70660"/>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32" fill="hold" grpId="0" nodeType="clickEffect">
                                  <p:stCondLst>
                                    <p:cond delay="0"/>
                                  </p:stCondLst>
                                  <p:childTnLst>
                                    <p:set>
                                      <p:cBhvr>
                                        <p:cTn id="43" dur="1" fill="hold">
                                          <p:stCondLst>
                                            <p:cond delay="0"/>
                                          </p:stCondLst>
                                        </p:cTn>
                                        <p:tgtEl>
                                          <p:spTgt spid="70682"/>
                                        </p:tgtEl>
                                        <p:attrNameLst>
                                          <p:attrName>style.visibility</p:attrName>
                                        </p:attrNameLst>
                                      </p:cBhvr>
                                      <p:to>
                                        <p:strVal val="visible"/>
                                      </p:to>
                                    </p:set>
                                    <p:animEffect transition="in" filter="diamond(out)">
                                      <p:cBhvr>
                                        <p:cTn id="44" dur="2000"/>
                                        <p:tgtEl>
                                          <p:spTgt spid="70682"/>
                                        </p:tgtEl>
                                      </p:cBhvr>
                                    </p:animEffect>
                                  </p:childTnLst>
                                </p:cTn>
                              </p:par>
                              <p:par>
                                <p:cTn id="45" presetID="8" presetClass="entr" presetSubtype="32" fill="hold" nodeType="withEffect">
                                  <p:stCondLst>
                                    <p:cond delay="0"/>
                                  </p:stCondLst>
                                  <p:childTnLst>
                                    <p:set>
                                      <p:cBhvr>
                                        <p:cTn id="46" dur="1" fill="hold">
                                          <p:stCondLst>
                                            <p:cond delay="0"/>
                                          </p:stCondLst>
                                        </p:cTn>
                                        <p:tgtEl>
                                          <p:spTgt spid="70683"/>
                                        </p:tgtEl>
                                        <p:attrNameLst>
                                          <p:attrName>style.visibility</p:attrName>
                                        </p:attrNameLst>
                                      </p:cBhvr>
                                      <p:to>
                                        <p:strVal val="visible"/>
                                      </p:to>
                                    </p:set>
                                    <p:animEffect transition="in" filter="diamond(out)">
                                      <p:cBhvr>
                                        <p:cTn id="47" dur="2000"/>
                                        <p:tgtEl>
                                          <p:spTgt spid="70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59" grpId="0" animBg="1"/>
      <p:bldP spid="70666" grpId="0" animBg="1"/>
      <p:bldP spid="70666" grpId="1" animBg="1"/>
      <p:bldP spid="70680" grpId="0" animBg="1"/>
      <p:bldP spid="70681" grpId="0" animBg="1"/>
      <p:bldP spid="7068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4679950" y="1484313"/>
          <a:ext cx="1676400" cy="774700"/>
        </p:xfrm>
        <a:graphic>
          <a:graphicData uri="http://schemas.openxmlformats.org/presentationml/2006/ole">
            <mc:AlternateContent xmlns:mc="http://schemas.openxmlformats.org/markup-compatibility/2006">
              <mc:Choice xmlns:v="urn:schemas-microsoft-com:vml" Requires="v">
                <p:oleObj spid="_x0000_s7170" name="Equation" r:id="rId3" imgW="761669" imgH="444307" progId="Equation.DSMT4">
                  <p:embed/>
                </p:oleObj>
              </mc:Choice>
              <mc:Fallback>
                <p:oleObj name="Equation" r:id="rId3" imgW="761669" imgH="44430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1484313"/>
                        <a:ext cx="1676400" cy="774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3203575" y="1557340"/>
          <a:ext cx="1447800" cy="688975"/>
        </p:xfrm>
        <a:graphic>
          <a:graphicData uri="http://schemas.openxmlformats.org/presentationml/2006/ole">
            <mc:AlternateContent xmlns:mc="http://schemas.openxmlformats.org/markup-compatibility/2006">
              <mc:Choice xmlns:v="urn:schemas-microsoft-com:vml" Requires="v">
                <p:oleObj spid="_x0000_s7171" name="Equation" r:id="rId5" imgW="710891" imgH="393529" progId="Equation.DSMT4">
                  <p:embed/>
                </p:oleObj>
              </mc:Choice>
              <mc:Fallback>
                <p:oleObj name="Equation" r:id="rId5" imgW="710891"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1557340"/>
                        <a:ext cx="1447800" cy="6889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4" name="Text Box 4"/>
          <p:cNvSpPr txBox="1">
            <a:spLocks noChangeArrowheads="1"/>
          </p:cNvSpPr>
          <p:nvPr/>
        </p:nvSpPr>
        <p:spPr bwMode="auto">
          <a:xfrm>
            <a:off x="0" y="1665288"/>
            <a:ext cx="1143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0000CC"/>
                </a:solidFill>
                <a:latin typeface="Times New Roman" pitchFamily="18" charset="0"/>
              </a:rPr>
              <a:t>d=2r</a:t>
            </a:r>
          </a:p>
        </p:txBody>
      </p:sp>
      <p:grpSp>
        <p:nvGrpSpPr>
          <p:cNvPr id="8197" name="Group 5"/>
          <p:cNvGrpSpPr>
            <a:grpSpLocks/>
          </p:cNvGrpSpPr>
          <p:nvPr/>
        </p:nvGrpSpPr>
        <p:grpSpPr bwMode="auto">
          <a:xfrm>
            <a:off x="6781800" y="1066802"/>
            <a:ext cx="2362200" cy="2181225"/>
            <a:chOff x="4260" y="1056"/>
            <a:chExt cx="1488" cy="1374"/>
          </a:xfrm>
        </p:grpSpPr>
        <p:grpSp>
          <p:nvGrpSpPr>
            <p:cNvPr id="8245" name="Group 6"/>
            <p:cNvGrpSpPr>
              <a:grpSpLocks/>
            </p:cNvGrpSpPr>
            <p:nvPr/>
          </p:nvGrpSpPr>
          <p:grpSpPr bwMode="auto">
            <a:xfrm>
              <a:off x="4260" y="1056"/>
              <a:ext cx="1488" cy="1374"/>
              <a:chOff x="1488" y="2736"/>
              <a:chExt cx="680" cy="745"/>
            </a:xfrm>
          </p:grpSpPr>
          <p:grpSp>
            <p:nvGrpSpPr>
              <p:cNvPr id="8247" name="Group 7"/>
              <p:cNvGrpSpPr>
                <a:grpSpLocks/>
              </p:cNvGrpSpPr>
              <p:nvPr/>
            </p:nvGrpSpPr>
            <p:grpSpPr bwMode="auto">
              <a:xfrm>
                <a:off x="1488" y="2736"/>
                <a:ext cx="680" cy="745"/>
                <a:chOff x="1488" y="2736"/>
                <a:chExt cx="680" cy="745"/>
              </a:xfrm>
            </p:grpSpPr>
            <p:sp>
              <p:nvSpPr>
                <p:cNvPr id="71688" name="Arc 8"/>
                <p:cNvSpPr>
                  <a:spLocks/>
                </p:cNvSpPr>
                <p:nvPr/>
              </p:nvSpPr>
              <p:spPr bwMode="auto">
                <a:xfrm>
                  <a:off x="1488" y="3326"/>
                  <a:ext cx="676" cy="155"/>
                </a:xfrm>
                <a:custGeom>
                  <a:avLst/>
                  <a:gdLst>
                    <a:gd name="G0" fmla="+- 21374 0 0"/>
                    <a:gd name="G1" fmla="+- 0 0 0"/>
                    <a:gd name="G2" fmla="+- 21600 0 0"/>
                    <a:gd name="T0" fmla="*/ 42954 w 42954"/>
                    <a:gd name="T1" fmla="*/ 930 h 21600"/>
                    <a:gd name="T2" fmla="*/ 0 w 42954"/>
                    <a:gd name="T3" fmla="*/ 3118 h 21600"/>
                    <a:gd name="T4" fmla="*/ 21374 w 42954"/>
                    <a:gd name="T5" fmla="*/ 0 h 21600"/>
                  </a:gdLst>
                  <a:ahLst/>
                  <a:cxnLst>
                    <a:cxn ang="0">
                      <a:pos x="T0" y="T1"/>
                    </a:cxn>
                    <a:cxn ang="0">
                      <a:pos x="T2" y="T3"/>
                    </a:cxn>
                    <a:cxn ang="0">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close/>
                    </a:path>
                  </a:pathLst>
                </a:custGeom>
                <a:gradFill rotWithShape="1">
                  <a:gsLst>
                    <a:gs pos="0">
                      <a:srgbClr val="FF99FF"/>
                    </a:gs>
                    <a:gs pos="50000">
                      <a:schemeClr val="bg1"/>
                    </a:gs>
                    <a:gs pos="100000">
                      <a:srgbClr val="FF99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1689" name="AutoShape 9"/>
                <p:cNvSpPr>
                  <a:spLocks noChangeArrowheads="1"/>
                </p:cNvSpPr>
                <p:nvPr/>
              </p:nvSpPr>
              <p:spPr bwMode="auto">
                <a:xfrm>
                  <a:off x="1488" y="2736"/>
                  <a:ext cx="680" cy="603"/>
                </a:xfrm>
                <a:prstGeom prst="flowChartExtract">
                  <a:avLst/>
                </a:prstGeom>
                <a:gradFill rotWithShape="1">
                  <a:gsLst>
                    <a:gs pos="0">
                      <a:srgbClr val="FF99FF"/>
                    </a:gs>
                    <a:gs pos="50000">
                      <a:schemeClr val="bg1"/>
                    </a:gs>
                    <a:gs pos="100000">
                      <a:srgbClr val="FF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1690" name="Arc 10"/>
                <p:cNvSpPr>
                  <a:spLocks/>
                </p:cNvSpPr>
                <p:nvPr/>
              </p:nvSpPr>
              <p:spPr bwMode="auto">
                <a:xfrm>
                  <a:off x="1491" y="3210"/>
                  <a:ext cx="671" cy="155"/>
                </a:xfrm>
                <a:custGeom>
                  <a:avLst/>
                  <a:gdLst>
                    <a:gd name="G0" fmla="+- 21342 0 0"/>
                    <a:gd name="G1" fmla="+- 21600 0 0"/>
                    <a:gd name="G2" fmla="+- 21600 0 0"/>
                    <a:gd name="T0" fmla="*/ 0 w 42595"/>
                    <a:gd name="T1" fmla="*/ 18272 h 21600"/>
                    <a:gd name="T2" fmla="*/ 42595 w 42595"/>
                    <a:gd name="T3" fmla="*/ 17742 h 21600"/>
                    <a:gd name="T4" fmla="*/ 21342 w 42595"/>
                    <a:gd name="T5" fmla="*/ 21600 h 21600"/>
                  </a:gdLst>
                  <a:ahLst/>
                  <a:cxnLst>
                    <a:cxn ang="0">
                      <a:pos x="T0" y="T1"/>
                    </a:cxn>
                    <a:cxn ang="0">
                      <a:pos x="T2" y="T3"/>
                    </a:cxn>
                    <a:cxn ang="0">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close/>
                    </a:path>
                  </a:pathLst>
                </a:custGeom>
                <a:gradFill rotWithShape="1">
                  <a:gsLst>
                    <a:gs pos="0">
                      <a:srgbClr val="FF99FF"/>
                    </a:gs>
                    <a:gs pos="50000">
                      <a:schemeClr val="bg1"/>
                    </a:gs>
                    <a:gs pos="100000">
                      <a:srgbClr val="FF99FF"/>
                    </a:gs>
                  </a:gsLst>
                  <a:lin ang="0" scaled="1"/>
                </a:gra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8248" name="Line 11"/>
              <p:cNvSpPr>
                <a:spLocks noChangeShapeType="1"/>
              </p:cNvSpPr>
              <p:nvPr/>
            </p:nvSpPr>
            <p:spPr bwMode="auto">
              <a:xfrm>
                <a:off x="1824" y="3339"/>
                <a:ext cx="3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2" name="Oval 12"/>
              <p:cNvSpPr>
                <a:spLocks noChangeArrowheads="1"/>
              </p:cNvSpPr>
              <p:nvPr/>
            </p:nvSpPr>
            <p:spPr bwMode="auto">
              <a:xfrm>
                <a:off x="1817" y="3326"/>
                <a:ext cx="27" cy="27"/>
              </a:xfrm>
              <a:prstGeom prst="ellipse">
                <a:avLst/>
              </a:prstGeom>
              <a:gradFill rotWithShape="1">
                <a:gsLst>
                  <a:gs pos="0">
                    <a:srgbClr val="FF99FF"/>
                  </a:gs>
                  <a:gs pos="50000">
                    <a:schemeClr val="bg1"/>
                  </a:gs>
                  <a:gs pos="100000">
                    <a:srgbClr val="FF99FF"/>
                  </a:gs>
                </a:gsLst>
                <a:lin ang="0" scaled="1"/>
              </a:gra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8246" name="AutoShape 13" descr="Wide upward diagonal"/>
            <p:cNvSpPr>
              <a:spLocks noChangeArrowheads="1"/>
            </p:cNvSpPr>
            <p:nvPr/>
          </p:nvSpPr>
          <p:spPr bwMode="auto">
            <a:xfrm>
              <a:off x="4992" y="1056"/>
              <a:ext cx="720" cy="1104"/>
            </a:xfrm>
            <a:prstGeom prst="rtTriangle">
              <a:avLst/>
            </a:prstGeom>
            <a:pattFill prst="wdUpDiag">
              <a:fgClr>
                <a:srgbClr val="FF99FF"/>
              </a:fgClr>
              <a:bgClr>
                <a:schemeClr val="bg1"/>
              </a:bgClr>
            </a:patt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99" name="Text Box 15"/>
          <p:cNvSpPr txBox="1">
            <a:spLocks noChangeArrowheads="1"/>
          </p:cNvSpPr>
          <p:nvPr/>
        </p:nvSpPr>
        <p:spPr bwMode="auto">
          <a:xfrm>
            <a:off x="1439863" y="981077"/>
            <a:ext cx="4648200" cy="396875"/>
          </a:xfrm>
          <a:prstGeom prst="rect">
            <a:avLst/>
          </a:prstGeom>
          <a:solidFill>
            <a:srgbClr val="FFFF00"/>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FF0000"/>
                </a:solidFill>
                <a:latin typeface="Times New Roman" pitchFamily="18" charset="0"/>
              </a:rPr>
              <a:t>Hãy</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điền</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vào</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các</a:t>
            </a:r>
            <a:r>
              <a:rPr lang="en-US" sz="2000" dirty="0">
                <a:solidFill>
                  <a:srgbClr val="FF0000"/>
                </a:solidFill>
                <a:latin typeface="Times New Roman" pitchFamily="18" charset="0"/>
              </a:rPr>
              <a:t> ô </a:t>
            </a:r>
            <a:r>
              <a:rPr lang="en-US" sz="2000" dirty="0" err="1">
                <a:solidFill>
                  <a:srgbClr val="FF0000"/>
                </a:solidFill>
                <a:latin typeface="Times New Roman" pitchFamily="18" charset="0"/>
              </a:rPr>
              <a:t>trống</a:t>
            </a:r>
            <a:r>
              <a:rPr lang="en-US" sz="2000" dirty="0">
                <a:solidFill>
                  <a:srgbClr val="FF0000"/>
                </a:solidFill>
                <a:latin typeface="Times New Roman" pitchFamily="18" charset="0"/>
              </a:rPr>
              <a:t>  ở </a:t>
            </a:r>
            <a:r>
              <a:rPr lang="en-US" sz="2000" dirty="0" err="1">
                <a:solidFill>
                  <a:srgbClr val="FF0000"/>
                </a:solidFill>
                <a:latin typeface="Times New Roman" pitchFamily="18" charset="0"/>
              </a:rPr>
              <a:t>bảng</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sau</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đây</a:t>
            </a:r>
            <a:endParaRPr lang="en-US" sz="2000" dirty="0">
              <a:solidFill>
                <a:srgbClr val="FF0000"/>
              </a:solidFill>
              <a:latin typeface="Times New Roman" pitchFamily="18" charset="0"/>
            </a:endParaRPr>
          </a:p>
        </p:txBody>
      </p:sp>
      <p:graphicFrame>
        <p:nvGraphicFramePr>
          <p:cNvPr id="71748" name="Group 68"/>
          <p:cNvGraphicFramePr>
            <a:graphicFrameLocks noGrp="1"/>
          </p:cNvGraphicFramePr>
          <p:nvPr>
            <p:ph sz="quarter" idx="3"/>
            <p:extLst>
              <p:ext uri="{D42A27DB-BD31-4B8C-83A1-F6EECF244321}">
                <p14:modId xmlns:p14="http://schemas.microsoft.com/office/powerpoint/2010/main" val="1339000723"/>
              </p:ext>
            </p:extLst>
          </p:nvPr>
        </p:nvGraphicFramePr>
        <p:xfrm>
          <a:off x="215901" y="2781302"/>
          <a:ext cx="6516688" cy="3887787"/>
        </p:xfrm>
        <a:graphic>
          <a:graphicData uri="http://schemas.openxmlformats.org/drawingml/2006/table">
            <a:tbl>
              <a:tblPr/>
              <a:tblGrid>
                <a:gridCol w="1335088"/>
                <a:gridCol w="1187450"/>
                <a:gridCol w="1262062"/>
                <a:gridCol w="1409700"/>
                <a:gridCol w="1322388"/>
              </a:tblGrid>
              <a:tr h="1079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r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d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h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ℓ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V (cm</a:t>
                      </a:r>
                      <a:r>
                        <a:rPr kumimoji="0" lang="en-US" sz="28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800" b="0" i="0" u="none" strike="noStrike" cap="none" normalizeH="0" baseline="30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2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28" name="Object 48"/>
          <p:cNvGraphicFramePr>
            <a:graphicFrameLocks noChangeAspect="1"/>
          </p:cNvGraphicFramePr>
          <p:nvPr/>
        </p:nvGraphicFramePr>
        <p:xfrm>
          <a:off x="1752600" y="3886202"/>
          <a:ext cx="431800" cy="377825"/>
        </p:xfrm>
        <a:graphic>
          <a:graphicData uri="http://schemas.openxmlformats.org/presentationml/2006/ole">
            <mc:AlternateContent xmlns:mc="http://schemas.openxmlformats.org/markup-compatibility/2006">
              <mc:Choice xmlns:v="urn:schemas-microsoft-com:vml" Requires="v">
                <p:oleObj spid="_x0000_s7172" name="Equation" r:id="rId7" imgW="202936" imgH="177569" progId="Equation.DSMT4">
                  <p:embed/>
                </p:oleObj>
              </mc:Choice>
              <mc:Fallback>
                <p:oleObj name="Equation" r:id="rId7" imgW="202936" imgH="17756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886202"/>
                        <a:ext cx="4318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9" name="Object 49"/>
          <p:cNvGraphicFramePr>
            <a:graphicFrameLocks noChangeAspect="1"/>
          </p:cNvGraphicFramePr>
          <p:nvPr/>
        </p:nvGraphicFramePr>
        <p:xfrm>
          <a:off x="4267200" y="3886200"/>
          <a:ext cx="596900" cy="338138"/>
        </p:xfrm>
        <a:graphic>
          <a:graphicData uri="http://schemas.openxmlformats.org/presentationml/2006/ole">
            <mc:AlternateContent xmlns:mc="http://schemas.openxmlformats.org/markup-compatibility/2006">
              <mc:Choice xmlns:v="urn:schemas-microsoft-com:vml" Requires="v">
                <p:oleObj spid="_x0000_s7173" name="Equation" r:id="rId9" imgW="380835" imgH="215806" progId="Equation.DSMT4">
                  <p:embed/>
                </p:oleObj>
              </mc:Choice>
              <mc:Fallback>
                <p:oleObj name="Equation" r:id="rId9" imgW="380835" imgH="21580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3886200"/>
                        <a:ext cx="59690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0" name="Object 50"/>
          <p:cNvGraphicFramePr>
            <a:graphicFrameLocks noChangeAspect="1"/>
          </p:cNvGraphicFramePr>
          <p:nvPr/>
        </p:nvGraphicFramePr>
        <p:xfrm>
          <a:off x="5472114" y="3824289"/>
          <a:ext cx="930275" cy="720725"/>
        </p:xfrm>
        <a:graphic>
          <a:graphicData uri="http://schemas.openxmlformats.org/presentationml/2006/ole">
            <mc:AlternateContent xmlns:mc="http://schemas.openxmlformats.org/markup-compatibility/2006">
              <mc:Choice xmlns:v="urn:schemas-microsoft-com:vml" Requires="v">
                <p:oleObj spid="_x0000_s7174" name="Equation" r:id="rId11" imgW="507780" imgH="393529" progId="Equation.DSMT4">
                  <p:embed/>
                </p:oleObj>
              </mc:Choice>
              <mc:Fallback>
                <p:oleObj name="Equation" r:id="rId11" imgW="507780"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72114" y="3824289"/>
                        <a:ext cx="9302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1" name="Object 51"/>
          <p:cNvGraphicFramePr>
            <a:graphicFrameLocks noChangeAspect="1"/>
          </p:cNvGraphicFramePr>
          <p:nvPr/>
        </p:nvGraphicFramePr>
        <p:xfrm>
          <a:off x="685801" y="4876800"/>
          <a:ext cx="244475" cy="381000"/>
        </p:xfrm>
        <a:graphic>
          <a:graphicData uri="http://schemas.openxmlformats.org/presentationml/2006/ole">
            <mc:AlternateContent xmlns:mc="http://schemas.openxmlformats.org/markup-compatibility/2006">
              <mc:Choice xmlns:v="urn:schemas-microsoft-com:vml" Requires="v">
                <p:oleObj spid="_x0000_s7175" name="Equation" r:id="rId13" imgW="114102" imgH="177492" progId="Equation.DSMT4">
                  <p:embed/>
                </p:oleObj>
              </mc:Choice>
              <mc:Fallback>
                <p:oleObj name="Equation" r:id="rId13" imgW="114102" imgH="17749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1" y="4876800"/>
                        <a:ext cx="24447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2" name="Object 52"/>
          <p:cNvGraphicFramePr>
            <a:graphicFrameLocks noChangeAspect="1"/>
          </p:cNvGraphicFramePr>
          <p:nvPr/>
        </p:nvGraphicFramePr>
        <p:xfrm>
          <a:off x="4191001" y="4724400"/>
          <a:ext cx="635000" cy="476250"/>
        </p:xfrm>
        <a:graphic>
          <a:graphicData uri="http://schemas.openxmlformats.org/presentationml/2006/ole">
            <mc:AlternateContent xmlns:mc="http://schemas.openxmlformats.org/markup-compatibility/2006">
              <mc:Choice xmlns:v="urn:schemas-microsoft-com:vml" Requires="v">
                <p:oleObj spid="_x0000_s7176" name="Equation" r:id="rId15" imgW="304668" imgH="228501" progId="Equation.DSMT4">
                  <p:embed/>
                </p:oleObj>
              </mc:Choice>
              <mc:Fallback>
                <p:oleObj name="Equation" r:id="rId15" imgW="304668" imgH="22850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91001" y="4724400"/>
                        <a:ext cx="63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3" name="Object 53"/>
          <p:cNvGraphicFramePr>
            <a:graphicFrameLocks noChangeAspect="1"/>
          </p:cNvGraphicFramePr>
          <p:nvPr/>
        </p:nvGraphicFramePr>
        <p:xfrm>
          <a:off x="5486400" y="4724402"/>
          <a:ext cx="990600" cy="714375"/>
        </p:xfrm>
        <a:graphic>
          <a:graphicData uri="http://schemas.openxmlformats.org/presentationml/2006/ole">
            <mc:AlternateContent xmlns:mc="http://schemas.openxmlformats.org/markup-compatibility/2006">
              <mc:Choice xmlns:v="urn:schemas-microsoft-com:vml" Requires="v">
                <p:oleObj spid="_x0000_s7177" name="Equation" r:id="rId17" imgW="545863" imgH="393529" progId="Equation.DSMT4">
                  <p:embed/>
                </p:oleObj>
              </mc:Choice>
              <mc:Fallback>
                <p:oleObj name="Equation" r:id="rId17" imgW="545863" imgH="39352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86400" y="4724402"/>
                        <a:ext cx="9906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4" name="Object 54"/>
          <p:cNvGraphicFramePr>
            <a:graphicFrameLocks noChangeAspect="1"/>
          </p:cNvGraphicFramePr>
          <p:nvPr>
            <p:extLst>
              <p:ext uri="{D42A27DB-BD31-4B8C-83A1-F6EECF244321}">
                <p14:modId xmlns:p14="http://schemas.microsoft.com/office/powerpoint/2010/main" val="2805767061"/>
              </p:ext>
            </p:extLst>
          </p:nvPr>
        </p:nvGraphicFramePr>
        <p:xfrm>
          <a:off x="457201" y="5638800"/>
          <a:ext cx="582613" cy="617538"/>
        </p:xfrm>
        <a:graphic>
          <a:graphicData uri="http://schemas.openxmlformats.org/presentationml/2006/ole">
            <mc:AlternateContent xmlns:mc="http://schemas.openxmlformats.org/markup-compatibility/2006">
              <mc:Choice xmlns:v="urn:schemas-microsoft-com:vml" Requires="v">
                <p:oleObj spid="_x0000_s7178" name="Equation" r:id="rId19" imgW="418918" imgH="444307" progId="Equation.DSMT4">
                  <p:embed/>
                </p:oleObj>
              </mc:Choice>
              <mc:Fallback>
                <p:oleObj name="Equation" r:id="rId19" imgW="418918" imgH="444307"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1" y="5638800"/>
                        <a:ext cx="582613"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5" name="Object 55"/>
          <p:cNvGraphicFramePr>
            <a:graphicFrameLocks noChangeAspect="1"/>
          </p:cNvGraphicFramePr>
          <p:nvPr>
            <p:extLst>
              <p:ext uri="{D42A27DB-BD31-4B8C-83A1-F6EECF244321}">
                <p14:modId xmlns:p14="http://schemas.microsoft.com/office/powerpoint/2010/main" val="4260687032"/>
              </p:ext>
            </p:extLst>
          </p:nvPr>
        </p:nvGraphicFramePr>
        <p:xfrm>
          <a:off x="1762857" y="5638800"/>
          <a:ext cx="628650" cy="628650"/>
        </p:xfrm>
        <a:graphic>
          <a:graphicData uri="http://schemas.openxmlformats.org/presentationml/2006/ole">
            <mc:AlternateContent xmlns:mc="http://schemas.openxmlformats.org/markup-compatibility/2006">
              <mc:Choice xmlns:v="urn:schemas-microsoft-com:vml" Requires="v">
                <p:oleObj spid="_x0000_s7179" name="Equation" r:id="rId21" imgW="444307" imgH="444307" progId="Equation.DSMT4">
                  <p:embed/>
                </p:oleObj>
              </mc:Choice>
              <mc:Fallback>
                <p:oleObj name="Equation" r:id="rId21" imgW="444307" imgH="444307"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62857" y="56388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6" name="Object 56"/>
          <p:cNvGraphicFramePr>
            <a:graphicFrameLocks noChangeAspect="1"/>
          </p:cNvGraphicFramePr>
          <p:nvPr>
            <p:extLst>
              <p:ext uri="{D42A27DB-BD31-4B8C-83A1-F6EECF244321}">
                <p14:modId xmlns:p14="http://schemas.microsoft.com/office/powerpoint/2010/main" val="3764938250"/>
              </p:ext>
            </p:extLst>
          </p:nvPr>
        </p:nvGraphicFramePr>
        <p:xfrm>
          <a:off x="4191001" y="5638800"/>
          <a:ext cx="863600" cy="630238"/>
        </p:xfrm>
        <a:graphic>
          <a:graphicData uri="http://schemas.openxmlformats.org/presentationml/2006/ole">
            <mc:AlternateContent xmlns:mc="http://schemas.openxmlformats.org/markup-compatibility/2006">
              <mc:Choice xmlns:v="urn:schemas-microsoft-com:vml" Requires="v">
                <p:oleObj spid="_x0000_s7180" name="Equation" r:id="rId23" imgW="609336" imgH="444307" progId="Equation.DSMT4">
                  <p:embed/>
                </p:oleObj>
              </mc:Choice>
              <mc:Fallback>
                <p:oleObj name="Equation" r:id="rId23" imgW="609336" imgH="444307"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91001" y="5638800"/>
                        <a:ext cx="86360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41" name="Object 57"/>
          <p:cNvGraphicFramePr>
            <a:graphicFrameLocks noChangeAspect="1"/>
          </p:cNvGraphicFramePr>
          <p:nvPr/>
        </p:nvGraphicFramePr>
        <p:xfrm>
          <a:off x="8620125" y="1752600"/>
          <a:ext cx="333375" cy="479425"/>
        </p:xfrm>
        <a:graphic>
          <a:graphicData uri="http://schemas.openxmlformats.org/presentationml/2006/ole">
            <mc:AlternateContent xmlns:mc="http://schemas.openxmlformats.org/markup-compatibility/2006">
              <mc:Choice xmlns:v="urn:schemas-microsoft-com:vml" Requires="v">
                <p:oleObj spid="_x0000_s7181" name="Equation" r:id="rId25" imgW="114151" imgH="164885" progId="Equation.DSMT4">
                  <p:embed/>
                </p:oleObj>
              </mc:Choice>
              <mc:Fallback>
                <p:oleObj name="Equation" r:id="rId25" imgW="114151" imgH="164885"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620125" y="1752600"/>
                        <a:ext cx="33337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42" name="Text Box 58"/>
          <p:cNvSpPr txBox="1">
            <a:spLocks noChangeArrowheads="1"/>
          </p:cNvSpPr>
          <p:nvPr/>
        </p:nvSpPr>
        <p:spPr bwMode="auto">
          <a:xfrm>
            <a:off x="8305800" y="2724152"/>
            <a:ext cx="4572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r</a:t>
            </a:r>
          </a:p>
        </p:txBody>
      </p:sp>
      <p:sp>
        <p:nvSpPr>
          <p:cNvPr id="8243" name="Text Box 59"/>
          <p:cNvSpPr txBox="1">
            <a:spLocks noChangeArrowheads="1"/>
          </p:cNvSpPr>
          <p:nvPr/>
        </p:nvSpPr>
        <p:spPr bwMode="auto">
          <a:xfrm>
            <a:off x="7639050" y="1905002"/>
            <a:ext cx="3810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h</a:t>
            </a:r>
          </a:p>
        </p:txBody>
      </p:sp>
      <p:graphicFrame>
        <p:nvGraphicFramePr>
          <p:cNvPr id="71740" name="Object 60"/>
          <p:cNvGraphicFramePr>
            <a:graphicFrameLocks noChangeAspect="1"/>
          </p:cNvGraphicFramePr>
          <p:nvPr/>
        </p:nvGraphicFramePr>
        <p:xfrm>
          <a:off x="1403350" y="1628776"/>
          <a:ext cx="1568450" cy="498475"/>
        </p:xfrm>
        <a:graphic>
          <a:graphicData uri="http://schemas.openxmlformats.org/presentationml/2006/ole">
            <mc:AlternateContent xmlns:mc="http://schemas.openxmlformats.org/markup-compatibility/2006">
              <mc:Choice xmlns:v="urn:schemas-microsoft-com:vml" Requires="v">
                <p:oleObj spid="_x0000_s7182" name="Equation" r:id="rId27" imgW="799753" imgH="253890" progId="Equation.DSMT4">
                  <p:embed/>
                </p:oleObj>
              </mc:Choice>
              <mc:Fallback>
                <p:oleObj name="Equation" r:id="rId27" imgW="799753" imgH="25389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03350" y="1628776"/>
                        <a:ext cx="156845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spTree>
    <p:extLst>
      <p:ext uri="{BB962C8B-B14F-4D97-AF65-F5344CB8AC3E}">
        <p14:creationId xmlns:p14="http://schemas.microsoft.com/office/powerpoint/2010/main" val="2124729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770" decel="100000"/>
                                        <p:tgtEl>
                                          <p:spTgt spid="71684"/>
                                        </p:tgtEl>
                                      </p:cBhvr>
                                    </p:animEffect>
                                    <p:animScale>
                                      <p:cBhvr>
                                        <p:cTn id="8" dur="770" decel="100000"/>
                                        <p:tgtEl>
                                          <p:spTgt spid="71684"/>
                                        </p:tgtEl>
                                      </p:cBhvr>
                                      <p:from x="10000" y="10000"/>
                                      <p:to x="200000" y="450000"/>
                                    </p:animScale>
                                    <p:animScale>
                                      <p:cBhvr>
                                        <p:cTn id="9" dur="1230" accel="100000" fill="hold">
                                          <p:stCondLst>
                                            <p:cond delay="770"/>
                                          </p:stCondLst>
                                        </p:cTn>
                                        <p:tgtEl>
                                          <p:spTgt spid="71684"/>
                                        </p:tgtEl>
                                      </p:cBhvr>
                                      <p:from x="200000" y="450000"/>
                                      <p:to x="100000" y="100000"/>
                                    </p:animScale>
                                    <p:set>
                                      <p:cBhvr>
                                        <p:cTn id="10" dur="770" fill="hold"/>
                                        <p:tgtEl>
                                          <p:spTgt spid="71684"/>
                                        </p:tgtEl>
                                        <p:attrNameLst>
                                          <p:attrName>ppt_x</p:attrName>
                                        </p:attrNameLst>
                                      </p:cBhvr>
                                      <p:to>
                                        <p:strVal val="(0.5)"/>
                                      </p:to>
                                    </p:set>
                                    <p:anim from="(0.5)" to="(#ppt_x)" calcmode="lin" valueType="num">
                                      <p:cBhvr>
                                        <p:cTn id="11" dur="1230" accel="100000" fill="hold">
                                          <p:stCondLst>
                                            <p:cond delay="770"/>
                                          </p:stCondLst>
                                        </p:cTn>
                                        <p:tgtEl>
                                          <p:spTgt spid="71684"/>
                                        </p:tgtEl>
                                        <p:attrNameLst>
                                          <p:attrName>ppt_x</p:attrName>
                                        </p:attrNameLst>
                                      </p:cBhvr>
                                    </p:anim>
                                    <p:set>
                                      <p:cBhvr>
                                        <p:cTn id="12" dur="770" fill="hold"/>
                                        <p:tgtEl>
                                          <p:spTgt spid="71684"/>
                                        </p:tgtEl>
                                        <p:attrNameLst>
                                          <p:attrName>ppt_y</p:attrName>
                                        </p:attrNameLst>
                                      </p:cBhvr>
                                      <p:to>
                                        <p:strVal val="(#ppt_y+0.4)"/>
                                      </p:to>
                                    </p:set>
                                    <p:anim from="(#ppt_y+0.4)" to="(#ppt_y)" calcmode="lin" valueType="num">
                                      <p:cBhvr>
                                        <p:cTn id="13" dur="1230" accel="100000" fill="hold">
                                          <p:stCondLst>
                                            <p:cond delay="770"/>
                                          </p:stCondLst>
                                        </p:cTn>
                                        <p:tgtEl>
                                          <p:spTgt spid="7168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nodeType="clickEffect">
                                  <p:stCondLst>
                                    <p:cond delay="0"/>
                                  </p:stCondLst>
                                  <p:childTnLst>
                                    <p:set>
                                      <p:cBhvr>
                                        <p:cTn id="17" dur="1" fill="hold">
                                          <p:stCondLst>
                                            <p:cond delay="0"/>
                                          </p:stCondLst>
                                        </p:cTn>
                                        <p:tgtEl>
                                          <p:spTgt spid="71728"/>
                                        </p:tgtEl>
                                        <p:attrNameLst>
                                          <p:attrName>style.visibility</p:attrName>
                                        </p:attrNameLst>
                                      </p:cBhvr>
                                      <p:to>
                                        <p:strVal val="visible"/>
                                      </p:to>
                                    </p:set>
                                    <p:anim calcmode="lin" valueType="num">
                                      <p:cBhvr additive="base">
                                        <p:cTn id="18" dur="500" fill="hold"/>
                                        <p:tgtEl>
                                          <p:spTgt spid="71728"/>
                                        </p:tgtEl>
                                        <p:attrNameLst>
                                          <p:attrName>ppt_x</p:attrName>
                                        </p:attrNameLst>
                                      </p:cBhvr>
                                      <p:tavLst>
                                        <p:tav tm="0">
                                          <p:val>
                                            <p:strVal val="#ppt_x"/>
                                          </p:val>
                                        </p:tav>
                                        <p:tav tm="100000">
                                          <p:val>
                                            <p:strVal val="#ppt_x"/>
                                          </p:val>
                                        </p:tav>
                                      </p:tavLst>
                                    </p:anim>
                                    <p:anim calcmode="lin" valueType="num">
                                      <p:cBhvr additive="base">
                                        <p:cTn id="19" dur="500" fill="hold"/>
                                        <p:tgtEl>
                                          <p:spTgt spid="7172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1" presetClass="entr" presetSubtype="0" fill="hold" nodeType="clickEffect">
                                  <p:stCondLst>
                                    <p:cond delay="0"/>
                                  </p:stCondLst>
                                  <p:childTnLst>
                                    <p:set>
                                      <p:cBhvr>
                                        <p:cTn id="23" dur="1" fill="hold">
                                          <p:stCondLst>
                                            <p:cond delay="0"/>
                                          </p:stCondLst>
                                        </p:cTn>
                                        <p:tgtEl>
                                          <p:spTgt spid="71740"/>
                                        </p:tgtEl>
                                        <p:attrNameLst>
                                          <p:attrName>style.visibility</p:attrName>
                                        </p:attrNameLst>
                                      </p:cBhvr>
                                      <p:to>
                                        <p:strVal val="visible"/>
                                      </p:to>
                                    </p:set>
                                    <p:animEffect transition="in" filter="fade">
                                      <p:cBhvr>
                                        <p:cTn id="24" dur="770" decel="100000"/>
                                        <p:tgtEl>
                                          <p:spTgt spid="71740"/>
                                        </p:tgtEl>
                                      </p:cBhvr>
                                    </p:animEffect>
                                    <p:animScale>
                                      <p:cBhvr>
                                        <p:cTn id="25" dur="770" decel="100000"/>
                                        <p:tgtEl>
                                          <p:spTgt spid="71740"/>
                                        </p:tgtEl>
                                      </p:cBhvr>
                                      <p:from x="10000" y="10000"/>
                                      <p:to x="200000" y="450000"/>
                                    </p:animScale>
                                    <p:animScale>
                                      <p:cBhvr>
                                        <p:cTn id="26" dur="1230" accel="100000" fill="hold">
                                          <p:stCondLst>
                                            <p:cond delay="770"/>
                                          </p:stCondLst>
                                        </p:cTn>
                                        <p:tgtEl>
                                          <p:spTgt spid="71740"/>
                                        </p:tgtEl>
                                      </p:cBhvr>
                                      <p:from x="200000" y="450000"/>
                                      <p:to x="100000" y="100000"/>
                                    </p:animScale>
                                    <p:set>
                                      <p:cBhvr>
                                        <p:cTn id="27" dur="770" fill="hold"/>
                                        <p:tgtEl>
                                          <p:spTgt spid="71740"/>
                                        </p:tgtEl>
                                        <p:attrNameLst>
                                          <p:attrName>ppt_x</p:attrName>
                                        </p:attrNameLst>
                                      </p:cBhvr>
                                      <p:to>
                                        <p:strVal val="(0.5)"/>
                                      </p:to>
                                    </p:set>
                                    <p:anim from="(0.5)" to="(#ppt_x)" calcmode="lin" valueType="num">
                                      <p:cBhvr>
                                        <p:cTn id="28" dur="1230" accel="100000" fill="hold">
                                          <p:stCondLst>
                                            <p:cond delay="770"/>
                                          </p:stCondLst>
                                        </p:cTn>
                                        <p:tgtEl>
                                          <p:spTgt spid="71740"/>
                                        </p:tgtEl>
                                        <p:attrNameLst>
                                          <p:attrName>ppt_x</p:attrName>
                                        </p:attrNameLst>
                                      </p:cBhvr>
                                    </p:anim>
                                    <p:set>
                                      <p:cBhvr>
                                        <p:cTn id="29" dur="770" fill="hold"/>
                                        <p:tgtEl>
                                          <p:spTgt spid="71740"/>
                                        </p:tgtEl>
                                        <p:attrNameLst>
                                          <p:attrName>ppt_y</p:attrName>
                                        </p:attrNameLst>
                                      </p:cBhvr>
                                      <p:to>
                                        <p:strVal val="(#ppt_y+0.4)"/>
                                      </p:to>
                                    </p:set>
                                    <p:anim from="(#ppt_y+0.4)" to="(#ppt_y)" calcmode="lin" valueType="num">
                                      <p:cBhvr>
                                        <p:cTn id="30" dur="1230" accel="100000" fill="hold">
                                          <p:stCondLst>
                                            <p:cond delay="770"/>
                                          </p:stCondLst>
                                        </p:cTn>
                                        <p:tgtEl>
                                          <p:spTgt spid="71740"/>
                                        </p:tgtEl>
                                        <p:attrNameLst>
                                          <p:attrName>ppt_y</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4" fill="hold" nodeType="clickEffect">
                                  <p:stCondLst>
                                    <p:cond delay="0"/>
                                  </p:stCondLst>
                                  <p:childTnLst>
                                    <p:set>
                                      <p:cBhvr>
                                        <p:cTn id="34" dur="1" fill="hold">
                                          <p:stCondLst>
                                            <p:cond delay="0"/>
                                          </p:stCondLst>
                                        </p:cTn>
                                        <p:tgtEl>
                                          <p:spTgt spid="71729"/>
                                        </p:tgtEl>
                                        <p:attrNameLst>
                                          <p:attrName>style.visibility</p:attrName>
                                        </p:attrNameLst>
                                      </p:cBhvr>
                                      <p:to>
                                        <p:strVal val="visible"/>
                                      </p:to>
                                    </p:set>
                                    <p:anim calcmode="lin" valueType="num">
                                      <p:cBhvr additive="base">
                                        <p:cTn id="35" dur="500" fill="hold"/>
                                        <p:tgtEl>
                                          <p:spTgt spid="71729"/>
                                        </p:tgtEl>
                                        <p:attrNameLst>
                                          <p:attrName>ppt_x</p:attrName>
                                        </p:attrNameLst>
                                      </p:cBhvr>
                                      <p:tavLst>
                                        <p:tav tm="0">
                                          <p:val>
                                            <p:strVal val="#ppt_x"/>
                                          </p:val>
                                        </p:tav>
                                        <p:tav tm="100000">
                                          <p:val>
                                            <p:strVal val="#ppt_x"/>
                                          </p:val>
                                        </p:tav>
                                      </p:tavLst>
                                    </p:anim>
                                    <p:anim calcmode="lin" valueType="num">
                                      <p:cBhvr additive="base">
                                        <p:cTn id="36" dur="500" fill="hold"/>
                                        <p:tgtEl>
                                          <p:spTgt spid="7172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1" presetClass="entr" presetSubtype="0" fill="hold" nodeType="clickEffect">
                                  <p:stCondLst>
                                    <p:cond delay="0"/>
                                  </p:stCondLst>
                                  <p:childTnLst>
                                    <p:set>
                                      <p:cBhvr>
                                        <p:cTn id="40" dur="1" fill="hold">
                                          <p:stCondLst>
                                            <p:cond delay="0"/>
                                          </p:stCondLst>
                                        </p:cTn>
                                        <p:tgtEl>
                                          <p:spTgt spid="71683"/>
                                        </p:tgtEl>
                                        <p:attrNameLst>
                                          <p:attrName>style.visibility</p:attrName>
                                        </p:attrNameLst>
                                      </p:cBhvr>
                                      <p:to>
                                        <p:strVal val="visible"/>
                                      </p:to>
                                    </p:set>
                                    <p:animEffect transition="in" filter="fade">
                                      <p:cBhvr>
                                        <p:cTn id="41" dur="770" decel="100000"/>
                                        <p:tgtEl>
                                          <p:spTgt spid="71683"/>
                                        </p:tgtEl>
                                      </p:cBhvr>
                                    </p:animEffect>
                                    <p:animScale>
                                      <p:cBhvr>
                                        <p:cTn id="42" dur="770" decel="100000"/>
                                        <p:tgtEl>
                                          <p:spTgt spid="71683"/>
                                        </p:tgtEl>
                                      </p:cBhvr>
                                      <p:from x="10000" y="10000"/>
                                      <p:to x="200000" y="450000"/>
                                    </p:animScale>
                                    <p:animScale>
                                      <p:cBhvr>
                                        <p:cTn id="43" dur="1230" accel="100000" fill="hold">
                                          <p:stCondLst>
                                            <p:cond delay="770"/>
                                          </p:stCondLst>
                                        </p:cTn>
                                        <p:tgtEl>
                                          <p:spTgt spid="71683"/>
                                        </p:tgtEl>
                                      </p:cBhvr>
                                      <p:from x="200000" y="450000"/>
                                      <p:to x="100000" y="100000"/>
                                    </p:animScale>
                                    <p:set>
                                      <p:cBhvr>
                                        <p:cTn id="44" dur="770" fill="hold"/>
                                        <p:tgtEl>
                                          <p:spTgt spid="71683"/>
                                        </p:tgtEl>
                                        <p:attrNameLst>
                                          <p:attrName>ppt_x</p:attrName>
                                        </p:attrNameLst>
                                      </p:cBhvr>
                                      <p:to>
                                        <p:strVal val="(0.5)"/>
                                      </p:to>
                                    </p:set>
                                    <p:anim from="(0.5)" to="(#ppt_x)" calcmode="lin" valueType="num">
                                      <p:cBhvr>
                                        <p:cTn id="45" dur="1230" accel="100000" fill="hold">
                                          <p:stCondLst>
                                            <p:cond delay="770"/>
                                          </p:stCondLst>
                                        </p:cTn>
                                        <p:tgtEl>
                                          <p:spTgt spid="71683"/>
                                        </p:tgtEl>
                                        <p:attrNameLst>
                                          <p:attrName>ppt_x</p:attrName>
                                        </p:attrNameLst>
                                      </p:cBhvr>
                                    </p:anim>
                                    <p:set>
                                      <p:cBhvr>
                                        <p:cTn id="46" dur="770" fill="hold"/>
                                        <p:tgtEl>
                                          <p:spTgt spid="71683"/>
                                        </p:tgtEl>
                                        <p:attrNameLst>
                                          <p:attrName>ppt_y</p:attrName>
                                        </p:attrNameLst>
                                      </p:cBhvr>
                                      <p:to>
                                        <p:strVal val="(#ppt_y+0.4)"/>
                                      </p:to>
                                    </p:set>
                                    <p:anim from="(#ppt_y+0.4)" to="(#ppt_y)" calcmode="lin" valueType="num">
                                      <p:cBhvr>
                                        <p:cTn id="47" dur="1230" accel="100000" fill="hold">
                                          <p:stCondLst>
                                            <p:cond delay="770"/>
                                          </p:stCondLst>
                                        </p:cTn>
                                        <p:tgtEl>
                                          <p:spTgt spid="71683"/>
                                        </p:tgtEl>
                                        <p:attrNameLst>
                                          <p:attrName>ppt_y</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7" presetClass="entr" presetSubtype="4" fill="hold" nodeType="clickEffect">
                                  <p:stCondLst>
                                    <p:cond delay="0"/>
                                  </p:stCondLst>
                                  <p:childTnLst>
                                    <p:set>
                                      <p:cBhvr>
                                        <p:cTn id="51" dur="1" fill="hold">
                                          <p:stCondLst>
                                            <p:cond delay="0"/>
                                          </p:stCondLst>
                                        </p:cTn>
                                        <p:tgtEl>
                                          <p:spTgt spid="71730"/>
                                        </p:tgtEl>
                                        <p:attrNameLst>
                                          <p:attrName>style.visibility</p:attrName>
                                        </p:attrNameLst>
                                      </p:cBhvr>
                                      <p:to>
                                        <p:strVal val="visible"/>
                                      </p:to>
                                    </p:set>
                                    <p:anim calcmode="lin" valueType="num">
                                      <p:cBhvr additive="base">
                                        <p:cTn id="52" dur="500" fill="hold"/>
                                        <p:tgtEl>
                                          <p:spTgt spid="71730"/>
                                        </p:tgtEl>
                                        <p:attrNameLst>
                                          <p:attrName>ppt_x</p:attrName>
                                        </p:attrNameLst>
                                      </p:cBhvr>
                                      <p:tavLst>
                                        <p:tav tm="0">
                                          <p:val>
                                            <p:strVal val="#ppt_x"/>
                                          </p:val>
                                        </p:tav>
                                        <p:tav tm="100000">
                                          <p:val>
                                            <p:strVal val="#ppt_x"/>
                                          </p:val>
                                        </p:tav>
                                      </p:tavLst>
                                    </p:anim>
                                    <p:anim calcmode="lin" valueType="num">
                                      <p:cBhvr additive="base">
                                        <p:cTn id="53" dur="500" fill="hold"/>
                                        <p:tgtEl>
                                          <p:spTgt spid="71730"/>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7" presetClass="entr" presetSubtype="4" fill="hold" nodeType="clickEffect">
                                  <p:stCondLst>
                                    <p:cond delay="0"/>
                                  </p:stCondLst>
                                  <p:childTnLst>
                                    <p:set>
                                      <p:cBhvr>
                                        <p:cTn id="57" dur="1" fill="hold">
                                          <p:stCondLst>
                                            <p:cond delay="0"/>
                                          </p:stCondLst>
                                        </p:cTn>
                                        <p:tgtEl>
                                          <p:spTgt spid="71731"/>
                                        </p:tgtEl>
                                        <p:attrNameLst>
                                          <p:attrName>style.visibility</p:attrName>
                                        </p:attrNameLst>
                                      </p:cBhvr>
                                      <p:to>
                                        <p:strVal val="visible"/>
                                      </p:to>
                                    </p:set>
                                    <p:anim calcmode="lin" valueType="num">
                                      <p:cBhvr additive="base">
                                        <p:cTn id="58" dur="500" fill="hold"/>
                                        <p:tgtEl>
                                          <p:spTgt spid="71731"/>
                                        </p:tgtEl>
                                        <p:attrNameLst>
                                          <p:attrName>ppt_x</p:attrName>
                                        </p:attrNameLst>
                                      </p:cBhvr>
                                      <p:tavLst>
                                        <p:tav tm="0">
                                          <p:val>
                                            <p:strVal val="#ppt_x"/>
                                          </p:val>
                                        </p:tav>
                                        <p:tav tm="100000">
                                          <p:val>
                                            <p:strVal val="#ppt_x"/>
                                          </p:val>
                                        </p:tav>
                                      </p:tavLst>
                                    </p:anim>
                                    <p:anim calcmode="lin" valueType="num">
                                      <p:cBhvr additive="base">
                                        <p:cTn id="59" dur="500" fill="hold"/>
                                        <p:tgtEl>
                                          <p:spTgt spid="71731"/>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7" presetClass="entr" presetSubtype="4" fill="hold" nodeType="clickEffect">
                                  <p:stCondLst>
                                    <p:cond delay="0"/>
                                  </p:stCondLst>
                                  <p:childTnLst>
                                    <p:set>
                                      <p:cBhvr>
                                        <p:cTn id="63" dur="1" fill="hold">
                                          <p:stCondLst>
                                            <p:cond delay="0"/>
                                          </p:stCondLst>
                                        </p:cTn>
                                        <p:tgtEl>
                                          <p:spTgt spid="71732"/>
                                        </p:tgtEl>
                                        <p:attrNameLst>
                                          <p:attrName>style.visibility</p:attrName>
                                        </p:attrNameLst>
                                      </p:cBhvr>
                                      <p:to>
                                        <p:strVal val="visible"/>
                                      </p:to>
                                    </p:set>
                                    <p:anim calcmode="lin" valueType="num">
                                      <p:cBhvr additive="base">
                                        <p:cTn id="64" dur="500" fill="hold"/>
                                        <p:tgtEl>
                                          <p:spTgt spid="71732"/>
                                        </p:tgtEl>
                                        <p:attrNameLst>
                                          <p:attrName>ppt_x</p:attrName>
                                        </p:attrNameLst>
                                      </p:cBhvr>
                                      <p:tavLst>
                                        <p:tav tm="0">
                                          <p:val>
                                            <p:strVal val="#ppt_x"/>
                                          </p:val>
                                        </p:tav>
                                        <p:tav tm="100000">
                                          <p:val>
                                            <p:strVal val="#ppt_x"/>
                                          </p:val>
                                        </p:tav>
                                      </p:tavLst>
                                    </p:anim>
                                    <p:anim calcmode="lin" valueType="num">
                                      <p:cBhvr additive="base">
                                        <p:cTn id="65" dur="500" fill="hold"/>
                                        <p:tgtEl>
                                          <p:spTgt spid="71732"/>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7" presetClass="entr" presetSubtype="4" fill="hold" nodeType="clickEffect">
                                  <p:stCondLst>
                                    <p:cond delay="0"/>
                                  </p:stCondLst>
                                  <p:childTnLst>
                                    <p:set>
                                      <p:cBhvr>
                                        <p:cTn id="69" dur="1" fill="hold">
                                          <p:stCondLst>
                                            <p:cond delay="0"/>
                                          </p:stCondLst>
                                        </p:cTn>
                                        <p:tgtEl>
                                          <p:spTgt spid="71733"/>
                                        </p:tgtEl>
                                        <p:attrNameLst>
                                          <p:attrName>style.visibility</p:attrName>
                                        </p:attrNameLst>
                                      </p:cBhvr>
                                      <p:to>
                                        <p:strVal val="visible"/>
                                      </p:to>
                                    </p:set>
                                    <p:anim calcmode="lin" valueType="num">
                                      <p:cBhvr additive="base">
                                        <p:cTn id="70" dur="500" fill="hold"/>
                                        <p:tgtEl>
                                          <p:spTgt spid="71733"/>
                                        </p:tgtEl>
                                        <p:attrNameLst>
                                          <p:attrName>ppt_x</p:attrName>
                                        </p:attrNameLst>
                                      </p:cBhvr>
                                      <p:tavLst>
                                        <p:tav tm="0">
                                          <p:val>
                                            <p:strVal val="#ppt_x"/>
                                          </p:val>
                                        </p:tav>
                                        <p:tav tm="100000">
                                          <p:val>
                                            <p:strVal val="#ppt_x"/>
                                          </p:val>
                                        </p:tav>
                                      </p:tavLst>
                                    </p:anim>
                                    <p:anim calcmode="lin" valueType="num">
                                      <p:cBhvr additive="base">
                                        <p:cTn id="71" dur="500" fill="hold"/>
                                        <p:tgtEl>
                                          <p:spTgt spid="71733"/>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1" presetClass="entr" presetSubtype="0" fill="hold" nodeType="clickEffect">
                                  <p:stCondLst>
                                    <p:cond delay="0"/>
                                  </p:stCondLst>
                                  <p:childTnLst>
                                    <p:set>
                                      <p:cBhvr>
                                        <p:cTn id="75" dur="1" fill="hold">
                                          <p:stCondLst>
                                            <p:cond delay="0"/>
                                          </p:stCondLst>
                                        </p:cTn>
                                        <p:tgtEl>
                                          <p:spTgt spid="71682"/>
                                        </p:tgtEl>
                                        <p:attrNameLst>
                                          <p:attrName>style.visibility</p:attrName>
                                        </p:attrNameLst>
                                      </p:cBhvr>
                                      <p:to>
                                        <p:strVal val="visible"/>
                                      </p:to>
                                    </p:set>
                                    <p:animEffect transition="in" filter="fade">
                                      <p:cBhvr>
                                        <p:cTn id="76" dur="770" decel="100000"/>
                                        <p:tgtEl>
                                          <p:spTgt spid="71682"/>
                                        </p:tgtEl>
                                      </p:cBhvr>
                                    </p:animEffect>
                                    <p:animScale>
                                      <p:cBhvr>
                                        <p:cTn id="77" dur="770" decel="100000"/>
                                        <p:tgtEl>
                                          <p:spTgt spid="71682"/>
                                        </p:tgtEl>
                                      </p:cBhvr>
                                      <p:from x="10000" y="10000"/>
                                      <p:to x="200000" y="450000"/>
                                    </p:animScale>
                                    <p:animScale>
                                      <p:cBhvr>
                                        <p:cTn id="78" dur="1230" accel="100000" fill="hold">
                                          <p:stCondLst>
                                            <p:cond delay="770"/>
                                          </p:stCondLst>
                                        </p:cTn>
                                        <p:tgtEl>
                                          <p:spTgt spid="71682"/>
                                        </p:tgtEl>
                                      </p:cBhvr>
                                      <p:from x="200000" y="450000"/>
                                      <p:to x="100000" y="100000"/>
                                    </p:animScale>
                                    <p:set>
                                      <p:cBhvr>
                                        <p:cTn id="79" dur="770" fill="hold"/>
                                        <p:tgtEl>
                                          <p:spTgt spid="71682"/>
                                        </p:tgtEl>
                                        <p:attrNameLst>
                                          <p:attrName>ppt_x</p:attrName>
                                        </p:attrNameLst>
                                      </p:cBhvr>
                                      <p:to>
                                        <p:strVal val="(0.5)"/>
                                      </p:to>
                                    </p:set>
                                    <p:anim from="(0.5)" to="(#ppt_x)" calcmode="lin" valueType="num">
                                      <p:cBhvr>
                                        <p:cTn id="80" dur="1230" accel="100000" fill="hold">
                                          <p:stCondLst>
                                            <p:cond delay="770"/>
                                          </p:stCondLst>
                                        </p:cTn>
                                        <p:tgtEl>
                                          <p:spTgt spid="71682"/>
                                        </p:tgtEl>
                                        <p:attrNameLst>
                                          <p:attrName>ppt_x</p:attrName>
                                        </p:attrNameLst>
                                      </p:cBhvr>
                                    </p:anim>
                                    <p:set>
                                      <p:cBhvr>
                                        <p:cTn id="81" dur="770" fill="hold"/>
                                        <p:tgtEl>
                                          <p:spTgt spid="71682"/>
                                        </p:tgtEl>
                                        <p:attrNameLst>
                                          <p:attrName>ppt_y</p:attrName>
                                        </p:attrNameLst>
                                      </p:cBhvr>
                                      <p:to>
                                        <p:strVal val="(#ppt_y+0.4)"/>
                                      </p:to>
                                    </p:set>
                                    <p:anim from="(#ppt_y+0.4)" to="(#ppt_y)" calcmode="lin" valueType="num">
                                      <p:cBhvr>
                                        <p:cTn id="82" dur="1230" accel="100000" fill="hold">
                                          <p:stCondLst>
                                            <p:cond delay="770"/>
                                          </p:stCondLst>
                                        </p:cTn>
                                        <p:tgtEl>
                                          <p:spTgt spid="71682"/>
                                        </p:tgtEl>
                                        <p:attrNameLst>
                                          <p:attrName>ppt_y</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7" presetClass="entr" presetSubtype="4" fill="hold" nodeType="clickEffect">
                                  <p:stCondLst>
                                    <p:cond delay="0"/>
                                  </p:stCondLst>
                                  <p:childTnLst>
                                    <p:set>
                                      <p:cBhvr>
                                        <p:cTn id="86" dur="1" fill="hold">
                                          <p:stCondLst>
                                            <p:cond delay="0"/>
                                          </p:stCondLst>
                                        </p:cTn>
                                        <p:tgtEl>
                                          <p:spTgt spid="71734"/>
                                        </p:tgtEl>
                                        <p:attrNameLst>
                                          <p:attrName>style.visibility</p:attrName>
                                        </p:attrNameLst>
                                      </p:cBhvr>
                                      <p:to>
                                        <p:strVal val="visible"/>
                                      </p:to>
                                    </p:set>
                                    <p:anim calcmode="lin" valueType="num">
                                      <p:cBhvr additive="base">
                                        <p:cTn id="87" dur="500" fill="hold"/>
                                        <p:tgtEl>
                                          <p:spTgt spid="71734"/>
                                        </p:tgtEl>
                                        <p:attrNameLst>
                                          <p:attrName>ppt_x</p:attrName>
                                        </p:attrNameLst>
                                      </p:cBhvr>
                                      <p:tavLst>
                                        <p:tav tm="0">
                                          <p:val>
                                            <p:strVal val="#ppt_x"/>
                                          </p:val>
                                        </p:tav>
                                        <p:tav tm="100000">
                                          <p:val>
                                            <p:strVal val="#ppt_x"/>
                                          </p:val>
                                        </p:tav>
                                      </p:tavLst>
                                    </p:anim>
                                    <p:anim calcmode="lin" valueType="num">
                                      <p:cBhvr additive="base">
                                        <p:cTn id="88" dur="500" fill="hold"/>
                                        <p:tgtEl>
                                          <p:spTgt spid="71734"/>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7" presetClass="entr" presetSubtype="4" fill="hold" nodeType="clickEffect">
                                  <p:stCondLst>
                                    <p:cond delay="0"/>
                                  </p:stCondLst>
                                  <p:childTnLst>
                                    <p:set>
                                      <p:cBhvr>
                                        <p:cTn id="92" dur="1" fill="hold">
                                          <p:stCondLst>
                                            <p:cond delay="0"/>
                                          </p:stCondLst>
                                        </p:cTn>
                                        <p:tgtEl>
                                          <p:spTgt spid="71735"/>
                                        </p:tgtEl>
                                        <p:attrNameLst>
                                          <p:attrName>style.visibility</p:attrName>
                                        </p:attrNameLst>
                                      </p:cBhvr>
                                      <p:to>
                                        <p:strVal val="visible"/>
                                      </p:to>
                                    </p:set>
                                    <p:anim calcmode="lin" valueType="num">
                                      <p:cBhvr additive="base">
                                        <p:cTn id="93" dur="500" fill="hold"/>
                                        <p:tgtEl>
                                          <p:spTgt spid="71735"/>
                                        </p:tgtEl>
                                        <p:attrNameLst>
                                          <p:attrName>ppt_x</p:attrName>
                                        </p:attrNameLst>
                                      </p:cBhvr>
                                      <p:tavLst>
                                        <p:tav tm="0">
                                          <p:val>
                                            <p:strVal val="#ppt_x"/>
                                          </p:val>
                                        </p:tav>
                                        <p:tav tm="100000">
                                          <p:val>
                                            <p:strVal val="#ppt_x"/>
                                          </p:val>
                                        </p:tav>
                                      </p:tavLst>
                                    </p:anim>
                                    <p:anim calcmode="lin" valueType="num">
                                      <p:cBhvr additive="base">
                                        <p:cTn id="94" dur="500" fill="hold"/>
                                        <p:tgtEl>
                                          <p:spTgt spid="71735"/>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7" presetClass="entr" presetSubtype="4" fill="hold" nodeType="clickEffect">
                                  <p:stCondLst>
                                    <p:cond delay="0"/>
                                  </p:stCondLst>
                                  <p:childTnLst>
                                    <p:set>
                                      <p:cBhvr>
                                        <p:cTn id="98" dur="1" fill="hold">
                                          <p:stCondLst>
                                            <p:cond delay="0"/>
                                          </p:stCondLst>
                                        </p:cTn>
                                        <p:tgtEl>
                                          <p:spTgt spid="71736"/>
                                        </p:tgtEl>
                                        <p:attrNameLst>
                                          <p:attrName>style.visibility</p:attrName>
                                        </p:attrNameLst>
                                      </p:cBhvr>
                                      <p:to>
                                        <p:strVal val="visible"/>
                                      </p:to>
                                    </p:set>
                                    <p:anim calcmode="lin" valueType="num">
                                      <p:cBhvr additive="base">
                                        <p:cTn id="99" dur="500" fill="hold"/>
                                        <p:tgtEl>
                                          <p:spTgt spid="71736"/>
                                        </p:tgtEl>
                                        <p:attrNameLst>
                                          <p:attrName>ppt_x</p:attrName>
                                        </p:attrNameLst>
                                      </p:cBhvr>
                                      <p:tavLst>
                                        <p:tav tm="0">
                                          <p:val>
                                            <p:strVal val="#ppt_x"/>
                                          </p:val>
                                        </p:tav>
                                        <p:tav tm="100000">
                                          <p:val>
                                            <p:strVal val="#ppt_x"/>
                                          </p:val>
                                        </p:tav>
                                      </p:tavLst>
                                    </p:anim>
                                    <p:anim calcmode="lin" valueType="num">
                                      <p:cBhvr additive="base">
                                        <p:cTn id="100" dur="500" fill="hold"/>
                                        <p:tgtEl>
                                          <p:spTgt spid="717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60"/>
          <p:cNvGrpSpPr>
            <a:grpSpLocks/>
          </p:cNvGrpSpPr>
          <p:nvPr/>
        </p:nvGrpSpPr>
        <p:grpSpPr bwMode="auto">
          <a:xfrm>
            <a:off x="5146675" y="3284540"/>
            <a:ext cx="1765300" cy="1368425"/>
            <a:chOff x="2290" y="2228"/>
            <a:chExt cx="1112" cy="862"/>
          </a:xfrm>
        </p:grpSpPr>
        <p:sp>
          <p:nvSpPr>
            <p:cNvPr id="9227" name="AutoShape 61"/>
            <p:cNvSpPr>
              <a:spLocks noChangeArrowheads="1"/>
            </p:cNvSpPr>
            <p:nvPr/>
          </p:nvSpPr>
          <p:spPr bwMode="auto">
            <a:xfrm rot="10800000">
              <a:off x="2290" y="2228"/>
              <a:ext cx="1112" cy="726"/>
            </a:xfrm>
            <a:custGeom>
              <a:avLst/>
              <a:gdLst>
                <a:gd name="T0" fmla="*/ 973 w 21600"/>
                <a:gd name="T1" fmla="*/ 363 h 21600"/>
                <a:gd name="T2" fmla="*/ 556 w 21600"/>
                <a:gd name="T3" fmla="*/ 726 h 21600"/>
                <a:gd name="T4" fmla="*/ 139 w 21600"/>
                <a:gd name="T5" fmla="*/ 363 h 21600"/>
                <a:gd name="T6" fmla="*/ 556 w 21600"/>
                <a:gd name="T7" fmla="*/ 0 h 21600"/>
                <a:gd name="T8" fmla="*/ 0 60000 65536"/>
                <a:gd name="T9" fmla="*/ 0 60000 65536"/>
                <a:gd name="T10" fmla="*/ 0 60000 65536"/>
                <a:gd name="T11" fmla="*/ 0 60000 65536"/>
                <a:gd name="T12" fmla="*/ 4506 w 21600"/>
                <a:gd name="T13" fmla="*/ 4493 h 21600"/>
                <a:gd name="T14" fmla="*/ 17094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Oval 62"/>
            <p:cNvSpPr>
              <a:spLocks noChangeArrowheads="1"/>
            </p:cNvSpPr>
            <p:nvPr/>
          </p:nvSpPr>
          <p:spPr bwMode="auto">
            <a:xfrm>
              <a:off x="2290" y="2818"/>
              <a:ext cx="111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AutoShape 63"/>
            <p:cNvSpPr>
              <a:spLocks noChangeArrowheads="1"/>
            </p:cNvSpPr>
            <p:nvPr/>
          </p:nvSpPr>
          <p:spPr bwMode="auto">
            <a:xfrm>
              <a:off x="2290" y="2818"/>
              <a:ext cx="1112" cy="272"/>
            </a:xfrm>
            <a:custGeom>
              <a:avLst/>
              <a:gdLst>
                <a:gd name="T0" fmla="*/ 556 w 21600"/>
                <a:gd name="T1" fmla="*/ 0 h 21600"/>
                <a:gd name="T2" fmla="*/ 3 w 21600"/>
                <a:gd name="T3" fmla="*/ 122 h 21600"/>
                <a:gd name="T4" fmla="*/ 556 w 21600"/>
                <a:gd name="T5" fmla="*/ 0 h 21600"/>
                <a:gd name="T6" fmla="*/ 1109 w 21600"/>
                <a:gd name="T7" fmla="*/ 122 h 21600"/>
                <a:gd name="T8" fmla="*/ 0 60000 65536"/>
                <a:gd name="T9" fmla="*/ 0 60000 65536"/>
                <a:gd name="T10" fmla="*/ 0 60000 65536"/>
                <a:gd name="T11" fmla="*/ 0 60000 65536"/>
                <a:gd name="T12" fmla="*/ 175 w 21600"/>
                <a:gd name="T13" fmla="*/ 0 h 21600"/>
                <a:gd name="T14" fmla="*/ 21425 w 21600"/>
                <a:gd name="T15" fmla="*/ 12706 h 21600"/>
              </a:gdLst>
              <a:ahLst/>
              <a:cxnLst>
                <a:cxn ang="T8">
                  <a:pos x="T0" y="T1"/>
                </a:cxn>
                <a:cxn ang="T9">
                  <a:pos x="T2" y="T3"/>
                </a:cxn>
                <a:cxn ang="T10">
                  <a:pos x="T4" y="T5"/>
                </a:cxn>
                <a:cxn ang="T11">
                  <a:pos x="T6" y="T7"/>
                </a:cxn>
              </a:cxnLst>
              <a:rect l="T12" t="T13" r="T14" b="T15"/>
              <a:pathLst>
                <a:path w="21600" h="21600">
                  <a:moveTo>
                    <a:pt x="58" y="9678"/>
                  </a:moveTo>
                  <a:cubicBezTo>
                    <a:pt x="632" y="4177"/>
                    <a:pt x="5269" y="-1"/>
                    <a:pt x="10800" y="0"/>
                  </a:cubicBezTo>
                  <a:cubicBezTo>
                    <a:pt x="16330" y="0"/>
                    <a:pt x="20967" y="4177"/>
                    <a:pt x="21541" y="9678"/>
                  </a:cubicBezTo>
                  <a:cubicBezTo>
                    <a:pt x="20967" y="4177"/>
                    <a:pt x="16330" y="-1"/>
                    <a:pt x="10799" y="0"/>
                  </a:cubicBezTo>
                  <a:cubicBezTo>
                    <a:pt x="5269" y="0"/>
                    <a:pt x="632" y="4177"/>
                    <a:pt x="58" y="9678"/>
                  </a:cubicBezTo>
                  <a:close/>
                </a:path>
              </a:pathLst>
            </a:custGeom>
            <a:solidFill>
              <a:schemeClr val="accent1"/>
            </a:solidFill>
            <a:ln w="9525">
              <a:solidFill>
                <a:schemeClr val="accent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Line 64"/>
            <p:cNvSpPr>
              <a:spLocks noChangeShapeType="1"/>
            </p:cNvSpPr>
            <p:nvPr/>
          </p:nvSpPr>
          <p:spPr bwMode="auto">
            <a:xfrm>
              <a:off x="2562" y="2228"/>
              <a:ext cx="5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41" name="AutoShape 65"/>
          <p:cNvSpPr>
            <a:spLocks noChangeArrowheads="1"/>
          </p:cNvSpPr>
          <p:nvPr/>
        </p:nvSpPr>
        <p:spPr bwMode="auto">
          <a:xfrm>
            <a:off x="1511301" y="2781302"/>
            <a:ext cx="3851275" cy="1223963"/>
          </a:xfrm>
          <a:prstGeom prst="parallelogram">
            <a:avLst>
              <a:gd name="adj" fmla="val 786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242" name="Group 66"/>
          <p:cNvGrpSpPr>
            <a:grpSpLocks/>
          </p:cNvGrpSpPr>
          <p:nvPr/>
        </p:nvGrpSpPr>
        <p:grpSpPr bwMode="auto">
          <a:xfrm>
            <a:off x="5578476" y="2168527"/>
            <a:ext cx="900113" cy="1152525"/>
            <a:chOff x="3220" y="1094"/>
            <a:chExt cx="567" cy="726"/>
          </a:xfrm>
        </p:grpSpPr>
        <p:sp>
          <p:nvSpPr>
            <p:cNvPr id="9225" name="AutoShape 67"/>
            <p:cNvSpPr>
              <a:spLocks noChangeArrowheads="1"/>
            </p:cNvSpPr>
            <p:nvPr/>
          </p:nvSpPr>
          <p:spPr bwMode="auto">
            <a:xfrm>
              <a:off x="3220" y="1094"/>
              <a:ext cx="567" cy="72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Line 68"/>
            <p:cNvSpPr>
              <a:spLocks noChangeShapeType="1"/>
            </p:cNvSpPr>
            <p:nvPr/>
          </p:nvSpPr>
          <p:spPr bwMode="auto">
            <a:xfrm>
              <a:off x="3220" y="1820"/>
              <a:ext cx="56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45" name="Group 69"/>
          <p:cNvGrpSpPr>
            <a:grpSpLocks/>
          </p:cNvGrpSpPr>
          <p:nvPr/>
        </p:nvGrpSpPr>
        <p:grpSpPr bwMode="auto">
          <a:xfrm>
            <a:off x="5578475" y="3213100"/>
            <a:ext cx="901700" cy="215900"/>
            <a:chOff x="4059" y="1412"/>
            <a:chExt cx="568" cy="136"/>
          </a:xfrm>
        </p:grpSpPr>
        <p:sp>
          <p:nvSpPr>
            <p:cNvPr id="9223" name="Oval 70"/>
            <p:cNvSpPr>
              <a:spLocks noChangeArrowheads="1"/>
            </p:cNvSpPr>
            <p:nvPr/>
          </p:nvSpPr>
          <p:spPr bwMode="auto">
            <a:xfrm>
              <a:off x="4059" y="1412"/>
              <a:ext cx="567"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AutoShape 71"/>
            <p:cNvSpPr>
              <a:spLocks noChangeArrowheads="1"/>
            </p:cNvSpPr>
            <p:nvPr/>
          </p:nvSpPr>
          <p:spPr bwMode="auto">
            <a:xfrm>
              <a:off x="4059" y="1412"/>
              <a:ext cx="568" cy="136"/>
            </a:xfrm>
            <a:custGeom>
              <a:avLst/>
              <a:gdLst>
                <a:gd name="T0" fmla="*/ 284 w 21600"/>
                <a:gd name="T1" fmla="*/ 0 h 21600"/>
                <a:gd name="T2" fmla="*/ 1 w 21600"/>
                <a:gd name="T3" fmla="*/ 62 h 21600"/>
                <a:gd name="T4" fmla="*/ 284 w 21600"/>
                <a:gd name="T5" fmla="*/ 0 h 21600"/>
                <a:gd name="T6" fmla="*/ 567 w 21600"/>
                <a:gd name="T7" fmla="*/ 62 h 21600"/>
                <a:gd name="T8" fmla="*/ 0 60000 65536"/>
                <a:gd name="T9" fmla="*/ 0 60000 65536"/>
                <a:gd name="T10" fmla="*/ 0 60000 65536"/>
                <a:gd name="T11" fmla="*/ 0 60000 65536"/>
                <a:gd name="T12" fmla="*/ 228 w 21600"/>
                <a:gd name="T13" fmla="*/ 0 h 21600"/>
                <a:gd name="T14" fmla="*/ 21372 w 21600"/>
                <a:gd name="T15" fmla="*/ 13024 h 21600"/>
              </a:gdLst>
              <a:ahLst/>
              <a:cxnLst>
                <a:cxn ang="T8">
                  <a:pos x="T0" y="T1"/>
                </a:cxn>
                <a:cxn ang="T9">
                  <a:pos x="T2" y="T3"/>
                </a:cxn>
                <a:cxn ang="T10">
                  <a:pos x="T4" y="T5"/>
                </a:cxn>
                <a:cxn ang="T11">
                  <a:pos x="T6" y="T7"/>
                </a:cxn>
              </a:cxnLst>
              <a:rect l="T12" t="T13" r="T14" b="T15"/>
              <a:pathLst>
                <a:path w="21600" h="21600">
                  <a:moveTo>
                    <a:pt x="36" y="9918"/>
                  </a:moveTo>
                  <a:cubicBezTo>
                    <a:pt x="494" y="4314"/>
                    <a:pt x="5177" y="-1"/>
                    <a:pt x="10800" y="0"/>
                  </a:cubicBezTo>
                  <a:cubicBezTo>
                    <a:pt x="16422" y="0"/>
                    <a:pt x="21105" y="4314"/>
                    <a:pt x="21563" y="9918"/>
                  </a:cubicBezTo>
                  <a:cubicBezTo>
                    <a:pt x="21105" y="4314"/>
                    <a:pt x="16422" y="-1"/>
                    <a:pt x="10799" y="0"/>
                  </a:cubicBezTo>
                  <a:cubicBezTo>
                    <a:pt x="5177" y="0"/>
                    <a:pt x="494" y="4314"/>
                    <a:pt x="36" y="9918"/>
                  </a:cubicBezTo>
                  <a:close/>
                </a:path>
              </a:pathLst>
            </a:custGeom>
            <a:solidFill>
              <a:schemeClr val="accent1"/>
            </a:solidFill>
            <a:ln w="9525">
              <a:solidFill>
                <a:schemeClr val="accent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248" name="AutoShape 72"/>
          <p:cNvSpPr>
            <a:spLocks noChangeArrowheads="1"/>
          </p:cNvSpPr>
          <p:nvPr/>
        </p:nvSpPr>
        <p:spPr bwMode="auto">
          <a:xfrm>
            <a:off x="5578475" y="3213100"/>
            <a:ext cx="901700" cy="215900"/>
          </a:xfrm>
          <a:custGeom>
            <a:avLst/>
            <a:gdLst>
              <a:gd name="T0" fmla="*/ 450850 w 21600"/>
              <a:gd name="T1" fmla="*/ 0 h 21600"/>
              <a:gd name="T2" fmla="*/ 1503 w 21600"/>
              <a:gd name="T3" fmla="*/ 99134 h 21600"/>
              <a:gd name="T4" fmla="*/ 450850 w 21600"/>
              <a:gd name="T5" fmla="*/ 0 h 21600"/>
              <a:gd name="T6" fmla="*/ 900197 w 21600"/>
              <a:gd name="T7" fmla="*/ 99134 h 21600"/>
              <a:gd name="T8" fmla="*/ 0 60000 65536"/>
              <a:gd name="T9" fmla="*/ 0 60000 65536"/>
              <a:gd name="T10" fmla="*/ 0 60000 65536"/>
              <a:gd name="T11" fmla="*/ 0 60000 65536"/>
              <a:gd name="T12" fmla="*/ 217 w 21600"/>
              <a:gd name="T13" fmla="*/ 0 h 21600"/>
              <a:gd name="T14" fmla="*/ 21383 w 21600"/>
              <a:gd name="T15" fmla="*/ 12952 h 21600"/>
            </a:gdLst>
            <a:ahLst/>
            <a:cxnLst>
              <a:cxn ang="T8">
                <a:pos x="T0" y="T1"/>
              </a:cxn>
              <a:cxn ang="T9">
                <a:pos x="T2" y="T3"/>
              </a:cxn>
              <a:cxn ang="T10">
                <a:pos x="T4" y="T5"/>
              </a:cxn>
              <a:cxn ang="T11">
                <a:pos x="T6" y="T7"/>
              </a:cxn>
            </a:cxnLst>
            <a:rect l="T12" t="T13" r="T14" b="T15"/>
            <a:pathLst>
              <a:path w="21600" h="21600">
                <a:moveTo>
                  <a:pt x="36" y="9918"/>
                </a:moveTo>
                <a:cubicBezTo>
                  <a:pt x="494" y="4314"/>
                  <a:pt x="5177" y="-1"/>
                  <a:pt x="10800" y="0"/>
                </a:cubicBezTo>
                <a:cubicBezTo>
                  <a:pt x="16422" y="0"/>
                  <a:pt x="21105" y="4314"/>
                  <a:pt x="21563" y="9918"/>
                </a:cubicBezTo>
                <a:cubicBezTo>
                  <a:pt x="21105" y="4314"/>
                  <a:pt x="16422" y="-1"/>
                  <a:pt x="10799" y="0"/>
                </a:cubicBezTo>
                <a:cubicBezTo>
                  <a:pt x="5177" y="0"/>
                  <a:pt x="494" y="4314"/>
                  <a:pt x="36" y="9918"/>
                </a:cubicBezTo>
                <a:close/>
              </a:path>
            </a:pathLst>
          </a:custGeom>
          <a:solidFill>
            <a:schemeClr val="accent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67045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241"/>
                                        </p:tgtEl>
                                        <p:attrNameLst>
                                          <p:attrName>style.visibility</p:attrName>
                                        </p:attrNameLst>
                                      </p:cBhvr>
                                      <p:to>
                                        <p:strVal val="visible"/>
                                      </p:to>
                                    </p:set>
                                    <p:animEffect transition="in" filter="wipe(down)">
                                      <p:cBhvr>
                                        <p:cTn id="7" dur="500"/>
                                        <p:tgtEl>
                                          <p:spTgt spid="502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accel="50000" decel="50000" fill="hold" grpId="1" nodeType="clickEffect">
                                  <p:stCondLst>
                                    <p:cond delay="0"/>
                                  </p:stCondLst>
                                  <p:childTnLst>
                                    <p:animMotion origin="layout" path="M -2.77778E-7 -1.48148E-6 L 0.2658 -1.48148E-6 " pathEditMode="relative" rAng="0" ptsTypes="AA">
                                      <p:cBhvr>
                                        <p:cTn id="11" dur="2000" fill="hold"/>
                                        <p:tgtEl>
                                          <p:spTgt spid="50241"/>
                                        </p:tgtEl>
                                        <p:attrNameLst>
                                          <p:attrName>ppt_x</p:attrName>
                                          <p:attrName>ppt_y</p:attrName>
                                        </p:attrNameLst>
                                      </p:cBhvr>
                                      <p:rCtr x="13281" y="0"/>
                                    </p:animMotion>
                                  </p:childTnLst>
                                </p:cTn>
                              </p:par>
                              <p:par>
                                <p:cTn id="12" presetID="18" presetClass="entr" presetSubtype="6" fill="hold" nodeType="withEffect">
                                  <p:stCondLst>
                                    <p:cond delay="700"/>
                                  </p:stCondLst>
                                  <p:childTnLst>
                                    <p:set>
                                      <p:cBhvr>
                                        <p:cTn id="13" dur="1" fill="hold">
                                          <p:stCondLst>
                                            <p:cond delay="0"/>
                                          </p:stCondLst>
                                        </p:cTn>
                                        <p:tgtEl>
                                          <p:spTgt spid="50245"/>
                                        </p:tgtEl>
                                        <p:attrNameLst>
                                          <p:attrName>style.visibility</p:attrName>
                                        </p:attrNameLst>
                                      </p:cBhvr>
                                      <p:to>
                                        <p:strVal val="visible"/>
                                      </p:to>
                                    </p:set>
                                    <p:animEffect transition="in" filter="strips(downRight)">
                                      <p:cBhvr>
                                        <p:cTn id="14" dur="600"/>
                                        <p:tgtEl>
                                          <p:spTgt spid="5024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50242"/>
                                        </p:tgtEl>
                                      </p:cBhvr>
                                    </p:animEffect>
                                    <p:set>
                                      <p:cBhvr>
                                        <p:cTn id="19" dur="1" fill="hold">
                                          <p:stCondLst>
                                            <p:cond delay="499"/>
                                          </p:stCondLst>
                                        </p:cTn>
                                        <p:tgtEl>
                                          <p:spTgt spid="5024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50248"/>
                                        </p:tgtEl>
                                        <p:attrNameLst>
                                          <p:attrName>style.visibility</p:attrName>
                                        </p:attrNameLst>
                                      </p:cBhvr>
                                      <p:to>
                                        <p:strVal val="visible"/>
                                      </p:to>
                                    </p:set>
                                    <p:animEffect transition="in" filter="fade">
                                      <p:cBhvr>
                                        <p:cTn id="22" dur="500"/>
                                        <p:tgtEl>
                                          <p:spTgt spid="502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xit" presetSubtype="0" decel="100000" fill="hold" grpId="2" nodeType="clickEffect">
                                  <p:stCondLst>
                                    <p:cond delay="0"/>
                                  </p:stCondLst>
                                  <p:childTnLst>
                                    <p:anim calcmode="lin" valueType="num">
                                      <p:cBhvr>
                                        <p:cTn id="26" dur="500"/>
                                        <p:tgtEl>
                                          <p:spTgt spid="50241"/>
                                        </p:tgtEl>
                                        <p:attrNameLst>
                                          <p:attrName>ppt_h</p:attrName>
                                        </p:attrNameLst>
                                      </p:cBhvr>
                                      <p:tavLst>
                                        <p:tav tm="0">
                                          <p:val>
                                            <p:strVal val="ppt_h"/>
                                          </p:val>
                                        </p:tav>
                                        <p:tav tm="50000">
                                          <p:val>
                                            <p:strVal val="ppt_h/20"/>
                                          </p:val>
                                        </p:tav>
                                        <p:tav tm="100000">
                                          <p:val>
                                            <p:strVal val="ppt_h/20"/>
                                          </p:val>
                                        </p:tav>
                                      </p:tavLst>
                                    </p:anim>
                                    <p:anim calcmode="lin" valueType="num">
                                      <p:cBhvr>
                                        <p:cTn id="27" dur="500"/>
                                        <p:tgtEl>
                                          <p:spTgt spid="50241"/>
                                        </p:tgtEl>
                                        <p:attrNameLst>
                                          <p:attrName>ppt_w</p:attrName>
                                        </p:attrNameLst>
                                      </p:cBhvr>
                                      <p:tavLst>
                                        <p:tav tm="0">
                                          <p:val>
                                            <p:strVal val="ppt_w"/>
                                          </p:val>
                                        </p:tav>
                                        <p:tav tm="50000">
                                          <p:val>
                                            <p:strVal val="ppt_w+.3"/>
                                          </p:val>
                                        </p:tav>
                                        <p:tav tm="100000">
                                          <p:val>
                                            <p:strVal val="ppt_w+.3"/>
                                          </p:val>
                                        </p:tav>
                                      </p:tavLst>
                                    </p:anim>
                                    <p:anim calcmode="lin" valueType="num">
                                      <p:cBhvr>
                                        <p:cTn id="28" dur="500"/>
                                        <p:tgtEl>
                                          <p:spTgt spid="50241"/>
                                        </p:tgtEl>
                                        <p:attrNameLst>
                                          <p:attrName>ppt_x</p:attrName>
                                        </p:attrNameLst>
                                      </p:cBhvr>
                                      <p:tavLst>
                                        <p:tav tm="0">
                                          <p:val>
                                            <p:strVal val="ppt_x"/>
                                          </p:val>
                                        </p:tav>
                                        <p:tav tm="50000">
                                          <p:val>
                                            <p:strVal val="ppt_x"/>
                                          </p:val>
                                        </p:tav>
                                        <p:tav tm="100000">
                                          <p:val>
                                            <p:strVal val="ppt_x-.3"/>
                                          </p:val>
                                        </p:tav>
                                      </p:tavLst>
                                    </p:anim>
                                    <p:anim calcmode="lin" valueType="num">
                                      <p:cBhvr>
                                        <p:cTn id="29" dur="500"/>
                                        <p:tgtEl>
                                          <p:spTgt spid="50241"/>
                                        </p:tgtEl>
                                        <p:attrNameLst>
                                          <p:attrName>ppt_y</p:attrName>
                                        </p:attrNameLst>
                                      </p:cBhvr>
                                      <p:tavLst>
                                        <p:tav tm="0">
                                          <p:val>
                                            <p:strVal val="ppt_y"/>
                                          </p:val>
                                        </p:tav>
                                        <p:tav tm="100000">
                                          <p:val>
                                            <p:strVal val="ppt_y"/>
                                          </p:val>
                                        </p:tav>
                                      </p:tavLst>
                                    </p:anim>
                                    <p:set>
                                      <p:cBhvr>
                                        <p:cTn id="30" dur="1" fill="hold">
                                          <p:stCondLst>
                                            <p:cond delay="499"/>
                                          </p:stCondLst>
                                        </p:cTn>
                                        <p:tgtEl>
                                          <p:spTgt spid="50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41" grpId="0" animBg="1"/>
      <p:bldP spid="50241" grpId="1" animBg="1"/>
      <p:bldP spid="50241" grpId="2" animBg="1"/>
      <p:bldP spid="5024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94506" y="304800"/>
            <a:ext cx="7772400" cy="838200"/>
          </a:xfrm>
        </p:spPr>
        <p:txBody>
          <a:bodyPr/>
          <a:lstStyle/>
          <a:p>
            <a:pPr eaLnBrk="1" hangingPunct="1"/>
            <a:r>
              <a:rPr lang="en-US" sz="3600" b="1" u="sng" dirty="0" smtClean="0">
                <a:latin typeface="Times New Roman" pitchFamily="18" charset="0"/>
                <a:cs typeface="Times New Roman" pitchFamily="18" charset="0"/>
              </a:rPr>
              <a:t>4/ </a:t>
            </a:r>
            <a:r>
              <a:rPr lang="en-US" sz="3600" b="1" u="sng" dirty="0" err="1" smtClean="0">
                <a:latin typeface="Times New Roman" pitchFamily="18" charset="0"/>
                <a:cs typeface="Times New Roman" pitchFamily="18" charset="0"/>
              </a:rPr>
              <a:t>Hình</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nón</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cụt</a:t>
            </a:r>
            <a:r>
              <a:rPr lang="en-US" sz="3600" b="1" u="sng"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 </a:t>
            </a:r>
          </a:p>
        </p:txBody>
      </p:sp>
      <p:sp>
        <p:nvSpPr>
          <p:cNvPr id="10243" name="Text Box 7"/>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grpSp>
        <p:nvGrpSpPr>
          <p:cNvPr id="9226" name="Group 10"/>
          <p:cNvGrpSpPr>
            <a:grpSpLocks/>
          </p:cNvGrpSpPr>
          <p:nvPr/>
        </p:nvGrpSpPr>
        <p:grpSpPr bwMode="auto">
          <a:xfrm>
            <a:off x="5903913" y="1412877"/>
            <a:ext cx="2706687" cy="2778125"/>
            <a:chOff x="1872" y="491"/>
            <a:chExt cx="1705" cy="1750"/>
          </a:xfrm>
        </p:grpSpPr>
        <p:sp>
          <p:nvSpPr>
            <p:cNvPr id="10246" name="Oval 11"/>
            <p:cNvSpPr>
              <a:spLocks noChangeArrowheads="1"/>
            </p:cNvSpPr>
            <p:nvPr/>
          </p:nvSpPr>
          <p:spPr bwMode="auto">
            <a:xfrm>
              <a:off x="1872" y="1568"/>
              <a:ext cx="1705" cy="672"/>
            </a:xfrm>
            <a:prstGeom prst="ellipse">
              <a:avLst/>
            </a:prstGeom>
            <a:gradFill rotWithShape="1">
              <a:gsLst>
                <a:gs pos="0">
                  <a:srgbClr val="FF66FF">
                    <a:alpha val="48000"/>
                  </a:srgbClr>
                </a:gs>
                <a:gs pos="100000">
                  <a:srgbClr val="66FF99">
                    <a:alpha val="49001"/>
                  </a:srgbClr>
                </a:gs>
              </a:gsLst>
              <a:lin ang="5400000" scaled="1"/>
            </a:gradFill>
            <a:ln w="222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Oval 12"/>
            <p:cNvSpPr>
              <a:spLocks noChangeArrowheads="1"/>
            </p:cNvSpPr>
            <p:nvPr/>
          </p:nvSpPr>
          <p:spPr bwMode="auto">
            <a:xfrm>
              <a:off x="2310" y="491"/>
              <a:ext cx="828" cy="358"/>
            </a:xfrm>
            <a:prstGeom prst="ellipse">
              <a:avLst/>
            </a:prstGeom>
            <a:gradFill rotWithShape="1">
              <a:gsLst>
                <a:gs pos="0">
                  <a:srgbClr val="FF66FF">
                    <a:alpha val="48000"/>
                  </a:srgbClr>
                </a:gs>
                <a:gs pos="100000">
                  <a:srgbClr val="66FF99">
                    <a:alpha val="49001"/>
                  </a:srgbClr>
                </a:gs>
              </a:gsLst>
              <a:lin ang="5400000" scaled="1"/>
            </a:gradFill>
            <a:ln w="222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Line 13"/>
            <p:cNvSpPr>
              <a:spLocks noChangeShapeType="1"/>
            </p:cNvSpPr>
            <p:nvPr/>
          </p:nvSpPr>
          <p:spPr bwMode="auto">
            <a:xfrm flipH="1">
              <a:off x="1872" y="607"/>
              <a:ext cx="453" cy="12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 name="Line 14"/>
            <p:cNvSpPr>
              <a:spLocks noChangeShapeType="1"/>
            </p:cNvSpPr>
            <p:nvPr/>
          </p:nvSpPr>
          <p:spPr bwMode="auto">
            <a:xfrm>
              <a:off x="3147" y="670"/>
              <a:ext cx="427"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Freeform 15"/>
            <p:cNvSpPr>
              <a:spLocks/>
            </p:cNvSpPr>
            <p:nvPr/>
          </p:nvSpPr>
          <p:spPr bwMode="auto">
            <a:xfrm>
              <a:off x="1872" y="670"/>
              <a:ext cx="1705" cy="1571"/>
            </a:xfrm>
            <a:custGeom>
              <a:avLst/>
              <a:gdLst>
                <a:gd name="T0" fmla="*/ 438 w 1587"/>
                <a:gd name="T1" fmla="*/ 0 h 1588"/>
                <a:gd name="T2" fmla="*/ 0 w 1587"/>
                <a:gd name="T3" fmla="*/ 1212 h 1588"/>
                <a:gd name="T4" fmla="*/ 97 w 1587"/>
                <a:gd name="T5" fmla="*/ 1391 h 1588"/>
                <a:gd name="T6" fmla="*/ 292 w 1587"/>
                <a:gd name="T7" fmla="*/ 1481 h 1588"/>
                <a:gd name="T8" fmla="*/ 536 w 1587"/>
                <a:gd name="T9" fmla="*/ 1571 h 1588"/>
                <a:gd name="T10" fmla="*/ 828 w 1587"/>
                <a:gd name="T11" fmla="*/ 1571 h 1588"/>
                <a:gd name="T12" fmla="*/ 1169 w 1587"/>
                <a:gd name="T13" fmla="*/ 1525 h 1588"/>
                <a:gd name="T14" fmla="*/ 1462 w 1587"/>
                <a:gd name="T15" fmla="*/ 1481 h 1588"/>
                <a:gd name="T16" fmla="*/ 1657 w 1587"/>
                <a:gd name="T17" fmla="*/ 1346 h 1588"/>
                <a:gd name="T18" fmla="*/ 1705 w 1587"/>
                <a:gd name="T19" fmla="*/ 1212 h 1588"/>
                <a:gd name="T20" fmla="*/ 1267 w 1587"/>
                <a:gd name="T21" fmla="*/ 0 h 1588"/>
                <a:gd name="T22" fmla="*/ 1218 w 1587"/>
                <a:gd name="T23" fmla="*/ 90 h 1588"/>
                <a:gd name="T24" fmla="*/ 1121 w 1587"/>
                <a:gd name="T25" fmla="*/ 135 h 1588"/>
                <a:gd name="T26" fmla="*/ 974 w 1587"/>
                <a:gd name="T27" fmla="*/ 179 h 1588"/>
                <a:gd name="T28" fmla="*/ 780 w 1587"/>
                <a:gd name="T29" fmla="*/ 179 h 1588"/>
                <a:gd name="T30" fmla="*/ 584 w 1587"/>
                <a:gd name="T31" fmla="*/ 135 h 1588"/>
                <a:gd name="T32" fmla="*/ 536 w 1587"/>
                <a:gd name="T33" fmla="*/ 90 h 1588"/>
                <a:gd name="T34" fmla="*/ 438 w 1587"/>
                <a:gd name="T35" fmla="*/ 0 h 1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87" h="1588">
                  <a:moveTo>
                    <a:pt x="408" y="0"/>
                  </a:moveTo>
                  <a:lnTo>
                    <a:pt x="0" y="1225"/>
                  </a:lnTo>
                  <a:lnTo>
                    <a:pt x="90" y="1406"/>
                  </a:lnTo>
                  <a:lnTo>
                    <a:pt x="272" y="1497"/>
                  </a:lnTo>
                  <a:lnTo>
                    <a:pt x="499" y="1588"/>
                  </a:lnTo>
                  <a:lnTo>
                    <a:pt x="771" y="1588"/>
                  </a:lnTo>
                  <a:lnTo>
                    <a:pt x="1088" y="1542"/>
                  </a:lnTo>
                  <a:lnTo>
                    <a:pt x="1361" y="1497"/>
                  </a:lnTo>
                  <a:lnTo>
                    <a:pt x="1542" y="1361"/>
                  </a:lnTo>
                  <a:lnTo>
                    <a:pt x="1587" y="1225"/>
                  </a:lnTo>
                  <a:lnTo>
                    <a:pt x="1179" y="0"/>
                  </a:lnTo>
                  <a:lnTo>
                    <a:pt x="1134" y="91"/>
                  </a:lnTo>
                  <a:lnTo>
                    <a:pt x="1043" y="136"/>
                  </a:lnTo>
                  <a:lnTo>
                    <a:pt x="907" y="181"/>
                  </a:lnTo>
                  <a:lnTo>
                    <a:pt x="726" y="181"/>
                  </a:lnTo>
                  <a:lnTo>
                    <a:pt x="544" y="136"/>
                  </a:lnTo>
                  <a:lnTo>
                    <a:pt x="499" y="91"/>
                  </a:lnTo>
                  <a:lnTo>
                    <a:pt x="408" y="0"/>
                  </a:lnTo>
                  <a:close/>
                </a:path>
              </a:pathLst>
            </a:custGeom>
            <a:gradFill rotWithShape="1">
              <a:gsLst>
                <a:gs pos="0">
                  <a:srgbClr val="FFFF00">
                    <a:alpha val="75998"/>
                  </a:srgbClr>
                </a:gs>
                <a:gs pos="100000">
                  <a:srgbClr val="66FFFF">
                    <a:alpha val="59000"/>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48" name="Text Box 32"/>
          <p:cNvSpPr txBox="1">
            <a:spLocks noChangeArrowheads="1"/>
          </p:cNvSpPr>
          <p:nvPr/>
        </p:nvSpPr>
        <p:spPr bwMode="auto">
          <a:xfrm>
            <a:off x="179389" y="1628777"/>
            <a:ext cx="51133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800">
                <a:solidFill>
                  <a:srgbClr val="0000FF"/>
                </a:solidFill>
                <a:latin typeface="Times New Roman" pitchFamily="18" charset="0"/>
              </a:rPr>
              <a:t>Hình nón cụt có </a:t>
            </a:r>
            <a:r>
              <a:rPr lang="en-US" sz="2800">
                <a:solidFill>
                  <a:srgbClr val="FF0000"/>
                </a:solidFill>
                <a:latin typeface="Times New Roman" pitchFamily="18" charset="0"/>
              </a:rPr>
              <a:t>2 đáy</a:t>
            </a:r>
            <a:r>
              <a:rPr lang="en-US" sz="2800">
                <a:solidFill>
                  <a:srgbClr val="0000FF"/>
                </a:solidFill>
                <a:latin typeface="Times New Roman" pitchFamily="18" charset="0"/>
              </a:rPr>
              <a:t> là </a:t>
            </a:r>
            <a:r>
              <a:rPr lang="en-US" sz="2800">
                <a:solidFill>
                  <a:srgbClr val="FF0000"/>
                </a:solidFill>
                <a:latin typeface="Times New Roman" pitchFamily="18" charset="0"/>
              </a:rPr>
              <a:t>hai hình tròn không bằng nhau nằm trên hai mặt phẳng song song</a:t>
            </a:r>
            <a:r>
              <a:rPr lang="en-US" sz="2800">
                <a:solidFill>
                  <a:srgbClr val="0000FF"/>
                </a:solidFill>
                <a:latin typeface="Times New Roman" pitchFamily="18" charset="0"/>
              </a:rPr>
              <a:t> có đường nối tâm là </a:t>
            </a:r>
            <a:r>
              <a:rPr lang="en-US" sz="2800">
                <a:solidFill>
                  <a:srgbClr val="FF0000"/>
                </a:solidFill>
                <a:latin typeface="Times New Roman" pitchFamily="18" charset="0"/>
              </a:rPr>
              <a:t>trục đối xứng.</a:t>
            </a:r>
            <a:r>
              <a:rPr lang="en-US" sz="2800">
                <a:latin typeface="Times New Roman" pitchFamily="18" charset="0"/>
              </a:rPr>
              <a:t> </a:t>
            </a:r>
          </a:p>
        </p:txBody>
      </p:sp>
    </p:spTree>
    <p:extLst>
      <p:ext uri="{BB962C8B-B14F-4D97-AF65-F5344CB8AC3E}">
        <p14:creationId xmlns:p14="http://schemas.microsoft.com/office/powerpoint/2010/main" val="3553017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16" fill="hold" nodeType="afterEffect">
                                  <p:stCondLst>
                                    <p:cond delay="0"/>
                                  </p:stCondLst>
                                  <p:childTnLst>
                                    <p:set>
                                      <p:cBhvr>
                                        <p:cTn id="11" dur="1" fill="hold">
                                          <p:stCondLst>
                                            <p:cond delay="0"/>
                                          </p:stCondLst>
                                        </p:cTn>
                                        <p:tgtEl>
                                          <p:spTgt spid="9226"/>
                                        </p:tgtEl>
                                        <p:attrNameLst>
                                          <p:attrName>style.visibility</p:attrName>
                                        </p:attrNameLst>
                                      </p:cBhvr>
                                      <p:to>
                                        <p:strVal val="visible"/>
                                      </p:to>
                                    </p:set>
                                    <p:animEffect transition="in" filter="box(in)">
                                      <p:cBhvr>
                                        <p:cTn id="12" dur="1400"/>
                                        <p:tgtEl>
                                          <p:spTgt spid="9226"/>
                                        </p:tgtEl>
                                      </p:cBhvr>
                                    </p:animEffect>
                                  </p:childTnLst>
                                </p:cTn>
                              </p:par>
                            </p:childTnLst>
                          </p:cTn>
                        </p:par>
                        <p:par>
                          <p:cTn id="13" fill="hold" nodeType="afterGroup">
                            <p:stCondLst>
                              <p:cond delay="1900"/>
                            </p:stCondLst>
                            <p:childTnLst>
                              <p:par>
                                <p:cTn id="14" presetID="6" presetClass="entr" presetSubtype="16" fill="hold" grpId="0" nodeType="afterEffect">
                                  <p:stCondLst>
                                    <p:cond delay="800"/>
                                  </p:stCondLst>
                                  <p:childTnLst>
                                    <p:set>
                                      <p:cBhvr>
                                        <p:cTn id="15" dur="1" fill="hold">
                                          <p:stCondLst>
                                            <p:cond delay="0"/>
                                          </p:stCondLst>
                                        </p:cTn>
                                        <p:tgtEl>
                                          <p:spTgt spid="9248"/>
                                        </p:tgtEl>
                                        <p:attrNameLst>
                                          <p:attrName>style.visibility</p:attrName>
                                        </p:attrNameLst>
                                      </p:cBhvr>
                                      <p:to>
                                        <p:strVal val="visible"/>
                                      </p:to>
                                    </p:set>
                                    <p:animEffect transition="in" filter="circle(in)">
                                      <p:cBhvr>
                                        <p:cTn id="16" dur="1000"/>
                                        <p:tgtEl>
                                          <p:spTgt spid="9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4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260350"/>
            <a:ext cx="7772400" cy="533400"/>
          </a:xfrm>
        </p:spPr>
        <p:txBody>
          <a:bodyPr/>
          <a:lstStyle/>
          <a:p>
            <a:pPr eaLnBrk="1" hangingPunct="1"/>
            <a:r>
              <a:rPr lang="en-US" sz="2800" b="1" u="sng" dirty="0" smtClean="0">
                <a:latin typeface="Times New Roman" pitchFamily="18" charset="0"/>
                <a:cs typeface="Times New Roman" pitchFamily="18" charset="0"/>
              </a:rPr>
              <a:t>5/ </a:t>
            </a:r>
            <a:r>
              <a:rPr lang="en-US" sz="2800" b="1" u="sng" dirty="0" err="1" smtClean="0">
                <a:latin typeface="Times New Roman" pitchFamily="18" charset="0"/>
                <a:cs typeface="Times New Roman" pitchFamily="18" charset="0"/>
              </a:rPr>
              <a:t>Diện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tích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xung</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quanh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thể</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tích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của</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hình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nón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cụt</a:t>
            </a:r>
            <a:r>
              <a:rPr lang="en-US" sz="2800" b="1" u="sng" dirty="0" smtClean="0">
                <a:latin typeface="Times New Roman" pitchFamily="18" charset="0"/>
                <a:cs typeface="Times New Roman" pitchFamily="18" charset="0"/>
              </a:rPr>
              <a:t> </a:t>
            </a:r>
            <a:endParaRPr lang="en-US" b="1" u="sng" dirty="0" smtClean="0">
              <a:latin typeface="Times New Roman" pitchFamily="18" charset="0"/>
              <a:cs typeface="Times New Roman" pitchFamily="18" charset="0"/>
            </a:endParaRPr>
          </a:p>
        </p:txBody>
      </p:sp>
      <p:sp>
        <p:nvSpPr>
          <p:cNvPr id="11267" name="Rectangle 3"/>
          <p:cNvSpPr>
            <a:spLocks noGrp="1" noChangeArrowheads="1"/>
          </p:cNvSpPr>
          <p:nvPr>
            <p:ph type="body" idx="1"/>
          </p:nvPr>
        </p:nvSpPr>
        <p:spPr>
          <a:xfrm>
            <a:off x="179388" y="944565"/>
            <a:ext cx="7861300" cy="2268537"/>
          </a:xfrm>
        </p:spPr>
        <p:txBody>
          <a:bodyPr/>
          <a:lstStyle/>
          <a:p>
            <a:pPr eaLnBrk="1" hangingPunct="1"/>
            <a:r>
              <a:rPr lang="en-US" sz="2800" dirty="0" smtClean="0">
                <a:solidFill>
                  <a:srgbClr val="0000FF"/>
                </a:solidFill>
                <a:latin typeface="Times New Roman" pitchFamily="18" charset="0"/>
                <a:cs typeface="Times New Roman" pitchFamily="18" charset="0"/>
              </a:rPr>
              <a:t>Cho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r</a:t>
            </a:r>
            <a:r>
              <a:rPr lang="en-US" sz="2800" baseline="-30000" dirty="0" smtClean="0">
                <a:solidFill>
                  <a:srgbClr val="FF0000"/>
                </a:solidFill>
                <a:latin typeface="Times New Roman" pitchFamily="18" charset="0"/>
                <a:cs typeface="Times New Roman" pitchFamily="18" charset="0"/>
              </a:rPr>
              <a:t>1</a:t>
            </a:r>
            <a:r>
              <a:rPr lang="en-US" sz="2800" dirty="0" smtClean="0">
                <a:solidFill>
                  <a:srgbClr val="FF0000"/>
                </a:solidFill>
                <a:latin typeface="Times New Roman" pitchFamily="18" charset="0"/>
                <a:cs typeface="Times New Roman" pitchFamily="18" charset="0"/>
              </a:rPr>
              <a:t>, r</a:t>
            </a:r>
            <a:r>
              <a:rPr lang="en-US" sz="2800" baseline="-30000" dirty="0" smtClean="0">
                <a:solidFill>
                  <a:srgbClr val="FF0000"/>
                </a:solidFill>
                <a:latin typeface="Times New Roman" pitchFamily="18" charset="0"/>
                <a:cs typeface="Times New Roman" pitchFamily="18" charset="0"/>
              </a:rPr>
              <a:t>2 </a:t>
            </a:r>
            <a:r>
              <a:rPr lang="en-US" sz="2800" dirty="0" smtClean="0">
                <a:solidFill>
                  <a:srgbClr val="FF0000"/>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đáy</a:t>
            </a:r>
            <a:r>
              <a:rPr lang="en-US" sz="2800" dirty="0" smtClean="0">
                <a:solidFill>
                  <a:srgbClr val="0000FF"/>
                </a:solidFill>
                <a:latin typeface="Times New Roman" pitchFamily="18" charset="0"/>
                <a:cs typeface="Times New Roman" pitchFamily="18" charset="0"/>
              </a:rPr>
              <a:t>. </a:t>
            </a:r>
          </a:p>
          <a:p>
            <a:pPr eaLnBrk="1" hangingPunct="1"/>
            <a:r>
              <a:rPr lang="en-US" sz="2800" dirty="0" smtClean="0">
                <a:solidFill>
                  <a:srgbClr val="FF0000"/>
                </a:solidFill>
                <a:latin typeface="Times New Roman" pitchFamily="18" charset="0"/>
                <a:cs typeface="Times New Roman" pitchFamily="18" charset="0"/>
              </a:rPr>
              <a:t>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en-US" sz="4000" dirty="0">
                <a:solidFill>
                  <a:srgbClr val="FF0000"/>
                </a:solidFill>
                <a:latin typeface="Times New Roman" pitchFamily="18" charset="0"/>
                <a:cs typeface="Times New Roman" pitchFamily="18" charset="0"/>
              </a:rPr>
              <a:t>l</a:t>
            </a:r>
            <a:r>
              <a:rPr lang="en-US" sz="2800" dirty="0" smtClean="0">
                <a:solidFill>
                  <a:srgbClr val="FF0000"/>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a:t>
            </a:r>
          </a:p>
          <a:p>
            <a:pPr eaLnBrk="1" hangingPunct="1"/>
            <a:r>
              <a:rPr lang="en-US" sz="2800" dirty="0" err="1" smtClean="0">
                <a:solidFill>
                  <a:srgbClr val="0000FF"/>
                </a:solidFill>
                <a:latin typeface="Times New Roman" pitchFamily="18" charset="0"/>
                <a:cs typeface="Times New Roman" pitchFamily="18" charset="0"/>
              </a:rPr>
              <a:t>Diện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eaLnBrk="1" hangingPunct="1"/>
            <a:endParaRPr lang="en-US" sz="2000" dirty="0" smtClean="0">
              <a:solidFill>
                <a:srgbClr val="0000FF"/>
              </a:solidFill>
              <a:cs typeface="Times New Roman" pitchFamily="18" charset="0"/>
            </a:endParaRPr>
          </a:p>
        </p:txBody>
      </p:sp>
      <p:graphicFrame>
        <p:nvGraphicFramePr>
          <p:cNvPr id="11269" name="Object 5"/>
          <p:cNvGraphicFramePr>
            <a:graphicFrameLocks noChangeAspect="1"/>
          </p:cNvGraphicFramePr>
          <p:nvPr/>
        </p:nvGraphicFramePr>
        <p:xfrm>
          <a:off x="684214" y="3213100"/>
          <a:ext cx="2489200" cy="622300"/>
        </p:xfrm>
        <a:graphic>
          <a:graphicData uri="http://schemas.openxmlformats.org/presentationml/2006/ole">
            <mc:AlternateContent xmlns:mc="http://schemas.openxmlformats.org/markup-compatibility/2006">
              <mc:Choice xmlns:v="urn:schemas-microsoft-com:vml" Requires="v">
                <p:oleObj spid="_x0000_s8194" name="Equation" r:id="rId3" imgW="1015559" imgH="253890" progId="Equation.DSMT4">
                  <p:embed/>
                </p:oleObj>
              </mc:Choice>
              <mc:Fallback>
                <p:oleObj name="Equation" r:id="rId3" imgW="1015559"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4" y="3213100"/>
                        <a:ext cx="2489200" cy="622300"/>
                      </a:xfrm>
                      <a:prstGeom prst="rect">
                        <a:avLst/>
                      </a:prstGeom>
                      <a:solidFill>
                        <a:srgbClr val="CC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6" name="Text Box 12"/>
          <p:cNvSpPr txBox="1">
            <a:spLocks noChangeArrowheads="1"/>
          </p:cNvSpPr>
          <p:nvPr/>
        </p:nvSpPr>
        <p:spPr bwMode="auto">
          <a:xfrm>
            <a:off x="395289" y="4365625"/>
            <a:ext cx="42735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Blip>
                <a:blip r:embed="rId5"/>
              </a:buBlip>
            </a:pPr>
            <a:r>
              <a:rPr lang="en-US" sz="2800">
                <a:solidFill>
                  <a:srgbClr val="0000FF"/>
                </a:solidFill>
                <a:latin typeface="Times New Roman" pitchFamily="18" charset="0"/>
                <a:cs typeface="Times New Roman" pitchFamily="18" charset="0"/>
              </a:rPr>
              <a:t>Thể tích hình nón cụt là: </a:t>
            </a:r>
            <a:endParaRPr lang="en-US" sz="2800">
              <a:latin typeface="Times New Roman" pitchFamily="18" charset="0"/>
            </a:endParaRPr>
          </a:p>
        </p:txBody>
      </p:sp>
      <p:graphicFrame>
        <p:nvGraphicFramePr>
          <p:cNvPr id="11278" name="Object 14"/>
          <p:cNvGraphicFramePr>
            <a:graphicFrameLocks noChangeAspect="1"/>
          </p:cNvGraphicFramePr>
          <p:nvPr>
            <p:extLst>
              <p:ext uri="{D42A27DB-BD31-4B8C-83A1-F6EECF244321}">
                <p14:modId xmlns:p14="http://schemas.microsoft.com/office/powerpoint/2010/main" val="3978833505"/>
              </p:ext>
            </p:extLst>
          </p:nvPr>
        </p:nvGraphicFramePr>
        <p:xfrm>
          <a:off x="898770" y="4976813"/>
          <a:ext cx="3251200" cy="868362"/>
        </p:xfrm>
        <a:graphic>
          <a:graphicData uri="http://schemas.openxmlformats.org/presentationml/2006/ole">
            <mc:AlternateContent xmlns:mc="http://schemas.openxmlformats.org/markup-compatibility/2006">
              <mc:Choice xmlns:v="urn:schemas-microsoft-com:vml" Requires="v">
                <p:oleObj spid="_x0000_s8195" name="Equation" r:id="rId6" imgW="1473200" imgH="393700" progId="Equation.DSMT4">
                  <p:embed/>
                </p:oleObj>
              </mc:Choice>
              <mc:Fallback>
                <p:oleObj name="Equation" r:id="rId6" imgW="14732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770" y="4976813"/>
                        <a:ext cx="3251200" cy="868362"/>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Text Box 17"/>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grpSp>
        <p:nvGrpSpPr>
          <p:cNvPr id="11311" name="Group 47"/>
          <p:cNvGrpSpPr>
            <a:grpSpLocks/>
          </p:cNvGrpSpPr>
          <p:nvPr/>
        </p:nvGrpSpPr>
        <p:grpSpPr bwMode="auto">
          <a:xfrm>
            <a:off x="6084888" y="1881188"/>
            <a:ext cx="2762250" cy="2952750"/>
            <a:chOff x="3674" y="2024"/>
            <a:chExt cx="1740" cy="1860"/>
          </a:xfrm>
        </p:grpSpPr>
        <p:grpSp>
          <p:nvGrpSpPr>
            <p:cNvPr id="11273" name="Group 19"/>
            <p:cNvGrpSpPr>
              <a:grpSpLocks/>
            </p:cNvGrpSpPr>
            <p:nvPr/>
          </p:nvGrpSpPr>
          <p:grpSpPr bwMode="auto">
            <a:xfrm>
              <a:off x="3674" y="2035"/>
              <a:ext cx="1705" cy="1750"/>
              <a:chOff x="1872" y="491"/>
              <a:chExt cx="1705" cy="1750"/>
            </a:xfrm>
          </p:grpSpPr>
          <p:sp>
            <p:nvSpPr>
              <p:cNvPr id="11294" name="Oval 20"/>
              <p:cNvSpPr>
                <a:spLocks noChangeArrowheads="1"/>
              </p:cNvSpPr>
              <p:nvPr/>
            </p:nvSpPr>
            <p:spPr bwMode="auto">
              <a:xfrm>
                <a:off x="1872" y="1568"/>
                <a:ext cx="1705" cy="672"/>
              </a:xfrm>
              <a:prstGeom prst="ellipse">
                <a:avLst/>
              </a:prstGeom>
              <a:gradFill rotWithShape="1">
                <a:gsLst>
                  <a:gs pos="0">
                    <a:srgbClr val="FF66FF">
                      <a:alpha val="48000"/>
                    </a:srgbClr>
                  </a:gs>
                  <a:gs pos="100000">
                    <a:srgbClr val="66FF99">
                      <a:alpha val="49001"/>
                    </a:srgbClr>
                  </a:gs>
                </a:gsLst>
                <a:lin ang="5400000" scaled="1"/>
              </a:gradFill>
              <a:ln w="222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5" name="Oval 21"/>
              <p:cNvSpPr>
                <a:spLocks noChangeArrowheads="1"/>
              </p:cNvSpPr>
              <p:nvPr/>
            </p:nvSpPr>
            <p:spPr bwMode="auto">
              <a:xfrm>
                <a:off x="2310" y="491"/>
                <a:ext cx="828" cy="358"/>
              </a:xfrm>
              <a:prstGeom prst="ellipse">
                <a:avLst/>
              </a:prstGeom>
              <a:gradFill rotWithShape="1">
                <a:gsLst>
                  <a:gs pos="0">
                    <a:srgbClr val="FF66FF">
                      <a:alpha val="48000"/>
                    </a:srgbClr>
                  </a:gs>
                  <a:gs pos="100000">
                    <a:srgbClr val="66FF99">
                      <a:alpha val="49001"/>
                    </a:srgbClr>
                  </a:gs>
                </a:gsLst>
                <a:lin ang="5400000" scaled="1"/>
              </a:gradFill>
              <a:ln w="222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6" name="Line 22"/>
              <p:cNvSpPr>
                <a:spLocks noChangeShapeType="1"/>
              </p:cNvSpPr>
              <p:nvPr/>
            </p:nvSpPr>
            <p:spPr bwMode="auto">
              <a:xfrm flipH="1">
                <a:off x="1872" y="607"/>
                <a:ext cx="453" cy="12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7" name="Line 23"/>
              <p:cNvSpPr>
                <a:spLocks noChangeShapeType="1"/>
              </p:cNvSpPr>
              <p:nvPr/>
            </p:nvSpPr>
            <p:spPr bwMode="auto">
              <a:xfrm>
                <a:off x="3147" y="670"/>
                <a:ext cx="427"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8" name="Freeform 24"/>
              <p:cNvSpPr>
                <a:spLocks/>
              </p:cNvSpPr>
              <p:nvPr/>
            </p:nvSpPr>
            <p:spPr bwMode="auto">
              <a:xfrm>
                <a:off x="1872" y="670"/>
                <a:ext cx="1705" cy="1571"/>
              </a:xfrm>
              <a:custGeom>
                <a:avLst/>
                <a:gdLst>
                  <a:gd name="T0" fmla="*/ 438 w 1587"/>
                  <a:gd name="T1" fmla="*/ 0 h 1588"/>
                  <a:gd name="T2" fmla="*/ 0 w 1587"/>
                  <a:gd name="T3" fmla="*/ 1212 h 1588"/>
                  <a:gd name="T4" fmla="*/ 97 w 1587"/>
                  <a:gd name="T5" fmla="*/ 1391 h 1588"/>
                  <a:gd name="T6" fmla="*/ 292 w 1587"/>
                  <a:gd name="T7" fmla="*/ 1481 h 1588"/>
                  <a:gd name="T8" fmla="*/ 536 w 1587"/>
                  <a:gd name="T9" fmla="*/ 1571 h 1588"/>
                  <a:gd name="T10" fmla="*/ 828 w 1587"/>
                  <a:gd name="T11" fmla="*/ 1571 h 1588"/>
                  <a:gd name="T12" fmla="*/ 1169 w 1587"/>
                  <a:gd name="T13" fmla="*/ 1525 h 1588"/>
                  <a:gd name="T14" fmla="*/ 1462 w 1587"/>
                  <a:gd name="T15" fmla="*/ 1481 h 1588"/>
                  <a:gd name="T16" fmla="*/ 1657 w 1587"/>
                  <a:gd name="T17" fmla="*/ 1346 h 1588"/>
                  <a:gd name="T18" fmla="*/ 1705 w 1587"/>
                  <a:gd name="T19" fmla="*/ 1212 h 1588"/>
                  <a:gd name="T20" fmla="*/ 1267 w 1587"/>
                  <a:gd name="T21" fmla="*/ 0 h 1588"/>
                  <a:gd name="T22" fmla="*/ 1218 w 1587"/>
                  <a:gd name="T23" fmla="*/ 90 h 1588"/>
                  <a:gd name="T24" fmla="*/ 1121 w 1587"/>
                  <a:gd name="T25" fmla="*/ 135 h 1588"/>
                  <a:gd name="T26" fmla="*/ 974 w 1587"/>
                  <a:gd name="T27" fmla="*/ 179 h 1588"/>
                  <a:gd name="T28" fmla="*/ 780 w 1587"/>
                  <a:gd name="T29" fmla="*/ 179 h 1588"/>
                  <a:gd name="T30" fmla="*/ 584 w 1587"/>
                  <a:gd name="T31" fmla="*/ 135 h 1588"/>
                  <a:gd name="T32" fmla="*/ 536 w 1587"/>
                  <a:gd name="T33" fmla="*/ 90 h 1588"/>
                  <a:gd name="T34" fmla="*/ 438 w 1587"/>
                  <a:gd name="T35" fmla="*/ 0 h 1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87" h="1588">
                    <a:moveTo>
                      <a:pt x="408" y="0"/>
                    </a:moveTo>
                    <a:lnTo>
                      <a:pt x="0" y="1225"/>
                    </a:lnTo>
                    <a:lnTo>
                      <a:pt x="90" y="1406"/>
                    </a:lnTo>
                    <a:lnTo>
                      <a:pt x="272" y="1497"/>
                    </a:lnTo>
                    <a:lnTo>
                      <a:pt x="499" y="1588"/>
                    </a:lnTo>
                    <a:lnTo>
                      <a:pt x="771" y="1588"/>
                    </a:lnTo>
                    <a:lnTo>
                      <a:pt x="1088" y="1542"/>
                    </a:lnTo>
                    <a:lnTo>
                      <a:pt x="1361" y="1497"/>
                    </a:lnTo>
                    <a:lnTo>
                      <a:pt x="1542" y="1361"/>
                    </a:lnTo>
                    <a:lnTo>
                      <a:pt x="1587" y="1225"/>
                    </a:lnTo>
                    <a:lnTo>
                      <a:pt x="1179" y="0"/>
                    </a:lnTo>
                    <a:lnTo>
                      <a:pt x="1134" y="91"/>
                    </a:lnTo>
                    <a:lnTo>
                      <a:pt x="1043" y="136"/>
                    </a:lnTo>
                    <a:lnTo>
                      <a:pt x="907" y="181"/>
                    </a:lnTo>
                    <a:lnTo>
                      <a:pt x="726" y="181"/>
                    </a:lnTo>
                    <a:lnTo>
                      <a:pt x="544" y="136"/>
                    </a:lnTo>
                    <a:lnTo>
                      <a:pt x="499" y="91"/>
                    </a:lnTo>
                    <a:lnTo>
                      <a:pt x="408" y="0"/>
                    </a:lnTo>
                    <a:close/>
                  </a:path>
                </a:pathLst>
              </a:custGeom>
              <a:gradFill rotWithShape="1">
                <a:gsLst>
                  <a:gs pos="0">
                    <a:srgbClr val="FFFF00">
                      <a:alpha val="75998"/>
                    </a:srgbClr>
                  </a:gs>
                  <a:gs pos="100000">
                    <a:srgbClr val="66FFFF">
                      <a:alpha val="59000"/>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4" name="Group 25"/>
            <p:cNvGrpSpPr>
              <a:grpSpLocks/>
            </p:cNvGrpSpPr>
            <p:nvPr/>
          </p:nvGrpSpPr>
          <p:grpSpPr bwMode="auto">
            <a:xfrm>
              <a:off x="4256" y="2353"/>
              <a:ext cx="1158" cy="1527"/>
              <a:chOff x="2496" y="1392"/>
              <a:chExt cx="1158" cy="1527"/>
            </a:xfrm>
          </p:grpSpPr>
          <p:sp>
            <p:nvSpPr>
              <p:cNvPr id="11292" name="Line 26"/>
              <p:cNvSpPr>
                <a:spLocks noChangeShapeType="1"/>
              </p:cNvSpPr>
              <p:nvPr/>
            </p:nvSpPr>
            <p:spPr bwMode="auto">
              <a:xfrm flipH="1" flipV="1">
                <a:off x="2496" y="1392"/>
                <a:ext cx="864" cy="1344"/>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3" name="Text Box 27"/>
              <p:cNvSpPr txBox="1">
                <a:spLocks noChangeArrowheads="1"/>
              </p:cNvSpPr>
              <p:nvPr/>
            </p:nvSpPr>
            <p:spPr bwMode="auto">
              <a:xfrm>
                <a:off x="3264" y="2688"/>
                <a:ext cx="390" cy="2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b="1"/>
                  <a:t>C</a:t>
                </a:r>
              </a:p>
            </p:txBody>
          </p:sp>
        </p:grpSp>
        <p:grpSp>
          <p:nvGrpSpPr>
            <p:cNvPr id="11275" name="Group 28"/>
            <p:cNvGrpSpPr>
              <a:grpSpLocks/>
            </p:cNvGrpSpPr>
            <p:nvPr/>
          </p:nvGrpSpPr>
          <p:grpSpPr bwMode="auto">
            <a:xfrm>
              <a:off x="4373" y="2024"/>
              <a:ext cx="505" cy="1490"/>
              <a:chOff x="2621" y="1071"/>
              <a:chExt cx="505" cy="1490"/>
            </a:xfrm>
          </p:grpSpPr>
          <p:sp>
            <p:nvSpPr>
              <p:cNvPr id="11289" name="Line 29"/>
              <p:cNvSpPr>
                <a:spLocks noChangeShapeType="1"/>
              </p:cNvSpPr>
              <p:nvPr/>
            </p:nvSpPr>
            <p:spPr bwMode="auto">
              <a:xfrm flipH="1">
                <a:off x="2754" y="1257"/>
                <a:ext cx="0" cy="1248"/>
              </a:xfrm>
              <a:prstGeom prst="line">
                <a:avLst/>
              </a:prstGeom>
              <a:noFill/>
              <a:ln w="381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0" name="Text Box 30"/>
              <p:cNvSpPr txBox="1">
                <a:spLocks noChangeArrowheads="1"/>
              </p:cNvSpPr>
              <p:nvPr/>
            </p:nvSpPr>
            <p:spPr bwMode="auto">
              <a:xfrm>
                <a:off x="2621" y="1071"/>
                <a:ext cx="457" cy="2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b="1"/>
                  <a:t>O</a:t>
                </a:r>
              </a:p>
            </p:txBody>
          </p:sp>
          <p:sp>
            <p:nvSpPr>
              <p:cNvPr id="11291" name="Text Box 31"/>
              <p:cNvSpPr txBox="1">
                <a:spLocks noChangeArrowheads="1"/>
              </p:cNvSpPr>
              <p:nvPr/>
            </p:nvSpPr>
            <p:spPr bwMode="auto">
              <a:xfrm>
                <a:off x="2631" y="2328"/>
                <a:ext cx="495" cy="23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latin typeface="Times New Roman" pitchFamily="18" charset="0"/>
                  </a:rPr>
                  <a:t> </a:t>
                </a:r>
                <a:r>
                  <a:rPr lang="en-US" b="1"/>
                  <a:t>O</a:t>
                </a:r>
                <a:r>
                  <a:rPr lang="en-US" sz="2400" b="1"/>
                  <a:t>’</a:t>
                </a:r>
              </a:p>
            </p:txBody>
          </p:sp>
        </p:grpSp>
        <p:sp>
          <p:nvSpPr>
            <p:cNvPr id="2" name="Text Box 33"/>
            <p:cNvSpPr txBox="1">
              <a:spLocks noChangeArrowheads="1"/>
            </p:cNvSpPr>
            <p:nvPr/>
          </p:nvSpPr>
          <p:spPr bwMode="auto">
            <a:xfrm>
              <a:off x="4120" y="2296"/>
              <a:ext cx="143"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b="1"/>
                <a:t>A</a:t>
              </a:r>
            </a:p>
          </p:txBody>
        </p:sp>
        <p:sp>
          <p:nvSpPr>
            <p:cNvPr id="11277" name="Text Box 34"/>
            <p:cNvSpPr txBox="1">
              <a:spLocks noChangeArrowheads="1"/>
            </p:cNvSpPr>
            <p:nvPr/>
          </p:nvSpPr>
          <p:spPr bwMode="auto">
            <a:xfrm>
              <a:off x="3969" y="3711"/>
              <a:ext cx="136"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b="1"/>
                <a:t>B</a:t>
              </a:r>
            </a:p>
          </p:txBody>
        </p:sp>
        <p:sp>
          <p:nvSpPr>
            <p:cNvPr id="3" name="Line 35"/>
            <p:cNvSpPr>
              <a:spLocks noChangeShapeType="1"/>
            </p:cNvSpPr>
            <p:nvPr/>
          </p:nvSpPr>
          <p:spPr bwMode="auto">
            <a:xfrm flipH="1">
              <a:off x="4075" y="2357"/>
              <a:ext cx="192" cy="13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Line 36"/>
            <p:cNvSpPr>
              <a:spLocks noChangeShapeType="1"/>
            </p:cNvSpPr>
            <p:nvPr/>
          </p:nvSpPr>
          <p:spPr bwMode="auto">
            <a:xfrm flipH="1">
              <a:off x="4276" y="2213"/>
              <a:ext cx="24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Line 37"/>
            <p:cNvSpPr>
              <a:spLocks noChangeShapeType="1"/>
            </p:cNvSpPr>
            <p:nvPr/>
          </p:nvSpPr>
          <p:spPr bwMode="auto">
            <a:xfrm flipH="1">
              <a:off x="4075" y="3479"/>
              <a:ext cx="441" cy="27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1" name="Text Box 38"/>
            <p:cNvSpPr txBox="1">
              <a:spLocks noChangeArrowheads="1"/>
            </p:cNvSpPr>
            <p:nvPr/>
          </p:nvSpPr>
          <p:spPr bwMode="auto">
            <a:xfrm>
              <a:off x="4542" y="2549"/>
              <a:ext cx="2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h</a:t>
              </a:r>
            </a:p>
          </p:txBody>
        </p:sp>
        <p:sp>
          <p:nvSpPr>
            <p:cNvPr id="11282" name="Text Box 39"/>
            <p:cNvSpPr txBox="1">
              <a:spLocks noChangeArrowheads="1"/>
            </p:cNvSpPr>
            <p:nvPr/>
          </p:nvSpPr>
          <p:spPr bwMode="auto">
            <a:xfrm>
              <a:off x="4056" y="2873"/>
              <a:ext cx="24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000" i="1">
                  <a:solidFill>
                    <a:srgbClr val="FF0000"/>
                  </a:solidFill>
                  <a:latin typeface=".VnCommercial Script" pitchFamily="34" charset="0"/>
                </a:rPr>
                <a:t>l</a:t>
              </a:r>
            </a:p>
          </p:txBody>
        </p:sp>
        <p:sp>
          <p:nvSpPr>
            <p:cNvPr id="11283" name="Oval 41"/>
            <p:cNvSpPr>
              <a:spLocks noChangeArrowheads="1"/>
            </p:cNvSpPr>
            <p:nvPr/>
          </p:nvSpPr>
          <p:spPr bwMode="auto">
            <a:xfrm>
              <a:off x="4241" y="2341"/>
              <a:ext cx="46" cy="4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 name="Oval 42"/>
            <p:cNvSpPr>
              <a:spLocks noChangeArrowheads="1"/>
            </p:cNvSpPr>
            <p:nvPr/>
          </p:nvSpPr>
          <p:spPr bwMode="auto">
            <a:xfrm>
              <a:off x="4059" y="3725"/>
              <a:ext cx="46" cy="4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5" name="Text Box 43"/>
            <p:cNvSpPr txBox="1">
              <a:spLocks noChangeArrowheads="1"/>
            </p:cNvSpPr>
            <p:nvPr/>
          </p:nvSpPr>
          <p:spPr bwMode="auto">
            <a:xfrm>
              <a:off x="4309" y="2092"/>
              <a:ext cx="136"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b="1"/>
                <a:t>r</a:t>
              </a:r>
              <a:r>
                <a:rPr lang="en-US" b="1" baseline="-25000"/>
                <a:t>1</a:t>
              </a:r>
            </a:p>
          </p:txBody>
        </p:sp>
        <p:sp>
          <p:nvSpPr>
            <p:cNvPr id="11286" name="Text Box 44"/>
            <p:cNvSpPr txBox="1">
              <a:spLocks noChangeArrowheads="1"/>
            </p:cNvSpPr>
            <p:nvPr/>
          </p:nvSpPr>
          <p:spPr bwMode="auto">
            <a:xfrm>
              <a:off x="4332" y="3543"/>
              <a:ext cx="136"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b="1"/>
                <a:t>r</a:t>
              </a:r>
              <a:r>
                <a:rPr lang="en-US" b="1" baseline="-25000"/>
                <a:t>2</a:t>
              </a:r>
            </a:p>
          </p:txBody>
        </p:sp>
        <p:sp>
          <p:nvSpPr>
            <p:cNvPr id="11287" name="Oval 45"/>
            <p:cNvSpPr>
              <a:spLocks noChangeArrowheads="1"/>
            </p:cNvSpPr>
            <p:nvPr/>
          </p:nvSpPr>
          <p:spPr bwMode="auto">
            <a:xfrm>
              <a:off x="4490" y="3453"/>
              <a:ext cx="46" cy="4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8" name="Oval 46"/>
            <p:cNvSpPr>
              <a:spLocks noChangeArrowheads="1"/>
            </p:cNvSpPr>
            <p:nvPr/>
          </p:nvSpPr>
          <p:spPr bwMode="auto">
            <a:xfrm>
              <a:off x="4490" y="2183"/>
              <a:ext cx="46" cy="4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756269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800" fill="hold"/>
                                        <p:tgtEl>
                                          <p:spTgt spid="11266">
                                            <p:txEl>
                                              <p:pRg st="0" end="0"/>
                                            </p:txEl>
                                          </p:spTgt>
                                        </p:tgtEl>
                                        <p:attrNameLst>
                                          <p:attrName>ppt_x</p:attrName>
                                        </p:attrNameLst>
                                      </p:cBhvr>
                                      <p:tavLst>
                                        <p:tav tm="0">
                                          <p:val>
                                            <p:strVal val="0-#ppt_w/2"/>
                                          </p:val>
                                        </p:tav>
                                        <p:tav tm="100000">
                                          <p:val>
                                            <p:strVal val="#ppt_x"/>
                                          </p:val>
                                        </p:tav>
                                      </p:tavLst>
                                    </p:anim>
                                    <p:anim calcmode="lin" valueType="num">
                                      <p:cBhvr additive="base">
                                        <p:cTn id="8" dur="800" fill="hold"/>
                                        <p:tgtEl>
                                          <p:spTgt spid="11266">
                                            <p:txEl>
                                              <p:pRg st="0" end="0"/>
                                            </p:txEl>
                                          </p:spTgt>
                                        </p:tgtEl>
                                        <p:attrNameLst>
                                          <p:attrName>ppt_y</p:attrName>
                                        </p:attrNameLst>
                                      </p:cBhvr>
                                      <p:tavLst>
                                        <p:tav tm="0">
                                          <p:val>
                                            <p:strVal val="#ppt_y"/>
                                          </p:val>
                                        </p:tav>
                                        <p:tav tm="100000">
                                          <p:val>
                                            <p:strVal val="#ppt_y"/>
                                          </p:val>
                                        </p:tav>
                                      </p:tavLst>
                                    </p:anim>
                                  </p:childTnLst>
                                </p:cTn>
                              </p:par>
                              <p:par>
                                <p:cTn id="9" presetID="4" presetClass="entr" presetSubtype="16" fill="hold" nodeType="withEffect">
                                  <p:stCondLst>
                                    <p:cond delay="400"/>
                                  </p:stCondLst>
                                  <p:childTnLst>
                                    <p:set>
                                      <p:cBhvr>
                                        <p:cTn id="10" dur="1" fill="hold">
                                          <p:stCondLst>
                                            <p:cond delay="0"/>
                                          </p:stCondLst>
                                        </p:cTn>
                                        <p:tgtEl>
                                          <p:spTgt spid="11311"/>
                                        </p:tgtEl>
                                        <p:attrNameLst>
                                          <p:attrName>style.visibility</p:attrName>
                                        </p:attrNameLst>
                                      </p:cBhvr>
                                      <p:to>
                                        <p:strVal val="visible"/>
                                      </p:to>
                                    </p:set>
                                    <p:animEffect transition="in" filter="box(in)">
                                      <p:cBhvr>
                                        <p:cTn id="11" dur="500"/>
                                        <p:tgtEl>
                                          <p:spTgt spid="113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 calcmode="lin" valueType="num">
                                      <p:cBhvr additive="base">
                                        <p:cTn id="16" dur="20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additive="base">
                                        <p:cTn id="21" dur="20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267">
                                            <p:txEl>
                                              <p:pRg st="2" end="2"/>
                                            </p:txEl>
                                          </p:spTgt>
                                        </p:tgtEl>
                                        <p:attrNameLst>
                                          <p:attrName>style.visibility</p:attrName>
                                        </p:attrNameLst>
                                      </p:cBhvr>
                                      <p:to>
                                        <p:strVal val="visible"/>
                                      </p:to>
                                    </p:set>
                                    <p:anim calcmode="lin" valueType="num">
                                      <p:cBhvr additive="base">
                                        <p:cTn id="27"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11269"/>
                                        </p:tgtEl>
                                        <p:attrNameLst>
                                          <p:attrName>style.visibility</p:attrName>
                                        </p:attrNameLst>
                                      </p:cBhvr>
                                      <p:to>
                                        <p:strVal val="visible"/>
                                      </p:to>
                                    </p:set>
                                    <p:animEffect transition="in" filter="box(out)">
                                      <p:cBhvr>
                                        <p:cTn id="33" dur="500"/>
                                        <p:tgtEl>
                                          <p:spTgt spid="1126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1276">
                                            <p:txEl>
                                              <p:pRg st="0" end="0"/>
                                            </p:txEl>
                                          </p:spTgt>
                                        </p:tgtEl>
                                        <p:attrNameLst>
                                          <p:attrName>style.visibility</p:attrName>
                                        </p:attrNameLst>
                                      </p:cBhvr>
                                      <p:to>
                                        <p:strVal val="visible"/>
                                      </p:to>
                                    </p:set>
                                    <p:anim calcmode="lin" valueType="num">
                                      <p:cBhvr additive="base">
                                        <p:cTn id="38" dur="500" fill="hold"/>
                                        <p:tgtEl>
                                          <p:spTgt spid="11276">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1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32" fill="hold" nodeType="clickEffect">
                                  <p:stCondLst>
                                    <p:cond delay="0"/>
                                  </p:stCondLst>
                                  <p:childTnLst>
                                    <p:set>
                                      <p:cBhvr>
                                        <p:cTn id="43" dur="1" fill="hold">
                                          <p:stCondLst>
                                            <p:cond delay="0"/>
                                          </p:stCondLst>
                                        </p:cTn>
                                        <p:tgtEl>
                                          <p:spTgt spid="11278"/>
                                        </p:tgtEl>
                                        <p:attrNameLst>
                                          <p:attrName>style.visibility</p:attrName>
                                        </p:attrNameLst>
                                      </p:cBhvr>
                                      <p:to>
                                        <p:strVal val="visible"/>
                                      </p:to>
                                    </p:set>
                                    <p:animEffect transition="in" filter="box(out)">
                                      <p:cBhvr>
                                        <p:cTn id="44"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P spid="11267" grpId="0" build="p" autoUpdateAnimBg="0"/>
      <p:bldP spid="1127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546100" y="296865"/>
            <a:ext cx="760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000000"/>
              </a:buClr>
              <a:buSzPct val="100000"/>
              <a:buFont typeface="Arial" charset="0"/>
              <a:buNone/>
            </a:pPr>
            <a:r>
              <a:rPr lang="en-US" b="1" dirty="0" smtClean="0">
                <a:latin typeface="Times New Roman" pitchFamily="18" charset="0"/>
                <a:cs typeface="Times New Roman" pitchFamily="18" charset="0"/>
              </a:rPr>
              <a:t>MỘT SỐ HÌNH ẢNH</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DẠNG HÌNH NÓN CỤT</a:t>
            </a:r>
          </a:p>
        </p:txBody>
      </p:sp>
      <p:grpSp>
        <p:nvGrpSpPr>
          <p:cNvPr id="13315" name="Group 12"/>
          <p:cNvGrpSpPr>
            <a:grpSpLocks/>
          </p:cNvGrpSpPr>
          <p:nvPr/>
        </p:nvGrpSpPr>
        <p:grpSpPr bwMode="auto">
          <a:xfrm>
            <a:off x="287339" y="800102"/>
            <a:ext cx="3709987" cy="2968625"/>
            <a:chOff x="181" y="595"/>
            <a:chExt cx="2337" cy="1870"/>
          </a:xfrm>
        </p:grpSpPr>
        <p:pic>
          <p:nvPicPr>
            <p:cNvPr id="133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 y="595"/>
              <a:ext cx="2337" cy="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3" name="Text Box 6"/>
            <p:cNvSpPr txBox="1">
              <a:spLocks noChangeArrowheads="1"/>
            </p:cNvSpPr>
            <p:nvPr/>
          </p:nvSpPr>
          <p:spPr bwMode="auto">
            <a:xfrm>
              <a:off x="1958" y="2251"/>
              <a:ext cx="5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FFFF00"/>
                  </a:solidFill>
                  <a:latin typeface="Lucida Sans Unicode" pitchFamily="34" charset="0"/>
                </a:rPr>
                <a:t>Cái xô</a:t>
              </a:r>
            </a:p>
          </p:txBody>
        </p:sp>
      </p:grpSp>
      <p:grpSp>
        <p:nvGrpSpPr>
          <p:cNvPr id="13316" name="Group 14"/>
          <p:cNvGrpSpPr>
            <a:grpSpLocks/>
          </p:cNvGrpSpPr>
          <p:nvPr/>
        </p:nvGrpSpPr>
        <p:grpSpPr bwMode="auto">
          <a:xfrm>
            <a:off x="4679951" y="728663"/>
            <a:ext cx="3635375" cy="3236912"/>
            <a:chOff x="2948" y="482"/>
            <a:chExt cx="2290" cy="2039"/>
          </a:xfrm>
        </p:grpSpPr>
        <p:pic>
          <p:nvPicPr>
            <p:cNvPr id="13320" name="Picture 9" descr="Chụp đè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 y="482"/>
              <a:ext cx="2290"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4"/>
            <p:cNvSpPr txBox="1">
              <a:spLocks noChangeArrowheads="1"/>
            </p:cNvSpPr>
            <p:nvPr/>
          </p:nvSpPr>
          <p:spPr bwMode="auto">
            <a:xfrm>
              <a:off x="3538" y="2115"/>
              <a:ext cx="1111"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Times New Roman" pitchFamily="18" charset="0"/>
                </a:rPr>
                <a:t>Cái chụp đèn </a:t>
              </a:r>
            </a:p>
          </p:txBody>
        </p:sp>
      </p:grpSp>
      <p:pic>
        <p:nvPicPr>
          <p:cNvPr id="13317" name="Picture 13" descr="Lâu đài cổ"/>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4005263"/>
            <a:ext cx="367188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16"/>
          <p:cNvSpPr txBox="1">
            <a:spLocks noChangeArrowheads="1"/>
          </p:cNvSpPr>
          <p:nvPr/>
        </p:nvSpPr>
        <p:spPr bwMode="auto">
          <a:xfrm>
            <a:off x="2376488" y="4041775"/>
            <a:ext cx="15478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a:solidFill>
                  <a:srgbClr val="FFFF00"/>
                </a:solidFill>
                <a:latin typeface="Times New Roman" pitchFamily="18" charset="0"/>
              </a:rPr>
              <a:t>Lâu đài Buđa, Hungagari</a:t>
            </a:r>
          </a:p>
        </p:txBody>
      </p:sp>
      <p:pic>
        <p:nvPicPr>
          <p:cNvPr id="13319" name="Picture 18" descr="1285530591_124110427_12-Bat-com-gom-su-cao-cap-Bat-Trang-Hai-Phong-12855305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389" y="3687765"/>
            <a:ext cx="403383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101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ap tron o lau dai 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5" y="0"/>
            <a:ext cx="918063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304800" y="6292851"/>
            <a:ext cx="944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latin typeface="Times New Roman" pitchFamily="18" charset="0"/>
                <a:cs typeface="Arial" pitchFamily="34" charset="0"/>
              </a:rPr>
              <a:t>Tháp tròn ở một lâu đài cổ cho ta hình ảnh hình trụ</a:t>
            </a:r>
          </a:p>
        </p:txBody>
      </p:sp>
    </p:spTree>
    <p:extLst>
      <p:ext uri="{BB962C8B-B14F-4D97-AF65-F5344CB8AC3E}">
        <p14:creationId xmlns:p14="http://schemas.microsoft.com/office/powerpoint/2010/main" val="2713747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5"/>
          <p:cNvSpPr>
            <a:spLocks noChangeShapeType="1"/>
          </p:cNvSpPr>
          <p:nvPr/>
        </p:nvSpPr>
        <p:spPr bwMode="auto">
          <a:xfrm flipH="1">
            <a:off x="609600" y="1752600"/>
            <a:ext cx="11430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 name="Line 47"/>
          <p:cNvSpPr>
            <a:spLocks noChangeShapeType="1"/>
          </p:cNvSpPr>
          <p:nvPr/>
        </p:nvSpPr>
        <p:spPr bwMode="auto">
          <a:xfrm flipH="1" flipV="1">
            <a:off x="381000" y="1828800"/>
            <a:ext cx="228600" cy="7620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4340" name="Group 68"/>
          <p:cNvGrpSpPr>
            <a:grpSpLocks/>
          </p:cNvGrpSpPr>
          <p:nvPr/>
        </p:nvGrpSpPr>
        <p:grpSpPr bwMode="auto">
          <a:xfrm>
            <a:off x="539751" y="2492377"/>
            <a:ext cx="2419351" cy="2917825"/>
            <a:chOff x="340" y="1570"/>
            <a:chExt cx="1524" cy="1838"/>
          </a:xfrm>
        </p:grpSpPr>
        <p:sp>
          <p:nvSpPr>
            <p:cNvPr id="12302" name="Line 46"/>
            <p:cNvSpPr>
              <a:spLocks noChangeShapeType="1"/>
            </p:cNvSpPr>
            <p:nvPr/>
          </p:nvSpPr>
          <p:spPr bwMode="auto">
            <a:xfrm>
              <a:off x="384" y="1632"/>
              <a:ext cx="240" cy="72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Text Box 49"/>
            <p:cNvSpPr txBox="1">
              <a:spLocks noChangeArrowheads="1"/>
            </p:cNvSpPr>
            <p:nvPr/>
          </p:nvSpPr>
          <p:spPr bwMode="auto">
            <a:xfrm rot="17257587">
              <a:off x="1468" y="2803"/>
              <a:ext cx="56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000000"/>
                </a:buClr>
                <a:buSzPct val="100000"/>
                <a:buFont typeface="Arial" charset="0"/>
                <a:buNone/>
              </a:pPr>
              <a:r>
                <a:rPr lang="en-US">
                  <a:solidFill>
                    <a:srgbClr val="FF0000"/>
                  </a:solidFill>
                  <a:latin typeface="Lucida Sans Unicode" pitchFamily="34" charset="0"/>
                </a:rPr>
                <a:t>40cm</a:t>
              </a:r>
            </a:p>
          </p:txBody>
        </p:sp>
        <p:sp>
          <p:nvSpPr>
            <p:cNvPr id="12304" name="AutoShape 50"/>
            <p:cNvSpPr>
              <a:spLocks noChangeArrowheads="1"/>
            </p:cNvSpPr>
            <p:nvPr/>
          </p:nvSpPr>
          <p:spPr bwMode="auto">
            <a:xfrm>
              <a:off x="341" y="2373"/>
              <a:ext cx="1497" cy="992"/>
            </a:xfrm>
            <a:custGeom>
              <a:avLst/>
              <a:gdLst>
                <a:gd name="T0" fmla="*/ 1310 w 21600"/>
                <a:gd name="T1" fmla="*/ 496 h 21600"/>
                <a:gd name="T2" fmla="*/ 749 w 21600"/>
                <a:gd name="T3" fmla="*/ 992 h 21600"/>
                <a:gd name="T4" fmla="*/ 187 w 21600"/>
                <a:gd name="T5" fmla="*/ 496 h 21600"/>
                <a:gd name="T6" fmla="*/ 749 w 21600"/>
                <a:gd name="T7" fmla="*/ 0 h 21600"/>
                <a:gd name="T8" fmla="*/ 0 60000 65536"/>
                <a:gd name="T9" fmla="*/ 0 60000 65536"/>
                <a:gd name="T10" fmla="*/ 0 60000 65536"/>
                <a:gd name="T11" fmla="*/ 0 60000 65536"/>
                <a:gd name="T12" fmla="*/ 4502 w 21600"/>
                <a:gd name="T13" fmla="*/ 4507 h 21600"/>
                <a:gd name="T14" fmla="*/ 17098 w 21600"/>
                <a:gd name="T15" fmla="*/ 1709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Oval 51"/>
            <p:cNvSpPr>
              <a:spLocks noChangeArrowheads="1"/>
            </p:cNvSpPr>
            <p:nvPr/>
          </p:nvSpPr>
          <p:spPr bwMode="auto">
            <a:xfrm>
              <a:off x="341" y="2246"/>
              <a:ext cx="1497" cy="25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Oval 52"/>
            <p:cNvSpPr>
              <a:spLocks noChangeArrowheads="1"/>
            </p:cNvSpPr>
            <p:nvPr/>
          </p:nvSpPr>
          <p:spPr bwMode="auto">
            <a:xfrm>
              <a:off x="704" y="3294"/>
              <a:ext cx="771" cy="114"/>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Line 53"/>
            <p:cNvSpPr>
              <a:spLocks noChangeShapeType="1"/>
            </p:cNvSpPr>
            <p:nvPr/>
          </p:nvSpPr>
          <p:spPr bwMode="auto">
            <a:xfrm>
              <a:off x="1089" y="2401"/>
              <a:ext cx="0" cy="96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08" name="Line 54"/>
            <p:cNvSpPr>
              <a:spLocks noChangeShapeType="1"/>
            </p:cNvSpPr>
            <p:nvPr/>
          </p:nvSpPr>
          <p:spPr bwMode="auto">
            <a:xfrm>
              <a:off x="1089" y="2387"/>
              <a:ext cx="7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09" name="Line 55"/>
            <p:cNvSpPr>
              <a:spLocks noChangeShapeType="1"/>
            </p:cNvSpPr>
            <p:nvPr/>
          </p:nvSpPr>
          <p:spPr bwMode="auto">
            <a:xfrm>
              <a:off x="1089" y="3339"/>
              <a:ext cx="385"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10" name="Text Box 56"/>
            <p:cNvSpPr txBox="1">
              <a:spLocks noChangeArrowheads="1"/>
            </p:cNvSpPr>
            <p:nvPr/>
          </p:nvSpPr>
          <p:spPr bwMode="auto">
            <a:xfrm>
              <a:off x="885" y="3158"/>
              <a:ext cx="589"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000000"/>
                </a:buClr>
                <a:buSzPct val="100000"/>
                <a:buFont typeface="Arial" charset="0"/>
                <a:buNone/>
              </a:pPr>
              <a:r>
                <a:rPr lang="en-US" b="1">
                  <a:solidFill>
                    <a:srgbClr val="FF0000"/>
                  </a:solidFill>
                  <a:latin typeface="Lucida Sans Unicode" pitchFamily="34" charset="0"/>
                </a:rPr>
                <a:t>r</a:t>
              </a:r>
              <a:r>
                <a:rPr lang="en-US" b="1" baseline="-25000">
                  <a:solidFill>
                    <a:srgbClr val="FF0000"/>
                  </a:solidFill>
                  <a:latin typeface="Lucida Sans Unicode" pitchFamily="34" charset="0"/>
                </a:rPr>
                <a:t>1</a:t>
              </a:r>
              <a:r>
                <a:rPr lang="en-US">
                  <a:solidFill>
                    <a:srgbClr val="FF0000"/>
                  </a:solidFill>
                  <a:latin typeface="Lucida Sans Unicode" pitchFamily="34" charset="0"/>
                </a:rPr>
                <a:t>=9cm</a:t>
              </a:r>
            </a:p>
          </p:txBody>
        </p:sp>
        <p:sp>
          <p:nvSpPr>
            <p:cNvPr id="12311" name="Text Box 57"/>
            <p:cNvSpPr txBox="1">
              <a:spLocks noChangeArrowheads="1"/>
            </p:cNvSpPr>
            <p:nvPr/>
          </p:nvSpPr>
          <p:spPr bwMode="auto">
            <a:xfrm>
              <a:off x="862" y="2224"/>
              <a:ext cx="77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000000"/>
                </a:buClr>
                <a:buSzPct val="100000"/>
                <a:buFont typeface="Arial" charset="0"/>
                <a:buNone/>
              </a:pPr>
              <a:r>
                <a:rPr lang="en-US" b="1">
                  <a:solidFill>
                    <a:srgbClr val="FF0000"/>
                  </a:solidFill>
                  <a:latin typeface="Lucida Sans Unicode" pitchFamily="34" charset="0"/>
                </a:rPr>
                <a:t>r</a:t>
              </a:r>
              <a:r>
                <a:rPr lang="en-US" b="1" baseline="-25000">
                  <a:solidFill>
                    <a:srgbClr val="FF0000"/>
                  </a:solidFill>
                  <a:latin typeface="Lucida Sans Unicode" pitchFamily="34" charset="0"/>
                </a:rPr>
                <a:t>2</a:t>
              </a:r>
              <a:r>
                <a:rPr lang="en-US">
                  <a:solidFill>
                    <a:srgbClr val="FF0000"/>
                  </a:solidFill>
                  <a:latin typeface="Lucida Sans Unicode" pitchFamily="34" charset="0"/>
                </a:rPr>
                <a:t>=16cm</a:t>
              </a:r>
            </a:p>
          </p:txBody>
        </p:sp>
        <p:grpSp>
          <p:nvGrpSpPr>
            <p:cNvPr id="12312" name="Group 58"/>
            <p:cNvGrpSpPr>
              <a:grpSpLocks/>
            </p:cNvGrpSpPr>
            <p:nvPr/>
          </p:nvGrpSpPr>
          <p:grpSpPr bwMode="auto">
            <a:xfrm>
              <a:off x="340" y="1570"/>
              <a:ext cx="1489" cy="1442"/>
              <a:chOff x="3872" y="234"/>
              <a:chExt cx="1512" cy="1442"/>
            </a:xfrm>
          </p:grpSpPr>
          <p:sp>
            <p:nvSpPr>
              <p:cNvPr id="12313" name="Arc 59"/>
              <p:cNvSpPr>
                <a:spLocks/>
              </p:cNvSpPr>
              <p:nvPr/>
            </p:nvSpPr>
            <p:spPr bwMode="auto">
              <a:xfrm rot="16333492" flipV="1">
                <a:off x="3922" y="215"/>
                <a:ext cx="1411" cy="1512"/>
              </a:xfrm>
              <a:custGeom>
                <a:avLst/>
                <a:gdLst>
                  <a:gd name="T0" fmla="*/ 640 w 21600"/>
                  <a:gd name="T1" fmla="*/ 0 h 38741"/>
                  <a:gd name="T2" fmla="*/ 608 w 21600"/>
                  <a:gd name="T3" fmla="*/ 1512 h 38741"/>
                  <a:gd name="T4" fmla="*/ 0 w 21600"/>
                  <a:gd name="T5" fmla="*/ 751 h 38741"/>
                  <a:gd name="T6" fmla="*/ 0 60000 65536"/>
                  <a:gd name="T7" fmla="*/ 0 60000 65536"/>
                  <a:gd name="T8" fmla="*/ 0 60000 65536"/>
                </a:gdLst>
                <a:ahLst/>
                <a:cxnLst>
                  <a:cxn ang="T6">
                    <a:pos x="T0" y="T1"/>
                  </a:cxn>
                  <a:cxn ang="T7">
                    <a:pos x="T2" y="T3"/>
                  </a:cxn>
                  <a:cxn ang="T8">
                    <a:pos x="T4" y="T5"/>
                  </a:cxn>
                </a:cxnLst>
                <a:rect l="0" t="0" r="r" b="b"/>
                <a:pathLst>
                  <a:path w="21600" h="38741" fill="none" extrusionOk="0">
                    <a:moveTo>
                      <a:pt x="9795" y="0"/>
                    </a:moveTo>
                    <a:cubicBezTo>
                      <a:pt x="17038" y="3685"/>
                      <a:pt x="21600" y="11124"/>
                      <a:pt x="21600" y="19251"/>
                    </a:cubicBezTo>
                    <a:cubicBezTo>
                      <a:pt x="21600" y="27572"/>
                      <a:pt x="16820" y="35153"/>
                      <a:pt x="9311" y="38740"/>
                    </a:cubicBezTo>
                  </a:path>
                  <a:path w="21600" h="38741" stroke="0" extrusionOk="0">
                    <a:moveTo>
                      <a:pt x="9795" y="0"/>
                    </a:moveTo>
                    <a:cubicBezTo>
                      <a:pt x="17038" y="3685"/>
                      <a:pt x="21600" y="11124"/>
                      <a:pt x="21600" y="19251"/>
                    </a:cubicBezTo>
                    <a:cubicBezTo>
                      <a:pt x="21600" y="27572"/>
                      <a:pt x="16820" y="35153"/>
                      <a:pt x="9311" y="38740"/>
                    </a:cubicBezTo>
                    <a:lnTo>
                      <a:pt x="0" y="19251"/>
                    </a:lnTo>
                    <a:lnTo>
                      <a:pt x="9795" y="0"/>
                    </a:lnTo>
                    <a:close/>
                  </a:path>
                </a:pathLst>
              </a:custGeom>
              <a:noFill/>
              <a:ln w="9525">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271792" dir="3155679" algn="ctr" rotWithShape="0">
                        <a:schemeClr val="accent1"/>
                      </a:outerShdw>
                    </a:effectLst>
                  </a14:hiddenEffects>
                </a:ext>
              </a:extLst>
            </p:spPr>
            <p:txBody>
              <a:bodyPr wrap="none" anchor="ctr"/>
              <a:lstStyle/>
              <a:p>
                <a:endParaRPr lang="en-US"/>
              </a:p>
            </p:txBody>
          </p:sp>
          <p:sp>
            <p:nvSpPr>
              <p:cNvPr id="12314" name="Arc 60"/>
              <p:cNvSpPr>
                <a:spLocks/>
              </p:cNvSpPr>
              <p:nvPr/>
            </p:nvSpPr>
            <p:spPr bwMode="auto">
              <a:xfrm rot="15299320" flipV="1">
                <a:off x="4068" y="568"/>
                <a:ext cx="1399" cy="732"/>
              </a:xfrm>
              <a:custGeom>
                <a:avLst/>
                <a:gdLst>
                  <a:gd name="T0" fmla="*/ 1163 w 21600"/>
                  <a:gd name="T1" fmla="*/ 0 h 18625"/>
                  <a:gd name="T2" fmla="*/ 1332 w 21600"/>
                  <a:gd name="T3" fmla="*/ 732 h 18625"/>
                  <a:gd name="T4" fmla="*/ 0 w 21600"/>
                  <a:gd name="T5" fmla="*/ 472 h 18625"/>
                  <a:gd name="T6" fmla="*/ 0 60000 65536"/>
                  <a:gd name="T7" fmla="*/ 0 60000 65536"/>
                  <a:gd name="T8" fmla="*/ 0 60000 65536"/>
                </a:gdLst>
                <a:ahLst/>
                <a:cxnLst>
                  <a:cxn ang="T6">
                    <a:pos x="T0" y="T1"/>
                  </a:cxn>
                  <a:cxn ang="T7">
                    <a:pos x="T2" y="T3"/>
                  </a:cxn>
                  <a:cxn ang="T8">
                    <a:pos x="T4" y="T5"/>
                  </a:cxn>
                </a:cxnLst>
                <a:rect l="0" t="0" r="r" b="b"/>
                <a:pathLst>
                  <a:path w="21600" h="18625" fill="none" extrusionOk="0">
                    <a:moveTo>
                      <a:pt x="17956" y="0"/>
                    </a:moveTo>
                    <a:cubicBezTo>
                      <a:pt x="20332" y="3553"/>
                      <a:pt x="21600" y="7731"/>
                      <a:pt x="21600" y="12005"/>
                    </a:cubicBezTo>
                    <a:cubicBezTo>
                      <a:pt x="21600" y="14252"/>
                      <a:pt x="21249" y="16485"/>
                      <a:pt x="20560" y="18624"/>
                    </a:cubicBezTo>
                  </a:path>
                  <a:path w="21600" h="18625" stroke="0" extrusionOk="0">
                    <a:moveTo>
                      <a:pt x="17956" y="0"/>
                    </a:moveTo>
                    <a:cubicBezTo>
                      <a:pt x="20332" y="3553"/>
                      <a:pt x="21600" y="7731"/>
                      <a:pt x="21600" y="12005"/>
                    </a:cubicBezTo>
                    <a:cubicBezTo>
                      <a:pt x="21600" y="14252"/>
                      <a:pt x="21249" y="16485"/>
                      <a:pt x="20560" y="18624"/>
                    </a:cubicBezTo>
                    <a:lnTo>
                      <a:pt x="0" y="12005"/>
                    </a:lnTo>
                    <a:lnTo>
                      <a:pt x="17956" y="0"/>
                    </a:lnTo>
                    <a:close/>
                  </a:path>
                </a:pathLst>
              </a:custGeom>
              <a:noFill/>
              <a:ln w="6985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271792" dir="3155679" algn="ctr" rotWithShape="0">
                        <a:schemeClr val="accent1"/>
                      </a:outerShdw>
                    </a:effectLst>
                  </a14:hiddenEffects>
                </a:ext>
              </a:extLst>
            </p:spPr>
            <p:txBody>
              <a:bodyPr wrap="none" anchor="ctr"/>
              <a:lstStyle/>
              <a:p>
                <a:endParaRPr lang="en-US"/>
              </a:p>
            </p:txBody>
          </p:sp>
        </p:grpSp>
      </p:grpSp>
      <p:pic>
        <p:nvPicPr>
          <p:cNvPr id="54333" name="Picture 61" descr="cr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4" y="1304927"/>
            <a:ext cx="20859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34" name="AutoShape 62"/>
          <p:cNvSpPr>
            <a:spLocks noChangeArrowheads="1"/>
          </p:cNvSpPr>
          <p:nvPr/>
        </p:nvSpPr>
        <p:spPr bwMode="auto">
          <a:xfrm>
            <a:off x="431800" y="333375"/>
            <a:ext cx="5811838" cy="2159000"/>
          </a:xfrm>
          <a:prstGeom prst="wedgeEllipseCallout">
            <a:avLst>
              <a:gd name="adj1" fmla="val 60218"/>
              <a:gd name="adj2" fmla="val 38088"/>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US" sz="2800">
                <a:latin typeface="Times New Roman" pitchFamily="18" charset="0"/>
              </a:rPr>
              <a:t>Làm thế nào để tính được diện tích tôn mà người thợ cần để gò một chiếc xô như thế này?</a:t>
            </a:r>
          </a:p>
        </p:txBody>
      </p:sp>
      <p:pic>
        <p:nvPicPr>
          <p:cNvPr id="54335" name="Picture 63" descr="Cau hoi"/>
          <p:cNvPicPr>
            <a:picLocks noChangeAspect="1" noChangeArrowheads="1" noCrop="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539751" y="765177"/>
            <a:ext cx="1103313"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4344" name="Group 72"/>
          <p:cNvGrpSpPr>
            <a:grpSpLocks/>
          </p:cNvGrpSpPr>
          <p:nvPr/>
        </p:nvGrpSpPr>
        <p:grpSpPr bwMode="auto">
          <a:xfrm>
            <a:off x="4572000" y="4760913"/>
            <a:ext cx="1619250" cy="1231900"/>
            <a:chOff x="1995" y="2251"/>
            <a:chExt cx="3516" cy="3750"/>
          </a:xfrm>
        </p:grpSpPr>
        <p:grpSp>
          <p:nvGrpSpPr>
            <p:cNvPr id="12298" name="Group 71"/>
            <p:cNvGrpSpPr>
              <a:grpSpLocks/>
            </p:cNvGrpSpPr>
            <p:nvPr/>
          </p:nvGrpSpPr>
          <p:grpSpPr bwMode="auto">
            <a:xfrm>
              <a:off x="1995" y="2251"/>
              <a:ext cx="3516" cy="3750"/>
              <a:chOff x="1995" y="2251"/>
              <a:chExt cx="3516" cy="3750"/>
            </a:xfrm>
          </p:grpSpPr>
          <p:sp>
            <p:nvSpPr>
              <p:cNvPr id="12300" name="Text Box 65"/>
              <p:cNvSpPr txBox="1">
                <a:spLocks noChangeArrowheads="1"/>
              </p:cNvSpPr>
              <p:nvPr/>
            </p:nvSpPr>
            <p:spPr bwMode="auto">
              <a:xfrm>
                <a:off x="1995" y="2251"/>
                <a:ext cx="3516" cy="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70000"/>
                  </a:lnSpc>
                  <a:spcBef>
                    <a:spcPct val="50000"/>
                  </a:spcBef>
                  <a:buClr>
                    <a:srgbClr val="000000"/>
                  </a:buClr>
                  <a:buSzPct val="100000"/>
                  <a:buFont typeface="Arial" charset="0"/>
                  <a:buNone/>
                </a:pPr>
                <a:r>
                  <a:rPr lang="en-US" sz="2200">
                    <a:latin typeface="Lucida Sans Unicode" pitchFamily="34" charset="0"/>
                  </a:rPr>
                  <a:t/>
                </a:r>
                <a:br>
                  <a:rPr lang="en-US" sz="2200">
                    <a:latin typeface="Lucida Sans Unicode" pitchFamily="34" charset="0"/>
                  </a:rPr>
                </a:br>
                <a:endParaRPr lang="en-US" sz="2200">
                  <a:latin typeface="Lucida Sans Unicode" pitchFamily="34" charset="0"/>
                  <a:sym typeface="Symbol" pitchFamily="18" charset="2"/>
                </a:endParaRPr>
              </a:p>
            </p:txBody>
          </p:sp>
          <p:sp>
            <p:nvSpPr>
              <p:cNvPr id="12301" name="Text Box 66"/>
              <p:cNvSpPr txBox="1">
                <a:spLocks noChangeArrowheads="1"/>
              </p:cNvSpPr>
              <p:nvPr/>
            </p:nvSpPr>
            <p:spPr bwMode="auto">
              <a:xfrm>
                <a:off x="3432" y="2546"/>
                <a:ext cx="1696" cy="1124"/>
              </a:xfrm>
              <a:prstGeom prst="rect">
                <a:avLst/>
              </a:prstGeom>
              <a:noFill/>
              <a:ln>
                <a:noFill/>
              </a:ln>
              <a:effectLst/>
              <a:extLst>
                <a:ext uri="{909E8E84-426E-40DD-AFC4-6F175D3DCCD1}">
                  <a14:hiddenFill xmlns:a14="http://schemas.microsoft.com/office/drawing/2010/main">
                    <a:gradFill rotWithShape="1">
                      <a:gsLst>
                        <a:gs pos="0">
                          <a:srgbClr val="CCFFFF"/>
                        </a:gs>
                        <a:gs pos="100000">
                          <a:srgbClr val="99FFC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b="1">
                    <a:latin typeface=".VnTime" pitchFamily="34" charset="0"/>
                  </a:rPr>
                  <a:t> </a:t>
                </a:r>
                <a:endParaRPr lang="en-US" sz="4000">
                  <a:latin typeface=".VnCommercial Script" pitchFamily="34" charset="0"/>
                </a:endParaRPr>
              </a:p>
            </p:txBody>
          </p:sp>
        </p:grpSp>
        <p:graphicFrame>
          <p:nvGraphicFramePr>
            <p:cNvPr id="12299" name="Object 69"/>
            <p:cNvGraphicFramePr>
              <a:graphicFrameLocks noChangeAspect="1"/>
            </p:cNvGraphicFramePr>
            <p:nvPr/>
          </p:nvGraphicFramePr>
          <p:xfrm>
            <a:off x="4649" y="2781"/>
            <a:ext cx="227" cy="332"/>
          </p:xfrm>
          <a:graphic>
            <a:graphicData uri="http://schemas.openxmlformats.org/presentationml/2006/ole">
              <mc:AlternateContent xmlns:mc="http://schemas.openxmlformats.org/markup-compatibility/2006">
                <mc:Choice xmlns:v="urn:schemas-microsoft-com:vml" Requires="v">
                  <p:oleObj spid="_x0000_s9218" name="Equation" r:id="rId5" imgW="164957" imgH="241091" progId="Equation.DSMT4">
                    <p:embed/>
                  </p:oleObj>
                </mc:Choice>
                <mc:Fallback>
                  <p:oleObj name="Equation" r:id="rId5" imgW="164957" imgH="24109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9" y="2781"/>
                          <a:ext cx="227"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297" name="Rectangle 73"/>
          <p:cNvSpPr>
            <a:spLocks noChangeArrowheads="1"/>
          </p:cNvSpPr>
          <p:nvPr/>
        </p:nvSpPr>
        <p:spPr bwMode="auto">
          <a:xfrm>
            <a:off x="4463095" y="3246438"/>
            <a:ext cx="237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t>l</a:t>
            </a:r>
          </a:p>
        </p:txBody>
      </p:sp>
    </p:spTree>
    <p:extLst>
      <p:ext uri="{BB962C8B-B14F-4D97-AF65-F5344CB8AC3E}">
        <p14:creationId xmlns:p14="http://schemas.microsoft.com/office/powerpoint/2010/main" val="2183439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333"/>
                                        </p:tgtEl>
                                        <p:attrNameLst>
                                          <p:attrName>style.visibility</p:attrName>
                                        </p:attrNameLst>
                                      </p:cBhvr>
                                      <p:to>
                                        <p:strVal val="visible"/>
                                      </p:to>
                                    </p:set>
                                    <p:animEffect transition="in" filter="checkerboard(across)">
                                      <p:cBhvr>
                                        <p:cTn id="7" dur="500"/>
                                        <p:tgtEl>
                                          <p:spTgt spid="54333"/>
                                        </p:tgtEl>
                                      </p:cBhvr>
                                    </p:animEffect>
                                  </p:childTnLst>
                                </p:cTn>
                              </p:par>
                              <p:par>
                                <p:cTn id="8" presetID="4" presetClass="entr" presetSubtype="16" fill="hold" nodeType="withEffect">
                                  <p:stCondLst>
                                    <p:cond delay="0"/>
                                  </p:stCondLst>
                                  <p:childTnLst>
                                    <p:set>
                                      <p:cBhvr>
                                        <p:cTn id="9" dur="1" fill="hold">
                                          <p:stCondLst>
                                            <p:cond delay="0"/>
                                          </p:stCondLst>
                                        </p:cTn>
                                        <p:tgtEl>
                                          <p:spTgt spid="54335"/>
                                        </p:tgtEl>
                                        <p:attrNameLst>
                                          <p:attrName>style.visibility</p:attrName>
                                        </p:attrNameLst>
                                      </p:cBhvr>
                                      <p:to>
                                        <p:strVal val="visible"/>
                                      </p:to>
                                    </p:set>
                                    <p:animEffect transition="in" filter="box(in)">
                                      <p:cBhvr>
                                        <p:cTn id="10" dur="500"/>
                                        <p:tgtEl>
                                          <p:spTgt spid="5433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4334"/>
                                        </p:tgtEl>
                                        <p:attrNameLst>
                                          <p:attrName>style.visibility</p:attrName>
                                        </p:attrNameLst>
                                      </p:cBhvr>
                                      <p:to>
                                        <p:strVal val="visible"/>
                                      </p:to>
                                    </p:set>
                                    <p:animEffect transition="in" filter="box(in)">
                                      <p:cBhvr>
                                        <p:cTn id="13" dur="1000"/>
                                        <p:tgtEl>
                                          <p:spTgt spid="54334"/>
                                        </p:tgtEl>
                                      </p:cBhvr>
                                    </p:animEffect>
                                  </p:childTnLst>
                                </p:cTn>
                              </p:par>
                              <p:par>
                                <p:cTn id="14" presetID="6" presetClass="entr" presetSubtype="16" fill="hold" nodeType="withEffect">
                                  <p:stCondLst>
                                    <p:cond delay="0"/>
                                  </p:stCondLst>
                                  <p:childTnLst>
                                    <p:set>
                                      <p:cBhvr>
                                        <p:cTn id="15" dur="1" fill="hold">
                                          <p:stCondLst>
                                            <p:cond delay="0"/>
                                          </p:stCondLst>
                                        </p:cTn>
                                        <p:tgtEl>
                                          <p:spTgt spid="54340"/>
                                        </p:tgtEl>
                                        <p:attrNameLst>
                                          <p:attrName>style.visibility</p:attrName>
                                        </p:attrNameLst>
                                      </p:cBhvr>
                                      <p:to>
                                        <p:strVal val="visible"/>
                                      </p:to>
                                    </p:set>
                                    <p:animEffect transition="in" filter="circle(in)">
                                      <p:cBhvr>
                                        <p:cTn id="16" dur="1400"/>
                                        <p:tgtEl>
                                          <p:spTgt spid="543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54344"/>
                                        </p:tgtEl>
                                        <p:attrNameLst>
                                          <p:attrName>style.visibility</p:attrName>
                                        </p:attrNameLst>
                                      </p:cBhvr>
                                      <p:to>
                                        <p:strVal val="visible"/>
                                      </p:to>
                                    </p:set>
                                    <p:animEffect transition="in" filter="circle(in)">
                                      <p:cBhvr>
                                        <p:cTn id="21" dur="1000"/>
                                        <p:tgtEl>
                                          <p:spTgt spid="5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a:spLocks noChangeArrowheads="1"/>
          </p:cNvSpPr>
          <p:nvPr/>
        </p:nvSpPr>
        <p:spPr bwMode="auto">
          <a:xfrm>
            <a:off x="304800" y="107236"/>
            <a:ext cx="8542015" cy="1989626"/>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r>
              <a:rPr lang="en-US" altLang="en-US" sz="2400" b="1" dirty="0" err="1" smtClean="0">
                <a:solidFill>
                  <a:srgbClr val="0000FF"/>
                </a:solidFill>
                <a:latin typeface="Times New Roman" panose="02020603050405020304" pitchFamily="18" charset="0"/>
                <a:cs typeface="Times New Roman" panose="02020603050405020304" pitchFamily="18" charset="0"/>
              </a:rPr>
              <a:t>Diện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tích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xung</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quanh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của</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hình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nón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cụt</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là</a:t>
            </a:r>
            <a:r>
              <a:rPr lang="en-US" altLang="en-US" sz="2400" b="1" dirty="0" smtClean="0">
                <a:solidFill>
                  <a:srgbClr val="0000FF"/>
                </a:solidFill>
                <a:latin typeface="Times New Roman" panose="02020603050405020304" pitchFamily="18" charset="0"/>
                <a:cs typeface="Times New Roman" panose="02020603050405020304" pitchFamily="18" charset="0"/>
              </a:rPr>
              <a:t> :  </a:t>
            </a:r>
          </a:p>
          <a:p>
            <a:r>
              <a:rPr lang="en-US" altLang="en-US" sz="2400" b="1" dirty="0" smtClean="0">
                <a:solidFill>
                  <a:srgbClr val="0000FF"/>
                </a:solidFill>
                <a:latin typeface="Times New Roman" panose="02020603050405020304" pitchFamily="18" charset="0"/>
                <a:cs typeface="Times New Roman" panose="02020603050405020304" pitchFamily="18" charset="0"/>
              </a:rPr>
              <a:t> </a:t>
            </a:r>
          </a:p>
          <a:p>
            <a:r>
              <a:rPr lang="en-US" altLang="en-US" sz="2400" b="1" dirty="0" err="1" smtClean="0">
                <a:solidFill>
                  <a:srgbClr val="0000FF"/>
                </a:solidFill>
                <a:latin typeface="Times New Roman" panose="02020603050405020304" pitchFamily="18" charset="0"/>
                <a:cs typeface="Times New Roman" panose="02020603050405020304" pitchFamily="18" charset="0"/>
              </a:rPr>
              <a:t>Thể</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tích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hình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nón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cụt</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là</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 </a:t>
            </a:r>
          </a:p>
          <a:p>
            <a:endParaRPr lang="en-US" altLang="en-US" sz="2400" b="1" dirty="0" smtClean="0">
              <a:latin typeface="Times New Roman" panose="02020603050405020304" pitchFamily="18" charset="0"/>
              <a:cs typeface="Times New Roman" panose="02020603050405020304" pitchFamily="18" charset="0"/>
            </a:endParaRPr>
          </a:p>
          <a:p>
            <a:r>
              <a:rPr lang="en-US" altLang="en-US" sz="2400" b="1" dirty="0" err="1" smtClean="0">
                <a:solidFill>
                  <a:srgbClr val="0000FF"/>
                </a:solidFill>
                <a:latin typeface="Times New Roman" panose="02020603050405020304" pitchFamily="18" charset="0"/>
                <a:cs typeface="Times New Roman" panose="02020603050405020304" pitchFamily="18" charset="0"/>
              </a:rPr>
              <a:t>Trong</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đó</a:t>
            </a:r>
            <a:r>
              <a:rPr lang="en-US" altLang="en-US" sz="2400" b="1" dirty="0" smtClean="0">
                <a:solidFill>
                  <a:srgbClr val="0000FF"/>
                </a:solidFill>
                <a:latin typeface="Times New Roman" panose="02020603050405020304" pitchFamily="18" charset="0"/>
                <a:cs typeface="Times New Roman" panose="02020603050405020304" pitchFamily="18" charset="0"/>
              </a:rPr>
              <a:t>: r: </a:t>
            </a:r>
            <a:r>
              <a:rPr lang="en-US" altLang="en-US" sz="2400" b="1" dirty="0" err="1" smtClean="0">
                <a:solidFill>
                  <a:srgbClr val="0000FF"/>
                </a:solidFill>
                <a:latin typeface="Times New Roman" panose="02020603050405020304" pitchFamily="18" charset="0"/>
                <a:cs typeface="Times New Roman" panose="02020603050405020304" pitchFamily="18" charset="0"/>
              </a:rPr>
              <a:t>bán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kính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đáy</a:t>
            </a:r>
            <a:r>
              <a:rPr lang="en-US" altLang="en-US" sz="2400" b="1" dirty="0" smtClean="0">
                <a:solidFill>
                  <a:srgbClr val="0000FF"/>
                </a:solidFill>
                <a:latin typeface="Times New Roman" panose="02020603050405020304" pitchFamily="18" charset="0"/>
                <a:cs typeface="Times New Roman" panose="02020603050405020304" pitchFamily="18" charset="0"/>
              </a:rPr>
              <a:t>, h </a:t>
            </a:r>
            <a:r>
              <a:rPr lang="en-US" altLang="en-US" sz="2400" b="1" dirty="0" err="1" smtClean="0">
                <a:solidFill>
                  <a:srgbClr val="0000FF"/>
                </a:solidFill>
                <a:latin typeface="Times New Roman" panose="02020603050405020304" pitchFamily="18" charset="0"/>
                <a:cs typeface="Times New Roman" panose="02020603050405020304" pitchFamily="18" charset="0"/>
              </a:rPr>
              <a:t>chiều</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cao</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i="1" dirty="0" smtClean="0">
                <a:solidFill>
                  <a:srgbClr val="0000FF"/>
                </a:solidFill>
                <a:latin typeface="Times New Roman" panose="02020603050405020304" pitchFamily="18" charset="0"/>
                <a:cs typeface="Times New Roman" panose="02020603050405020304" pitchFamily="18" charset="0"/>
              </a:rPr>
              <a:t>l </a:t>
            </a:r>
            <a:r>
              <a:rPr lang="en-US" altLang="en-US" sz="2400" b="1" dirty="0" err="1" smtClean="0">
                <a:solidFill>
                  <a:srgbClr val="0000FF"/>
                </a:solidFill>
                <a:latin typeface="Times New Roman" panose="02020603050405020304" pitchFamily="18" charset="0"/>
                <a:cs typeface="Times New Roman" panose="02020603050405020304" pitchFamily="18" charset="0"/>
              </a:rPr>
              <a:t>đường</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sinh</a:t>
            </a:r>
            <a:r>
              <a:rPr lang="en-US" altLang="en-US" sz="2400" b="1" dirty="0" smtClean="0">
                <a:solidFill>
                  <a:srgbClr val="0000FF"/>
                </a:solidFill>
                <a:latin typeface="Times New Roman" panose="02020603050405020304" pitchFamily="18" charset="0"/>
                <a:cs typeface="Times New Roman" panose="02020603050405020304" pitchFamily="18" charset="0"/>
              </a:rPr>
              <a:t>.</a:t>
            </a:r>
          </a:p>
        </p:txBody>
      </p:sp>
      <p:graphicFrame>
        <p:nvGraphicFramePr>
          <p:cNvPr id="3" name="Object 5"/>
          <p:cNvGraphicFramePr>
            <a:graphicFrameLocks noChangeAspect="1"/>
          </p:cNvGraphicFramePr>
          <p:nvPr>
            <p:extLst>
              <p:ext uri="{D42A27DB-BD31-4B8C-83A1-F6EECF244321}">
                <p14:modId xmlns:p14="http://schemas.microsoft.com/office/powerpoint/2010/main" val="1394778355"/>
              </p:ext>
            </p:extLst>
          </p:nvPr>
        </p:nvGraphicFramePr>
        <p:xfrm>
          <a:off x="4998778" y="0"/>
          <a:ext cx="1866900" cy="622300"/>
        </p:xfrm>
        <a:graphic>
          <a:graphicData uri="http://schemas.openxmlformats.org/presentationml/2006/ole">
            <mc:AlternateContent xmlns:mc="http://schemas.openxmlformats.org/markup-compatibility/2006">
              <mc:Choice xmlns:v="urn:schemas-microsoft-com:vml" Requires="v">
                <p:oleObj spid="_x0000_s10242" name="Equation" r:id="rId3" imgW="1015559" imgH="253890" progId="Equation.DSMT4">
                  <p:embed/>
                </p:oleObj>
              </mc:Choice>
              <mc:Fallback>
                <p:oleObj name="Equation" r:id="rId3" imgW="1015559"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778" y="0"/>
                        <a:ext cx="1866900" cy="622300"/>
                      </a:xfrm>
                      <a:prstGeom prst="rect">
                        <a:avLst/>
                      </a:prstGeom>
                      <a:solidFill>
                        <a:srgbClr val="CC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14"/>
          <p:cNvGraphicFramePr>
            <a:graphicFrameLocks noChangeAspect="1"/>
          </p:cNvGraphicFramePr>
          <p:nvPr>
            <p:extLst>
              <p:ext uri="{D42A27DB-BD31-4B8C-83A1-F6EECF244321}">
                <p14:modId xmlns:p14="http://schemas.microsoft.com/office/powerpoint/2010/main" val="1921232878"/>
              </p:ext>
            </p:extLst>
          </p:nvPr>
        </p:nvGraphicFramePr>
        <p:xfrm>
          <a:off x="2961849" y="622301"/>
          <a:ext cx="2036929" cy="725390"/>
        </p:xfrm>
        <a:graphic>
          <a:graphicData uri="http://schemas.openxmlformats.org/presentationml/2006/ole">
            <mc:AlternateContent xmlns:mc="http://schemas.openxmlformats.org/markup-compatibility/2006">
              <mc:Choice xmlns:v="urn:schemas-microsoft-com:vml" Requires="v">
                <p:oleObj spid="_x0000_s10243" name="Equation" r:id="rId5" imgW="1473200" imgH="393700" progId="Equation.DSMT4">
                  <p:embed/>
                </p:oleObj>
              </mc:Choice>
              <mc:Fallback>
                <p:oleObj name="Equation" r:id="rId5" imgW="14732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849" y="622301"/>
                        <a:ext cx="2036929" cy="725390"/>
                      </a:xfrm>
                      <a:prstGeom prst="rect">
                        <a:avLst/>
                      </a:prstGeom>
                      <a:solidFill>
                        <a:srgbClr val="CCFFFF"/>
                      </a:solidFill>
                      <a:ln w="9525">
                        <a:solidFill>
                          <a:srgbClr val="FF0000"/>
                        </a:solidFill>
                        <a:miter lim="800000"/>
                        <a:headEnd/>
                        <a:tailEnd/>
                      </a:ln>
                      <a:effectLst/>
                    </p:spPr>
                  </p:pic>
                </p:oleObj>
              </mc:Fallback>
            </mc:AlternateContent>
          </a:graphicData>
        </a:graphic>
      </p:graphicFrame>
      <p:grpSp>
        <p:nvGrpSpPr>
          <p:cNvPr id="5" name="Group 68"/>
          <p:cNvGrpSpPr>
            <a:grpSpLocks/>
          </p:cNvGrpSpPr>
          <p:nvPr/>
        </p:nvGrpSpPr>
        <p:grpSpPr bwMode="auto">
          <a:xfrm>
            <a:off x="252413" y="2921002"/>
            <a:ext cx="1860948" cy="3508375"/>
            <a:chOff x="340" y="1570"/>
            <a:chExt cx="1563" cy="2210"/>
          </a:xfrm>
        </p:grpSpPr>
        <p:sp>
          <p:nvSpPr>
            <p:cNvPr id="6" name="Line 46"/>
            <p:cNvSpPr>
              <a:spLocks noChangeShapeType="1"/>
            </p:cNvSpPr>
            <p:nvPr/>
          </p:nvSpPr>
          <p:spPr bwMode="auto">
            <a:xfrm>
              <a:off x="384" y="1632"/>
              <a:ext cx="240" cy="72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Text Box 49"/>
            <p:cNvSpPr txBox="1">
              <a:spLocks noChangeArrowheads="1"/>
            </p:cNvSpPr>
            <p:nvPr/>
          </p:nvSpPr>
          <p:spPr bwMode="auto">
            <a:xfrm rot="17257587">
              <a:off x="1468" y="2764"/>
              <a:ext cx="56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Clr>
                  <a:srgbClr val="000000"/>
                </a:buClr>
                <a:buFont typeface="Arial" panose="020B0604020202020204" pitchFamily="34" charset="0"/>
                <a:buNone/>
              </a:pPr>
              <a:r>
                <a:rPr lang="en-US" altLang="en-US" sz="1800" b="1" dirty="0" smtClean="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36cm</a:t>
              </a:r>
              <a:endParaRPr lang="en-US" altLang="en-US" sz="1800" b="1" dirty="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endParaRPr>
            </a:p>
          </p:txBody>
        </p:sp>
        <p:sp>
          <p:nvSpPr>
            <p:cNvPr id="8" name="AutoShape 50"/>
            <p:cNvSpPr>
              <a:spLocks noChangeArrowheads="1"/>
            </p:cNvSpPr>
            <p:nvPr/>
          </p:nvSpPr>
          <p:spPr bwMode="auto">
            <a:xfrm>
              <a:off x="341" y="2373"/>
              <a:ext cx="1497" cy="9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2 w 21600"/>
                <a:gd name="T13" fmla="*/ 4507 h 21600"/>
                <a:gd name="T14" fmla="*/ 17098 w 21600"/>
                <a:gd name="T15" fmla="*/ 1709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9525">
              <a:solidFill>
                <a:schemeClr val="tx1"/>
              </a:solidFill>
              <a:miter lim="800000"/>
              <a:headEnd/>
              <a:tailEnd/>
            </a:ln>
          </p:spPr>
          <p:txBody>
            <a:bodyPr wrap="none" anchor="ctr"/>
            <a:lstStyle/>
            <a:p>
              <a:endParaRPr lang="en-US"/>
            </a:p>
          </p:txBody>
        </p:sp>
        <p:sp>
          <p:nvSpPr>
            <p:cNvPr id="9" name="Oval 51"/>
            <p:cNvSpPr>
              <a:spLocks noChangeArrowheads="1"/>
            </p:cNvSpPr>
            <p:nvPr/>
          </p:nvSpPr>
          <p:spPr bwMode="auto">
            <a:xfrm>
              <a:off x="341" y="2246"/>
              <a:ext cx="1497" cy="255"/>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vi-VN" altLang="en-US" sz="2400">
                <a:latin typeface=".VnTime" pitchFamily="34" charset="0"/>
              </a:endParaRPr>
            </a:p>
          </p:txBody>
        </p:sp>
        <p:sp>
          <p:nvSpPr>
            <p:cNvPr id="10" name="Oval 52"/>
            <p:cNvSpPr>
              <a:spLocks noChangeArrowheads="1"/>
            </p:cNvSpPr>
            <p:nvPr/>
          </p:nvSpPr>
          <p:spPr bwMode="auto">
            <a:xfrm>
              <a:off x="704" y="3294"/>
              <a:ext cx="771" cy="114"/>
            </a:xfrm>
            <a:prstGeom prst="ellipse">
              <a:avLst/>
            </a:prstGeom>
            <a:solidFill>
              <a:srgbClr val="96969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vi-VN" altLang="en-US" sz="2400">
                <a:latin typeface=".VnTime" pitchFamily="34" charset="0"/>
              </a:endParaRPr>
            </a:p>
          </p:txBody>
        </p:sp>
        <p:sp>
          <p:nvSpPr>
            <p:cNvPr id="11" name="Line 53"/>
            <p:cNvSpPr>
              <a:spLocks noChangeShapeType="1"/>
            </p:cNvSpPr>
            <p:nvPr/>
          </p:nvSpPr>
          <p:spPr bwMode="auto">
            <a:xfrm>
              <a:off x="1089" y="2401"/>
              <a:ext cx="0" cy="96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4"/>
            <p:cNvSpPr>
              <a:spLocks noChangeShapeType="1"/>
            </p:cNvSpPr>
            <p:nvPr/>
          </p:nvSpPr>
          <p:spPr bwMode="auto">
            <a:xfrm>
              <a:off x="1089" y="2387"/>
              <a:ext cx="7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5"/>
            <p:cNvSpPr>
              <a:spLocks noChangeShapeType="1"/>
            </p:cNvSpPr>
            <p:nvPr/>
          </p:nvSpPr>
          <p:spPr bwMode="auto">
            <a:xfrm>
              <a:off x="1089" y="3339"/>
              <a:ext cx="38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56"/>
            <p:cNvSpPr txBox="1">
              <a:spLocks noChangeArrowheads="1"/>
            </p:cNvSpPr>
            <p:nvPr/>
          </p:nvSpPr>
          <p:spPr bwMode="auto">
            <a:xfrm>
              <a:off x="901" y="3431"/>
              <a:ext cx="58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 typeface="Arial" panose="020B0604020202020204" pitchFamily="34" charset="0"/>
                <a:buNone/>
              </a:pPr>
              <a:r>
                <a:rPr lang="en-US" altLang="en-US" sz="1800" b="1">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r</a:t>
              </a:r>
              <a:r>
                <a:rPr lang="en-US" altLang="en-US" sz="1800" b="1" baseline="-2500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1</a:t>
              </a:r>
              <a:r>
                <a:rPr lang="en-US" altLang="en-US" sz="1800" b="1">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=9cm</a:t>
              </a:r>
            </a:p>
          </p:txBody>
        </p:sp>
        <p:sp>
          <p:nvSpPr>
            <p:cNvPr id="15" name="Text Box 57"/>
            <p:cNvSpPr txBox="1">
              <a:spLocks noChangeArrowheads="1"/>
            </p:cNvSpPr>
            <p:nvPr/>
          </p:nvSpPr>
          <p:spPr bwMode="auto">
            <a:xfrm>
              <a:off x="823" y="2235"/>
              <a:ext cx="77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Clr>
                  <a:srgbClr val="000000"/>
                </a:buClr>
                <a:buFont typeface="Arial" panose="020B0604020202020204" pitchFamily="34" charset="0"/>
                <a:buNone/>
              </a:pPr>
              <a:r>
                <a:rPr lang="en-US" altLang="en-US" sz="1800" b="1" dirty="0" smtClean="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r</a:t>
              </a:r>
              <a:r>
                <a:rPr lang="en-US" altLang="en-US" sz="1800" b="1" baseline="-25000" dirty="0" smtClean="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2</a:t>
              </a:r>
              <a:r>
                <a:rPr lang="en-US" altLang="en-US" sz="1800" b="1" dirty="0" smtClean="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=21cm</a:t>
              </a:r>
              <a:endParaRPr lang="en-US" altLang="en-US" sz="1800" b="1" dirty="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endParaRPr>
            </a:p>
          </p:txBody>
        </p:sp>
        <p:grpSp>
          <p:nvGrpSpPr>
            <p:cNvPr id="16" name="Group 58"/>
            <p:cNvGrpSpPr>
              <a:grpSpLocks/>
            </p:cNvGrpSpPr>
            <p:nvPr/>
          </p:nvGrpSpPr>
          <p:grpSpPr bwMode="auto">
            <a:xfrm>
              <a:off x="340" y="1570"/>
              <a:ext cx="1489" cy="1442"/>
              <a:chOff x="3872" y="234"/>
              <a:chExt cx="1512" cy="1442"/>
            </a:xfrm>
          </p:grpSpPr>
          <p:sp>
            <p:nvSpPr>
              <p:cNvPr id="17" name="Arc 59"/>
              <p:cNvSpPr>
                <a:spLocks/>
              </p:cNvSpPr>
              <p:nvPr/>
            </p:nvSpPr>
            <p:spPr bwMode="auto">
              <a:xfrm rot="16333492" flipV="1">
                <a:off x="3922" y="215"/>
                <a:ext cx="1411" cy="1512"/>
              </a:xfrm>
              <a:custGeom>
                <a:avLst/>
                <a:gdLst>
                  <a:gd name="T0" fmla="*/ 0 w 21600"/>
                  <a:gd name="T1" fmla="*/ 0 h 38741"/>
                  <a:gd name="T2" fmla="*/ 0 w 21600"/>
                  <a:gd name="T3" fmla="*/ 0 h 38741"/>
                  <a:gd name="T4" fmla="*/ 0 w 21600"/>
                  <a:gd name="T5" fmla="*/ 0 h 38741"/>
                  <a:gd name="T6" fmla="*/ 0 60000 65536"/>
                  <a:gd name="T7" fmla="*/ 0 60000 65536"/>
                  <a:gd name="T8" fmla="*/ 0 60000 65536"/>
                  <a:gd name="T9" fmla="*/ 0 w 21600"/>
                  <a:gd name="T10" fmla="*/ 0 h 38741"/>
                  <a:gd name="T11" fmla="*/ 21600 w 21600"/>
                  <a:gd name="T12" fmla="*/ 38741 h 38741"/>
                </a:gdLst>
                <a:ahLst/>
                <a:cxnLst>
                  <a:cxn ang="T6">
                    <a:pos x="T0" y="T1"/>
                  </a:cxn>
                  <a:cxn ang="T7">
                    <a:pos x="T2" y="T3"/>
                  </a:cxn>
                  <a:cxn ang="T8">
                    <a:pos x="T4" y="T5"/>
                  </a:cxn>
                </a:cxnLst>
                <a:rect l="T9" t="T10" r="T11" b="T12"/>
                <a:pathLst>
                  <a:path w="21600" h="38741" fill="none" extrusionOk="0">
                    <a:moveTo>
                      <a:pt x="9795" y="0"/>
                    </a:moveTo>
                    <a:cubicBezTo>
                      <a:pt x="17038" y="3685"/>
                      <a:pt x="21600" y="11124"/>
                      <a:pt x="21600" y="19251"/>
                    </a:cubicBezTo>
                    <a:cubicBezTo>
                      <a:pt x="21600" y="27572"/>
                      <a:pt x="16820" y="35153"/>
                      <a:pt x="9311" y="38740"/>
                    </a:cubicBezTo>
                  </a:path>
                  <a:path w="21600" h="38741" stroke="0" extrusionOk="0">
                    <a:moveTo>
                      <a:pt x="9795" y="0"/>
                    </a:moveTo>
                    <a:cubicBezTo>
                      <a:pt x="17038" y="3685"/>
                      <a:pt x="21600" y="11124"/>
                      <a:pt x="21600" y="19251"/>
                    </a:cubicBezTo>
                    <a:cubicBezTo>
                      <a:pt x="21600" y="27572"/>
                      <a:pt x="16820" y="35153"/>
                      <a:pt x="9311" y="38740"/>
                    </a:cubicBezTo>
                    <a:lnTo>
                      <a:pt x="0" y="19251"/>
                    </a:lnTo>
                    <a:lnTo>
                      <a:pt x="9795"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Arc 60"/>
              <p:cNvSpPr>
                <a:spLocks/>
              </p:cNvSpPr>
              <p:nvPr/>
            </p:nvSpPr>
            <p:spPr bwMode="auto">
              <a:xfrm rot="15299320" flipV="1">
                <a:off x="4068" y="568"/>
                <a:ext cx="1399" cy="732"/>
              </a:xfrm>
              <a:custGeom>
                <a:avLst/>
                <a:gdLst>
                  <a:gd name="T0" fmla="*/ 0 w 21600"/>
                  <a:gd name="T1" fmla="*/ 0 h 18625"/>
                  <a:gd name="T2" fmla="*/ 0 w 21600"/>
                  <a:gd name="T3" fmla="*/ 0 h 18625"/>
                  <a:gd name="T4" fmla="*/ 0 w 21600"/>
                  <a:gd name="T5" fmla="*/ 0 h 18625"/>
                  <a:gd name="T6" fmla="*/ 0 60000 65536"/>
                  <a:gd name="T7" fmla="*/ 0 60000 65536"/>
                  <a:gd name="T8" fmla="*/ 0 60000 65536"/>
                  <a:gd name="T9" fmla="*/ 0 w 21600"/>
                  <a:gd name="T10" fmla="*/ 0 h 18625"/>
                  <a:gd name="T11" fmla="*/ 21600 w 21600"/>
                  <a:gd name="T12" fmla="*/ 18625 h 18625"/>
                </a:gdLst>
                <a:ahLst/>
                <a:cxnLst>
                  <a:cxn ang="T6">
                    <a:pos x="T0" y="T1"/>
                  </a:cxn>
                  <a:cxn ang="T7">
                    <a:pos x="T2" y="T3"/>
                  </a:cxn>
                  <a:cxn ang="T8">
                    <a:pos x="T4" y="T5"/>
                  </a:cxn>
                </a:cxnLst>
                <a:rect l="T9" t="T10" r="T11" b="T12"/>
                <a:pathLst>
                  <a:path w="21600" h="18625" fill="none" extrusionOk="0">
                    <a:moveTo>
                      <a:pt x="17956" y="0"/>
                    </a:moveTo>
                    <a:cubicBezTo>
                      <a:pt x="20332" y="3553"/>
                      <a:pt x="21600" y="7731"/>
                      <a:pt x="21600" y="12005"/>
                    </a:cubicBezTo>
                    <a:cubicBezTo>
                      <a:pt x="21600" y="14252"/>
                      <a:pt x="21249" y="16485"/>
                      <a:pt x="20560" y="18624"/>
                    </a:cubicBezTo>
                  </a:path>
                  <a:path w="21600" h="18625" stroke="0" extrusionOk="0">
                    <a:moveTo>
                      <a:pt x="17956" y="0"/>
                    </a:moveTo>
                    <a:cubicBezTo>
                      <a:pt x="20332" y="3553"/>
                      <a:pt x="21600" y="7731"/>
                      <a:pt x="21600" y="12005"/>
                    </a:cubicBezTo>
                    <a:cubicBezTo>
                      <a:pt x="21600" y="14252"/>
                      <a:pt x="21249" y="16485"/>
                      <a:pt x="20560" y="18624"/>
                    </a:cubicBezTo>
                    <a:lnTo>
                      <a:pt x="0" y="12005"/>
                    </a:lnTo>
                    <a:lnTo>
                      <a:pt x="17956" y="0"/>
                    </a:lnTo>
                    <a:close/>
                  </a:path>
                </a:pathLst>
              </a:custGeom>
              <a:noFill/>
              <a:ln w="698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9" name="Rectangle 18"/>
          <p:cNvSpPr/>
          <p:nvPr/>
        </p:nvSpPr>
        <p:spPr>
          <a:xfrm>
            <a:off x="1933006" y="2349823"/>
            <a:ext cx="4435830" cy="461665"/>
          </a:xfrm>
          <a:prstGeom prst="rect">
            <a:avLst/>
          </a:prstGeom>
        </p:spPr>
        <p:txBody>
          <a:bodyPr wrap="none">
            <a:spAutoFit/>
          </a:bodyPr>
          <a:lstStyle/>
          <a:p>
            <a:r>
              <a:rPr lang="en-US" altLang="en-US" sz="2400" b="1" dirty="0" err="1" smtClean="0">
                <a:latin typeface="Times New Roman" panose="02020603050405020304" pitchFamily="18" charset="0"/>
                <a:cs typeface="Times New Roman" panose="02020603050405020304" pitchFamily="18" charset="0"/>
              </a:rPr>
              <a:t>Diện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tích</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xung</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quanh</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của</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xô</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là</a:t>
            </a:r>
            <a:r>
              <a:rPr lang="en-US" altLang="en-US" sz="2400" b="1"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4183318018"/>
              </p:ext>
            </p:extLst>
          </p:nvPr>
        </p:nvGraphicFramePr>
        <p:xfrm>
          <a:off x="2351195" y="3013871"/>
          <a:ext cx="2825353" cy="1925637"/>
        </p:xfrm>
        <a:graphic>
          <a:graphicData uri="http://schemas.openxmlformats.org/presentationml/2006/ole">
            <mc:AlternateContent xmlns:mc="http://schemas.openxmlformats.org/markup-compatibility/2006">
              <mc:Choice xmlns:v="urn:schemas-microsoft-com:vml" Requires="v">
                <p:oleObj spid="_x0000_s10244" name="Equation" r:id="rId7" imgW="1130040" imgH="711000" progId="Equation.DSMT4">
                  <p:embed/>
                </p:oleObj>
              </mc:Choice>
              <mc:Fallback>
                <p:oleObj name="Equation" r:id="rId7" imgW="1130040" imgH="711000" progId="Equation.DSMT4">
                  <p:embed/>
                  <p:pic>
                    <p:nvPicPr>
                      <p:cNvPr id="0" name=""/>
                      <p:cNvPicPr>
                        <a:picLocks noChangeAspect="1" noChangeArrowheads="1"/>
                      </p:cNvPicPr>
                      <p:nvPr/>
                    </p:nvPicPr>
                    <p:blipFill>
                      <a:blip r:embed="rId8"/>
                      <a:srcRect/>
                      <a:stretch>
                        <a:fillRect/>
                      </a:stretch>
                    </p:blipFill>
                    <p:spPr bwMode="auto">
                      <a:xfrm>
                        <a:off x="2351195" y="3013871"/>
                        <a:ext cx="2825353" cy="192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Rectangle 32"/>
          <p:cNvSpPr>
            <a:spLocks noChangeArrowheads="1"/>
          </p:cNvSpPr>
          <p:nvPr/>
        </p:nvSpPr>
        <p:spPr bwMode="auto">
          <a:xfrm>
            <a:off x="5640445" y="2433614"/>
            <a:ext cx="3244755" cy="2819400"/>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marL="342900" indent="-342900" eaLnBrk="1" hangingPunct="1">
              <a:spcBef>
                <a:spcPct val="20000"/>
              </a:spcBef>
              <a:defRPr/>
            </a:pPr>
            <a:r>
              <a:rPr lang="en-US" sz="2400" b="1" dirty="0" err="1" smtClean="0">
                <a:latin typeface="Times New Roman" pitchFamily="18" charset="0"/>
              </a:rPr>
              <a:t>Áp</a:t>
            </a:r>
            <a:r>
              <a:rPr lang="en-US" sz="2400" b="1" dirty="0" smtClean="0">
                <a:latin typeface="Times New Roman" pitchFamily="18" charset="0"/>
              </a:rPr>
              <a:t> </a:t>
            </a:r>
            <a:r>
              <a:rPr lang="en-US" sz="2400" b="1" dirty="0" err="1" smtClean="0">
                <a:latin typeface="Times New Roman" pitchFamily="18" charset="0"/>
              </a:rPr>
              <a:t>dụng</a:t>
            </a:r>
            <a:r>
              <a:rPr lang="en-US" sz="2400" b="1" dirty="0" smtClean="0">
                <a:latin typeface="Times New Roman" pitchFamily="18" charset="0"/>
              </a:rPr>
              <a:t> </a:t>
            </a:r>
            <a:r>
              <a:rPr lang="en-US" sz="2400" b="1" dirty="0" err="1" smtClean="0">
                <a:latin typeface="Times New Roman" pitchFamily="18" charset="0"/>
              </a:rPr>
              <a:t>địng</a:t>
            </a:r>
            <a:r>
              <a:rPr lang="en-US" sz="2400" b="1" dirty="0" smtClean="0">
                <a:latin typeface="Times New Roman" pitchFamily="18" charset="0"/>
              </a:rPr>
              <a:t> </a:t>
            </a:r>
            <a:r>
              <a:rPr lang="en-US" sz="2400" b="1" dirty="0" err="1" smtClean="0">
                <a:latin typeface="Times New Roman" pitchFamily="18" charset="0"/>
              </a:rPr>
              <a:t>lí</a:t>
            </a:r>
            <a:r>
              <a:rPr lang="en-US" sz="2400" b="1" dirty="0" smtClean="0">
                <a:latin typeface="Times New Roman" pitchFamily="18" charset="0"/>
              </a:rPr>
              <a:t> </a:t>
            </a:r>
            <a:r>
              <a:rPr lang="en-US" sz="2400" b="1" dirty="0" err="1" smtClean="0">
                <a:latin typeface="Times New Roman" pitchFamily="18" charset="0"/>
              </a:rPr>
              <a:t>pytago</a:t>
            </a:r>
            <a:r>
              <a:rPr lang="en-US" sz="2400" b="1" dirty="0" smtClean="0">
                <a:latin typeface="Times New Roman" pitchFamily="18" charset="0"/>
              </a:rPr>
              <a:t> </a:t>
            </a:r>
            <a:r>
              <a:rPr lang="en-US" sz="2400" b="1" dirty="0" err="1" smtClean="0">
                <a:latin typeface="Times New Roman" pitchFamily="18" charset="0"/>
              </a:rPr>
              <a:t>vào</a:t>
            </a:r>
            <a:r>
              <a:rPr lang="en-US" sz="2400" b="1" dirty="0" smtClean="0">
                <a:latin typeface="Times New Roman" pitchFamily="18" charset="0"/>
              </a:rPr>
              <a:t> tam </a:t>
            </a:r>
            <a:r>
              <a:rPr lang="en-US" sz="2400" b="1" dirty="0" err="1" smtClean="0">
                <a:latin typeface="Times New Roman" pitchFamily="18" charset="0"/>
              </a:rPr>
              <a:t>giác</a:t>
            </a:r>
            <a:r>
              <a:rPr lang="en-US" sz="2400" b="1" dirty="0" smtClean="0">
                <a:latin typeface="Times New Roman" pitchFamily="18" charset="0"/>
              </a:rPr>
              <a:t> </a:t>
            </a:r>
            <a:r>
              <a:rPr lang="en-US" sz="2400" b="1" dirty="0" err="1" smtClean="0">
                <a:latin typeface="Times New Roman" pitchFamily="18" charset="0"/>
              </a:rPr>
              <a:t>vuông</a:t>
            </a:r>
            <a:r>
              <a:rPr lang="en-US" sz="2400" b="1" dirty="0" smtClean="0">
                <a:latin typeface="Times New Roman" pitchFamily="18" charset="0"/>
              </a:rPr>
              <a:t>:</a:t>
            </a:r>
          </a:p>
          <a:p>
            <a:pPr marL="342900" indent="-342900" eaLnBrk="1" hangingPunct="1">
              <a:spcBef>
                <a:spcPct val="20000"/>
              </a:spcBef>
              <a:defRPr/>
            </a:pPr>
            <a:endParaRPr lang="en-US" sz="2400" b="1" dirty="0" smtClean="0">
              <a:latin typeface="Times New Roman" pitchFamily="18" charset="0"/>
            </a:endParaRPr>
          </a:p>
          <a:p>
            <a:pPr marL="342900" indent="-342900" eaLnBrk="1" hangingPunct="1">
              <a:spcBef>
                <a:spcPct val="20000"/>
              </a:spcBef>
              <a:defRPr/>
            </a:pPr>
            <a:r>
              <a:rPr lang="en-US" sz="2400" b="1" dirty="0" err="1" smtClean="0">
                <a:latin typeface="Times New Roman" pitchFamily="18" charset="0"/>
              </a:rPr>
              <a:t>Vậy</a:t>
            </a:r>
            <a:r>
              <a:rPr lang="en-US" sz="2400" b="1" dirty="0" smtClean="0">
                <a:latin typeface="Times New Roman" pitchFamily="18" charset="0"/>
              </a:rPr>
              <a:t>  </a:t>
            </a:r>
            <a:endParaRPr lang="en-US" sz="2400" b="1" dirty="0">
              <a:latin typeface="Times New Roman" pitchFamily="18" charset="0"/>
            </a:endParaRPr>
          </a:p>
        </p:txBody>
      </p:sp>
      <mc:AlternateContent xmlns:mc="http://schemas.openxmlformats.org/markup-compatibility/2006" xmlns:a14="http://schemas.microsoft.com/office/drawing/2010/main">
        <mc:Choice Requires="a14">
          <p:sp>
            <p:nvSpPr>
              <p:cNvPr id="25" name="Rectangle 24"/>
              <p:cNvSpPr/>
              <p:nvPr/>
            </p:nvSpPr>
            <p:spPr>
              <a:xfrm>
                <a:off x="5380178" y="3127465"/>
                <a:ext cx="2998036" cy="12962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𝒉</m:t>
                      </m:r>
                      <m:r>
                        <a:rPr lang="en-US" sz="2400" b="1" i="1" smtClean="0">
                          <a:latin typeface="Cambria Math" panose="02040503050406030204" pitchFamily="18" charset="0"/>
                        </a:rPr>
                        <m:t>=</m:t>
                      </m:r>
                      <m:rad>
                        <m:radPr>
                          <m:degHide m:val="on"/>
                          <m:ctrlPr>
                            <a:rPr lang="en-US" sz="2400" b="1" i="1" smtClean="0">
                              <a:latin typeface="Cambria Math"/>
                            </a:rPr>
                          </m:ctrlPr>
                        </m:radPr>
                        <m:deg/>
                        <m:e>
                          <m:sSup>
                            <m:sSupPr>
                              <m:ctrlPr>
                                <a:rPr lang="en-US" sz="2400" b="1" i="1" smtClean="0">
                                  <a:latin typeface="Cambria Math"/>
                                </a:rPr>
                              </m:ctrlPr>
                            </m:sSupPr>
                            <m:e>
                              <m:r>
                                <a:rPr lang="en-US" sz="2400" b="1" i="1" smtClean="0">
                                  <a:latin typeface="Cambria Math" panose="02040503050406030204" pitchFamily="18" charset="0"/>
                                </a:rPr>
                                <m:t>𝟑𝟔</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sSup>
                            <m:sSupPr>
                              <m:ctrlPr>
                                <a:rPr lang="en-US" sz="2400" b="1" i="1" smtClean="0">
                                  <a:latin typeface="Cambria Math"/>
                                </a:rPr>
                              </m:ctrlPr>
                            </m:sSupPr>
                            <m:e>
                              <m:r>
                                <a:rPr lang="en-US" sz="2400" b="1" i="1" smtClean="0">
                                  <a:latin typeface="Cambria Math" panose="02040503050406030204" pitchFamily="18" charset="0"/>
                                </a:rPr>
                                <m:t>𝟏𝟐</m:t>
                              </m:r>
                            </m:e>
                            <m:sup>
                              <m:r>
                                <a:rPr lang="en-US" sz="2400" b="1" i="1" smtClean="0">
                                  <a:latin typeface="Cambria Math" panose="02040503050406030204" pitchFamily="18" charset="0"/>
                                </a:rPr>
                                <m:t>𝟐</m:t>
                              </m:r>
                            </m:sup>
                          </m:sSup>
                        </m:e>
                      </m:rad>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𝟑𝟑</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𝟗𝟒</m:t>
                      </m:r>
                    </m:oMath>
                  </m:oMathPara>
                </a14:m>
                <a:endParaRPr lang="en-US" sz="2400" b="1" dirty="0" smtClean="0">
                  <a:latin typeface="Times New Roman" pitchFamily="18" charset="0"/>
                  <a:ea typeface="Cambria Math" panose="02040503050406030204" pitchFamily="18" charset="0"/>
                </a:endParaRP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7173570" y="3127465"/>
                <a:ext cx="3997381" cy="92692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175125" y="4150491"/>
                <a:ext cx="4589462" cy="15248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𝑉</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3</m:t>
                          </m:r>
                        </m:den>
                      </m:f>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.33,94.</m:t>
                      </m:r>
                      <m:d>
                        <m:dPr>
                          <m:ctrlPr>
                            <a:rPr lang="en-US" sz="2400" b="0" i="1" smtClean="0">
                              <a:latin typeface="Cambria Math"/>
                              <a:ea typeface="Cambria Math" panose="02040503050406030204" pitchFamily="18" charset="0"/>
                              <a:cs typeface="Times New Roman" panose="02020603050405020304" pitchFamily="18" charset="0"/>
                            </a:rPr>
                          </m:ctrlPr>
                        </m:dPr>
                        <m:e>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21</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9</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+21.9</m:t>
                          </m:r>
                        </m:e>
                      </m:d>
                    </m:oMath>
                  </m:oMathPara>
                </a14:m>
                <a:endParaRPr lang="en-US" sz="2400" b="0" i="1" dirty="0" smtClean="0">
                  <a:latin typeface="Cambria Math" panose="020405030504060302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≈25270 (</m:t>
                      </m:r>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𝑐𝑚</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smtClean="0">
                  <a:latin typeface="Times New Roman" panose="02020603050405020304" pitchFamily="18" charset="0"/>
                  <a:ea typeface="Cambria Math" panose="020405030504060302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359924" y="4150489"/>
                <a:ext cx="4729052" cy="1524841"/>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48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ircle(in)">
                                      <p:cBhvr>
                                        <p:cTn id="19" dur="20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circle(in)">
                                      <p:cBhvr>
                                        <p:cTn id="31" dur="2000"/>
                                        <p:tgtEl>
                                          <p:spTgt spid="2">
                                            <p:txEl>
                                              <p:pRg st="4" end="4"/>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14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20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circle(in)">
                                      <p:cBhvr>
                                        <p:cTn id="51" dur="2000"/>
                                        <p:tgtEl>
                                          <p:spTgt spid="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circle(in)">
                                      <p:cBhvr>
                                        <p:cTn id="56" dur="20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1">
                                            <p:txEl>
                                              <p:pRg st="2" end="2"/>
                                            </p:txEl>
                                          </p:spTgt>
                                        </p:tgtEl>
                                        <p:attrNameLst>
                                          <p:attrName>style.visibility</p:attrName>
                                        </p:attrNameLst>
                                      </p:cBhvr>
                                      <p:to>
                                        <p:strVal val="visible"/>
                                      </p:to>
                                    </p:set>
                                    <p:animEffect transition="in" filter="circle(in)">
                                      <p:cBhvr>
                                        <p:cTn id="61" dur="2000"/>
                                        <p:tgtEl>
                                          <p:spTgt spid="21">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circle(in)">
                                      <p:cBhvr>
                                        <p:cTn id="6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5"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545" name="Group 57"/>
          <p:cNvGrpSpPr>
            <a:grpSpLocks/>
          </p:cNvGrpSpPr>
          <p:nvPr/>
        </p:nvGrpSpPr>
        <p:grpSpPr bwMode="auto">
          <a:xfrm>
            <a:off x="6084889" y="404813"/>
            <a:ext cx="2627312" cy="1763712"/>
            <a:chOff x="3833" y="255"/>
            <a:chExt cx="1655" cy="1111"/>
          </a:xfrm>
        </p:grpSpPr>
        <p:grpSp>
          <p:nvGrpSpPr>
            <p:cNvPr id="15373" name="Group 36"/>
            <p:cNvGrpSpPr>
              <a:grpSpLocks/>
            </p:cNvGrpSpPr>
            <p:nvPr/>
          </p:nvGrpSpPr>
          <p:grpSpPr bwMode="auto">
            <a:xfrm>
              <a:off x="3833" y="255"/>
              <a:ext cx="1655" cy="1111"/>
              <a:chOff x="3007" y="3967"/>
              <a:chExt cx="3036" cy="2280"/>
            </a:xfrm>
          </p:grpSpPr>
          <p:sp>
            <p:nvSpPr>
              <p:cNvPr id="15376" name="AutoShape 37"/>
              <p:cNvSpPr>
                <a:spLocks noChangeArrowheads="1"/>
              </p:cNvSpPr>
              <p:nvPr/>
            </p:nvSpPr>
            <p:spPr bwMode="auto">
              <a:xfrm rot="10800000">
                <a:off x="3013" y="4135"/>
                <a:ext cx="2780" cy="1815"/>
              </a:xfrm>
              <a:custGeom>
                <a:avLst/>
                <a:gdLst>
                  <a:gd name="T0" fmla="*/ 2433 w 21600"/>
                  <a:gd name="T1" fmla="*/ 908 h 21600"/>
                  <a:gd name="T2" fmla="*/ 1390 w 21600"/>
                  <a:gd name="T3" fmla="*/ 1815 h 21600"/>
                  <a:gd name="T4" fmla="*/ 348 w 21600"/>
                  <a:gd name="T5" fmla="*/ 908 h 21600"/>
                  <a:gd name="T6" fmla="*/ 1390 w 21600"/>
                  <a:gd name="T7" fmla="*/ 0 h 21600"/>
                  <a:gd name="T8" fmla="*/ 0 60000 65536"/>
                  <a:gd name="T9" fmla="*/ 0 60000 65536"/>
                  <a:gd name="T10" fmla="*/ 0 60000 65536"/>
                  <a:gd name="T11" fmla="*/ 0 60000 65536"/>
                  <a:gd name="T12" fmla="*/ 4499 w 21600"/>
                  <a:gd name="T13" fmla="*/ 4499 h 21600"/>
                  <a:gd name="T14" fmla="*/ 17101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AEAEA"/>
              </a:solidFill>
              <a:ln w="9525">
                <a:solidFill>
                  <a:srgbClr val="000000"/>
                </a:solidFill>
                <a:miter lim="800000"/>
                <a:headEnd/>
                <a:tailEnd/>
              </a:ln>
            </p:spPr>
            <p:txBody>
              <a:bodyPr anchor="ctr"/>
              <a:lstStyle/>
              <a:p>
                <a:endParaRPr lang="en-US"/>
              </a:p>
            </p:txBody>
          </p:sp>
          <p:grpSp>
            <p:nvGrpSpPr>
              <p:cNvPr id="15377" name="Group 38"/>
              <p:cNvGrpSpPr>
                <a:grpSpLocks/>
              </p:cNvGrpSpPr>
              <p:nvPr/>
            </p:nvGrpSpPr>
            <p:grpSpPr bwMode="auto">
              <a:xfrm>
                <a:off x="3007" y="5611"/>
                <a:ext cx="2780" cy="636"/>
                <a:chOff x="6265" y="5413"/>
                <a:chExt cx="2780" cy="698"/>
              </a:xfrm>
            </p:grpSpPr>
            <p:sp>
              <p:nvSpPr>
                <p:cNvPr id="15387" name="Oval 39"/>
                <p:cNvSpPr>
                  <a:spLocks noChangeArrowheads="1"/>
                </p:cNvSpPr>
                <p:nvPr/>
              </p:nvSpPr>
              <p:spPr bwMode="auto">
                <a:xfrm>
                  <a:off x="6265" y="5431"/>
                  <a:ext cx="2780" cy="680"/>
                </a:xfrm>
                <a:prstGeom prst="ellipse">
                  <a:avLst/>
                </a:prstGeom>
                <a:solidFill>
                  <a:srgbClr val="DDDDDD"/>
                </a:solidFill>
                <a:ln w="9525">
                  <a:solidFill>
                    <a:srgbClr val="000000"/>
                  </a:solidFill>
                  <a:round/>
                  <a:headEnd/>
                  <a:tailEnd/>
                </a:ln>
              </p:spPr>
              <p:txBody>
                <a:bodyPr anchor="ctr"/>
                <a:lstStyle/>
                <a:p>
                  <a:endParaRPr lang="en-US"/>
                </a:p>
              </p:txBody>
            </p:sp>
            <p:sp>
              <p:nvSpPr>
                <p:cNvPr id="15388" name="AutoShape 40"/>
                <p:cNvSpPr>
                  <a:spLocks noChangeArrowheads="1"/>
                </p:cNvSpPr>
                <p:nvPr/>
              </p:nvSpPr>
              <p:spPr bwMode="auto">
                <a:xfrm>
                  <a:off x="6265" y="5413"/>
                  <a:ext cx="2780" cy="680"/>
                </a:xfrm>
                <a:custGeom>
                  <a:avLst/>
                  <a:gdLst>
                    <a:gd name="T0" fmla="*/ 1390 w 21600"/>
                    <a:gd name="T1" fmla="*/ 0 h 21600"/>
                    <a:gd name="T2" fmla="*/ 7 w 21600"/>
                    <a:gd name="T3" fmla="*/ 305 h 21600"/>
                    <a:gd name="T4" fmla="*/ 1390 w 21600"/>
                    <a:gd name="T5" fmla="*/ 0 h 21600"/>
                    <a:gd name="T6" fmla="*/ 2773 w 21600"/>
                    <a:gd name="T7" fmla="*/ 305 h 21600"/>
                    <a:gd name="T8" fmla="*/ 0 60000 65536"/>
                    <a:gd name="T9" fmla="*/ 0 60000 65536"/>
                    <a:gd name="T10" fmla="*/ 0 60000 65536"/>
                    <a:gd name="T11" fmla="*/ 0 60000 65536"/>
                    <a:gd name="T12" fmla="*/ 171 w 21600"/>
                    <a:gd name="T13" fmla="*/ 0 h 21600"/>
                    <a:gd name="T14" fmla="*/ 21429 w 21600"/>
                    <a:gd name="T15" fmla="*/ 12706 h 21600"/>
                  </a:gdLst>
                  <a:ahLst/>
                  <a:cxnLst>
                    <a:cxn ang="T8">
                      <a:pos x="T0" y="T1"/>
                    </a:cxn>
                    <a:cxn ang="T9">
                      <a:pos x="T2" y="T3"/>
                    </a:cxn>
                    <a:cxn ang="T10">
                      <a:pos x="T4" y="T5"/>
                    </a:cxn>
                    <a:cxn ang="T11">
                      <a:pos x="T6" y="T7"/>
                    </a:cxn>
                  </a:cxnLst>
                  <a:rect l="T12" t="T13" r="T14" b="T15"/>
                  <a:pathLst>
                    <a:path w="21600" h="21600">
                      <a:moveTo>
                        <a:pt x="58" y="9678"/>
                      </a:moveTo>
                      <a:cubicBezTo>
                        <a:pt x="632" y="4177"/>
                        <a:pt x="5269" y="-1"/>
                        <a:pt x="10800" y="0"/>
                      </a:cubicBezTo>
                      <a:cubicBezTo>
                        <a:pt x="16330" y="0"/>
                        <a:pt x="20967" y="4177"/>
                        <a:pt x="21541" y="9678"/>
                      </a:cubicBezTo>
                      <a:cubicBezTo>
                        <a:pt x="20967" y="4177"/>
                        <a:pt x="16330" y="-1"/>
                        <a:pt x="10799" y="0"/>
                      </a:cubicBezTo>
                      <a:cubicBezTo>
                        <a:pt x="5269" y="0"/>
                        <a:pt x="632" y="4177"/>
                        <a:pt x="58" y="9678"/>
                      </a:cubicBezTo>
                      <a:close/>
                    </a:path>
                  </a:pathLst>
                </a:custGeom>
                <a:solidFill>
                  <a:srgbClr val="FFFFFF"/>
                </a:solidFill>
                <a:ln w="19050">
                  <a:solidFill>
                    <a:srgbClr val="000000"/>
                  </a:solidFill>
                  <a:prstDash val="lgDash"/>
                  <a:miter lim="800000"/>
                  <a:headEnd/>
                  <a:tailEnd/>
                </a:ln>
              </p:spPr>
              <p:txBody>
                <a:bodyPr anchor="ctr"/>
                <a:lstStyle/>
                <a:p>
                  <a:endParaRPr lang="en-US"/>
                </a:p>
              </p:txBody>
            </p:sp>
          </p:grpSp>
          <p:sp>
            <p:nvSpPr>
              <p:cNvPr id="15378" name="Oval 41"/>
              <p:cNvSpPr>
                <a:spLocks noChangeArrowheads="1"/>
              </p:cNvSpPr>
              <p:nvPr/>
            </p:nvSpPr>
            <p:spPr bwMode="auto">
              <a:xfrm>
                <a:off x="3691" y="4057"/>
                <a:ext cx="1428" cy="210"/>
              </a:xfrm>
              <a:prstGeom prst="ellipse">
                <a:avLst/>
              </a:prstGeom>
              <a:solidFill>
                <a:srgbClr val="C0C0C0"/>
              </a:solidFill>
              <a:ln w="9525">
                <a:solidFill>
                  <a:srgbClr val="000000"/>
                </a:solidFill>
                <a:round/>
                <a:headEnd/>
                <a:tailEnd/>
              </a:ln>
            </p:spPr>
            <p:txBody>
              <a:bodyPr/>
              <a:lstStyle/>
              <a:p>
                <a:endParaRPr lang="en-US"/>
              </a:p>
            </p:txBody>
          </p:sp>
          <p:sp>
            <p:nvSpPr>
              <p:cNvPr id="15379" name="Line 42"/>
              <p:cNvSpPr>
                <a:spLocks noChangeShapeType="1"/>
              </p:cNvSpPr>
              <p:nvPr/>
            </p:nvSpPr>
            <p:spPr bwMode="auto">
              <a:xfrm>
                <a:off x="4417" y="4159"/>
                <a:ext cx="18" cy="1740"/>
              </a:xfrm>
              <a:prstGeom prst="line">
                <a:avLst/>
              </a:prstGeom>
              <a:noFill/>
              <a:ln w="1270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43"/>
              <p:cNvSpPr>
                <a:spLocks noChangeShapeType="1"/>
              </p:cNvSpPr>
              <p:nvPr/>
            </p:nvSpPr>
            <p:spPr bwMode="auto">
              <a:xfrm>
                <a:off x="4405" y="4159"/>
                <a:ext cx="69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44"/>
              <p:cNvSpPr>
                <a:spLocks noChangeShapeType="1"/>
              </p:cNvSpPr>
              <p:nvPr/>
            </p:nvSpPr>
            <p:spPr bwMode="auto">
              <a:xfrm>
                <a:off x="4417" y="5887"/>
                <a:ext cx="1356" cy="12"/>
              </a:xfrm>
              <a:prstGeom prst="line">
                <a:avLst/>
              </a:prstGeom>
              <a:noFill/>
              <a:ln w="1905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Text Box 45"/>
              <p:cNvSpPr txBox="1">
                <a:spLocks noChangeArrowheads="1"/>
              </p:cNvSpPr>
              <p:nvPr/>
            </p:nvSpPr>
            <p:spPr bwMode="auto">
              <a:xfrm>
                <a:off x="4669" y="5887"/>
                <a:ext cx="75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b="1">
                    <a:latin typeface=".VnTime" pitchFamily="34" charset="0"/>
                  </a:rPr>
                  <a:t>12cm</a:t>
                </a:r>
                <a:endParaRPr lang="en-US">
                  <a:latin typeface=".VnTime" pitchFamily="34" charset="0"/>
                </a:endParaRPr>
              </a:p>
            </p:txBody>
          </p:sp>
          <p:sp>
            <p:nvSpPr>
              <p:cNvPr id="15383" name="Text Box 46"/>
              <p:cNvSpPr txBox="1">
                <a:spLocks noChangeArrowheads="1"/>
              </p:cNvSpPr>
              <p:nvPr/>
            </p:nvSpPr>
            <p:spPr bwMode="auto">
              <a:xfrm>
                <a:off x="4069" y="5863"/>
                <a:ext cx="3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O’</a:t>
                </a:r>
                <a:endParaRPr lang="en-US" sz="2400">
                  <a:latin typeface=".VnTime" pitchFamily="34" charset="0"/>
                </a:endParaRPr>
              </a:p>
            </p:txBody>
          </p:sp>
          <p:sp>
            <p:nvSpPr>
              <p:cNvPr id="15384" name="Text Box 47"/>
              <p:cNvSpPr txBox="1">
                <a:spLocks noChangeArrowheads="1"/>
              </p:cNvSpPr>
              <p:nvPr/>
            </p:nvSpPr>
            <p:spPr bwMode="auto">
              <a:xfrm>
                <a:off x="5797" y="5815"/>
                <a:ext cx="2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B</a:t>
                </a:r>
                <a:endParaRPr lang="en-US" sz="2400">
                  <a:latin typeface=".VnTime" pitchFamily="34" charset="0"/>
                </a:endParaRPr>
              </a:p>
            </p:txBody>
          </p:sp>
          <p:sp>
            <p:nvSpPr>
              <p:cNvPr id="15385" name="Text Box 48"/>
              <p:cNvSpPr txBox="1">
                <a:spLocks noChangeArrowheads="1"/>
              </p:cNvSpPr>
              <p:nvPr/>
            </p:nvSpPr>
            <p:spPr bwMode="auto">
              <a:xfrm>
                <a:off x="5161" y="3967"/>
                <a:ext cx="2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A</a:t>
                </a:r>
                <a:endParaRPr lang="en-US" sz="2400">
                  <a:latin typeface=".VnTime" pitchFamily="34" charset="0"/>
                </a:endParaRPr>
              </a:p>
            </p:txBody>
          </p:sp>
          <p:sp>
            <p:nvSpPr>
              <p:cNvPr id="15386" name="Text Box 49"/>
              <p:cNvSpPr txBox="1">
                <a:spLocks noChangeArrowheads="1"/>
              </p:cNvSpPr>
              <p:nvPr/>
            </p:nvSpPr>
            <p:spPr bwMode="auto">
              <a:xfrm>
                <a:off x="4159" y="3979"/>
                <a:ext cx="3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O</a:t>
                </a:r>
                <a:endParaRPr lang="en-US" sz="2400">
                  <a:latin typeface=".VnTime" pitchFamily="34" charset="0"/>
                </a:endParaRPr>
              </a:p>
            </p:txBody>
          </p:sp>
        </p:grpSp>
        <p:sp>
          <p:nvSpPr>
            <p:cNvPr id="15374" name="Text Box 55"/>
            <p:cNvSpPr txBox="1">
              <a:spLocks noChangeArrowheads="1"/>
            </p:cNvSpPr>
            <p:nvPr/>
          </p:nvSpPr>
          <p:spPr bwMode="auto">
            <a:xfrm>
              <a:off x="4127" y="686"/>
              <a:ext cx="5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latin typeface=".VnTime" pitchFamily="34" charset="0"/>
                </a:rPr>
                <a:t>8cm</a:t>
              </a:r>
            </a:p>
          </p:txBody>
        </p:sp>
        <p:sp>
          <p:nvSpPr>
            <p:cNvPr id="15375" name="Text Box 56"/>
            <p:cNvSpPr txBox="1">
              <a:spLocks noChangeArrowheads="1"/>
            </p:cNvSpPr>
            <p:nvPr/>
          </p:nvSpPr>
          <p:spPr bwMode="auto">
            <a:xfrm rot="3852765">
              <a:off x="4967" y="526"/>
              <a:ext cx="5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latin typeface=".VnTime" pitchFamily="34" charset="0"/>
                </a:rPr>
                <a:t>10cm</a:t>
              </a:r>
            </a:p>
          </p:txBody>
        </p:sp>
      </p:grpSp>
      <p:sp>
        <p:nvSpPr>
          <p:cNvPr id="63492" name="Text Box 4"/>
          <p:cNvSpPr txBox="1">
            <a:spLocks noChangeArrowheads="1"/>
          </p:cNvSpPr>
          <p:nvPr/>
        </p:nvSpPr>
        <p:spPr bwMode="auto">
          <a:xfrm>
            <a:off x="396875" y="620713"/>
            <a:ext cx="56515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US" sz="2400" dirty="0">
                <a:solidFill>
                  <a:schemeClr val="tx2"/>
                </a:solidFill>
                <a:latin typeface="Times New Roman" pitchFamily="18" charset="0"/>
                <a:cs typeface="Times New Roman" pitchFamily="18" charset="0"/>
              </a:rPr>
              <a:t>Cho </a:t>
            </a:r>
            <a:r>
              <a:rPr lang="en-US" sz="2400" dirty="0" err="1">
                <a:solidFill>
                  <a:schemeClr val="tx2"/>
                </a:solidFill>
                <a:latin typeface="Times New Roman" pitchFamily="18" charset="0"/>
                <a:cs typeface="Times New Roman" pitchFamily="18" charset="0"/>
              </a:rPr>
              <a:t>hình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nón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cụt</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như</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hình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bên</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Hãy</a:t>
            </a:r>
            <a:r>
              <a:rPr lang="en-US" sz="2400" dirty="0" smtClean="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tính</a:t>
            </a:r>
            <a:endParaRPr lang="en-US" sz="2400" dirty="0">
              <a:solidFill>
                <a:schemeClr val="tx2"/>
              </a:solidFill>
              <a:latin typeface="Times New Roman" pitchFamily="18" charset="0"/>
              <a:cs typeface="Times New Roman" pitchFamily="18" charset="0"/>
            </a:endParaRPr>
          </a:p>
          <a:p>
            <a:pPr eaLnBrk="1" hangingPunct="1">
              <a:spcBef>
                <a:spcPct val="50000"/>
              </a:spcBef>
              <a:buFontTx/>
              <a:buAutoNum type="alphaLcParenR"/>
            </a:pPr>
            <a:r>
              <a:rPr lang="en-US" sz="2400" dirty="0" err="1">
                <a:solidFill>
                  <a:schemeClr val="tx2"/>
                </a:solidFill>
                <a:latin typeface="Times New Roman" pitchFamily="18" charset="0"/>
                <a:cs typeface="Times New Roman" pitchFamily="18" charset="0"/>
              </a:rPr>
              <a:t>Bán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kính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đáy</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nhỏ</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của</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hình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nón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cụt</a:t>
            </a:r>
            <a:endParaRPr lang="en-US" sz="2400" dirty="0">
              <a:solidFill>
                <a:schemeClr val="tx2"/>
              </a:solidFill>
              <a:latin typeface="Times New Roman" pitchFamily="18" charset="0"/>
              <a:cs typeface="Times New Roman" pitchFamily="18" charset="0"/>
            </a:endParaRPr>
          </a:p>
          <a:p>
            <a:pPr eaLnBrk="1" hangingPunct="1">
              <a:spcBef>
                <a:spcPct val="50000"/>
              </a:spcBef>
              <a:buFontTx/>
              <a:buAutoNum type="alphaLcParenR"/>
            </a:pPr>
            <a:r>
              <a:rPr lang="en-US" sz="2400" dirty="0" err="1">
                <a:solidFill>
                  <a:schemeClr val="tx2"/>
                </a:solidFill>
                <a:latin typeface="Times New Roman" pitchFamily="18" charset="0"/>
                <a:cs typeface="Times New Roman" pitchFamily="18" charset="0"/>
              </a:rPr>
              <a:t>Diện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tích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xung</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quanh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của</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hình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nón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cụt</a:t>
            </a:r>
            <a:endParaRPr lang="en-US" sz="2400" dirty="0">
              <a:solidFill>
                <a:schemeClr val="tx2"/>
              </a:solidFill>
              <a:latin typeface="Times New Roman" pitchFamily="18" charset="0"/>
              <a:cs typeface="Times New Roman" pitchFamily="18" charset="0"/>
            </a:endParaRPr>
          </a:p>
        </p:txBody>
      </p:sp>
      <p:sp>
        <p:nvSpPr>
          <p:cNvPr id="63493" name="Text Box 5"/>
          <p:cNvSpPr txBox="1">
            <a:spLocks noChangeArrowheads="1"/>
          </p:cNvSpPr>
          <p:nvPr/>
        </p:nvSpPr>
        <p:spPr bwMode="auto">
          <a:xfrm>
            <a:off x="2133600" y="1989138"/>
            <a:ext cx="2438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u="sng">
                <a:solidFill>
                  <a:srgbClr val="00B0F0"/>
                </a:solidFill>
              </a:rPr>
              <a:t>Giải :</a:t>
            </a:r>
            <a:r>
              <a:rPr lang="en-US" sz="2800">
                <a:solidFill>
                  <a:srgbClr val="00B0F0"/>
                </a:solidFill>
              </a:rPr>
              <a:t>  </a:t>
            </a:r>
          </a:p>
        </p:txBody>
      </p:sp>
      <p:sp>
        <p:nvSpPr>
          <p:cNvPr id="63494" name="Text Box 6"/>
          <p:cNvSpPr txBox="1">
            <a:spLocks noChangeArrowheads="1"/>
          </p:cNvSpPr>
          <p:nvPr/>
        </p:nvSpPr>
        <p:spPr bwMode="auto">
          <a:xfrm>
            <a:off x="395287" y="2541566"/>
            <a:ext cx="874871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arenR"/>
            </a:pPr>
            <a:r>
              <a:rPr lang="en-US" sz="2800" dirty="0" err="1">
                <a:solidFill>
                  <a:srgbClr val="FF0000"/>
                </a:solidFill>
                <a:latin typeface="Times New Roman" pitchFamily="18" charset="0"/>
                <a:cs typeface="Times New Roman" pitchFamily="18" charset="0"/>
              </a:rPr>
              <a:t>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PyTaGo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tam </a:t>
            </a:r>
            <a:r>
              <a:rPr lang="en-US" sz="2800" dirty="0" err="1">
                <a:solidFill>
                  <a:srgbClr val="FF0000"/>
                </a:solidFill>
                <a:latin typeface="Times New Roman" pitchFamily="18" charset="0"/>
                <a:cs typeface="Times New Roman" pitchFamily="18" charset="0"/>
              </a:rPr>
              <a:t>giác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vuông</a:t>
            </a:r>
            <a:r>
              <a:rPr lang="en-US" sz="2800" dirty="0">
                <a:solidFill>
                  <a:srgbClr val="FF0000"/>
                </a:solidFill>
                <a:latin typeface="Times New Roman" pitchFamily="18" charset="0"/>
                <a:cs typeface="Times New Roman" pitchFamily="18" charset="0"/>
              </a:rPr>
              <a:t> AHB</a:t>
            </a:r>
          </a:p>
          <a:p>
            <a:pPr eaLnBrk="1" hangingPunct="1">
              <a:spcBef>
                <a:spcPct val="50000"/>
              </a:spcBef>
            </a:pPr>
            <a:r>
              <a:rPr lang="en-US" sz="2400" dirty="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ta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            </a:t>
            </a:r>
          </a:p>
          <a:p>
            <a:pPr eaLnBrk="1" hangingPunct="1">
              <a:spcBef>
                <a:spcPct val="50000"/>
              </a:spcBef>
            </a:pPr>
            <a:r>
              <a:rPr lang="en-US" sz="2400" dirty="0">
                <a:solidFill>
                  <a:srgbClr val="FF0000"/>
                </a:solidFill>
                <a:latin typeface="Times New Roman" pitchFamily="18" charset="0"/>
                <a:cs typeface="Times New Roman" pitchFamily="18" charset="0"/>
              </a:rPr>
              <a:t>    </a:t>
            </a:r>
          </a:p>
          <a:p>
            <a:pPr eaLnBrk="1" hangingPunct="1">
              <a:spcBef>
                <a:spcPct val="50000"/>
              </a:spcBef>
            </a:pPr>
            <a:endParaRPr lang="en-US" sz="2400" dirty="0" smtClean="0">
              <a:solidFill>
                <a:srgbClr val="FF0000"/>
              </a:solidFill>
              <a:latin typeface="Times New Roman" pitchFamily="18" charset="0"/>
              <a:cs typeface="Times New Roman" pitchFamily="18" charset="0"/>
            </a:endParaRPr>
          </a:p>
          <a:p>
            <a:pPr eaLnBrk="1" hangingPunct="1">
              <a:spcBef>
                <a:spcPct val="50000"/>
              </a:spcBef>
            </a:pPr>
            <a:r>
              <a:rPr lang="en-US" sz="2400" dirty="0" smtClean="0">
                <a:solidFill>
                  <a:srgbClr val="FF0000"/>
                </a:solidFill>
                <a:latin typeface="Times New Roman" pitchFamily="18" charset="0"/>
                <a:cs typeface="Times New Roman" pitchFamily="18" charset="0"/>
              </a:rPr>
              <a:t>=&gt;    </a:t>
            </a:r>
            <a:r>
              <a:rPr lang="en-US" sz="2400" dirty="0">
                <a:solidFill>
                  <a:srgbClr val="FF0000"/>
                </a:solidFill>
                <a:latin typeface="Times New Roman" pitchFamily="18" charset="0"/>
                <a:cs typeface="Times New Roman" pitchFamily="18" charset="0"/>
              </a:rPr>
              <a:t>O’H  = O’B  - HB =  6 (cm) ( </a:t>
            </a: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H</a:t>
            </a:r>
            <a:r>
              <a:rPr lang="en-US" sz="2400" dirty="0">
                <a:solidFill>
                  <a:srgbClr val="FF0000"/>
                </a:solidFill>
                <a:latin typeface="Times New Roman" pitchFamily="18" charset="0"/>
                <a:cs typeface="Times New Roman" pitchFamily="18" charset="0"/>
                <a:sym typeface="Symbol" pitchFamily="18" charset="2"/>
              </a:rPr>
              <a:t></a:t>
            </a:r>
            <a:r>
              <a:rPr lang="en-US" sz="2400" dirty="0">
                <a:solidFill>
                  <a:srgbClr val="FF0000"/>
                </a:solidFill>
                <a:latin typeface="Times New Roman" pitchFamily="18" charset="0"/>
                <a:cs typeface="Times New Roman" pitchFamily="18" charset="0"/>
              </a:rPr>
              <a:t>O’B)</a:t>
            </a:r>
          </a:p>
          <a:p>
            <a:pPr eaLnBrk="1" hangingPunct="1">
              <a:spcBef>
                <a:spcPct val="50000"/>
              </a:spcBef>
            </a:pPr>
            <a:r>
              <a:rPr lang="en-US" sz="2400" dirty="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=&gt;   r</a:t>
            </a:r>
            <a:r>
              <a:rPr lang="en-US" sz="2400" dirty="0">
                <a:solidFill>
                  <a:srgbClr val="FF0000"/>
                </a:solidFill>
                <a:latin typeface="Times New Roman" pitchFamily="18" charset="0"/>
                <a:cs typeface="Times New Roman" pitchFamily="18" charset="0"/>
              </a:rPr>
              <a:t> =  OA = O’H = 6 ( cm)  ( </a:t>
            </a: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OAHO’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hcn</a:t>
            </a:r>
            <a:r>
              <a:rPr lang="en-US" sz="2400" dirty="0">
                <a:solidFill>
                  <a:srgbClr val="FF0000"/>
                </a:solidFill>
                <a:latin typeface="Times New Roman" pitchFamily="18" charset="0"/>
                <a:cs typeface="Times New Roman" pitchFamily="18" charset="0"/>
              </a:rPr>
              <a:t>)</a:t>
            </a:r>
          </a:p>
          <a:p>
            <a:pPr eaLnBrk="1" hangingPunct="1">
              <a:spcBef>
                <a:spcPct val="50000"/>
              </a:spcBef>
            </a:pPr>
            <a:r>
              <a:rPr lang="en-US" sz="2800" dirty="0" err="1">
                <a:solidFill>
                  <a:srgbClr val="FF0000"/>
                </a:solidFill>
                <a:latin typeface="Times New Roman" pitchFamily="18" charset="0"/>
                <a:cs typeface="Times New Roman" pitchFamily="18" charset="0"/>
              </a:rPr>
              <a:t>Vậy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đáy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nhỏ</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6</a:t>
            </a:r>
            <a:r>
              <a:rPr lang="en-US" sz="2400" dirty="0">
                <a:solidFill>
                  <a:srgbClr val="FF0000"/>
                </a:solidFill>
                <a:latin typeface="Times New Roman" pitchFamily="18" charset="0"/>
                <a:cs typeface="Times New Roman" pitchFamily="18" charset="0"/>
              </a:rPr>
              <a:t> cm</a:t>
            </a:r>
          </a:p>
        </p:txBody>
      </p:sp>
      <p:graphicFrame>
        <p:nvGraphicFramePr>
          <p:cNvPr id="63507" name="Object 19"/>
          <p:cNvGraphicFramePr>
            <a:graphicFrameLocks noChangeAspect="1"/>
          </p:cNvGraphicFramePr>
          <p:nvPr>
            <p:extLst>
              <p:ext uri="{D42A27DB-BD31-4B8C-83A1-F6EECF244321}">
                <p14:modId xmlns:p14="http://schemas.microsoft.com/office/powerpoint/2010/main" val="3634790594"/>
              </p:ext>
            </p:extLst>
          </p:nvPr>
        </p:nvGraphicFramePr>
        <p:xfrm>
          <a:off x="2250831" y="3581401"/>
          <a:ext cx="4108206" cy="1219867"/>
        </p:xfrm>
        <a:graphic>
          <a:graphicData uri="http://schemas.openxmlformats.org/presentationml/2006/ole">
            <mc:AlternateContent xmlns:mc="http://schemas.openxmlformats.org/markup-compatibility/2006">
              <mc:Choice xmlns:v="urn:schemas-microsoft-com:vml" Requires="v">
                <p:oleObj spid="_x0000_s11266" name="Equation" r:id="rId3" imgW="1524000" imgH="533400" progId="Equation.DSMT4">
                  <p:embed/>
                </p:oleObj>
              </mc:Choice>
              <mc:Fallback>
                <p:oleObj name="Equation" r:id="rId3" imgW="1524000" imgH="533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831" y="3581401"/>
                        <a:ext cx="4108206" cy="1219867"/>
                      </a:xfrm>
                      <a:prstGeom prst="rect">
                        <a:avLst/>
                      </a:prstGeom>
                      <a:noFill/>
                      <a:ln>
                        <a:noFill/>
                      </a:ln>
                      <a:effectLst/>
                      <a:extLst/>
                    </p:spPr>
                  </p:pic>
                </p:oleObj>
              </mc:Fallback>
            </mc:AlternateContent>
          </a:graphicData>
        </a:graphic>
      </p:graphicFrame>
      <p:sp>
        <p:nvSpPr>
          <p:cNvPr id="63510" name="Text Box 22"/>
          <p:cNvSpPr txBox="1">
            <a:spLocks noChangeArrowheads="1"/>
          </p:cNvSpPr>
          <p:nvPr/>
        </p:nvSpPr>
        <p:spPr bwMode="auto">
          <a:xfrm>
            <a:off x="533400" y="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u="sng" dirty="0" err="1">
                <a:solidFill>
                  <a:schemeClr val="tx2"/>
                </a:solidFill>
                <a:latin typeface="Times New Roman" pitchFamily="18" charset="0"/>
                <a:cs typeface="Times New Roman" pitchFamily="18" charset="0"/>
              </a:rPr>
              <a:t>Luyện</a:t>
            </a:r>
            <a:r>
              <a:rPr lang="en-US" sz="3200" u="sng" dirty="0">
                <a:solidFill>
                  <a:schemeClr val="tx2"/>
                </a:solidFill>
                <a:latin typeface="Times New Roman" pitchFamily="18" charset="0"/>
                <a:cs typeface="Times New Roman" pitchFamily="18" charset="0"/>
              </a:rPr>
              <a:t> </a:t>
            </a:r>
            <a:r>
              <a:rPr lang="en-US" sz="3200" u="sng" dirty="0" err="1">
                <a:solidFill>
                  <a:schemeClr val="tx2"/>
                </a:solidFill>
                <a:latin typeface="Times New Roman" pitchFamily="18" charset="0"/>
                <a:cs typeface="Times New Roman" pitchFamily="18" charset="0"/>
              </a:rPr>
              <a:t>tập</a:t>
            </a:r>
            <a:r>
              <a:rPr lang="en-US" sz="3200" u="sng" dirty="0">
                <a:solidFill>
                  <a:schemeClr val="tx2"/>
                </a:solidFill>
                <a:latin typeface="Times New Roman" pitchFamily="18" charset="0"/>
                <a:cs typeface="Times New Roman" pitchFamily="18" charset="0"/>
              </a:rPr>
              <a:t> :</a:t>
            </a:r>
          </a:p>
        </p:txBody>
      </p:sp>
      <p:grpSp>
        <p:nvGrpSpPr>
          <p:cNvPr id="63538" name="Group 50"/>
          <p:cNvGrpSpPr>
            <a:grpSpLocks/>
          </p:cNvGrpSpPr>
          <p:nvPr/>
        </p:nvGrpSpPr>
        <p:grpSpPr bwMode="auto">
          <a:xfrm>
            <a:off x="7885113" y="549277"/>
            <a:ext cx="106362" cy="1344613"/>
            <a:chOff x="5083" y="4171"/>
            <a:chExt cx="150" cy="1728"/>
          </a:xfrm>
        </p:grpSpPr>
        <p:sp>
          <p:nvSpPr>
            <p:cNvPr id="15370" name="Line 51"/>
            <p:cNvSpPr>
              <a:spLocks noChangeShapeType="1"/>
            </p:cNvSpPr>
            <p:nvPr/>
          </p:nvSpPr>
          <p:spPr bwMode="auto">
            <a:xfrm>
              <a:off x="5095" y="4171"/>
              <a:ext cx="0" cy="1704"/>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52"/>
            <p:cNvSpPr>
              <a:spLocks noChangeShapeType="1"/>
            </p:cNvSpPr>
            <p:nvPr/>
          </p:nvSpPr>
          <p:spPr bwMode="auto">
            <a:xfrm>
              <a:off x="5083" y="5749"/>
              <a:ext cx="150" cy="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53"/>
            <p:cNvSpPr>
              <a:spLocks noChangeShapeType="1"/>
            </p:cNvSpPr>
            <p:nvPr/>
          </p:nvSpPr>
          <p:spPr bwMode="auto">
            <a:xfrm>
              <a:off x="5233" y="5749"/>
              <a:ext cx="0" cy="15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42" name="Text Box 54"/>
          <p:cNvSpPr txBox="1">
            <a:spLocks noChangeArrowheads="1"/>
          </p:cNvSpPr>
          <p:nvPr/>
        </p:nvSpPr>
        <p:spPr bwMode="auto">
          <a:xfrm>
            <a:off x="7596189" y="1647825"/>
            <a:ext cx="358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a:solidFill>
                  <a:srgbClr val="FF0000"/>
                </a:solidFill>
              </a:rPr>
              <a:t>H</a:t>
            </a:r>
          </a:p>
        </p:txBody>
      </p:sp>
    </p:spTree>
    <p:extLst>
      <p:ext uri="{BB962C8B-B14F-4D97-AF65-F5344CB8AC3E}">
        <p14:creationId xmlns:p14="http://schemas.microsoft.com/office/powerpoint/2010/main" val="2916502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3510"/>
                                        </p:tgtEl>
                                        <p:attrNameLst>
                                          <p:attrName>style.visibility</p:attrName>
                                        </p:attrNameLst>
                                      </p:cBhvr>
                                      <p:to>
                                        <p:strVal val="visible"/>
                                      </p:to>
                                    </p:set>
                                    <p:anim calcmode="discrete" valueType="clr">
                                      <p:cBhvr override="childStyle">
                                        <p:cTn id="7" dur="80"/>
                                        <p:tgtEl>
                                          <p:spTgt spid="635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510"/>
                                        </p:tgtEl>
                                        <p:attrNameLst>
                                          <p:attrName>fillcolor</p:attrName>
                                        </p:attrNameLst>
                                      </p:cBhvr>
                                      <p:tavLst>
                                        <p:tav tm="0">
                                          <p:val>
                                            <p:clrVal>
                                              <a:schemeClr val="accent2"/>
                                            </p:clrVal>
                                          </p:val>
                                        </p:tav>
                                        <p:tav tm="50000">
                                          <p:val>
                                            <p:clrVal>
                                              <a:schemeClr val="hlink"/>
                                            </p:clrVal>
                                          </p:val>
                                        </p:tav>
                                      </p:tavLst>
                                    </p:anim>
                                    <p:set>
                                      <p:cBhvr>
                                        <p:cTn id="9" dur="80"/>
                                        <p:tgtEl>
                                          <p:spTgt spid="63510"/>
                                        </p:tgtEl>
                                        <p:attrNameLst>
                                          <p:attrName>fill.type</p:attrName>
                                        </p:attrNameLst>
                                      </p:cBhvr>
                                      <p:to>
                                        <p:strVal val="solid"/>
                                      </p:to>
                                    </p:set>
                                  </p:childTnLst>
                                </p:cTn>
                              </p:par>
                            </p:childTnLst>
                          </p:cTn>
                        </p:par>
                        <p:par>
                          <p:cTn id="10" fill="hold" nodeType="afterGroup">
                            <p:stCondLst>
                              <p:cond delay="400"/>
                            </p:stCondLst>
                            <p:childTnLst>
                              <p:par>
                                <p:cTn id="11" presetID="27" presetClass="entr" presetSubtype="0" fill="hold" grpId="0" nodeType="afterEffect">
                                  <p:stCondLst>
                                    <p:cond delay="0"/>
                                  </p:stCondLst>
                                  <p:iterate type="lt">
                                    <p:tmPct val="8527"/>
                                  </p:iterate>
                                  <p:childTnLst>
                                    <p:set>
                                      <p:cBhvr>
                                        <p:cTn id="12" dur="1" fill="hold">
                                          <p:stCondLst>
                                            <p:cond delay="0"/>
                                          </p:stCondLst>
                                        </p:cTn>
                                        <p:tgtEl>
                                          <p:spTgt spid="63492"/>
                                        </p:tgtEl>
                                        <p:attrNameLst>
                                          <p:attrName>style.visibility</p:attrName>
                                        </p:attrNameLst>
                                      </p:cBhvr>
                                      <p:to>
                                        <p:strVal val="visible"/>
                                      </p:to>
                                    </p:set>
                                    <p:anim calcmode="discrete" valueType="clr">
                                      <p:cBhvr override="childStyle">
                                        <p:cTn id="13" dur="300"/>
                                        <p:tgtEl>
                                          <p:spTgt spid="63492"/>
                                        </p:tgtEl>
                                        <p:attrNameLst>
                                          <p:attrName>style.color</p:attrName>
                                        </p:attrNameLst>
                                      </p:cBhvr>
                                      <p:tavLst>
                                        <p:tav tm="0">
                                          <p:val>
                                            <p:clrVal>
                                              <a:schemeClr val="accent2"/>
                                            </p:clrVal>
                                          </p:val>
                                        </p:tav>
                                        <p:tav tm="50000">
                                          <p:val>
                                            <p:clrVal>
                                              <a:schemeClr val="hlink"/>
                                            </p:clrVal>
                                          </p:val>
                                        </p:tav>
                                      </p:tavLst>
                                    </p:anim>
                                    <p:anim calcmode="discrete" valueType="clr">
                                      <p:cBhvr>
                                        <p:cTn id="14" dur="300"/>
                                        <p:tgtEl>
                                          <p:spTgt spid="63492"/>
                                        </p:tgtEl>
                                        <p:attrNameLst>
                                          <p:attrName>fillcolor</p:attrName>
                                        </p:attrNameLst>
                                      </p:cBhvr>
                                      <p:tavLst>
                                        <p:tav tm="0">
                                          <p:val>
                                            <p:clrVal>
                                              <a:schemeClr val="accent2"/>
                                            </p:clrVal>
                                          </p:val>
                                        </p:tav>
                                        <p:tav tm="50000">
                                          <p:val>
                                            <p:clrVal>
                                              <a:schemeClr val="hlink"/>
                                            </p:clrVal>
                                          </p:val>
                                        </p:tav>
                                      </p:tavLst>
                                    </p:anim>
                                    <p:set>
                                      <p:cBhvr>
                                        <p:cTn id="15" dur="300"/>
                                        <p:tgtEl>
                                          <p:spTgt spid="63492"/>
                                        </p:tgtEl>
                                        <p:attrNameLst>
                                          <p:attrName>fill.type</p:attrName>
                                        </p:attrNameLst>
                                      </p:cBhvr>
                                      <p:to>
                                        <p:strVal val="solid"/>
                                      </p:to>
                                    </p:set>
                                  </p:childTnLst>
                                </p:cTn>
                              </p:par>
                              <p:par>
                                <p:cTn id="16" presetID="23" presetClass="entr" presetSubtype="16" fill="hold" nodeType="withEffect">
                                  <p:stCondLst>
                                    <p:cond delay="0"/>
                                  </p:stCondLst>
                                  <p:childTnLst>
                                    <p:set>
                                      <p:cBhvr>
                                        <p:cTn id="17" dur="1" fill="hold">
                                          <p:stCondLst>
                                            <p:cond delay="0"/>
                                          </p:stCondLst>
                                        </p:cTn>
                                        <p:tgtEl>
                                          <p:spTgt spid="63545"/>
                                        </p:tgtEl>
                                        <p:attrNameLst>
                                          <p:attrName>style.visibility</p:attrName>
                                        </p:attrNameLst>
                                      </p:cBhvr>
                                      <p:to>
                                        <p:strVal val="visible"/>
                                      </p:to>
                                    </p:set>
                                    <p:anim calcmode="lin" valueType="num">
                                      <p:cBhvr>
                                        <p:cTn id="18" dur="1400" fill="hold"/>
                                        <p:tgtEl>
                                          <p:spTgt spid="63545"/>
                                        </p:tgtEl>
                                        <p:attrNameLst>
                                          <p:attrName>ppt_w</p:attrName>
                                        </p:attrNameLst>
                                      </p:cBhvr>
                                      <p:tavLst>
                                        <p:tav tm="0">
                                          <p:val>
                                            <p:fltVal val="0"/>
                                          </p:val>
                                        </p:tav>
                                        <p:tav tm="100000">
                                          <p:val>
                                            <p:strVal val="#ppt_w"/>
                                          </p:val>
                                        </p:tav>
                                      </p:tavLst>
                                    </p:anim>
                                    <p:anim calcmode="lin" valueType="num">
                                      <p:cBhvr>
                                        <p:cTn id="19" dur="1400" fill="hold"/>
                                        <p:tgtEl>
                                          <p:spTgt spid="6354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63493"/>
                                        </p:tgtEl>
                                        <p:attrNameLst>
                                          <p:attrName>style.visibility</p:attrName>
                                        </p:attrNameLst>
                                      </p:cBhvr>
                                      <p:to>
                                        <p:strVal val="visible"/>
                                      </p:to>
                                    </p:set>
                                    <p:anim calcmode="discrete" valueType="clr">
                                      <p:cBhvr override="childStyle">
                                        <p:cTn id="24" dur="80"/>
                                        <p:tgtEl>
                                          <p:spTgt spid="6349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3493"/>
                                        </p:tgtEl>
                                        <p:attrNameLst>
                                          <p:attrName>fillcolor</p:attrName>
                                        </p:attrNameLst>
                                      </p:cBhvr>
                                      <p:tavLst>
                                        <p:tav tm="0">
                                          <p:val>
                                            <p:clrVal>
                                              <a:schemeClr val="accent2"/>
                                            </p:clrVal>
                                          </p:val>
                                        </p:tav>
                                        <p:tav tm="50000">
                                          <p:val>
                                            <p:clrVal>
                                              <a:schemeClr val="hlink"/>
                                            </p:clrVal>
                                          </p:val>
                                        </p:tav>
                                      </p:tavLst>
                                    </p:anim>
                                    <p:set>
                                      <p:cBhvr>
                                        <p:cTn id="26" dur="80"/>
                                        <p:tgtEl>
                                          <p:spTgt spid="63493"/>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63538"/>
                                        </p:tgtEl>
                                        <p:attrNameLst>
                                          <p:attrName>style.visibility</p:attrName>
                                        </p:attrNameLst>
                                      </p:cBhvr>
                                      <p:to>
                                        <p:strVal val="visible"/>
                                      </p:to>
                                    </p:set>
                                    <p:animEffect transition="in" filter="strips(downLeft)">
                                      <p:cBhvr>
                                        <p:cTn id="31" dur="900"/>
                                        <p:tgtEl>
                                          <p:spTgt spid="63538"/>
                                        </p:tgtEl>
                                      </p:cBhvr>
                                    </p:animEffect>
                                  </p:childTnLst>
                                </p:cTn>
                              </p:par>
                              <p:par>
                                <p:cTn id="32" presetID="18" presetClass="entr" presetSubtype="12" fill="hold" grpId="0" nodeType="withEffect">
                                  <p:stCondLst>
                                    <p:cond delay="400"/>
                                  </p:stCondLst>
                                  <p:childTnLst>
                                    <p:set>
                                      <p:cBhvr>
                                        <p:cTn id="33" dur="1" fill="hold">
                                          <p:stCondLst>
                                            <p:cond delay="0"/>
                                          </p:stCondLst>
                                        </p:cTn>
                                        <p:tgtEl>
                                          <p:spTgt spid="63542"/>
                                        </p:tgtEl>
                                        <p:attrNameLst>
                                          <p:attrName>style.visibility</p:attrName>
                                        </p:attrNameLst>
                                      </p:cBhvr>
                                      <p:to>
                                        <p:strVal val="visible"/>
                                      </p:to>
                                    </p:set>
                                    <p:animEffect transition="in" filter="strips(downLeft)">
                                      <p:cBhvr>
                                        <p:cTn id="34" dur="500"/>
                                        <p:tgtEl>
                                          <p:spTgt spid="635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63494">
                                            <p:txEl>
                                              <p:pRg st="0" end="0"/>
                                            </p:txEl>
                                          </p:spTgt>
                                        </p:tgtEl>
                                        <p:attrNameLst>
                                          <p:attrName>style.visibility</p:attrName>
                                        </p:attrNameLst>
                                      </p:cBhvr>
                                      <p:to>
                                        <p:strVal val="visible"/>
                                      </p:to>
                                    </p:set>
                                    <p:anim calcmode="discrete" valueType="clr">
                                      <p:cBhvr override="childStyle">
                                        <p:cTn id="39" dur="80"/>
                                        <p:tgtEl>
                                          <p:spTgt spid="634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3494">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63494">
                                            <p:txEl>
                                              <p:pRg st="0" end="0"/>
                                            </p:txEl>
                                          </p:spTgt>
                                        </p:tgtEl>
                                        <p:attrNameLst>
                                          <p:attrName>fill.type</p:attrName>
                                        </p:attrNameLst>
                                      </p:cBhvr>
                                      <p:to>
                                        <p:strVal val="solid"/>
                                      </p:to>
                                    </p:set>
                                  </p:childTnLst>
                                </p:cTn>
                              </p:par>
                              <p:par>
                                <p:cTn id="42" presetID="27" presetClass="entr" presetSubtype="0" fill="hold" nodeType="withEffect">
                                  <p:stCondLst>
                                    <p:cond delay="0"/>
                                  </p:stCondLst>
                                  <p:iterate type="lt">
                                    <p:tmPct val="50000"/>
                                  </p:iterate>
                                  <p:childTnLst>
                                    <p:set>
                                      <p:cBhvr>
                                        <p:cTn id="43" dur="1" fill="hold">
                                          <p:stCondLst>
                                            <p:cond delay="0"/>
                                          </p:stCondLst>
                                        </p:cTn>
                                        <p:tgtEl>
                                          <p:spTgt spid="63494">
                                            <p:txEl>
                                              <p:pRg st="1" end="1"/>
                                            </p:txEl>
                                          </p:spTgt>
                                        </p:tgtEl>
                                        <p:attrNameLst>
                                          <p:attrName>style.visibility</p:attrName>
                                        </p:attrNameLst>
                                      </p:cBhvr>
                                      <p:to>
                                        <p:strVal val="visible"/>
                                      </p:to>
                                    </p:set>
                                    <p:anim calcmode="discrete" valueType="clr">
                                      <p:cBhvr override="childStyle">
                                        <p:cTn id="44" dur="80"/>
                                        <p:tgtEl>
                                          <p:spTgt spid="6349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63494">
                                            <p:txEl>
                                              <p:pRg st="1" end="1"/>
                                            </p:txEl>
                                          </p:spTgt>
                                        </p:tgtEl>
                                        <p:attrNameLst>
                                          <p:attrName>fillcolor</p:attrName>
                                        </p:attrNameLst>
                                      </p:cBhvr>
                                      <p:tavLst>
                                        <p:tav tm="0">
                                          <p:val>
                                            <p:clrVal>
                                              <a:schemeClr val="accent2"/>
                                            </p:clrVal>
                                          </p:val>
                                        </p:tav>
                                        <p:tav tm="50000">
                                          <p:val>
                                            <p:clrVal>
                                              <a:schemeClr val="hlink"/>
                                            </p:clrVal>
                                          </p:val>
                                        </p:tav>
                                      </p:tavLst>
                                    </p:anim>
                                    <p:set>
                                      <p:cBhvr>
                                        <p:cTn id="46" dur="80"/>
                                        <p:tgtEl>
                                          <p:spTgt spid="63494">
                                            <p:txEl>
                                              <p:pRg st="1" end="1"/>
                                            </p:txEl>
                                          </p:spTgt>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nodeType="clickEffect">
                                  <p:stCondLst>
                                    <p:cond delay="0"/>
                                  </p:stCondLst>
                                  <p:childTnLst>
                                    <p:set>
                                      <p:cBhvr>
                                        <p:cTn id="50" dur="1" fill="hold">
                                          <p:stCondLst>
                                            <p:cond delay="0"/>
                                          </p:stCondLst>
                                        </p:cTn>
                                        <p:tgtEl>
                                          <p:spTgt spid="63507"/>
                                        </p:tgtEl>
                                        <p:attrNameLst>
                                          <p:attrName>style.visibility</p:attrName>
                                        </p:attrNameLst>
                                      </p:cBhvr>
                                      <p:to>
                                        <p:strVal val="visible"/>
                                      </p:to>
                                    </p:set>
                                    <p:animEffect transition="in" filter="diamond(in)">
                                      <p:cBhvr>
                                        <p:cTn id="51" dur="1000"/>
                                        <p:tgtEl>
                                          <p:spTgt spid="6350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63494">
                                            <p:txEl>
                                              <p:pRg st="2" end="2"/>
                                            </p:txEl>
                                          </p:spTgt>
                                        </p:tgtEl>
                                        <p:attrNameLst>
                                          <p:attrName>style.visibility</p:attrName>
                                        </p:attrNameLst>
                                      </p:cBhvr>
                                      <p:to>
                                        <p:strVal val="visible"/>
                                      </p:to>
                                    </p:set>
                                    <p:anim calcmode="discrete" valueType="clr">
                                      <p:cBhvr override="childStyle">
                                        <p:cTn id="56" dur="80"/>
                                        <p:tgtEl>
                                          <p:spTgt spid="6349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63494">
                                            <p:txEl>
                                              <p:pRg st="2" end="2"/>
                                            </p:txEl>
                                          </p:spTgt>
                                        </p:tgtEl>
                                        <p:attrNameLst>
                                          <p:attrName>fillcolor</p:attrName>
                                        </p:attrNameLst>
                                      </p:cBhvr>
                                      <p:tavLst>
                                        <p:tav tm="0">
                                          <p:val>
                                            <p:clrVal>
                                              <a:schemeClr val="accent2"/>
                                            </p:clrVal>
                                          </p:val>
                                        </p:tav>
                                        <p:tav tm="50000">
                                          <p:val>
                                            <p:clrVal>
                                              <a:schemeClr val="hlink"/>
                                            </p:clrVal>
                                          </p:val>
                                        </p:tav>
                                      </p:tavLst>
                                    </p:anim>
                                    <p:set>
                                      <p:cBhvr>
                                        <p:cTn id="58" dur="80"/>
                                        <p:tgtEl>
                                          <p:spTgt spid="63494">
                                            <p:txEl>
                                              <p:pRg st="2" end="2"/>
                                            </p:txEl>
                                          </p:spTgt>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63494">
                                            <p:txEl>
                                              <p:pRg st="4" end="4"/>
                                            </p:txEl>
                                          </p:spTgt>
                                        </p:tgtEl>
                                        <p:attrNameLst>
                                          <p:attrName>style.visibility</p:attrName>
                                        </p:attrNameLst>
                                      </p:cBhvr>
                                      <p:to>
                                        <p:strVal val="visible"/>
                                      </p:to>
                                    </p:set>
                                    <p:anim calcmode="discrete" valueType="clr">
                                      <p:cBhvr override="childStyle">
                                        <p:cTn id="63" dur="80"/>
                                        <p:tgtEl>
                                          <p:spTgt spid="6349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3494">
                                            <p:txEl>
                                              <p:pRg st="4" end="4"/>
                                            </p:txEl>
                                          </p:spTgt>
                                        </p:tgtEl>
                                        <p:attrNameLst>
                                          <p:attrName>fillcolor</p:attrName>
                                        </p:attrNameLst>
                                      </p:cBhvr>
                                      <p:tavLst>
                                        <p:tav tm="0">
                                          <p:val>
                                            <p:clrVal>
                                              <a:schemeClr val="accent2"/>
                                            </p:clrVal>
                                          </p:val>
                                        </p:tav>
                                        <p:tav tm="50000">
                                          <p:val>
                                            <p:clrVal>
                                              <a:schemeClr val="hlink"/>
                                            </p:clrVal>
                                          </p:val>
                                        </p:tav>
                                      </p:tavLst>
                                    </p:anim>
                                    <p:set>
                                      <p:cBhvr>
                                        <p:cTn id="65" dur="80"/>
                                        <p:tgtEl>
                                          <p:spTgt spid="63494">
                                            <p:txEl>
                                              <p:pRg st="4" end="4"/>
                                            </p:txEl>
                                          </p:spTgt>
                                        </p:tgtEl>
                                        <p:attrNameLst>
                                          <p:attrName>fill.type</p:attrName>
                                        </p:attrNameLst>
                                      </p:cBhvr>
                                      <p:to>
                                        <p:strVal val="solid"/>
                                      </p:to>
                                    </p:set>
                                  </p:childTnLst>
                                </p:cTn>
                              </p:par>
                              <p:par>
                                <p:cTn id="66" presetID="27" presetClass="entr" presetSubtype="0" fill="hold" nodeType="withEffect">
                                  <p:stCondLst>
                                    <p:cond delay="0"/>
                                  </p:stCondLst>
                                  <p:iterate type="lt">
                                    <p:tmPct val="50000"/>
                                  </p:iterate>
                                  <p:childTnLst>
                                    <p:set>
                                      <p:cBhvr>
                                        <p:cTn id="67" dur="1" fill="hold">
                                          <p:stCondLst>
                                            <p:cond delay="0"/>
                                          </p:stCondLst>
                                        </p:cTn>
                                        <p:tgtEl>
                                          <p:spTgt spid="63494">
                                            <p:txEl>
                                              <p:pRg st="5" end="5"/>
                                            </p:txEl>
                                          </p:spTgt>
                                        </p:tgtEl>
                                        <p:attrNameLst>
                                          <p:attrName>style.visibility</p:attrName>
                                        </p:attrNameLst>
                                      </p:cBhvr>
                                      <p:to>
                                        <p:strVal val="visible"/>
                                      </p:to>
                                    </p:set>
                                    <p:anim calcmode="discrete" valueType="clr">
                                      <p:cBhvr override="childStyle">
                                        <p:cTn id="68" dur="80"/>
                                        <p:tgtEl>
                                          <p:spTgt spid="6349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63494">
                                            <p:txEl>
                                              <p:pRg st="5" end="5"/>
                                            </p:txEl>
                                          </p:spTgt>
                                        </p:tgtEl>
                                        <p:attrNameLst>
                                          <p:attrName>fillcolor</p:attrName>
                                        </p:attrNameLst>
                                      </p:cBhvr>
                                      <p:tavLst>
                                        <p:tav tm="0">
                                          <p:val>
                                            <p:clrVal>
                                              <a:schemeClr val="accent2"/>
                                            </p:clrVal>
                                          </p:val>
                                        </p:tav>
                                        <p:tav tm="50000">
                                          <p:val>
                                            <p:clrVal>
                                              <a:schemeClr val="hlink"/>
                                            </p:clrVal>
                                          </p:val>
                                        </p:tav>
                                      </p:tavLst>
                                    </p:anim>
                                    <p:set>
                                      <p:cBhvr>
                                        <p:cTn id="70" dur="80"/>
                                        <p:tgtEl>
                                          <p:spTgt spid="63494">
                                            <p:txEl>
                                              <p:pRg st="5" end="5"/>
                                            </p:txEl>
                                          </p:spTgt>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63494">
                                            <p:txEl>
                                              <p:pRg st="6" end="6"/>
                                            </p:txEl>
                                          </p:spTgt>
                                        </p:tgtEl>
                                        <p:attrNameLst>
                                          <p:attrName>style.visibility</p:attrName>
                                        </p:attrNameLst>
                                      </p:cBhvr>
                                      <p:to>
                                        <p:strVal val="visible"/>
                                      </p:to>
                                    </p:set>
                                    <p:anim calcmode="discrete" valueType="clr">
                                      <p:cBhvr override="childStyle">
                                        <p:cTn id="75" dur="80"/>
                                        <p:tgtEl>
                                          <p:spTgt spid="6349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63494">
                                            <p:txEl>
                                              <p:pRg st="6" end="6"/>
                                            </p:txEl>
                                          </p:spTgt>
                                        </p:tgtEl>
                                        <p:attrNameLst>
                                          <p:attrName>fillcolor</p:attrName>
                                        </p:attrNameLst>
                                      </p:cBhvr>
                                      <p:tavLst>
                                        <p:tav tm="0">
                                          <p:val>
                                            <p:clrVal>
                                              <a:schemeClr val="accent2"/>
                                            </p:clrVal>
                                          </p:val>
                                        </p:tav>
                                        <p:tav tm="50000">
                                          <p:val>
                                            <p:clrVal>
                                              <a:schemeClr val="hlink"/>
                                            </p:clrVal>
                                          </p:val>
                                        </p:tav>
                                      </p:tavLst>
                                    </p:anim>
                                    <p:set>
                                      <p:cBhvr>
                                        <p:cTn id="77" dur="80"/>
                                        <p:tgtEl>
                                          <p:spTgt spid="63494">
                                            <p:txEl>
                                              <p:pRg st="6" end="6"/>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nodeType="clickEffect">
                                  <p:stCondLst>
                                    <p:cond delay="0"/>
                                  </p:stCondLst>
                                  <p:iterate type="lt">
                                    <p:tmPct val="50000"/>
                                  </p:iterate>
                                  <p:childTnLst>
                                    <p:set>
                                      <p:cBhvr>
                                        <p:cTn id="81" dur="1" fill="hold">
                                          <p:stCondLst>
                                            <p:cond delay="0"/>
                                          </p:stCondLst>
                                        </p:cTn>
                                        <p:tgtEl>
                                          <p:spTgt spid="63494">
                                            <p:txEl>
                                              <p:pRg st="0" end="0"/>
                                            </p:txEl>
                                          </p:spTgt>
                                        </p:tgtEl>
                                        <p:attrNameLst>
                                          <p:attrName>style.visibility</p:attrName>
                                        </p:attrNameLst>
                                      </p:cBhvr>
                                      <p:to>
                                        <p:strVal val="visible"/>
                                      </p:to>
                                    </p:set>
                                    <p:anim calcmode="discrete" valueType="clr">
                                      <p:cBhvr override="childStyle">
                                        <p:cTn id="82" dur="80"/>
                                        <p:tgtEl>
                                          <p:spTgt spid="634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63494">
                                            <p:txEl>
                                              <p:pRg st="0" end="0"/>
                                            </p:txEl>
                                          </p:spTgt>
                                        </p:tgtEl>
                                        <p:attrNameLst>
                                          <p:attrName>fillcolor</p:attrName>
                                        </p:attrNameLst>
                                      </p:cBhvr>
                                      <p:tavLst>
                                        <p:tav tm="0">
                                          <p:val>
                                            <p:clrVal>
                                              <a:schemeClr val="accent2"/>
                                            </p:clrVal>
                                          </p:val>
                                        </p:tav>
                                        <p:tav tm="50000">
                                          <p:val>
                                            <p:clrVal>
                                              <a:schemeClr val="hlink"/>
                                            </p:clrVal>
                                          </p:val>
                                        </p:tav>
                                      </p:tavLst>
                                    </p:anim>
                                    <p:set>
                                      <p:cBhvr>
                                        <p:cTn id="84" dur="80"/>
                                        <p:tgtEl>
                                          <p:spTgt spid="63494">
                                            <p:txEl>
                                              <p:pRg st="0" end="0"/>
                                            </p:txEl>
                                          </p:spTgt>
                                        </p:tgtEl>
                                        <p:attrNameLst>
                                          <p:attrName>fill.type</p:attrName>
                                        </p:attrNameLst>
                                      </p:cBhvr>
                                      <p:to>
                                        <p:strVal val="solid"/>
                                      </p:to>
                                    </p:set>
                                  </p:childTnLst>
                                </p:cTn>
                              </p:par>
                              <p:par>
                                <p:cTn id="85" presetID="27" presetClass="entr" presetSubtype="0" fill="hold" nodeType="withEffect">
                                  <p:stCondLst>
                                    <p:cond delay="0"/>
                                  </p:stCondLst>
                                  <p:iterate type="lt">
                                    <p:tmPct val="50000"/>
                                  </p:iterate>
                                  <p:childTnLst>
                                    <p:set>
                                      <p:cBhvr>
                                        <p:cTn id="86" dur="1" fill="hold">
                                          <p:stCondLst>
                                            <p:cond delay="0"/>
                                          </p:stCondLst>
                                        </p:cTn>
                                        <p:tgtEl>
                                          <p:spTgt spid="63494">
                                            <p:txEl>
                                              <p:pRg st="1" end="1"/>
                                            </p:txEl>
                                          </p:spTgt>
                                        </p:tgtEl>
                                        <p:attrNameLst>
                                          <p:attrName>style.visibility</p:attrName>
                                        </p:attrNameLst>
                                      </p:cBhvr>
                                      <p:to>
                                        <p:strVal val="visible"/>
                                      </p:to>
                                    </p:set>
                                    <p:anim calcmode="discrete" valueType="clr">
                                      <p:cBhvr override="childStyle">
                                        <p:cTn id="87" dur="80"/>
                                        <p:tgtEl>
                                          <p:spTgt spid="6349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63494">
                                            <p:txEl>
                                              <p:pRg st="1" end="1"/>
                                            </p:txEl>
                                          </p:spTgt>
                                        </p:tgtEl>
                                        <p:attrNameLst>
                                          <p:attrName>fillcolor</p:attrName>
                                        </p:attrNameLst>
                                      </p:cBhvr>
                                      <p:tavLst>
                                        <p:tav tm="0">
                                          <p:val>
                                            <p:clrVal>
                                              <a:schemeClr val="accent2"/>
                                            </p:clrVal>
                                          </p:val>
                                        </p:tav>
                                        <p:tav tm="50000">
                                          <p:val>
                                            <p:clrVal>
                                              <a:schemeClr val="hlink"/>
                                            </p:clrVal>
                                          </p:val>
                                        </p:tav>
                                      </p:tavLst>
                                    </p:anim>
                                    <p:set>
                                      <p:cBhvr>
                                        <p:cTn id="89" dur="80"/>
                                        <p:tgtEl>
                                          <p:spTgt spid="6349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3" grpId="0"/>
      <p:bldP spid="63510" grpId="0"/>
      <p:bldP spid="6354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717"/>
            <a:ext cx="9010357" cy="2092881"/>
          </a:xfrm>
          <a:prstGeom prst="rect">
            <a:avLst/>
          </a:prstGeom>
        </p:spPr>
        <p:txBody>
          <a:bodyPr wrap="square">
            <a:spAutoFit/>
          </a:bodyPr>
          <a:lstStyle/>
          <a:p>
            <a:r>
              <a:rPr lang="en-US" altLang="en-US" sz="2600" b="1" u="sng" dirty="0" err="1" smtClean="0">
                <a:solidFill>
                  <a:schemeClr val="accent1"/>
                </a:solidFill>
                <a:latin typeface="Times New Roman" panose="02020603050405020304" pitchFamily="18" charset="0"/>
                <a:cs typeface="Times New Roman" panose="02020603050405020304" pitchFamily="18" charset="0"/>
              </a:rPr>
              <a:t>Bài</a:t>
            </a:r>
            <a:r>
              <a:rPr lang="en-US" altLang="en-US" sz="2600" b="1" u="sng" dirty="0" smtClean="0">
                <a:solidFill>
                  <a:schemeClr val="accent1"/>
                </a:solidFill>
                <a:latin typeface="Times New Roman" panose="02020603050405020304" pitchFamily="18" charset="0"/>
                <a:cs typeface="Times New Roman" panose="02020603050405020304" pitchFamily="18" charset="0"/>
              </a:rPr>
              <a:t> 17 (</a:t>
            </a:r>
            <a:r>
              <a:rPr lang="en-US" altLang="en-US" sz="2600" b="1" u="sng" dirty="0" err="1" smtClean="0">
                <a:solidFill>
                  <a:schemeClr val="accent1"/>
                </a:solidFill>
                <a:latin typeface="Times New Roman" panose="02020603050405020304" pitchFamily="18" charset="0"/>
                <a:cs typeface="Times New Roman" panose="02020603050405020304" pitchFamily="18" charset="0"/>
              </a:rPr>
              <a:t>sgk</a:t>
            </a:r>
            <a:r>
              <a:rPr lang="en-US" altLang="en-US" sz="2600" b="1" u="sng" dirty="0" smtClean="0">
                <a:solidFill>
                  <a:schemeClr val="accent1"/>
                </a:solidFill>
                <a:latin typeface="Times New Roman" panose="02020603050405020304" pitchFamily="18" charset="0"/>
                <a:cs typeface="Times New Roman" panose="02020603050405020304" pitchFamily="18" charset="0"/>
              </a:rPr>
              <a:t>/117): </a:t>
            </a:r>
            <a:r>
              <a:rPr lang="en-US" altLang="en-US" sz="2600" b="1" dirty="0" err="1" smtClean="0">
                <a:solidFill>
                  <a:schemeClr val="accent1"/>
                </a:solidFill>
                <a:latin typeface="Times New Roman" panose="02020603050405020304" pitchFamily="18" charset="0"/>
                <a:cs typeface="Times New Roman" panose="02020603050405020304" pitchFamily="18" charset="0"/>
              </a:rPr>
              <a:t>Khi</a:t>
            </a:r>
            <a:r>
              <a:rPr lang="en-US" altLang="en-US" sz="2600" b="1" dirty="0" smtClean="0">
                <a:solidFill>
                  <a:schemeClr val="accent1"/>
                </a:solidFill>
                <a:latin typeface="Times New Roman" panose="02020603050405020304" pitchFamily="18" charset="0"/>
                <a:cs typeface="Times New Roman" panose="02020603050405020304" pitchFamily="18" charset="0"/>
              </a:rPr>
              <a:t> quay tam </a:t>
            </a:r>
            <a:r>
              <a:rPr lang="en-US" altLang="en-US" sz="2600" b="1" dirty="0" err="1" smtClean="0">
                <a:solidFill>
                  <a:schemeClr val="accent1"/>
                </a:solidFill>
                <a:latin typeface="Times New Roman" panose="02020603050405020304" pitchFamily="18" charset="0"/>
                <a:cs typeface="Times New Roman" panose="02020603050405020304" pitchFamily="18" charset="0"/>
              </a:rPr>
              <a:t>giác</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vuông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để</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tạo</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ra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một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nón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như</a:t>
            </a:r>
            <a:r>
              <a:rPr lang="en-US" altLang="en-US" sz="2600" b="1" dirty="0" smtClean="0">
                <a:solidFill>
                  <a:schemeClr val="accent1"/>
                </a:solidFill>
                <a:latin typeface="Times New Roman" panose="02020603050405020304" pitchFamily="18" charset="0"/>
                <a:cs typeface="Times New Roman" panose="02020603050405020304" pitchFamily="18" charset="0"/>
              </a:rPr>
              <a:t> ở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87 </a:t>
            </a:r>
            <a:r>
              <a:rPr lang="en-US" altLang="en-US" sz="2600" b="1" dirty="0" err="1" smtClean="0">
                <a:solidFill>
                  <a:schemeClr val="accent1"/>
                </a:solidFill>
                <a:latin typeface="Times New Roman" panose="02020603050405020304" pitchFamily="18" charset="0"/>
                <a:cs typeface="Times New Roman" panose="02020603050405020304" pitchFamily="18" charset="0"/>
              </a:rPr>
              <a:t>thì</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góc</a:t>
            </a:r>
            <a:r>
              <a:rPr lang="en-US" altLang="en-US" sz="2600" b="1" dirty="0" smtClean="0">
                <a:solidFill>
                  <a:schemeClr val="accent1"/>
                </a:solidFill>
                <a:latin typeface="Times New Roman" panose="02020603050405020304" pitchFamily="18" charset="0"/>
                <a:cs typeface="Times New Roman" panose="02020603050405020304" pitchFamily="18" charset="0"/>
              </a:rPr>
              <a:t> CAO </a:t>
            </a:r>
            <a:r>
              <a:rPr lang="en-US" altLang="en-US" sz="2600" b="1" dirty="0" err="1" smtClean="0">
                <a:solidFill>
                  <a:schemeClr val="accent1"/>
                </a:solidFill>
                <a:latin typeface="Times New Roman" panose="02020603050405020304" pitchFamily="18" charset="0"/>
                <a:cs typeface="Times New Roman" panose="02020603050405020304" pitchFamily="18" charset="0"/>
              </a:rPr>
              <a:t>gọi</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là</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i="1" dirty="0" err="1" smtClean="0">
                <a:solidFill>
                  <a:schemeClr val="accent1"/>
                </a:solidFill>
                <a:latin typeface="Times New Roman" panose="02020603050405020304" pitchFamily="18" charset="0"/>
                <a:cs typeface="Times New Roman" panose="02020603050405020304" pitchFamily="18" charset="0"/>
              </a:rPr>
              <a:t>nửa</a:t>
            </a:r>
            <a:r>
              <a:rPr lang="en-US" altLang="en-US" sz="2600" b="1" i="1" dirty="0" smtClean="0">
                <a:solidFill>
                  <a:schemeClr val="accent1"/>
                </a:solidFill>
                <a:latin typeface="Times New Roman" panose="02020603050405020304" pitchFamily="18" charset="0"/>
                <a:cs typeface="Times New Roman" panose="02020603050405020304" pitchFamily="18" charset="0"/>
              </a:rPr>
              <a:t> </a:t>
            </a:r>
            <a:r>
              <a:rPr lang="en-US" altLang="en-US" sz="2600" b="1" i="1" dirty="0" err="1" smtClean="0">
                <a:solidFill>
                  <a:schemeClr val="accent1"/>
                </a:solidFill>
                <a:latin typeface="Times New Roman" panose="02020603050405020304" pitchFamily="18" charset="0"/>
                <a:cs typeface="Times New Roman" panose="02020603050405020304" pitchFamily="18" charset="0"/>
              </a:rPr>
              <a:t>góc</a:t>
            </a:r>
            <a:r>
              <a:rPr lang="en-US" altLang="en-US" sz="2600" b="1" i="1" dirty="0" smtClean="0">
                <a:solidFill>
                  <a:schemeClr val="accent1"/>
                </a:solidFill>
                <a:latin typeface="Times New Roman" panose="02020603050405020304" pitchFamily="18" charset="0"/>
                <a:cs typeface="Times New Roman" panose="02020603050405020304" pitchFamily="18" charset="0"/>
              </a:rPr>
              <a:t> ở </a:t>
            </a:r>
            <a:r>
              <a:rPr lang="en-US" altLang="en-US" sz="2600" b="1" i="1" dirty="0" err="1" smtClean="0">
                <a:solidFill>
                  <a:schemeClr val="accent1"/>
                </a:solidFill>
                <a:latin typeface="Times New Roman" panose="02020603050405020304" pitchFamily="18" charset="0"/>
                <a:cs typeface="Times New Roman" panose="02020603050405020304" pitchFamily="18" charset="0"/>
              </a:rPr>
              <a:t>đỉnh</a:t>
            </a:r>
            <a:r>
              <a:rPr lang="en-US" altLang="en-US" sz="2600" b="1" i="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của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nón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Biết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nửa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góc</a:t>
            </a:r>
            <a:r>
              <a:rPr lang="en-US" altLang="en-US" sz="2600" b="1" dirty="0" smtClean="0">
                <a:solidFill>
                  <a:schemeClr val="accent1"/>
                </a:solidFill>
                <a:latin typeface="Times New Roman" panose="02020603050405020304" pitchFamily="18" charset="0"/>
                <a:cs typeface="Times New Roman" panose="02020603050405020304" pitchFamily="18" charset="0"/>
              </a:rPr>
              <a:t> ở </a:t>
            </a:r>
            <a:r>
              <a:rPr lang="en-US" altLang="en-US" sz="2600" b="1" dirty="0" err="1" smtClean="0">
                <a:solidFill>
                  <a:schemeClr val="accent1"/>
                </a:solidFill>
                <a:latin typeface="Times New Roman" panose="02020603050405020304" pitchFamily="18" charset="0"/>
                <a:cs typeface="Times New Roman" panose="02020603050405020304" pitchFamily="18" charset="0"/>
              </a:rPr>
              <a:t>đỉnh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của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nón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là</a:t>
            </a:r>
            <a:r>
              <a:rPr lang="en-US" altLang="en-US" sz="2600" b="1" dirty="0" smtClean="0">
                <a:solidFill>
                  <a:schemeClr val="accent1"/>
                </a:solidFill>
                <a:latin typeface="Times New Roman" panose="02020603050405020304" pitchFamily="18" charset="0"/>
                <a:cs typeface="Times New Roman" panose="02020603050405020304" pitchFamily="18" charset="0"/>
              </a:rPr>
              <a:t> 30</a:t>
            </a:r>
            <a:r>
              <a:rPr lang="en-US" altLang="en-US" sz="2600" b="1" baseline="30000" dirty="0" smtClean="0">
                <a:solidFill>
                  <a:schemeClr val="accent1"/>
                </a:solidFill>
                <a:latin typeface="Times New Roman" panose="02020603050405020304" pitchFamily="18" charset="0"/>
                <a:cs typeface="Times New Roman" panose="02020603050405020304" pitchFamily="18" charset="0"/>
              </a:rPr>
              <a:t>o</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độ</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dài</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đường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sinh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là</a:t>
            </a:r>
            <a:r>
              <a:rPr lang="en-US" altLang="en-US" sz="2600" b="1" dirty="0" smtClean="0">
                <a:solidFill>
                  <a:schemeClr val="accent1"/>
                </a:solidFill>
                <a:latin typeface="Times New Roman" panose="02020603050405020304" pitchFamily="18" charset="0"/>
                <a:cs typeface="Times New Roman" panose="02020603050405020304" pitchFamily="18" charset="0"/>
              </a:rPr>
              <a:t> a. </a:t>
            </a:r>
            <a:r>
              <a:rPr lang="en-US" altLang="en-US" sz="2600" b="1" dirty="0" err="1" smtClean="0">
                <a:solidFill>
                  <a:schemeClr val="accent1"/>
                </a:solidFill>
                <a:latin typeface="Times New Roman" panose="02020603050405020304" pitchFamily="18" charset="0"/>
                <a:cs typeface="Times New Roman" panose="02020603050405020304" pitchFamily="18" charset="0"/>
              </a:rPr>
              <a:t>Tính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số</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đo</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cung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của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quạt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khi</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khai</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triển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mặt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xung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quanh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của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nón</a:t>
            </a:r>
            <a:r>
              <a:rPr lang="en-US" altLang="en-US" sz="2600" b="1" dirty="0" smtClean="0">
                <a:solidFill>
                  <a:schemeClr val="accent1"/>
                </a:solidFill>
                <a:latin typeface="Times New Roman" panose="02020603050405020304" pitchFamily="18" charset="0"/>
                <a:cs typeface="Times New Roman" panose="02020603050405020304" pitchFamily="18" charset="0"/>
              </a:rPr>
              <a:t>.</a:t>
            </a:r>
            <a:endParaRPr lang="en-US" sz="2600" dirty="0">
              <a:solidFill>
                <a:schemeClr val="accent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910084" y="1358288"/>
            <a:ext cx="696036" cy="8253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solidFill>
                  <a:srgbClr val="FF0000"/>
                </a:solidFill>
                <a:latin typeface="Times New Roman" panose="02020603050405020304" pitchFamily="18" charset="0"/>
                <a:cs typeface="Times New Roman" panose="02020603050405020304" pitchFamily="18" charset="0"/>
              </a:rPr>
              <a:t>Giải</a:t>
            </a: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147" y="1624419"/>
            <a:ext cx="2968387" cy="4052314"/>
          </a:xfrm>
          <a:prstGeom prst="rect">
            <a:avLst/>
          </a:prstGeom>
        </p:spPr>
      </p:pic>
      <p:sp>
        <p:nvSpPr>
          <p:cNvPr id="5" name="Rectangle 4"/>
          <p:cNvSpPr/>
          <p:nvPr/>
        </p:nvSpPr>
        <p:spPr>
          <a:xfrm>
            <a:off x="2395182" y="3398293"/>
            <a:ext cx="68580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Rectangle 11"/>
              <p:cNvSpPr/>
              <p:nvPr/>
            </p:nvSpPr>
            <p:spPr>
              <a:xfrm>
                <a:off x="37676" y="2183642"/>
                <a:ext cx="6086613" cy="467435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latin typeface="Times New Roman" panose="02020603050405020304" pitchFamily="18" charset="0"/>
                    <a:cs typeface="Times New Roman" panose="02020603050405020304" pitchFamily="18" charset="0"/>
                  </a:rPr>
                  <a:t>Độ </a:t>
                </a:r>
                <a:r>
                  <a:rPr lang="en-US" sz="2400" b="1" dirty="0" err="1" smtClean="0">
                    <a:latin typeface="Times New Roman" panose="02020603050405020304" pitchFamily="18" charset="0"/>
                    <a:cs typeface="Times New Roman" panose="02020603050405020304" pitchFamily="18" charset="0"/>
                  </a:rPr>
                  <a:t>dài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cung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bằng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đường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đáy</a:t>
                </a:r>
                <a:r>
                  <a:rPr lang="en-US" sz="2400" b="1"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panose="02040503050406030204" pitchFamily="18" charset="0"/>
                      </a:rPr>
                      <m:t>𝑪</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𝝅</m:t>
                    </m:r>
                    <m:r>
                      <a:rPr lang="en-US" sz="2400" b="1" i="1" smtClean="0">
                        <a:latin typeface="Cambria Math" panose="02040503050406030204" pitchFamily="18" charset="0"/>
                        <a:ea typeface="Cambria Math" panose="02040503050406030204" pitchFamily="18" charset="0"/>
                      </a:rPr>
                      <m:t>𝒓</m:t>
                    </m:r>
                  </m:oMath>
                </a14:m>
                <a:endParaRPr lang="en-US" sz="2400" b="1"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tam </a:t>
                </a:r>
                <a:r>
                  <a:rPr lang="en-US" sz="2400" b="1" dirty="0" err="1" smtClean="0">
                    <a:latin typeface="Times New Roman" panose="02020603050405020304" pitchFamily="18" charset="0"/>
                    <a:cs typeface="Times New Roman" panose="02020603050405020304" pitchFamily="18" charset="0"/>
                  </a:rPr>
                  <a:t>giác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vuông</a:t>
                </a:r>
                <a:r>
                  <a:rPr lang="en-US" sz="2400" b="1" dirty="0" smtClean="0">
                    <a:latin typeface="Times New Roman" panose="02020603050405020304" pitchFamily="18" charset="0"/>
                    <a:cs typeface="Times New Roman" panose="02020603050405020304" pitchFamily="18" charset="0"/>
                  </a:rPr>
                  <a:t> OAC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CAO  = 30</a:t>
                </a:r>
                <a:r>
                  <a:rPr lang="en-US" sz="2400" b="1" baseline="30000" dirty="0" smtClean="0">
                    <a:latin typeface="Times New Roman" panose="02020603050405020304" pitchFamily="18" charset="0"/>
                    <a:cs typeface="Times New Roman" panose="02020603050405020304" pitchFamily="18" charset="0"/>
                  </a:rPr>
                  <a:t>0</a:t>
                </a:r>
                <a:r>
                  <a:rPr lang="en-US" sz="2400" b="1" dirty="0" smtClean="0">
                    <a:latin typeface="Times New Roman" panose="02020603050405020304" pitchFamily="18" charset="0"/>
                    <a:cs typeface="Times New Roman" panose="02020603050405020304" pitchFamily="18" charset="0"/>
                  </a:rPr>
                  <a:t> , AC = a.</a:t>
                </a:r>
              </a:p>
              <a:p>
                <a:r>
                  <a:rPr lang="en-US" sz="2400" b="1" dirty="0" smtClean="0">
                    <a:latin typeface="Times New Roman" panose="02020603050405020304" pitchFamily="18" charset="0"/>
                    <a:cs typeface="Times New Roman" panose="02020603050405020304" pitchFamily="18" charset="0"/>
                  </a:rPr>
                  <a:t>sin30</a:t>
                </a:r>
                <a:r>
                  <a:rPr lang="en-US" sz="2400" b="1" baseline="30000" dirty="0" smtClean="0">
                    <a:latin typeface="Times New Roman" panose="02020603050405020304" pitchFamily="18" charset="0"/>
                    <a:cs typeface="Times New Roman" panose="02020603050405020304" pitchFamily="18" charset="0"/>
                  </a:rPr>
                  <a:t>0</a:t>
                </a:r>
                <a:r>
                  <a:rPr lang="en-US" sz="2400" b="1"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3000" b="1" i="1" smtClean="0">
                            <a:latin typeface="Cambria Math"/>
                            <a:cs typeface="Times New Roman" panose="02020603050405020304" pitchFamily="18" charset="0"/>
                          </a:rPr>
                        </m:ctrlPr>
                      </m:fPr>
                      <m:num>
                        <m:r>
                          <a:rPr lang="en-US" sz="3000" b="1" i="1" smtClean="0">
                            <a:latin typeface="Cambria Math" panose="02040503050406030204" pitchFamily="18" charset="0"/>
                            <a:cs typeface="Times New Roman" panose="02020603050405020304" pitchFamily="18" charset="0"/>
                          </a:rPr>
                          <m:t>𝑪𝑶</m:t>
                        </m:r>
                      </m:num>
                      <m:den>
                        <m:r>
                          <a:rPr lang="en-US" sz="3000" b="1" i="1" smtClean="0">
                            <a:latin typeface="Cambria Math" panose="02040503050406030204" pitchFamily="18" charset="0"/>
                            <a:cs typeface="Times New Roman" panose="02020603050405020304" pitchFamily="18" charset="0"/>
                          </a:rPr>
                          <m:t>𝑨𝑪</m:t>
                        </m:r>
                      </m:den>
                    </m:f>
                    <m:r>
                      <a:rPr lang="en-US" sz="3000" b="1" i="1" smtClean="0">
                        <a:latin typeface="Cambria Math" panose="02040503050406030204" pitchFamily="18" charset="0"/>
                        <a:cs typeface="Times New Roman" panose="02020603050405020304" pitchFamily="18" charset="0"/>
                      </a:rPr>
                      <m:t>=</m:t>
                    </m:r>
                    <m:f>
                      <m:fPr>
                        <m:ctrlPr>
                          <a:rPr lang="en-US" sz="3000" b="1" i="1" smtClean="0">
                            <a:latin typeface="Cambria Math"/>
                            <a:cs typeface="Times New Roman" panose="02020603050405020304" pitchFamily="18" charset="0"/>
                          </a:rPr>
                        </m:ctrlPr>
                      </m:fPr>
                      <m:num>
                        <m:r>
                          <a:rPr lang="en-US" sz="3000" b="1" i="1" smtClean="0">
                            <a:latin typeface="Cambria Math" panose="02040503050406030204" pitchFamily="18" charset="0"/>
                            <a:cs typeface="Times New Roman" panose="02020603050405020304" pitchFamily="18" charset="0"/>
                          </a:rPr>
                          <m:t>𝒓</m:t>
                        </m:r>
                      </m:num>
                      <m:den>
                        <m:r>
                          <a:rPr lang="en-US" sz="3000" b="1" i="1" smtClean="0">
                            <a:latin typeface="Cambria Math" panose="02040503050406030204" pitchFamily="18" charset="0"/>
                            <a:cs typeface="Times New Roman" panose="02020603050405020304" pitchFamily="18" charset="0"/>
                          </a:rPr>
                          <m:t>𝒂</m:t>
                        </m:r>
                      </m:den>
                    </m:f>
                    <m:r>
                      <a:rPr lang="en-US" sz="3000" b="1" i="1" smtClean="0">
                        <a:latin typeface="Cambria Math" panose="02040503050406030204" pitchFamily="18" charset="0"/>
                        <a:cs typeface="Times New Roman" panose="02020603050405020304" pitchFamily="18" charset="0"/>
                      </a:rPr>
                      <m:t>⇒</m:t>
                    </m:r>
                    <m:r>
                      <a:rPr lang="en-US" sz="3000" b="1" i="1" smtClean="0">
                        <a:latin typeface="Cambria Math" panose="02040503050406030204" pitchFamily="18" charset="0"/>
                        <a:cs typeface="Times New Roman" panose="02020603050405020304" pitchFamily="18" charset="0"/>
                      </a:rPr>
                      <m:t>𝒓</m:t>
                    </m:r>
                    <m:r>
                      <a:rPr lang="en-US" sz="3000" b="1" i="1" smtClean="0">
                        <a:latin typeface="Cambria Math" panose="02040503050406030204" pitchFamily="18" charset="0"/>
                        <a:cs typeface="Times New Roman" panose="02020603050405020304" pitchFamily="18" charset="0"/>
                      </a:rPr>
                      <m:t>=</m:t>
                    </m:r>
                    <m:f>
                      <m:fPr>
                        <m:ctrlPr>
                          <a:rPr lang="en-US" sz="3000" b="1" i="1" smtClean="0">
                            <a:latin typeface="Cambria Math"/>
                            <a:cs typeface="Times New Roman" panose="02020603050405020304" pitchFamily="18" charset="0"/>
                          </a:rPr>
                        </m:ctrlPr>
                      </m:fPr>
                      <m:num>
                        <m:r>
                          <a:rPr lang="en-US" sz="3000" b="1" i="1" smtClean="0">
                            <a:latin typeface="Cambria Math" panose="02040503050406030204" pitchFamily="18" charset="0"/>
                            <a:cs typeface="Times New Roman" panose="02020603050405020304" pitchFamily="18" charset="0"/>
                          </a:rPr>
                          <m:t>𝒂</m:t>
                        </m:r>
                      </m:num>
                      <m:den>
                        <m:r>
                          <a:rPr lang="en-US" sz="3000" b="1" i="1" smtClean="0">
                            <a:latin typeface="Cambria Math" panose="02040503050406030204" pitchFamily="18" charset="0"/>
                            <a:cs typeface="Times New Roman" panose="02020603050405020304" pitchFamily="18" charset="0"/>
                          </a:rPr>
                          <m:t>𝟐</m:t>
                        </m:r>
                      </m:den>
                    </m:f>
                  </m:oMath>
                </a14:m>
                <a:endParaRPr lang="en-US" sz="3000" b="1"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Vậy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đường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tròn</a:t>
                </a:r>
                <a:r>
                  <a:rPr lang="en-US" sz="2400" b="1"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b="1" i="1" smtClean="0">
                            <a:latin typeface="Cambria Math"/>
                            <a:cs typeface="Times New Roman" panose="02020603050405020304" pitchFamily="18" charset="0"/>
                          </a:rPr>
                        </m:ctrlPr>
                      </m:dPr>
                      <m:e>
                        <m:r>
                          <a:rPr lang="en-US" sz="2400" b="1" i="1" smtClean="0">
                            <a:latin typeface="Cambria Math" panose="02040503050406030204" pitchFamily="18" charset="0"/>
                            <a:cs typeface="Times New Roman" panose="02020603050405020304" pitchFamily="18" charset="0"/>
                          </a:rPr>
                          <m:t>𝑶</m:t>
                        </m:r>
                        <m:r>
                          <a:rPr lang="en-US" sz="2400" b="1" i="1" smtClean="0">
                            <a:latin typeface="Cambria Math" panose="02040503050406030204" pitchFamily="18" charset="0"/>
                            <a:cs typeface="Times New Roman" panose="02020603050405020304" pitchFamily="18" charset="0"/>
                          </a:rPr>
                          <m:t>;</m:t>
                        </m:r>
                        <m:f>
                          <m:fPr>
                            <m:ctrlPr>
                              <a:rPr lang="en-US" sz="2400" b="1" i="1" smtClean="0">
                                <a:latin typeface="Cambria Math"/>
                                <a:cs typeface="Times New Roman" panose="02020603050405020304" pitchFamily="18" charset="0"/>
                              </a:rPr>
                            </m:ctrlPr>
                          </m:fPr>
                          <m:num>
                            <m:r>
                              <a:rPr lang="en-US" sz="2400" b="1" i="1" smtClean="0">
                                <a:latin typeface="Cambria Math" panose="02040503050406030204" pitchFamily="18" charset="0"/>
                                <a:cs typeface="Times New Roman" panose="02020603050405020304" pitchFamily="18" charset="0"/>
                              </a:rPr>
                              <m:t>𝒂</m:t>
                            </m:r>
                          </m:num>
                          <m:den>
                            <m:r>
                              <a:rPr lang="en-US" sz="2400" b="1" i="1" smtClean="0">
                                <a:latin typeface="Cambria Math" panose="02040503050406030204" pitchFamily="18" charset="0"/>
                                <a:cs typeface="Times New Roman" panose="02020603050405020304" pitchFamily="18" charset="0"/>
                              </a:rPr>
                              <m:t>𝟐</m:t>
                            </m:r>
                          </m:den>
                        </m:f>
                      </m:e>
                    </m:d>
                  </m:oMath>
                </a14:m>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panose="02040503050406030204" pitchFamily="18" charset="0"/>
                      </a:rPr>
                      <m:t>𝑪</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𝝅</m:t>
                    </m:r>
                    <m:r>
                      <a:rPr lang="en-US" sz="2400" b="1" i="1" smtClean="0">
                        <a:latin typeface="Cambria Math" panose="02040503050406030204" pitchFamily="18" charset="0"/>
                        <a:ea typeface="Cambria Math" panose="02040503050406030204" pitchFamily="18" charset="0"/>
                      </a:rPr>
                      <m:t>𝒓</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𝝅</m:t>
                    </m:r>
                    <m:r>
                      <a:rPr lang="en-US" sz="2400" b="1" i="1" smtClean="0">
                        <a:latin typeface="Cambria Math" panose="02040503050406030204" pitchFamily="18" charset="0"/>
                        <a:ea typeface="Cambria Math" panose="02040503050406030204" pitchFamily="18" charset="0"/>
                      </a:rPr>
                      <m:t>.</m:t>
                    </m:r>
                    <m:f>
                      <m:fPr>
                        <m:ctrlPr>
                          <a:rPr lang="en-US" sz="2400" b="1" i="1" smtClean="0">
                            <a:latin typeface="Cambria Math"/>
                            <a:ea typeface="Cambria Math" panose="02040503050406030204" pitchFamily="18" charset="0"/>
                          </a:rPr>
                        </m:ctrlPr>
                      </m:fPr>
                      <m:num>
                        <m:r>
                          <a:rPr lang="en-US" sz="2400" b="1" i="1" smtClean="0">
                            <a:latin typeface="Cambria Math" panose="02040503050406030204" pitchFamily="18" charset="0"/>
                            <a:ea typeface="Cambria Math" panose="02040503050406030204" pitchFamily="18" charset="0"/>
                          </a:rPr>
                          <m:t>𝒂</m:t>
                        </m:r>
                      </m:num>
                      <m:den>
                        <m:r>
                          <a:rPr lang="en-US" sz="2400" b="1" i="1" smtClean="0">
                            <a:latin typeface="Cambria Math" panose="02040503050406030204" pitchFamily="18" charset="0"/>
                            <a:ea typeface="Cambria Math" panose="02040503050406030204" pitchFamily="18" charset="0"/>
                          </a:rPr>
                          <m:t>𝟐</m:t>
                        </m:r>
                      </m:den>
                    </m:f>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𝝅</m:t>
                    </m:r>
                    <m:r>
                      <a:rPr lang="en-US" sz="2400" b="1" i="1" smtClean="0">
                        <a:latin typeface="Cambria Math" panose="02040503050406030204" pitchFamily="18" charset="0"/>
                        <a:ea typeface="Cambria Math" panose="02040503050406030204" pitchFamily="18" charset="0"/>
                      </a:rPr>
                      <m:t>𝒂</m:t>
                    </m:r>
                  </m:oMath>
                </a14:m>
                <a:endParaRPr lang="en-US" sz="2400" b="1" dirty="0" smtClean="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Ta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cung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tròn</a:t>
                </a:r>
                <a:r>
                  <a:rPr lang="en-US" sz="2400" b="1" dirty="0" smtClean="0">
                    <a:latin typeface="Times New Roman" panose="02020603050405020304" pitchFamily="18" charset="0"/>
                    <a:cs typeface="Times New Roman" panose="02020603050405020304" pitchFamily="18" charset="0"/>
                  </a:rPr>
                  <a:t> n</a:t>
                </a:r>
                <a:r>
                  <a:rPr lang="en-US" sz="2400" b="1" baseline="30000" dirty="0" smtClean="0">
                    <a:latin typeface="Times New Roman" panose="02020603050405020304" pitchFamily="18" charset="0"/>
                    <a:cs typeface="Times New Roman" panose="02020603050405020304" pitchFamily="18" charset="0"/>
                  </a:rPr>
                  <a:t>0</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kính</a:t>
                </a:r>
                <a:r>
                  <a:rPr lang="en-US" sz="2400" b="1" dirty="0" smtClean="0">
                    <a:latin typeface="Times New Roman" panose="02020603050405020304" pitchFamily="18" charset="0"/>
                    <a:cs typeface="Times New Roman" panose="02020603050405020304" pitchFamily="18" charset="0"/>
                  </a:rPr>
                  <a:t> a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14:m>
                  <m:oMath xmlns:m="http://schemas.openxmlformats.org/officeDocument/2006/math">
                    <m:r>
                      <a:rPr lang="en-US" sz="3000" b="1" i="1" smtClean="0">
                        <a:latin typeface="Cambria Math" panose="02040503050406030204" pitchFamily="18" charset="0"/>
                        <a:cs typeface="Times New Roman" panose="02020603050405020304" pitchFamily="18" charset="0"/>
                      </a:rPr>
                      <m:t>𝒍</m:t>
                    </m:r>
                    <m:r>
                      <a:rPr lang="en-US" sz="3000" b="1" i="1" smtClean="0">
                        <a:latin typeface="Cambria Math" panose="02040503050406030204" pitchFamily="18" charset="0"/>
                        <a:cs typeface="Times New Roman" panose="02020603050405020304" pitchFamily="18" charset="0"/>
                      </a:rPr>
                      <m:t>=</m:t>
                    </m:r>
                    <m:f>
                      <m:fPr>
                        <m:ctrlPr>
                          <a:rPr lang="en-US" sz="3000" b="1" i="1" smtClean="0">
                            <a:latin typeface="Cambria Math"/>
                            <a:cs typeface="Times New Roman" panose="02020603050405020304" pitchFamily="18" charset="0"/>
                          </a:rPr>
                        </m:ctrlPr>
                      </m:fPr>
                      <m:num>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𝝅</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𝒂</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000" b="1" i="1" smtClean="0">
                                <a:latin typeface="Cambria Math"/>
                                <a:ea typeface="Cambria Math" panose="02040503050406030204" pitchFamily="18" charset="0"/>
                                <a:cs typeface="Times New Roman" panose="02020603050405020304" pitchFamily="18" charset="0"/>
                              </a:rPr>
                            </m:ctrlPr>
                          </m:sSupPr>
                          <m:e>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𝒏</m:t>
                            </m:r>
                          </m:e>
                          <m:sup>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𝒐</m:t>
                            </m:r>
                          </m:sup>
                        </m:sSup>
                      </m:num>
                      <m:den>
                        <m:sSup>
                          <m:sSupPr>
                            <m:ctrlPr>
                              <a:rPr lang="en-US" sz="3000" b="1" i="1" smtClean="0">
                                <a:latin typeface="Cambria Math"/>
                                <a:cs typeface="Times New Roman" panose="02020603050405020304" pitchFamily="18" charset="0"/>
                              </a:rPr>
                            </m:ctrlPr>
                          </m:sSupPr>
                          <m:e>
                            <m:r>
                              <a:rPr lang="en-US" sz="3000" b="1" i="1" smtClean="0">
                                <a:latin typeface="Cambria Math" panose="02040503050406030204" pitchFamily="18" charset="0"/>
                                <a:cs typeface="Times New Roman" panose="02020603050405020304" pitchFamily="18" charset="0"/>
                              </a:rPr>
                              <m:t>𝟏𝟖𝟎</m:t>
                            </m:r>
                          </m:e>
                          <m:sup>
                            <m:r>
                              <a:rPr lang="en-US" sz="3000" b="1" i="1" smtClean="0">
                                <a:latin typeface="Cambria Math" panose="02040503050406030204" pitchFamily="18" charset="0"/>
                                <a:cs typeface="Times New Roman" panose="02020603050405020304" pitchFamily="18" charset="0"/>
                              </a:rPr>
                              <m:t>𝟎</m:t>
                            </m:r>
                          </m:sup>
                        </m:sSup>
                      </m:den>
                    </m:f>
                    <m:r>
                      <a:rPr lang="en-US" sz="3000" b="1" i="1" smtClean="0">
                        <a:latin typeface="Cambria Math" panose="02040503050406030204" pitchFamily="18" charset="0"/>
                        <a:cs typeface="Times New Roman" panose="02020603050405020304" pitchFamily="18" charset="0"/>
                      </a:rPr>
                      <m:t> (</m:t>
                    </m:r>
                    <m:r>
                      <a:rPr lang="en-US" sz="3000" b="1" i="1" smtClean="0">
                        <a:latin typeface="Cambria Math" panose="02040503050406030204" pitchFamily="18" charset="0"/>
                        <a:cs typeface="Times New Roman" panose="02020603050405020304" pitchFamily="18" charset="0"/>
                      </a:rPr>
                      <m:t>𝟏</m:t>
                    </m:r>
                    <m:r>
                      <a:rPr lang="en-US" sz="3000" b="1" i="1" smtClean="0">
                        <a:latin typeface="Cambria Math" panose="02040503050406030204" pitchFamily="18" charset="0"/>
                        <a:cs typeface="Times New Roman" panose="02020603050405020304" pitchFamily="18" charset="0"/>
                      </a:rPr>
                      <m:t>)</m:t>
                    </m:r>
                  </m:oMath>
                </a14:m>
                <a:endParaRPr lang="en-US" sz="3000" b="1"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Thay</a:t>
                </a:r>
                <a:r>
                  <a:rPr lang="en-US" sz="2400" b="1"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b="1" i="0" smtClean="0">
                        <a:latin typeface="Cambria Math" panose="02040503050406030204" pitchFamily="18" charset="0"/>
                      </a:rPr>
                      <m:t>𝐥</m:t>
                    </m:r>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𝝅</m:t>
                    </m:r>
                    <m:r>
                      <a:rPr lang="en-US" sz="2400" b="1" i="1" smtClean="0">
                        <a:latin typeface="Cambria Math" panose="02040503050406030204" pitchFamily="18" charset="0"/>
                        <a:ea typeface="Cambria Math" panose="02040503050406030204" pitchFamily="18" charset="0"/>
                      </a:rPr>
                      <m:t>𝒂</m:t>
                    </m:r>
                  </m:oMath>
                </a14:m>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(1), ta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a:t>
                </a:r>
              </a:p>
              <a:p>
                <a14:m>
                  <m:oMath xmlns:m="http://schemas.openxmlformats.org/officeDocument/2006/math">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𝝅</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𝒂</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000" b="1" i="1" smtClean="0">
                            <a:latin typeface="Cambria Math"/>
                            <a:ea typeface="Cambria Math" panose="02040503050406030204" pitchFamily="18" charset="0"/>
                            <a:cs typeface="Times New Roman" panose="02020603050405020304" pitchFamily="18" charset="0"/>
                          </a:rPr>
                        </m:ctrlPr>
                      </m:fPr>
                      <m:num>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𝝅</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𝒂</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000" b="1" i="1" smtClean="0">
                                <a:latin typeface="Cambria Math"/>
                                <a:ea typeface="Cambria Math" panose="02040503050406030204" pitchFamily="18" charset="0"/>
                                <a:cs typeface="Times New Roman" panose="02020603050405020304" pitchFamily="18" charset="0"/>
                              </a:rPr>
                            </m:ctrlPr>
                          </m:sSupPr>
                          <m:e>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𝒏</m:t>
                            </m:r>
                          </m:e>
                          <m:sup>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𝟎</m:t>
                            </m:r>
                          </m:sup>
                        </m:sSup>
                      </m:num>
                      <m:den>
                        <m:sSup>
                          <m:sSupPr>
                            <m:ctrlPr>
                              <a:rPr lang="en-US" sz="3000" b="1" i="1" smtClean="0">
                                <a:latin typeface="Cambria Math"/>
                                <a:ea typeface="Cambria Math" panose="02040503050406030204" pitchFamily="18" charset="0"/>
                                <a:cs typeface="Times New Roman" panose="02020603050405020304" pitchFamily="18" charset="0"/>
                              </a:rPr>
                            </m:ctrlPr>
                          </m:sSupPr>
                          <m:e>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𝟏𝟖𝟎</m:t>
                            </m:r>
                          </m:e>
                          <m:sup>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𝟎</m:t>
                            </m:r>
                          </m:sup>
                        </m:sSup>
                      </m:den>
                    </m:f>
                    <m:r>
                      <a:rPr lang="en-US" sz="3000" b="1" i="1" smtClean="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3000" b="1" i="1" smtClean="0">
                            <a:latin typeface="Cambria Math"/>
                            <a:ea typeface="Cambria Math" panose="02040503050406030204" pitchFamily="18" charset="0"/>
                            <a:cs typeface="Times New Roman" panose="02020603050405020304" pitchFamily="18" charset="0"/>
                          </a:rPr>
                        </m:ctrlPr>
                      </m:sSupPr>
                      <m:e>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𝒏</m:t>
                        </m:r>
                      </m:e>
                      <m:sup>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𝟎</m:t>
                        </m:r>
                      </m:sup>
                    </m:sSup>
                    <m:r>
                      <a:rPr lang="en-US" sz="3000" b="1"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b="1" dirty="0" smtClean="0">
                    <a:latin typeface="Times New Roman" panose="02020603050405020304" pitchFamily="18" charset="0"/>
                    <a:cs typeface="Times New Roman" panose="02020603050405020304" pitchFamily="18" charset="0"/>
                  </a:rPr>
                  <a:t> 180</a:t>
                </a:r>
                <a:r>
                  <a:rPr lang="en-US" sz="2400" b="1" baseline="30000" dirty="0" smtClean="0">
                    <a:latin typeface="Times New Roman" panose="02020603050405020304" pitchFamily="18" charset="0"/>
                    <a:cs typeface="Times New Roman" panose="02020603050405020304" pitchFamily="18" charset="0"/>
                  </a:rPr>
                  <a:t>0</a:t>
                </a:r>
                <a:endParaRPr lang="en-US" sz="2400" b="1" dirty="0" smtClean="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0234" y="2183642"/>
                <a:ext cx="8115484" cy="4674358"/>
              </a:xfrm>
              <a:prstGeom prst="rect">
                <a:avLst/>
              </a:prstGeom>
              <a:blipFill rotWithShape="0">
                <a:blip r:embed="rId3"/>
                <a:stretch>
                  <a:fillRect l="-1049" t="-7282"/>
                </a:stretch>
              </a:blipFill>
              <a:ln>
                <a:solidFill>
                  <a:schemeClr val="bg1"/>
                </a:solidFill>
              </a:ln>
            </p:spPr>
            <p:txBody>
              <a:bodyPr/>
              <a:lstStyle/>
              <a:p>
                <a:r>
                  <a:rPr lang="en-US">
                    <a:noFill/>
                  </a:rPr>
                  <a:t> </a:t>
                </a:r>
              </a:p>
            </p:txBody>
          </p:sp>
        </mc:Fallback>
      </mc:AlternateContent>
      <p:cxnSp>
        <p:nvCxnSpPr>
          <p:cNvPr id="14" name="Straight Connector 13"/>
          <p:cNvCxnSpPr/>
          <p:nvPr/>
        </p:nvCxnSpPr>
        <p:spPr>
          <a:xfrm>
            <a:off x="3724422" y="2712844"/>
            <a:ext cx="327546" cy="162117"/>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3490416" y="2712844"/>
            <a:ext cx="234006" cy="1621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490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arn(inVertical)">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barn(inVertical)">
                                      <p:cBhvr>
                                        <p:cTn id="34" dur="500"/>
                                        <p:tgtEl>
                                          <p:spTgt spid="1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animEffect transition="in" filter="barn(inVertical)">
                                      <p:cBhvr>
                                        <p:cTn id="39" dur="500"/>
                                        <p:tgtEl>
                                          <p:spTgt spid="1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5" end="5"/>
                                            </p:txEl>
                                          </p:spTgt>
                                        </p:tgtEl>
                                        <p:attrNameLst>
                                          <p:attrName>style.visibility</p:attrName>
                                        </p:attrNameLst>
                                      </p:cBhvr>
                                      <p:to>
                                        <p:strVal val="visible"/>
                                      </p:to>
                                    </p:set>
                                    <p:animEffect transition="in" filter="barn(inVertical)">
                                      <p:cBhvr>
                                        <p:cTn id="44" dur="500"/>
                                        <p:tgtEl>
                                          <p:spTgt spid="1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Effect transition="in" filter="barn(inVertical)">
                                      <p:cBhvr>
                                        <p:cTn id="49" dur="500"/>
                                        <p:tgtEl>
                                          <p:spTgt spid="1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xEl>
                                              <p:pRg st="7" end="7"/>
                                            </p:txEl>
                                          </p:spTgt>
                                        </p:tgtEl>
                                        <p:attrNameLst>
                                          <p:attrName>style.visibility</p:attrName>
                                        </p:attrNameLst>
                                      </p:cBhvr>
                                      <p:to>
                                        <p:strVal val="visible"/>
                                      </p:to>
                                    </p:set>
                                    <p:animEffect transition="in" filter="barn(inVertical)">
                                      <p:cBhvr>
                                        <p:cTn id="54"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717"/>
            <a:ext cx="9010357" cy="1292662"/>
          </a:xfrm>
          <a:prstGeom prst="rect">
            <a:avLst/>
          </a:prstGeom>
        </p:spPr>
        <p:txBody>
          <a:bodyPr wrap="square">
            <a:spAutoFit/>
          </a:bodyPr>
          <a:lstStyle/>
          <a:p>
            <a:r>
              <a:rPr lang="en-US" altLang="en-US" sz="2600" b="1" u="sng" dirty="0" err="1" smtClean="0">
                <a:latin typeface="Times New Roman" panose="02020603050405020304" pitchFamily="18" charset="0"/>
                <a:cs typeface="Times New Roman" panose="02020603050405020304" pitchFamily="18" charset="0"/>
              </a:rPr>
              <a:t>Bài</a:t>
            </a:r>
            <a:r>
              <a:rPr lang="en-US" altLang="en-US" sz="2600" b="1" u="sng" dirty="0" smtClean="0">
                <a:latin typeface="Times New Roman" panose="02020603050405020304" pitchFamily="18" charset="0"/>
                <a:cs typeface="Times New Roman" panose="02020603050405020304" pitchFamily="18" charset="0"/>
              </a:rPr>
              <a:t> 21 (</a:t>
            </a:r>
            <a:r>
              <a:rPr lang="en-US" altLang="en-US" sz="2600" b="1" u="sng" dirty="0" err="1" smtClean="0">
                <a:latin typeface="Times New Roman" panose="02020603050405020304" pitchFamily="18" charset="0"/>
                <a:cs typeface="Times New Roman" panose="02020603050405020304" pitchFamily="18" charset="0"/>
              </a:rPr>
              <a:t>sgk</a:t>
            </a:r>
            <a:r>
              <a:rPr lang="en-US" altLang="en-US" sz="2600" b="1" u="sng" dirty="0" smtClean="0">
                <a:latin typeface="Times New Roman" panose="02020603050405020304" pitchFamily="18" charset="0"/>
                <a:cs typeface="Times New Roman" panose="02020603050405020304" pitchFamily="18" charset="0"/>
              </a:rPr>
              <a:t>/118): </a:t>
            </a:r>
            <a:r>
              <a:rPr lang="en-US" altLang="en-US" sz="2600" b="1" dirty="0" err="1" smtClean="0">
                <a:latin typeface="Times New Roman" panose="02020603050405020304" pitchFamily="18" charset="0"/>
                <a:cs typeface="Times New Roman" panose="02020603050405020304" pitchFamily="18" charset="0"/>
              </a:rPr>
              <a:t>Cái</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mũ</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chú</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hề</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với</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các</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kích</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thước</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cho</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theo</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hình</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vẽ</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Hãy</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tính</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tổng</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diện</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tích</a:t>
            </a:r>
            <a:r>
              <a:rPr lang="en-US" altLang="en-US" sz="2600" b="1" dirty="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vải</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cần</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có</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để</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làm</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nên</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cái</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mũ</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Không</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kể</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riềm</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mép</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phần</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thừa</a:t>
            </a:r>
            <a:r>
              <a:rPr lang="en-US" altLang="en-US" sz="2600" b="1"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3" name="Rectangle 2"/>
          <p:cNvSpPr/>
          <p:nvPr/>
        </p:nvSpPr>
        <p:spPr>
          <a:xfrm>
            <a:off x="3903785" y="1015269"/>
            <a:ext cx="685800" cy="6869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Bài 21 trang 118 SGK Toán 9 Tập 2 | Hay nhất Giải bài tập Toán lớp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258" y="1883315"/>
            <a:ext cx="2816432" cy="27730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358726" y="1517552"/>
                <a:ext cx="5982286" cy="6475362"/>
              </a:xfrm>
              <a:prstGeom prst="rect">
                <a:avLst/>
              </a:prstGeom>
              <a:noFill/>
            </p:spPr>
            <p:txBody>
              <a:bodyPr wrap="square" rtlCol="0">
                <a:spAutoFit/>
              </a:bodyPr>
              <a:lstStyle/>
              <a:p>
                <a:r>
                  <a:rPr lang="en-US" sz="3000" dirty="0" smtClean="0">
                    <a:solidFill>
                      <a:srgbClr val="FF0000"/>
                    </a:solidFill>
                    <a:latin typeface="Times New Roman" panose="02020603050405020304" pitchFamily="18" charset="0"/>
                    <a:cs typeface="Times New Roman" panose="02020603050405020304" pitchFamily="18" charset="0"/>
                  </a:rPr>
                  <a:t>Diện </a:t>
                </a:r>
                <a:r>
                  <a:rPr lang="en-US" sz="3000" dirty="0" err="1" smtClean="0">
                    <a:solidFill>
                      <a:srgbClr val="FF0000"/>
                    </a:solidFill>
                    <a:latin typeface="Times New Roman" panose="02020603050405020304" pitchFamily="18" charset="0"/>
                    <a:cs typeface="Times New Roman" panose="02020603050405020304" pitchFamily="18" charset="0"/>
                  </a:rPr>
                  <a:t>tích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vải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cần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có</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để</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làm</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nên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cái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mũ</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là</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diện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tích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xung</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quanh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của</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hình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nón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và</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diện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tích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vành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nón</a:t>
                </a:r>
                <a:r>
                  <a:rPr lang="en-US" sz="3000" dirty="0" smtClean="0">
                    <a:solidFill>
                      <a:srgbClr val="FF0000"/>
                    </a:solidFill>
                    <a:latin typeface="Times New Roman" panose="02020603050405020304" pitchFamily="18" charset="0"/>
                    <a:cs typeface="Times New Roman" panose="02020603050405020304" pitchFamily="18" charset="0"/>
                  </a:rPr>
                  <a:t>.</a:t>
                </a:r>
              </a:p>
              <a:p>
                <a:endParaRPr lang="en-US" sz="3000" dirty="0" smtClean="0">
                  <a:solidFill>
                    <a:srgbClr val="FF0000"/>
                  </a:solidFill>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Bán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kính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đáy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nón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3000" i="1" smtClean="0">
                            <a:latin typeface="Cambria Math"/>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35</m:t>
                        </m:r>
                      </m:num>
                      <m:den>
                        <m:r>
                          <a:rPr lang="en-US" sz="3000" b="0" i="1" smtClean="0">
                            <a:latin typeface="Cambria Math" panose="02040503050406030204" pitchFamily="18" charset="0"/>
                            <a:cs typeface="Times New Roman" panose="02020603050405020304" pitchFamily="18" charset="0"/>
                          </a:rPr>
                          <m:t>2</m:t>
                        </m:r>
                      </m:den>
                    </m:f>
                    <m:r>
                      <a:rPr lang="en-US" sz="3000" b="0" i="1" smtClean="0">
                        <a:latin typeface="Cambria Math" panose="02040503050406030204" pitchFamily="18" charset="0"/>
                        <a:cs typeface="Times New Roman" panose="02020603050405020304" pitchFamily="18" charset="0"/>
                      </a:rPr>
                      <m:t>−10=7,5 (</m:t>
                    </m:r>
                    <m:r>
                      <a:rPr lang="en-US" sz="3000" b="0" i="1" smtClean="0">
                        <a:latin typeface="Cambria Math" panose="02040503050406030204" pitchFamily="18" charset="0"/>
                        <a:cs typeface="Times New Roman" panose="02020603050405020304" pitchFamily="18" charset="0"/>
                      </a:rPr>
                      <m:t>𝑐𝑚</m:t>
                    </m:r>
                    <m:r>
                      <a:rPr lang="en-US" sz="3000" b="0" i="1" smtClean="0">
                        <a:latin typeface="Cambria Math" panose="02040503050406030204" pitchFamily="18" charset="0"/>
                        <a:cs typeface="Times New Roman" panose="02020603050405020304" pitchFamily="18" charset="0"/>
                      </a:rPr>
                      <m:t>)</m:t>
                    </m:r>
                  </m:oMath>
                </a14:m>
                <a:endParaRPr lang="en-US" sz="3000" dirty="0" smtClean="0">
                  <a:latin typeface="Times New Roman" panose="02020603050405020304" pitchFamily="18" charset="0"/>
                  <a:cs typeface="Times New Roman" panose="02020603050405020304" pitchFamily="18" charset="0"/>
                </a:endParaRPr>
              </a:p>
              <a:p>
                <a:r>
                  <a:rPr lang="en-US" sz="3000" dirty="0" err="1" smtClean="0">
                    <a:latin typeface="Times New Roman" panose="02020603050405020304" pitchFamily="18" charset="0"/>
                    <a:cs typeface="Times New Roman" panose="02020603050405020304" pitchFamily="18" charset="0"/>
                  </a:rPr>
                  <a:t>Diện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xung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quanh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nón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m:rPr>
                          <m:sty m:val="p"/>
                        </m:rPr>
                        <a:rPr lang="en-US" sz="2400" i="0" smtClean="0">
                          <a:latin typeface="Cambria Math" panose="02040503050406030204" pitchFamily="18" charset="0"/>
                          <a:ea typeface="Cambria Math" panose="02040503050406030204" pitchFamily="18" charset="0"/>
                          <a:cs typeface="Times New Roman" panose="02020603050405020304" pitchFamily="18" charset="0"/>
                        </a:rPr>
                        <m:t>π</m:t>
                      </m:r>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rl</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π</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.7,5.30=225</m:t>
                      </m:r>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π</m:t>
                      </m:r>
                      <m:d>
                        <m:dPr>
                          <m:ctrlPr>
                            <a:rPr lang="en-US" sz="2400" b="0" i="1" smtClean="0">
                              <a:latin typeface="Cambria Math"/>
                              <a:ea typeface="Cambria Math" panose="02040503050406030204" pitchFamily="18" charset="0"/>
                              <a:cs typeface="Times New Roman" panose="02020603050405020304" pitchFamily="18" charset="0"/>
                            </a:rPr>
                          </m:ctrlPr>
                        </m:dPr>
                        <m:e>
                          <m:sSup>
                            <m:sSupPr>
                              <m:ctrlPr>
                                <a:rPr lang="en-US" sz="2400" b="0" i="1" smtClean="0">
                                  <a:latin typeface="Cambria Math"/>
                                  <a:ea typeface="Cambria Math" panose="02040503050406030204" pitchFamily="18" charset="0"/>
                                  <a:cs typeface="Times New Roman" panose="02020603050405020304" pitchFamily="18" charset="0"/>
                                </a:rPr>
                              </m:ctrlPr>
                            </m:sSupPr>
                            <m:e>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cm</m:t>
                              </m:r>
                            </m:e>
                            <m:sup>
                              <m:r>
                                <a:rPr lang="en-US" sz="2400" b="0" i="0" smtClean="0">
                                  <a:latin typeface="Cambria Math" panose="02040503050406030204" pitchFamily="18" charset="0"/>
                                  <a:ea typeface="Cambria Math" panose="02040503050406030204" pitchFamily="18" charset="0"/>
                                  <a:cs typeface="Times New Roman" panose="02020603050405020304" pitchFamily="18" charset="0"/>
                                </a:rPr>
                                <m:t>2</m:t>
                              </m:r>
                            </m:sup>
                          </m:sSup>
                        </m:e>
                      </m:d>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2400" b="0" i="1" dirty="0" smtClean="0">
                  <a:latin typeface="Cambria Math" panose="02040503050406030204" pitchFamily="18" charset="0"/>
                  <a:ea typeface="Cambria Math" panose="02040503050406030204" pitchFamily="18" charset="0"/>
                  <a:cs typeface="Times New Roman" panose="02020603050405020304" pitchFamily="18" charset="0"/>
                </a:endParaRPr>
              </a:p>
              <a:p>
                <a:r>
                  <a:rPr lang="en-US" sz="3000" dirty="0" err="1" smtClean="0">
                    <a:latin typeface="Times New Roman" panose="02020603050405020304" pitchFamily="18" charset="0"/>
                    <a:cs typeface="Times New Roman" panose="02020603050405020304" pitchFamily="18" charset="0"/>
                  </a:rPr>
                  <a:t>Diện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khăn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240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𝑅</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d>
                        <m:dPr>
                          <m:ctrlPr>
                            <a:rPr lang="en-US" sz="2400" b="0" i="1" smtClean="0">
                              <a:latin typeface="Cambria Math"/>
                              <a:ea typeface="Cambria Math" panose="02040503050406030204" pitchFamily="18" charset="0"/>
                              <a:cs typeface="Times New Roman" panose="02020603050405020304" pitchFamily="18" charset="0"/>
                            </a:rPr>
                          </m:ctrlPr>
                        </m:dPr>
                        <m:e>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15,7</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7,5</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e>
                      </m:d>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.10.25=250</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𝑐𝑚</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dirty="0" smtClean="0">
                  <a:latin typeface="Times New Roman" panose="02020603050405020304" pitchFamily="18" charset="0"/>
                  <a:cs typeface="Times New Roman" panose="02020603050405020304" pitchFamily="18" charset="0"/>
                </a:endParaRPr>
              </a:p>
              <a:p>
                <a:r>
                  <a:rPr lang="en-US" sz="3000" dirty="0" err="1" smtClean="0">
                    <a:solidFill>
                      <a:srgbClr val="FF0000"/>
                    </a:solidFill>
                    <a:latin typeface="Times New Roman" panose="02020603050405020304" pitchFamily="18" charset="0"/>
                    <a:cs typeface="Times New Roman" panose="02020603050405020304" pitchFamily="18" charset="0"/>
                  </a:rPr>
                  <a:t>Diện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tích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vải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cần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để</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làm</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mũ</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là</a:t>
                </a:r>
                <a:r>
                  <a:rPr lang="en-US" sz="3000" dirty="0" smtClean="0">
                    <a:solidFill>
                      <a:srgbClr val="FF0000"/>
                    </a:solidFill>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cs typeface="Times New Roman" panose="02020603050405020304" pitchFamily="18" charset="0"/>
                        </a:rPr>
                        <m:t>225</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+250</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=475</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𝑐𝑚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78301" y="1517552"/>
                <a:ext cx="7976382" cy="4722127"/>
              </a:xfrm>
              <a:prstGeom prst="rect">
                <a:avLst/>
              </a:prstGeom>
              <a:blipFill rotWithShape="0">
                <a:blip r:embed="rId3"/>
                <a:stretch>
                  <a:fillRect l="-1757" t="-1677" r="-1299"/>
                </a:stretch>
              </a:blipFill>
            </p:spPr>
            <p:txBody>
              <a:bodyPr/>
              <a:lstStyle/>
              <a:p>
                <a:r>
                  <a:rPr lang="en-US">
                    <a:noFill/>
                  </a:rPr>
                  <a:t> </a:t>
                </a:r>
              </a:p>
            </p:txBody>
          </p:sp>
        </mc:Fallback>
      </mc:AlternateContent>
    </p:spTree>
    <p:extLst>
      <p:ext uri="{BB962C8B-B14F-4D97-AF65-F5344CB8AC3E}">
        <p14:creationId xmlns:p14="http://schemas.microsoft.com/office/powerpoint/2010/main" val="126180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ircle(in)">
                                      <p:cBhvr>
                                        <p:cTn id="19" dur="20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circle(in)">
                                      <p:cBhvr>
                                        <p:cTn id="24" dur="2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circle(in)">
                                      <p:cBhvr>
                                        <p:cTn id="29" dur="2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circle(in)">
                                      <p:cBhvr>
                                        <p:cTn id="34" dur="2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circle(in)">
                                      <p:cBhvr>
                                        <p:cTn id="39" dur="20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circle(in)">
                                      <p:cBhvr>
                                        <p:cTn id="44" dur="2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circle(in)">
                                      <p:cBhvr>
                                        <p:cTn id="49" dur="2000"/>
                                        <p:tgtEl>
                                          <p:spTgt spid="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circle(in)">
                                      <p:cBhvr>
                                        <p:cTn id="54" dur="2000"/>
                                        <p:tgtEl>
                                          <p:spTgt spid="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circle(in)">
                                      <p:cBhvr>
                                        <p:cTn id="59"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718"/>
            <a:ext cx="9010357" cy="2092881"/>
          </a:xfrm>
          <a:prstGeom prst="rect">
            <a:avLst/>
          </a:prstGeom>
        </p:spPr>
        <p:txBody>
          <a:bodyPr wrap="square">
            <a:spAutoFit/>
          </a:bodyPr>
          <a:lstStyle/>
          <a:p>
            <a:r>
              <a:rPr lang="en-US" altLang="en-US" sz="2600" b="1" u="sng" dirty="0" err="1" smtClean="0">
                <a:solidFill>
                  <a:schemeClr val="accent1"/>
                </a:solidFill>
                <a:latin typeface="Times New Roman" panose="02020603050405020304" pitchFamily="18" charset="0"/>
                <a:cs typeface="Times New Roman" panose="02020603050405020304" pitchFamily="18" charset="0"/>
              </a:rPr>
              <a:t>Bài</a:t>
            </a:r>
            <a:r>
              <a:rPr lang="en-US" altLang="en-US" sz="2600" b="1" u="sng" dirty="0" smtClean="0">
                <a:solidFill>
                  <a:schemeClr val="accent1"/>
                </a:solidFill>
                <a:latin typeface="Times New Roman" panose="02020603050405020304" pitchFamily="18" charset="0"/>
                <a:cs typeface="Times New Roman" panose="02020603050405020304" pitchFamily="18" charset="0"/>
              </a:rPr>
              <a:t> 27(</a:t>
            </a:r>
            <a:r>
              <a:rPr lang="en-US" altLang="en-US" sz="2600" b="1" u="sng" dirty="0" err="1" smtClean="0">
                <a:solidFill>
                  <a:schemeClr val="accent1"/>
                </a:solidFill>
                <a:latin typeface="Times New Roman" panose="02020603050405020304" pitchFamily="18" charset="0"/>
                <a:cs typeface="Times New Roman" panose="02020603050405020304" pitchFamily="18" charset="0"/>
              </a:rPr>
              <a:t>sgk</a:t>
            </a:r>
            <a:r>
              <a:rPr lang="en-US" altLang="en-US" sz="2600" b="1" u="sng" dirty="0" smtClean="0">
                <a:solidFill>
                  <a:schemeClr val="accent1"/>
                </a:solidFill>
                <a:latin typeface="Times New Roman" panose="02020603050405020304" pitchFamily="18" charset="0"/>
                <a:cs typeface="Times New Roman" panose="02020603050405020304" pitchFamily="18" charset="0"/>
              </a:rPr>
              <a:t>/119): </a:t>
            </a:r>
            <a:r>
              <a:rPr lang="en-US" altLang="en-US" sz="2600" b="1" dirty="0" err="1" smtClean="0">
                <a:solidFill>
                  <a:schemeClr val="accent1"/>
                </a:solidFill>
                <a:latin typeface="Times New Roman" panose="02020603050405020304" pitchFamily="18" charset="0"/>
                <a:cs typeface="Times New Roman" panose="02020603050405020304" pitchFamily="18" charset="0"/>
              </a:rPr>
              <a:t>Một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dụng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cụ</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gồm</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một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phần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có</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dạng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trụ</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phần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còn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lại</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có</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dạng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nón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Các</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kích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thước</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cho</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trên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100.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Hãy</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tính</a:t>
            </a:r>
            <a:r>
              <a:rPr lang="en-US" altLang="en-US" sz="2600" b="1" dirty="0" smtClean="0">
                <a:solidFill>
                  <a:schemeClr val="accent1"/>
                </a:solidFill>
                <a:latin typeface="Times New Roman" panose="02020603050405020304" pitchFamily="18" charset="0"/>
                <a:cs typeface="Times New Roman" panose="02020603050405020304" pitchFamily="18" charset="0"/>
              </a:rPr>
              <a:t>:</a:t>
            </a:r>
          </a:p>
          <a:p>
            <a:r>
              <a:rPr lang="en-US" sz="2600" b="1" dirty="0" smtClean="0">
                <a:solidFill>
                  <a:schemeClr val="accent1"/>
                </a:solidFill>
                <a:latin typeface="Times New Roman" panose="02020603050405020304" pitchFamily="18" charset="0"/>
                <a:cs typeface="Times New Roman" panose="02020603050405020304" pitchFamily="18" charset="0"/>
              </a:rPr>
              <a:t>a, </a:t>
            </a:r>
            <a:r>
              <a:rPr lang="en-US" sz="2600" b="1" dirty="0" err="1" smtClean="0">
                <a:solidFill>
                  <a:schemeClr val="accent1"/>
                </a:solidFill>
                <a:latin typeface="Times New Roman" panose="02020603050405020304" pitchFamily="18" charset="0"/>
                <a:cs typeface="Times New Roman" panose="02020603050405020304" pitchFamily="18" charset="0"/>
              </a:rPr>
              <a:t>Thể</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tích</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của</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dụng</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cụ</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này</a:t>
            </a:r>
            <a:r>
              <a:rPr lang="en-US" sz="2600" b="1" dirty="0" smtClean="0">
                <a:solidFill>
                  <a:schemeClr val="accent1"/>
                </a:solidFill>
                <a:latin typeface="Times New Roman" panose="02020603050405020304" pitchFamily="18" charset="0"/>
                <a:cs typeface="Times New Roman" panose="02020603050405020304" pitchFamily="18" charset="0"/>
              </a:rPr>
              <a:t> </a:t>
            </a:r>
          </a:p>
          <a:p>
            <a:r>
              <a:rPr lang="en-US" sz="2600" b="1" dirty="0" smtClean="0">
                <a:solidFill>
                  <a:schemeClr val="accent1"/>
                </a:solidFill>
                <a:latin typeface="Times New Roman" panose="02020603050405020304" pitchFamily="18" charset="0"/>
                <a:cs typeface="Times New Roman" panose="02020603050405020304" pitchFamily="18" charset="0"/>
              </a:rPr>
              <a:t>b, </a:t>
            </a:r>
            <a:r>
              <a:rPr lang="en-US" sz="2600" b="1" dirty="0" err="1" smtClean="0">
                <a:solidFill>
                  <a:schemeClr val="accent1"/>
                </a:solidFill>
                <a:latin typeface="Times New Roman" panose="02020603050405020304" pitchFamily="18" charset="0"/>
                <a:cs typeface="Times New Roman" panose="02020603050405020304" pitchFamily="18" charset="0"/>
              </a:rPr>
              <a:t>Diện</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tích</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mặt</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ngoài</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của</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dụng</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cụ</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này</a:t>
            </a:r>
            <a:r>
              <a:rPr lang="en-US" sz="2600" b="1" dirty="0" smtClean="0">
                <a:solidFill>
                  <a:schemeClr val="accent1"/>
                </a:solidFill>
                <a:latin typeface="Times New Roman" panose="02020603050405020304" pitchFamily="18" charset="0"/>
                <a:cs typeface="Times New Roman" panose="02020603050405020304" pitchFamily="18" charset="0"/>
              </a:rPr>
              <a:t> ( </a:t>
            </a:r>
            <a:r>
              <a:rPr lang="en-US" sz="2600" b="1" dirty="0" err="1" smtClean="0">
                <a:solidFill>
                  <a:schemeClr val="accent1"/>
                </a:solidFill>
                <a:latin typeface="Times New Roman" panose="02020603050405020304" pitchFamily="18" charset="0"/>
                <a:cs typeface="Times New Roman" panose="02020603050405020304" pitchFamily="18" charset="0"/>
              </a:rPr>
              <a:t>không</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tính</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nắp</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đậy</a:t>
            </a:r>
            <a:r>
              <a:rPr lang="en-US" sz="2600" b="1" dirty="0" smtClean="0">
                <a:solidFill>
                  <a:schemeClr val="accent1"/>
                </a:solidFill>
                <a:latin typeface="Times New Roman" panose="02020603050405020304" pitchFamily="18" charset="0"/>
                <a:cs typeface="Times New Roman" panose="02020603050405020304" pitchFamily="18" charset="0"/>
              </a:rPr>
              <a:t>)</a:t>
            </a:r>
            <a:endParaRPr lang="en-US" sz="2600" dirty="0">
              <a:solidFill>
                <a:schemeClr val="accent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09143" y="1713129"/>
            <a:ext cx="696036" cy="8253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solidFill>
                  <a:srgbClr val="FF0000"/>
                </a:solidFill>
                <a:latin typeface="Times New Roman" panose="02020603050405020304" pitchFamily="18" charset="0"/>
                <a:cs typeface="Times New Roman" panose="02020603050405020304" pitchFamily="18" charset="0"/>
              </a:rPr>
              <a:t>Giải</a:t>
            </a: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446" y="1968555"/>
            <a:ext cx="2586545" cy="290877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03936" y="2691551"/>
                <a:ext cx="5843510" cy="4873001"/>
              </a:xfrm>
              <a:prstGeom prst="rect">
                <a:avLst/>
              </a:prstGeom>
            </p:spPr>
            <p:txBody>
              <a:bodyPr wrap="square">
                <a:spAutoFit/>
              </a:bodyPr>
              <a:lstStyle/>
              <a:p>
                <a:r>
                  <a:rPr lang="en-US" sz="2600" dirty="0" smtClean="0">
                    <a:solidFill>
                      <a:srgbClr val="FF0000"/>
                    </a:solidFill>
                    <a:latin typeface="Times New Roman" panose="02020603050405020304" pitchFamily="18" charset="0"/>
                    <a:cs typeface="Times New Roman" panose="02020603050405020304" pitchFamily="18" charset="0"/>
                  </a:rPr>
                  <a:t>Dụng </a:t>
                </a:r>
                <a:r>
                  <a:rPr lang="en-US" sz="2600" dirty="0" err="1" smtClean="0">
                    <a:solidFill>
                      <a:srgbClr val="FF0000"/>
                    </a:solidFill>
                    <a:latin typeface="Times New Roman" panose="02020603050405020304" pitchFamily="18" charset="0"/>
                    <a:cs typeface="Times New Roman" panose="02020603050405020304" pitchFamily="18" charset="0"/>
                  </a:rPr>
                  <a:t>cụ</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này</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gồm</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một</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hình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trụ</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ghép</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với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một</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hình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nón</a:t>
                </a:r>
                <a:r>
                  <a:rPr lang="en-US" sz="2600" dirty="0" smtClean="0">
                    <a:solidFill>
                      <a:srgbClr val="FF0000"/>
                    </a:solidFill>
                    <a:latin typeface="Times New Roman" panose="02020603050405020304" pitchFamily="18" charset="0"/>
                    <a:cs typeface="Times New Roman" panose="02020603050405020304" pitchFamily="18" charset="0"/>
                  </a:rPr>
                  <a:t>.</a:t>
                </a:r>
              </a:p>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tích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trụ</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b>
                        <m:sSubPr>
                          <m:ctrlPr>
                            <a:rPr lang="en-US" sz="2600" b="0" i="1" smtClean="0">
                              <a:latin typeface="Cambria Math"/>
                              <a:cs typeface="Times New Roman" panose="02020603050405020304" pitchFamily="18" charset="0"/>
                            </a:rPr>
                          </m:ctrlPr>
                        </m:sSubPr>
                        <m:e>
                          <m:r>
                            <a:rPr lang="en-US" sz="2600" b="0" i="1" smtClean="0">
                              <a:latin typeface="Cambria Math" panose="02040503050406030204" pitchFamily="18" charset="0"/>
                              <a:cs typeface="Times New Roman" panose="02020603050405020304" pitchFamily="18" charset="0"/>
                            </a:rPr>
                            <m:t>𝑉</m:t>
                          </m:r>
                        </m:e>
                        <m:sub>
                          <m:r>
                            <a:rPr lang="en-US" sz="2600" b="0" i="1" smtClean="0">
                              <a:latin typeface="Cambria Math" panose="02040503050406030204" pitchFamily="18" charset="0"/>
                              <a:cs typeface="Times New Roman" panose="02020603050405020304" pitchFamily="18" charset="0"/>
                            </a:rPr>
                            <m:t>𝑡𝑟</m:t>
                          </m:r>
                          <m:r>
                            <a:rPr lang="en-US" sz="2600" b="0" i="1" smtClean="0">
                              <a:latin typeface="Cambria Math" panose="02040503050406030204" pitchFamily="18" charset="0"/>
                              <a:cs typeface="Times New Roman" panose="02020603050405020304" pitchFamily="18" charset="0"/>
                            </a:rPr>
                            <m:t>ụ</m:t>
                          </m:r>
                        </m:sub>
                      </m:sSub>
                      <m:r>
                        <a:rPr lang="en-US" sz="2600" b="0" i="1" smtClean="0">
                          <a:latin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2600" b="0" i="1" smtClean="0">
                              <a:latin typeface="Cambria Math"/>
                              <a:ea typeface="Cambria Math" panose="02040503050406030204" pitchFamily="18" charset="0"/>
                              <a:cs typeface="Times New Roman" panose="02020603050405020304" pitchFamily="18" charset="0"/>
                            </a:rPr>
                          </m:ctrlPr>
                        </m:sSup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en-US" sz="2600" b="0" i="1" smtClean="0">
                              <a:latin typeface="Cambria Math" panose="02040503050406030204" pitchFamily="18" charset="0"/>
                              <a:ea typeface="Cambria Math" panose="02040503050406030204" pitchFamily="18" charset="0"/>
                              <a:cs typeface="Times New Roman" panose="02020603050405020304" pitchFamily="18" charset="0"/>
                            </a:rPr>
                            <m:t>2</m:t>
                          </m:r>
                        </m:sup>
                      </m:sSup>
                      <m:sSub>
                        <m:sSubPr>
                          <m:ctrlPr>
                            <a:rPr lang="en-US" sz="2600" b="0" i="1" smtClean="0">
                              <a:latin typeface="Cambria Math"/>
                              <a:ea typeface="Cambria Math" panose="02040503050406030204" pitchFamily="18" charset="0"/>
                              <a:cs typeface="Times New Roman" panose="02020603050405020304" pitchFamily="18" charset="0"/>
                            </a:rPr>
                          </m:ctrlPr>
                        </m:sSub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h</m:t>
                          </m:r>
                        </m:e>
                        <m: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600" b="0" i="1" smtClean="0">
                              <a:latin typeface="Cambria Math"/>
                              <a:ea typeface="Cambria Math" panose="02040503050406030204" pitchFamily="18" charset="0"/>
                              <a:cs typeface="Times New Roman" panose="02020603050405020304" pitchFamily="18" charset="0"/>
                            </a:rPr>
                          </m:ctrlPr>
                        </m:sSup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0,7</m:t>
                          </m:r>
                        </m:e>
                        <m:sup>
                          <m:r>
                            <a:rPr lang="en-US" sz="26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600" b="0" i="1" smtClean="0">
                          <a:latin typeface="Cambria Math" panose="02040503050406030204" pitchFamily="18" charset="0"/>
                          <a:ea typeface="Cambria Math" panose="02040503050406030204" pitchFamily="18" charset="0"/>
                          <a:cs typeface="Times New Roman" panose="02020603050405020304" pitchFamily="18" charset="0"/>
                        </a:rPr>
                        <m:t>.0,7=0,343</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600" b="0" i="1" smtClean="0">
                          <a:latin typeface="Cambria Math" panose="02040503050406030204" pitchFamily="18" charset="0"/>
                          <a:cs typeface="Times New Roman" panose="02020603050405020304" pitchFamily="18" charset="0"/>
                        </a:rPr>
                        <m:t>(</m:t>
                      </m:r>
                      <m:sSup>
                        <m:sSupPr>
                          <m:ctrlPr>
                            <a:rPr lang="en-US" sz="2600" b="0" i="1" smtClean="0">
                              <a:latin typeface="Cambria Math"/>
                              <a:cs typeface="Times New Roman" panose="02020603050405020304" pitchFamily="18" charset="0"/>
                            </a:rPr>
                          </m:ctrlPr>
                        </m:sSupPr>
                        <m:e>
                          <m:r>
                            <a:rPr lang="en-US" sz="2600" b="0" i="1" smtClean="0">
                              <a:latin typeface="Cambria Math" panose="02040503050406030204" pitchFamily="18" charset="0"/>
                              <a:cs typeface="Times New Roman" panose="02020603050405020304" pitchFamily="18" charset="0"/>
                            </a:rPr>
                            <m:t>𝑚</m:t>
                          </m:r>
                        </m:e>
                        <m:sup>
                          <m:r>
                            <a:rPr lang="en-US" sz="2600" b="0" i="1" smtClean="0">
                              <a:latin typeface="Cambria Math" panose="02040503050406030204" pitchFamily="18" charset="0"/>
                              <a:cs typeface="Times New Roman" panose="02020603050405020304" pitchFamily="18" charset="0"/>
                            </a:rPr>
                            <m:t>3</m:t>
                          </m:r>
                        </m:sup>
                      </m:sSup>
                      <m:r>
                        <a:rPr lang="en-US" sz="2600" b="0" i="1" smtClean="0">
                          <a:latin typeface="Cambria Math" panose="02040503050406030204" pitchFamily="18" charset="0"/>
                          <a:cs typeface="Times New Roman" panose="02020603050405020304" pitchFamily="18" charset="0"/>
                        </a:rPr>
                        <m:t>)</m:t>
                      </m:r>
                    </m:oMath>
                  </m:oMathPara>
                </a14:m>
                <a:endParaRPr lang="en-US" sz="2600" dirty="0" smtClean="0">
                  <a:latin typeface="Times New Roman" panose="02020603050405020304" pitchFamily="18" charset="0"/>
                  <a:cs typeface="Times New Roman" panose="02020603050405020304" pitchFamily="18" charset="0"/>
                </a:endParaRPr>
              </a:p>
              <a:p>
                <a:r>
                  <a:rPr lang="en-US" sz="2600" dirty="0" err="1" smtClean="0">
                    <a:latin typeface="Times New Roman" panose="02020603050405020304" pitchFamily="18" charset="0"/>
                    <a:cs typeface="Times New Roman" panose="02020603050405020304" pitchFamily="18" charset="0"/>
                  </a:rPr>
                  <a:t>Thể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tích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nón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sz="2600" b="0" i="1" smtClean="0">
                              <a:latin typeface="Cambria Math"/>
                              <a:ea typeface="Cambria Math" panose="02040503050406030204" pitchFamily="18" charset="0"/>
                              <a:cs typeface="Times New Roman" panose="02020603050405020304" pitchFamily="18" charset="0"/>
                            </a:rPr>
                          </m:ctrlPr>
                        </m:sSub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ó</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𝑛</m:t>
                          </m:r>
                        </m:sub>
                      </m:sSub>
                      <m:r>
                        <a:rPr lang="en-US" sz="26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600" i="1" smtClean="0">
                              <a:latin typeface="Cambria Math"/>
                              <a:ea typeface="Cambria Math" panose="02040503050406030204" pitchFamily="18" charset="0"/>
                              <a:cs typeface="Times New Roman" panose="02020603050405020304" pitchFamily="18" charset="0"/>
                            </a:rPr>
                          </m:ctrlPr>
                        </m:fPr>
                        <m:num>
                          <m:r>
                            <a:rPr lang="en-US" sz="2600" b="0" i="0"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2600" b="0" i="0" smtClean="0">
                              <a:latin typeface="Cambria Math" panose="02040503050406030204" pitchFamily="18" charset="0"/>
                              <a:ea typeface="Cambria Math" panose="02040503050406030204" pitchFamily="18" charset="0"/>
                              <a:cs typeface="Times New Roman" panose="02020603050405020304" pitchFamily="18" charset="0"/>
                            </a:rPr>
                            <m:t>3</m:t>
                          </m:r>
                        </m:den>
                      </m:f>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π</m:t>
                      </m:r>
                      <m:sSup>
                        <m:sSupPr>
                          <m:ctrlPr>
                            <a:rPr lang="en-US" sz="2600" i="1" smtClean="0">
                              <a:latin typeface="Cambria Math"/>
                              <a:ea typeface="Cambria Math" panose="02040503050406030204" pitchFamily="18" charset="0"/>
                              <a:cs typeface="Times New Roman" panose="02020603050405020304" pitchFamily="18" charset="0"/>
                            </a:rPr>
                          </m:ctrlPr>
                        </m:sSupPr>
                        <m:e>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r</m:t>
                          </m:r>
                        </m:e>
                        <m:sup>
                          <m:r>
                            <a:rPr lang="en-US" sz="2600" b="0" i="0"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600" b="0" i="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00" i="1" smtClean="0">
                              <a:latin typeface="Cambria Math"/>
                              <a:ea typeface="Cambria Math" panose="02040503050406030204" pitchFamily="18" charset="0"/>
                              <a:cs typeface="Times New Roman" panose="02020603050405020304" pitchFamily="18" charset="0"/>
                            </a:rPr>
                          </m:ctrlPr>
                        </m:sSubPr>
                        <m:e>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h</m:t>
                          </m:r>
                        </m:e>
                        <m:sub>
                          <m:r>
                            <a:rPr lang="en-US" sz="2600" b="0" i="0" smtClean="0">
                              <a:latin typeface="Cambria Math" panose="02040503050406030204" pitchFamily="18" charset="0"/>
                              <a:ea typeface="Cambria Math" panose="02040503050406030204" pitchFamily="18" charset="0"/>
                              <a:cs typeface="Times New Roman" panose="02020603050405020304" pitchFamily="18" charset="0"/>
                            </a:rPr>
                            <m:t>2</m:t>
                          </m:r>
                        </m:sub>
                      </m:sSub>
                      <m:r>
                        <a:rPr lang="en-US" sz="26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600" i="1" smtClean="0">
                              <a:latin typeface="Cambria Math"/>
                              <a:ea typeface="Cambria Math" panose="02040503050406030204" pitchFamily="18" charset="0"/>
                              <a:cs typeface="Times New Roman" panose="02020603050405020304" pitchFamily="18" charset="0"/>
                            </a:rPr>
                          </m:ctrlPr>
                        </m:fPr>
                        <m:num>
                          <m:r>
                            <a:rPr lang="en-US" sz="2600" b="0" i="0"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2600" b="0" i="0" smtClean="0">
                              <a:latin typeface="Cambria Math" panose="02040503050406030204" pitchFamily="18" charset="0"/>
                              <a:ea typeface="Cambria Math" panose="02040503050406030204" pitchFamily="18" charset="0"/>
                              <a:cs typeface="Times New Roman" panose="02020603050405020304" pitchFamily="18" charset="0"/>
                            </a:rPr>
                            <m:t>3</m:t>
                          </m:r>
                        </m:den>
                      </m:f>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π</m:t>
                      </m:r>
                      <m:r>
                        <a:rPr lang="en-US" sz="2600" b="0" i="0"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600" i="1" smtClean="0">
                              <a:latin typeface="Cambria Math"/>
                              <a:ea typeface="Cambria Math" panose="02040503050406030204" pitchFamily="18" charset="0"/>
                              <a:cs typeface="Times New Roman" panose="02020603050405020304" pitchFamily="18" charset="0"/>
                            </a:rPr>
                          </m:ctrlPr>
                        </m:sSupPr>
                        <m:e>
                          <m:r>
                            <a:rPr lang="en-US" sz="2600" b="0" i="0" smtClean="0">
                              <a:latin typeface="Cambria Math" panose="02040503050406030204" pitchFamily="18" charset="0"/>
                              <a:ea typeface="Cambria Math" panose="02040503050406030204" pitchFamily="18" charset="0"/>
                              <a:cs typeface="Times New Roman" panose="02020603050405020304" pitchFamily="18" charset="0"/>
                            </a:rPr>
                            <m:t>0,7</m:t>
                          </m:r>
                        </m:e>
                        <m:sup>
                          <m:r>
                            <a:rPr lang="en-US" sz="2600" b="0" i="0"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600" b="0" i="0" smtClean="0">
                          <a:latin typeface="Cambria Math" panose="02040503050406030204" pitchFamily="18" charset="0"/>
                          <a:ea typeface="Cambria Math" panose="02040503050406030204" pitchFamily="18" charset="0"/>
                          <a:cs typeface="Times New Roman" panose="02020603050405020304" pitchFamily="18" charset="0"/>
                        </a:rPr>
                        <m:t>.0,9=0,147</m:t>
                      </m:r>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π</m:t>
                      </m:r>
                      <m:d>
                        <m:dPr>
                          <m:ctrlPr>
                            <a:rPr lang="en-US" sz="2600" i="1" smtClean="0">
                              <a:latin typeface="Cambria Math"/>
                              <a:ea typeface="Cambria Math" panose="02040503050406030204" pitchFamily="18" charset="0"/>
                              <a:cs typeface="Times New Roman" panose="02020603050405020304" pitchFamily="18" charset="0"/>
                            </a:rPr>
                          </m:ctrlPr>
                        </m:dPr>
                        <m:e>
                          <m:sSup>
                            <m:sSupPr>
                              <m:ctrlPr>
                                <a:rPr lang="en-US" sz="2600" i="1" smtClean="0">
                                  <a:latin typeface="Cambria Math"/>
                                  <a:ea typeface="Cambria Math" panose="02040503050406030204" pitchFamily="18" charset="0"/>
                                  <a:cs typeface="Times New Roman" panose="02020603050405020304" pitchFamily="18" charset="0"/>
                                </a:rPr>
                              </m:ctrlPr>
                            </m:sSupPr>
                            <m:e>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m</m:t>
                              </m:r>
                            </m:e>
                            <m:sup>
                              <m:r>
                                <a:rPr lang="en-US" sz="2600" b="0" i="0" smtClean="0">
                                  <a:latin typeface="Cambria Math" panose="02040503050406030204" pitchFamily="18" charset="0"/>
                                  <a:ea typeface="Cambria Math" panose="02040503050406030204" pitchFamily="18" charset="0"/>
                                  <a:cs typeface="Times New Roman" panose="02020603050405020304" pitchFamily="18" charset="0"/>
                                </a:rPr>
                                <m:t>3</m:t>
                              </m:r>
                            </m:sup>
                          </m:sSup>
                        </m:e>
                      </m:d>
                      <m:r>
                        <a:rPr lang="en-US" sz="2600" b="0" i="1" smtClean="0">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2600" b="0" i="1" dirty="0" smtClean="0">
                  <a:latin typeface="Cambria Math" panose="02040503050406030204" pitchFamily="18" charset="0"/>
                  <a:ea typeface="Cambria Math" panose="02040503050406030204" pitchFamily="18" charset="0"/>
                  <a:cs typeface="Times New Roman" panose="02020603050405020304" pitchFamily="18" charset="0"/>
                </a:endParaRPr>
              </a:p>
              <a:p>
                <a:r>
                  <a:rPr lang="en-US" sz="2600" dirty="0" err="1" smtClean="0">
                    <a:solidFill>
                      <a:srgbClr val="FF0000"/>
                    </a:solidFill>
                    <a:latin typeface="Times New Roman" panose="02020603050405020304" pitchFamily="18" charset="0"/>
                    <a:cs typeface="Times New Roman" panose="02020603050405020304" pitchFamily="18" charset="0"/>
                  </a:rPr>
                  <a:t>Thể</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tích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dụng</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cụ</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này</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là</a:t>
                </a:r>
                <a:r>
                  <a:rPr lang="en-US" sz="2600" dirty="0" smtClean="0">
                    <a:solidFill>
                      <a:srgbClr val="FF0000"/>
                    </a:solidFill>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𝑉</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00" b="0" i="1" smtClean="0">
                              <a:latin typeface="Cambria Math"/>
                              <a:ea typeface="Cambria Math" panose="02040503050406030204" pitchFamily="18" charset="0"/>
                              <a:cs typeface="Times New Roman" panose="02020603050405020304" pitchFamily="18" charset="0"/>
                            </a:rPr>
                          </m:ctrlPr>
                        </m:sSub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00" b="0" i="1" smtClean="0">
                              <a:latin typeface="Cambria Math"/>
                              <a:ea typeface="Cambria Math" panose="02040503050406030204" pitchFamily="18" charset="0"/>
                              <a:cs typeface="Times New Roman" panose="02020603050405020304" pitchFamily="18" charset="0"/>
                            </a:rPr>
                          </m:ctrlPr>
                        </m:sSub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2</m:t>
                          </m:r>
                        </m:sub>
                      </m:s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=0,343</m:t>
                      </m:r>
                      <m:r>
                        <a:rPr lang="en-US" sz="260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−0,14</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=0,49</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≈1,54(</m:t>
                      </m:r>
                      <m:sSup>
                        <m:sSupPr>
                          <m:ctrlPr>
                            <a:rPr lang="en-US" sz="2600" b="0" i="1" smtClean="0">
                              <a:latin typeface="Cambria Math"/>
                              <a:ea typeface="Cambria Math" panose="02040503050406030204" pitchFamily="18" charset="0"/>
                              <a:cs typeface="Times New Roman" panose="02020603050405020304" pitchFamily="18" charset="0"/>
                            </a:rPr>
                          </m:ctrlPr>
                        </m:sSup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2600" b="0" i="1" smtClean="0">
                              <a:latin typeface="Cambria Math" panose="02040503050406030204" pitchFamily="18" charset="0"/>
                              <a:ea typeface="Cambria Math" panose="02040503050406030204" pitchFamily="18" charset="0"/>
                              <a:cs typeface="Times New Roman" panose="02020603050405020304" pitchFamily="18" charset="0"/>
                            </a:rPr>
                            <m:t>3</m:t>
                          </m:r>
                        </m:sup>
                      </m:sSup>
                      <m:r>
                        <a:rPr lang="en-US" sz="26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600" dirty="0" smtClean="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5247" y="2691550"/>
                <a:ext cx="7791347" cy="3281796"/>
              </a:xfrm>
              <a:prstGeom prst="rect">
                <a:avLst/>
              </a:prstGeom>
              <a:blipFill rotWithShape="0">
                <a:blip r:embed="rId3"/>
                <a:stretch>
                  <a:fillRect l="-1407" t="-1859"/>
                </a:stretch>
              </a:blipFill>
            </p:spPr>
            <p:txBody>
              <a:bodyPr/>
              <a:lstStyle/>
              <a:p>
                <a:r>
                  <a:rPr lang="en-US">
                    <a:noFill/>
                  </a:rPr>
                  <a:t> </a:t>
                </a:r>
              </a:p>
            </p:txBody>
          </p:sp>
        </mc:Fallback>
      </mc:AlternateContent>
    </p:spTree>
    <p:extLst>
      <p:ext uri="{BB962C8B-B14F-4D97-AF65-F5344CB8AC3E}">
        <p14:creationId xmlns:p14="http://schemas.microsoft.com/office/powerpoint/2010/main" val="37701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barn(inVertical)">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barn(inVertical)">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barn(inVertical)">
                                      <p:cBhvr>
                                        <p:cTn id="39" dur="500"/>
                                        <p:tgtEl>
                                          <p:spTgt spid="6">
                                            <p:txEl>
                                              <p:pRg st="3" end="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barn(inVertical)">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barn(inVertical)">
                                      <p:cBhvr>
                                        <p:cTn id="47" dur="500"/>
                                        <p:tgtEl>
                                          <p:spTgt spid="6">
                                            <p:txEl>
                                              <p:pRg st="5" end="5"/>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barn(inVertical)">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719"/>
            <a:ext cx="9010357" cy="492443"/>
          </a:xfrm>
          <a:prstGeom prst="rect">
            <a:avLst/>
          </a:prstGeom>
        </p:spPr>
        <p:txBody>
          <a:bodyPr wrap="square">
            <a:spAutoFit/>
          </a:bodyPr>
          <a:lstStyle/>
          <a:p>
            <a:r>
              <a:rPr lang="en-US" altLang="en-US" sz="2600" b="1" u="sng" dirty="0" err="1" smtClean="0">
                <a:solidFill>
                  <a:schemeClr val="accent1"/>
                </a:solidFill>
                <a:latin typeface="Times New Roman" panose="02020603050405020304" pitchFamily="18" charset="0"/>
                <a:cs typeface="Times New Roman" panose="02020603050405020304" pitchFamily="18" charset="0"/>
              </a:rPr>
              <a:t>Bài</a:t>
            </a:r>
            <a:r>
              <a:rPr lang="en-US" altLang="en-US" sz="2600" b="1" u="sng" dirty="0" smtClean="0">
                <a:solidFill>
                  <a:schemeClr val="accent1"/>
                </a:solidFill>
                <a:latin typeface="Times New Roman" panose="02020603050405020304" pitchFamily="18" charset="0"/>
                <a:cs typeface="Times New Roman" panose="02020603050405020304" pitchFamily="18" charset="0"/>
              </a:rPr>
              <a:t> 27(</a:t>
            </a:r>
            <a:r>
              <a:rPr lang="en-US" altLang="en-US" sz="2600" b="1" u="sng" dirty="0" err="1" smtClean="0">
                <a:solidFill>
                  <a:schemeClr val="accent1"/>
                </a:solidFill>
                <a:latin typeface="Times New Roman" panose="02020603050405020304" pitchFamily="18" charset="0"/>
                <a:cs typeface="Times New Roman" panose="02020603050405020304" pitchFamily="18" charset="0"/>
              </a:rPr>
              <a:t>sgk</a:t>
            </a:r>
            <a:r>
              <a:rPr lang="en-US" altLang="en-US" sz="2600" b="1" u="sng" dirty="0" smtClean="0">
                <a:solidFill>
                  <a:schemeClr val="accent1"/>
                </a:solidFill>
                <a:latin typeface="Times New Roman" panose="02020603050405020304" pitchFamily="18" charset="0"/>
                <a:cs typeface="Times New Roman" panose="02020603050405020304" pitchFamily="18" charset="0"/>
              </a:rPr>
              <a:t>/119):</a:t>
            </a:r>
            <a:endParaRPr lang="en-US" sz="2600" dirty="0">
              <a:solidFill>
                <a:schemeClr val="accent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9378" y="492330"/>
            <a:ext cx="685800" cy="6869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812" y="835791"/>
            <a:ext cx="2586545" cy="290877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28020" y="1179251"/>
                <a:ext cx="5977247" cy="5316455"/>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Diện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xung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quanh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trụ</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𝑟</m:t>
                      </m:r>
                      <m:sSub>
                        <m:sSubPr>
                          <m:ctrlPr>
                            <a:rPr lang="en-US" sz="3000" b="0" i="1" smtClean="0">
                              <a:latin typeface="Cambria Math"/>
                              <a:ea typeface="Cambria Math" panose="02040503050406030204" pitchFamily="18" charset="0"/>
                              <a:cs typeface="Times New Roman" panose="02020603050405020304" pitchFamily="18" charset="0"/>
                            </a:rPr>
                          </m:ctrlPr>
                        </m:sSub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h</m:t>
                          </m:r>
                        </m:e>
                        <m:sub>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.0,7.0,7=0,98</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3000" dirty="0" smtClean="0">
                  <a:latin typeface="Times New Roman" panose="02020603050405020304" pitchFamily="18" charset="0"/>
                  <a:cs typeface="Times New Roman" panose="02020603050405020304" pitchFamily="18" charset="0"/>
                </a:endParaRPr>
              </a:p>
              <a:p>
                <a:r>
                  <a:rPr lang="en-US" sz="3000" dirty="0" err="1" smtClean="0">
                    <a:latin typeface="Times New Roman" panose="02020603050405020304" pitchFamily="18" charset="0"/>
                    <a:cs typeface="Times New Roman" panose="02020603050405020304" pitchFamily="18" charset="0"/>
                  </a:rPr>
                  <a:t>Diện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xung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quanh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nón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cs typeface="Times New Roman" panose="02020603050405020304" pitchFamily="18" charset="0"/>
                        </a:rPr>
                        <m:t>𝑙</m:t>
                      </m:r>
                      <m:r>
                        <a:rPr lang="en-US" sz="3000" b="0" i="1" smtClean="0">
                          <a:latin typeface="Cambria Math" panose="02040503050406030204" pitchFamily="18" charset="0"/>
                          <a:cs typeface="Times New Roman" panose="02020603050405020304" pitchFamily="18" charset="0"/>
                        </a:rPr>
                        <m:t>=</m:t>
                      </m:r>
                      <m:rad>
                        <m:radPr>
                          <m:degHide m:val="on"/>
                          <m:ctrlPr>
                            <a:rPr lang="en-US" sz="3000" b="0" i="1" smtClean="0">
                              <a:latin typeface="Cambria Math"/>
                              <a:cs typeface="Times New Roman" panose="02020603050405020304" pitchFamily="18" charset="0"/>
                            </a:rPr>
                          </m:ctrlPr>
                        </m:radPr>
                        <m:deg/>
                        <m:e>
                          <m:sSup>
                            <m:sSupPr>
                              <m:ctrlPr>
                                <a:rPr lang="en-US" sz="3000" b="0" i="1" smtClean="0">
                                  <a:latin typeface="Cambria Math"/>
                                  <a:cs typeface="Times New Roman" panose="02020603050405020304" pitchFamily="18" charset="0"/>
                                </a:rPr>
                              </m:ctrlPr>
                            </m:sSupPr>
                            <m:e>
                              <m:r>
                                <a:rPr lang="en-US" sz="3000" b="0" i="1" smtClean="0">
                                  <a:latin typeface="Cambria Math" panose="02040503050406030204" pitchFamily="18" charset="0"/>
                                  <a:cs typeface="Times New Roman" panose="02020603050405020304" pitchFamily="18" charset="0"/>
                                </a:rPr>
                                <m:t>𝑟</m:t>
                              </m:r>
                            </m:e>
                            <m:sup>
                              <m:r>
                                <a:rPr lang="en-US" sz="3000" b="0" i="1" smtClean="0">
                                  <a:latin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cs typeface="Times New Roman" panose="02020603050405020304" pitchFamily="18" charset="0"/>
                            </a:rPr>
                            <m:t>+</m:t>
                          </m:r>
                          <m:sSup>
                            <m:sSupPr>
                              <m:ctrlPr>
                                <a:rPr lang="en-US" sz="3000" b="0" i="1" smtClean="0">
                                  <a:latin typeface="Cambria Math"/>
                                  <a:cs typeface="Times New Roman" panose="02020603050405020304" pitchFamily="18" charset="0"/>
                                </a:rPr>
                              </m:ctrlPr>
                            </m:sSupPr>
                            <m:e>
                              <m:r>
                                <a:rPr lang="en-US" sz="3000" b="0" i="1" smtClean="0">
                                  <a:latin typeface="Cambria Math" panose="02040503050406030204" pitchFamily="18" charset="0"/>
                                  <a:cs typeface="Times New Roman" panose="02020603050405020304" pitchFamily="18" charset="0"/>
                                </a:rPr>
                                <m:t>h</m:t>
                              </m:r>
                            </m:e>
                            <m:sup>
                              <m:r>
                                <a:rPr lang="en-US" sz="3000" b="0" i="1" smtClean="0">
                                  <a:latin typeface="Cambria Math" panose="02040503050406030204" pitchFamily="18" charset="0"/>
                                  <a:cs typeface="Times New Roman" panose="02020603050405020304" pitchFamily="18" charset="0"/>
                                </a:rPr>
                                <m:t>2</m:t>
                              </m:r>
                            </m:sup>
                          </m:sSup>
                        </m:e>
                      </m:rad>
                      <m:r>
                        <a:rPr lang="en-US" sz="3000" b="0" i="1" smtClean="0">
                          <a:latin typeface="Cambria Math" panose="02040503050406030204" pitchFamily="18" charset="0"/>
                          <a:cs typeface="Times New Roman" panose="02020603050405020304" pitchFamily="18" charset="0"/>
                        </a:rPr>
                        <m:t>=</m:t>
                      </m:r>
                      <m:rad>
                        <m:radPr>
                          <m:degHide m:val="on"/>
                          <m:ctrlPr>
                            <a:rPr lang="en-US" sz="3000" b="0" i="1" smtClean="0">
                              <a:latin typeface="Cambria Math"/>
                              <a:cs typeface="Times New Roman" panose="02020603050405020304" pitchFamily="18" charset="0"/>
                            </a:rPr>
                          </m:ctrlPr>
                        </m:radPr>
                        <m:deg/>
                        <m:e>
                          <m:sSup>
                            <m:sSupPr>
                              <m:ctrlPr>
                                <a:rPr lang="en-US" sz="3000" b="0" i="1" smtClean="0">
                                  <a:latin typeface="Cambria Math"/>
                                  <a:cs typeface="Times New Roman" panose="02020603050405020304" pitchFamily="18" charset="0"/>
                                </a:rPr>
                              </m:ctrlPr>
                            </m:sSupPr>
                            <m:e>
                              <m:r>
                                <a:rPr lang="en-US" sz="3000" b="0" i="1" smtClean="0">
                                  <a:latin typeface="Cambria Math" panose="02040503050406030204" pitchFamily="18" charset="0"/>
                                  <a:cs typeface="Times New Roman" panose="02020603050405020304" pitchFamily="18" charset="0"/>
                                </a:rPr>
                                <m:t>7</m:t>
                              </m:r>
                            </m:e>
                            <m:sup>
                              <m:r>
                                <a:rPr lang="en-US" sz="3000" b="0" i="1" smtClean="0">
                                  <a:latin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cs typeface="Times New Roman" panose="02020603050405020304" pitchFamily="18" charset="0"/>
                            </a:rPr>
                            <m:t>+</m:t>
                          </m:r>
                          <m:sSup>
                            <m:sSupPr>
                              <m:ctrlPr>
                                <a:rPr lang="en-US" sz="3000" b="0" i="1" smtClean="0">
                                  <a:latin typeface="Cambria Math"/>
                                  <a:cs typeface="Times New Roman" panose="02020603050405020304" pitchFamily="18" charset="0"/>
                                </a:rPr>
                              </m:ctrlPr>
                            </m:sSupPr>
                            <m:e>
                              <m:r>
                                <a:rPr lang="en-US" sz="3000" b="0" i="1" smtClean="0">
                                  <a:latin typeface="Cambria Math" panose="02040503050406030204" pitchFamily="18" charset="0"/>
                                  <a:cs typeface="Times New Roman" panose="02020603050405020304" pitchFamily="18" charset="0"/>
                                </a:rPr>
                                <m:t>9</m:t>
                              </m:r>
                            </m:e>
                            <m:sup>
                              <m:r>
                                <a:rPr lang="en-US" sz="3000" b="0" i="1" smtClean="0">
                                  <a:latin typeface="Cambria Math" panose="02040503050406030204" pitchFamily="18" charset="0"/>
                                  <a:cs typeface="Times New Roman" panose="02020603050405020304" pitchFamily="18" charset="0"/>
                                </a:rPr>
                                <m:t>2</m:t>
                              </m:r>
                            </m:sup>
                          </m:sSup>
                        </m:e>
                      </m:rad>
                      <m:r>
                        <a:rPr lang="en-US" sz="3000" i="1">
                          <a:latin typeface="Cambria Math" panose="02040503050406030204" pitchFamily="18" charset="0"/>
                          <a:ea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1,4 (</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3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3000" i="1" smtClean="0">
                              <a:latin typeface="Cambria Math"/>
                              <a:cs typeface="Times New Roman" panose="02020603050405020304" pitchFamily="18" charset="0"/>
                            </a:rPr>
                          </m:ctrlPr>
                        </m:sSubPr>
                        <m:e>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𝑆</m:t>
                          </m:r>
                        </m:e>
                        <m:sub>
                          <m:r>
                            <a:rPr lang="en-US" sz="3000" b="0" i="1" smtClean="0">
                              <a:latin typeface="Cambria Math" panose="02040503050406030204" pitchFamily="18" charset="0"/>
                              <a:cs typeface="Times New Roman" panose="02020603050405020304" pitchFamily="18" charset="0"/>
                            </a:rPr>
                            <m:t>𝑥𝑝</m:t>
                          </m:r>
                        </m:sub>
                      </m:sSub>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𝑟𝑙</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.0,7.1,14≈0,8</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3000" dirty="0" smtClean="0">
                  <a:latin typeface="Times New Roman" panose="02020603050405020304" pitchFamily="18" charset="0"/>
                  <a:cs typeface="Times New Roman" panose="02020603050405020304" pitchFamily="18" charset="0"/>
                </a:endParaRPr>
              </a:p>
              <a:p>
                <a:r>
                  <a:rPr lang="en-US" sz="3000" dirty="0" err="1" smtClean="0">
                    <a:solidFill>
                      <a:srgbClr val="FF0000"/>
                    </a:solidFill>
                    <a:latin typeface="Times New Roman" panose="02020603050405020304" pitchFamily="18" charset="0"/>
                    <a:cs typeface="Times New Roman" panose="02020603050405020304" pitchFamily="18" charset="0"/>
                  </a:rPr>
                  <a:t>Diện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tích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mặt</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ngoài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của</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dụng</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cụ</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là</a:t>
                </a:r>
                <a:r>
                  <a:rPr lang="en-US" sz="3000" dirty="0" smtClean="0">
                    <a:solidFill>
                      <a:srgbClr val="FF0000"/>
                    </a:solidFill>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cs typeface="Times New Roman" panose="02020603050405020304" pitchFamily="18" charset="0"/>
                        </a:rPr>
                        <m:t>0,98</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+0,8</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=1,78</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≈5,59(</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3000" dirty="0" smtClean="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7358" y="1179251"/>
                <a:ext cx="7969663" cy="4052200"/>
              </a:xfrm>
              <a:prstGeom prst="rect">
                <a:avLst/>
              </a:prstGeom>
              <a:blipFill rotWithShape="0">
                <a:blip r:embed="rId3"/>
                <a:stretch>
                  <a:fillRect l="-1836" t="-1955"/>
                </a:stretch>
              </a:blipFill>
            </p:spPr>
            <p:txBody>
              <a:bodyPr/>
              <a:lstStyle/>
              <a:p>
                <a:r>
                  <a:rPr lang="en-US">
                    <a:noFill/>
                  </a:rPr>
                  <a:t> </a:t>
                </a:r>
              </a:p>
            </p:txBody>
          </p:sp>
        </mc:Fallback>
      </mc:AlternateContent>
    </p:spTree>
    <p:extLst>
      <p:ext uri="{BB962C8B-B14F-4D97-AF65-F5344CB8AC3E}">
        <p14:creationId xmlns:p14="http://schemas.microsoft.com/office/powerpoint/2010/main" val="248790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circle(in)">
                                      <p:cBhvr>
                                        <p:cTn id="24" dur="2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circle(in)">
                                      <p:cBhvr>
                                        <p:cTn id="29" dur="2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circle(in)">
                                      <p:cBhvr>
                                        <p:cTn id="34" dur="2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circle(in)">
                                      <p:cBhvr>
                                        <p:cTn id="39" dur="20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circle(in)">
                                      <p:cBhvr>
                                        <p:cTn id="44" dur="2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circle(in)">
                                      <p:cBhvr>
                                        <p:cTn id="49"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122718"/>
                <a:ext cx="9010357" cy="2224455"/>
              </a:xfrm>
              <a:prstGeom prst="rect">
                <a:avLst/>
              </a:prstGeom>
            </p:spPr>
            <p:txBody>
              <a:bodyPr wrap="square">
                <a:spAutoFit/>
              </a:bodyPr>
              <a:lstStyle/>
              <a:p>
                <a:r>
                  <a:rPr lang="en-US" altLang="en-US" sz="2600" b="1" u="sng" dirty="0" smtClean="0">
                    <a:solidFill>
                      <a:schemeClr val="tx1"/>
                    </a:solidFill>
                    <a:latin typeface="Times New Roman" panose="02020603050405020304" pitchFamily="18" charset="0"/>
                    <a:cs typeface="Times New Roman" panose="02020603050405020304" pitchFamily="18" charset="0"/>
                  </a:rPr>
                  <a:t>Bài 20(</a:t>
                </a:r>
                <a:r>
                  <a:rPr lang="en-US" altLang="en-US" sz="2600" b="1" u="sng" dirty="0" err="1" smtClean="0">
                    <a:solidFill>
                      <a:schemeClr val="tx1"/>
                    </a:solidFill>
                    <a:latin typeface="Times New Roman" panose="02020603050405020304" pitchFamily="18" charset="0"/>
                    <a:cs typeface="Times New Roman" panose="02020603050405020304" pitchFamily="18" charset="0"/>
                  </a:rPr>
                  <a:t>sbt</a:t>
                </a:r>
                <a:r>
                  <a:rPr lang="en-US" altLang="en-US" sz="2600" b="1" u="sng" dirty="0" smtClean="0">
                    <a:solidFill>
                      <a:schemeClr val="tx1"/>
                    </a:solidFill>
                    <a:latin typeface="Times New Roman" panose="02020603050405020304" pitchFamily="18" charset="0"/>
                    <a:cs typeface="Times New Roman" panose="02020603050405020304" pitchFamily="18" charset="0"/>
                  </a:rPr>
                  <a:t>/168</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Hình</a:t>
                </a:r>
                <a:r>
                  <a:rPr lang="en-US" altLang="en-US" sz="2600" b="1" dirty="0" smtClean="0">
                    <a:solidFill>
                      <a:schemeClr val="tx1"/>
                    </a:solidFill>
                    <a:latin typeface="Times New Roman" panose="02020603050405020304" pitchFamily="18" charset="0"/>
                    <a:cs typeface="Times New Roman" panose="02020603050405020304" pitchFamily="18" charset="0"/>
                  </a:rPr>
                  <a:t> 98 </a:t>
                </a:r>
                <a:r>
                  <a:rPr lang="en-US" altLang="en-US" sz="2600" b="1" dirty="0" err="1" smtClean="0">
                    <a:solidFill>
                      <a:schemeClr val="tx1"/>
                    </a:solidFill>
                    <a:latin typeface="Times New Roman" panose="02020603050405020304" pitchFamily="18" charset="0"/>
                    <a:cs typeface="Times New Roman" panose="02020603050405020304" pitchFamily="18" charset="0"/>
                  </a:rPr>
                  <a:t>có</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một</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hình</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nón</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bán</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kính</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đường</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tròn</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đáy</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là</a:t>
                </a:r>
                <a:r>
                  <a:rPr lang="en-US" altLang="en-US" sz="2600" b="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600" b="1" i="1" smtClean="0">
                            <a:solidFill>
                              <a:schemeClr val="tx1"/>
                            </a:solidFill>
                            <a:latin typeface="Cambria Math"/>
                            <a:cs typeface="Times New Roman" panose="02020603050405020304" pitchFamily="18" charset="0"/>
                          </a:rPr>
                        </m:ctrlPr>
                      </m:fPr>
                      <m:num>
                        <m:r>
                          <a:rPr lang="en-US" altLang="en-US" sz="2600" b="1" i="1" smtClean="0">
                            <a:solidFill>
                              <a:schemeClr val="tx1"/>
                            </a:solidFill>
                            <a:latin typeface="Cambria Math" panose="02040503050406030204" pitchFamily="18" charset="0"/>
                            <a:cs typeface="Times New Roman" panose="02020603050405020304" pitchFamily="18" charset="0"/>
                          </a:rPr>
                          <m:t>𝒎</m:t>
                        </m:r>
                      </m:num>
                      <m:den>
                        <m:r>
                          <a:rPr lang="en-US" altLang="en-US" sz="2600" b="1" i="1" smtClean="0">
                            <a:solidFill>
                              <a:schemeClr val="tx1"/>
                            </a:solidFill>
                            <a:latin typeface="Cambria Math" panose="02040503050406030204" pitchFamily="18" charset="0"/>
                            <a:cs typeface="Times New Roman" panose="02020603050405020304" pitchFamily="18" charset="0"/>
                          </a:rPr>
                          <m:t>𝟐</m:t>
                        </m:r>
                      </m:den>
                    </m:f>
                    <m:r>
                      <a:rPr lang="en-US" altLang="en-US" sz="2600" b="1" i="0" smtClean="0">
                        <a:solidFill>
                          <a:schemeClr val="tx1"/>
                        </a:solidFill>
                        <a:latin typeface="Cambria Math" panose="02040503050406030204" pitchFamily="18" charset="0"/>
                        <a:cs typeface="Times New Roman" panose="02020603050405020304" pitchFamily="18" charset="0"/>
                      </a:rPr>
                      <m:t> (</m:t>
                    </m:r>
                    <m:r>
                      <a:rPr lang="en-US" altLang="en-US" sz="2600" b="1" i="0" smtClean="0">
                        <a:solidFill>
                          <a:schemeClr val="tx1"/>
                        </a:solidFill>
                        <a:latin typeface="Cambria Math" panose="02040503050406030204" pitchFamily="18" charset="0"/>
                        <a:cs typeface="Times New Roman" panose="02020603050405020304" pitchFamily="18" charset="0"/>
                      </a:rPr>
                      <m:t>𝐜𝐦</m:t>
                    </m:r>
                    <m:r>
                      <a:rPr lang="en-US" altLang="en-US" sz="2600" b="1" i="0" smtClean="0">
                        <a:solidFill>
                          <a:schemeClr val="tx1"/>
                        </a:solidFill>
                        <a:latin typeface="Cambria Math" panose="02040503050406030204" pitchFamily="18" charset="0"/>
                        <a:cs typeface="Times New Roman" panose="02020603050405020304" pitchFamily="18" charset="0"/>
                      </a:rPr>
                      <m:t>)</m:t>
                    </m:r>
                    <m:r>
                      <a:rPr lang="en-US" altLang="en-US" sz="2600" b="1" i="1" smtClean="0">
                        <a:solidFill>
                          <a:schemeClr val="tx1"/>
                        </a:solidFill>
                        <a:latin typeface="Cambria Math" panose="02040503050406030204" pitchFamily="18" charset="0"/>
                        <a:cs typeface="Times New Roman" panose="02020603050405020304" pitchFamily="18" charset="0"/>
                      </a:rPr>
                      <m:t>,</m:t>
                    </m:r>
                  </m:oMath>
                </a14:m>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chiều</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cao</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là</a:t>
                </a:r>
                <a:r>
                  <a:rPr lang="en-US" sz="2600" b="1" dirty="0" smtClean="0">
                    <a:solidFill>
                      <a:schemeClr val="tx1"/>
                    </a:solidFill>
                    <a:latin typeface="Times New Roman" panose="02020603050405020304" pitchFamily="18" charset="0"/>
                    <a:cs typeface="Times New Roman" panose="02020603050405020304" pitchFamily="18" charset="0"/>
                  </a:rPr>
                  <a:t> 2</a:t>
                </a:r>
                <a:r>
                  <a:rPr lang="en-US" sz="2600" b="1" i="1" dirty="0" smtClean="0">
                    <a:solidFill>
                      <a:schemeClr val="tx1"/>
                    </a:solidFill>
                    <a:latin typeface="Times New Roman" panose="02020603050405020304" pitchFamily="18" charset="0"/>
                    <a:cs typeface="Times New Roman" panose="02020603050405020304" pitchFamily="18" charset="0"/>
                  </a:rPr>
                  <a:t>l</a:t>
                </a:r>
                <a:r>
                  <a:rPr lang="en-US" sz="2600" b="1" dirty="0" smtClean="0">
                    <a:solidFill>
                      <a:schemeClr val="tx1"/>
                    </a:solidFill>
                    <a:latin typeface="Times New Roman" panose="02020603050405020304" pitchFamily="18" charset="0"/>
                    <a:cs typeface="Times New Roman" panose="02020603050405020304" pitchFamily="18" charset="0"/>
                  </a:rPr>
                  <a:t> (cm) </a:t>
                </a:r>
                <a:r>
                  <a:rPr lang="en-US" sz="2600" b="1" dirty="0" err="1" smtClean="0">
                    <a:solidFill>
                      <a:schemeClr val="tx1"/>
                    </a:solidFill>
                    <a:latin typeface="Times New Roman" panose="02020603050405020304" pitchFamily="18" charset="0"/>
                    <a:cs typeface="Times New Roman" panose="02020603050405020304" pitchFamily="18" charset="0"/>
                  </a:rPr>
                  <a:t>và</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một</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hình</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trụ</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bán</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kính</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đường</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tròn</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đáy</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là</a:t>
                </a:r>
                <a:r>
                  <a:rPr lang="en-US" sz="2600" b="1" dirty="0" smtClean="0">
                    <a:solidFill>
                      <a:schemeClr val="tx1"/>
                    </a:solidFill>
                    <a:latin typeface="Times New Roman" panose="02020603050405020304" pitchFamily="18" charset="0"/>
                    <a:cs typeface="Times New Roman" panose="02020603050405020304" pitchFamily="18" charset="0"/>
                  </a:rPr>
                  <a:t> m (cm), </a:t>
                </a:r>
                <a:r>
                  <a:rPr lang="en-US" sz="2600" b="1" dirty="0" err="1" smtClean="0">
                    <a:solidFill>
                      <a:schemeClr val="tx1"/>
                    </a:solidFill>
                    <a:latin typeface="Times New Roman" panose="02020603050405020304" pitchFamily="18" charset="0"/>
                    <a:cs typeface="Times New Roman" panose="02020603050405020304" pitchFamily="18" charset="0"/>
                  </a:rPr>
                  <a:t>chiều</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cao</a:t>
                </a:r>
                <a:r>
                  <a:rPr lang="en-US" sz="2600" b="1" dirty="0" smtClean="0">
                    <a:solidFill>
                      <a:schemeClr val="tx1"/>
                    </a:solidFill>
                    <a:latin typeface="Times New Roman" panose="02020603050405020304" pitchFamily="18" charset="0"/>
                    <a:cs typeface="Times New Roman" panose="02020603050405020304" pitchFamily="18" charset="0"/>
                  </a:rPr>
                  <a:t> 2</a:t>
                </a:r>
                <a:r>
                  <a:rPr lang="en-US" sz="2600" b="1" i="1" dirty="0" smtClean="0">
                    <a:solidFill>
                      <a:schemeClr val="tx1"/>
                    </a:solidFill>
                    <a:latin typeface="Times New Roman" panose="02020603050405020304" pitchFamily="18" charset="0"/>
                    <a:cs typeface="Times New Roman" panose="02020603050405020304" pitchFamily="18" charset="0"/>
                  </a:rPr>
                  <a:t>l</a:t>
                </a:r>
                <a:r>
                  <a:rPr lang="en-US" sz="2600" b="1" dirty="0" smtClean="0">
                    <a:solidFill>
                      <a:schemeClr val="tx1"/>
                    </a:solidFill>
                    <a:latin typeface="Times New Roman" panose="02020603050405020304" pitchFamily="18" charset="0"/>
                    <a:cs typeface="Times New Roman" panose="02020603050405020304" pitchFamily="18" charset="0"/>
                  </a:rPr>
                  <a:t> (cm). </a:t>
                </a:r>
                <a:r>
                  <a:rPr lang="en-US" sz="2600" b="1" dirty="0" err="1" smtClean="0">
                    <a:solidFill>
                      <a:schemeClr val="tx1"/>
                    </a:solidFill>
                    <a:latin typeface="Times New Roman" panose="02020603050405020304" pitchFamily="18" charset="0"/>
                    <a:cs typeface="Times New Roman" panose="02020603050405020304" pitchFamily="18" charset="0"/>
                  </a:rPr>
                  <a:t>Người</a:t>
                </a:r>
                <a:r>
                  <a:rPr lang="en-US" sz="2600" b="1" dirty="0" smtClean="0">
                    <a:solidFill>
                      <a:schemeClr val="tx1"/>
                    </a:solidFill>
                    <a:latin typeface="Times New Roman" panose="02020603050405020304" pitchFamily="18" charset="0"/>
                    <a:cs typeface="Times New Roman" panose="02020603050405020304" pitchFamily="18" charset="0"/>
                  </a:rPr>
                  <a:t> ta </a:t>
                </a:r>
                <a:r>
                  <a:rPr lang="en-US" sz="2600" b="1" dirty="0" err="1" smtClean="0">
                    <a:solidFill>
                      <a:schemeClr val="tx1"/>
                    </a:solidFill>
                    <a:latin typeface="Times New Roman" panose="02020603050405020304" pitchFamily="18" charset="0"/>
                    <a:cs typeface="Times New Roman" panose="02020603050405020304" pitchFamily="18" charset="0"/>
                  </a:rPr>
                  <a:t>múc</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đầy</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nước</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vào</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hình</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nón</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và</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đổ</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vào</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hình</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trụ</a:t>
                </a:r>
                <a:r>
                  <a:rPr lang="en-US" sz="2600" b="1" dirty="0" smtClean="0">
                    <a:solidFill>
                      <a:schemeClr val="tx1"/>
                    </a:solidFill>
                    <a:latin typeface="Times New Roman" panose="02020603050405020304" pitchFamily="18" charset="0"/>
                    <a:cs typeface="Times New Roman" panose="02020603050405020304" pitchFamily="18" charset="0"/>
                  </a:rPr>
                  <a:t> ( </a:t>
                </a:r>
                <a:r>
                  <a:rPr lang="en-US" sz="2600" b="1" dirty="0" err="1" smtClean="0">
                    <a:solidFill>
                      <a:schemeClr val="tx1"/>
                    </a:solidFill>
                    <a:latin typeface="Times New Roman" panose="02020603050405020304" pitchFamily="18" charset="0"/>
                    <a:cs typeface="Times New Roman" panose="02020603050405020304" pitchFamily="18" charset="0"/>
                  </a:rPr>
                  <a:t>không</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chứa</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gì</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cả</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thì</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độ</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cao</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của</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nước</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trong</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hình</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trụ</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là</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bao</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nhiêu</a:t>
                </a:r>
                <a:r>
                  <a:rPr lang="en-US" sz="2600" b="1" dirty="0" smtClean="0">
                    <a:solidFill>
                      <a:schemeClr val="tx1"/>
                    </a:solidFill>
                    <a:latin typeface="Times New Roman" panose="02020603050405020304" pitchFamily="18" charset="0"/>
                    <a:cs typeface="Times New Roman" panose="02020603050405020304" pitchFamily="18" charset="0"/>
                  </a:rPr>
                  <a:t>?</a:t>
                </a:r>
                <a:endParaRPr lang="en-US" sz="2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122717"/>
                <a:ext cx="12013809" cy="1824346"/>
              </a:xfrm>
              <a:prstGeom prst="rect">
                <a:avLst/>
              </a:prstGeom>
              <a:blipFill rotWithShape="0">
                <a:blip r:embed="rId3"/>
                <a:stretch>
                  <a:fillRect l="-913" t="-669" r="-1522" b="-8027"/>
                </a:stretch>
              </a:blipFill>
            </p:spPr>
            <p:txBody>
              <a:bodyPr/>
              <a:lstStyle/>
              <a:p>
                <a:r>
                  <a:rPr lang="en-US">
                    <a:noFill/>
                  </a:rPr>
                  <a:t> </a:t>
                </a:r>
              </a:p>
            </p:txBody>
          </p:sp>
        </mc:Fallback>
      </mc:AlternateContent>
      <p:sp>
        <p:nvSpPr>
          <p:cNvPr id="4" name="Rectangle 3"/>
          <p:cNvSpPr/>
          <p:nvPr/>
        </p:nvSpPr>
        <p:spPr>
          <a:xfrm>
            <a:off x="3809143" y="1947065"/>
            <a:ext cx="696036" cy="5504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solidFill>
                  <a:srgbClr val="FF0000"/>
                </a:solidFill>
                <a:latin typeface="Times New Roman" panose="02020603050405020304" pitchFamily="18" charset="0"/>
                <a:cs typeface="Times New Roman" panose="02020603050405020304" pitchFamily="18" charset="0"/>
              </a:rPr>
              <a:t>Giải</a:t>
            </a: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6146" name="Picture 2" descr="Bài 20, 21, 22, 23 trang 168 SBT Toán 9 Tập 2 | Giải sách bài tập Toán lớp 9  hay và chi tiết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918" y="1717336"/>
            <a:ext cx="2921710" cy="26086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0" y="2342729"/>
                <a:ext cx="5179326" cy="5994141"/>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Thể </a:t>
                </a:r>
                <a:r>
                  <a:rPr lang="en-US" sz="3200" dirty="0" err="1" smtClean="0">
                    <a:latin typeface="Times New Roman" panose="02020603050405020304" pitchFamily="18" charset="0"/>
                    <a:cs typeface="Times New Roman" panose="02020603050405020304" pitchFamily="18" charset="0"/>
                  </a:rPr>
                  <a:t>tích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nón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b="0" i="1" smtClean="0">
                            <a:latin typeface="Cambria Math"/>
                            <a:ea typeface="Cambria Math" panose="02040503050406030204" pitchFamily="18" charset="0"/>
                            <a:cs typeface="Times New Roman" panose="02020603050405020304" pitchFamily="18" charset="0"/>
                          </a:rPr>
                        </m:ctrlPr>
                      </m:sSub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ó</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2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200" i="1" smtClean="0">
                            <a:latin typeface="Cambria Math"/>
                            <a:ea typeface="Cambria Math" panose="02040503050406030204" pitchFamily="18" charset="0"/>
                            <a:cs typeface="Times New Roman" panose="02020603050405020304" pitchFamily="18" charset="0"/>
                          </a:rPr>
                        </m:ctrlPr>
                      </m:fPr>
                      <m:num>
                        <m:r>
                          <a:rPr lang="en-US" sz="3200" b="0" i="0"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3200" b="0" i="0" smtClean="0">
                            <a:latin typeface="Cambria Math" panose="02040503050406030204" pitchFamily="18" charset="0"/>
                            <a:ea typeface="Cambria Math" panose="02040503050406030204" pitchFamily="18" charset="0"/>
                            <a:cs typeface="Times New Roman" panose="02020603050405020304" pitchFamily="18" charset="0"/>
                          </a:rPr>
                          <m:t>3</m:t>
                        </m:r>
                      </m:den>
                    </m:f>
                    <m:r>
                      <m:rPr>
                        <m:sty m:val="p"/>
                      </m:rPr>
                      <a:rPr lang="en-US" sz="3200" b="0" i="0" smtClean="0">
                        <a:latin typeface="Cambria Math" panose="02040503050406030204" pitchFamily="18" charset="0"/>
                        <a:ea typeface="Cambria Math" panose="02040503050406030204" pitchFamily="18" charset="0"/>
                        <a:cs typeface="Times New Roman" panose="02020603050405020304" pitchFamily="18" charset="0"/>
                      </a:rPr>
                      <m:t>π</m:t>
                    </m:r>
                    <m:sSup>
                      <m:sSupPr>
                        <m:ctrlPr>
                          <a:rPr lang="en-US" sz="3200" i="1" smtClean="0">
                            <a:latin typeface="Cambria Math"/>
                            <a:ea typeface="Cambria Math" panose="02040503050406030204" pitchFamily="18" charset="0"/>
                            <a:cs typeface="Times New Roman" panose="02020603050405020304" pitchFamily="18" charset="0"/>
                          </a:rPr>
                        </m:ctrlPr>
                      </m:sSupPr>
                      <m:e>
                        <m:r>
                          <m:rPr>
                            <m:sty m:val="p"/>
                          </m:rPr>
                          <a:rPr lang="en-US" sz="3200" b="0" i="0" smtClean="0">
                            <a:latin typeface="Cambria Math" panose="02040503050406030204" pitchFamily="18" charset="0"/>
                            <a:ea typeface="Cambria Math" panose="02040503050406030204" pitchFamily="18" charset="0"/>
                            <a:cs typeface="Times New Roman" panose="02020603050405020304" pitchFamily="18" charset="0"/>
                          </a:rPr>
                          <m:t>r</m:t>
                        </m:r>
                      </m:e>
                      <m:sup>
                        <m:r>
                          <a:rPr lang="en-US" sz="3200" b="0" i="0"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2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200" b="0" i="0" smtClean="0">
                        <a:latin typeface="Cambria Math" panose="02040503050406030204" pitchFamily="18" charset="0"/>
                        <a:ea typeface="Cambria Math" panose="02040503050406030204" pitchFamily="18" charset="0"/>
                        <a:cs typeface="Times New Roman" panose="02020603050405020304" pitchFamily="18" charset="0"/>
                      </a:rPr>
                      <m:t>h</m:t>
                    </m:r>
                    <m:r>
                      <a:rPr lang="en-US" sz="32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200" b="0" i="1" smtClean="0">
                            <a:latin typeface="Cambria Math"/>
                            <a:ea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3200" b="0" i="1" smtClean="0">
                            <a:latin typeface="Cambria Math" panose="02040503050406030204" pitchFamily="18" charset="0"/>
                            <a:ea typeface="Cambria Math" panose="02040503050406030204" pitchFamily="18" charset="0"/>
                            <a:cs typeface="Times New Roman" panose="02020603050405020304" pitchFamily="18" charset="0"/>
                          </a:rPr>
                          <m:t>3</m:t>
                        </m:r>
                      </m:den>
                    </m:f>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200" b="0" i="1" smtClean="0">
                            <a:latin typeface="Cambria Math"/>
                            <a:ea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200" b="0" i="1" smtClean="0">
                                <a:latin typeface="Cambria Math"/>
                                <a:ea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𝑚</m:t>
                            </m:r>
                          </m:num>
                          <m:den>
                            <m:r>
                              <a:rPr lang="en-US" sz="3200" b="0" i="1" smtClean="0">
                                <a:latin typeface="Cambria Math" panose="02040503050406030204" pitchFamily="18" charset="0"/>
                                <a:ea typeface="Cambria Math" panose="02040503050406030204" pitchFamily="18" charset="0"/>
                                <a:cs typeface="Times New Roman" panose="02020603050405020304" pitchFamily="18" charset="0"/>
                              </a:rPr>
                              <m:t>2</m:t>
                            </m:r>
                          </m:den>
                        </m:f>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e>
                      <m: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𝑙</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200" b="0" i="1" smtClean="0">
                            <a:latin typeface="Cambria Math"/>
                            <a:ea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3200" b="0" i="1" smtClean="0">
                            <a:latin typeface="Cambria Math" panose="02040503050406030204" pitchFamily="18" charset="0"/>
                            <a:ea typeface="Cambria Math" panose="02040503050406030204" pitchFamily="18" charset="0"/>
                            <a:cs typeface="Times New Roman" panose="02020603050405020304" pitchFamily="18" charset="0"/>
                          </a:rPr>
                          <m:t>6</m:t>
                        </m:r>
                      </m:den>
                    </m:f>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200" b="0" i="1" smtClean="0">
                            <a:latin typeface="Cambria Math"/>
                            <a:ea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𝑙</m:t>
                    </m:r>
                  </m:oMath>
                </a14:m>
                <a:endParaRPr lang="en-US" sz="3000" dirty="0" smtClean="0">
                  <a:solidFill>
                    <a:srgbClr val="FF0000"/>
                  </a:solidFill>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Thể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trụ</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b>
                        <m:sSubPr>
                          <m:ctrlPr>
                            <a:rPr lang="en-US" sz="3000" b="0" i="1" smtClean="0">
                              <a:latin typeface="Cambria Math"/>
                              <a:cs typeface="Times New Roman" panose="02020603050405020304" pitchFamily="18" charset="0"/>
                            </a:rPr>
                          </m:ctrlPr>
                        </m:sSubPr>
                        <m:e>
                          <m:r>
                            <a:rPr lang="en-US" sz="3000" b="0" i="1" smtClean="0">
                              <a:latin typeface="Cambria Math" panose="02040503050406030204" pitchFamily="18" charset="0"/>
                              <a:cs typeface="Times New Roman" panose="02020603050405020304" pitchFamily="18" charset="0"/>
                            </a:rPr>
                            <m:t>𝑉</m:t>
                          </m:r>
                        </m:e>
                        <m:sub>
                          <m:r>
                            <a:rPr lang="en-US" sz="3000" b="0" i="1" smtClean="0">
                              <a:latin typeface="Cambria Math" panose="02040503050406030204" pitchFamily="18" charset="0"/>
                              <a:cs typeface="Times New Roman" panose="02020603050405020304" pitchFamily="18" charset="0"/>
                            </a:rPr>
                            <m:t>𝑡𝑟</m:t>
                          </m:r>
                          <m:r>
                            <a:rPr lang="en-US" sz="3000" b="0" i="1" smtClean="0">
                              <a:latin typeface="Cambria Math" panose="02040503050406030204" pitchFamily="18" charset="0"/>
                              <a:cs typeface="Times New Roman" panose="02020603050405020304" pitchFamily="18" charset="0"/>
                            </a:rPr>
                            <m:t>ụ</m:t>
                          </m:r>
                        </m:sub>
                      </m:sSub>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h</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𝑙</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𝑙</m:t>
                      </m:r>
                    </m:oMath>
                  </m:oMathPara>
                </a14:m>
                <a:endParaRPr lang="en-US" sz="3000" b="0" i="1" dirty="0" smtClean="0">
                  <a:latin typeface="Cambria Math" panose="02040503050406030204" pitchFamily="18" charset="0"/>
                  <a:ea typeface="Cambria Math" panose="02040503050406030204" pitchFamily="18" charset="0"/>
                  <a:cs typeface="Times New Roman" panose="02020603050405020304" pitchFamily="18" charset="0"/>
                </a:endParaRPr>
              </a:p>
              <a:p>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Thể</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tích</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hình</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nón</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so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sánh</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với</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thể</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tích</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hình</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trụ</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là</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f>
                        <m:fPr>
                          <m:ctrlPr>
                            <a:rPr lang="en-US" sz="3000" b="0" i="1" smtClean="0">
                              <a:latin typeface="Cambria Math"/>
                              <a:ea typeface="Cambria Math" panose="02040503050406030204" pitchFamily="18" charset="0"/>
                              <a:cs typeface="Times New Roman" panose="02020603050405020304" pitchFamily="18" charset="0"/>
                            </a:rPr>
                          </m:ctrlPr>
                        </m:fPr>
                        <m:num>
                          <m:f>
                            <m:fPr>
                              <m:ctrlPr>
                                <a:rPr lang="en-US" sz="3000" b="0" i="1" smtClean="0">
                                  <a:latin typeface="Cambria Math"/>
                                  <a:ea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3000" b="0" i="1" smtClean="0">
                                  <a:latin typeface="Cambria Math" panose="02040503050406030204" pitchFamily="18" charset="0"/>
                                  <a:ea typeface="Cambria Math" panose="02040503050406030204" pitchFamily="18" charset="0"/>
                                  <a:cs typeface="Times New Roman" panose="02020603050405020304" pitchFamily="18" charset="0"/>
                                </a:rPr>
                                <m:t>6</m:t>
                              </m:r>
                            </m:den>
                          </m:f>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𝑙</m:t>
                          </m:r>
                        </m:num>
                        <m:den>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𝑙</m:t>
                          </m:r>
                        </m:den>
                      </m:f>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000" b="0" i="1" smtClean="0">
                              <a:latin typeface="Cambria Math"/>
                              <a:ea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12</m:t>
                          </m:r>
                        </m:den>
                      </m:f>
                    </m:oMath>
                  </m:oMathPara>
                </a14:m>
                <a:endParaRPr lang="en-US" sz="3000" b="0" dirty="0" smtClean="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2342728"/>
                <a:ext cx="6905767" cy="4342151"/>
              </a:xfrm>
              <a:prstGeom prst="rect">
                <a:avLst/>
              </a:prstGeom>
              <a:blipFill rotWithShape="0">
                <a:blip r:embed="rId5"/>
                <a:stretch>
                  <a:fillRect l="-2207" t="-19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79325" y="4721670"/>
                <a:ext cx="3572302" cy="19632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600" dirty="0" smtClean="0">
                    <a:latin typeface="Times New Roman" panose="02020603050405020304" pitchFamily="18" charset="0"/>
                    <a:cs typeface="Times New Roman" panose="02020603050405020304" pitchFamily="18" charset="0"/>
                  </a:rPr>
                  <a:t>Chiều </a:t>
                </a:r>
                <a:r>
                  <a:rPr lang="en-US" sz="2600" dirty="0" err="1" smtClean="0">
                    <a:latin typeface="Times New Roman" panose="02020603050405020304" pitchFamily="18" charset="0"/>
                    <a:cs typeface="Times New Roman" panose="02020603050405020304" pitchFamily="18" charset="0"/>
                  </a:rPr>
                  <a:t>cao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trụ</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 2</a:t>
                </a:r>
                <a:r>
                  <a:rPr lang="en-US" sz="2600" i="1" dirty="0" smtClean="0">
                    <a:latin typeface="Times New Roman" panose="02020603050405020304" pitchFamily="18" charset="0"/>
                    <a:cs typeface="Times New Roman" panose="02020603050405020304" pitchFamily="18" charset="0"/>
                  </a:rPr>
                  <a:t>l</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cao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nước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đổ</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từ</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nón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trụ</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600" i="1" smtClean="0">
                            <a:latin typeface="Cambria Math"/>
                            <a:cs typeface="Times New Roman" panose="02020603050405020304" pitchFamily="18" charset="0"/>
                          </a:rPr>
                        </m:ctrlPr>
                      </m:fPr>
                      <m:num>
                        <m:r>
                          <a:rPr lang="en-US" sz="2600" b="0" i="1" smtClean="0">
                            <a:latin typeface="Cambria Math" panose="02040503050406030204" pitchFamily="18" charset="0"/>
                            <a:cs typeface="Times New Roman" panose="02020603050405020304" pitchFamily="18" charset="0"/>
                          </a:rPr>
                          <m:t>1</m:t>
                        </m:r>
                      </m:num>
                      <m:den>
                        <m:r>
                          <a:rPr lang="en-US" sz="2600" b="0" i="1" smtClean="0">
                            <a:latin typeface="Cambria Math" panose="02040503050406030204" pitchFamily="18" charset="0"/>
                            <a:cs typeface="Times New Roman" panose="02020603050405020304" pitchFamily="18" charset="0"/>
                          </a:rPr>
                          <m:t>12</m:t>
                        </m:r>
                      </m:den>
                    </m:f>
                    <m:r>
                      <a:rPr lang="en-US" sz="2600" b="0" i="1" smtClean="0">
                        <a:latin typeface="Cambria Math" panose="02040503050406030204" pitchFamily="18" charset="0"/>
                        <a:cs typeface="Times New Roman" panose="02020603050405020304" pitchFamily="18" charset="0"/>
                      </a:rPr>
                      <m:t>.2</m:t>
                    </m:r>
                    <m:r>
                      <a:rPr lang="en-US" sz="2600" b="0" i="1" smtClean="0">
                        <a:latin typeface="Cambria Math" panose="02040503050406030204" pitchFamily="18" charset="0"/>
                        <a:cs typeface="Times New Roman" panose="02020603050405020304" pitchFamily="18" charset="0"/>
                      </a:rPr>
                      <m:t>𝑙</m:t>
                    </m:r>
                    <m:r>
                      <a:rPr lang="en-US" sz="2600" b="0" i="1" smtClean="0">
                        <a:latin typeface="Cambria Math" panose="02040503050406030204" pitchFamily="18" charset="0"/>
                        <a:cs typeface="Times New Roman" panose="02020603050405020304" pitchFamily="18" charset="0"/>
                      </a:rPr>
                      <m:t>=</m:t>
                    </m:r>
                    <m:f>
                      <m:fPr>
                        <m:ctrlPr>
                          <a:rPr lang="en-US" sz="2600" b="0" i="1" smtClean="0">
                            <a:latin typeface="Cambria Math"/>
                            <a:cs typeface="Times New Roman" panose="02020603050405020304" pitchFamily="18" charset="0"/>
                          </a:rPr>
                        </m:ctrlPr>
                      </m:fPr>
                      <m:num>
                        <m:r>
                          <a:rPr lang="en-US" sz="2600" b="0" i="1" smtClean="0">
                            <a:latin typeface="Cambria Math" panose="02040503050406030204" pitchFamily="18" charset="0"/>
                            <a:cs typeface="Times New Roman" panose="02020603050405020304" pitchFamily="18" charset="0"/>
                          </a:rPr>
                          <m:t>1</m:t>
                        </m:r>
                      </m:num>
                      <m:den>
                        <m:r>
                          <a:rPr lang="en-US" sz="2600" b="0" i="1" smtClean="0">
                            <a:latin typeface="Cambria Math" panose="02040503050406030204" pitchFamily="18" charset="0"/>
                            <a:cs typeface="Times New Roman" panose="02020603050405020304" pitchFamily="18" charset="0"/>
                          </a:rPr>
                          <m:t>6</m:t>
                        </m:r>
                      </m:den>
                    </m:f>
                    <m:r>
                      <a:rPr lang="en-US" sz="2600" b="0" i="1" smtClean="0">
                        <a:latin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cs typeface="Times New Roman" panose="02020603050405020304" pitchFamily="18" charset="0"/>
                      </a:rPr>
                      <m:t>𝑐𝑚</m:t>
                    </m:r>
                    <m:r>
                      <a:rPr lang="en-US" sz="2600" b="0" i="1" smtClean="0">
                        <a:latin typeface="Cambria Math" panose="02040503050406030204" pitchFamily="18" charset="0"/>
                        <a:cs typeface="Times New Roman" panose="02020603050405020304" pitchFamily="18" charset="0"/>
                      </a:rPr>
                      <m:t>)</m:t>
                    </m:r>
                  </m:oMath>
                </a14:m>
                <a:endParaRPr lang="en-US" sz="26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905766" y="4721668"/>
                <a:ext cx="4763069" cy="1963211"/>
              </a:xfrm>
              <a:prstGeom prst="rect">
                <a:avLst/>
              </a:prstGeom>
              <a:blipFill rotWithShape="0">
                <a:blip r:embed="rId6"/>
                <a:stretch>
                  <a:fillRect l="-2171"/>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75521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ircle(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circle(in)">
                                      <p:cBhvr>
                                        <p:cTn id="24" dur="20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circle(in)">
                                      <p:cBhvr>
                                        <p:cTn id="29" dur="20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circle(in)">
                                      <p:cBhvr>
                                        <p:cTn id="34" dur="2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circle(in)">
                                      <p:cBhvr>
                                        <p:cTn id="39" dur="20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circle(in)">
                                      <p:cBhvr>
                                        <p:cTn id="44" dur="20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barn(inVertical)">
                                      <p:cBhvr>
                                        <p:cTn id="49" dur="500"/>
                                        <p:tgtEl>
                                          <p:spTgt spid="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barn(inVertical)">
                                      <p:cBhvr>
                                        <p:cTn id="5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684213" y="374650"/>
            <a:ext cx="7343775" cy="425450"/>
          </a:xfrm>
          <a:noFill/>
        </p:spPr>
        <p:txBody>
          <a:bodyPr lIns="0" tIns="0" rIns="0" bIns="0" anchor="b"/>
          <a:lstStyle/>
          <a:p>
            <a:pPr eaLnBrk="1" hangingPunct="1"/>
            <a:r>
              <a:rPr lang="en-US" sz="3200" b="1" u="sng" smtClean="0"/>
              <a:t>Bài tập 18 SGK trang 117</a:t>
            </a:r>
            <a:r>
              <a:rPr lang="en-US" sz="3200" smtClean="0"/>
              <a:t> </a:t>
            </a:r>
          </a:p>
        </p:txBody>
      </p:sp>
      <p:sp>
        <p:nvSpPr>
          <p:cNvPr id="14339" name="Text Box 8"/>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grpSp>
        <p:nvGrpSpPr>
          <p:cNvPr id="57353" name="Group 9"/>
          <p:cNvGrpSpPr>
            <a:grpSpLocks/>
          </p:cNvGrpSpPr>
          <p:nvPr/>
        </p:nvGrpSpPr>
        <p:grpSpPr bwMode="auto">
          <a:xfrm>
            <a:off x="6156325" y="1881188"/>
            <a:ext cx="2592388" cy="3473450"/>
            <a:chOff x="3651" y="1185"/>
            <a:chExt cx="1633" cy="2188"/>
          </a:xfrm>
        </p:grpSpPr>
        <p:grpSp>
          <p:nvGrpSpPr>
            <p:cNvPr id="14361" name="Group 10"/>
            <p:cNvGrpSpPr>
              <a:grpSpLocks/>
            </p:cNvGrpSpPr>
            <p:nvPr/>
          </p:nvGrpSpPr>
          <p:grpSpPr bwMode="auto">
            <a:xfrm>
              <a:off x="3742" y="1230"/>
              <a:ext cx="1361" cy="2087"/>
              <a:chOff x="3742" y="1230"/>
              <a:chExt cx="1361" cy="2087"/>
            </a:xfrm>
          </p:grpSpPr>
          <p:sp>
            <p:nvSpPr>
              <p:cNvPr id="14366" name="Line 11"/>
              <p:cNvSpPr>
                <a:spLocks noChangeShapeType="1"/>
              </p:cNvSpPr>
              <p:nvPr/>
            </p:nvSpPr>
            <p:spPr bwMode="auto">
              <a:xfrm>
                <a:off x="4241" y="1230"/>
                <a:ext cx="0" cy="20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67" name="Line 12"/>
              <p:cNvSpPr>
                <a:spLocks noChangeShapeType="1"/>
              </p:cNvSpPr>
              <p:nvPr/>
            </p:nvSpPr>
            <p:spPr bwMode="auto">
              <a:xfrm>
                <a:off x="4241" y="3317"/>
                <a:ext cx="8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68" name="Line 13"/>
              <p:cNvSpPr>
                <a:spLocks noChangeShapeType="1"/>
              </p:cNvSpPr>
              <p:nvPr/>
            </p:nvSpPr>
            <p:spPr bwMode="auto">
              <a:xfrm flipH="1">
                <a:off x="3742" y="1230"/>
                <a:ext cx="49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69" name="Line 14"/>
              <p:cNvSpPr>
                <a:spLocks noChangeShapeType="1"/>
              </p:cNvSpPr>
              <p:nvPr/>
            </p:nvSpPr>
            <p:spPr bwMode="auto">
              <a:xfrm>
                <a:off x="3742" y="1230"/>
                <a:ext cx="1361" cy="20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70" name="Line 15"/>
              <p:cNvSpPr>
                <a:spLocks noChangeShapeType="1"/>
              </p:cNvSpPr>
              <p:nvPr/>
            </p:nvSpPr>
            <p:spPr bwMode="auto">
              <a:xfrm>
                <a:off x="4195" y="1230"/>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71" name="Line 16"/>
              <p:cNvSpPr>
                <a:spLocks noChangeShapeType="1"/>
              </p:cNvSpPr>
              <p:nvPr/>
            </p:nvSpPr>
            <p:spPr bwMode="auto">
              <a:xfrm>
                <a:off x="4195" y="1275"/>
                <a:ext cx="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72" name="Line 17"/>
              <p:cNvSpPr>
                <a:spLocks noChangeShapeType="1"/>
              </p:cNvSpPr>
              <p:nvPr/>
            </p:nvSpPr>
            <p:spPr bwMode="auto">
              <a:xfrm>
                <a:off x="4241" y="3271"/>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73" name="Line 18"/>
              <p:cNvSpPr>
                <a:spLocks noChangeShapeType="1"/>
              </p:cNvSpPr>
              <p:nvPr/>
            </p:nvSpPr>
            <p:spPr bwMode="auto">
              <a:xfrm>
                <a:off x="4286" y="3271"/>
                <a:ext cx="0"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362" name="Text Box 19"/>
            <p:cNvSpPr txBox="1">
              <a:spLocks noChangeArrowheads="1"/>
            </p:cNvSpPr>
            <p:nvPr/>
          </p:nvSpPr>
          <p:spPr bwMode="auto">
            <a:xfrm>
              <a:off x="3651" y="1185"/>
              <a:ext cx="1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t>A</a:t>
              </a:r>
            </a:p>
          </p:txBody>
        </p:sp>
        <p:sp>
          <p:nvSpPr>
            <p:cNvPr id="14363" name="Text Box 20"/>
            <p:cNvSpPr txBox="1">
              <a:spLocks noChangeArrowheads="1"/>
            </p:cNvSpPr>
            <p:nvPr/>
          </p:nvSpPr>
          <p:spPr bwMode="auto">
            <a:xfrm>
              <a:off x="4263" y="1185"/>
              <a:ext cx="1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t>B</a:t>
              </a:r>
            </a:p>
          </p:txBody>
        </p:sp>
        <p:sp>
          <p:nvSpPr>
            <p:cNvPr id="14364" name="Text Box 21"/>
            <p:cNvSpPr txBox="1">
              <a:spLocks noChangeArrowheads="1"/>
            </p:cNvSpPr>
            <p:nvPr/>
          </p:nvSpPr>
          <p:spPr bwMode="auto">
            <a:xfrm>
              <a:off x="4082" y="3181"/>
              <a:ext cx="1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t>C</a:t>
              </a:r>
            </a:p>
          </p:txBody>
        </p:sp>
        <p:sp>
          <p:nvSpPr>
            <p:cNvPr id="14365" name="Text Box 22"/>
            <p:cNvSpPr txBox="1">
              <a:spLocks noChangeArrowheads="1"/>
            </p:cNvSpPr>
            <p:nvPr/>
          </p:nvSpPr>
          <p:spPr bwMode="auto">
            <a:xfrm>
              <a:off x="5125" y="3170"/>
              <a:ext cx="1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t>D</a:t>
              </a:r>
            </a:p>
          </p:txBody>
        </p:sp>
      </p:grpSp>
      <p:sp>
        <p:nvSpPr>
          <p:cNvPr id="57367" name="Text Box 23"/>
          <p:cNvSpPr txBox="1">
            <a:spLocks noChangeArrowheads="1"/>
          </p:cNvSpPr>
          <p:nvPr/>
        </p:nvSpPr>
        <p:spPr bwMode="auto">
          <a:xfrm>
            <a:off x="684214" y="2166423"/>
            <a:ext cx="431800" cy="369332"/>
          </a:xfrm>
          <a:prstGeom prst="rect">
            <a:avLst/>
          </a:prstGeom>
          <a:gradFill rotWithShape="1">
            <a:gsLst>
              <a:gs pos="0">
                <a:srgbClr val="FF66FF"/>
              </a:gs>
              <a:gs pos="50000">
                <a:srgbClr val="99FF99"/>
              </a:gs>
              <a:gs pos="100000">
                <a:srgbClr val="FF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VnTime" pitchFamily="34" charset="0"/>
              </a:rPr>
              <a:t>A</a:t>
            </a:r>
          </a:p>
        </p:txBody>
      </p:sp>
      <p:sp>
        <p:nvSpPr>
          <p:cNvPr id="57369" name="Text Box 25"/>
          <p:cNvSpPr txBox="1">
            <a:spLocks noChangeArrowheads="1"/>
          </p:cNvSpPr>
          <p:nvPr/>
        </p:nvSpPr>
        <p:spPr bwMode="auto">
          <a:xfrm>
            <a:off x="1295400" y="2097088"/>
            <a:ext cx="183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Một hình trụ</a:t>
            </a:r>
          </a:p>
        </p:txBody>
      </p:sp>
      <p:sp>
        <p:nvSpPr>
          <p:cNvPr id="57371" name="AutoShape 27"/>
          <p:cNvSpPr>
            <a:spLocks noChangeArrowheads="1"/>
          </p:cNvSpPr>
          <p:nvPr/>
        </p:nvSpPr>
        <p:spPr bwMode="auto">
          <a:xfrm>
            <a:off x="4248151" y="1484315"/>
            <a:ext cx="1800225" cy="1944687"/>
          </a:xfrm>
          <a:prstGeom prst="cloudCallout">
            <a:avLst>
              <a:gd name="adj1" fmla="val -111111"/>
              <a:gd name="adj2" fmla="val 1988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latin typeface="Times New Roman" pitchFamily="18" charset="0"/>
              </a:rPr>
              <a:t> Bạn trả lời sai rồi</a:t>
            </a:r>
          </a:p>
        </p:txBody>
      </p:sp>
      <p:sp>
        <p:nvSpPr>
          <p:cNvPr id="57373" name="Text Box 29"/>
          <p:cNvSpPr txBox="1">
            <a:spLocks noChangeArrowheads="1"/>
          </p:cNvSpPr>
          <p:nvPr/>
        </p:nvSpPr>
        <p:spPr bwMode="auto">
          <a:xfrm>
            <a:off x="287338" y="1016000"/>
            <a:ext cx="774065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FontTx/>
              <a:buBlip>
                <a:blip r:embed="rId2"/>
              </a:buBlip>
            </a:pPr>
            <a:r>
              <a:rPr lang="en-US" sz="2800">
                <a:latin typeface="Times New Roman" pitchFamily="18" charset="0"/>
              </a:rPr>
              <a:t>   Hình ABCD khi quay quanh BC thì tạo ra: </a:t>
            </a:r>
            <a:endParaRPr lang="en-US" sz="2400">
              <a:latin typeface=".VnTime" pitchFamily="34" charset="0"/>
            </a:endParaRPr>
          </a:p>
        </p:txBody>
      </p:sp>
      <p:sp>
        <p:nvSpPr>
          <p:cNvPr id="57372" name="Text Box 28"/>
          <p:cNvSpPr txBox="1">
            <a:spLocks noChangeArrowheads="1"/>
          </p:cNvSpPr>
          <p:nvPr/>
        </p:nvSpPr>
        <p:spPr bwMode="auto">
          <a:xfrm>
            <a:off x="684214" y="2634736"/>
            <a:ext cx="431800" cy="369332"/>
          </a:xfrm>
          <a:prstGeom prst="rect">
            <a:avLst/>
          </a:prstGeom>
          <a:gradFill rotWithShape="1">
            <a:gsLst>
              <a:gs pos="0">
                <a:srgbClr val="FF66FF"/>
              </a:gs>
              <a:gs pos="50000">
                <a:srgbClr val="99FF99"/>
              </a:gs>
              <a:gs pos="100000">
                <a:srgbClr val="FF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VnTime" pitchFamily="34" charset="0"/>
              </a:rPr>
              <a:t>B</a:t>
            </a:r>
          </a:p>
        </p:txBody>
      </p:sp>
      <p:sp>
        <p:nvSpPr>
          <p:cNvPr id="57374" name="Text Box 30"/>
          <p:cNvSpPr txBox="1">
            <a:spLocks noChangeArrowheads="1"/>
          </p:cNvSpPr>
          <p:nvPr/>
        </p:nvSpPr>
        <p:spPr bwMode="auto">
          <a:xfrm>
            <a:off x="1295400" y="2565400"/>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Một hình nón</a:t>
            </a:r>
          </a:p>
        </p:txBody>
      </p:sp>
      <p:sp>
        <p:nvSpPr>
          <p:cNvPr id="57350" name="Text Box 6"/>
          <p:cNvSpPr txBox="1">
            <a:spLocks noChangeArrowheads="1"/>
          </p:cNvSpPr>
          <p:nvPr/>
        </p:nvSpPr>
        <p:spPr bwMode="auto">
          <a:xfrm>
            <a:off x="1295400" y="3044825"/>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Một hình nón cụt </a:t>
            </a:r>
          </a:p>
        </p:txBody>
      </p:sp>
      <p:sp>
        <p:nvSpPr>
          <p:cNvPr id="57375" name="Text Box 31"/>
          <p:cNvSpPr txBox="1">
            <a:spLocks noChangeArrowheads="1"/>
          </p:cNvSpPr>
          <p:nvPr/>
        </p:nvSpPr>
        <p:spPr bwMode="auto">
          <a:xfrm>
            <a:off x="684214" y="3103048"/>
            <a:ext cx="431800" cy="369332"/>
          </a:xfrm>
          <a:prstGeom prst="rect">
            <a:avLst/>
          </a:prstGeom>
          <a:gradFill rotWithShape="1">
            <a:gsLst>
              <a:gs pos="0">
                <a:srgbClr val="FF66FF"/>
              </a:gs>
              <a:gs pos="50000">
                <a:srgbClr val="99FF99"/>
              </a:gs>
              <a:gs pos="100000">
                <a:srgbClr val="FF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VnTime" pitchFamily="34" charset="0"/>
              </a:rPr>
              <a:t>C</a:t>
            </a:r>
          </a:p>
        </p:txBody>
      </p:sp>
      <p:sp>
        <p:nvSpPr>
          <p:cNvPr id="57376" name="Text Box 32"/>
          <p:cNvSpPr txBox="1">
            <a:spLocks noChangeArrowheads="1"/>
          </p:cNvSpPr>
          <p:nvPr/>
        </p:nvSpPr>
        <p:spPr bwMode="auto">
          <a:xfrm>
            <a:off x="684214" y="3571361"/>
            <a:ext cx="431800" cy="369332"/>
          </a:xfrm>
          <a:prstGeom prst="rect">
            <a:avLst/>
          </a:prstGeom>
          <a:gradFill rotWithShape="1">
            <a:gsLst>
              <a:gs pos="0">
                <a:srgbClr val="FF66FF"/>
              </a:gs>
              <a:gs pos="50000">
                <a:srgbClr val="99FF99"/>
              </a:gs>
              <a:gs pos="100000">
                <a:srgbClr val="FF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VnTime" pitchFamily="34" charset="0"/>
              </a:rPr>
              <a:t>D</a:t>
            </a:r>
          </a:p>
        </p:txBody>
      </p:sp>
      <p:sp>
        <p:nvSpPr>
          <p:cNvPr id="57377" name="Text Box 33"/>
          <p:cNvSpPr txBox="1">
            <a:spLocks noChangeArrowheads="1"/>
          </p:cNvSpPr>
          <p:nvPr/>
        </p:nvSpPr>
        <p:spPr bwMode="auto">
          <a:xfrm>
            <a:off x="1295400" y="3502025"/>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Hai hình nón</a:t>
            </a:r>
          </a:p>
        </p:txBody>
      </p:sp>
      <p:sp>
        <p:nvSpPr>
          <p:cNvPr id="57378" name="Text Box 34"/>
          <p:cNvSpPr txBox="1">
            <a:spLocks noChangeArrowheads="1"/>
          </p:cNvSpPr>
          <p:nvPr/>
        </p:nvSpPr>
        <p:spPr bwMode="auto">
          <a:xfrm>
            <a:off x="684214" y="4039673"/>
            <a:ext cx="431800" cy="369332"/>
          </a:xfrm>
          <a:prstGeom prst="rect">
            <a:avLst/>
          </a:prstGeom>
          <a:gradFill rotWithShape="1">
            <a:gsLst>
              <a:gs pos="0">
                <a:srgbClr val="FF66FF"/>
              </a:gs>
              <a:gs pos="50000">
                <a:srgbClr val="99FF99"/>
              </a:gs>
              <a:gs pos="100000">
                <a:srgbClr val="FF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VnTime" pitchFamily="34" charset="0"/>
              </a:rPr>
              <a:t>E</a:t>
            </a:r>
          </a:p>
        </p:txBody>
      </p:sp>
      <p:sp>
        <p:nvSpPr>
          <p:cNvPr id="57379" name="Text Box 35"/>
          <p:cNvSpPr txBox="1">
            <a:spLocks noChangeArrowheads="1"/>
          </p:cNvSpPr>
          <p:nvPr/>
        </p:nvSpPr>
        <p:spPr bwMode="auto">
          <a:xfrm>
            <a:off x="1295400" y="3968750"/>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Hai hình Trụ</a:t>
            </a:r>
          </a:p>
        </p:txBody>
      </p:sp>
      <p:grpSp>
        <p:nvGrpSpPr>
          <p:cNvPr id="57392" name="Group 48"/>
          <p:cNvGrpSpPr>
            <a:grpSpLocks/>
          </p:cNvGrpSpPr>
          <p:nvPr/>
        </p:nvGrpSpPr>
        <p:grpSpPr bwMode="auto">
          <a:xfrm>
            <a:off x="215901" y="4581525"/>
            <a:ext cx="4068763" cy="539750"/>
            <a:chOff x="136" y="2727"/>
            <a:chExt cx="2563" cy="340"/>
          </a:xfrm>
        </p:grpSpPr>
        <p:sp>
          <p:nvSpPr>
            <p:cNvPr id="14359" name="Text Box 36"/>
            <p:cNvSpPr txBox="1">
              <a:spLocks noChangeArrowheads="1"/>
            </p:cNvSpPr>
            <p:nvPr/>
          </p:nvSpPr>
          <p:spPr bwMode="auto">
            <a:xfrm>
              <a:off x="204" y="2734"/>
              <a:ext cx="24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VnTime" pitchFamily="34" charset="0"/>
                </a:rPr>
                <a:t>     </a:t>
              </a:r>
              <a:r>
                <a:rPr lang="en-US" sz="2400">
                  <a:latin typeface="Times New Roman" pitchFamily="18" charset="0"/>
                </a:rPr>
                <a:t>Hãy chọn câu trả lời đúng ?</a:t>
              </a:r>
            </a:p>
          </p:txBody>
        </p:sp>
        <p:pic>
          <p:nvPicPr>
            <p:cNvPr id="14360" name="Picture 38" descr="Cau hoi"/>
            <p:cNvPicPr>
              <a:picLocks noChangeAspect="1" noChangeArrowheads="1" noCrop="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136" y="2727"/>
              <a:ext cx="340"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7391" name="AutoShape 47"/>
          <p:cNvSpPr>
            <a:spLocks noChangeArrowheads="1"/>
          </p:cNvSpPr>
          <p:nvPr/>
        </p:nvSpPr>
        <p:spPr bwMode="auto">
          <a:xfrm>
            <a:off x="4248151" y="1484315"/>
            <a:ext cx="1800225" cy="1944687"/>
          </a:xfrm>
          <a:prstGeom prst="cloudCallout">
            <a:avLst>
              <a:gd name="adj1" fmla="val -116403"/>
              <a:gd name="adj2" fmla="val -436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latin typeface="Times New Roman" pitchFamily="18" charset="0"/>
              </a:rPr>
              <a:t> Bạn trả lời sai rồi</a:t>
            </a:r>
          </a:p>
        </p:txBody>
      </p:sp>
      <p:sp>
        <p:nvSpPr>
          <p:cNvPr id="57393" name="AutoShape 49"/>
          <p:cNvSpPr>
            <a:spLocks noChangeArrowheads="1"/>
          </p:cNvSpPr>
          <p:nvPr/>
        </p:nvSpPr>
        <p:spPr bwMode="auto">
          <a:xfrm>
            <a:off x="4248151" y="1484315"/>
            <a:ext cx="1800225" cy="1944687"/>
          </a:xfrm>
          <a:prstGeom prst="cloudCallout">
            <a:avLst>
              <a:gd name="adj1" fmla="val -88713"/>
              <a:gd name="adj2" fmla="val 4281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latin typeface="Times New Roman" pitchFamily="18" charset="0"/>
              </a:rPr>
              <a:t> Bạn trả lời sai rồi</a:t>
            </a:r>
          </a:p>
        </p:txBody>
      </p:sp>
      <p:sp>
        <p:nvSpPr>
          <p:cNvPr id="57394" name="AutoShape 50"/>
          <p:cNvSpPr>
            <a:spLocks noChangeArrowheads="1"/>
          </p:cNvSpPr>
          <p:nvPr/>
        </p:nvSpPr>
        <p:spPr bwMode="auto">
          <a:xfrm>
            <a:off x="4248151" y="1449390"/>
            <a:ext cx="1800225" cy="1944687"/>
          </a:xfrm>
          <a:prstGeom prst="cloudCallout">
            <a:avLst>
              <a:gd name="adj1" fmla="val -116667"/>
              <a:gd name="adj2" fmla="val 9081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latin typeface="Times New Roman" pitchFamily="18" charset="0"/>
              </a:rPr>
              <a:t> Bạn trả lời sai rồi</a:t>
            </a:r>
          </a:p>
        </p:txBody>
      </p:sp>
      <p:sp>
        <p:nvSpPr>
          <p:cNvPr id="57395" name="AutoShape 51"/>
          <p:cNvSpPr>
            <a:spLocks noChangeArrowheads="1"/>
          </p:cNvSpPr>
          <p:nvPr/>
        </p:nvSpPr>
        <p:spPr bwMode="auto">
          <a:xfrm>
            <a:off x="4103688" y="1773240"/>
            <a:ext cx="2303462" cy="1836737"/>
          </a:xfrm>
          <a:prstGeom prst="cloudCallout">
            <a:avLst>
              <a:gd name="adj1" fmla="val 7338"/>
              <a:gd name="adj2" fmla="val 11214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latin typeface="Times New Roman" pitchFamily="18" charset="0"/>
              </a:rPr>
              <a:t> Hoan Hô, bạn trả lời đúng rồi</a:t>
            </a:r>
          </a:p>
        </p:txBody>
      </p:sp>
      <p:pic>
        <p:nvPicPr>
          <p:cNvPr id="57396" name="Picture 52" descr="CHUOT VAY C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4689475"/>
            <a:ext cx="1763712"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552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 calcmode="lin" valueType="num">
                                      <p:cBhvr additive="base">
                                        <p:cTn id="7" dur="500" fill="hold"/>
                                        <p:tgtEl>
                                          <p:spTgt spid="573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8">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7353"/>
                                        </p:tgtEl>
                                        <p:attrNameLst>
                                          <p:attrName>style.visibility</p:attrName>
                                        </p:attrNameLst>
                                      </p:cBhvr>
                                      <p:to>
                                        <p:strVal val="visible"/>
                                      </p:to>
                                    </p:set>
                                    <p:animEffect transition="in" filter="fade">
                                      <p:cBhvr>
                                        <p:cTn id="11" dur="2000"/>
                                        <p:tgtEl>
                                          <p:spTgt spid="57353"/>
                                        </p:tgtEl>
                                      </p:cBhvr>
                                    </p:animEffect>
                                  </p:childTnLst>
                                </p:cTn>
                              </p:par>
                              <p:par>
                                <p:cTn id="12" presetID="29" presetClass="entr" presetSubtype="0" fill="hold" grpId="0" nodeType="withEffect">
                                  <p:stCondLst>
                                    <p:cond delay="0"/>
                                  </p:stCondLst>
                                  <p:childTnLst>
                                    <p:set>
                                      <p:cBhvr>
                                        <p:cTn id="13" dur="1" fill="hold">
                                          <p:stCondLst>
                                            <p:cond delay="0"/>
                                          </p:stCondLst>
                                        </p:cTn>
                                        <p:tgtEl>
                                          <p:spTgt spid="57373"/>
                                        </p:tgtEl>
                                        <p:attrNameLst>
                                          <p:attrName>style.visibility</p:attrName>
                                        </p:attrNameLst>
                                      </p:cBhvr>
                                      <p:to>
                                        <p:strVal val="visible"/>
                                      </p:to>
                                    </p:set>
                                    <p:anim calcmode="lin" valueType="num">
                                      <p:cBhvr>
                                        <p:cTn id="14" dur="1000" fill="hold"/>
                                        <p:tgtEl>
                                          <p:spTgt spid="57373"/>
                                        </p:tgtEl>
                                        <p:attrNameLst>
                                          <p:attrName>ppt_x</p:attrName>
                                        </p:attrNameLst>
                                      </p:cBhvr>
                                      <p:tavLst>
                                        <p:tav tm="0">
                                          <p:val>
                                            <p:strVal val="#ppt_x-.2"/>
                                          </p:val>
                                        </p:tav>
                                        <p:tav tm="100000">
                                          <p:val>
                                            <p:strVal val="#ppt_x"/>
                                          </p:val>
                                        </p:tav>
                                      </p:tavLst>
                                    </p:anim>
                                    <p:anim calcmode="lin" valueType="num">
                                      <p:cBhvr>
                                        <p:cTn id="15" dur="1000" fill="hold"/>
                                        <p:tgtEl>
                                          <p:spTgt spid="5737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73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57367"/>
                                        </p:tgtEl>
                                        <p:attrNameLst>
                                          <p:attrName>style.visibility</p:attrName>
                                        </p:attrNameLst>
                                      </p:cBhvr>
                                      <p:to>
                                        <p:strVal val="visible"/>
                                      </p:to>
                                    </p:set>
                                    <p:anim calcmode="lin" valueType="num">
                                      <p:cBhvr>
                                        <p:cTn id="21" dur="500" fill="hold"/>
                                        <p:tgtEl>
                                          <p:spTgt spid="57367"/>
                                        </p:tgtEl>
                                        <p:attrNameLst>
                                          <p:attrName>ppt_w</p:attrName>
                                        </p:attrNameLst>
                                      </p:cBhvr>
                                      <p:tavLst>
                                        <p:tav tm="0">
                                          <p:val>
                                            <p:strVal val="#ppt_w*0.05"/>
                                          </p:val>
                                        </p:tav>
                                        <p:tav tm="100000">
                                          <p:val>
                                            <p:strVal val="#ppt_w"/>
                                          </p:val>
                                        </p:tav>
                                      </p:tavLst>
                                    </p:anim>
                                    <p:anim calcmode="lin" valueType="num">
                                      <p:cBhvr>
                                        <p:cTn id="22" dur="500" fill="hold"/>
                                        <p:tgtEl>
                                          <p:spTgt spid="57367"/>
                                        </p:tgtEl>
                                        <p:attrNameLst>
                                          <p:attrName>ppt_h</p:attrName>
                                        </p:attrNameLst>
                                      </p:cBhvr>
                                      <p:tavLst>
                                        <p:tav tm="0">
                                          <p:val>
                                            <p:strVal val="#ppt_h"/>
                                          </p:val>
                                        </p:tav>
                                        <p:tav tm="100000">
                                          <p:val>
                                            <p:strVal val="#ppt_h"/>
                                          </p:val>
                                        </p:tav>
                                      </p:tavLst>
                                    </p:anim>
                                    <p:anim calcmode="lin" valueType="num">
                                      <p:cBhvr>
                                        <p:cTn id="23" dur="500" fill="hold"/>
                                        <p:tgtEl>
                                          <p:spTgt spid="57367"/>
                                        </p:tgtEl>
                                        <p:attrNameLst>
                                          <p:attrName>ppt_x</p:attrName>
                                        </p:attrNameLst>
                                      </p:cBhvr>
                                      <p:tavLst>
                                        <p:tav tm="0">
                                          <p:val>
                                            <p:strVal val="#ppt_x-.2"/>
                                          </p:val>
                                        </p:tav>
                                        <p:tav tm="100000">
                                          <p:val>
                                            <p:strVal val="#ppt_x"/>
                                          </p:val>
                                        </p:tav>
                                      </p:tavLst>
                                    </p:anim>
                                    <p:anim calcmode="lin" valueType="num">
                                      <p:cBhvr>
                                        <p:cTn id="24" dur="500" fill="hold"/>
                                        <p:tgtEl>
                                          <p:spTgt spid="57367"/>
                                        </p:tgtEl>
                                        <p:attrNameLst>
                                          <p:attrName>ppt_y</p:attrName>
                                        </p:attrNameLst>
                                      </p:cBhvr>
                                      <p:tavLst>
                                        <p:tav tm="0">
                                          <p:val>
                                            <p:strVal val="#ppt_y"/>
                                          </p:val>
                                        </p:tav>
                                        <p:tav tm="100000">
                                          <p:val>
                                            <p:strVal val="#ppt_y"/>
                                          </p:val>
                                        </p:tav>
                                      </p:tavLst>
                                    </p:anim>
                                    <p:animEffect transition="in" filter="fade">
                                      <p:cBhvr>
                                        <p:cTn id="25" dur="500"/>
                                        <p:tgtEl>
                                          <p:spTgt spid="57367"/>
                                        </p:tgtEl>
                                      </p:cBhvr>
                                    </p:animEffect>
                                  </p:childTnLst>
                                </p:cTn>
                              </p:par>
                            </p:childTnLst>
                          </p:cTn>
                        </p:par>
                        <p:par>
                          <p:cTn id="26" fill="hold" nodeType="afterGroup">
                            <p:stCondLst>
                              <p:cond delay="500"/>
                            </p:stCondLst>
                            <p:childTnLst>
                              <p:par>
                                <p:cTn id="27" presetID="54" presetClass="entr" presetSubtype="0" accel="100000" fill="hold" grpId="0" nodeType="afterEffect">
                                  <p:stCondLst>
                                    <p:cond delay="0"/>
                                  </p:stCondLst>
                                  <p:childTnLst>
                                    <p:set>
                                      <p:cBhvr>
                                        <p:cTn id="28" dur="1" fill="hold">
                                          <p:stCondLst>
                                            <p:cond delay="0"/>
                                          </p:stCondLst>
                                        </p:cTn>
                                        <p:tgtEl>
                                          <p:spTgt spid="57369"/>
                                        </p:tgtEl>
                                        <p:attrNameLst>
                                          <p:attrName>style.visibility</p:attrName>
                                        </p:attrNameLst>
                                      </p:cBhvr>
                                      <p:to>
                                        <p:strVal val="visible"/>
                                      </p:to>
                                    </p:set>
                                    <p:anim calcmode="lin" valueType="num">
                                      <p:cBhvr>
                                        <p:cTn id="29" dur="500" fill="hold"/>
                                        <p:tgtEl>
                                          <p:spTgt spid="57369"/>
                                        </p:tgtEl>
                                        <p:attrNameLst>
                                          <p:attrName>ppt_w</p:attrName>
                                        </p:attrNameLst>
                                      </p:cBhvr>
                                      <p:tavLst>
                                        <p:tav tm="0">
                                          <p:val>
                                            <p:strVal val="#ppt_w*0.05"/>
                                          </p:val>
                                        </p:tav>
                                        <p:tav tm="100000">
                                          <p:val>
                                            <p:strVal val="#ppt_w"/>
                                          </p:val>
                                        </p:tav>
                                      </p:tavLst>
                                    </p:anim>
                                    <p:anim calcmode="lin" valueType="num">
                                      <p:cBhvr>
                                        <p:cTn id="30" dur="500" fill="hold"/>
                                        <p:tgtEl>
                                          <p:spTgt spid="57369"/>
                                        </p:tgtEl>
                                        <p:attrNameLst>
                                          <p:attrName>ppt_h</p:attrName>
                                        </p:attrNameLst>
                                      </p:cBhvr>
                                      <p:tavLst>
                                        <p:tav tm="0">
                                          <p:val>
                                            <p:strVal val="#ppt_h"/>
                                          </p:val>
                                        </p:tav>
                                        <p:tav tm="100000">
                                          <p:val>
                                            <p:strVal val="#ppt_h"/>
                                          </p:val>
                                        </p:tav>
                                      </p:tavLst>
                                    </p:anim>
                                    <p:anim calcmode="lin" valueType="num">
                                      <p:cBhvr>
                                        <p:cTn id="31" dur="500" fill="hold"/>
                                        <p:tgtEl>
                                          <p:spTgt spid="57369"/>
                                        </p:tgtEl>
                                        <p:attrNameLst>
                                          <p:attrName>ppt_x</p:attrName>
                                        </p:attrNameLst>
                                      </p:cBhvr>
                                      <p:tavLst>
                                        <p:tav tm="0">
                                          <p:val>
                                            <p:strVal val="#ppt_x-.2"/>
                                          </p:val>
                                        </p:tav>
                                        <p:tav tm="100000">
                                          <p:val>
                                            <p:strVal val="#ppt_x"/>
                                          </p:val>
                                        </p:tav>
                                      </p:tavLst>
                                    </p:anim>
                                    <p:anim calcmode="lin" valueType="num">
                                      <p:cBhvr>
                                        <p:cTn id="32" dur="500" fill="hold"/>
                                        <p:tgtEl>
                                          <p:spTgt spid="57369"/>
                                        </p:tgtEl>
                                        <p:attrNameLst>
                                          <p:attrName>ppt_y</p:attrName>
                                        </p:attrNameLst>
                                      </p:cBhvr>
                                      <p:tavLst>
                                        <p:tav tm="0">
                                          <p:val>
                                            <p:strVal val="#ppt_y"/>
                                          </p:val>
                                        </p:tav>
                                        <p:tav tm="100000">
                                          <p:val>
                                            <p:strVal val="#ppt_y"/>
                                          </p:val>
                                        </p:tav>
                                      </p:tavLst>
                                    </p:anim>
                                    <p:animEffect transition="in" filter="fade">
                                      <p:cBhvr>
                                        <p:cTn id="33" dur="500"/>
                                        <p:tgtEl>
                                          <p:spTgt spid="57369"/>
                                        </p:tgtEl>
                                      </p:cBhvr>
                                    </p:animEffect>
                                  </p:childTnLst>
                                </p:cTn>
                              </p:par>
                            </p:childTnLst>
                          </p:cTn>
                        </p:par>
                        <p:par>
                          <p:cTn id="34" fill="hold" nodeType="afterGroup">
                            <p:stCondLst>
                              <p:cond delay="1000"/>
                            </p:stCondLst>
                            <p:childTnLst>
                              <p:par>
                                <p:cTn id="35" presetID="54" presetClass="entr" presetSubtype="0" accel="100000" fill="hold" grpId="0" nodeType="afterEffect">
                                  <p:stCondLst>
                                    <p:cond delay="0"/>
                                  </p:stCondLst>
                                  <p:childTnLst>
                                    <p:set>
                                      <p:cBhvr>
                                        <p:cTn id="36" dur="1" fill="hold">
                                          <p:stCondLst>
                                            <p:cond delay="0"/>
                                          </p:stCondLst>
                                        </p:cTn>
                                        <p:tgtEl>
                                          <p:spTgt spid="57372"/>
                                        </p:tgtEl>
                                        <p:attrNameLst>
                                          <p:attrName>style.visibility</p:attrName>
                                        </p:attrNameLst>
                                      </p:cBhvr>
                                      <p:to>
                                        <p:strVal val="visible"/>
                                      </p:to>
                                    </p:set>
                                    <p:anim calcmode="lin" valueType="num">
                                      <p:cBhvr>
                                        <p:cTn id="37" dur="500" fill="hold"/>
                                        <p:tgtEl>
                                          <p:spTgt spid="57372"/>
                                        </p:tgtEl>
                                        <p:attrNameLst>
                                          <p:attrName>ppt_w</p:attrName>
                                        </p:attrNameLst>
                                      </p:cBhvr>
                                      <p:tavLst>
                                        <p:tav tm="0">
                                          <p:val>
                                            <p:strVal val="#ppt_w*0.05"/>
                                          </p:val>
                                        </p:tav>
                                        <p:tav tm="100000">
                                          <p:val>
                                            <p:strVal val="#ppt_w"/>
                                          </p:val>
                                        </p:tav>
                                      </p:tavLst>
                                    </p:anim>
                                    <p:anim calcmode="lin" valueType="num">
                                      <p:cBhvr>
                                        <p:cTn id="38" dur="500" fill="hold"/>
                                        <p:tgtEl>
                                          <p:spTgt spid="57372"/>
                                        </p:tgtEl>
                                        <p:attrNameLst>
                                          <p:attrName>ppt_h</p:attrName>
                                        </p:attrNameLst>
                                      </p:cBhvr>
                                      <p:tavLst>
                                        <p:tav tm="0">
                                          <p:val>
                                            <p:strVal val="#ppt_h"/>
                                          </p:val>
                                        </p:tav>
                                        <p:tav tm="100000">
                                          <p:val>
                                            <p:strVal val="#ppt_h"/>
                                          </p:val>
                                        </p:tav>
                                      </p:tavLst>
                                    </p:anim>
                                    <p:anim calcmode="lin" valueType="num">
                                      <p:cBhvr>
                                        <p:cTn id="39" dur="500" fill="hold"/>
                                        <p:tgtEl>
                                          <p:spTgt spid="57372"/>
                                        </p:tgtEl>
                                        <p:attrNameLst>
                                          <p:attrName>ppt_x</p:attrName>
                                        </p:attrNameLst>
                                      </p:cBhvr>
                                      <p:tavLst>
                                        <p:tav tm="0">
                                          <p:val>
                                            <p:strVal val="#ppt_x-.2"/>
                                          </p:val>
                                        </p:tav>
                                        <p:tav tm="100000">
                                          <p:val>
                                            <p:strVal val="#ppt_x"/>
                                          </p:val>
                                        </p:tav>
                                      </p:tavLst>
                                    </p:anim>
                                    <p:anim calcmode="lin" valueType="num">
                                      <p:cBhvr>
                                        <p:cTn id="40" dur="500" fill="hold"/>
                                        <p:tgtEl>
                                          <p:spTgt spid="57372"/>
                                        </p:tgtEl>
                                        <p:attrNameLst>
                                          <p:attrName>ppt_y</p:attrName>
                                        </p:attrNameLst>
                                      </p:cBhvr>
                                      <p:tavLst>
                                        <p:tav tm="0">
                                          <p:val>
                                            <p:strVal val="#ppt_y"/>
                                          </p:val>
                                        </p:tav>
                                        <p:tav tm="100000">
                                          <p:val>
                                            <p:strVal val="#ppt_y"/>
                                          </p:val>
                                        </p:tav>
                                      </p:tavLst>
                                    </p:anim>
                                    <p:animEffect transition="in" filter="fade">
                                      <p:cBhvr>
                                        <p:cTn id="41" dur="500"/>
                                        <p:tgtEl>
                                          <p:spTgt spid="57372"/>
                                        </p:tgtEl>
                                      </p:cBhvr>
                                    </p:animEffect>
                                  </p:childTnLst>
                                </p:cTn>
                              </p:par>
                            </p:childTnLst>
                          </p:cTn>
                        </p:par>
                        <p:par>
                          <p:cTn id="42" fill="hold" nodeType="afterGroup">
                            <p:stCondLst>
                              <p:cond delay="1500"/>
                            </p:stCondLst>
                            <p:childTnLst>
                              <p:par>
                                <p:cTn id="43" presetID="54" presetClass="entr" presetSubtype="0" accel="100000" fill="hold" grpId="0" nodeType="afterEffect">
                                  <p:stCondLst>
                                    <p:cond delay="0"/>
                                  </p:stCondLst>
                                  <p:childTnLst>
                                    <p:set>
                                      <p:cBhvr>
                                        <p:cTn id="44" dur="1" fill="hold">
                                          <p:stCondLst>
                                            <p:cond delay="0"/>
                                          </p:stCondLst>
                                        </p:cTn>
                                        <p:tgtEl>
                                          <p:spTgt spid="57374"/>
                                        </p:tgtEl>
                                        <p:attrNameLst>
                                          <p:attrName>style.visibility</p:attrName>
                                        </p:attrNameLst>
                                      </p:cBhvr>
                                      <p:to>
                                        <p:strVal val="visible"/>
                                      </p:to>
                                    </p:set>
                                    <p:anim calcmode="lin" valueType="num">
                                      <p:cBhvr>
                                        <p:cTn id="45" dur="500" fill="hold"/>
                                        <p:tgtEl>
                                          <p:spTgt spid="57374"/>
                                        </p:tgtEl>
                                        <p:attrNameLst>
                                          <p:attrName>ppt_w</p:attrName>
                                        </p:attrNameLst>
                                      </p:cBhvr>
                                      <p:tavLst>
                                        <p:tav tm="0">
                                          <p:val>
                                            <p:strVal val="#ppt_w*0.05"/>
                                          </p:val>
                                        </p:tav>
                                        <p:tav tm="100000">
                                          <p:val>
                                            <p:strVal val="#ppt_w"/>
                                          </p:val>
                                        </p:tav>
                                      </p:tavLst>
                                    </p:anim>
                                    <p:anim calcmode="lin" valueType="num">
                                      <p:cBhvr>
                                        <p:cTn id="46" dur="500" fill="hold"/>
                                        <p:tgtEl>
                                          <p:spTgt spid="57374"/>
                                        </p:tgtEl>
                                        <p:attrNameLst>
                                          <p:attrName>ppt_h</p:attrName>
                                        </p:attrNameLst>
                                      </p:cBhvr>
                                      <p:tavLst>
                                        <p:tav tm="0">
                                          <p:val>
                                            <p:strVal val="#ppt_h"/>
                                          </p:val>
                                        </p:tav>
                                        <p:tav tm="100000">
                                          <p:val>
                                            <p:strVal val="#ppt_h"/>
                                          </p:val>
                                        </p:tav>
                                      </p:tavLst>
                                    </p:anim>
                                    <p:anim calcmode="lin" valueType="num">
                                      <p:cBhvr>
                                        <p:cTn id="47" dur="500" fill="hold"/>
                                        <p:tgtEl>
                                          <p:spTgt spid="57374"/>
                                        </p:tgtEl>
                                        <p:attrNameLst>
                                          <p:attrName>ppt_x</p:attrName>
                                        </p:attrNameLst>
                                      </p:cBhvr>
                                      <p:tavLst>
                                        <p:tav tm="0">
                                          <p:val>
                                            <p:strVal val="#ppt_x-.2"/>
                                          </p:val>
                                        </p:tav>
                                        <p:tav tm="100000">
                                          <p:val>
                                            <p:strVal val="#ppt_x"/>
                                          </p:val>
                                        </p:tav>
                                      </p:tavLst>
                                    </p:anim>
                                    <p:anim calcmode="lin" valueType="num">
                                      <p:cBhvr>
                                        <p:cTn id="48" dur="500" fill="hold"/>
                                        <p:tgtEl>
                                          <p:spTgt spid="57374"/>
                                        </p:tgtEl>
                                        <p:attrNameLst>
                                          <p:attrName>ppt_y</p:attrName>
                                        </p:attrNameLst>
                                      </p:cBhvr>
                                      <p:tavLst>
                                        <p:tav tm="0">
                                          <p:val>
                                            <p:strVal val="#ppt_y"/>
                                          </p:val>
                                        </p:tav>
                                        <p:tav tm="100000">
                                          <p:val>
                                            <p:strVal val="#ppt_y"/>
                                          </p:val>
                                        </p:tav>
                                      </p:tavLst>
                                    </p:anim>
                                    <p:animEffect transition="in" filter="fade">
                                      <p:cBhvr>
                                        <p:cTn id="49" dur="500"/>
                                        <p:tgtEl>
                                          <p:spTgt spid="57374"/>
                                        </p:tgtEl>
                                      </p:cBhvr>
                                    </p:animEffect>
                                  </p:childTnLst>
                                </p:cTn>
                              </p:par>
                            </p:childTnLst>
                          </p:cTn>
                        </p:par>
                        <p:par>
                          <p:cTn id="50" fill="hold" nodeType="afterGroup">
                            <p:stCondLst>
                              <p:cond delay="2000"/>
                            </p:stCondLst>
                            <p:childTnLst>
                              <p:par>
                                <p:cTn id="51" presetID="54" presetClass="entr" presetSubtype="0" accel="100000" fill="hold" grpId="0" nodeType="afterEffect">
                                  <p:stCondLst>
                                    <p:cond delay="0"/>
                                  </p:stCondLst>
                                  <p:childTnLst>
                                    <p:set>
                                      <p:cBhvr>
                                        <p:cTn id="52" dur="1" fill="hold">
                                          <p:stCondLst>
                                            <p:cond delay="0"/>
                                          </p:stCondLst>
                                        </p:cTn>
                                        <p:tgtEl>
                                          <p:spTgt spid="57375"/>
                                        </p:tgtEl>
                                        <p:attrNameLst>
                                          <p:attrName>style.visibility</p:attrName>
                                        </p:attrNameLst>
                                      </p:cBhvr>
                                      <p:to>
                                        <p:strVal val="visible"/>
                                      </p:to>
                                    </p:set>
                                    <p:anim calcmode="lin" valueType="num">
                                      <p:cBhvr>
                                        <p:cTn id="53" dur="500" fill="hold"/>
                                        <p:tgtEl>
                                          <p:spTgt spid="57375"/>
                                        </p:tgtEl>
                                        <p:attrNameLst>
                                          <p:attrName>ppt_w</p:attrName>
                                        </p:attrNameLst>
                                      </p:cBhvr>
                                      <p:tavLst>
                                        <p:tav tm="0">
                                          <p:val>
                                            <p:strVal val="#ppt_w*0.05"/>
                                          </p:val>
                                        </p:tav>
                                        <p:tav tm="100000">
                                          <p:val>
                                            <p:strVal val="#ppt_w"/>
                                          </p:val>
                                        </p:tav>
                                      </p:tavLst>
                                    </p:anim>
                                    <p:anim calcmode="lin" valueType="num">
                                      <p:cBhvr>
                                        <p:cTn id="54" dur="500" fill="hold"/>
                                        <p:tgtEl>
                                          <p:spTgt spid="57375"/>
                                        </p:tgtEl>
                                        <p:attrNameLst>
                                          <p:attrName>ppt_h</p:attrName>
                                        </p:attrNameLst>
                                      </p:cBhvr>
                                      <p:tavLst>
                                        <p:tav tm="0">
                                          <p:val>
                                            <p:strVal val="#ppt_h"/>
                                          </p:val>
                                        </p:tav>
                                        <p:tav tm="100000">
                                          <p:val>
                                            <p:strVal val="#ppt_h"/>
                                          </p:val>
                                        </p:tav>
                                      </p:tavLst>
                                    </p:anim>
                                    <p:anim calcmode="lin" valueType="num">
                                      <p:cBhvr>
                                        <p:cTn id="55" dur="500" fill="hold"/>
                                        <p:tgtEl>
                                          <p:spTgt spid="57375"/>
                                        </p:tgtEl>
                                        <p:attrNameLst>
                                          <p:attrName>ppt_x</p:attrName>
                                        </p:attrNameLst>
                                      </p:cBhvr>
                                      <p:tavLst>
                                        <p:tav tm="0">
                                          <p:val>
                                            <p:strVal val="#ppt_x-.2"/>
                                          </p:val>
                                        </p:tav>
                                        <p:tav tm="100000">
                                          <p:val>
                                            <p:strVal val="#ppt_x"/>
                                          </p:val>
                                        </p:tav>
                                      </p:tavLst>
                                    </p:anim>
                                    <p:anim calcmode="lin" valueType="num">
                                      <p:cBhvr>
                                        <p:cTn id="56" dur="500" fill="hold"/>
                                        <p:tgtEl>
                                          <p:spTgt spid="57375"/>
                                        </p:tgtEl>
                                        <p:attrNameLst>
                                          <p:attrName>ppt_y</p:attrName>
                                        </p:attrNameLst>
                                      </p:cBhvr>
                                      <p:tavLst>
                                        <p:tav tm="0">
                                          <p:val>
                                            <p:strVal val="#ppt_y"/>
                                          </p:val>
                                        </p:tav>
                                        <p:tav tm="100000">
                                          <p:val>
                                            <p:strVal val="#ppt_y"/>
                                          </p:val>
                                        </p:tav>
                                      </p:tavLst>
                                    </p:anim>
                                    <p:animEffect transition="in" filter="fade">
                                      <p:cBhvr>
                                        <p:cTn id="57" dur="500"/>
                                        <p:tgtEl>
                                          <p:spTgt spid="57375"/>
                                        </p:tgtEl>
                                      </p:cBhvr>
                                    </p:animEffect>
                                  </p:childTnLst>
                                </p:cTn>
                              </p:par>
                            </p:childTnLst>
                          </p:cTn>
                        </p:par>
                        <p:par>
                          <p:cTn id="58" fill="hold" nodeType="afterGroup">
                            <p:stCondLst>
                              <p:cond delay="2500"/>
                            </p:stCondLst>
                            <p:childTnLst>
                              <p:par>
                                <p:cTn id="59" presetID="54" presetClass="entr" presetSubtype="0" accel="100000" fill="hold" grpId="0" nodeType="afterEffect">
                                  <p:stCondLst>
                                    <p:cond delay="0"/>
                                  </p:stCondLst>
                                  <p:childTnLst>
                                    <p:set>
                                      <p:cBhvr>
                                        <p:cTn id="60" dur="1" fill="hold">
                                          <p:stCondLst>
                                            <p:cond delay="0"/>
                                          </p:stCondLst>
                                        </p:cTn>
                                        <p:tgtEl>
                                          <p:spTgt spid="57350"/>
                                        </p:tgtEl>
                                        <p:attrNameLst>
                                          <p:attrName>style.visibility</p:attrName>
                                        </p:attrNameLst>
                                      </p:cBhvr>
                                      <p:to>
                                        <p:strVal val="visible"/>
                                      </p:to>
                                    </p:set>
                                    <p:anim calcmode="lin" valueType="num">
                                      <p:cBhvr>
                                        <p:cTn id="61" dur="500" fill="hold"/>
                                        <p:tgtEl>
                                          <p:spTgt spid="57350"/>
                                        </p:tgtEl>
                                        <p:attrNameLst>
                                          <p:attrName>ppt_w</p:attrName>
                                        </p:attrNameLst>
                                      </p:cBhvr>
                                      <p:tavLst>
                                        <p:tav tm="0">
                                          <p:val>
                                            <p:strVal val="#ppt_w*0.05"/>
                                          </p:val>
                                        </p:tav>
                                        <p:tav tm="100000">
                                          <p:val>
                                            <p:strVal val="#ppt_w"/>
                                          </p:val>
                                        </p:tav>
                                      </p:tavLst>
                                    </p:anim>
                                    <p:anim calcmode="lin" valueType="num">
                                      <p:cBhvr>
                                        <p:cTn id="62" dur="500" fill="hold"/>
                                        <p:tgtEl>
                                          <p:spTgt spid="57350"/>
                                        </p:tgtEl>
                                        <p:attrNameLst>
                                          <p:attrName>ppt_h</p:attrName>
                                        </p:attrNameLst>
                                      </p:cBhvr>
                                      <p:tavLst>
                                        <p:tav tm="0">
                                          <p:val>
                                            <p:strVal val="#ppt_h"/>
                                          </p:val>
                                        </p:tav>
                                        <p:tav tm="100000">
                                          <p:val>
                                            <p:strVal val="#ppt_h"/>
                                          </p:val>
                                        </p:tav>
                                      </p:tavLst>
                                    </p:anim>
                                    <p:anim calcmode="lin" valueType="num">
                                      <p:cBhvr>
                                        <p:cTn id="63" dur="500" fill="hold"/>
                                        <p:tgtEl>
                                          <p:spTgt spid="57350"/>
                                        </p:tgtEl>
                                        <p:attrNameLst>
                                          <p:attrName>ppt_x</p:attrName>
                                        </p:attrNameLst>
                                      </p:cBhvr>
                                      <p:tavLst>
                                        <p:tav tm="0">
                                          <p:val>
                                            <p:strVal val="#ppt_x-.2"/>
                                          </p:val>
                                        </p:tav>
                                        <p:tav tm="100000">
                                          <p:val>
                                            <p:strVal val="#ppt_x"/>
                                          </p:val>
                                        </p:tav>
                                      </p:tavLst>
                                    </p:anim>
                                    <p:anim calcmode="lin" valueType="num">
                                      <p:cBhvr>
                                        <p:cTn id="64" dur="500" fill="hold"/>
                                        <p:tgtEl>
                                          <p:spTgt spid="57350"/>
                                        </p:tgtEl>
                                        <p:attrNameLst>
                                          <p:attrName>ppt_y</p:attrName>
                                        </p:attrNameLst>
                                      </p:cBhvr>
                                      <p:tavLst>
                                        <p:tav tm="0">
                                          <p:val>
                                            <p:strVal val="#ppt_y"/>
                                          </p:val>
                                        </p:tav>
                                        <p:tav tm="100000">
                                          <p:val>
                                            <p:strVal val="#ppt_y"/>
                                          </p:val>
                                        </p:tav>
                                      </p:tavLst>
                                    </p:anim>
                                    <p:animEffect transition="in" filter="fade">
                                      <p:cBhvr>
                                        <p:cTn id="65" dur="500"/>
                                        <p:tgtEl>
                                          <p:spTgt spid="57350"/>
                                        </p:tgtEl>
                                      </p:cBhvr>
                                    </p:animEffect>
                                  </p:childTnLst>
                                </p:cTn>
                              </p:par>
                            </p:childTnLst>
                          </p:cTn>
                        </p:par>
                        <p:par>
                          <p:cTn id="66" fill="hold" nodeType="afterGroup">
                            <p:stCondLst>
                              <p:cond delay="3000"/>
                            </p:stCondLst>
                            <p:childTnLst>
                              <p:par>
                                <p:cTn id="67" presetID="54" presetClass="entr" presetSubtype="0" accel="100000" fill="hold" grpId="0" nodeType="afterEffect">
                                  <p:stCondLst>
                                    <p:cond delay="0"/>
                                  </p:stCondLst>
                                  <p:childTnLst>
                                    <p:set>
                                      <p:cBhvr>
                                        <p:cTn id="68" dur="1" fill="hold">
                                          <p:stCondLst>
                                            <p:cond delay="0"/>
                                          </p:stCondLst>
                                        </p:cTn>
                                        <p:tgtEl>
                                          <p:spTgt spid="57376"/>
                                        </p:tgtEl>
                                        <p:attrNameLst>
                                          <p:attrName>style.visibility</p:attrName>
                                        </p:attrNameLst>
                                      </p:cBhvr>
                                      <p:to>
                                        <p:strVal val="visible"/>
                                      </p:to>
                                    </p:set>
                                    <p:anim calcmode="lin" valueType="num">
                                      <p:cBhvr>
                                        <p:cTn id="69" dur="500" fill="hold"/>
                                        <p:tgtEl>
                                          <p:spTgt spid="57376"/>
                                        </p:tgtEl>
                                        <p:attrNameLst>
                                          <p:attrName>ppt_w</p:attrName>
                                        </p:attrNameLst>
                                      </p:cBhvr>
                                      <p:tavLst>
                                        <p:tav tm="0">
                                          <p:val>
                                            <p:strVal val="#ppt_w*0.05"/>
                                          </p:val>
                                        </p:tav>
                                        <p:tav tm="100000">
                                          <p:val>
                                            <p:strVal val="#ppt_w"/>
                                          </p:val>
                                        </p:tav>
                                      </p:tavLst>
                                    </p:anim>
                                    <p:anim calcmode="lin" valueType="num">
                                      <p:cBhvr>
                                        <p:cTn id="70" dur="500" fill="hold"/>
                                        <p:tgtEl>
                                          <p:spTgt spid="57376"/>
                                        </p:tgtEl>
                                        <p:attrNameLst>
                                          <p:attrName>ppt_h</p:attrName>
                                        </p:attrNameLst>
                                      </p:cBhvr>
                                      <p:tavLst>
                                        <p:tav tm="0">
                                          <p:val>
                                            <p:strVal val="#ppt_h"/>
                                          </p:val>
                                        </p:tav>
                                        <p:tav tm="100000">
                                          <p:val>
                                            <p:strVal val="#ppt_h"/>
                                          </p:val>
                                        </p:tav>
                                      </p:tavLst>
                                    </p:anim>
                                    <p:anim calcmode="lin" valueType="num">
                                      <p:cBhvr>
                                        <p:cTn id="71" dur="500" fill="hold"/>
                                        <p:tgtEl>
                                          <p:spTgt spid="57376"/>
                                        </p:tgtEl>
                                        <p:attrNameLst>
                                          <p:attrName>ppt_x</p:attrName>
                                        </p:attrNameLst>
                                      </p:cBhvr>
                                      <p:tavLst>
                                        <p:tav tm="0">
                                          <p:val>
                                            <p:strVal val="#ppt_x-.2"/>
                                          </p:val>
                                        </p:tav>
                                        <p:tav tm="100000">
                                          <p:val>
                                            <p:strVal val="#ppt_x"/>
                                          </p:val>
                                        </p:tav>
                                      </p:tavLst>
                                    </p:anim>
                                    <p:anim calcmode="lin" valueType="num">
                                      <p:cBhvr>
                                        <p:cTn id="72" dur="500" fill="hold"/>
                                        <p:tgtEl>
                                          <p:spTgt spid="57376"/>
                                        </p:tgtEl>
                                        <p:attrNameLst>
                                          <p:attrName>ppt_y</p:attrName>
                                        </p:attrNameLst>
                                      </p:cBhvr>
                                      <p:tavLst>
                                        <p:tav tm="0">
                                          <p:val>
                                            <p:strVal val="#ppt_y"/>
                                          </p:val>
                                        </p:tav>
                                        <p:tav tm="100000">
                                          <p:val>
                                            <p:strVal val="#ppt_y"/>
                                          </p:val>
                                        </p:tav>
                                      </p:tavLst>
                                    </p:anim>
                                    <p:animEffect transition="in" filter="fade">
                                      <p:cBhvr>
                                        <p:cTn id="73" dur="500"/>
                                        <p:tgtEl>
                                          <p:spTgt spid="57376"/>
                                        </p:tgtEl>
                                      </p:cBhvr>
                                    </p:animEffect>
                                  </p:childTnLst>
                                </p:cTn>
                              </p:par>
                            </p:childTnLst>
                          </p:cTn>
                        </p:par>
                        <p:par>
                          <p:cTn id="74" fill="hold" nodeType="afterGroup">
                            <p:stCondLst>
                              <p:cond delay="3500"/>
                            </p:stCondLst>
                            <p:childTnLst>
                              <p:par>
                                <p:cTn id="75" presetID="54" presetClass="entr" presetSubtype="0" accel="100000" fill="hold" grpId="0" nodeType="afterEffect">
                                  <p:stCondLst>
                                    <p:cond delay="0"/>
                                  </p:stCondLst>
                                  <p:childTnLst>
                                    <p:set>
                                      <p:cBhvr>
                                        <p:cTn id="76" dur="1" fill="hold">
                                          <p:stCondLst>
                                            <p:cond delay="0"/>
                                          </p:stCondLst>
                                        </p:cTn>
                                        <p:tgtEl>
                                          <p:spTgt spid="57377"/>
                                        </p:tgtEl>
                                        <p:attrNameLst>
                                          <p:attrName>style.visibility</p:attrName>
                                        </p:attrNameLst>
                                      </p:cBhvr>
                                      <p:to>
                                        <p:strVal val="visible"/>
                                      </p:to>
                                    </p:set>
                                    <p:anim calcmode="lin" valueType="num">
                                      <p:cBhvr>
                                        <p:cTn id="77" dur="500" fill="hold"/>
                                        <p:tgtEl>
                                          <p:spTgt spid="57377"/>
                                        </p:tgtEl>
                                        <p:attrNameLst>
                                          <p:attrName>ppt_w</p:attrName>
                                        </p:attrNameLst>
                                      </p:cBhvr>
                                      <p:tavLst>
                                        <p:tav tm="0">
                                          <p:val>
                                            <p:strVal val="#ppt_w*0.05"/>
                                          </p:val>
                                        </p:tav>
                                        <p:tav tm="100000">
                                          <p:val>
                                            <p:strVal val="#ppt_w"/>
                                          </p:val>
                                        </p:tav>
                                      </p:tavLst>
                                    </p:anim>
                                    <p:anim calcmode="lin" valueType="num">
                                      <p:cBhvr>
                                        <p:cTn id="78" dur="500" fill="hold"/>
                                        <p:tgtEl>
                                          <p:spTgt spid="57377"/>
                                        </p:tgtEl>
                                        <p:attrNameLst>
                                          <p:attrName>ppt_h</p:attrName>
                                        </p:attrNameLst>
                                      </p:cBhvr>
                                      <p:tavLst>
                                        <p:tav tm="0">
                                          <p:val>
                                            <p:strVal val="#ppt_h"/>
                                          </p:val>
                                        </p:tav>
                                        <p:tav tm="100000">
                                          <p:val>
                                            <p:strVal val="#ppt_h"/>
                                          </p:val>
                                        </p:tav>
                                      </p:tavLst>
                                    </p:anim>
                                    <p:anim calcmode="lin" valueType="num">
                                      <p:cBhvr>
                                        <p:cTn id="79" dur="500" fill="hold"/>
                                        <p:tgtEl>
                                          <p:spTgt spid="57377"/>
                                        </p:tgtEl>
                                        <p:attrNameLst>
                                          <p:attrName>ppt_x</p:attrName>
                                        </p:attrNameLst>
                                      </p:cBhvr>
                                      <p:tavLst>
                                        <p:tav tm="0">
                                          <p:val>
                                            <p:strVal val="#ppt_x-.2"/>
                                          </p:val>
                                        </p:tav>
                                        <p:tav tm="100000">
                                          <p:val>
                                            <p:strVal val="#ppt_x"/>
                                          </p:val>
                                        </p:tav>
                                      </p:tavLst>
                                    </p:anim>
                                    <p:anim calcmode="lin" valueType="num">
                                      <p:cBhvr>
                                        <p:cTn id="80" dur="500" fill="hold"/>
                                        <p:tgtEl>
                                          <p:spTgt spid="57377"/>
                                        </p:tgtEl>
                                        <p:attrNameLst>
                                          <p:attrName>ppt_y</p:attrName>
                                        </p:attrNameLst>
                                      </p:cBhvr>
                                      <p:tavLst>
                                        <p:tav tm="0">
                                          <p:val>
                                            <p:strVal val="#ppt_y"/>
                                          </p:val>
                                        </p:tav>
                                        <p:tav tm="100000">
                                          <p:val>
                                            <p:strVal val="#ppt_y"/>
                                          </p:val>
                                        </p:tav>
                                      </p:tavLst>
                                    </p:anim>
                                    <p:animEffect transition="in" filter="fade">
                                      <p:cBhvr>
                                        <p:cTn id="81" dur="500"/>
                                        <p:tgtEl>
                                          <p:spTgt spid="57377"/>
                                        </p:tgtEl>
                                      </p:cBhvr>
                                    </p:animEffect>
                                  </p:childTnLst>
                                </p:cTn>
                              </p:par>
                            </p:childTnLst>
                          </p:cTn>
                        </p:par>
                        <p:par>
                          <p:cTn id="82" fill="hold" nodeType="afterGroup">
                            <p:stCondLst>
                              <p:cond delay="4000"/>
                            </p:stCondLst>
                            <p:childTnLst>
                              <p:par>
                                <p:cTn id="83" presetID="54" presetClass="entr" presetSubtype="0" accel="100000" fill="hold" grpId="0" nodeType="afterEffect">
                                  <p:stCondLst>
                                    <p:cond delay="0"/>
                                  </p:stCondLst>
                                  <p:childTnLst>
                                    <p:set>
                                      <p:cBhvr>
                                        <p:cTn id="84" dur="1" fill="hold">
                                          <p:stCondLst>
                                            <p:cond delay="0"/>
                                          </p:stCondLst>
                                        </p:cTn>
                                        <p:tgtEl>
                                          <p:spTgt spid="57378"/>
                                        </p:tgtEl>
                                        <p:attrNameLst>
                                          <p:attrName>style.visibility</p:attrName>
                                        </p:attrNameLst>
                                      </p:cBhvr>
                                      <p:to>
                                        <p:strVal val="visible"/>
                                      </p:to>
                                    </p:set>
                                    <p:anim calcmode="lin" valueType="num">
                                      <p:cBhvr>
                                        <p:cTn id="85" dur="500" fill="hold"/>
                                        <p:tgtEl>
                                          <p:spTgt spid="57378"/>
                                        </p:tgtEl>
                                        <p:attrNameLst>
                                          <p:attrName>ppt_w</p:attrName>
                                        </p:attrNameLst>
                                      </p:cBhvr>
                                      <p:tavLst>
                                        <p:tav tm="0">
                                          <p:val>
                                            <p:strVal val="#ppt_w*0.05"/>
                                          </p:val>
                                        </p:tav>
                                        <p:tav tm="100000">
                                          <p:val>
                                            <p:strVal val="#ppt_w"/>
                                          </p:val>
                                        </p:tav>
                                      </p:tavLst>
                                    </p:anim>
                                    <p:anim calcmode="lin" valueType="num">
                                      <p:cBhvr>
                                        <p:cTn id="86" dur="500" fill="hold"/>
                                        <p:tgtEl>
                                          <p:spTgt spid="57378"/>
                                        </p:tgtEl>
                                        <p:attrNameLst>
                                          <p:attrName>ppt_h</p:attrName>
                                        </p:attrNameLst>
                                      </p:cBhvr>
                                      <p:tavLst>
                                        <p:tav tm="0">
                                          <p:val>
                                            <p:strVal val="#ppt_h"/>
                                          </p:val>
                                        </p:tav>
                                        <p:tav tm="100000">
                                          <p:val>
                                            <p:strVal val="#ppt_h"/>
                                          </p:val>
                                        </p:tav>
                                      </p:tavLst>
                                    </p:anim>
                                    <p:anim calcmode="lin" valueType="num">
                                      <p:cBhvr>
                                        <p:cTn id="87" dur="500" fill="hold"/>
                                        <p:tgtEl>
                                          <p:spTgt spid="57378"/>
                                        </p:tgtEl>
                                        <p:attrNameLst>
                                          <p:attrName>ppt_x</p:attrName>
                                        </p:attrNameLst>
                                      </p:cBhvr>
                                      <p:tavLst>
                                        <p:tav tm="0">
                                          <p:val>
                                            <p:strVal val="#ppt_x-.2"/>
                                          </p:val>
                                        </p:tav>
                                        <p:tav tm="100000">
                                          <p:val>
                                            <p:strVal val="#ppt_x"/>
                                          </p:val>
                                        </p:tav>
                                      </p:tavLst>
                                    </p:anim>
                                    <p:anim calcmode="lin" valueType="num">
                                      <p:cBhvr>
                                        <p:cTn id="88" dur="500" fill="hold"/>
                                        <p:tgtEl>
                                          <p:spTgt spid="57378"/>
                                        </p:tgtEl>
                                        <p:attrNameLst>
                                          <p:attrName>ppt_y</p:attrName>
                                        </p:attrNameLst>
                                      </p:cBhvr>
                                      <p:tavLst>
                                        <p:tav tm="0">
                                          <p:val>
                                            <p:strVal val="#ppt_y"/>
                                          </p:val>
                                        </p:tav>
                                        <p:tav tm="100000">
                                          <p:val>
                                            <p:strVal val="#ppt_y"/>
                                          </p:val>
                                        </p:tav>
                                      </p:tavLst>
                                    </p:anim>
                                    <p:animEffect transition="in" filter="fade">
                                      <p:cBhvr>
                                        <p:cTn id="89" dur="500"/>
                                        <p:tgtEl>
                                          <p:spTgt spid="57378"/>
                                        </p:tgtEl>
                                      </p:cBhvr>
                                    </p:animEffect>
                                  </p:childTnLst>
                                </p:cTn>
                              </p:par>
                            </p:childTnLst>
                          </p:cTn>
                        </p:par>
                        <p:par>
                          <p:cTn id="90" fill="hold" nodeType="afterGroup">
                            <p:stCondLst>
                              <p:cond delay="4500"/>
                            </p:stCondLst>
                            <p:childTnLst>
                              <p:par>
                                <p:cTn id="91" presetID="54" presetClass="entr" presetSubtype="0" accel="100000" fill="hold" grpId="0" nodeType="afterEffect">
                                  <p:stCondLst>
                                    <p:cond delay="0"/>
                                  </p:stCondLst>
                                  <p:childTnLst>
                                    <p:set>
                                      <p:cBhvr>
                                        <p:cTn id="92" dur="1" fill="hold">
                                          <p:stCondLst>
                                            <p:cond delay="0"/>
                                          </p:stCondLst>
                                        </p:cTn>
                                        <p:tgtEl>
                                          <p:spTgt spid="57379"/>
                                        </p:tgtEl>
                                        <p:attrNameLst>
                                          <p:attrName>style.visibility</p:attrName>
                                        </p:attrNameLst>
                                      </p:cBhvr>
                                      <p:to>
                                        <p:strVal val="visible"/>
                                      </p:to>
                                    </p:set>
                                    <p:anim calcmode="lin" valueType="num">
                                      <p:cBhvr>
                                        <p:cTn id="93" dur="500" fill="hold"/>
                                        <p:tgtEl>
                                          <p:spTgt spid="57379"/>
                                        </p:tgtEl>
                                        <p:attrNameLst>
                                          <p:attrName>ppt_w</p:attrName>
                                        </p:attrNameLst>
                                      </p:cBhvr>
                                      <p:tavLst>
                                        <p:tav tm="0">
                                          <p:val>
                                            <p:strVal val="#ppt_w*0.05"/>
                                          </p:val>
                                        </p:tav>
                                        <p:tav tm="100000">
                                          <p:val>
                                            <p:strVal val="#ppt_w"/>
                                          </p:val>
                                        </p:tav>
                                      </p:tavLst>
                                    </p:anim>
                                    <p:anim calcmode="lin" valueType="num">
                                      <p:cBhvr>
                                        <p:cTn id="94" dur="500" fill="hold"/>
                                        <p:tgtEl>
                                          <p:spTgt spid="57379"/>
                                        </p:tgtEl>
                                        <p:attrNameLst>
                                          <p:attrName>ppt_h</p:attrName>
                                        </p:attrNameLst>
                                      </p:cBhvr>
                                      <p:tavLst>
                                        <p:tav tm="0">
                                          <p:val>
                                            <p:strVal val="#ppt_h"/>
                                          </p:val>
                                        </p:tav>
                                        <p:tav tm="100000">
                                          <p:val>
                                            <p:strVal val="#ppt_h"/>
                                          </p:val>
                                        </p:tav>
                                      </p:tavLst>
                                    </p:anim>
                                    <p:anim calcmode="lin" valueType="num">
                                      <p:cBhvr>
                                        <p:cTn id="95" dur="500" fill="hold"/>
                                        <p:tgtEl>
                                          <p:spTgt spid="57379"/>
                                        </p:tgtEl>
                                        <p:attrNameLst>
                                          <p:attrName>ppt_x</p:attrName>
                                        </p:attrNameLst>
                                      </p:cBhvr>
                                      <p:tavLst>
                                        <p:tav tm="0">
                                          <p:val>
                                            <p:strVal val="#ppt_x-.2"/>
                                          </p:val>
                                        </p:tav>
                                        <p:tav tm="100000">
                                          <p:val>
                                            <p:strVal val="#ppt_x"/>
                                          </p:val>
                                        </p:tav>
                                      </p:tavLst>
                                    </p:anim>
                                    <p:anim calcmode="lin" valueType="num">
                                      <p:cBhvr>
                                        <p:cTn id="96" dur="500" fill="hold"/>
                                        <p:tgtEl>
                                          <p:spTgt spid="57379"/>
                                        </p:tgtEl>
                                        <p:attrNameLst>
                                          <p:attrName>ppt_y</p:attrName>
                                        </p:attrNameLst>
                                      </p:cBhvr>
                                      <p:tavLst>
                                        <p:tav tm="0">
                                          <p:val>
                                            <p:strVal val="#ppt_y"/>
                                          </p:val>
                                        </p:tav>
                                        <p:tav tm="100000">
                                          <p:val>
                                            <p:strVal val="#ppt_y"/>
                                          </p:val>
                                        </p:tav>
                                      </p:tavLst>
                                    </p:anim>
                                    <p:animEffect transition="in" filter="fade">
                                      <p:cBhvr>
                                        <p:cTn id="97" dur="500"/>
                                        <p:tgtEl>
                                          <p:spTgt spid="57379"/>
                                        </p:tgtEl>
                                      </p:cBhvr>
                                    </p:animEffect>
                                  </p:childTnLst>
                                </p:cTn>
                              </p:par>
                            </p:childTnLst>
                          </p:cTn>
                        </p:par>
                        <p:par>
                          <p:cTn id="98" fill="hold" nodeType="afterGroup">
                            <p:stCondLst>
                              <p:cond delay="5000"/>
                            </p:stCondLst>
                            <p:childTnLst>
                              <p:par>
                                <p:cTn id="99" presetID="54" presetClass="entr" presetSubtype="0" accel="100000" fill="hold" nodeType="afterEffect">
                                  <p:stCondLst>
                                    <p:cond delay="0"/>
                                  </p:stCondLst>
                                  <p:childTnLst>
                                    <p:set>
                                      <p:cBhvr>
                                        <p:cTn id="100" dur="1" fill="hold">
                                          <p:stCondLst>
                                            <p:cond delay="0"/>
                                          </p:stCondLst>
                                        </p:cTn>
                                        <p:tgtEl>
                                          <p:spTgt spid="57392"/>
                                        </p:tgtEl>
                                        <p:attrNameLst>
                                          <p:attrName>style.visibility</p:attrName>
                                        </p:attrNameLst>
                                      </p:cBhvr>
                                      <p:to>
                                        <p:strVal val="visible"/>
                                      </p:to>
                                    </p:set>
                                    <p:anim calcmode="lin" valueType="num">
                                      <p:cBhvr>
                                        <p:cTn id="101" dur="800" fill="hold"/>
                                        <p:tgtEl>
                                          <p:spTgt spid="57392"/>
                                        </p:tgtEl>
                                        <p:attrNameLst>
                                          <p:attrName>ppt_w</p:attrName>
                                        </p:attrNameLst>
                                      </p:cBhvr>
                                      <p:tavLst>
                                        <p:tav tm="0">
                                          <p:val>
                                            <p:strVal val="#ppt_w*0.05"/>
                                          </p:val>
                                        </p:tav>
                                        <p:tav tm="100000">
                                          <p:val>
                                            <p:strVal val="#ppt_w"/>
                                          </p:val>
                                        </p:tav>
                                      </p:tavLst>
                                    </p:anim>
                                    <p:anim calcmode="lin" valueType="num">
                                      <p:cBhvr>
                                        <p:cTn id="102" dur="800" fill="hold"/>
                                        <p:tgtEl>
                                          <p:spTgt spid="57392"/>
                                        </p:tgtEl>
                                        <p:attrNameLst>
                                          <p:attrName>ppt_h</p:attrName>
                                        </p:attrNameLst>
                                      </p:cBhvr>
                                      <p:tavLst>
                                        <p:tav tm="0">
                                          <p:val>
                                            <p:strVal val="#ppt_h"/>
                                          </p:val>
                                        </p:tav>
                                        <p:tav tm="100000">
                                          <p:val>
                                            <p:strVal val="#ppt_h"/>
                                          </p:val>
                                        </p:tav>
                                      </p:tavLst>
                                    </p:anim>
                                    <p:anim calcmode="lin" valueType="num">
                                      <p:cBhvr>
                                        <p:cTn id="103" dur="800" fill="hold"/>
                                        <p:tgtEl>
                                          <p:spTgt spid="57392"/>
                                        </p:tgtEl>
                                        <p:attrNameLst>
                                          <p:attrName>ppt_x</p:attrName>
                                        </p:attrNameLst>
                                      </p:cBhvr>
                                      <p:tavLst>
                                        <p:tav tm="0">
                                          <p:val>
                                            <p:strVal val="#ppt_x-.2"/>
                                          </p:val>
                                        </p:tav>
                                        <p:tav tm="100000">
                                          <p:val>
                                            <p:strVal val="#ppt_x"/>
                                          </p:val>
                                        </p:tav>
                                      </p:tavLst>
                                    </p:anim>
                                    <p:anim calcmode="lin" valueType="num">
                                      <p:cBhvr>
                                        <p:cTn id="104" dur="800" fill="hold"/>
                                        <p:tgtEl>
                                          <p:spTgt spid="57392"/>
                                        </p:tgtEl>
                                        <p:attrNameLst>
                                          <p:attrName>ppt_y</p:attrName>
                                        </p:attrNameLst>
                                      </p:cBhvr>
                                      <p:tavLst>
                                        <p:tav tm="0">
                                          <p:val>
                                            <p:strVal val="#ppt_y"/>
                                          </p:val>
                                        </p:tav>
                                        <p:tav tm="100000">
                                          <p:val>
                                            <p:strVal val="#ppt_y"/>
                                          </p:val>
                                        </p:tav>
                                      </p:tavLst>
                                    </p:anim>
                                    <p:animEffect transition="in" filter="fade">
                                      <p:cBhvr>
                                        <p:cTn id="105" dur="800"/>
                                        <p:tgtEl>
                                          <p:spTgt spid="573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6" restart="whenNotActive" fill="hold" evtFilter="cancelBubble" nodeType="interactiveSeq">
                <p:stCondLst>
                  <p:cond evt="onClick" delay="0">
                    <p:tgtEl>
                      <p:spTgt spid="57367"/>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23" presetClass="entr" presetSubtype="16" fill="hold" grpId="0" nodeType="clickEffect">
                                  <p:stCondLst>
                                    <p:cond delay="0"/>
                                  </p:stCondLst>
                                  <p:childTnLst>
                                    <p:set>
                                      <p:cBhvr>
                                        <p:cTn id="110" dur="1" fill="hold">
                                          <p:stCondLst>
                                            <p:cond delay="0"/>
                                          </p:stCondLst>
                                        </p:cTn>
                                        <p:tgtEl>
                                          <p:spTgt spid="57391"/>
                                        </p:tgtEl>
                                        <p:attrNameLst>
                                          <p:attrName>style.visibility</p:attrName>
                                        </p:attrNameLst>
                                      </p:cBhvr>
                                      <p:to>
                                        <p:strVal val="visible"/>
                                      </p:to>
                                    </p:set>
                                    <p:anim calcmode="lin" valueType="num">
                                      <p:cBhvr>
                                        <p:cTn id="111" dur="500" fill="hold"/>
                                        <p:tgtEl>
                                          <p:spTgt spid="57391"/>
                                        </p:tgtEl>
                                        <p:attrNameLst>
                                          <p:attrName>ppt_w</p:attrName>
                                        </p:attrNameLst>
                                      </p:cBhvr>
                                      <p:tavLst>
                                        <p:tav tm="0">
                                          <p:val>
                                            <p:fltVal val="0"/>
                                          </p:val>
                                        </p:tav>
                                        <p:tav tm="100000">
                                          <p:val>
                                            <p:strVal val="#ppt_w"/>
                                          </p:val>
                                        </p:tav>
                                      </p:tavLst>
                                    </p:anim>
                                    <p:anim calcmode="lin" valueType="num">
                                      <p:cBhvr>
                                        <p:cTn id="112" dur="500" fill="hold"/>
                                        <p:tgtEl>
                                          <p:spTgt spid="57391"/>
                                        </p:tgtEl>
                                        <p:attrNameLst>
                                          <p:attrName>ppt_h</p:attrName>
                                        </p:attrNameLst>
                                      </p:cBhvr>
                                      <p:tavLst>
                                        <p:tav tm="0">
                                          <p:val>
                                            <p:fltVal val="0"/>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xit" presetSubtype="32" fill="hold" grpId="1" nodeType="clickEffect">
                                  <p:stCondLst>
                                    <p:cond delay="0"/>
                                  </p:stCondLst>
                                  <p:childTnLst>
                                    <p:anim calcmode="lin" valueType="num">
                                      <p:cBhvr>
                                        <p:cTn id="116" dur="500"/>
                                        <p:tgtEl>
                                          <p:spTgt spid="57391"/>
                                        </p:tgtEl>
                                        <p:attrNameLst>
                                          <p:attrName>ppt_w</p:attrName>
                                        </p:attrNameLst>
                                      </p:cBhvr>
                                      <p:tavLst>
                                        <p:tav tm="0">
                                          <p:val>
                                            <p:strVal val="ppt_w"/>
                                          </p:val>
                                        </p:tav>
                                        <p:tav tm="100000">
                                          <p:val>
                                            <p:fltVal val="0"/>
                                          </p:val>
                                        </p:tav>
                                      </p:tavLst>
                                    </p:anim>
                                    <p:anim calcmode="lin" valueType="num">
                                      <p:cBhvr>
                                        <p:cTn id="117" dur="500"/>
                                        <p:tgtEl>
                                          <p:spTgt spid="57391"/>
                                        </p:tgtEl>
                                        <p:attrNameLst>
                                          <p:attrName>ppt_h</p:attrName>
                                        </p:attrNameLst>
                                      </p:cBhvr>
                                      <p:tavLst>
                                        <p:tav tm="0">
                                          <p:val>
                                            <p:strVal val="ppt_h"/>
                                          </p:val>
                                        </p:tav>
                                        <p:tav tm="100000">
                                          <p:val>
                                            <p:fltVal val="0"/>
                                          </p:val>
                                        </p:tav>
                                      </p:tavLst>
                                    </p:anim>
                                    <p:set>
                                      <p:cBhvr>
                                        <p:cTn id="118" dur="1" fill="hold">
                                          <p:stCondLst>
                                            <p:cond delay="499"/>
                                          </p:stCondLst>
                                        </p:cTn>
                                        <p:tgtEl>
                                          <p:spTgt spid="57391"/>
                                        </p:tgtEl>
                                        <p:attrNameLst>
                                          <p:attrName>style.visibility</p:attrName>
                                        </p:attrNameLst>
                                      </p:cBhvr>
                                      <p:to>
                                        <p:strVal val="hidden"/>
                                      </p:to>
                                    </p:set>
                                  </p:childTnLst>
                                </p:cTn>
                              </p:par>
                            </p:childTnLst>
                          </p:cTn>
                        </p:par>
                      </p:childTnLst>
                    </p:cTn>
                  </p:par>
                </p:childTnLst>
              </p:cTn>
              <p:nextCondLst>
                <p:cond evt="onClick" delay="0">
                  <p:tgtEl>
                    <p:spTgt spid="57367"/>
                  </p:tgtEl>
                </p:cond>
              </p:nextCondLst>
            </p:seq>
            <p:seq concurrent="1" nextAc="seek">
              <p:cTn id="119" restart="whenNotActive" fill="hold" evtFilter="cancelBubble" nodeType="interactiveSeq">
                <p:stCondLst>
                  <p:cond evt="onClick" delay="0">
                    <p:tgtEl>
                      <p:spTgt spid="57372"/>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57371"/>
                                        </p:tgtEl>
                                        <p:attrNameLst>
                                          <p:attrName>style.visibility</p:attrName>
                                        </p:attrNameLst>
                                      </p:cBhvr>
                                      <p:to>
                                        <p:strVal val="visible"/>
                                      </p:to>
                                    </p:set>
                                    <p:anim calcmode="lin" valueType="num">
                                      <p:cBhvr>
                                        <p:cTn id="124" dur="500" fill="hold"/>
                                        <p:tgtEl>
                                          <p:spTgt spid="57371"/>
                                        </p:tgtEl>
                                        <p:attrNameLst>
                                          <p:attrName>ppt_w</p:attrName>
                                        </p:attrNameLst>
                                      </p:cBhvr>
                                      <p:tavLst>
                                        <p:tav tm="0">
                                          <p:val>
                                            <p:fltVal val="0"/>
                                          </p:val>
                                        </p:tav>
                                        <p:tav tm="100000">
                                          <p:val>
                                            <p:strVal val="#ppt_w"/>
                                          </p:val>
                                        </p:tav>
                                      </p:tavLst>
                                    </p:anim>
                                    <p:anim calcmode="lin" valueType="num">
                                      <p:cBhvr>
                                        <p:cTn id="125" dur="500" fill="hold"/>
                                        <p:tgtEl>
                                          <p:spTgt spid="57371"/>
                                        </p:tgtEl>
                                        <p:attrNameLst>
                                          <p:attrName>ppt_h</p:attrName>
                                        </p:attrNameLst>
                                      </p:cBhvr>
                                      <p:tavLst>
                                        <p:tav tm="0">
                                          <p:val>
                                            <p:fltVal val="0"/>
                                          </p:val>
                                        </p:tav>
                                        <p:tav tm="100000">
                                          <p:val>
                                            <p:strVal val="#ppt_h"/>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3" presetClass="exit" presetSubtype="32" fill="hold" grpId="1" nodeType="clickEffect">
                                  <p:stCondLst>
                                    <p:cond delay="0"/>
                                  </p:stCondLst>
                                  <p:childTnLst>
                                    <p:anim calcmode="lin" valueType="num">
                                      <p:cBhvr>
                                        <p:cTn id="129" dur="500"/>
                                        <p:tgtEl>
                                          <p:spTgt spid="57371"/>
                                        </p:tgtEl>
                                        <p:attrNameLst>
                                          <p:attrName>ppt_w</p:attrName>
                                        </p:attrNameLst>
                                      </p:cBhvr>
                                      <p:tavLst>
                                        <p:tav tm="0">
                                          <p:val>
                                            <p:strVal val="ppt_w"/>
                                          </p:val>
                                        </p:tav>
                                        <p:tav tm="100000">
                                          <p:val>
                                            <p:fltVal val="0"/>
                                          </p:val>
                                        </p:tav>
                                      </p:tavLst>
                                    </p:anim>
                                    <p:anim calcmode="lin" valueType="num">
                                      <p:cBhvr>
                                        <p:cTn id="130" dur="500"/>
                                        <p:tgtEl>
                                          <p:spTgt spid="57371"/>
                                        </p:tgtEl>
                                        <p:attrNameLst>
                                          <p:attrName>ppt_h</p:attrName>
                                        </p:attrNameLst>
                                      </p:cBhvr>
                                      <p:tavLst>
                                        <p:tav tm="0">
                                          <p:val>
                                            <p:strVal val="ppt_h"/>
                                          </p:val>
                                        </p:tav>
                                        <p:tav tm="100000">
                                          <p:val>
                                            <p:fltVal val="0"/>
                                          </p:val>
                                        </p:tav>
                                      </p:tavLst>
                                    </p:anim>
                                    <p:set>
                                      <p:cBhvr>
                                        <p:cTn id="131" dur="1" fill="hold">
                                          <p:stCondLst>
                                            <p:cond delay="499"/>
                                          </p:stCondLst>
                                        </p:cTn>
                                        <p:tgtEl>
                                          <p:spTgt spid="57371"/>
                                        </p:tgtEl>
                                        <p:attrNameLst>
                                          <p:attrName>style.visibility</p:attrName>
                                        </p:attrNameLst>
                                      </p:cBhvr>
                                      <p:to>
                                        <p:strVal val="hidden"/>
                                      </p:to>
                                    </p:set>
                                  </p:childTnLst>
                                </p:cTn>
                              </p:par>
                            </p:childTnLst>
                          </p:cTn>
                        </p:par>
                      </p:childTnLst>
                    </p:cTn>
                  </p:par>
                </p:childTnLst>
              </p:cTn>
              <p:nextCondLst>
                <p:cond evt="onClick" delay="0">
                  <p:tgtEl>
                    <p:spTgt spid="57372"/>
                  </p:tgtEl>
                </p:cond>
              </p:nextCondLst>
            </p:seq>
            <p:seq concurrent="1" nextAc="seek">
              <p:cTn id="132" restart="whenNotActive" fill="hold" evtFilter="cancelBubble" nodeType="interactiveSeq">
                <p:stCondLst>
                  <p:cond evt="onClick" delay="0">
                    <p:tgtEl>
                      <p:spTgt spid="57375"/>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23" presetClass="entr" presetSubtype="16" fill="hold" grpId="0" nodeType="clickEffect">
                                  <p:stCondLst>
                                    <p:cond delay="0"/>
                                  </p:stCondLst>
                                  <p:childTnLst>
                                    <p:set>
                                      <p:cBhvr>
                                        <p:cTn id="136" dur="1" fill="hold">
                                          <p:stCondLst>
                                            <p:cond delay="0"/>
                                          </p:stCondLst>
                                        </p:cTn>
                                        <p:tgtEl>
                                          <p:spTgt spid="57393"/>
                                        </p:tgtEl>
                                        <p:attrNameLst>
                                          <p:attrName>style.visibility</p:attrName>
                                        </p:attrNameLst>
                                      </p:cBhvr>
                                      <p:to>
                                        <p:strVal val="visible"/>
                                      </p:to>
                                    </p:set>
                                    <p:anim calcmode="lin" valueType="num">
                                      <p:cBhvr>
                                        <p:cTn id="137" dur="500" fill="hold"/>
                                        <p:tgtEl>
                                          <p:spTgt spid="57393"/>
                                        </p:tgtEl>
                                        <p:attrNameLst>
                                          <p:attrName>ppt_w</p:attrName>
                                        </p:attrNameLst>
                                      </p:cBhvr>
                                      <p:tavLst>
                                        <p:tav tm="0">
                                          <p:val>
                                            <p:fltVal val="0"/>
                                          </p:val>
                                        </p:tav>
                                        <p:tav tm="100000">
                                          <p:val>
                                            <p:strVal val="#ppt_w"/>
                                          </p:val>
                                        </p:tav>
                                      </p:tavLst>
                                    </p:anim>
                                    <p:anim calcmode="lin" valueType="num">
                                      <p:cBhvr>
                                        <p:cTn id="138" dur="500" fill="hold"/>
                                        <p:tgtEl>
                                          <p:spTgt spid="57393"/>
                                        </p:tgtEl>
                                        <p:attrNameLst>
                                          <p:attrName>ppt_h</p:attrName>
                                        </p:attrNameLst>
                                      </p:cBhvr>
                                      <p:tavLst>
                                        <p:tav tm="0">
                                          <p:val>
                                            <p:fltVal val="0"/>
                                          </p:val>
                                        </p:tav>
                                        <p:tav tm="100000">
                                          <p:val>
                                            <p:strVal val="#ppt_h"/>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3" presetClass="exit" presetSubtype="32" fill="hold" grpId="1" nodeType="clickEffect">
                                  <p:stCondLst>
                                    <p:cond delay="0"/>
                                  </p:stCondLst>
                                  <p:childTnLst>
                                    <p:anim calcmode="lin" valueType="num">
                                      <p:cBhvr>
                                        <p:cTn id="142" dur="500"/>
                                        <p:tgtEl>
                                          <p:spTgt spid="57393"/>
                                        </p:tgtEl>
                                        <p:attrNameLst>
                                          <p:attrName>ppt_w</p:attrName>
                                        </p:attrNameLst>
                                      </p:cBhvr>
                                      <p:tavLst>
                                        <p:tav tm="0">
                                          <p:val>
                                            <p:strVal val="ppt_w"/>
                                          </p:val>
                                        </p:tav>
                                        <p:tav tm="100000">
                                          <p:val>
                                            <p:fltVal val="0"/>
                                          </p:val>
                                        </p:tav>
                                      </p:tavLst>
                                    </p:anim>
                                    <p:anim calcmode="lin" valueType="num">
                                      <p:cBhvr>
                                        <p:cTn id="143" dur="500"/>
                                        <p:tgtEl>
                                          <p:spTgt spid="57393"/>
                                        </p:tgtEl>
                                        <p:attrNameLst>
                                          <p:attrName>ppt_h</p:attrName>
                                        </p:attrNameLst>
                                      </p:cBhvr>
                                      <p:tavLst>
                                        <p:tav tm="0">
                                          <p:val>
                                            <p:strVal val="ppt_h"/>
                                          </p:val>
                                        </p:tav>
                                        <p:tav tm="100000">
                                          <p:val>
                                            <p:fltVal val="0"/>
                                          </p:val>
                                        </p:tav>
                                      </p:tavLst>
                                    </p:anim>
                                    <p:set>
                                      <p:cBhvr>
                                        <p:cTn id="144" dur="1" fill="hold">
                                          <p:stCondLst>
                                            <p:cond delay="499"/>
                                          </p:stCondLst>
                                        </p:cTn>
                                        <p:tgtEl>
                                          <p:spTgt spid="57393"/>
                                        </p:tgtEl>
                                        <p:attrNameLst>
                                          <p:attrName>style.visibility</p:attrName>
                                        </p:attrNameLst>
                                      </p:cBhvr>
                                      <p:to>
                                        <p:strVal val="hidden"/>
                                      </p:to>
                                    </p:set>
                                  </p:childTnLst>
                                </p:cTn>
                              </p:par>
                            </p:childTnLst>
                          </p:cTn>
                        </p:par>
                      </p:childTnLst>
                    </p:cTn>
                  </p:par>
                </p:childTnLst>
              </p:cTn>
              <p:nextCondLst>
                <p:cond evt="onClick" delay="0">
                  <p:tgtEl>
                    <p:spTgt spid="57375"/>
                  </p:tgtEl>
                </p:cond>
              </p:nextCondLst>
            </p:seq>
            <p:seq concurrent="1" nextAc="seek">
              <p:cTn id="145" restart="whenNotActive" fill="hold" evtFilter="cancelBubble" nodeType="interactiveSeq">
                <p:stCondLst>
                  <p:cond evt="onClick" delay="0">
                    <p:tgtEl>
                      <p:spTgt spid="57378"/>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23" presetClass="entr" presetSubtype="16" fill="hold" grpId="0" nodeType="clickEffect">
                                  <p:stCondLst>
                                    <p:cond delay="0"/>
                                  </p:stCondLst>
                                  <p:childTnLst>
                                    <p:set>
                                      <p:cBhvr>
                                        <p:cTn id="149" dur="1" fill="hold">
                                          <p:stCondLst>
                                            <p:cond delay="0"/>
                                          </p:stCondLst>
                                        </p:cTn>
                                        <p:tgtEl>
                                          <p:spTgt spid="57394"/>
                                        </p:tgtEl>
                                        <p:attrNameLst>
                                          <p:attrName>style.visibility</p:attrName>
                                        </p:attrNameLst>
                                      </p:cBhvr>
                                      <p:to>
                                        <p:strVal val="visible"/>
                                      </p:to>
                                    </p:set>
                                    <p:anim calcmode="lin" valueType="num">
                                      <p:cBhvr>
                                        <p:cTn id="150" dur="500" fill="hold"/>
                                        <p:tgtEl>
                                          <p:spTgt spid="57394"/>
                                        </p:tgtEl>
                                        <p:attrNameLst>
                                          <p:attrName>ppt_w</p:attrName>
                                        </p:attrNameLst>
                                      </p:cBhvr>
                                      <p:tavLst>
                                        <p:tav tm="0">
                                          <p:val>
                                            <p:fltVal val="0"/>
                                          </p:val>
                                        </p:tav>
                                        <p:tav tm="100000">
                                          <p:val>
                                            <p:strVal val="#ppt_w"/>
                                          </p:val>
                                        </p:tav>
                                      </p:tavLst>
                                    </p:anim>
                                    <p:anim calcmode="lin" valueType="num">
                                      <p:cBhvr>
                                        <p:cTn id="151" dur="500" fill="hold"/>
                                        <p:tgtEl>
                                          <p:spTgt spid="57394"/>
                                        </p:tgtEl>
                                        <p:attrNameLst>
                                          <p:attrName>ppt_h</p:attrName>
                                        </p:attrNameLst>
                                      </p:cBhvr>
                                      <p:tavLst>
                                        <p:tav tm="0">
                                          <p:val>
                                            <p:fltVal val="0"/>
                                          </p:val>
                                        </p:tav>
                                        <p:tav tm="100000">
                                          <p:val>
                                            <p:strVal val="#ppt_h"/>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3" presetClass="exit" presetSubtype="32" fill="hold" grpId="1" nodeType="clickEffect">
                                  <p:stCondLst>
                                    <p:cond delay="0"/>
                                  </p:stCondLst>
                                  <p:childTnLst>
                                    <p:anim calcmode="lin" valueType="num">
                                      <p:cBhvr>
                                        <p:cTn id="155" dur="500"/>
                                        <p:tgtEl>
                                          <p:spTgt spid="57394"/>
                                        </p:tgtEl>
                                        <p:attrNameLst>
                                          <p:attrName>ppt_w</p:attrName>
                                        </p:attrNameLst>
                                      </p:cBhvr>
                                      <p:tavLst>
                                        <p:tav tm="0">
                                          <p:val>
                                            <p:strVal val="ppt_w"/>
                                          </p:val>
                                        </p:tav>
                                        <p:tav tm="100000">
                                          <p:val>
                                            <p:fltVal val="0"/>
                                          </p:val>
                                        </p:tav>
                                      </p:tavLst>
                                    </p:anim>
                                    <p:anim calcmode="lin" valueType="num">
                                      <p:cBhvr>
                                        <p:cTn id="156" dur="500"/>
                                        <p:tgtEl>
                                          <p:spTgt spid="57394"/>
                                        </p:tgtEl>
                                        <p:attrNameLst>
                                          <p:attrName>ppt_h</p:attrName>
                                        </p:attrNameLst>
                                      </p:cBhvr>
                                      <p:tavLst>
                                        <p:tav tm="0">
                                          <p:val>
                                            <p:strVal val="ppt_h"/>
                                          </p:val>
                                        </p:tav>
                                        <p:tav tm="100000">
                                          <p:val>
                                            <p:fltVal val="0"/>
                                          </p:val>
                                        </p:tav>
                                      </p:tavLst>
                                    </p:anim>
                                    <p:set>
                                      <p:cBhvr>
                                        <p:cTn id="157" dur="1" fill="hold">
                                          <p:stCondLst>
                                            <p:cond delay="499"/>
                                          </p:stCondLst>
                                        </p:cTn>
                                        <p:tgtEl>
                                          <p:spTgt spid="57394"/>
                                        </p:tgtEl>
                                        <p:attrNameLst>
                                          <p:attrName>style.visibility</p:attrName>
                                        </p:attrNameLst>
                                      </p:cBhvr>
                                      <p:to>
                                        <p:strVal val="hidden"/>
                                      </p:to>
                                    </p:set>
                                  </p:childTnLst>
                                </p:cTn>
                              </p:par>
                            </p:childTnLst>
                          </p:cTn>
                        </p:par>
                      </p:childTnLst>
                    </p:cTn>
                  </p:par>
                </p:childTnLst>
              </p:cTn>
              <p:nextCondLst>
                <p:cond evt="onClick" delay="0">
                  <p:tgtEl>
                    <p:spTgt spid="57378"/>
                  </p:tgtEl>
                </p:cond>
              </p:nextCondLst>
            </p:seq>
            <p:seq concurrent="1" nextAc="seek">
              <p:cTn id="158" restart="whenNotActive" fill="hold" evtFilter="cancelBubble" nodeType="interactiveSeq">
                <p:stCondLst>
                  <p:cond evt="onClick" delay="0">
                    <p:tgtEl>
                      <p:spTgt spid="57376"/>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23" presetClass="entr" presetSubtype="16" fill="hold" grpId="0" nodeType="clickEffect">
                                  <p:stCondLst>
                                    <p:cond delay="0"/>
                                  </p:stCondLst>
                                  <p:childTnLst>
                                    <p:set>
                                      <p:cBhvr>
                                        <p:cTn id="162" dur="1" fill="hold">
                                          <p:stCondLst>
                                            <p:cond delay="0"/>
                                          </p:stCondLst>
                                        </p:cTn>
                                        <p:tgtEl>
                                          <p:spTgt spid="57395"/>
                                        </p:tgtEl>
                                        <p:attrNameLst>
                                          <p:attrName>style.visibility</p:attrName>
                                        </p:attrNameLst>
                                      </p:cBhvr>
                                      <p:to>
                                        <p:strVal val="visible"/>
                                      </p:to>
                                    </p:set>
                                    <p:anim calcmode="lin" valueType="num">
                                      <p:cBhvr>
                                        <p:cTn id="163" dur="500" fill="hold"/>
                                        <p:tgtEl>
                                          <p:spTgt spid="57395"/>
                                        </p:tgtEl>
                                        <p:attrNameLst>
                                          <p:attrName>ppt_w</p:attrName>
                                        </p:attrNameLst>
                                      </p:cBhvr>
                                      <p:tavLst>
                                        <p:tav tm="0">
                                          <p:val>
                                            <p:fltVal val="0"/>
                                          </p:val>
                                        </p:tav>
                                        <p:tav tm="100000">
                                          <p:val>
                                            <p:strVal val="#ppt_w"/>
                                          </p:val>
                                        </p:tav>
                                      </p:tavLst>
                                    </p:anim>
                                    <p:anim calcmode="lin" valueType="num">
                                      <p:cBhvr>
                                        <p:cTn id="164" dur="500" fill="hold"/>
                                        <p:tgtEl>
                                          <p:spTgt spid="57395"/>
                                        </p:tgtEl>
                                        <p:attrNameLst>
                                          <p:attrName>ppt_h</p:attrName>
                                        </p:attrNameLst>
                                      </p:cBhvr>
                                      <p:tavLst>
                                        <p:tav tm="0">
                                          <p:val>
                                            <p:fltVal val="0"/>
                                          </p:val>
                                        </p:tav>
                                        <p:tav tm="100000">
                                          <p:val>
                                            <p:strVal val="#ppt_h"/>
                                          </p:val>
                                        </p:tav>
                                      </p:tavLst>
                                    </p:anim>
                                  </p:childTnLst>
                                </p:cTn>
                              </p:par>
                              <p:par>
                                <p:cTn id="165" presetID="1" presetClass="entr" presetSubtype="0" fill="hold" nodeType="withEffect">
                                  <p:stCondLst>
                                    <p:cond delay="0"/>
                                  </p:stCondLst>
                                  <p:childTnLst>
                                    <p:set>
                                      <p:cBhvr>
                                        <p:cTn id="166" dur="1" fill="hold">
                                          <p:stCondLst>
                                            <p:cond delay="0"/>
                                          </p:stCondLst>
                                        </p:cTn>
                                        <p:tgtEl>
                                          <p:spTgt spid="57396"/>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3" presetClass="exit" presetSubtype="32" fill="hold" grpId="1" nodeType="clickEffect">
                                  <p:stCondLst>
                                    <p:cond delay="0"/>
                                  </p:stCondLst>
                                  <p:childTnLst>
                                    <p:anim calcmode="lin" valueType="num">
                                      <p:cBhvr>
                                        <p:cTn id="170" dur="500"/>
                                        <p:tgtEl>
                                          <p:spTgt spid="57395"/>
                                        </p:tgtEl>
                                        <p:attrNameLst>
                                          <p:attrName>ppt_w</p:attrName>
                                        </p:attrNameLst>
                                      </p:cBhvr>
                                      <p:tavLst>
                                        <p:tav tm="0">
                                          <p:val>
                                            <p:strVal val="ppt_w"/>
                                          </p:val>
                                        </p:tav>
                                        <p:tav tm="100000">
                                          <p:val>
                                            <p:fltVal val="0"/>
                                          </p:val>
                                        </p:tav>
                                      </p:tavLst>
                                    </p:anim>
                                    <p:anim calcmode="lin" valueType="num">
                                      <p:cBhvr>
                                        <p:cTn id="171" dur="500"/>
                                        <p:tgtEl>
                                          <p:spTgt spid="57395"/>
                                        </p:tgtEl>
                                        <p:attrNameLst>
                                          <p:attrName>ppt_h</p:attrName>
                                        </p:attrNameLst>
                                      </p:cBhvr>
                                      <p:tavLst>
                                        <p:tav tm="0">
                                          <p:val>
                                            <p:strVal val="ppt_h"/>
                                          </p:val>
                                        </p:tav>
                                        <p:tav tm="100000">
                                          <p:val>
                                            <p:fltVal val="0"/>
                                          </p:val>
                                        </p:tav>
                                      </p:tavLst>
                                    </p:anim>
                                    <p:set>
                                      <p:cBhvr>
                                        <p:cTn id="172" dur="1" fill="hold">
                                          <p:stCondLst>
                                            <p:cond delay="499"/>
                                          </p:stCondLst>
                                        </p:cTn>
                                        <p:tgtEl>
                                          <p:spTgt spid="57395"/>
                                        </p:tgtEl>
                                        <p:attrNameLst>
                                          <p:attrName>style.visibility</p:attrName>
                                        </p:attrNameLst>
                                      </p:cBhvr>
                                      <p:to>
                                        <p:strVal val="hidden"/>
                                      </p:to>
                                    </p:set>
                                  </p:childTnLst>
                                </p:cTn>
                              </p:par>
                            </p:childTnLst>
                          </p:cTn>
                        </p:par>
                      </p:childTnLst>
                    </p:cTn>
                  </p:par>
                </p:childTnLst>
              </p:cTn>
              <p:nextCondLst>
                <p:cond evt="onClick" delay="0">
                  <p:tgtEl>
                    <p:spTgt spid="57376"/>
                  </p:tgtEl>
                </p:cond>
              </p:nextCondLst>
            </p:seq>
          </p:childTnLst>
        </p:cTn>
      </p:par>
    </p:tnLst>
    <p:bldLst>
      <p:bldP spid="57348" grpId="0" build="p" autoUpdateAnimBg="0"/>
      <p:bldP spid="57367" grpId="0" animBg="1"/>
      <p:bldP spid="57369" grpId="0"/>
      <p:bldP spid="57371" grpId="0" animBg="1"/>
      <p:bldP spid="57371" grpId="1" animBg="1"/>
      <p:bldP spid="57373" grpId="0"/>
      <p:bldP spid="57372" grpId="0" animBg="1"/>
      <p:bldP spid="57374" grpId="0"/>
      <p:bldP spid="57350" grpId="0"/>
      <p:bldP spid="57375" grpId="0" animBg="1"/>
      <p:bldP spid="57376" grpId="0" animBg="1"/>
      <p:bldP spid="57377" grpId="0"/>
      <p:bldP spid="57378" grpId="0" animBg="1"/>
      <p:bldP spid="57379" grpId="0"/>
      <p:bldP spid="57391" grpId="0" animBg="1"/>
      <p:bldP spid="57391" grpId="1" animBg="1"/>
      <p:bldP spid="57393" grpId="0" animBg="1"/>
      <p:bldP spid="57393" grpId="1" animBg="1"/>
      <p:bldP spid="57394" grpId="0" animBg="1"/>
      <p:bldP spid="57394" grpId="1" animBg="1"/>
      <p:bldP spid="57395" grpId="0" animBg="1"/>
      <p:bldP spid="57395"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545" name="Group 57"/>
          <p:cNvGrpSpPr>
            <a:grpSpLocks/>
          </p:cNvGrpSpPr>
          <p:nvPr/>
        </p:nvGrpSpPr>
        <p:grpSpPr bwMode="auto">
          <a:xfrm>
            <a:off x="6084889" y="404813"/>
            <a:ext cx="2627312" cy="1763712"/>
            <a:chOff x="3833" y="255"/>
            <a:chExt cx="1655" cy="1111"/>
          </a:xfrm>
        </p:grpSpPr>
        <p:grpSp>
          <p:nvGrpSpPr>
            <p:cNvPr id="15373" name="Group 36"/>
            <p:cNvGrpSpPr>
              <a:grpSpLocks/>
            </p:cNvGrpSpPr>
            <p:nvPr/>
          </p:nvGrpSpPr>
          <p:grpSpPr bwMode="auto">
            <a:xfrm>
              <a:off x="3833" y="255"/>
              <a:ext cx="1655" cy="1111"/>
              <a:chOff x="3007" y="3967"/>
              <a:chExt cx="3036" cy="2280"/>
            </a:xfrm>
          </p:grpSpPr>
          <p:sp>
            <p:nvSpPr>
              <p:cNvPr id="15376" name="AutoShape 37"/>
              <p:cNvSpPr>
                <a:spLocks noChangeArrowheads="1"/>
              </p:cNvSpPr>
              <p:nvPr/>
            </p:nvSpPr>
            <p:spPr bwMode="auto">
              <a:xfrm rot="10800000">
                <a:off x="3013" y="4135"/>
                <a:ext cx="2780" cy="1815"/>
              </a:xfrm>
              <a:custGeom>
                <a:avLst/>
                <a:gdLst>
                  <a:gd name="T0" fmla="*/ 2433 w 21600"/>
                  <a:gd name="T1" fmla="*/ 908 h 21600"/>
                  <a:gd name="T2" fmla="*/ 1390 w 21600"/>
                  <a:gd name="T3" fmla="*/ 1815 h 21600"/>
                  <a:gd name="T4" fmla="*/ 348 w 21600"/>
                  <a:gd name="T5" fmla="*/ 908 h 21600"/>
                  <a:gd name="T6" fmla="*/ 1390 w 21600"/>
                  <a:gd name="T7" fmla="*/ 0 h 21600"/>
                  <a:gd name="T8" fmla="*/ 0 60000 65536"/>
                  <a:gd name="T9" fmla="*/ 0 60000 65536"/>
                  <a:gd name="T10" fmla="*/ 0 60000 65536"/>
                  <a:gd name="T11" fmla="*/ 0 60000 65536"/>
                  <a:gd name="T12" fmla="*/ 4499 w 21600"/>
                  <a:gd name="T13" fmla="*/ 4499 h 21600"/>
                  <a:gd name="T14" fmla="*/ 17101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AEAEA"/>
              </a:solidFill>
              <a:ln w="9525">
                <a:solidFill>
                  <a:srgbClr val="000000"/>
                </a:solidFill>
                <a:miter lim="800000"/>
                <a:headEnd/>
                <a:tailEnd/>
              </a:ln>
            </p:spPr>
            <p:txBody>
              <a:bodyPr anchor="ctr"/>
              <a:lstStyle/>
              <a:p>
                <a:endParaRPr lang="en-US"/>
              </a:p>
            </p:txBody>
          </p:sp>
          <p:grpSp>
            <p:nvGrpSpPr>
              <p:cNvPr id="15377" name="Group 38"/>
              <p:cNvGrpSpPr>
                <a:grpSpLocks/>
              </p:cNvGrpSpPr>
              <p:nvPr/>
            </p:nvGrpSpPr>
            <p:grpSpPr bwMode="auto">
              <a:xfrm>
                <a:off x="3007" y="5611"/>
                <a:ext cx="2780" cy="636"/>
                <a:chOff x="6265" y="5413"/>
                <a:chExt cx="2780" cy="698"/>
              </a:xfrm>
            </p:grpSpPr>
            <p:sp>
              <p:nvSpPr>
                <p:cNvPr id="15387" name="Oval 39"/>
                <p:cNvSpPr>
                  <a:spLocks noChangeArrowheads="1"/>
                </p:cNvSpPr>
                <p:nvPr/>
              </p:nvSpPr>
              <p:spPr bwMode="auto">
                <a:xfrm>
                  <a:off x="6265" y="5431"/>
                  <a:ext cx="2780" cy="680"/>
                </a:xfrm>
                <a:prstGeom prst="ellipse">
                  <a:avLst/>
                </a:prstGeom>
                <a:solidFill>
                  <a:srgbClr val="DDDDDD"/>
                </a:solidFill>
                <a:ln w="9525">
                  <a:solidFill>
                    <a:srgbClr val="000000"/>
                  </a:solidFill>
                  <a:round/>
                  <a:headEnd/>
                  <a:tailEnd/>
                </a:ln>
              </p:spPr>
              <p:txBody>
                <a:bodyPr anchor="ctr"/>
                <a:lstStyle/>
                <a:p>
                  <a:endParaRPr lang="en-US"/>
                </a:p>
              </p:txBody>
            </p:sp>
            <p:sp>
              <p:nvSpPr>
                <p:cNvPr id="15388" name="AutoShape 40"/>
                <p:cNvSpPr>
                  <a:spLocks noChangeArrowheads="1"/>
                </p:cNvSpPr>
                <p:nvPr/>
              </p:nvSpPr>
              <p:spPr bwMode="auto">
                <a:xfrm>
                  <a:off x="6265" y="5413"/>
                  <a:ext cx="2780" cy="680"/>
                </a:xfrm>
                <a:custGeom>
                  <a:avLst/>
                  <a:gdLst>
                    <a:gd name="T0" fmla="*/ 1390 w 21600"/>
                    <a:gd name="T1" fmla="*/ 0 h 21600"/>
                    <a:gd name="T2" fmla="*/ 7 w 21600"/>
                    <a:gd name="T3" fmla="*/ 305 h 21600"/>
                    <a:gd name="T4" fmla="*/ 1390 w 21600"/>
                    <a:gd name="T5" fmla="*/ 0 h 21600"/>
                    <a:gd name="T6" fmla="*/ 2773 w 21600"/>
                    <a:gd name="T7" fmla="*/ 305 h 21600"/>
                    <a:gd name="T8" fmla="*/ 0 60000 65536"/>
                    <a:gd name="T9" fmla="*/ 0 60000 65536"/>
                    <a:gd name="T10" fmla="*/ 0 60000 65536"/>
                    <a:gd name="T11" fmla="*/ 0 60000 65536"/>
                    <a:gd name="T12" fmla="*/ 171 w 21600"/>
                    <a:gd name="T13" fmla="*/ 0 h 21600"/>
                    <a:gd name="T14" fmla="*/ 21429 w 21600"/>
                    <a:gd name="T15" fmla="*/ 12706 h 21600"/>
                  </a:gdLst>
                  <a:ahLst/>
                  <a:cxnLst>
                    <a:cxn ang="T8">
                      <a:pos x="T0" y="T1"/>
                    </a:cxn>
                    <a:cxn ang="T9">
                      <a:pos x="T2" y="T3"/>
                    </a:cxn>
                    <a:cxn ang="T10">
                      <a:pos x="T4" y="T5"/>
                    </a:cxn>
                    <a:cxn ang="T11">
                      <a:pos x="T6" y="T7"/>
                    </a:cxn>
                  </a:cxnLst>
                  <a:rect l="T12" t="T13" r="T14" b="T15"/>
                  <a:pathLst>
                    <a:path w="21600" h="21600">
                      <a:moveTo>
                        <a:pt x="58" y="9678"/>
                      </a:moveTo>
                      <a:cubicBezTo>
                        <a:pt x="632" y="4177"/>
                        <a:pt x="5269" y="-1"/>
                        <a:pt x="10800" y="0"/>
                      </a:cubicBezTo>
                      <a:cubicBezTo>
                        <a:pt x="16330" y="0"/>
                        <a:pt x="20967" y="4177"/>
                        <a:pt x="21541" y="9678"/>
                      </a:cubicBezTo>
                      <a:cubicBezTo>
                        <a:pt x="20967" y="4177"/>
                        <a:pt x="16330" y="-1"/>
                        <a:pt x="10799" y="0"/>
                      </a:cubicBezTo>
                      <a:cubicBezTo>
                        <a:pt x="5269" y="0"/>
                        <a:pt x="632" y="4177"/>
                        <a:pt x="58" y="9678"/>
                      </a:cubicBezTo>
                      <a:close/>
                    </a:path>
                  </a:pathLst>
                </a:custGeom>
                <a:solidFill>
                  <a:srgbClr val="FFFFFF"/>
                </a:solidFill>
                <a:ln w="19050">
                  <a:solidFill>
                    <a:srgbClr val="000000"/>
                  </a:solidFill>
                  <a:prstDash val="lgDash"/>
                  <a:miter lim="800000"/>
                  <a:headEnd/>
                  <a:tailEnd/>
                </a:ln>
              </p:spPr>
              <p:txBody>
                <a:bodyPr anchor="ctr"/>
                <a:lstStyle/>
                <a:p>
                  <a:endParaRPr lang="en-US"/>
                </a:p>
              </p:txBody>
            </p:sp>
          </p:grpSp>
          <p:sp>
            <p:nvSpPr>
              <p:cNvPr id="15378" name="Oval 41"/>
              <p:cNvSpPr>
                <a:spLocks noChangeArrowheads="1"/>
              </p:cNvSpPr>
              <p:nvPr/>
            </p:nvSpPr>
            <p:spPr bwMode="auto">
              <a:xfrm>
                <a:off x="3691" y="4057"/>
                <a:ext cx="1428" cy="210"/>
              </a:xfrm>
              <a:prstGeom prst="ellipse">
                <a:avLst/>
              </a:prstGeom>
              <a:solidFill>
                <a:srgbClr val="C0C0C0"/>
              </a:solidFill>
              <a:ln w="9525">
                <a:solidFill>
                  <a:srgbClr val="000000"/>
                </a:solidFill>
                <a:round/>
                <a:headEnd/>
                <a:tailEnd/>
              </a:ln>
            </p:spPr>
            <p:txBody>
              <a:bodyPr/>
              <a:lstStyle/>
              <a:p>
                <a:endParaRPr lang="en-US"/>
              </a:p>
            </p:txBody>
          </p:sp>
          <p:sp>
            <p:nvSpPr>
              <p:cNvPr id="15379" name="Line 42"/>
              <p:cNvSpPr>
                <a:spLocks noChangeShapeType="1"/>
              </p:cNvSpPr>
              <p:nvPr/>
            </p:nvSpPr>
            <p:spPr bwMode="auto">
              <a:xfrm>
                <a:off x="4417" y="4159"/>
                <a:ext cx="18" cy="1740"/>
              </a:xfrm>
              <a:prstGeom prst="line">
                <a:avLst/>
              </a:prstGeom>
              <a:noFill/>
              <a:ln w="1270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43"/>
              <p:cNvSpPr>
                <a:spLocks noChangeShapeType="1"/>
              </p:cNvSpPr>
              <p:nvPr/>
            </p:nvSpPr>
            <p:spPr bwMode="auto">
              <a:xfrm>
                <a:off x="4405" y="4159"/>
                <a:ext cx="69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44"/>
              <p:cNvSpPr>
                <a:spLocks noChangeShapeType="1"/>
              </p:cNvSpPr>
              <p:nvPr/>
            </p:nvSpPr>
            <p:spPr bwMode="auto">
              <a:xfrm>
                <a:off x="4417" y="5887"/>
                <a:ext cx="1356" cy="12"/>
              </a:xfrm>
              <a:prstGeom prst="line">
                <a:avLst/>
              </a:prstGeom>
              <a:noFill/>
              <a:ln w="1905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Text Box 45"/>
              <p:cNvSpPr txBox="1">
                <a:spLocks noChangeArrowheads="1"/>
              </p:cNvSpPr>
              <p:nvPr/>
            </p:nvSpPr>
            <p:spPr bwMode="auto">
              <a:xfrm>
                <a:off x="4669" y="5887"/>
                <a:ext cx="75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b="1">
                    <a:latin typeface=".VnTime" pitchFamily="34" charset="0"/>
                  </a:rPr>
                  <a:t>12cm</a:t>
                </a:r>
                <a:endParaRPr lang="en-US">
                  <a:latin typeface=".VnTime" pitchFamily="34" charset="0"/>
                </a:endParaRPr>
              </a:p>
            </p:txBody>
          </p:sp>
          <p:sp>
            <p:nvSpPr>
              <p:cNvPr id="15383" name="Text Box 46"/>
              <p:cNvSpPr txBox="1">
                <a:spLocks noChangeArrowheads="1"/>
              </p:cNvSpPr>
              <p:nvPr/>
            </p:nvSpPr>
            <p:spPr bwMode="auto">
              <a:xfrm>
                <a:off x="4069" y="5863"/>
                <a:ext cx="3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O’</a:t>
                </a:r>
                <a:endParaRPr lang="en-US" sz="2400">
                  <a:latin typeface=".VnTime" pitchFamily="34" charset="0"/>
                </a:endParaRPr>
              </a:p>
            </p:txBody>
          </p:sp>
          <p:sp>
            <p:nvSpPr>
              <p:cNvPr id="15384" name="Text Box 47"/>
              <p:cNvSpPr txBox="1">
                <a:spLocks noChangeArrowheads="1"/>
              </p:cNvSpPr>
              <p:nvPr/>
            </p:nvSpPr>
            <p:spPr bwMode="auto">
              <a:xfrm>
                <a:off x="5797" y="5815"/>
                <a:ext cx="2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B</a:t>
                </a:r>
                <a:endParaRPr lang="en-US" sz="2400">
                  <a:latin typeface=".VnTime" pitchFamily="34" charset="0"/>
                </a:endParaRPr>
              </a:p>
            </p:txBody>
          </p:sp>
          <p:sp>
            <p:nvSpPr>
              <p:cNvPr id="15385" name="Text Box 48"/>
              <p:cNvSpPr txBox="1">
                <a:spLocks noChangeArrowheads="1"/>
              </p:cNvSpPr>
              <p:nvPr/>
            </p:nvSpPr>
            <p:spPr bwMode="auto">
              <a:xfrm>
                <a:off x="5161" y="3967"/>
                <a:ext cx="2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A</a:t>
                </a:r>
                <a:endParaRPr lang="en-US" sz="2400">
                  <a:latin typeface=".VnTime" pitchFamily="34" charset="0"/>
                </a:endParaRPr>
              </a:p>
            </p:txBody>
          </p:sp>
          <p:sp>
            <p:nvSpPr>
              <p:cNvPr id="15386" name="Text Box 49"/>
              <p:cNvSpPr txBox="1">
                <a:spLocks noChangeArrowheads="1"/>
              </p:cNvSpPr>
              <p:nvPr/>
            </p:nvSpPr>
            <p:spPr bwMode="auto">
              <a:xfrm>
                <a:off x="4159" y="3979"/>
                <a:ext cx="3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O</a:t>
                </a:r>
                <a:endParaRPr lang="en-US" sz="2400">
                  <a:latin typeface=".VnTime" pitchFamily="34" charset="0"/>
                </a:endParaRPr>
              </a:p>
            </p:txBody>
          </p:sp>
        </p:grpSp>
        <p:sp>
          <p:nvSpPr>
            <p:cNvPr id="15374" name="Text Box 55"/>
            <p:cNvSpPr txBox="1">
              <a:spLocks noChangeArrowheads="1"/>
            </p:cNvSpPr>
            <p:nvPr/>
          </p:nvSpPr>
          <p:spPr bwMode="auto">
            <a:xfrm>
              <a:off x="4127" y="686"/>
              <a:ext cx="5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latin typeface=".VnTime" pitchFamily="34" charset="0"/>
                </a:rPr>
                <a:t>8cm</a:t>
              </a:r>
            </a:p>
          </p:txBody>
        </p:sp>
        <p:sp>
          <p:nvSpPr>
            <p:cNvPr id="15375" name="Text Box 56"/>
            <p:cNvSpPr txBox="1">
              <a:spLocks noChangeArrowheads="1"/>
            </p:cNvSpPr>
            <p:nvPr/>
          </p:nvSpPr>
          <p:spPr bwMode="auto">
            <a:xfrm rot="3852765">
              <a:off x="4967" y="526"/>
              <a:ext cx="5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latin typeface=".VnTime" pitchFamily="34" charset="0"/>
                </a:rPr>
                <a:t>10cm</a:t>
              </a:r>
            </a:p>
          </p:txBody>
        </p:sp>
      </p:grpSp>
      <p:sp>
        <p:nvSpPr>
          <p:cNvPr id="63492" name="Text Box 4"/>
          <p:cNvSpPr txBox="1">
            <a:spLocks noChangeArrowheads="1"/>
          </p:cNvSpPr>
          <p:nvPr/>
        </p:nvSpPr>
        <p:spPr bwMode="auto">
          <a:xfrm>
            <a:off x="396875" y="620713"/>
            <a:ext cx="56515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0000"/>
                </a:solidFill>
              </a:rPr>
              <a:t>Cho hình nón cụt như hình bên.Hãy tính</a:t>
            </a:r>
          </a:p>
          <a:p>
            <a:pPr eaLnBrk="1" hangingPunct="1">
              <a:spcBef>
                <a:spcPct val="50000"/>
              </a:spcBef>
              <a:buFontTx/>
              <a:buAutoNum type="alphaLcParenR"/>
            </a:pPr>
            <a:r>
              <a:rPr lang="en-US" sz="2400">
                <a:solidFill>
                  <a:srgbClr val="FF0000"/>
                </a:solidFill>
              </a:rPr>
              <a:t>Bán kính đáy nhỏ của hình nón cụt</a:t>
            </a:r>
          </a:p>
          <a:p>
            <a:pPr eaLnBrk="1" hangingPunct="1">
              <a:spcBef>
                <a:spcPct val="50000"/>
              </a:spcBef>
              <a:buFontTx/>
              <a:buAutoNum type="alphaLcParenR"/>
            </a:pPr>
            <a:r>
              <a:rPr lang="en-US" sz="2400">
                <a:solidFill>
                  <a:srgbClr val="FF0000"/>
                </a:solidFill>
              </a:rPr>
              <a:t>Diện tích xung quanh của hình nón cụt</a:t>
            </a:r>
          </a:p>
        </p:txBody>
      </p:sp>
      <p:sp>
        <p:nvSpPr>
          <p:cNvPr id="63493" name="Text Box 5"/>
          <p:cNvSpPr txBox="1">
            <a:spLocks noChangeArrowheads="1"/>
          </p:cNvSpPr>
          <p:nvPr/>
        </p:nvSpPr>
        <p:spPr bwMode="auto">
          <a:xfrm>
            <a:off x="2133600" y="1989138"/>
            <a:ext cx="2438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u="sng">
                <a:solidFill>
                  <a:srgbClr val="00B0F0"/>
                </a:solidFill>
              </a:rPr>
              <a:t>Giải :</a:t>
            </a:r>
            <a:r>
              <a:rPr lang="en-US" sz="2800">
                <a:solidFill>
                  <a:srgbClr val="00B0F0"/>
                </a:solidFill>
              </a:rPr>
              <a:t>  </a:t>
            </a:r>
          </a:p>
        </p:txBody>
      </p:sp>
      <p:sp>
        <p:nvSpPr>
          <p:cNvPr id="63494" name="Text Box 6"/>
          <p:cNvSpPr txBox="1">
            <a:spLocks noChangeArrowheads="1"/>
          </p:cNvSpPr>
          <p:nvPr/>
        </p:nvSpPr>
        <p:spPr bwMode="auto">
          <a:xfrm>
            <a:off x="431800" y="2708277"/>
            <a:ext cx="8748713"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arenR"/>
            </a:pPr>
            <a:r>
              <a:rPr lang="en-US" sz="2800">
                <a:solidFill>
                  <a:srgbClr val="FF0000"/>
                </a:solidFill>
              </a:rPr>
              <a:t>Áp dụng định lí PyTaGo vào tam giác vuông AHB</a:t>
            </a:r>
          </a:p>
          <a:p>
            <a:pPr eaLnBrk="1" hangingPunct="1">
              <a:spcBef>
                <a:spcPct val="50000"/>
              </a:spcBef>
            </a:pPr>
            <a:r>
              <a:rPr lang="en-US" sz="2400">
                <a:solidFill>
                  <a:srgbClr val="FF0000"/>
                </a:solidFill>
              </a:rPr>
              <a:t> </a:t>
            </a:r>
            <a:r>
              <a:rPr lang="en-US" sz="2800">
                <a:solidFill>
                  <a:srgbClr val="FF0000"/>
                </a:solidFill>
              </a:rPr>
              <a:t>ta có: </a:t>
            </a:r>
            <a:r>
              <a:rPr lang="en-US" sz="2400">
                <a:solidFill>
                  <a:srgbClr val="FF0000"/>
                </a:solidFill>
              </a:rPr>
              <a:t>            </a:t>
            </a:r>
          </a:p>
          <a:p>
            <a:pPr eaLnBrk="1" hangingPunct="1">
              <a:spcBef>
                <a:spcPct val="50000"/>
              </a:spcBef>
            </a:pPr>
            <a:r>
              <a:rPr lang="en-US" sz="2400">
                <a:solidFill>
                  <a:srgbClr val="FF0000"/>
                </a:solidFill>
              </a:rPr>
              <a:t>    </a:t>
            </a:r>
          </a:p>
          <a:p>
            <a:pPr eaLnBrk="1" hangingPunct="1">
              <a:spcBef>
                <a:spcPct val="50000"/>
              </a:spcBef>
            </a:pPr>
            <a:r>
              <a:rPr lang="en-US" sz="2400">
                <a:solidFill>
                  <a:srgbClr val="FF0000"/>
                </a:solidFill>
              </a:rPr>
              <a:t>=&gt;    O’H  = O’B  - HB =  6 (cm) ( vì H</a:t>
            </a:r>
            <a:r>
              <a:rPr lang="en-US" sz="2400">
                <a:solidFill>
                  <a:srgbClr val="FF0000"/>
                </a:solidFill>
                <a:sym typeface="Symbol" pitchFamily="18" charset="2"/>
              </a:rPr>
              <a:t></a:t>
            </a:r>
            <a:r>
              <a:rPr lang="en-US" sz="2400">
                <a:solidFill>
                  <a:srgbClr val="FF0000"/>
                </a:solidFill>
              </a:rPr>
              <a:t>O’B)</a:t>
            </a:r>
          </a:p>
          <a:p>
            <a:pPr eaLnBrk="1" hangingPunct="1">
              <a:spcBef>
                <a:spcPct val="50000"/>
              </a:spcBef>
            </a:pPr>
            <a:r>
              <a:rPr lang="en-US" sz="2400">
                <a:solidFill>
                  <a:srgbClr val="FF0000"/>
                </a:solidFill>
              </a:rPr>
              <a:t>    </a:t>
            </a:r>
            <a:r>
              <a:rPr lang="en-US" sz="2800">
                <a:solidFill>
                  <a:srgbClr val="FF0000"/>
                </a:solidFill>
              </a:rPr>
              <a:t>=&gt;   r</a:t>
            </a:r>
            <a:r>
              <a:rPr lang="en-US" sz="2400">
                <a:solidFill>
                  <a:srgbClr val="FF0000"/>
                </a:solidFill>
              </a:rPr>
              <a:t> =  OA = O’H = 6 ( cm)  ( vì OAHO’ là hcn)</a:t>
            </a:r>
          </a:p>
          <a:p>
            <a:pPr eaLnBrk="1" hangingPunct="1">
              <a:spcBef>
                <a:spcPct val="50000"/>
              </a:spcBef>
            </a:pPr>
            <a:r>
              <a:rPr lang="en-US" sz="2800">
                <a:solidFill>
                  <a:srgbClr val="FF0000"/>
                </a:solidFill>
              </a:rPr>
              <a:t>Vậy bán kính đáy nhỏ của hình nón cụt là: 6</a:t>
            </a:r>
            <a:r>
              <a:rPr lang="en-US" sz="2400">
                <a:solidFill>
                  <a:srgbClr val="FF0000"/>
                </a:solidFill>
              </a:rPr>
              <a:t> cm</a:t>
            </a:r>
          </a:p>
        </p:txBody>
      </p:sp>
      <p:graphicFrame>
        <p:nvGraphicFramePr>
          <p:cNvPr id="63507" name="Object 19"/>
          <p:cNvGraphicFramePr>
            <a:graphicFrameLocks noChangeAspect="1"/>
          </p:cNvGraphicFramePr>
          <p:nvPr/>
        </p:nvGraphicFramePr>
        <p:xfrm>
          <a:off x="1800225" y="3284540"/>
          <a:ext cx="4608513" cy="1368425"/>
        </p:xfrm>
        <a:graphic>
          <a:graphicData uri="http://schemas.openxmlformats.org/presentationml/2006/ole">
            <mc:AlternateContent xmlns:mc="http://schemas.openxmlformats.org/markup-compatibility/2006">
              <mc:Choice xmlns:v="urn:schemas-microsoft-com:vml" Requires="v">
                <p:oleObj spid="_x0000_s12290" name="Equation" r:id="rId3" imgW="1524000" imgH="533400" progId="Equation.DSMT4">
                  <p:embed/>
                </p:oleObj>
              </mc:Choice>
              <mc:Fallback>
                <p:oleObj name="Equation" r:id="rId3" imgW="1524000" imgH="533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3284540"/>
                        <a:ext cx="4608513"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10" name="Text Box 22"/>
          <p:cNvSpPr txBox="1">
            <a:spLocks noChangeArrowheads="1"/>
          </p:cNvSpPr>
          <p:nvPr/>
        </p:nvSpPr>
        <p:spPr bwMode="auto">
          <a:xfrm>
            <a:off x="533400" y="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u="sng">
                <a:solidFill>
                  <a:srgbClr val="0070C0"/>
                </a:solidFill>
              </a:rPr>
              <a:t>Luyện tập :</a:t>
            </a:r>
          </a:p>
        </p:txBody>
      </p:sp>
      <p:grpSp>
        <p:nvGrpSpPr>
          <p:cNvPr id="63538" name="Group 50"/>
          <p:cNvGrpSpPr>
            <a:grpSpLocks/>
          </p:cNvGrpSpPr>
          <p:nvPr/>
        </p:nvGrpSpPr>
        <p:grpSpPr bwMode="auto">
          <a:xfrm>
            <a:off x="7885113" y="549277"/>
            <a:ext cx="106362" cy="1344613"/>
            <a:chOff x="5083" y="4171"/>
            <a:chExt cx="150" cy="1728"/>
          </a:xfrm>
        </p:grpSpPr>
        <p:sp>
          <p:nvSpPr>
            <p:cNvPr id="15370" name="Line 51"/>
            <p:cNvSpPr>
              <a:spLocks noChangeShapeType="1"/>
            </p:cNvSpPr>
            <p:nvPr/>
          </p:nvSpPr>
          <p:spPr bwMode="auto">
            <a:xfrm>
              <a:off x="5095" y="4171"/>
              <a:ext cx="0" cy="1704"/>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52"/>
            <p:cNvSpPr>
              <a:spLocks noChangeShapeType="1"/>
            </p:cNvSpPr>
            <p:nvPr/>
          </p:nvSpPr>
          <p:spPr bwMode="auto">
            <a:xfrm>
              <a:off x="5083" y="5749"/>
              <a:ext cx="150" cy="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53"/>
            <p:cNvSpPr>
              <a:spLocks noChangeShapeType="1"/>
            </p:cNvSpPr>
            <p:nvPr/>
          </p:nvSpPr>
          <p:spPr bwMode="auto">
            <a:xfrm>
              <a:off x="5233" y="5749"/>
              <a:ext cx="0" cy="15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42" name="Text Box 54"/>
          <p:cNvSpPr txBox="1">
            <a:spLocks noChangeArrowheads="1"/>
          </p:cNvSpPr>
          <p:nvPr/>
        </p:nvSpPr>
        <p:spPr bwMode="auto">
          <a:xfrm>
            <a:off x="7596189" y="1647825"/>
            <a:ext cx="358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a:solidFill>
                  <a:srgbClr val="FF0000"/>
                </a:solidFill>
              </a:rPr>
              <a:t>H</a:t>
            </a:r>
          </a:p>
        </p:txBody>
      </p:sp>
    </p:spTree>
    <p:extLst>
      <p:ext uri="{BB962C8B-B14F-4D97-AF65-F5344CB8AC3E}">
        <p14:creationId xmlns:p14="http://schemas.microsoft.com/office/powerpoint/2010/main" val="2008889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3510"/>
                                        </p:tgtEl>
                                        <p:attrNameLst>
                                          <p:attrName>style.visibility</p:attrName>
                                        </p:attrNameLst>
                                      </p:cBhvr>
                                      <p:to>
                                        <p:strVal val="visible"/>
                                      </p:to>
                                    </p:set>
                                    <p:anim calcmode="discrete" valueType="clr">
                                      <p:cBhvr override="childStyle">
                                        <p:cTn id="7" dur="80"/>
                                        <p:tgtEl>
                                          <p:spTgt spid="635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510"/>
                                        </p:tgtEl>
                                        <p:attrNameLst>
                                          <p:attrName>fillcolor</p:attrName>
                                        </p:attrNameLst>
                                      </p:cBhvr>
                                      <p:tavLst>
                                        <p:tav tm="0">
                                          <p:val>
                                            <p:clrVal>
                                              <a:schemeClr val="accent2"/>
                                            </p:clrVal>
                                          </p:val>
                                        </p:tav>
                                        <p:tav tm="50000">
                                          <p:val>
                                            <p:clrVal>
                                              <a:schemeClr val="hlink"/>
                                            </p:clrVal>
                                          </p:val>
                                        </p:tav>
                                      </p:tavLst>
                                    </p:anim>
                                    <p:set>
                                      <p:cBhvr>
                                        <p:cTn id="9" dur="80"/>
                                        <p:tgtEl>
                                          <p:spTgt spid="63510"/>
                                        </p:tgtEl>
                                        <p:attrNameLst>
                                          <p:attrName>fill.type</p:attrName>
                                        </p:attrNameLst>
                                      </p:cBhvr>
                                      <p:to>
                                        <p:strVal val="solid"/>
                                      </p:to>
                                    </p:set>
                                  </p:childTnLst>
                                </p:cTn>
                              </p:par>
                            </p:childTnLst>
                          </p:cTn>
                        </p:par>
                        <p:par>
                          <p:cTn id="10" fill="hold" nodeType="afterGroup">
                            <p:stCondLst>
                              <p:cond delay="400"/>
                            </p:stCondLst>
                            <p:childTnLst>
                              <p:par>
                                <p:cTn id="11" presetID="27" presetClass="entr" presetSubtype="0" fill="hold" grpId="0" nodeType="afterEffect">
                                  <p:stCondLst>
                                    <p:cond delay="0"/>
                                  </p:stCondLst>
                                  <p:iterate type="lt">
                                    <p:tmPct val="8527"/>
                                  </p:iterate>
                                  <p:childTnLst>
                                    <p:set>
                                      <p:cBhvr>
                                        <p:cTn id="12" dur="1" fill="hold">
                                          <p:stCondLst>
                                            <p:cond delay="0"/>
                                          </p:stCondLst>
                                        </p:cTn>
                                        <p:tgtEl>
                                          <p:spTgt spid="63492"/>
                                        </p:tgtEl>
                                        <p:attrNameLst>
                                          <p:attrName>style.visibility</p:attrName>
                                        </p:attrNameLst>
                                      </p:cBhvr>
                                      <p:to>
                                        <p:strVal val="visible"/>
                                      </p:to>
                                    </p:set>
                                    <p:anim calcmode="discrete" valueType="clr">
                                      <p:cBhvr override="childStyle">
                                        <p:cTn id="13" dur="300"/>
                                        <p:tgtEl>
                                          <p:spTgt spid="63492"/>
                                        </p:tgtEl>
                                        <p:attrNameLst>
                                          <p:attrName>style.color</p:attrName>
                                        </p:attrNameLst>
                                      </p:cBhvr>
                                      <p:tavLst>
                                        <p:tav tm="0">
                                          <p:val>
                                            <p:clrVal>
                                              <a:schemeClr val="accent2"/>
                                            </p:clrVal>
                                          </p:val>
                                        </p:tav>
                                        <p:tav tm="50000">
                                          <p:val>
                                            <p:clrVal>
                                              <a:schemeClr val="hlink"/>
                                            </p:clrVal>
                                          </p:val>
                                        </p:tav>
                                      </p:tavLst>
                                    </p:anim>
                                    <p:anim calcmode="discrete" valueType="clr">
                                      <p:cBhvr>
                                        <p:cTn id="14" dur="300"/>
                                        <p:tgtEl>
                                          <p:spTgt spid="63492"/>
                                        </p:tgtEl>
                                        <p:attrNameLst>
                                          <p:attrName>fillcolor</p:attrName>
                                        </p:attrNameLst>
                                      </p:cBhvr>
                                      <p:tavLst>
                                        <p:tav tm="0">
                                          <p:val>
                                            <p:clrVal>
                                              <a:schemeClr val="accent2"/>
                                            </p:clrVal>
                                          </p:val>
                                        </p:tav>
                                        <p:tav tm="50000">
                                          <p:val>
                                            <p:clrVal>
                                              <a:schemeClr val="hlink"/>
                                            </p:clrVal>
                                          </p:val>
                                        </p:tav>
                                      </p:tavLst>
                                    </p:anim>
                                    <p:set>
                                      <p:cBhvr>
                                        <p:cTn id="15" dur="300"/>
                                        <p:tgtEl>
                                          <p:spTgt spid="63492"/>
                                        </p:tgtEl>
                                        <p:attrNameLst>
                                          <p:attrName>fill.type</p:attrName>
                                        </p:attrNameLst>
                                      </p:cBhvr>
                                      <p:to>
                                        <p:strVal val="solid"/>
                                      </p:to>
                                    </p:set>
                                  </p:childTnLst>
                                </p:cTn>
                              </p:par>
                              <p:par>
                                <p:cTn id="16" presetID="23" presetClass="entr" presetSubtype="16" fill="hold" nodeType="withEffect">
                                  <p:stCondLst>
                                    <p:cond delay="0"/>
                                  </p:stCondLst>
                                  <p:childTnLst>
                                    <p:set>
                                      <p:cBhvr>
                                        <p:cTn id="17" dur="1" fill="hold">
                                          <p:stCondLst>
                                            <p:cond delay="0"/>
                                          </p:stCondLst>
                                        </p:cTn>
                                        <p:tgtEl>
                                          <p:spTgt spid="63545"/>
                                        </p:tgtEl>
                                        <p:attrNameLst>
                                          <p:attrName>style.visibility</p:attrName>
                                        </p:attrNameLst>
                                      </p:cBhvr>
                                      <p:to>
                                        <p:strVal val="visible"/>
                                      </p:to>
                                    </p:set>
                                    <p:anim calcmode="lin" valueType="num">
                                      <p:cBhvr>
                                        <p:cTn id="18" dur="1400" fill="hold"/>
                                        <p:tgtEl>
                                          <p:spTgt spid="63545"/>
                                        </p:tgtEl>
                                        <p:attrNameLst>
                                          <p:attrName>ppt_w</p:attrName>
                                        </p:attrNameLst>
                                      </p:cBhvr>
                                      <p:tavLst>
                                        <p:tav tm="0">
                                          <p:val>
                                            <p:fltVal val="0"/>
                                          </p:val>
                                        </p:tav>
                                        <p:tav tm="100000">
                                          <p:val>
                                            <p:strVal val="#ppt_w"/>
                                          </p:val>
                                        </p:tav>
                                      </p:tavLst>
                                    </p:anim>
                                    <p:anim calcmode="lin" valueType="num">
                                      <p:cBhvr>
                                        <p:cTn id="19" dur="1400" fill="hold"/>
                                        <p:tgtEl>
                                          <p:spTgt spid="6354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63493"/>
                                        </p:tgtEl>
                                        <p:attrNameLst>
                                          <p:attrName>style.visibility</p:attrName>
                                        </p:attrNameLst>
                                      </p:cBhvr>
                                      <p:to>
                                        <p:strVal val="visible"/>
                                      </p:to>
                                    </p:set>
                                    <p:anim calcmode="discrete" valueType="clr">
                                      <p:cBhvr override="childStyle">
                                        <p:cTn id="24" dur="80"/>
                                        <p:tgtEl>
                                          <p:spTgt spid="6349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3493"/>
                                        </p:tgtEl>
                                        <p:attrNameLst>
                                          <p:attrName>fillcolor</p:attrName>
                                        </p:attrNameLst>
                                      </p:cBhvr>
                                      <p:tavLst>
                                        <p:tav tm="0">
                                          <p:val>
                                            <p:clrVal>
                                              <a:schemeClr val="accent2"/>
                                            </p:clrVal>
                                          </p:val>
                                        </p:tav>
                                        <p:tav tm="50000">
                                          <p:val>
                                            <p:clrVal>
                                              <a:schemeClr val="hlink"/>
                                            </p:clrVal>
                                          </p:val>
                                        </p:tav>
                                      </p:tavLst>
                                    </p:anim>
                                    <p:set>
                                      <p:cBhvr>
                                        <p:cTn id="26" dur="80"/>
                                        <p:tgtEl>
                                          <p:spTgt spid="63493"/>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63538"/>
                                        </p:tgtEl>
                                        <p:attrNameLst>
                                          <p:attrName>style.visibility</p:attrName>
                                        </p:attrNameLst>
                                      </p:cBhvr>
                                      <p:to>
                                        <p:strVal val="visible"/>
                                      </p:to>
                                    </p:set>
                                    <p:animEffect transition="in" filter="strips(downLeft)">
                                      <p:cBhvr>
                                        <p:cTn id="31" dur="900"/>
                                        <p:tgtEl>
                                          <p:spTgt spid="63538"/>
                                        </p:tgtEl>
                                      </p:cBhvr>
                                    </p:animEffect>
                                  </p:childTnLst>
                                </p:cTn>
                              </p:par>
                              <p:par>
                                <p:cTn id="32" presetID="18" presetClass="entr" presetSubtype="12" fill="hold" grpId="0" nodeType="withEffect">
                                  <p:stCondLst>
                                    <p:cond delay="400"/>
                                  </p:stCondLst>
                                  <p:childTnLst>
                                    <p:set>
                                      <p:cBhvr>
                                        <p:cTn id="33" dur="1" fill="hold">
                                          <p:stCondLst>
                                            <p:cond delay="0"/>
                                          </p:stCondLst>
                                        </p:cTn>
                                        <p:tgtEl>
                                          <p:spTgt spid="63542"/>
                                        </p:tgtEl>
                                        <p:attrNameLst>
                                          <p:attrName>style.visibility</p:attrName>
                                        </p:attrNameLst>
                                      </p:cBhvr>
                                      <p:to>
                                        <p:strVal val="visible"/>
                                      </p:to>
                                    </p:set>
                                    <p:animEffect transition="in" filter="strips(downLeft)">
                                      <p:cBhvr>
                                        <p:cTn id="34" dur="500"/>
                                        <p:tgtEl>
                                          <p:spTgt spid="635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63494">
                                            <p:txEl>
                                              <p:pRg st="0" end="0"/>
                                            </p:txEl>
                                          </p:spTgt>
                                        </p:tgtEl>
                                        <p:attrNameLst>
                                          <p:attrName>style.visibility</p:attrName>
                                        </p:attrNameLst>
                                      </p:cBhvr>
                                      <p:to>
                                        <p:strVal val="visible"/>
                                      </p:to>
                                    </p:set>
                                    <p:anim calcmode="discrete" valueType="clr">
                                      <p:cBhvr override="childStyle">
                                        <p:cTn id="39" dur="80"/>
                                        <p:tgtEl>
                                          <p:spTgt spid="634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3494">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63494">
                                            <p:txEl>
                                              <p:pRg st="0" end="0"/>
                                            </p:txEl>
                                          </p:spTgt>
                                        </p:tgtEl>
                                        <p:attrNameLst>
                                          <p:attrName>fill.type</p:attrName>
                                        </p:attrNameLst>
                                      </p:cBhvr>
                                      <p:to>
                                        <p:strVal val="solid"/>
                                      </p:to>
                                    </p:set>
                                  </p:childTnLst>
                                </p:cTn>
                              </p:par>
                              <p:par>
                                <p:cTn id="42" presetID="27" presetClass="entr" presetSubtype="0" fill="hold" nodeType="withEffect">
                                  <p:stCondLst>
                                    <p:cond delay="0"/>
                                  </p:stCondLst>
                                  <p:iterate type="lt">
                                    <p:tmPct val="50000"/>
                                  </p:iterate>
                                  <p:childTnLst>
                                    <p:set>
                                      <p:cBhvr>
                                        <p:cTn id="43" dur="1" fill="hold">
                                          <p:stCondLst>
                                            <p:cond delay="0"/>
                                          </p:stCondLst>
                                        </p:cTn>
                                        <p:tgtEl>
                                          <p:spTgt spid="63494">
                                            <p:txEl>
                                              <p:pRg st="1" end="1"/>
                                            </p:txEl>
                                          </p:spTgt>
                                        </p:tgtEl>
                                        <p:attrNameLst>
                                          <p:attrName>style.visibility</p:attrName>
                                        </p:attrNameLst>
                                      </p:cBhvr>
                                      <p:to>
                                        <p:strVal val="visible"/>
                                      </p:to>
                                    </p:set>
                                    <p:anim calcmode="discrete" valueType="clr">
                                      <p:cBhvr override="childStyle">
                                        <p:cTn id="44" dur="80"/>
                                        <p:tgtEl>
                                          <p:spTgt spid="6349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63494">
                                            <p:txEl>
                                              <p:pRg st="1" end="1"/>
                                            </p:txEl>
                                          </p:spTgt>
                                        </p:tgtEl>
                                        <p:attrNameLst>
                                          <p:attrName>fillcolor</p:attrName>
                                        </p:attrNameLst>
                                      </p:cBhvr>
                                      <p:tavLst>
                                        <p:tav tm="0">
                                          <p:val>
                                            <p:clrVal>
                                              <a:schemeClr val="accent2"/>
                                            </p:clrVal>
                                          </p:val>
                                        </p:tav>
                                        <p:tav tm="50000">
                                          <p:val>
                                            <p:clrVal>
                                              <a:schemeClr val="hlink"/>
                                            </p:clrVal>
                                          </p:val>
                                        </p:tav>
                                      </p:tavLst>
                                    </p:anim>
                                    <p:set>
                                      <p:cBhvr>
                                        <p:cTn id="46" dur="80"/>
                                        <p:tgtEl>
                                          <p:spTgt spid="63494">
                                            <p:txEl>
                                              <p:pRg st="1" end="1"/>
                                            </p:txEl>
                                          </p:spTgt>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nodeType="clickEffect">
                                  <p:stCondLst>
                                    <p:cond delay="0"/>
                                  </p:stCondLst>
                                  <p:childTnLst>
                                    <p:set>
                                      <p:cBhvr>
                                        <p:cTn id="50" dur="1" fill="hold">
                                          <p:stCondLst>
                                            <p:cond delay="0"/>
                                          </p:stCondLst>
                                        </p:cTn>
                                        <p:tgtEl>
                                          <p:spTgt spid="63507"/>
                                        </p:tgtEl>
                                        <p:attrNameLst>
                                          <p:attrName>style.visibility</p:attrName>
                                        </p:attrNameLst>
                                      </p:cBhvr>
                                      <p:to>
                                        <p:strVal val="visible"/>
                                      </p:to>
                                    </p:set>
                                    <p:animEffect transition="in" filter="diamond(in)">
                                      <p:cBhvr>
                                        <p:cTn id="51" dur="1000"/>
                                        <p:tgtEl>
                                          <p:spTgt spid="6350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63494">
                                            <p:txEl>
                                              <p:pRg st="2" end="2"/>
                                            </p:txEl>
                                          </p:spTgt>
                                        </p:tgtEl>
                                        <p:attrNameLst>
                                          <p:attrName>style.visibility</p:attrName>
                                        </p:attrNameLst>
                                      </p:cBhvr>
                                      <p:to>
                                        <p:strVal val="visible"/>
                                      </p:to>
                                    </p:set>
                                    <p:anim calcmode="discrete" valueType="clr">
                                      <p:cBhvr override="childStyle">
                                        <p:cTn id="56" dur="80"/>
                                        <p:tgtEl>
                                          <p:spTgt spid="6349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63494">
                                            <p:txEl>
                                              <p:pRg st="2" end="2"/>
                                            </p:txEl>
                                          </p:spTgt>
                                        </p:tgtEl>
                                        <p:attrNameLst>
                                          <p:attrName>fillcolor</p:attrName>
                                        </p:attrNameLst>
                                      </p:cBhvr>
                                      <p:tavLst>
                                        <p:tav tm="0">
                                          <p:val>
                                            <p:clrVal>
                                              <a:schemeClr val="accent2"/>
                                            </p:clrVal>
                                          </p:val>
                                        </p:tav>
                                        <p:tav tm="50000">
                                          <p:val>
                                            <p:clrVal>
                                              <a:schemeClr val="hlink"/>
                                            </p:clrVal>
                                          </p:val>
                                        </p:tav>
                                      </p:tavLst>
                                    </p:anim>
                                    <p:set>
                                      <p:cBhvr>
                                        <p:cTn id="58" dur="80"/>
                                        <p:tgtEl>
                                          <p:spTgt spid="63494">
                                            <p:txEl>
                                              <p:pRg st="2" end="2"/>
                                            </p:txEl>
                                          </p:spTgt>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63494">
                                            <p:txEl>
                                              <p:pRg st="3" end="3"/>
                                            </p:txEl>
                                          </p:spTgt>
                                        </p:tgtEl>
                                        <p:attrNameLst>
                                          <p:attrName>style.visibility</p:attrName>
                                        </p:attrNameLst>
                                      </p:cBhvr>
                                      <p:to>
                                        <p:strVal val="visible"/>
                                      </p:to>
                                    </p:set>
                                    <p:anim calcmode="discrete" valueType="clr">
                                      <p:cBhvr override="childStyle">
                                        <p:cTn id="63" dur="80"/>
                                        <p:tgtEl>
                                          <p:spTgt spid="6349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3494">
                                            <p:txEl>
                                              <p:pRg st="3" end="3"/>
                                            </p:txEl>
                                          </p:spTgt>
                                        </p:tgtEl>
                                        <p:attrNameLst>
                                          <p:attrName>fillcolor</p:attrName>
                                        </p:attrNameLst>
                                      </p:cBhvr>
                                      <p:tavLst>
                                        <p:tav tm="0">
                                          <p:val>
                                            <p:clrVal>
                                              <a:schemeClr val="accent2"/>
                                            </p:clrVal>
                                          </p:val>
                                        </p:tav>
                                        <p:tav tm="50000">
                                          <p:val>
                                            <p:clrVal>
                                              <a:schemeClr val="hlink"/>
                                            </p:clrVal>
                                          </p:val>
                                        </p:tav>
                                      </p:tavLst>
                                    </p:anim>
                                    <p:set>
                                      <p:cBhvr>
                                        <p:cTn id="65" dur="80"/>
                                        <p:tgtEl>
                                          <p:spTgt spid="63494">
                                            <p:txEl>
                                              <p:pRg st="3" end="3"/>
                                            </p:txEl>
                                          </p:spTgt>
                                        </p:tgtEl>
                                        <p:attrNameLst>
                                          <p:attrName>fill.type</p:attrName>
                                        </p:attrNameLst>
                                      </p:cBhvr>
                                      <p:to>
                                        <p:strVal val="solid"/>
                                      </p:to>
                                    </p:set>
                                  </p:childTnLst>
                                </p:cTn>
                              </p:par>
                              <p:par>
                                <p:cTn id="66" presetID="27" presetClass="entr" presetSubtype="0" fill="hold" nodeType="withEffect">
                                  <p:stCondLst>
                                    <p:cond delay="0"/>
                                  </p:stCondLst>
                                  <p:iterate type="lt">
                                    <p:tmPct val="50000"/>
                                  </p:iterate>
                                  <p:childTnLst>
                                    <p:set>
                                      <p:cBhvr>
                                        <p:cTn id="67" dur="1" fill="hold">
                                          <p:stCondLst>
                                            <p:cond delay="0"/>
                                          </p:stCondLst>
                                        </p:cTn>
                                        <p:tgtEl>
                                          <p:spTgt spid="63494">
                                            <p:txEl>
                                              <p:pRg st="4" end="4"/>
                                            </p:txEl>
                                          </p:spTgt>
                                        </p:tgtEl>
                                        <p:attrNameLst>
                                          <p:attrName>style.visibility</p:attrName>
                                        </p:attrNameLst>
                                      </p:cBhvr>
                                      <p:to>
                                        <p:strVal val="visible"/>
                                      </p:to>
                                    </p:set>
                                    <p:anim calcmode="discrete" valueType="clr">
                                      <p:cBhvr override="childStyle">
                                        <p:cTn id="68" dur="80"/>
                                        <p:tgtEl>
                                          <p:spTgt spid="6349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63494">
                                            <p:txEl>
                                              <p:pRg st="4" end="4"/>
                                            </p:txEl>
                                          </p:spTgt>
                                        </p:tgtEl>
                                        <p:attrNameLst>
                                          <p:attrName>fillcolor</p:attrName>
                                        </p:attrNameLst>
                                      </p:cBhvr>
                                      <p:tavLst>
                                        <p:tav tm="0">
                                          <p:val>
                                            <p:clrVal>
                                              <a:schemeClr val="accent2"/>
                                            </p:clrVal>
                                          </p:val>
                                        </p:tav>
                                        <p:tav tm="50000">
                                          <p:val>
                                            <p:clrVal>
                                              <a:schemeClr val="hlink"/>
                                            </p:clrVal>
                                          </p:val>
                                        </p:tav>
                                      </p:tavLst>
                                    </p:anim>
                                    <p:set>
                                      <p:cBhvr>
                                        <p:cTn id="70" dur="80"/>
                                        <p:tgtEl>
                                          <p:spTgt spid="63494">
                                            <p:txEl>
                                              <p:pRg st="4" end="4"/>
                                            </p:txEl>
                                          </p:spTgt>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63494">
                                            <p:txEl>
                                              <p:pRg st="5" end="5"/>
                                            </p:txEl>
                                          </p:spTgt>
                                        </p:tgtEl>
                                        <p:attrNameLst>
                                          <p:attrName>style.visibility</p:attrName>
                                        </p:attrNameLst>
                                      </p:cBhvr>
                                      <p:to>
                                        <p:strVal val="visible"/>
                                      </p:to>
                                    </p:set>
                                    <p:anim calcmode="discrete" valueType="clr">
                                      <p:cBhvr override="childStyle">
                                        <p:cTn id="75" dur="80"/>
                                        <p:tgtEl>
                                          <p:spTgt spid="6349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63494">
                                            <p:txEl>
                                              <p:pRg st="5" end="5"/>
                                            </p:txEl>
                                          </p:spTgt>
                                        </p:tgtEl>
                                        <p:attrNameLst>
                                          <p:attrName>fillcolor</p:attrName>
                                        </p:attrNameLst>
                                      </p:cBhvr>
                                      <p:tavLst>
                                        <p:tav tm="0">
                                          <p:val>
                                            <p:clrVal>
                                              <a:schemeClr val="accent2"/>
                                            </p:clrVal>
                                          </p:val>
                                        </p:tav>
                                        <p:tav tm="50000">
                                          <p:val>
                                            <p:clrVal>
                                              <a:schemeClr val="hlink"/>
                                            </p:clrVal>
                                          </p:val>
                                        </p:tav>
                                      </p:tavLst>
                                    </p:anim>
                                    <p:set>
                                      <p:cBhvr>
                                        <p:cTn id="77" dur="80"/>
                                        <p:tgtEl>
                                          <p:spTgt spid="63494">
                                            <p:txEl>
                                              <p:pRg st="5" end="5"/>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nodeType="clickEffect">
                                  <p:stCondLst>
                                    <p:cond delay="0"/>
                                  </p:stCondLst>
                                  <p:iterate type="lt">
                                    <p:tmPct val="50000"/>
                                  </p:iterate>
                                  <p:childTnLst>
                                    <p:set>
                                      <p:cBhvr>
                                        <p:cTn id="81" dur="1" fill="hold">
                                          <p:stCondLst>
                                            <p:cond delay="0"/>
                                          </p:stCondLst>
                                        </p:cTn>
                                        <p:tgtEl>
                                          <p:spTgt spid="63494">
                                            <p:txEl>
                                              <p:pRg st="0" end="0"/>
                                            </p:txEl>
                                          </p:spTgt>
                                        </p:tgtEl>
                                        <p:attrNameLst>
                                          <p:attrName>style.visibility</p:attrName>
                                        </p:attrNameLst>
                                      </p:cBhvr>
                                      <p:to>
                                        <p:strVal val="visible"/>
                                      </p:to>
                                    </p:set>
                                    <p:anim calcmode="discrete" valueType="clr">
                                      <p:cBhvr override="childStyle">
                                        <p:cTn id="82" dur="80"/>
                                        <p:tgtEl>
                                          <p:spTgt spid="634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63494">
                                            <p:txEl>
                                              <p:pRg st="0" end="0"/>
                                            </p:txEl>
                                          </p:spTgt>
                                        </p:tgtEl>
                                        <p:attrNameLst>
                                          <p:attrName>fillcolor</p:attrName>
                                        </p:attrNameLst>
                                      </p:cBhvr>
                                      <p:tavLst>
                                        <p:tav tm="0">
                                          <p:val>
                                            <p:clrVal>
                                              <a:schemeClr val="accent2"/>
                                            </p:clrVal>
                                          </p:val>
                                        </p:tav>
                                        <p:tav tm="50000">
                                          <p:val>
                                            <p:clrVal>
                                              <a:schemeClr val="hlink"/>
                                            </p:clrVal>
                                          </p:val>
                                        </p:tav>
                                      </p:tavLst>
                                    </p:anim>
                                    <p:set>
                                      <p:cBhvr>
                                        <p:cTn id="84" dur="80"/>
                                        <p:tgtEl>
                                          <p:spTgt spid="63494">
                                            <p:txEl>
                                              <p:pRg st="0" end="0"/>
                                            </p:txEl>
                                          </p:spTgt>
                                        </p:tgtEl>
                                        <p:attrNameLst>
                                          <p:attrName>fill.type</p:attrName>
                                        </p:attrNameLst>
                                      </p:cBhvr>
                                      <p:to>
                                        <p:strVal val="solid"/>
                                      </p:to>
                                    </p:set>
                                  </p:childTnLst>
                                </p:cTn>
                              </p:par>
                              <p:par>
                                <p:cTn id="85" presetID="27" presetClass="entr" presetSubtype="0" fill="hold" nodeType="withEffect">
                                  <p:stCondLst>
                                    <p:cond delay="0"/>
                                  </p:stCondLst>
                                  <p:iterate type="lt">
                                    <p:tmPct val="50000"/>
                                  </p:iterate>
                                  <p:childTnLst>
                                    <p:set>
                                      <p:cBhvr>
                                        <p:cTn id="86" dur="1" fill="hold">
                                          <p:stCondLst>
                                            <p:cond delay="0"/>
                                          </p:stCondLst>
                                        </p:cTn>
                                        <p:tgtEl>
                                          <p:spTgt spid="63494">
                                            <p:txEl>
                                              <p:pRg st="1" end="1"/>
                                            </p:txEl>
                                          </p:spTgt>
                                        </p:tgtEl>
                                        <p:attrNameLst>
                                          <p:attrName>style.visibility</p:attrName>
                                        </p:attrNameLst>
                                      </p:cBhvr>
                                      <p:to>
                                        <p:strVal val="visible"/>
                                      </p:to>
                                    </p:set>
                                    <p:anim calcmode="discrete" valueType="clr">
                                      <p:cBhvr override="childStyle">
                                        <p:cTn id="87" dur="80"/>
                                        <p:tgtEl>
                                          <p:spTgt spid="6349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63494">
                                            <p:txEl>
                                              <p:pRg st="1" end="1"/>
                                            </p:txEl>
                                          </p:spTgt>
                                        </p:tgtEl>
                                        <p:attrNameLst>
                                          <p:attrName>fillcolor</p:attrName>
                                        </p:attrNameLst>
                                      </p:cBhvr>
                                      <p:tavLst>
                                        <p:tav tm="0">
                                          <p:val>
                                            <p:clrVal>
                                              <a:schemeClr val="accent2"/>
                                            </p:clrVal>
                                          </p:val>
                                        </p:tav>
                                        <p:tav tm="50000">
                                          <p:val>
                                            <p:clrVal>
                                              <a:schemeClr val="hlink"/>
                                            </p:clrVal>
                                          </p:val>
                                        </p:tav>
                                      </p:tavLst>
                                    </p:anim>
                                    <p:set>
                                      <p:cBhvr>
                                        <p:cTn id="89" dur="80"/>
                                        <p:tgtEl>
                                          <p:spTgt spid="6349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3" grpId="0"/>
      <p:bldP spid="63510" grpId="0"/>
      <p:bldP spid="635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descr="Wide upward diagonal"/>
          <p:cNvSpPr>
            <a:spLocks noChangeArrowheads="1"/>
          </p:cNvSpPr>
          <p:nvPr/>
        </p:nvSpPr>
        <p:spPr bwMode="auto">
          <a:xfrm>
            <a:off x="6082812" y="3838575"/>
            <a:ext cx="1112226" cy="1657350"/>
          </a:xfrm>
          <a:prstGeom prst="rect">
            <a:avLst/>
          </a:prstGeom>
          <a:pattFill prst="wdUpDiag">
            <a:fgClr>
              <a:srgbClr val="0000FF"/>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6147" name="Freeform 3"/>
          <p:cNvSpPr>
            <a:spLocks/>
          </p:cNvSpPr>
          <p:nvPr/>
        </p:nvSpPr>
        <p:spPr bwMode="auto">
          <a:xfrm>
            <a:off x="6378820" y="3819525"/>
            <a:ext cx="858715" cy="342900"/>
          </a:xfrm>
          <a:custGeom>
            <a:avLst/>
            <a:gdLst>
              <a:gd name="T0" fmla="*/ 2147483647 w 541"/>
              <a:gd name="T1" fmla="*/ 2147483647 h 216"/>
              <a:gd name="T2" fmla="*/ 2147483647 w 541"/>
              <a:gd name="T3" fmla="*/ 0 h 216"/>
              <a:gd name="T4" fmla="*/ 0 w 541"/>
              <a:gd name="T5" fmla="*/ 2147483647 h 216"/>
              <a:gd name="T6" fmla="*/ 2147483647 w 541"/>
              <a:gd name="T7" fmla="*/ 2147483647 h 216"/>
              <a:gd name="T8" fmla="*/ 0 60000 65536"/>
              <a:gd name="T9" fmla="*/ 0 60000 65536"/>
              <a:gd name="T10" fmla="*/ 0 60000 65536"/>
              <a:gd name="T11" fmla="*/ 0 60000 65536"/>
              <a:gd name="T12" fmla="*/ 0 w 541"/>
              <a:gd name="T13" fmla="*/ 0 h 216"/>
              <a:gd name="T14" fmla="*/ 541 w 541"/>
              <a:gd name="T15" fmla="*/ 216 h 216"/>
            </a:gdLst>
            <a:ahLst/>
            <a:cxnLst>
              <a:cxn ang="T8">
                <a:pos x="T0" y="T1"/>
              </a:cxn>
              <a:cxn ang="T9">
                <a:pos x="T2" y="T3"/>
              </a:cxn>
              <a:cxn ang="T10">
                <a:pos x="T4" y="T5"/>
              </a:cxn>
              <a:cxn ang="T11">
                <a:pos x="T6" y="T7"/>
              </a:cxn>
            </a:cxnLst>
            <a:rect l="T12" t="T13" r="T14" b="T15"/>
            <a:pathLst>
              <a:path w="541" h="216">
                <a:moveTo>
                  <a:pt x="121" y="216"/>
                </a:moveTo>
                <a:lnTo>
                  <a:pt x="541" y="0"/>
                </a:lnTo>
                <a:lnTo>
                  <a:pt x="0" y="179"/>
                </a:lnTo>
                <a:lnTo>
                  <a:pt x="121" y="216"/>
                </a:lnTo>
                <a:close/>
              </a:path>
            </a:pathLst>
          </a:custGeom>
          <a:solidFill>
            <a:schemeClr val="accent1"/>
          </a:solidFill>
          <a:ln w="12700">
            <a:solidFill>
              <a:schemeClr val="accent1"/>
            </a:solidFill>
            <a:round/>
            <a:headEnd/>
            <a:tailEnd/>
          </a:ln>
        </p:spPr>
        <p:txBody>
          <a:bodyPr/>
          <a:lstStyle/>
          <a:p>
            <a:endParaRPr lang="en-US"/>
          </a:p>
        </p:txBody>
      </p:sp>
      <p:sp>
        <p:nvSpPr>
          <p:cNvPr id="6148" name="Line 4"/>
          <p:cNvSpPr>
            <a:spLocks noChangeShapeType="1"/>
          </p:cNvSpPr>
          <p:nvPr/>
        </p:nvSpPr>
        <p:spPr bwMode="auto">
          <a:xfrm flipV="1">
            <a:off x="6547338" y="3797301"/>
            <a:ext cx="674077" cy="352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Freeform 5"/>
          <p:cNvSpPr>
            <a:spLocks/>
          </p:cNvSpPr>
          <p:nvPr/>
        </p:nvSpPr>
        <p:spPr bwMode="auto">
          <a:xfrm>
            <a:off x="6183923" y="3813175"/>
            <a:ext cx="1056543" cy="292100"/>
          </a:xfrm>
          <a:custGeom>
            <a:avLst/>
            <a:gdLst>
              <a:gd name="T0" fmla="*/ 0 w 666"/>
              <a:gd name="T1" fmla="*/ 2147483647 h 184"/>
              <a:gd name="T2" fmla="*/ 2147483647 w 666"/>
              <a:gd name="T3" fmla="*/ 0 h 184"/>
              <a:gd name="T4" fmla="*/ 2147483647 w 666"/>
              <a:gd name="T5" fmla="*/ 2147483647 h 184"/>
              <a:gd name="T6" fmla="*/ 2147483647 w 666"/>
              <a:gd name="T7" fmla="*/ 2147483647 h 184"/>
              <a:gd name="T8" fmla="*/ 0 w 666"/>
              <a:gd name="T9" fmla="*/ 2147483647 h 184"/>
              <a:gd name="T10" fmla="*/ 0 60000 65536"/>
              <a:gd name="T11" fmla="*/ 0 60000 65536"/>
              <a:gd name="T12" fmla="*/ 0 60000 65536"/>
              <a:gd name="T13" fmla="*/ 0 60000 65536"/>
              <a:gd name="T14" fmla="*/ 0 60000 65536"/>
              <a:gd name="T15" fmla="*/ 0 w 666"/>
              <a:gd name="T16" fmla="*/ 0 h 184"/>
              <a:gd name="T17" fmla="*/ 666 w 666"/>
              <a:gd name="T18" fmla="*/ 184 h 184"/>
            </a:gdLst>
            <a:ahLst/>
            <a:cxnLst>
              <a:cxn ang="T10">
                <a:pos x="T0" y="T1"/>
              </a:cxn>
              <a:cxn ang="T11">
                <a:pos x="T2" y="T3"/>
              </a:cxn>
              <a:cxn ang="T12">
                <a:pos x="T4" y="T5"/>
              </a:cxn>
              <a:cxn ang="T13">
                <a:pos x="T6" y="T7"/>
              </a:cxn>
              <a:cxn ang="T14">
                <a:pos x="T8" y="T9"/>
              </a:cxn>
            </a:cxnLst>
            <a:rect l="T15" t="T16" r="T17" b="T18"/>
            <a:pathLst>
              <a:path w="666" h="184">
                <a:moveTo>
                  <a:pt x="0" y="120"/>
                </a:moveTo>
                <a:lnTo>
                  <a:pt x="666" y="0"/>
                </a:lnTo>
                <a:lnTo>
                  <a:pt x="124" y="184"/>
                </a:lnTo>
                <a:lnTo>
                  <a:pt x="48" y="147"/>
                </a:lnTo>
                <a:lnTo>
                  <a:pt x="0" y="120"/>
                </a:lnTo>
                <a:close/>
              </a:path>
            </a:pathLst>
          </a:custGeom>
          <a:solidFill>
            <a:schemeClr val="accent1"/>
          </a:solidFill>
          <a:ln w="12700">
            <a:solidFill>
              <a:schemeClr val="accent1"/>
            </a:solidFill>
            <a:round/>
            <a:headEnd/>
            <a:tailEnd/>
          </a:ln>
        </p:spPr>
        <p:txBody>
          <a:bodyPr/>
          <a:lstStyle/>
          <a:p>
            <a:endParaRPr lang="en-US"/>
          </a:p>
        </p:txBody>
      </p:sp>
      <p:sp>
        <p:nvSpPr>
          <p:cNvPr id="6150" name="Freeform 6"/>
          <p:cNvSpPr>
            <a:spLocks/>
          </p:cNvSpPr>
          <p:nvPr/>
        </p:nvSpPr>
        <p:spPr bwMode="auto">
          <a:xfrm>
            <a:off x="6059366" y="3813175"/>
            <a:ext cx="1172308" cy="190500"/>
          </a:xfrm>
          <a:custGeom>
            <a:avLst/>
            <a:gdLst>
              <a:gd name="T0" fmla="*/ 0 w 738"/>
              <a:gd name="T1" fmla="*/ 2147483647 h 120"/>
              <a:gd name="T2" fmla="*/ 2147483647 w 738"/>
              <a:gd name="T3" fmla="*/ 0 h 120"/>
              <a:gd name="T4" fmla="*/ 2147483647 w 738"/>
              <a:gd name="T5" fmla="*/ 2147483647 h 120"/>
              <a:gd name="T6" fmla="*/ 2147483647 w 738"/>
              <a:gd name="T7" fmla="*/ 2147483647 h 120"/>
              <a:gd name="T8" fmla="*/ 0 w 738"/>
              <a:gd name="T9" fmla="*/ 2147483647 h 120"/>
              <a:gd name="T10" fmla="*/ 0 60000 65536"/>
              <a:gd name="T11" fmla="*/ 0 60000 65536"/>
              <a:gd name="T12" fmla="*/ 0 60000 65536"/>
              <a:gd name="T13" fmla="*/ 0 60000 65536"/>
              <a:gd name="T14" fmla="*/ 0 60000 65536"/>
              <a:gd name="T15" fmla="*/ 0 w 738"/>
              <a:gd name="T16" fmla="*/ 0 h 120"/>
              <a:gd name="T17" fmla="*/ 738 w 738"/>
              <a:gd name="T18" fmla="*/ 120 h 120"/>
            </a:gdLst>
            <a:ahLst/>
            <a:cxnLst>
              <a:cxn ang="T10">
                <a:pos x="T0" y="T1"/>
              </a:cxn>
              <a:cxn ang="T11">
                <a:pos x="T2" y="T3"/>
              </a:cxn>
              <a:cxn ang="T12">
                <a:pos x="T4" y="T5"/>
              </a:cxn>
              <a:cxn ang="T13">
                <a:pos x="T6" y="T7"/>
              </a:cxn>
              <a:cxn ang="T14">
                <a:pos x="T8" y="T9"/>
              </a:cxn>
            </a:cxnLst>
            <a:rect l="T15" t="T16" r="T17" b="T18"/>
            <a:pathLst>
              <a:path w="738" h="120">
                <a:moveTo>
                  <a:pt x="0" y="11"/>
                </a:moveTo>
                <a:lnTo>
                  <a:pt x="738" y="0"/>
                </a:lnTo>
                <a:lnTo>
                  <a:pt x="84" y="120"/>
                </a:lnTo>
                <a:lnTo>
                  <a:pt x="27" y="75"/>
                </a:lnTo>
                <a:lnTo>
                  <a:pt x="0" y="11"/>
                </a:lnTo>
                <a:close/>
              </a:path>
            </a:pathLst>
          </a:custGeom>
          <a:solidFill>
            <a:schemeClr val="accent1"/>
          </a:solidFill>
          <a:ln w="12700">
            <a:solidFill>
              <a:schemeClr val="accent1"/>
            </a:solidFill>
            <a:round/>
            <a:headEnd/>
            <a:tailEnd/>
          </a:ln>
        </p:spPr>
        <p:txBody>
          <a:bodyPr/>
          <a:lstStyle/>
          <a:p>
            <a:endParaRPr lang="en-US"/>
          </a:p>
        </p:txBody>
      </p:sp>
      <p:sp>
        <p:nvSpPr>
          <p:cNvPr id="6151" name="Freeform 7"/>
          <p:cNvSpPr>
            <a:spLocks/>
          </p:cNvSpPr>
          <p:nvPr/>
        </p:nvSpPr>
        <p:spPr bwMode="auto">
          <a:xfrm>
            <a:off x="6059366" y="3649663"/>
            <a:ext cx="1159119" cy="182562"/>
          </a:xfrm>
          <a:custGeom>
            <a:avLst/>
            <a:gdLst>
              <a:gd name="T0" fmla="*/ 0 w 730"/>
              <a:gd name="T1" fmla="*/ 2147483647 h 115"/>
              <a:gd name="T2" fmla="*/ 2147483647 w 730"/>
              <a:gd name="T3" fmla="*/ 2147483647 h 115"/>
              <a:gd name="T4" fmla="*/ 2147483647 w 730"/>
              <a:gd name="T5" fmla="*/ 0 h 115"/>
              <a:gd name="T6" fmla="*/ 2147483647 w 730"/>
              <a:gd name="T7" fmla="*/ 2147483647 h 115"/>
              <a:gd name="T8" fmla="*/ 0 w 730"/>
              <a:gd name="T9" fmla="*/ 2147483647 h 115"/>
              <a:gd name="T10" fmla="*/ 0 60000 65536"/>
              <a:gd name="T11" fmla="*/ 0 60000 65536"/>
              <a:gd name="T12" fmla="*/ 0 60000 65536"/>
              <a:gd name="T13" fmla="*/ 0 60000 65536"/>
              <a:gd name="T14" fmla="*/ 0 60000 65536"/>
              <a:gd name="T15" fmla="*/ 0 w 730"/>
              <a:gd name="T16" fmla="*/ 0 h 115"/>
              <a:gd name="T17" fmla="*/ 730 w 730"/>
              <a:gd name="T18" fmla="*/ 115 h 115"/>
            </a:gdLst>
            <a:ahLst/>
            <a:cxnLst>
              <a:cxn ang="T10">
                <a:pos x="T0" y="T1"/>
              </a:cxn>
              <a:cxn ang="T11">
                <a:pos x="T2" y="T3"/>
              </a:cxn>
              <a:cxn ang="T12">
                <a:pos x="T4" y="T5"/>
              </a:cxn>
              <a:cxn ang="T13">
                <a:pos x="T6" y="T7"/>
              </a:cxn>
              <a:cxn ang="T14">
                <a:pos x="T8" y="T9"/>
              </a:cxn>
            </a:cxnLst>
            <a:rect l="T15" t="T16" r="T17" b="T18"/>
            <a:pathLst>
              <a:path w="730" h="115">
                <a:moveTo>
                  <a:pt x="0" y="115"/>
                </a:moveTo>
                <a:lnTo>
                  <a:pt x="730" y="104"/>
                </a:lnTo>
                <a:lnTo>
                  <a:pt x="86" y="0"/>
                </a:lnTo>
                <a:lnTo>
                  <a:pt x="29" y="54"/>
                </a:lnTo>
                <a:lnTo>
                  <a:pt x="0" y="115"/>
                </a:lnTo>
                <a:close/>
              </a:path>
            </a:pathLst>
          </a:custGeom>
          <a:solidFill>
            <a:schemeClr val="accent1"/>
          </a:solidFill>
          <a:ln w="12700">
            <a:solidFill>
              <a:schemeClr val="accent1"/>
            </a:solidFill>
            <a:round/>
            <a:headEnd/>
            <a:tailEnd/>
          </a:ln>
        </p:spPr>
        <p:txBody>
          <a:bodyPr/>
          <a:lstStyle/>
          <a:p>
            <a:endParaRPr lang="en-US"/>
          </a:p>
        </p:txBody>
      </p:sp>
      <p:sp>
        <p:nvSpPr>
          <p:cNvPr id="6152" name="Freeform 8"/>
          <p:cNvSpPr>
            <a:spLocks/>
          </p:cNvSpPr>
          <p:nvPr/>
        </p:nvSpPr>
        <p:spPr bwMode="auto">
          <a:xfrm>
            <a:off x="6050573" y="5514975"/>
            <a:ext cx="1170842" cy="190500"/>
          </a:xfrm>
          <a:custGeom>
            <a:avLst/>
            <a:gdLst>
              <a:gd name="T0" fmla="*/ 0 w 738"/>
              <a:gd name="T1" fmla="*/ 2147483647 h 120"/>
              <a:gd name="T2" fmla="*/ 2147483647 w 738"/>
              <a:gd name="T3" fmla="*/ 0 h 120"/>
              <a:gd name="T4" fmla="*/ 2147483647 w 738"/>
              <a:gd name="T5" fmla="*/ 2147483647 h 120"/>
              <a:gd name="T6" fmla="*/ 2147483647 w 738"/>
              <a:gd name="T7" fmla="*/ 2147483647 h 120"/>
              <a:gd name="T8" fmla="*/ 0 w 738"/>
              <a:gd name="T9" fmla="*/ 2147483647 h 120"/>
              <a:gd name="T10" fmla="*/ 0 60000 65536"/>
              <a:gd name="T11" fmla="*/ 0 60000 65536"/>
              <a:gd name="T12" fmla="*/ 0 60000 65536"/>
              <a:gd name="T13" fmla="*/ 0 60000 65536"/>
              <a:gd name="T14" fmla="*/ 0 60000 65536"/>
              <a:gd name="T15" fmla="*/ 0 w 738"/>
              <a:gd name="T16" fmla="*/ 0 h 120"/>
              <a:gd name="T17" fmla="*/ 738 w 738"/>
              <a:gd name="T18" fmla="*/ 120 h 120"/>
            </a:gdLst>
            <a:ahLst/>
            <a:cxnLst>
              <a:cxn ang="T10">
                <a:pos x="T0" y="T1"/>
              </a:cxn>
              <a:cxn ang="T11">
                <a:pos x="T2" y="T3"/>
              </a:cxn>
              <a:cxn ang="T12">
                <a:pos x="T4" y="T5"/>
              </a:cxn>
              <a:cxn ang="T13">
                <a:pos x="T6" y="T7"/>
              </a:cxn>
              <a:cxn ang="T14">
                <a:pos x="T8" y="T9"/>
              </a:cxn>
            </a:cxnLst>
            <a:rect l="T15" t="T16" r="T17" b="T18"/>
            <a:pathLst>
              <a:path w="738" h="120">
                <a:moveTo>
                  <a:pt x="0" y="11"/>
                </a:moveTo>
                <a:lnTo>
                  <a:pt x="738" y="0"/>
                </a:lnTo>
                <a:lnTo>
                  <a:pt x="84" y="120"/>
                </a:lnTo>
                <a:lnTo>
                  <a:pt x="27" y="75"/>
                </a:lnTo>
                <a:lnTo>
                  <a:pt x="0" y="11"/>
                </a:lnTo>
                <a:close/>
              </a:path>
            </a:pathLst>
          </a:custGeom>
          <a:solidFill>
            <a:schemeClr val="accent1"/>
          </a:solidFill>
          <a:ln w="12700">
            <a:solidFill>
              <a:schemeClr val="accent1"/>
            </a:solidFill>
            <a:round/>
            <a:headEnd/>
            <a:tailEnd/>
          </a:ln>
        </p:spPr>
        <p:txBody>
          <a:bodyPr/>
          <a:lstStyle/>
          <a:p>
            <a:endParaRPr lang="en-US"/>
          </a:p>
        </p:txBody>
      </p:sp>
      <p:sp>
        <p:nvSpPr>
          <p:cNvPr id="6153" name="Freeform 9"/>
          <p:cNvSpPr>
            <a:spLocks/>
          </p:cNvSpPr>
          <p:nvPr/>
        </p:nvSpPr>
        <p:spPr bwMode="auto">
          <a:xfrm>
            <a:off x="6050574" y="5351463"/>
            <a:ext cx="1157654" cy="182562"/>
          </a:xfrm>
          <a:custGeom>
            <a:avLst/>
            <a:gdLst>
              <a:gd name="T0" fmla="*/ 0 w 730"/>
              <a:gd name="T1" fmla="*/ 2147483647 h 115"/>
              <a:gd name="T2" fmla="*/ 2147483647 w 730"/>
              <a:gd name="T3" fmla="*/ 2147483647 h 115"/>
              <a:gd name="T4" fmla="*/ 2147483647 w 730"/>
              <a:gd name="T5" fmla="*/ 0 h 115"/>
              <a:gd name="T6" fmla="*/ 2147483647 w 730"/>
              <a:gd name="T7" fmla="*/ 2147483647 h 115"/>
              <a:gd name="T8" fmla="*/ 0 w 730"/>
              <a:gd name="T9" fmla="*/ 2147483647 h 115"/>
              <a:gd name="T10" fmla="*/ 0 60000 65536"/>
              <a:gd name="T11" fmla="*/ 0 60000 65536"/>
              <a:gd name="T12" fmla="*/ 0 60000 65536"/>
              <a:gd name="T13" fmla="*/ 0 60000 65536"/>
              <a:gd name="T14" fmla="*/ 0 60000 65536"/>
              <a:gd name="T15" fmla="*/ 0 w 730"/>
              <a:gd name="T16" fmla="*/ 0 h 115"/>
              <a:gd name="T17" fmla="*/ 730 w 730"/>
              <a:gd name="T18" fmla="*/ 115 h 115"/>
            </a:gdLst>
            <a:ahLst/>
            <a:cxnLst>
              <a:cxn ang="T10">
                <a:pos x="T0" y="T1"/>
              </a:cxn>
              <a:cxn ang="T11">
                <a:pos x="T2" y="T3"/>
              </a:cxn>
              <a:cxn ang="T12">
                <a:pos x="T4" y="T5"/>
              </a:cxn>
              <a:cxn ang="T13">
                <a:pos x="T6" y="T7"/>
              </a:cxn>
              <a:cxn ang="T14">
                <a:pos x="T8" y="T9"/>
              </a:cxn>
            </a:cxnLst>
            <a:rect l="T15" t="T16" r="T17" b="T18"/>
            <a:pathLst>
              <a:path w="730" h="115">
                <a:moveTo>
                  <a:pt x="0" y="115"/>
                </a:moveTo>
                <a:lnTo>
                  <a:pt x="730" y="104"/>
                </a:lnTo>
                <a:lnTo>
                  <a:pt x="86" y="0"/>
                </a:lnTo>
                <a:lnTo>
                  <a:pt x="29" y="54"/>
                </a:lnTo>
                <a:lnTo>
                  <a:pt x="0" y="115"/>
                </a:lnTo>
                <a:close/>
              </a:path>
            </a:pathLst>
          </a:custGeom>
          <a:solidFill>
            <a:schemeClr val="accent1"/>
          </a:solidFill>
          <a:ln w="12700">
            <a:solidFill>
              <a:schemeClr val="accent1"/>
            </a:solidFill>
            <a:round/>
            <a:headEnd/>
            <a:tailEnd/>
          </a:ln>
        </p:spPr>
        <p:txBody>
          <a:bodyPr/>
          <a:lstStyle/>
          <a:p>
            <a:endParaRPr lang="en-US"/>
          </a:p>
        </p:txBody>
      </p:sp>
      <p:sp>
        <p:nvSpPr>
          <p:cNvPr id="6154" name="Freeform 10"/>
          <p:cNvSpPr>
            <a:spLocks/>
          </p:cNvSpPr>
          <p:nvPr/>
        </p:nvSpPr>
        <p:spPr bwMode="auto">
          <a:xfrm>
            <a:off x="6967905" y="4241800"/>
            <a:ext cx="259373" cy="6350"/>
          </a:xfrm>
          <a:custGeom>
            <a:avLst/>
            <a:gdLst>
              <a:gd name="T0" fmla="*/ 0 w 164"/>
              <a:gd name="T1" fmla="*/ 0 h 4"/>
              <a:gd name="T2" fmla="*/ 2147483647 w 164"/>
              <a:gd name="T3" fmla="*/ 2147483647 h 4"/>
              <a:gd name="T4" fmla="*/ 2147483647 w 164"/>
              <a:gd name="T5" fmla="*/ 2147483647 h 4"/>
              <a:gd name="T6" fmla="*/ 0 60000 65536"/>
              <a:gd name="T7" fmla="*/ 0 60000 65536"/>
              <a:gd name="T8" fmla="*/ 0 60000 65536"/>
              <a:gd name="T9" fmla="*/ 0 w 164"/>
              <a:gd name="T10" fmla="*/ 0 h 4"/>
              <a:gd name="T11" fmla="*/ 164 w 164"/>
              <a:gd name="T12" fmla="*/ 4 h 4"/>
            </a:gdLst>
            <a:ahLst/>
            <a:cxnLst>
              <a:cxn ang="T6">
                <a:pos x="T0" y="T1"/>
              </a:cxn>
              <a:cxn ang="T7">
                <a:pos x="T2" y="T3"/>
              </a:cxn>
              <a:cxn ang="T8">
                <a:pos x="T4" y="T5"/>
              </a:cxn>
            </a:cxnLst>
            <a:rect l="T9" t="T10" r="T11" b="T12"/>
            <a:pathLst>
              <a:path w="164" h="4">
                <a:moveTo>
                  <a:pt x="0" y="0"/>
                </a:moveTo>
                <a:cubicBezTo>
                  <a:pt x="10" y="0"/>
                  <a:pt x="33" y="1"/>
                  <a:pt x="60" y="2"/>
                </a:cubicBezTo>
                <a:cubicBezTo>
                  <a:pt x="87" y="3"/>
                  <a:pt x="142" y="4"/>
                  <a:pt x="164" y="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 name="Freeform 11"/>
          <p:cNvSpPr>
            <a:spLocks/>
          </p:cNvSpPr>
          <p:nvPr/>
        </p:nvSpPr>
        <p:spPr bwMode="auto">
          <a:xfrm flipV="1">
            <a:off x="6751027" y="5118100"/>
            <a:ext cx="209550"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 name="Freeform 12"/>
          <p:cNvSpPr>
            <a:spLocks/>
          </p:cNvSpPr>
          <p:nvPr/>
        </p:nvSpPr>
        <p:spPr bwMode="auto">
          <a:xfrm>
            <a:off x="6059366" y="5103814"/>
            <a:ext cx="1159119"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7" name="Rectangle 13"/>
          <p:cNvSpPr>
            <a:spLocks noChangeArrowheads="1"/>
          </p:cNvSpPr>
          <p:nvPr/>
        </p:nvSpPr>
        <p:spPr bwMode="auto">
          <a:xfrm>
            <a:off x="2274670" y="989014"/>
            <a:ext cx="4783015"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2800" b="1" dirty="0" err="1">
                <a:effectLst>
                  <a:outerShdw blurRad="38100" dist="38100" dir="2700000" algn="tl">
                    <a:srgbClr val="C0C0C0"/>
                  </a:outerShdw>
                </a:effectLst>
                <a:latin typeface="Times New Roman" pitchFamily="18" charset="0"/>
                <a:cs typeface="Times New Roman" pitchFamily="18" charset="0"/>
              </a:rPr>
              <a:t>Quan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sát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chữ</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nhật</a:t>
            </a:r>
            <a:r>
              <a:rPr lang="en-US" sz="2800" b="1" dirty="0">
                <a:effectLst>
                  <a:outerShdw blurRad="38100" dist="38100" dir="2700000" algn="tl">
                    <a:srgbClr val="C0C0C0"/>
                  </a:outerShdw>
                </a:effectLst>
                <a:latin typeface="Times New Roman" pitchFamily="18" charset="0"/>
                <a:cs typeface="Times New Roman" pitchFamily="18" charset="0"/>
              </a:rPr>
              <a:t> ABCD</a:t>
            </a:r>
          </a:p>
        </p:txBody>
      </p:sp>
      <p:sp>
        <p:nvSpPr>
          <p:cNvPr id="6158" name="Rectangle 14"/>
          <p:cNvSpPr>
            <a:spLocks noChangeArrowheads="1"/>
          </p:cNvSpPr>
          <p:nvPr/>
        </p:nvSpPr>
        <p:spPr bwMode="auto">
          <a:xfrm>
            <a:off x="165589" y="1524000"/>
            <a:ext cx="9048750" cy="838200"/>
          </a:xfrm>
          <a:prstGeom prst="rect">
            <a:avLst/>
          </a:prstGeom>
          <a:noFill/>
          <a:ln w="9525">
            <a:noFill/>
            <a:miter lim="800000"/>
            <a:headEnd/>
            <a:tailEnd/>
          </a:ln>
          <a:effectLst/>
        </p:spPr>
        <p:txBody>
          <a:bodyPr anchor="ctr"/>
          <a:lstStyle/>
          <a:p>
            <a:pPr algn="l">
              <a:buFont typeface="Wingdings" pitchFamily="2" charset="2"/>
              <a:buNone/>
              <a:defRPr/>
            </a:pP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b="1" dirty="0">
                <a:effectLst>
                  <a:outerShdw blurRad="38100" dist="38100" dir="2700000" algn="tl">
                    <a:srgbClr val="C0C0C0"/>
                  </a:outerShdw>
                </a:effectLst>
                <a:latin typeface="Times New Roman" pitchFamily="18" charset="0"/>
                <a:cs typeface="Times New Roman" pitchFamily="18" charset="0"/>
              </a:rPr>
              <a:t>Quay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chữ</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nhật</a:t>
            </a:r>
            <a:r>
              <a:rPr lang="en-US" sz="2800" b="1" dirty="0">
                <a:effectLst>
                  <a:outerShdw blurRad="38100" dist="38100" dir="2700000" algn="tl">
                    <a:srgbClr val="C0C0C0"/>
                  </a:outerShdw>
                </a:effectLst>
                <a:latin typeface="Times New Roman" pitchFamily="18" charset="0"/>
                <a:cs typeface="Times New Roman" pitchFamily="18" charset="0"/>
              </a:rPr>
              <a:t> ABCD </a:t>
            </a:r>
            <a:r>
              <a:rPr lang="vi-VN" sz="2800" b="1" dirty="0">
                <a:effectLst>
                  <a:outerShdw blurRad="38100" dist="38100" dir="2700000" algn="tl">
                    <a:srgbClr val="C0C0C0"/>
                  </a:outerShdw>
                </a:effectLst>
                <a:latin typeface="Times New Roman" pitchFamily="18" charset="0"/>
                <a:cs typeface="Times New Roman" pitchFamily="18" charset="0"/>
              </a:rPr>
              <a:t>một vòng </a:t>
            </a:r>
            <a:r>
              <a:rPr lang="en-US" sz="2800" b="1" dirty="0" err="1">
                <a:effectLst>
                  <a:outerShdw blurRad="38100" dist="38100" dir="2700000" algn="tl">
                    <a:srgbClr val="C0C0C0"/>
                  </a:outerShdw>
                </a:effectLst>
                <a:latin typeface="Times New Roman" pitchFamily="18" charset="0"/>
                <a:cs typeface="Times New Roman" pitchFamily="18" charset="0"/>
              </a:rPr>
              <a:t>quanh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cạnh</a:t>
            </a:r>
            <a:r>
              <a:rPr lang="en-US" sz="2800" b="1" dirty="0">
                <a:effectLst>
                  <a:outerShdw blurRad="38100" dist="38100" dir="2700000" algn="tl">
                    <a:srgbClr val="C0C0C0"/>
                  </a:outerShdw>
                </a:effectLst>
                <a:latin typeface="Times New Roman" pitchFamily="18" charset="0"/>
                <a:cs typeface="Times New Roman" pitchFamily="18" charset="0"/>
              </a:rPr>
              <a:t> CD </a:t>
            </a:r>
            <a:r>
              <a:rPr lang="en-US" sz="2800" b="1" dirty="0" err="1">
                <a:effectLst>
                  <a:outerShdw blurRad="38100" dist="38100" dir="2700000" algn="tl">
                    <a:srgbClr val="C0C0C0"/>
                  </a:outerShdw>
                </a:effectLst>
                <a:latin typeface="Times New Roman" pitchFamily="18" charset="0"/>
                <a:cs typeface="Times New Roman" pitchFamily="18" charset="0"/>
              </a:rPr>
              <a:t>cố</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định</a:t>
            </a:r>
            <a:r>
              <a:rPr lang="vi-VN" sz="2800" b="1" dirty="0">
                <a:effectLst>
                  <a:outerShdw blurRad="38100" dist="38100" dir="2700000" algn="tl">
                    <a:srgbClr val="C0C0C0"/>
                  </a:outerShdw>
                </a:effectLst>
                <a:latin typeface="Times New Roman" pitchFamily="18" charset="0"/>
                <a:cs typeface="Times New Roman" pitchFamily="18" charset="0"/>
              </a:rPr>
              <a:t> ta được một hình trụ</a:t>
            </a:r>
            <a:r>
              <a:rPr lang="en-US" sz="2800" b="1" dirty="0">
                <a:effectLst>
                  <a:outerShdw blurRad="38100" dist="38100" dir="2700000" algn="tl">
                    <a:srgbClr val="C0C0C0"/>
                  </a:outerShdw>
                </a:effectLst>
                <a:latin typeface="Times New Roman" pitchFamily="18" charset="0"/>
                <a:cs typeface="Times New Roman" pitchFamily="18" charset="0"/>
              </a:rPr>
              <a:t>.</a:t>
            </a:r>
            <a:r>
              <a:rPr lang="vi-VN" sz="2800" b="1" dirty="0">
                <a:effectLst>
                  <a:outerShdw blurRad="38100" dist="38100" dir="2700000" algn="tl">
                    <a:srgbClr val="C0C0C0"/>
                  </a:outerShdw>
                </a:effectLst>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6159" name="Freeform 15"/>
          <p:cNvSpPr>
            <a:spLocks/>
          </p:cNvSpPr>
          <p:nvPr/>
        </p:nvSpPr>
        <p:spPr bwMode="auto">
          <a:xfrm>
            <a:off x="6057900" y="5499100"/>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0" name="Freeform 16"/>
          <p:cNvSpPr>
            <a:spLocks/>
          </p:cNvSpPr>
          <p:nvPr/>
        </p:nvSpPr>
        <p:spPr bwMode="auto">
          <a:xfrm flipH="1">
            <a:off x="7200900" y="5499100"/>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1" name="Freeform 17"/>
          <p:cNvSpPr>
            <a:spLocks/>
          </p:cNvSpPr>
          <p:nvPr/>
        </p:nvSpPr>
        <p:spPr bwMode="auto">
          <a:xfrm flipH="1">
            <a:off x="7231674" y="5103814"/>
            <a:ext cx="1157654"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8"/>
          <p:cNvSpPr>
            <a:spLocks/>
          </p:cNvSpPr>
          <p:nvPr/>
        </p:nvSpPr>
        <p:spPr bwMode="auto">
          <a:xfrm>
            <a:off x="6049108" y="3803650"/>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9"/>
          <p:cNvSpPr>
            <a:spLocks/>
          </p:cNvSpPr>
          <p:nvPr/>
        </p:nvSpPr>
        <p:spPr bwMode="auto">
          <a:xfrm>
            <a:off x="6050574" y="3408364"/>
            <a:ext cx="1157654"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4" name="Freeform 20"/>
          <p:cNvSpPr>
            <a:spLocks/>
          </p:cNvSpPr>
          <p:nvPr/>
        </p:nvSpPr>
        <p:spPr bwMode="auto">
          <a:xfrm flipH="1">
            <a:off x="7192108" y="3803650"/>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21"/>
          <p:cNvSpPr>
            <a:spLocks/>
          </p:cNvSpPr>
          <p:nvPr/>
        </p:nvSpPr>
        <p:spPr bwMode="auto">
          <a:xfrm flipH="1">
            <a:off x="7221416" y="3408364"/>
            <a:ext cx="1159120"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Line 22"/>
          <p:cNvSpPr>
            <a:spLocks noChangeShapeType="1"/>
          </p:cNvSpPr>
          <p:nvPr/>
        </p:nvSpPr>
        <p:spPr bwMode="auto">
          <a:xfrm>
            <a:off x="6038851" y="5524500"/>
            <a:ext cx="11884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Text Box 23"/>
          <p:cNvSpPr txBox="1">
            <a:spLocks noChangeArrowheads="1"/>
          </p:cNvSpPr>
          <p:nvPr/>
        </p:nvSpPr>
        <p:spPr bwMode="auto">
          <a:xfrm>
            <a:off x="5734051" y="3675063"/>
            <a:ext cx="253511"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96000"/>
              </a:lnSpc>
            </a:pPr>
            <a:r>
              <a:rPr lang="en-US" sz="2400" b="1">
                <a:solidFill>
                  <a:srgbClr val="000000"/>
                </a:solidFill>
                <a:latin typeface="Times New Roman" pitchFamily="18" charset="0"/>
                <a:cs typeface="Times New Roman" pitchFamily="18" charset="0"/>
              </a:rPr>
              <a:t>A</a:t>
            </a:r>
          </a:p>
        </p:txBody>
      </p:sp>
      <p:sp>
        <p:nvSpPr>
          <p:cNvPr id="13336" name="Text Box 24"/>
          <p:cNvSpPr txBox="1">
            <a:spLocks noChangeArrowheads="1"/>
          </p:cNvSpPr>
          <p:nvPr/>
        </p:nvSpPr>
        <p:spPr bwMode="auto">
          <a:xfrm>
            <a:off x="5715000" y="5370513"/>
            <a:ext cx="253512"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96000"/>
              </a:lnSpc>
            </a:pPr>
            <a:r>
              <a:rPr lang="en-US" sz="2400" b="1">
                <a:solidFill>
                  <a:srgbClr val="000000"/>
                </a:solidFill>
                <a:latin typeface="Times New Roman" pitchFamily="18" charset="0"/>
                <a:cs typeface="Times New Roman" pitchFamily="18" charset="0"/>
              </a:rPr>
              <a:t>B</a:t>
            </a:r>
          </a:p>
        </p:txBody>
      </p:sp>
      <p:sp>
        <p:nvSpPr>
          <p:cNvPr id="13337" name="Text Box 25"/>
          <p:cNvSpPr txBox="1">
            <a:spLocks noChangeArrowheads="1"/>
          </p:cNvSpPr>
          <p:nvPr/>
        </p:nvSpPr>
        <p:spPr bwMode="auto">
          <a:xfrm>
            <a:off x="7239000" y="3675063"/>
            <a:ext cx="253512"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96000"/>
              </a:lnSpc>
            </a:pPr>
            <a:r>
              <a:rPr lang="en-US" sz="2400" b="1">
                <a:solidFill>
                  <a:srgbClr val="000000"/>
                </a:solidFill>
                <a:latin typeface="VNI-Arial"/>
                <a:cs typeface="Arial" pitchFamily="34" charset="0"/>
              </a:rPr>
              <a:t>D</a:t>
            </a:r>
          </a:p>
        </p:txBody>
      </p:sp>
      <p:sp>
        <p:nvSpPr>
          <p:cNvPr id="13338" name="Text Box 26"/>
          <p:cNvSpPr txBox="1">
            <a:spLocks noChangeArrowheads="1"/>
          </p:cNvSpPr>
          <p:nvPr/>
        </p:nvSpPr>
        <p:spPr bwMode="auto">
          <a:xfrm>
            <a:off x="7258051" y="5351463"/>
            <a:ext cx="253511"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96000"/>
              </a:lnSpc>
            </a:pPr>
            <a:r>
              <a:rPr lang="en-US" sz="2400" b="1">
                <a:solidFill>
                  <a:srgbClr val="000000"/>
                </a:solidFill>
                <a:latin typeface="VNI-Arial"/>
                <a:cs typeface="Arial" pitchFamily="34" charset="0"/>
              </a:rPr>
              <a:t>C</a:t>
            </a:r>
          </a:p>
        </p:txBody>
      </p:sp>
      <p:sp>
        <p:nvSpPr>
          <p:cNvPr id="6171" name="Text Box 27"/>
          <p:cNvSpPr txBox="1">
            <a:spLocks noChangeArrowheads="1"/>
          </p:cNvSpPr>
          <p:nvPr/>
        </p:nvSpPr>
        <p:spPr bwMode="auto">
          <a:xfrm>
            <a:off x="8430359" y="3675063"/>
            <a:ext cx="253511"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sz="2400" b="1">
                <a:solidFill>
                  <a:srgbClr val="000000"/>
                </a:solidFill>
                <a:latin typeface="Times New Roman" pitchFamily="18" charset="0"/>
                <a:cs typeface="Times New Roman" pitchFamily="18" charset="0"/>
              </a:rPr>
              <a:t>E</a:t>
            </a:r>
          </a:p>
        </p:txBody>
      </p:sp>
      <p:sp>
        <p:nvSpPr>
          <p:cNvPr id="6172" name="Text Box 28"/>
          <p:cNvSpPr txBox="1">
            <a:spLocks noChangeArrowheads="1"/>
          </p:cNvSpPr>
          <p:nvPr/>
        </p:nvSpPr>
        <p:spPr bwMode="auto">
          <a:xfrm>
            <a:off x="8447943" y="5380038"/>
            <a:ext cx="254977"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sz="2400" b="1">
                <a:solidFill>
                  <a:srgbClr val="000000"/>
                </a:solidFill>
                <a:latin typeface="Times New Roman" pitchFamily="18" charset="0"/>
                <a:cs typeface="Times New Roman" pitchFamily="18" charset="0"/>
              </a:rPr>
              <a:t>F</a:t>
            </a:r>
          </a:p>
        </p:txBody>
      </p:sp>
      <p:sp>
        <p:nvSpPr>
          <p:cNvPr id="6174" name="Rectangle 30"/>
          <p:cNvSpPr>
            <a:spLocks noChangeArrowheads="1"/>
          </p:cNvSpPr>
          <p:nvPr/>
        </p:nvSpPr>
        <p:spPr bwMode="auto">
          <a:xfrm>
            <a:off x="310661" y="4089401"/>
            <a:ext cx="5527431" cy="1222375"/>
          </a:xfrm>
          <a:prstGeom prst="rect">
            <a:avLst/>
          </a:prstGeom>
          <a:noFill/>
          <a:ln w="9525">
            <a:noFill/>
            <a:miter lim="800000"/>
            <a:headEnd/>
            <a:tailEnd/>
          </a:ln>
          <a:effectLst/>
        </p:spPr>
        <p:txBody>
          <a:bodyPr anchor="ctr"/>
          <a:lstStyle/>
          <a:p>
            <a:pPr algn="l">
              <a:defRPr/>
            </a:pPr>
            <a:r>
              <a:rPr lang="en-US" sz="2800" b="1" dirty="0">
                <a:effectLst>
                  <a:outerShdw blurRad="38100" dist="38100" dir="2700000" algn="tl">
                    <a:srgbClr val="C0C0C0"/>
                  </a:outerShdw>
                </a:effectLst>
                <a:latin typeface="Times New Roman" pitchFamily="18" charset="0"/>
                <a:cs typeface="Times New Roman" pitchFamily="18" charset="0"/>
              </a:rPr>
              <a:t>  - AB, EF </a:t>
            </a:r>
            <a:r>
              <a:rPr lang="en-US" sz="2800" b="1" dirty="0" err="1">
                <a:effectLst>
                  <a:outerShdw blurRad="38100" dist="38100" dir="2700000" algn="tl">
                    <a:srgbClr val="C0C0C0"/>
                  </a:outerShdw>
                </a:effectLst>
                <a:latin typeface="Times New Roman" pitchFamily="18" charset="0"/>
                <a:cs typeface="Times New Roman" pitchFamily="18" charset="0"/>
              </a:rPr>
              <a:t>là</a:t>
            </a:r>
            <a:r>
              <a:rPr lang="en-US" sz="2800" b="1" dirty="0">
                <a:effectLst>
                  <a:outerShdw blurRad="38100" dist="38100" dir="2700000" algn="tl">
                    <a:srgbClr val="C0C0C0"/>
                  </a:outerShdw>
                </a:effectLst>
                <a:latin typeface="Times New Roman" pitchFamily="18" charset="0"/>
                <a:cs typeface="Times New Roman" pitchFamily="18" charset="0"/>
              </a:rPr>
              <a:t> c</a:t>
            </a:r>
            <a:r>
              <a:rPr lang="vi-VN" sz="2800" b="1" dirty="0">
                <a:effectLst>
                  <a:outerShdw blurRad="38100" dist="38100" dir="2700000" algn="tl">
                    <a:srgbClr val="C0C0C0"/>
                  </a:outerShdw>
                </a:effectLst>
                <a:latin typeface="Times New Roman" pitchFamily="18" charset="0"/>
                <a:cs typeface="Times New Roman" pitchFamily="18" charset="0"/>
              </a:rPr>
              <a:t>ác đ</a:t>
            </a:r>
            <a:r>
              <a:rPr lang="en-US" sz="2800" b="1" dirty="0" err="1">
                <a:effectLst>
                  <a:outerShdw blurRad="38100" dist="38100" dir="2700000" algn="tl">
                    <a:srgbClr val="C0C0C0"/>
                  </a:outerShdw>
                </a:effectLst>
                <a:latin typeface="Times New Roman" pitchFamily="18" charset="0"/>
                <a:cs typeface="Times New Roman" pitchFamily="18" charset="0"/>
              </a:rPr>
              <a:t>ường</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sinh</a:t>
            </a:r>
            <a:r>
              <a:rPr lang="en-US" sz="2800" b="1" dirty="0">
                <a:effectLst>
                  <a:outerShdw blurRad="38100" dist="38100" dir="2700000" algn="tl">
                    <a:srgbClr val="C0C0C0"/>
                  </a:outerShdw>
                </a:effectLst>
                <a:latin typeface="Times New Roman" pitchFamily="18" charset="0"/>
                <a:cs typeface="Times New Roman" pitchFamily="18" charset="0"/>
              </a:rPr>
              <a:t>. </a:t>
            </a:r>
            <a:r>
              <a:rPr lang="vi-VN" sz="2800" b="1" u="sng" dirty="0">
                <a:solidFill>
                  <a:srgbClr val="FF0000"/>
                </a:solidFill>
                <a:effectLst>
                  <a:outerShdw blurRad="38100" dist="38100" dir="2700000" algn="tl">
                    <a:srgbClr val="C0C0C0"/>
                  </a:outerShdw>
                </a:effectLst>
                <a:latin typeface="Times New Roman" pitchFamily="18" charset="0"/>
                <a:cs typeface="Times New Roman" pitchFamily="18" charset="0"/>
              </a:rPr>
              <a:t>Độ dài đường sinh là chiều cao của hình trụ</a:t>
            </a:r>
            <a:endParaRPr lang="en-US" sz="2800" b="1" u="sng"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6175" name="Rectangle 31"/>
          <p:cNvSpPr>
            <a:spLocks noChangeArrowheads="1"/>
          </p:cNvSpPr>
          <p:nvPr/>
        </p:nvSpPr>
        <p:spPr bwMode="auto">
          <a:xfrm>
            <a:off x="211016" y="3579814"/>
            <a:ext cx="5734050" cy="612775"/>
          </a:xfrm>
          <a:prstGeom prst="rect">
            <a:avLst/>
          </a:prstGeom>
          <a:noFill/>
          <a:ln w="9525">
            <a:noFill/>
            <a:miter lim="800000"/>
            <a:headEnd/>
            <a:tailEnd/>
          </a:ln>
          <a:effectLst/>
        </p:spPr>
        <p:txBody>
          <a:bodyPr anchor="ctr"/>
          <a:lstStyle/>
          <a:p>
            <a:pPr>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 DA, CB </a:t>
            </a:r>
            <a:r>
              <a:rPr lang="en-US" sz="2800" b="1" dirty="0" err="1">
                <a:effectLst>
                  <a:outerShdw blurRad="38100" dist="38100" dir="2700000" algn="tl">
                    <a:srgbClr val="C0C0C0"/>
                  </a:outerShdw>
                </a:effectLst>
                <a:latin typeface="Times New Roman" pitchFamily="18" charset="0"/>
                <a:cs typeface="Times New Roman" pitchFamily="18" charset="0"/>
              </a:rPr>
              <a:t>là</a:t>
            </a:r>
            <a:r>
              <a:rPr lang="en-US" sz="2800" b="1" dirty="0">
                <a:effectLst>
                  <a:outerShdw blurRad="38100" dist="38100" dir="2700000" algn="tl">
                    <a:srgbClr val="C0C0C0"/>
                  </a:outerShdw>
                </a:effectLst>
                <a:latin typeface="Times New Roman" pitchFamily="18" charset="0"/>
                <a:cs typeface="Times New Roman" pitchFamily="18" charset="0"/>
              </a:rPr>
              <a:t> c</a:t>
            </a:r>
            <a:r>
              <a:rPr lang="vi-VN" sz="2800" b="1" dirty="0">
                <a:effectLst>
                  <a:outerShdw blurRad="38100" dist="38100" dir="2700000" algn="tl">
                    <a:srgbClr val="C0C0C0"/>
                  </a:outerShdw>
                </a:effectLst>
                <a:latin typeface="Times New Roman" pitchFamily="18" charset="0"/>
                <a:cs typeface="Times New Roman" pitchFamily="18" charset="0"/>
              </a:rPr>
              <a:t>ác</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bán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kính</a:t>
            </a:r>
            <a:r>
              <a:rPr lang="en-US" sz="2800" b="1" dirty="0">
                <a:effectLst>
                  <a:outerShdw blurRad="38100" dist="38100" dir="2700000" algn="tl">
                    <a:srgbClr val="C0C0C0"/>
                  </a:outerShdw>
                </a:effectLst>
                <a:latin typeface="Times New Roman" pitchFamily="18" charset="0"/>
                <a:cs typeface="Times New Roman" pitchFamily="18" charset="0"/>
              </a:rPr>
              <a:t> </a:t>
            </a:r>
            <a:r>
              <a:rPr lang="vi-VN" sz="2800" b="1" dirty="0">
                <a:effectLst>
                  <a:outerShdw blurRad="38100" dist="38100" dir="2700000" algn="tl">
                    <a:srgbClr val="C0C0C0"/>
                  </a:outerShdw>
                </a:effectLst>
                <a:latin typeface="Times New Roman" pitchFamily="18" charset="0"/>
                <a:cs typeface="Times New Roman" pitchFamily="18" charset="0"/>
              </a:rPr>
              <a:t>hai </a:t>
            </a:r>
            <a:r>
              <a:rPr lang="en-US" sz="2800" b="1" dirty="0" err="1">
                <a:effectLst>
                  <a:outerShdw blurRad="38100" dist="38100" dir="2700000" algn="tl">
                    <a:srgbClr val="C0C0C0"/>
                  </a:outerShdw>
                </a:effectLst>
                <a:latin typeface="Times New Roman" pitchFamily="18" charset="0"/>
                <a:cs typeface="Times New Roman" pitchFamily="18" charset="0"/>
              </a:rPr>
              <a:t>mặt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đáy</a:t>
            </a:r>
            <a:r>
              <a:rPr lang="en-US" sz="2800" b="1" dirty="0">
                <a:effectLst>
                  <a:outerShdw blurRad="38100" dist="38100" dir="2700000" algn="tl">
                    <a:srgbClr val="C0C0C0"/>
                  </a:outerShdw>
                </a:effectLst>
                <a:latin typeface="Times New Roman" pitchFamily="18" charset="0"/>
                <a:cs typeface="Times New Roman" pitchFamily="18" charset="0"/>
              </a:rPr>
              <a:t>.</a:t>
            </a:r>
          </a:p>
        </p:txBody>
      </p:sp>
      <p:sp>
        <p:nvSpPr>
          <p:cNvPr id="6176" name="Rectangle 32"/>
          <p:cNvSpPr>
            <a:spLocks noChangeArrowheads="1"/>
          </p:cNvSpPr>
          <p:nvPr/>
        </p:nvSpPr>
        <p:spPr bwMode="auto">
          <a:xfrm>
            <a:off x="524608" y="5178426"/>
            <a:ext cx="5032131" cy="612775"/>
          </a:xfrm>
          <a:prstGeom prst="rect">
            <a:avLst/>
          </a:prstGeom>
          <a:noFill/>
          <a:ln w="9525">
            <a:noFill/>
            <a:miter lim="800000"/>
            <a:headEnd/>
            <a:tailEnd/>
          </a:ln>
          <a:effectLst/>
        </p:spPr>
        <p:txBody>
          <a:bodyPr anchor="ctr"/>
          <a:lstStyle/>
          <a:p>
            <a:pPr algn="l">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CD </a:t>
            </a:r>
            <a:r>
              <a:rPr lang="en-US" sz="2800" b="1" dirty="0" err="1">
                <a:effectLst>
                  <a:outerShdw blurRad="38100" dist="38100" dir="2700000" algn="tl">
                    <a:srgbClr val="C0C0C0"/>
                  </a:outerShdw>
                </a:effectLst>
                <a:latin typeface="Times New Roman" pitchFamily="18" charset="0"/>
                <a:cs typeface="Times New Roman" pitchFamily="18" charset="0"/>
              </a:rPr>
              <a:t>là</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trục</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của</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trụ</a:t>
            </a:r>
            <a:r>
              <a:rPr lang="en-US" sz="2800" dirty="0">
                <a:effectLst>
                  <a:outerShdw blurRad="38100" dist="38100" dir="2700000" algn="tl">
                    <a:srgbClr val="C0C0C0"/>
                  </a:outerShdw>
                </a:effectLst>
                <a:latin typeface="Times New Roman" pitchFamily="18" charset="0"/>
                <a:cs typeface="Times New Roman" pitchFamily="18" charset="0"/>
              </a:rPr>
              <a:t>.</a:t>
            </a:r>
          </a:p>
        </p:txBody>
      </p:sp>
      <p:sp>
        <p:nvSpPr>
          <p:cNvPr id="6177" name="Rectangle 33"/>
          <p:cNvSpPr>
            <a:spLocks noChangeArrowheads="1"/>
          </p:cNvSpPr>
          <p:nvPr/>
        </p:nvSpPr>
        <p:spPr bwMode="auto">
          <a:xfrm>
            <a:off x="243254" y="2992439"/>
            <a:ext cx="6438900" cy="612775"/>
          </a:xfrm>
          <a:prstGeom prst="rect">
            <a:avLst/>
          </a:prstGeom>
          <a:noFill/>
          <a:ln w="9525">
            <a:noFill/>
            <a:miter lim="800000"/>
            <a:headEnd/>
            <a:tailEnd/>
          </a:ln>
          <a:effectLst/>
        </p:spPr>
        <p:txBody>
          <a:bodyPr anchor="ctr"/>
          <a:lstStyle/>
          <a:p>
            <a:pPr>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 DA </a:t>
            </a:r>
            <a:r>
              <a:rPr lang="en-US" sz="2800" b="1" dirty="0" err="1">
                <a:effectLst>
                  <a:outerShdw blurRad="38100" dist="38100" dir="2700000" algn="tl">
                    <a:srgbClr val="C0C0C0"/>
                  </a:outerShdw>
                </a:effectLst>
                <a:latin typeface="Times New Roman" pitchFamily="18" charset="0"/>
                <a:cs typeface="Times New Roman" pitchFamily="18" charset="0"/>
              </a:rPr>
              <a:t>và</a:t>
            </a:r>
            <a:r>
              <a:rPr lang="en-US" sz="2800" b="1" dirty="0">
                <a:effectLst>
                  <a:outerShdw blurRad="38100" dist="38100" dir="2700000" algn="tl">
                    <a:srgbClr val="C0C0C0"/>
                  </a:outerShdw>
                </a:effectLst>
                <a:latin typeface="Times New Roman" pitchFamily="18" charset="0"/>
                <a:cs typeface="Times New Roman" pitchFamily="18" charset="0"/>
              </a:rPr>
              <a:t> CB </a:t>
            </a:r>
            <a:r>
              <a:rPr lang="en-US" sz="2800" b="1" dirty="0" err="1">
                <a:effectLst>
                  <a:outerShdw blurRad="38100" dist="38100" dir="2700000" algn="tl">
                    <a:srgbClr val="C0C0C0"/>
                  </a:outerShdw>
                </a:effectLst>
                <a:latin typeface="Times New Roman" pitchFamily="18" charset="0"/>
                <a:cs typeface="Times New Roman" pitchFamily="18" charset="0"/>
              </a:rPr>
              <a:t>quét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nên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hai</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đáy</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của</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trụ</a:t>
            </a:r>
            <a:r>
              <a:rPr lang="en-US" sz="2800" b="1" dirty="0">
                <a:effectLst>
                  <a:outerShdw blurRad="38100" dist="38100" dir="2700000" algn="tl">
                    <a:srgbClr val="C0C0C0"/>
                  </a:outerShdw>
                </a:effectLst>
                <a:latin typeface="Times New Roman" pitchFamily="18" charset="0"/>
                <a:cs typeface="Times New Roman" pitchFamily="18" charset="0"/>
              </a:rPr>
              <a:t>.</a:t>
            </a:r>
          </a:p>
        </p:txBody>
      </p:sp>
      <p:sp>
        <p:nvSpPr>
          <p:cNvPr id="6178" name="Rectangle 34"/>
          <p:cNvSpPr>
            <a:spLocks noChangeArrowheads="1"/>
          </p:cNvSpPr>
          <p:nvPr/>
        </p:nvSpPr>
        <p:spPr bwMode="auto">
          <a:xfrm>
            <a:off x="451339" y="2435226"/>
            <a:ext cx="7004538" cy="612775"/>
          </a:xfrm>
          <a:prstGeom prst="rect">
            <a:avLst/>
          </a:prstGeom>
          <a:noFill/>
          <a:ln w="9525">
            <a:noFill/>
            <a:miter lim="800000"/>
            <a:headEnd/>
            <a:tailEnd/>
          </a:ln>
          <a:effectLst/>
        </p:spPr>
        <p:txBody>
          <a:bodyPr anchor="ctr"/>
          <a:lstStyle/>
          <a:p>
            <a:pPr algn="l">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AB </a:t>
            </a:r>
            <a:r>
              <a:rPr lang="en-US" sz="2800" b="1" dirty="0" err="1">
                <a:effectLst>
                  <a:outerShdw blurRad="38100" dist="38100" dir="2700000" algn="tl">
                    <a:srgbClr val="C0C0C0"/>
                  </a:outerShdw>
                </a:effectLst>
                <a:latin typeface="Times New Roman" pitchFamily="18" charset="0"/>
                <a:cs typeface="Times New Roman" pitchFamily="18" charset="0"/>
              </a:rPr>
              <a:t>quét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nên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mặt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xung</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quanh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của</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trụ</a:t>
            </a:r>
            <a:r>
              <a:rPr lang="en-US" sz="2800" b="1" dirty="0">
                <a:effectLst>
                  <a:outerShdw blurRad="38100" dist="38100" dir="2700000" algn="tl">
                    <a:srgbClr val="C0C0C0"/>
                  </a:outerShdw>
                </a:effectLst>
                <a:latin typeface="Times New Roman" pitchFamily="18" charset="0"/>
                <a:cs typeface="Times New Roman" pitchFamily="18" charset="0"/>
              </a:rPr>
              <a:t>.</a:t>
            </a:r>
          </a:p>
        </p:txBody>
      </p:sp>
      <p:sp>
        <p:nvSpPr>
          <p:cNvPr id="6179" name="Freeform 35"/>
          <p:cNvSpPr>
            <a:spLocks/>
          </p:cNvSpPr>
          <p:nvPr/>
        </p:nvSpPr>
        <p:spPr bwMode="auto">
          <a:xfrm>
            <a:off x="6052039" y="3411539"/>
            <a:ext cx="1159120"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0" name="Freeform 36"/>
          <p:cNvSpPr>
            <a:spLocks/>
          </p:cNvSpPr>
          <p:nvPr/>
        </p:nvSpPr>
        <p:spPr bwMode="auto">
          <a:xfrm flipV="1">
            <a:off x="6761285" y="3416300"/>
            <a:ext cx="209550"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1" name="Freeform 37"/>
          <p:cNvSpPr>
            <a:spLocks/>
          </p:cNvSpPr>
          <p:nvPr/>
        </p:nvSpPr>
        <p:spPr bwMode="auto">
          <a:xfrm flipH="1">
            <a:off x="7222881" y="3411539"/>
            <a:ext cx="1159119"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2" name="Freeform 38"/>
          <p:cNvSpPr>
            <a:spLocks/>
          </p:cNvSpPr>
          <p:nvPr/>
        </p:nvSpPr>
        <p:spPr bwMode="auto">
          <a:xfrm>
            <a:off x="8250115" y="3641725"/>
            <a:ext cx="130420" cy="174625"/>
          </a:xfrm>
          <a:custGeom>
            <a:avLst/>
            <a:gdLst>
              <a:gd name="T0" fmla="*/ 0 w 82"/>
              <a:gd name="T1" fmla="*/ 0 h 110"/>
              <a:gd name="T2" fmla="*/ 2147483647 w 82"/>
              <a:gd name="T3" fmla="*/ 2147483647 h 110"/>
              <a:gd name="T4" fmla="*/ 2147483647 w 82"/>
              <a:gd name="T5" fmla="*/ 2147483647 h 110"/>
              <a:gd name="T6" fmla="*/ 2147483647 w 82"/>
              <a:gd name="T7" fmla="*/ 2147483647 h 110"/>
              <a:gd name="T8" fmla="*/ 0 60000 65536"/>
              <a:gd name="T9" fmla="*/ 0 60000 65536"/>
              <a:gd name="T10" fmla="*/ 0 60000 65536"/>
              <a:gd name="T11" fmla="*/ 0 60000 65536"/>
              <a:gd name="T12" fmla="*/ 0 w 82"/>
              <a:gd name="T13" fmla="*/ 0 h 110"/>
              <a:gd name="T14" fmla="*/ 82 w 82"/>
              <a:gd name="T15" fmla="*/ 110 h 110"/>
            </a:gdLst>
            <a:ahLst/>
            <a:cxnLst>
              <a:cxn ang="T8">
                <a:pos x="T0" y="T1"/>
              </a:cxn>
              <a:cxn ang="T9">
                <a:pos x="T2" y="T3"/>
              </a:cxn>
              <a:cxn ang="T10">
                <a:pos x="T4" y="T5"/>
              </a:cxn>
              <a:cxn ang="T11">
                <a:pos x="T6" y="T7"/>
              </a:cxn>
            </a:cxnLst>
            <a:rect l="T12" t="T13" r="T14" b="T15"/>
            <a:pathLst>
              <a:path w="82" h="110">
                <a:moveTo>
                  <a:pt x="0" y="0"/>
                </a:moveTo>
                <a:cubicBezTo>
                  <a:pt x="6" y="5"/>
                  <a:pt x="23" y="18"/>
                  <a:pt x="34" y="30"/>
                </a:cubicBezTo>
                <a:cubicBezTo>
                  <a:pt x="45" y="42"/>
                  <a:pt x="58" y="61"/>
                  <a:pt x="66" y="74"/>
                </a:cubicBezTo>
                <a:cubicBezTo>
                  <a:pt x="74" y="87"/>
                  <a:pt x="79" y="103"/>
                  <a:pt x="82" y="11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3" name="Freeform 39"/>
          <p:cNvSpPr>
            <a:spLocks/>
          </p:cNvSpPr>
          <p:nvPr/>
        </p:nvSpPr>
        <p:spPr bwMode="auto">
          <a:xfrm>
            <a:off x="6040315" y="5340351"/>
            <a:ext cx="130420" cy="180975"/>
          </a:xfrm>
          <a:custGeom>
            <a:avLst/>
            <a:gdLst>
              <a:gd name="T0" fmla="*/ 0 w 82"/>
              <a:gd name="T1" fmla="*/ 2147483647 h 114"/>
              <a:gd name="T2" fmla="*/ 2147483647 w 82"/>
              <a:gd name="T3" fmla="*/ 2147483647 h 114"/>
              <a:gd name="T4" fmla="*/ 2147483647 w 82"/>
              <a:gd name="T5" fmla="*/ 2147483647 h 114"/>
              <a:gd name="T6" fmla="*/ 2147483647 w 82"/>
              <a:gd name="T7" fmla="*/ 0 h 114"/>
              <a:gd name="T8" fmla="*/ 0 60000 65536"/>
              <a:gd name="T9" fmla="*/ 0 60000 65536"/>
              <a:gd name="T10" fmla="*/ 0 60000 65536"/>
              <a:gd name="T11" fmla="*/ 0 60000 65536"/>
              <a:gd name="T12" fmla="*/ 0 w 82"/>
              <a:gd name="T13" fmla="*/ 0 h 114"/>
              <a:gd name="T14" fmla="*/ 82 w 82"/>
              <a:gd name="T15" fmla="*/ 114 h 114"/>
            </a:gdLst>
            <a:ahLst/>
            <a:cxnLst>
              <a:cxn ang="T8">
                <a:pos x="T0" y="T1"/>
              </a:cxn>
              <a:cxn ang="T9">
                <a:pos x="T2" y="T3"/>
              </a:cxn>
              <a:cxn ang="T10">
                <a:pos x="T4" y="T5"/>
              </a:cxn>
              <a:cxn ang="T11">
                <a:pos x="T6" y="T7"/>
              </a:cxn>
            </a:cxnLst>
            <a:rect l="T12" t="T13" r="T14" b="T15"/>
            <a:pathLst>
              <a:path w="82" h="114">
                <a:moveTo>
                  <a:pt x="0" y="114"/>
                </a:moveTo>
                <a:cubicBezTo>
                  <a:pt x="3" y="106"/>
                  <a:pt x="12" y="80"/>
                  <a:pt x="20" y="66"/>
                </a:cubicBezTo>
                <a:cubicBezTo>
                  <a:pt x="28" y="52"/>
                  <a:pt x="38" y="43"/>
                  <a:pt x="48" y="32"/>
                </a:cubicBezTo>
                <a:cubicBezTo>
                  <a:pt x="58" y="21"/>
                  <a:pt x="75" y="7"/>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4" name="Freeform 40"/>
          <p:cNvSpPr>
            <a:spLocks/>
          </p:cNvSpPr>
          <p:nvPr/>
        </p:nvSpPr>
        <p:spPr bwMode="auto">
          <a:xfrm>
            <a:off x="6176597" y="5232401"/>
            <a:ext cx="206619" cy="112713"/>
          </a:xfrm>
          <a:custGeom>
            <a:avLst/>
            <a:gdLst>
              <a:gd name="T0" fmla="*/ 0 w 130"/>
              <a:gd name="T1" fmla="*/ 2147483647 h 71"/>
              <a:gd name="T2" fmla="*/ 2147483647 w 130"/>
              <a:gd name="T3" fmla="*/ 2147483647 h 71"/>
              <a:gd name="T4" fmla="*/ 2147483647 w 130"/>
              <a:gd name="T5" fmla="*/ 0 h 71"/>
              <a:gd name="T6" fmla="*/ 0 60000 65536"/>
              <a:gd name="T7" fmla="*/ 0 60000 65536"/>
              <a:gd name="T8" fmla="*/ 0 60000 65536"/>
              <a:gd name="T9" fmla="*/ 0 w 130"/>
              <a:gd name="T10" fmla="*/ 0 h 71"/>
              <a:gd name="T11" fmla="*/ 130 w 130"/>
              <a:gd name="T12" fmla="*/ 71 h 71"/>
            </a:gdLst>
            <a:ahLst/>
            <a:cxnLst>
              <a:cxn ang="T6">
                <a:pos x="T0" y="T1"/>
              </a:cxn>
              <a:cxn ang="T7">
                <a:pos x="T2" y="T3"/>
              </a:cxn>
              <a:cxn ang="T8">
                <a:pos x="T4" y="T5"/>
              </a:cxn>
            </a:cxnLst>
            <a:rect l="T9" t="T10" r="T11" b="T12"/>
            <a:pathLst>
              <a:path w="130" h="71">
                <a:moveTo>
                  <a:pt x="0" y="71"/>
                </a:moveTo>
                <a:cubicBezTo>
                  <a:pt x="11" y="64"/>
                  <a:pt x="46" y="40"/>
                  <a:pt x="68" y="28"/>
                </a:cubicBezTo>
                <a:cubicBezTo>
                  <a:pt x="90" y="16"/>
                  <a:pt x="117" y="6"/>
                  <a:pt x="1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5" name="Freeform 41"/>
          <p:cNvSpPr>
            <a:spLocks/>
          </p:cNvSpPr>
          <p:nvPr/>
        </p:nvSpPr>
        <p:spPr bwMode="auto">
          <a:xfrm>
            <a:off x="6383216" y="5178426"/>
            <a:ext cx="174381" cy="60325"/>
          </a:xfrm>
          <a:custGeom>
            <a:avLst/>
            <a:gdLst>
              <a:gd name="T0" fmla="*/ 0 w 110"/>
              <a:gd name="T1" fmla="*/ 2147483647 h 38"/>
              <a:gd name="T2" fmla="*/ 2147483647 w 110"/>
              <a:gd name="T3" fmla="*/ 2147483647 h 38"/>
              <a:gd name="T4" fmla="*/ 2147483647 w 110"/>
              <a:gd name="T5" fmla="*/ 0 h 38"/>
              <a:gd name="T6" fmla="*/ 0 60000 65536"/>
              <a:gd name="T7" fmla="*/ 0 60000 65536"/>
              <a:gd name="T8" fmla="*/ 0 60000 65536"/>
              <a:gd name="T9" fmla="*/ 0 w 110"/>
              <a:gd name="T10" fmla="*/ 0 h 38"/>
              <a:gd name="T11" fmla="*/ 110 w 110"/>
              <a:gd name="T12" fmla="*/ 38 h 38"/>
            </a:gdLst>
            <a:ahLst/>
            <a:cxnLst>
              <a:cxn ang="T6">
                <a:pos x="T0" y="T1"/>
              </a:cxn>
              <a:cxn ang="T7">
                <a:pos x="T2" y="T3"/>
              </a:cxn>
              <a:cxn ang="T8">
                <a:pos x="T4" y="T5"/>
              </a:cxn>
            </a:cxnLst>
            <a:rect l="T9" t="T10" r="T11" b="T12"/>
            <a:pathLst>
              <a:path w="110" h="38">
                <a:moveTo>
                  <a:pt x="0" y="38"/>
                </a:moveTo>
                <a:cubicBezTo>
                  <a:pt x="11" y="34"/>
                  <a:pt x="45" y="19"/>
                  <a:pt x="63" y="13"/>
                </a:cubicBezTo>
                <a:cubicBezTo>
                  <a:pt x="81" y="7"/>
                  <a:pt x="100" y="3"/>
                  <a:pt x="11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6" name="Freeform 42"/>
          <p:cNvSpPr>
            <a:spLocks/>
          </p:cNvSpPr>
          <p:nvPr/>
        </p:nvSpPr>
        <p:spPr bwMode="auto">
          <a:xfrm flipV="1">
            <a:off x="6551735" y="5143501"/>
            <a:ext cx="199292"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7" name="Freeform 43"/>
          <p:cNvSpPr>
            <a:spLocks/>
          </p:cNvSpPr>
          <p:nvPr/>
        </p:nvSpPr>
        <p:spPr bwMode="auto">
          <a:xfrm>
            <a:off x="6960577" y="5105401"/>
            <a:ext cx="241789" cy="9525"/>
          </a:xfrm>
          <a:custGeom>
            <a:avLst/>
            <a:gdLst>
              <a:gd name="T0" fmla="*/ 0 w 152"/>
              <a:gd name="T1" fmla="*/ 2147483647 h 6"/>
              <a:gd name="T2" fmla="*/ 2147483647 w 152"/>
              <a:gd name="T3" fmla="*/ 2147483647 h 6"/>
              <a:gd name="T4" fmla="*/ 2147483647 w 152"/>
              <a:gd name="T5" fmla="*/ 0 h 6"/>
              <a:gd name="T6" fmla="*/ 0 60000 65536"/>
              <a:gd name="T7" fmla="*/ 0 60000 65536"/>
              <a:gd name="T8" fmla="*/ 0 60000 65536"/>
              <a:gd name="T9" fmla="*/ 0 w 152"/>
              <a:gd name="T10" fmla="*/ 0 h 6"/>
              <a:gd name="T11" fmla="*/ 152 w 152"/>
              <a:gd name="T12" fmla="*/ 6 h 6"/>
            </a:gdLst>
            <a:ahLst/>
            <a:cxnLst>
              <a:cxn ang="T6">
                <a:pos x="T0" y="T1"/>
              </a:cxn>
              <a:cxn ang="T7">
                <a:pos x="T2" y="T3"/>
              </a:cxn>
              <a:cxn ang="T8">
                <a:pos x="T4" y="T5"/>
              </a:cxn>
            </a:cxnLst>
            <a:rect l="T9" t="T10" r="T11" b="T12"/>
            <a:pathLst>
              <a:path w="152" h="6">
                <a:moveTo>
                  <a:pt x="0" y="6"/>
                </a:moveTo>
                <a:cubicBezTo>
                  <a:pt x="10" y="6"/>
                  <a:pt x="35" y="5"/>
                  <a:pt x="60" y="4"/>
                </a:cubicBezTo>
                <a:cubicBezTo>
                  <a:pt x="85" y="3"/>
                  <a:pt x="133" y="1"/>
                  <a:pt x="15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8" name="Freeform 44"/>
          <p:cNvSpPr>
            <a:spLocks/>
          </p:cNvSpPr>
          <p:nvPr/>
        </p:nvSpPr>
        <p:spPr bwMode="auto">
          <a:xfrm>
            <a:off x="6040315" y="5508625"/>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9" name="Freeform 45"/>
          <p:cNvSpPr>
            <a:spLocks/>
          </p:cNvSpPr>
          <p:nvPr/>
        </p:nvSpPr>
        <p:spPr bwMode="auto">
          <a:xfrm>
            <a:off x="6043247" y="5524500"/>
            <a:ext cx="121627" cy="190500"/>
          </a:xfrm>
          <a:custGeom>
            <a:avLst/>
            <a:gdLst>
              <a:gd name="T0" fmla="*/ 0 w 76"/>
              <a:gd name="T1" fmla="*/ 0 h 120"/>
              <a:gd name="T2" fmla="*/ 2147483647 w 76"/>
              <a:gd name="T3" fmla="*/ 2147483647 h 120"/>
              <a:gd name="T4" fmla="*/ 2147483647 w 76"/>
              <a:gd name="T5" fmla="*/ 2147483647 h 120"/>
              <a:gd name="T6" fmla="*/ 2147483647 w 76"/>
              <a:gd name="T7" fmla="*/ 2147483647 h 120"/>
              <a:gd name="T8" fmla="*/ 0 60000 65536"/>
              <a:gd name="T9" fmla="*/ 0 60000 65536"/>
              <a:gd name="T10" fmla="*/ 0 60000 65536"/>
              <a:gd name="T11" fmla="*/ 0 60000 65536"/>
              <a:gd name="T12" fmla="*/ 0 w 76"/>
              <a:gd name="T13" fmla="*/ 0 h 120"/>
              <a:gd name="T14" fmla="*/ 76 w 76"/>
              <a:gd name="T15" fmla="*/ 120 h 120"/>
            </a:gdLst>
            <a:ahLst/>
            <a:cxnLst>
              <a:cxn ang="T8">
                <a:pos x="T0" y="T1"/>
              </a:cxn>
              <a:cxn ang="T9">
                <a:pos x="T2" y="T3"/>
              </a:cxn>
              <a:cxn ang="T10">
                <a:pos x="T4" y="T5"/>
              </a:cxn>
              <a:cxn ang="T11">
                <a:pos x="T6" y="T7"/>
              </a:cxn>
            </a:cxnLst>
            <a:rect l="T12" t="T13" r="T14" b="T15"/>
            <a:pathLst>
              <a:path w="76" h="120">
                <a:moveTo>
                  <a:pt x="0" y="0"/>
                </a:moveTo>
                <a:cubicBezTo>
                  <a:pt x="2" y="8"/>
                  <a:pt x="3" y="31"/>
                  <a:pt x="10" y="46"/>
                </a:cubicBezTo>
                <a:cubicBezTo>
                  <a:pt x="17" y="61"/>
                  <a:pt x="31" y="78"/>
                  <a:pt x="42" y="90"/>
                </a:cubicBezTo>
                <a:cubicBezTo>
                  <a:pt x="53" y="102"/>
                  <a:pt x="69" y="114"/>
                  <a:pt x="76" y="12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0" name="Freeform 46"/>
          <p:cNvSpPr>
            <a:spLocks/>
          </p:cNvSpPr>
          <p:nvPr/>
        </p:nvSpPr>
        <p:spPr bwMode="auto">
          <a:xfrm>
            <a:off x="6154616" y="5710239"/>
            <a:ext cx="196362" cy="103187"/>
          </a:xfrm>
          <a:custGeom>
            <a:avLst/>
            <a:gdLst>
              <a:gd name="T0" fmla="*/ 0 w 124"/>
              <a:gd name="T1" fmla="*/ 0 h 65"/>
              <a:gd name="T2" fmla="*/ 2147483647 w 124"/>
              <a:gd name="T3" fmla="*/ 2147483647 h 65"/>
              <a:gd name="T4" fmla="*/ 2147483647 w 124"/>
              <a:gd name="T5" fmla="*/ 2147483647 h 65"/>
              <a:gd name="T6" fmla="*/ 0 60000 65536"/>
              <a:gd name="T7" fmla="*/ 0 60000 65536"/>
              <a:gd name="T8" fmla="*/ 0 60000 65536"/>
              <a:gd name="T9" fmla="*/ 0 w 124"/>
              <a:gd name="T10" fmla="*/ 0 h 65"/>
              <a:gd name="T11" fmla="*/ 124 w 124"/>
              <a:gd name="T12" fmla="*/ 65 h 65"/>
            </a:gdLst>
            <a:ahLst/>
            <a:cxnLst>
              <a:cxn ang="T6">
                <a:pos x="T0" y="T1"/>
              </a:cxn>
              <a:cxn ang="T7">
                <a:pos x="T2" y="T3"/>
              </a:cxn>
              <a:cxn ang="T8">
                <a:pos x="T4" y="T5"/>
              </a:cxn>
            </a:cxnLst>
            <a:rect l="T9" t="T10" r="T11" b="T12"/>
            <a:pathLst>
              <a:path w="124" h="65">
                <a:moveTo>
                  <a:pt x="0" y="0"/>
                </a:moveTo>
                <a:cubicBezTo>
                  <a:pt x="8" y="6"/>
                  <a:pt x="27" y="22"/>
                  <a:pt x="48" y="33"/>
                </a:cubicBezTo>
                <a:cubicBezTo>
                  <a:pt x="69" y="44"/>
                  <a:pt x="108" y="58"/>
                  <a:pt x="124" y="65"/>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1" name="Freeform 47"/>
          <p:cNvSpPr>
            <a:spLocks/>
          </p:cNvSpPr>
          <p:nvPr/>
        </p:nvSpPr>
        <p:spPr bwMode="auto">
          <a:xfrm>
            <a:off x="6350977" y="5813425"/>
            <a:ext cx="200758" cy="65088"/>
          </a:xfrm>
          <a:custGeom>
            <a:avLst/>
            <a:gdLst>
              <a:gd name="T0" fmla="*/ 0 w 128"/>
              <a:gd name="T1" fmla="*/ 0 h 40"/>
              <a:gd name="T2" fmla="*/ 2147483647 w 128"/>
              <a:gd name="T3" fmla="*/ 2147483647 h 40"/>
              <a:gd name="T4" fmla="*/ 2147483647 w 128"/>
              <a:gd name="T5" fmla="*/ 2147483647 h 40"/>
              <a:gd name="T6" fmla="*/ 0 60000 65536"/>
              <a:gd name="T7" fmla="*/ 0 60000 65536"/>
              <a:gd name="T8" fmla="*/ 0 60000 65536"/>
              <a:gd name="T9" fmla="*/ 0 w 128"/>
              <a:gd name="T10" fmla="*/ 0 h 40"/>
              <a:gd name="T11" fmla="*/ 128 w 128"/>
              <a:gd name="T12" fmla="*/ 40 h 40"/>
            </a:gdLst>
            <a:ahLst/>
            <a:cxnLst>
              <a:cxn ang="T6">
                <a:pos x="T0" y="T1"/>
              </a:cxn>
              <a:cxn ang="T7">
                <a:pos x="T2" y="T3"/>
              </a:cxn>
              <a:cxn ang="T8">
                <a:pos x="T4" y="T5"/>
              </a:cxn>
            </a:cxnLst>
            <a:rect l="T9" t="T10" r="T11" b="T12"/>
            <a:pathLst>
              <a:path w="128" h="40">
                <a:moveTo>
                  <a:pt x="0" y="0"/>
                </a:moveTo>
                <a:cubicBezTo>
                  <a:pt x="11" y="4"/>
                  <a:pt x="43" y="17"/>
                  <a:pt x="64" y="24"/>
                </a:cubicBezTo>
                <a:cubicBezTo>
                  <a:pt x="85" y="31"/>
                  <a:pt x="115" y="37"/>
                  <a:pt x="128" y="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2" name="Freeform 48"/>
          <p:cNvSpPr>
            <a:spLocks/>
          </p:cNvSpPr>
          <p:nvPr/>
        </p:nvSpPr>
        <p:spPr bwMode="auto">
          <a:xfrm>
            <a:off x="6748096" y="5918200"/>
            <a:ext cx="209550"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3" name="Freeform 49"/>
          <p:cNvSpPr>
            <a:spLocks/>
          </p:cNvSpPr>
          <p:nvPr/>
        </p:nvSpPr>
        <p:spPr bwMode="auto">
          <a:xfrm>
            <a:off x="6551735" y="5876926"/>
            <a:ext cx="199292"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4" name="Freeform 50"/>
          <p:cNvSpPr>
            <a:spLocks/>
          </p:cNvSpPr>
          <p:nvPr/>
        </p:nvSpPr>
        <p:spPr bwMode="auto">
          <a:xfrm>
            <a:off x="6957647" y="5943600"/>
            <a:ext cx="260838" cy="6350"/>
          </a:xfrm>
          <a:custGeom>
            <a:avLst/>
            <a:gdLst>
              <a:gd name="T0" fmla="*/ 0 w 164"/>
              <a:gd name="T1" fmla="*/ 0 h 4"/>
              <a:gd name="T2" fmla="*/ 2147483647 w 164"/>
              <a:gd name="T3" fmla="*/ 2147483647 h 4"/>
              <a:gd name="T4" fmla="*/ 2147483647 w 164"/>
              <a:gd name="T5" fmla="*/ 2147483647 h 4"/>
              <a:gd name="T6" fmla="*/ 0 60000 65536"/>
              <a:gd name="T7" fmla="*/ 0 60000 65536"/>
              <a:gd name="T8" fmla="*/ 0 60000 65536"/>
              <a:gd name="T9" fmla="*/ 0 w 164"/>
              <a:gd name="T10" fmla="*/ 0 h 4"/>
              <a:gd name="T11" fmla="*/ 164 w 164"/>
              <a:gd name="T12" fmla="*/ 4 h 4"/>
            </a:gdLst>
            <a:ahLst/>
            <a:cxnLst>
              <a:cxn ang="T6">
                <a:pos x="T0" y="T1"/>
              </a:cxn>
              <a:cxn ang="T7">
                <a:pos x="T2" y="T3"/>
              </a:cxn>
              <a:cxn ang="T8">
                <a:pos x="T4" y="T5"/>
              </a:cxn>
            </a:cxnLst>
            <a:rect l="T9" t="T10" r="T11" b="T12"/>
            <a:pathLst>
              <a:path w="164" h="4">
                <a:moveTo>
                  <a:pt x="0" y="0"/>
                </a:moveTo>
                <a:cubicBezTo>
                  <a:pt x="10" y="0"/>
                  <a:pt x="33" y="1"/>
                  <a:pt x="60" y="2"/>
                </a:cubicBezTo>
                <a:cubicBezTo>
                  <a:pt x="87" y="3"/>
                  <a:pt x="142" y="4"/>
                  <a:pt x="164" y="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5" name="Freeform 51"/>
          <p:cNvSpPr>
            <a:spLocks/>
          </p:cNvSpPr>
          <p:nvPr/>
        </p:nvSpPr>
        <p:spPr bwMode="auto">
          <a:xfrm flipH="1">
            <a:off x="7183315" y="5508625"/>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6" name="Freeform 52"/>
          <p:cNvSpPr>
            <a:spLocks/>
          </p:cNvSpPr>
          <p:nvPr/>
        </p:nvSpPr>
        <p:spPr bwMode="auto">
          <a:xfrm>
            <a:off x="7218485" y="5940426"/>
            <a:ext cx="266700" cy="11113"/>
          </a:xfrm>
          <a:custGeom>
            <a:avLst/>
            <a:gdLst>
              <a:gd name="T0" fmla="*/ 0 w 168"/>
              <a:gd name="T1" fmla="*/ 2147483647 h 7"/>
              <a:gd name="T2" fmla="*/ 2147483647 w 168"/>
              <a:gd name="T3" fmla="*/ 2147483647 h 7"/>
              <a:gd name="T4" fmla="*/ 2147483647 w 168"/>
              <a:gd name="T5" fmla="*/ 0 h 7"/>
              <a:gd name="T6" fmla="*/ 0 60000 65536"/>
              <a:gd name="T7" fmla="*/ 0 60000 65536"/>
              <a:gd name="T8" fmla="*/ 0 60000 65536"/>
              <a:gd name="T9" fmla="*/ 0 w 168"/>
              <a:gd name="T10" fmla="*/ 0 h 7"/>
              <a:gd name="T11" fmla="*/ 168 w 168"/>
              <a:gd name="T12" fmla="*/ 7 h 7"/>
            </a:gdLst>
            <a:ahLst/>
            <a:cxnLst>
              <a:cxn ang="T6">
                <a:pos x="T0" y="T1"/>
              </a:cxn>
              <a:cxn ang="T7">
                <a:pos x="T2" y="T3"/>
              </a:cxn>
              <a:cxn ang="T8">
                <a:pos x="T4" y="T5"/>
              </a:cxn>
            </a:cxnLst>
            <a:rect l="T9" t="T10" r="T11" b="T12"/>
            <a:pathLst>
              <a:path w="168" h="7">
                <a:moveTo>
                  <a:pt x="0" y="4"/>
                </a:moveTo>
                <a:cubicBezTo>
                  <a:pt x="12" y="4"/>
                  <a:pt x="42" y="7"/>
                  <a:pt x="70" y="6"/>
                </a:cubicBezTo>
                <a:cubicBezTo>
                  <a:pt x="98" y="5"/>
                  <a:pt x="148" y="1"/>
                  <a:pt x="168"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7" name="Freeform 53"/>
          <p:cNvSpPr>
            <a:spLocks/>
          </p:cNvSpPr>
          <p:nvPr/>
        </p:nvSpPr>
        <p:spPr bwMode="auto">
          <a:xfrm>
            <a:off x="7479323" y="5915025"/>
            <a:ext cx="193431" cy="25400"/>
          </a:xfrm>
          <a:custGeom>
            <a:avLst/>
            <a:gdLst>
              <a:gd name="T0" fmla="*/ 0 w 122"/>
              <a:gd name="T1" fmla="*/ 2147483647 h 16"/>
              <a:gd name="T2" fmla="*/ 2147483647 w 122"/>
              <a:gd name="T3" fmla="*/ 2147483647 h 16"/>
              <a:gd name="T4" fmla="*/ 2147483647 w 122"/>
              <a:gd name="T5" fmla="*/ 0 h 16"/>
              <a:gd name="T6" fmla="*/ 0 60000 65536"/>
              <a:gd name="T7" fmla="*/ 0 60000 65536"/>
              <a:gd name="T8" fmla="*/ 0 60000 65536"/>
              <a:gd name="T9" fmla="*/ 0 w 122"/>
              <a:gd name="T10" fmla="*/ 0 h 16"/>
              <a:gd name="T11" fmla="*/ 122 w 122"/>
              <a:gd name="T12" fmla="*/ 16 h 16"/>
            </a:gdLst>
            <a:ahLst/>
            <a:cxnLst>
              <a:cxn ang="T6">
                <a:pos x="T0" y="T1"/>
              </a:cxn>
              <a:cxn ang="T7">
                <a:pos x="T2" y="T3"/>
              </a:cxn>
              <a:cxn ang="T8">
                <a:pos x="T4" y="T5"/>
              </a:cxn>
            </a:cxnLst>
            <a:rect l="T9" t="T10" r="T11" b="T12"/>
            <a:pathLst>
              <a:path w="122" h="16">
                <a:moveTo>
                  <a:pt x="0" y="16"/>
                </a:moveTo>
                <a:cubicBezTo>
                  <a:pt x="10" y="15"/>
                  <a:pt x="40" y="13"/>
                  <a:pt x="60" y="10"/>
                </a:cubicBezTo>
                <a:cubicBezTo>
                  <a:pt x="80" y="7"/>
                  <a:pt x="109" y="2"/>
                  <a:pt x="12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8" name="Freeform 54"/>
          <p:cNvSpPr>
            <a:spLocks/>
          </p:cNvSpPr>
          <p:nvPr/>
        </p:nvSpPr>
        <p:spPr bwMode="auto">
          <a:xfrm>
            <a:off x="7672754" y="5857876"/>
            <a:ext cx="244720" cy="5397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9" name="Freeform 55"/>
          <p:cNvSpPr>
            <a:spLocks/>
          </p:cNvSpPr>
          <p:nvPr/>
        </p:nvSpPr>
        <p:spPr bwMode="auto">
          <a:xfrm>
            <a:off x="7920405" y="5816601"/>
            <a:ext cx="130419" cy="41275"/>
          </a:xfrm>
          <a:custGeom>
            <a:avLst/>
            <a:gdLst>
              <a:gd name="T0" fmla="*/ 0 w 82"/>
              <a:gd name="T1" fmla="*/ 2147483647 h 26"/>
              <a:gd name="T2" fmla="*/ 2147483647 w 82"/>
              <a:gd name="T3" fmla="*/ 0 h 26"/>
              <a:gd name="T4" fmla="*/ 0 60000 65536"/>
              <a:gd name="T5" fmla="*/ 0 60000 65536"/>
              <a:gd name="T6" fmla="*/ 0 w 82"/>
              <a:gd name="T7" fmla="*/ 0 h 26"/>
              <a:gd name="T8" fmla="*/ 82 w 82"/>
              <a:gd name="T9" fmla="*/ 26 h 26"/>
            </a:gdLst>
            <a:ahLst/>
            <a:cxnLst>
              <a:cxn ang="T4">
                <a:pos x="T0" y="T1"/>
              </a:cxn>
              <a:cxn ang="T5">
                <a:pos x="T2" y="T3"/>
              </a:cxn>
            </a:cxnLst>
            <a:rect l="T6" t="T7" r="T8" b="T9"/>
            <a:pathLst>
              <a:path w="82" h="26">
                <a:moveTo>
                  <a:pt x="0" y="26"/>
                </a:moveTo>
                <a:cubicBezTo>
                  <a:pt x="14" y="22"/>
                  <a:pt x="65" y="5"/>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0" name="Freeform 56"/>
          <p:cNvSpPr>
            <a:spLocks/>
          </p:cNvSpPr>
          <p:nvPr/>
        </p:nvSpPr>
        <p:spPr bwMode="auto">
          <a:xfrm>
            <a:off x="8046427" y="5705476"/>
            <a:ext cx="216877" cy="11112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1" name="Freeform 57"/>
          <p:cNvSpPr>
            <a:spLocks/>
          </p:cNvSpPr>
          <p:nvPr/>
        </p:nvSpPr>
        <p:spPr bwMode="auto">
          <a:xfrm>
            <a:off x="8266235" y="5521326"/>
            <a:ext cx="104042" cy="187325"/>
          </a:xfrm>
          <a:custGeom>
            <a:avLst/>
            <a:gdLst>
              <a:gd name="T0" fmla="*/ 0 w 66"/>
              <a:gd name="T1" fmla="*/ 2147483647 h 118"/>
              <a:gd name="T2" fmla="*/ 2147483647 w 66"/>
              <a:gd name="T3" fmla="*/ 2147483647 h 118"/>
              <a:gd name="T4" fmla="*/ 2147483647 w 66"/>
              <a:gd name="T5" fmla="*/ 2147483647 h 118"/>
              <a:gd name="T6" fmla="*/ 2147483647 w 66"/>
              <a:gd name="T7" fmla="*/ 0 h 118"/>
              <a:gd name="T8" fmla="*/ 0 60000 65536"/>
              <a:gd name="T9" fmla="*/ 0 60000 65536"/>
              <a:gd name="T10" fmla="*/ 0 60000 65536"/>
              <a:gd name="T11" fmla="*/ 0 60000 65536"/>
              <a:gd name="T12" fmla="*/ 0 w 66"/>
              <a:gd name="T13" fmla="*/ 0 h 118"/>
              <a:gd name="T14" fmla="*/ 66 w 66"/>
              <a:gd name="T15" fmla="*/ 118 h 118"/>
            </a:gdLst>
            <a:ahLst/>
            <a:cxnLst>
              <a:cxn ang="T8">
                <a:pos x="T0" y="T1"/>
              </a:cxn>
              <a:cxn ang="T9">
                <a:pos x="T2" y="T3"/>
              </a:cxn>
              <a:cxn ang="T10">
                <a:pos x="T4" y="T5"/>
              </a:cxn>
              <a:cxn ang="T11">
                <a:pos x="T6" y="T7"/>
              </a:cxn>
            </a:cxnLst>
            <a:rect l="T12" t="T13" r="T14" b="T15"/>
            <a:pathLst>
              <a:path w="66" h="118">
                <a:moveTo>
                  <a:pt x="0" y="118"/>
                </a:moveTo>
                <a:cubicBezTo>
                  <a:pt x="6" y="111"/>
                  <a:pt x="25" y="92"/>
                  <a:pt x="34" y="78"/>
                </a:cubicBezTo>
                <a:cubicBezTo>
                  <a:pt x="43" y="64"/>
                  <a:pt x="49" y="49"/>
                  <a:pt x="54" y="36"/>
                </a:cubicBezTo>
                <a:cubicBezTo>
                  <a:pt x="59" y="23"/>
                  <a:pt x="64" y="7"/>
                  <a:pt x="6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2" name="Freeform 58"/>
          <p:cNvSpPr>
            <a:spLocks/>
          </p:cNvSpPr>
          <p:nvPr/>
        </p:nvSpPr>
        <p:spPr bwMode="auto">
          <a:xfrm flipH="1">
            <a:off x="7214089" y="5113339"/>
            <a:ext cx="1159119"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3" name="Freeform 59"/>
          <p:cNvSpPr>
            <a:spLocks/>
          </p:cNvSpPr>
          <p:nvPr/>
        </p:nvSpPr>
        <p:spPr bwMode="auto">
          <a:xfrm>
            <a:off x="7199435" y="5102225"/>
            <a:ext cx="285750" cy="25400"/>
          </a:xfrm>
          <a:custGeom>
            <a:avLst/>
            <a:gdLst>
              <a:gd name="T0" fmla="*/ 0 w 180"/>
              <a:gd name="T1" fmla="*/ 0 h 16"/>
              <a:gd name="T2" fmla="*/ 2147483647 w 180"/>
              <a:gd name="T3" fmla="*/ 2147483647 h 16"/>
              <a:gd name="T4" fmla="*/ 2147483647 w 180"/>
              <a:gd name="T5" fmla="*/ 2147483647 h 16"/>
              <a:gd name="T6" fmla="*/ 2147483647 w 180"/>
              <a:gd name="T7" fmla="*/ 2147483647 h 16"/>
              <a:gd name="T8" fmla="*/ 0 60000 65536"/>
              <a:gd name="T9" fmla="*/ 0 60000 65536"/>
              <a:gd name="T10" fmla="*/ 0 60000 65536"/>
              <a:gd name="T11" fmla="*/ 0 60000 65536"/>
              <a:gd name="T12" fmla="*/ 0 w 180"/>
              <a:gd name="T13" fmla="*/ 0 h 16"/>
              <a:gd name="T14" fmla="*/ 180 w 180"/>
              <a:gd name="T15" fmla="*/ 16 h 16"/>
            </a:gdLst>
            <a:ahLst/>
            <a:cxnLst>
              <a:cxn ang="T8">
                <a:pos x="T0" y="T1"/>
              </a:cxn>
              <a:cxn ang="T9">
                <a:pos x="T2" y="T3"/>
              </a:cxn>
              <a:cxn ang="T10">
                <a:pos x="T4" y="T5"/>
              </a:cxn>
              <a:cxn ang="T11">
                <a:pos x="T6" y="T7"/>
              </a:cxn>
            </a:cxnLst>
            <a:rect l="T12" t="T13" r="T14" b="T15"/>
            <a:pathLst>
              <a:path w="180" h="16">
                <a:moveTo>
                  <a:pt x="0" y="0"/>
                </a:moveTo>
                <a:cubicBezTo>
                  <a:pt x="10" y="1"/>
                  <a:pt x="37" y="1"/>
                  <a:pt x="58" y="2"/>
                </a:cubicBezTo>
                <a:cubicBezTo>
                  <a:pt x="79" y="3"/>
                  <a:pt x="104" y="6"/>
                  <a:pt x="124" y="8"/>
                </a:cubicBezTo>
                <a:cubicBezTo>
                  <a:pt x="144" y="10"/>
                  <a:pt x="168" y="14"/>
                  <a:pt x="180"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4" name="Freeform 60"/>
          <p:cNvSpPr>
            <a:spLocks/>
          </p:cNvSpPr>
          <p:nvPr/>
        </p:nvSpPr>
        <p:spPr bwMode="auto">
          <a:xfrm>
            <a:off x="7482255" y="5121276"/>
            <a:ext cx="209550" cy="28575"/>
          </a:xfrm>
          <a:custGeom>
            <a:avLst/>
            <a:gdLst>
              <a:gd name="T0" fmla="*/ 0 w 132"/>
              <a:gd name="T1" fmla="*/ 0 h 18"/>
              <a:gd name="T2" fmla="*/ 2147483647 w 132"/>
              <a:gd name="T3" fmla="*/ 2147483647 h 18"/>
              <a:gd name="T4" fmla="*/ 2147483647 w 132"/>
              <a:gd name="T5" fmla="*/ 2147483647 h 18"/>
              <a:gd name="T6" fmla="*/ 0 60000 65536"/>
              <a:gd name="T7" fmla="*/ 0 60000 65536"/>
              <a:gd name="T8" fmla="*/ 0 60000 65536"/>
              <a:gd name="T9" fmla="*/ 0 w 132"/>
              <a:gd name="T10" fmla="*/ 0 h 18"/>
              <a:gd name="T11" fmla="*/ 132 w 132"/>
              <a:gd name="T12" fmla="*/ 18 h 18"/>
            </a:gdLst>
            <a:ahLst/>
            <a:cxnLst>
              <a:cxn ang="T6">
                <a:pos x="T0" y="T1"/>
              </a:cxn>
              <a:cxn ang="T7">
                <a:pos x="T2" y="T3"/>
              </a:cxn>
              <a:cxn ang="T8">
                <a:pos x="T4" y="T5"/>
              </a:cxn>
            </a:cxnLst>
            <a:rect l="T9" t="T10" r="T11" b="T12"/>
            <a:pathLst>
              <a:path w="132" h="18">
                <a:moveTo>
                  <a:pt x="0" y="0"/>
                </a:moveTo>
                <a:cubicBezTo>
                  <a:pt x="11" y="1"/>
                  <a:pt x="44" y="5"/>
                  <a:pt x="66" y="8"/>
                </a:cubicBezTo>
                <a:cubicBezTo>
                  <a:pt x="88" y="11"/>
                  <a:pt x="118" y="16"/>
                  <a:pt x="132" y="1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5" name="Freeform 61"/>
          <p:cNvSpPr>
            <a:spLocks/>
          </p:cNvSpPr>
          <p:nvPr/>
        </p:nvSpPr>
        <p:spPr bwMode="auto">
          <a:xfrm>
            <a:off x="7694736" y="5149851"/>
            <a:ext cx="190500" cy="47625"/>
          </a:xfrm>
          <a:custGeom>
            <a:avLst/>
            <a:gdLst>
              <a:gd name="T0" fmla="*/ 0 w 120"/>
              <a:gd name="T1" fmla="*/ 0 h 30"/>
              <a:gd name="T2" fmla="*/ 2147483647 w 120"/>
              <a:gd name="T3" fmla="*/ 2147483647 h 30"/>
              <a:gd name="T4" fmla="*/ 2147483647 w 120"/>
              <a:gd name="T5" fmla="*/ 2147483647 h 30"/>
              <a:gd name="T6" fmla="*/ 0 60000 65536"/>
              <a:gd name="T7" fmla="*/ 0 60000 65536"/>
              <a:gd name="T8" fmla="*/ 0 60000 65536"/>
              <a:gd name="T9" fmla="*/ 0 w 120"/>
              <a:gd name="T10" fmla="*/ 0 h 30"/>
              <a:gd name="T11" fmla="*/ 120 w 120"/>
              <a:gd name="T12" fmla="*/ 30 h 30"/>
            </a:gdLst>
            <a:ahLst/>
            <a:cxnLst>
              <a:cxn ang="T6">
                <a:pos x="T0" y="T1"/>
              </a:cxn>
              <a:cxn ang="T7">
                <a:pos x="T2" y="T3"/>
              </a:cxn>
              <a:cxn ang="T8">
                <a:pos x="T4" y="T5"/>
              </a:cxn>
            </a:cxnLst>
            <a:rect l="T9" t="T10" r="T11" b="T12"/>
            <a:pathLst>
              <a:path w="120" h="30">
                <a:moveTo>
                  <a:pt x="0" y="0"/>
                </a:moveTo>
                <a:cubicBezTo>
                  <a:pt x="6" y="1"/>
                  <a:pt x="14" y="3"/>
                  <a:pt x="34" y="8"/>
                </a:cubicBezTo>
                <a:cubicBezTo>
                  <a:pt x="54" y="13"/>
                  <a:pt x="102" y="25"/>
                  <a:pt x="120" y="3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6" name="Freeform 62"/>
          <p:cNvSpPr>
            <a:spLocks/>
          </p:cNvSpPr>
          <p:nvPr/>
        </p:nvSpPr>
        <p:spPr bwMode="auto">
          <a:xfrm>
            <a:off x="7879374" y="5194300"/>
            <a:ext cx="183173" cy="50800"/>
          </a:xfrm>
          <a:custGeom>
            <a:avLst/>
            <a:gdLst>
              <a:gd name="T0" fmla="*/ 0 w 116"/>
              <a:gd name="T1" fmla="*/ 0 h 32"/>
              <a:gd name="T2" fmla="*/ 2147483647 w 116"/>
              <a:gd name="T3" fmla="*/ 2147483647 h 32"/>
              <a:gd name="T4" fmla="*/ 0 60000 65536"/>
              <a:gd name="T5" fmla="*/ 0 60000 65536"/>
              <a:gd name="T6" fmla="*/ 0 w 116"/>
              <a:gd name="T7" fmla="*/ 0 h 32"/>
              <a:gd name="T8" fmla="*/ 116 w 116"/>
              <a:gd name="T9" fmla="*/ 32 h 32"/>
            </a:gdLst>
            <a:ahLst/>
            <a:cxnLst>
              <a:cxn ang="T4">
                <a:pos x="T0" y="T1"/>
              </a:cxn>
              <a:cxn ang="T5">
                <a:pos x="T2" y="T3"/>
              </a:cxn>
            </a:cxnLst>
            <a:rect l="T6" t="T7" r="T8" b="T9"/>
            <a:pathLst>
              <a:path w="116" h="32">
                <a:moveTo>
                  <a:pt x="0" y="0"/>
                </a:moveTo>
                <a:cubicBezTo>
                  <a:pt x="19" y="6"/>
                  <a:pt x="92" y="25"/>
                  <a:pt x="116" y="3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7" name="Freeform 63"/>
          <p:cNvSpPr>
            <a:spLocks/>
          </p:cNvSpPr>
          <p:nvPr/>
        </p:nvSpPr>
        <p:spPr bwMode="auto">
          <a:xfrm>
            <a:off x="8053754" y="5238750"/>
            <a:ext cx="187569" cy="101600"/>
          </a:xfrm>
          <a:custGeom>
            <a:avLst/>
            <a:gdLst>
              <a:gd name="T0" fmla="*/ 0 w 118"/>
              <a:gd name="T1" fmla="*/ 0 h 64"/>
              <a:gd name="T2" fmla="*/ 2147483647 w 118"/>
              <a:gd name="T3" fmla="*/ 2147483647 h 64"/>
              <a:gd name="T4" fmla="*/ 2147483647 w 118"/>
              <a:gd name="T5" fmla="*/ 2147483647 h 64"/>
              <a:gd name="T6" fmla="*/ 0 60000 65536"/>
              <a:gd name="T7" fmla="*/ 0 60000 65536"/>
              <a:gd name="T8" fmla="*/ 0 60000 65536"/>
              <a:gd name="T9" fmla="*/ 0 w 118"/>
              <a:gd name="T10" fmla="*/ 0 h 64"/>
              <a:gd name="T11" fmla="*/ 118 w 118"/>
              <a:gd name="T12" fmla="*/ 64 h 64"/>
            </a:gdLst>
            <a:ahLst/>
            <a:cxnLst>
              <a:cxn ang="T6">
                <a:pos x="T0" y="T1"/>
              </a:cxn>
              <a:cxn ang="T7">
                <a:pos x="T2" y="T3"/>
              </a:cxn>
              <a:cxn ang="T8">
                <a:pos x="T4" y="T5"/>
              </a:cxn>
            </a:cxnLst>
            <a:rect l="T9" t="T10" r="T11" b="T12"/>
            <a:pathLst>
              <a:path w="118" h="64">
                <a:moveTo>
                  <a:pt x="0" y="0"/>
                </a:moveTo>
                <a:cubicBezTo>
                  <a:pt x="7" y="3"/>
                  <a:pt x="22" y="8"/>
                  <a:pt x="42" y="19"/>
                </a:cubicBezTo>
                <a:cubicBezTo>
                  <a:pt x="62" y="30"/>
                  <a:pt x="102" y="54"/>
                  <a:pt x="118" y="6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8" name="Freeform 64"/>
          <p:cNvSpPr>
            <a:spLocks/>
          </p:cNvSpPr>
          <p:nvPr/>
        </p:nvSpPr>
        <p:spPr bwMode="auto">
          <a:xfrm>
            <a:off x="8241323" y="5343526"/>
            <a:ext cx="128954" cy="174625"/>
          </a:xfrm>
          <a:custGeom>
            <a:avLst/>
            <a:gdLst>
              <a:gd name="T0" fmla="*/ 0 w 82"/>
              <a:gd name="T1" fmla="*/ 0 h 110"/>
              <a:gd name="T2" fmla="*/ 2147483647 w 82"/>
              <a:gd name="T3" fmla="*/ 2147483647 h 110"/>
              <a:gd name="T4" fmla="*/ 2147483647 w 82"/>
              <a:gd name="T5" fmla="*/ 2147483647 h 110"/>
              <a:gd name="T6" fmla="*/ 2147483647 w 82"/>
              <a:gd name="T7" fmla="*/ 2147483647 h 110"/>
              <a:gd name="T8" fmla="*/ 0 60000 65536"/>
              <a:gd name="T9" fmla="*/ 0 60000 65536"/>
              <a:gd name="T10" fmla="*/ 0 60000 65536"/>
              <a:gd name="T11" fmla="*/ 0 60000 65536"/>
              <a:gd name="T12" fmla="*/ 0 w 82"/>
              <a:gd name="T13" fmla="*/ 0 h 110"/>
              <a:gd name="T14" fmla="*/ 82 w 82"/>
              <a:gd name="T15" fmla="*/ 110 h 110"/>
            </a:gdLst>
            <a:ahLst/>
            <a:cxnLst>
              <a:cxn ang="T8">
                <a:pos x="T0" y="T1"/>
              </a:cxn>
              <a:cxn ang="T9">
                <a:pos x="T2" y="T3"/>
              </a:cxn>
              <a:cxn ang="T10">
                <a:pos x="T4" y="T5"/>
              </a:cxn>
              <a:cxn ang="T11">
                <a:pos x="T6" y="T7"/>
              </a:cxn>
            </a:cxnLst>
            <a:rect l="T12" t="T13" r="T14" b="T15"/>
            <a:pathLst>
              <a:path w="82" h="110">
                <a:moveTo>
                  <a:pt x="0" y="0"/>
                </a:moveTo>
                <a:cubicBezTo>
                  <a:pt x="6" y="5"/>
                  <a:pt x="23" y="18"/>
                  <a:pt x="34" y="30"/>
                </a:cubicBezTo>
                <a:cubicBezTo>
                  <a:pt x="45" y="42"/>
                  <a:pt x="58" y="61"/>
                  <a:pt x="66" y="74"/>
                </a:cubicBezTo>
                <a:cubicBezTo>
                  <a:pt x="74" y="87"/>
                  <a:pt x="79" y="103"/>
                  <a:pt x="82" y="11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9" name="Freeform 65"/>
          <p:cNvSpPr>
            <a:spLocks/>
          </p:cNvSpPr>
          <p:nvPr/>
        </p:nvSpPr>
        <p:spPr bwMode="auto">
          <a:xfrm>
            <a:off x="7217020" y="5343526"/>
            <a:ext cx="1147396" cy="195263"/>
          </a:xfrm>
          <a:custGeom>
            <a:avLst/>
            <a:gdLst>
              <a:gd name="T0" fmla="*/ 2147483647 w 723"/>
              <a:gd name="T1" fmla="*/ 2147483647 h 123"/>
              <a:gd name="T2" fmla="*/ 0 w 723"/>
              <a:gd name="T3" fmla="*/ 2147483647 h 123"/>
              <a:gd name="T4" fmla="*/ 2147483647 w 723"/>
              <a:gd name="T5" fmla="*/ 0 h 123"/>
              <a:gd name="T6" fmla="*/ 2147483647 w 723"/>
              <a:gd name="T7" fmla="*/ 2147483647 h 123"/>
              <a:gd name="T8" fmla="*/ 2147483647 w 723"/>
              <a:gd name="T9" fmla="*/ 2147483647 h 123"/>
              <a:gd name="T10" fmla="*/ 0 60000 65536"/>
              <a:gd name="T11" fmla="*/ 0 60000 65536"/>
              <a:gd name="T12" fmla="*/ 0 60000 65536"/>
              <a:gd name="T13" fmla="*/ 0 60000 65536"/>
              <a:gd name="T14" fmla="*/ 0 60000 65536"/>
              <a:gd name="T15" fmla="*/ 0 w 723"/>
              <a:gd name="T16" fmla="*/ 0 h 123"/>
              <a:gd name="T17" fmla="*/ 723 w 723"/>
              <a:gd name="T18" fmla="*/ 123 h 123"/>
            </a:gdLst>
            <a:ahLst/>
            <a:cxnLst>
              <a:cxn ang="T10">
                <a:pos x="T0" y="T1"/>
              </a:cxn>
              <a:cxn ang="T11">
                <a:pos x="T2" y="T3"/>
              </a:cxn>
              <a:cxn ang="T12">
                <a:pos x="T4" y="T5"/>
              </a:cxn>
              <a:cxn ang="T13">
                <a:pos x="T6" y="T7"/>
              </a:cxn>
              <a:cxn ang="T14">
                <a:pos x="T8" y="T9"/>
              </a:cxn>
            </a:cxnLst>
            <a:rect l="T15" t="T16" r="T17" b="T18"/>
            <a:pathLst>
              <a:path w="723" h="123">
                <a:moveTo>
                  <a:pt x="723" y="123"/>
                </a:moveTo>
                <a:lnTo>
                  <a:pt x="0" y="111"/>
                </a:lnTo>
                <a:lnTo>
                  <a:pt x="627" y="0"/>
                </a:lnTo>
                <a:lnTo>
                  <a:pt x="691" y="56"/>
                </a:lnTo>
                <a:lnTo>
                  <a:pt x="723" y="123"/>
                </a:lnTo>
                <a:close/>
              </a:path>
            </a:pathLst>
          </a:custGeom>
          <a:solidFill>
            <a:schemeClr val="accent1"/>
          </a:solidFill>
          <a:ln w="12700">
            <a:solidFill>
              <a:schemeClr val="accent1"/>
            </a:solidFill>
            <a:round/>
            <a:headEnd/>
            <a:tailEnd/>
          </a:ln>
        </p:spPr>
        <p:txBody>
          <a:bodyPr/>
          <a:lstStyle/>
          <a:p>
            <a:endParaRPr lang="en-US"/>
          </a:p>
        </p:txBody>
      </p:sp>
      <p:sp>
        <p:nvSpPr>
          <p:cNvPr id="6210" name="Freeform 66"/>
          <p:cNvSpPr>
            <a:spLocks/>
          </p:cNvSpPr>
          <p:nvPr/>
        </p:nvSpPr>
        <p:spPr bwMode="auto">
          <a:xfrm>
            <a:off x="6173666" y="5514975"/>
            <a:ext cx="1058008" cy="292100"/>
          </a:xfrm>
          <a:custGeom>
            <a:avLst/>
            <a:gdLst>
              <a:gd name="T0" fmla="*/ 0 w 666"/>
              <a:gd name="T1" fmla="*/ 2147483647 h 184"/>
              <a:gd name="T2" fmla="*/ 2147483647 w 666"/>
              <a:gd name="T3" fmla="*/ 0 h 184"/>
              <a:gd name="T4" fmla="*/ 2147483647 w 666"/>
              <a:gd name="T5" fmla="*/ 2147483647 h 184"/>
              <a:gd name="T6" fmla="*/ 2147483647 w 666"/>
              <a:gd name="T7" fmla="*/ 2147483647 h 184"/>
              <a:gd name="T8" fmla="*/ 0 w 666"/>
              <a:gd name="T9" fmla="*/ 2147483647 h 184"/>
              <a:gd name="T10" fmla="*/ 0 60000 65536"/>
              <a:gd name="T11" fmla="*/ 0 60000 65536"/>
              <a:gd name="T12" fmla="*/ 0 60000 65536"/>
              <a:gd name="T13" fmla="*/ 0 60000 65536"/>
              <a:gd name="T14" fmla="*/ 0 60000 65536"/>
              <a:gd name="T15" fmla="*/ 0 w 666"/>
              <a:gd name="T16" fmla="*/ 0 h 184"/>
              <a:gd name="T17" fmla="*/ 666 w 666"/>
              <a:gd name="T18" fmla="*/ 184 h 184"/>
            </a:gdLst>
            <a:ahLst/>
            <a:cxnLst>
              <a:cxn ang="T10">
                <a:pos x="T0" y="T1"/>
              </a:cxn>
              <a:cxn ang="T11">
                <a:pos x="T2" y="T3"/>
              </a:cxn>
              <a:cxn ang="T12">
                <a:pos x="T4" y="T5"/>
              </a:cxn>
              <a:cxn ang="T13">
                <a:pos x="T6" y="T7"/>
              </a:cxn>
              <a:cxn ang="T14">
                <a:pos x="T8" y="T9"/>
              </a:cxn>
            </a:cxnLst>
            <a:rect l="T15" t="T16" r="T17" b="T18"/>
            <a:pathLst>
              <a:path w="666" h="184">
                <a:moveTo>
                  <a:pt x="0" y="120"/>
                </a:moveTo>
                <a:lnTo>
                  <a:pt x="666" y="0"/>
                </a:lnTo>
                <a:lnTo>
                  <a:pt x="124" y="184"/>
                </a:lnTo>
                <a:lnTo>
                  <a:pt x="48" y="147"/>
                </a:lnTo>
                <a:lnTo>
                  <a:pt x="0" y="120"/>
                </a:lnTo>
                <a:close/>
              </a:path>
            </a:pathLst>
          </a:custGeom>
          <a:solidFill>
            <a:schemeClr val="accent1"/>
          </a:solidFill>
          <a:ln w="12700">
            <a:solidFill>
              <a:schemeClr val="accent1"/>
            </a:solidFill>
            <a:round/>
            <a:headEnd/>
            <a:tailEnd/>
          </a:ln>
        </p:spPr>
        <p:txBody>
          <a:bodyPr/>
          <a:lstStyle/>
          <a:p>
            <a:endParaRPr lang="en-US"/>
          </a:p>
        </p:txBody>
      </p:sp>
      <p:sp>
        <p:nvSpPr>
          <p:cNvPr id="6211" name="Freeform 67"/>
          <p:cNvSpPr>
            <a:spLocks/>
          </p:cNvSpPr>
          <p:nvPr/>
        </p:nvSpPr>
        <p:spPr bwMode="auto">
          <a:xfrm>
            <a:off x="6368562" y="5521325"/>
            <a:ext cx="858715" cy="342900"/>
          </a:xfrm>
          <a:custGeom>
            <a:avLst/>
            <a:gdLst>
              <a:gd name="T0" fmla="*/ 2147483647 w 541"/>
              <a:gd name="T1" fmla="*/ 2147483647 h 216"/>
              <a:gd name="T2" fmla="*/ 2147483647 w 541"/>
              <a:gd name="T3" fmla="*/ 0 h 216"/>
              <a:gd name="T4" fmla="*/ 0 w 541"/>
              <a:gd name="T5" fmla="*/ 2147483647 h 216"/>
              <a:gd name="T6" fmla="*/ 2147483647 w 541"/>
              <a:gd name="T7" fmla="*/ 2147483647 h 216"/>
              <a:gd name="T8" fmla="*/ 0 60000 65536"/>
              <a:gd name="T9" fmla="*/ 0 60000 65536"/>
              <a:gd name="T10" fmla="*/ 0 60000 65536"/>
              <a:gd name="T11" fmla="*/ 0 60000 65536"/>
              <a:gd name="T12" fmla="*/ 0 w 541"/>
              <a:gd name="T13" fmla="*/ 0 h 216"/>
              <a:gd name="T14" fmla="*/ 541 w 541"/>
              <a:gd name="T15" fmla="*/ 216 h 216"/>
            </a:gdLst>
            <a:ahLst/>
            <a:cxnLst>
              <a:cxn ang="T8">
                <a:pos x="T0" y="T1"/>
              </a:cxn>
              <a:cxn ang="T9">
                <a:pos x="T2" y="T3"/>
              </a:cxn>
              <a:cxn ang="T10">
                <a:pos x="T4" y="T5"/>
              </a:cxn>
              <a:cxn ang="T11">
                <a:pos x="T6" y="T7"/>
              </a:cxn>
            </a:cxnLst>
            <a:rect l="T12" t="T13" r="T14" b="T15"/>
            <a:pathLst>
              <a:path w="541" h="216">
                <a:moveTo>
                  <a:pt x="121" y="216"/>
                </a:moveTo>
                <a:lnTo>
                  <a:pt x="541" y="0"/>
                </a:lnTo>
                <a:lnTo>
                  <a:pt x="0" y="179"/>
                </a:lnTo>
                <a:lnTo>
                  <a:pt x="121" y="216"/>
                </a:lnTo>
                <a:close/>
              </a:path>
            </a:pathLst>
          </a:custGeom>
          <a:solidFill>
            <a:schemeClr val="accent1"/>
          </a:solidFill>
          <a:ln w="12700">
            <a:solidFill>
              <a:schemeClr val="accent1"/>
            </a:solidFill>
            <a:round/>
            <a:headEnd/>
            <a:tailEnd/>
          </a:ln>
        </p:spPr>
        <p:txBody>
          <a:bodyPr/>
          <a:lstStyle/>
          <a:p>
            <a:endParaRPr lang="en-US"/>
          </a:p>
        </p:txBody>
      </p:sp>
      <p:sp>
        <p:nvSpPr>
          <p:cNvPr id="6212" name="Freeform 68"/>
          <p:cNvSpPr>
            <a:spLocks/>
          </p:cNvSpPr>
          <p:nvPr/>
        </p:nvSpPr>
        <p:spPr bwMode="auto">
          <a:xfrm>
            <a:off x="6560527" y="5527676"/>
            <a:ext cx="674077" cy="373063"/>
          </a:xfrm>
          <a:custGeom>
            <a:avLst/>
            <a:gdLst>
              <a:gd name="T0" fmla="*/ 2147483647 w 424"/>
              <a:gd name="T1" fmla="*/ 2147483647 h 235"/>
              <a:gd name="T2" fmla="*/ 2147483647 w 424"/>
              <a:gd name="T3" fmla="*/ 0 h 235"/>
              <a:gd name="T4" fmla="*/ 0 w 424"/>
              <a:gd name="T5" fmla="*/ 2147483647 h 235"/>
              <a:gd name="T6" fmla="*/ 2147483647 w 424"/>
              <a:gd name="T7" fmla="*/ 2147483647 h 235"/>
              <a:gd name="T8" fmla="*/ 2147483647 w 424"/>
              <a:gd name="T9" fmla="*/ 2147483647 h 235"/>
              <a:gd name="T10" fmla="*/ 0 60000 65536"/>
              <a:gd name="T11" fmla="*/ 0 60000 65536"/>
              <a:gd name="T12" fmla="*/ 0 60000 65536"/>
              <a:gd name="T13" fmla="*/ 0 60000 65536"/>
              <a:gd name="T14" fmla="*/ 0 60000 65536"/>
              <a:gd name="T15" fmla="*/ 0 w 424"/>
              <a:gd name="T16" fmla="*/ 0 h 235"/>
              <a:gd name="T17" fmla="*/ 424 w 424"/>
              <a:gd name="T18" fmla="*/ 235 h 235"/>
            </a:gdLst>
            <a:ahLst/>
            <a:cxnLst>
              <a:cxn ang="T10">
                <a:pos x="T0" y="T1"/>
              </a:cxn>
              <a:cxn ang="T11">
                <a:pos x="T2" y="T3"/>
              </a:cxn>
              <a:cxn ang="T12">
                <a:pos x="T4" y="T5"/>
              </a:cxn>
              <a:cxn ang="T13">
                <a:pos x="T6" y="T7"/>
              </a:cxn>
              <a:cxn ang="T14">
                <a:pos x="T8" y="T9"/>
              </a:cxn>
            </a:cxnLst>
            <a:rect l="T15" t="T16" r="T17" b="T18"/>
            <a:pathLst>
              <a:path w="424" h="235">
                <a:moveTo>
                  <a:pt x="143" y="235"/>
                </a:moveTo>
                <a:lnTo>
                  <a:pt x="424" y="0"/>
                </a:lnTo>
                <a:lnTo>
                  <a:pt x="0" y="208"/>
                </a:lnTo>
                <a:lnTo>
                  <a:pt x="77" y="226"/>
                </a:lnTo>
                <a:lnTo>
                  <a:pt x="143" y="235"/>
                </a:lnTo>
                <a:close/>
              </a:path>
            </a:pathLst>
          </a:custGeom>
          <a:solidFill>
            <a:schemeClr val="accent1"/>
          </a:solidFill>
          <a:ln w="12700">
            <a:solidFill>
              <a:schemeClr val="accent1"/>
            </a:solidFill>
            <a:round/>
            <a:headEnd/>
            <a:tailEnd/>
          </a:ln>
        </p:spPr>
        <p:txBody>
          <a:bodyPr/>
          <a:lstStyle/>
          <a:p>
            <a:endParaRPr lang="en-US"/>
          </a:p>
        </p:txBody>
      </p:sp>
      <p:sp>
        <p:nvSpPr>
          <p:cNvPr id="6213" name="Freeform 69"/>
          <p:cNvSpPr>
            <a:spLocks/>
          </p:cNvSpPr>
          <p:nvPr/>
        </p:nvSpPr>
        <p:spPr bwMode="auto">
          <a:xfrm>
            <a:off x="6777404" y="5508625"/>
            <a:ext cx="457200" cy="420688"/>
          </a:xfrm>
          <a:custGeom>
            <a:avLst/>
            <a:gdLst>
              <a:gd name="T0" fmla="*/ 2147483647 w 288"/>
              <a:gd name="T1" fmla="*/ 2147483647 h 265"/>
              <a:gd name="T2" fmla="*/ 2147483647 w 288"/>
              <a:gd name="T3" fmla="*/ 0 h 265"/>
              <a:gd name="T4" fmla="*/ 0 w 288"/>
              <a:gd name="T5" fmla="*/ 2147483647 h 265"/>
              <a:gd name="T6" fmla="*/ 2147483647 w 288"/>
              <a:gd name="T7" fmla="*/ 2147483647 h 265"/>
              <a:gd name="T8" fmla="*/ 0 60000 65536"/>
              <a:gd name="T9" fmla="*/ 0 60000 65536"/>
              <a:gd name="T10" fmla="*/ 0 60000 65536"/>
              <a:gd name="T11" fmla="*/ 0 60000 65536"/>
              <a:gd name="T12" fmla="*/ 0 w 288"/>
              <a:gd name="T13" fmla="*/ 0 h 265"/>
              <a:gd name="T14" fmla="*/ 288 w 288"/>
              <a:gd name="T15" fmla="*/ 265 h 265"/>
            </a:gdLst>
            <a:ahLst/>
            <a:cxnLst>
              <a:cxn ang="T8">
                <a:pos x="T0" y="T1"/>
              </a:cxn>
              <a:cxn ang="T9">
                <a:pos x="T2" y="T3"/>
              </a:cxn>
              <a:cxn ang="T10">
                <a:pos x="T4" y="T5"/>
              </a:cxn>
              <a:cxn ang="T11">
                <a:pos x="T6" y="T7"/>
              </a:cxn>
            </a:cxnLst>
            <a:rect l="T12" t="T13" r="T14" b="T15"/>
            <a:pathLst>
              <a:path w="288" h="265">
                <a:moveTo>
                  <a:pt x="115" y="265"/>
                </a:moveTo>
                <a:lnTo>
                  <a:pt x="288" y="0"/>
                </a:lnTo>
                <a:lnTo>
                  <a:pt x="0" y="248"/>
                </a:lnTo>
                <a:lnTo>
                  <a:pt x="115" y="265"/>
                </a:lnTo>
                <a:close/>
              </a:path>
            </a:pathLst>
          </a:custGeom>
          <a:solidFill>
            <a:schemeClr val="accent1"/>
          </a:solidFill>
          <a:ln w="12700">
            <a:solidFill>
              <a:schemeClr val="accent1"/>
            </a:solidFill>
            <a:round/>
            <a:headEnd/>
            <a:tailEnd/>
          </a:ln>
        </p:spPr>
        <p:txBody>
          <a:bodyPr/>
          <a:lstStyle/>
          <a:p>
            <a:endParaRPr lang="en-US"/>
          </a:p>
        </p:txBody>
      </p:sp>
      <p:sp>
        <p:nvSpPr>
          <p:cNvPr id="6214" name="Freeform 70"/>
          <p:cNvSpPr>
            <a:spLocks/>
          </p:cNvSpPr>
          <p:nvPr/>
        </p:nvSpPr>
        <p:spPr bwMode="auto">
          <a:xfrm>
            <a:off x="6964973" y="5508626"/>
            <a:ext cx="269631" cy="430213"/>
          </a:xfrm>
          <a:custGeom>
            <a:avLst/>
            <a:gdLst>
              <a:gd name="T0" fmla="*/ 2147483647 w 170"/>
              <a:gd name="T1" fmla="*/ 2147483647 h 271"/>
              <a:gd name="T2" fmla="*/ 2147483647 w 170"/>
              <a:gd name="T3" fmla="*/ 0 h 271"/>
              <a:gd name="T4" fmla="*/ 0 w 170"/>
              <a:gd name="T5" fmla="*/ 2147483647 h 271"/>
              <a:gd name="T6" fmla="*/ 2147483647 w 170"/>
              <a:gd name="T7" fmla="*/ 2147483647 h 271"/>
              <a:gd name="T8" fmla="*/ 2147483647 w 170"/>
              <a:gd name="T9" fmla="*/ 2147483647 h 271"/>
              <a:gd name="T10" fmla="*/ 0 60000 65536"/>
              <a:gd name="T11" fmla="*/ 0 60000 65536"/>
              <a:gd name="T12" fmla="*/ 0 60000 65536"/>
              <a:gd name="T13" fmla="*/ 0 60000 65536"/>
              <a:gd name="T14" fmla="*/ 0 60000 65536"/>
              <a:gd name="T15" fmla="*/ 0 w 170"/>
              <a:gd name="T16" fmla="*/ 0 h 271"/>
              <a:gd name="T17" fmla="*/ 170 w 170"/>
              <a:gd name="T18" fmla="*/ 271 h 271"/>
            </a:gdLst>
            <a:ahLst/>
            <a:cxnLst>
              <a:cxn ang="T10">
                <a:pos x="T0" y="T1"/>
              </a:cxn>
              <a:cxn ang="T11">
                <a:pos x="T2" y="T3"/>
              </a:cxn>
              <a:cxn ang="T12">
                <a:pos x="T4" y="T5"/>
              </a:cxn>
              <a:cxn ang="T13">
                <a:pos x="T6" y="T7"/>
              </a:cxn>
              <a:cxn ang="T14">
                <a:pos x="T8" y="T9"/>
              </a:cxn>
            </a:cxnLst>
            <a:rect l="T15" t="T16" r="T17" b="T18"/>
            <a:pathLst>
              <a:path w="170" h="271">
                <a:moveTo>
                  <a:pt x="165" y="271"/>
                </a:moveTo>
                <a:lnTo>
                  <a:pt x="170" y="0"/>
                </a:lnTo>
                <a:lnTo>
                  <a:pt x="0" y="262"/>
                </a:lnTo>
                <a:lnTo>
                  <a:pt x="82" y="268"/>
                </a:lnTo>
                <a:lnTo>
                  <a:pt x="165" y="271"/>
                </a:lnTo>
                <a:close/>
              </a:path>
            </a:pathLst>
          </a:custGeom>
          <a:solidFill>
            <a:schemeClr val="accent1"/>
          </a:solidFill>
          <a:ln w="12700">
            <a:solidFill>
              <a:schemeClr val="accent1"/>
            </a:solidFill>
            <a:round/>
            <a:headEnd/>
            <a:tailEnd/>
          </a:ln>
        </p:spPr>
        <p:txBody>
          <a:bodyPr/>
          <a:lstStyle/>
          <a:p>
            <a:endParaRPr lang="en-US"/>
          </a:p>
        </p:txBody>
      </p:sp>
      <p:sp>
        <p:nvSpPr>
          <p:cNvPr id="6215" name="Freeform 71"/>
          <p:cNvSpPr>
            <a:spLocks/>
          </p:cNvSpPr>
          <p:nvPr/>
        </p:nvSpPr>
        <p:spPr bwMode="auto">
          <a:xfrm>
            <a:off x="6188320" y="5248275"/>
            <a:ext cx="1030165" cy="266700"/>
          </a:xfrm>
          <a:custGeom>
            <a:avLst/>
            <a:gdLst>
              <a:gd name="T0" fmla="*/ 0 w 649"/>
              <a:gd name="T1" fmla="*/ 2147483647 h 168"/>
              <a:gd name="T2" fmla="*/ 2147483647 w 649"/>
              <a:gd name="T3" fmla="*/ 2147483647 h 168"/>
              <a:gd name="T4" fmla="*/ 2147483647 w 649"/>
              <a:gd name="T5" fmla="*/ 0 h 168"/>
              <a:gd name="T6" fmla="*/ 2147483647 w 649"/>
              <a:gd name="T7" fmla="*/ 2147483647 h 168"/>
              <a:gd name="T8" fmla="*/ 0 w 649"/>
              <a:gd name="T9" fmla="*/ 2147483647 h 168"/>
              <a:gd name="T10" fmla="*/ 0 60000 65536"/>
              <a:gd name="T11" fmla="*/ 0 60000 65536"/>
              <a:gd name="T12" fmla="*/ 0 60000 65536"/>
              <a:gd name="T13" fmla="*/ 0 60000 65536"/>
              <a:gd name="T14" fmla="*/ 0 60000 65536"/>
              <a:gd name="T15" fmla="*/ 0 w 649"/>
              <a:gd name="T16" fmla="*/ 0 h 168"/>
              <a:gd name="T17" fmla="*/ 649 w 649"/>
              <a:gd name="T18" fmla="*/ 168 h 168"/>
            </a:gdLst>
            <a:ahLst/>
            <a:cxnLst>
              <a:cxn ang="T10">
                <a:pos x="T0" y="T1"/>
              </a:cxn>
              <a:cxn ang="T11">
                <a:pos x="T2" y="T3"/>
              </a:cxn>
              <a:cxn ang="T12">
                <a:pos x="T4" y="T5"/>
              </a:cxn>
              <a:cxn ang="T13">
                <a:pos x="T6" y="T7"/>
              </a:cxn>
              <a:cxn ang="T14">
                <a:pos x="T8" y="T9"/>
              </a:cxn>
            </a:cxnLst>
            <a:rect l="T15" t="T16" r="T17" b="T18"/>
            <a:pathLst>
              <a:path w="649" h="168">
                <a:moveTo>
                  <a:pt x="0" y="68"/>
                </a:moveTo>
                <a:lnTo>
                  <a:pt x="649" y="168"/>
                </a:lnTo>
                <a:lnTo>
                  <a:pt x="132" y="0"/>
                </a:lnTo>
                <a:lnTo>
                  <a:pt x="43" y="40"/>
                </a:lnTo>
                <a:lnTo>
                  <a:pt x="0" y="68"/>
                </a:lnTo>
                <a:close/>
              </a:path>
            </a:pathLst>
          </a:custGeom>
          <a:solidFill>
            <a:schemeClr val="accent1"/>
          </a:solidFill>
          <a:ln w="12700">
            <a:solidFill>
              <a:schemeClr val="accent1"/>
            </a:solidFill>
            <a:round/>
            <a:headEnd/>
            <a:tailEnd/>
          </a:ln>
        </p:spPr>
        <p:txBody>
          <a:bodyPr/>
          <a:lstStyle/>
          <a:p>
            <a:endParaRPr lang="en-US"/>
          </a:p>
        </p:txBody>
      </p:sp>
      <p:sp>
        <p:nvSpPr>
          <p:cNvPr id="6216" name="Freeform 72"/>
          <p:cNvSpPr>
            <a:spLocks/>
          </p:cNvSpPr>
          <p:nvPr/>
        </p:nvSpPr>
        <p:spPr bwMode="auto">
          <a:xfrm rot="21545917" flipV="1">
            <a:off x="6389077" y="5189539"/>
            <a:ext cx="825012" cy="327025"/>
          </a:xfrm>
          <a:custGeom>
            <a:avLst/>
            <a:gdLst>
              <a:gd name="T0" fmla="*/ 2147483647 w 528"/>
              <a:gd name="T1" fmla="*/ 2147483647 h 216"/>
              <a:gd name="T2" fmla="*/ 2147483647 w 528"/>
              <a:gd name="T3" fmla="*/ 0 h 216"/>
              <a:gd name="T4" fmla="*/ 0 w 528"/>
              <a:gd name="T5" fmla="*/ 2147483647 h 216"/>
              <a:gd name="T6" fmla="*/ 2147483647 w 528"/>
              <a:gd name="T7" fmla="*/ 2147483647 h 216"/>
              <a:gd name="T8" fmla="*/ 0 60000 65536"/>
              <a:gd name="T9" fmla="*/ 0 60000 65536"/>
              <a:gd name="T10" fmla="*/ 0 60000 65536"/>
              <a:gd name="T11" fmla="*/ 0 60000 65536"/>
              <a:gd name="T12" fmla="*/ 0 w 528"/>
              <a:gd name="T13" fmla="*/ 0 h 216"/>
              <a:gd name="T14" fmla="*/ 528 w 528"/>
              <a:gd name="T15" fmla="*/ 216 h 216"/>
            </a:gdLst>
            <a:ahLst/>
            <a:cxnLst>
              <a:cxn ang="T8">
                <a:pos x="T0" y="T1"/>
              </a:cxn>
              <a:cxn ang="T9">
                <a:pos x="T2" y="T3"/>
              </a:cxn>
              <a:cxn ang="T10">
                <a:pos x="T4" y="T5"/>
              </a:cxn>
              <a:cxn ang="T11">
                <a:pos x="T6" y="T7"/>
              </a:cxn>
            </a:cxnLst>
            <a:rect l="T12" t="T13" r="T14" b="T15"/>
            <a:pathLst>
              <a:path w="528" h="216">
                <a:moveTo>
                  <a:pt x="108" y="216"/>
                </a:moveTo>
                <a:lnTo>
                  <a:pt x="528" y="0"/>
                </a:lnTo>
                <a:lnTo>
                  <a:pt x="0" y="180"/>
                </a:lnTo>
                <a:lnTo>
                  <a:pt x="108" y="216"/>
                </a:lnTo>
                <a:close/>
              </a:path>
            </a:pathLst>
          </a:custGeom>
          <a:solidFill>
            <a:schemeClr val="accent1"/>
          </a:solidFill>
          <a:ln w="12700">
            <a:solidFill>
              <a:schemeClr val="accent1"/>
            </a:solidFill>
            <a:round/>
            <a:headEnd/>
            <a:tailEnd/>
          </a:ln>
        </p:spPr>
        <p:txBody>
          <a:bodyPr/>
          <a:lstStyle/>
          <a:p>
            <a:endParaRPr lang="en-US"/>
          </a:p>
        </p:txBody>
      </p:sp>
      <p:sp>
        <p:nvSpPr>
          <p:cNvPr id="6217" name="Freeform 73"/>
          <p:cNvSpPr>
            <a:spLocks/>
          </p:cNvSpPr>
          <p:nvPr/>
        </p:nvSpPr>
        <p:spPr bwMode="auto">
          <a:xfrm rot="21545917" flipV="1">
            <a:off x="6557597" y="5157789"/>
            <a:ext cx="662354" cy="352425"/>
          </a:xfrm>
          <a:custGeom>
            <a:avLst/>
            <a:gdLst>
              <a:gd name="T0" fmla="*/ 2147483647 w 424"/>
              <a:gd name="T1" fmla="*/ 2147483647 h 232"/>
              <a:gd name="T2" fmla="*/ 2147483647 w 424"/>
              <a:gd name="T3" fmla="*/ 0 h 232"/>
              <a:gd name="T4" fmla="*/ 0 w 424"/>
              <a:gd name="T5" fmla="*/ 2147483647 h 232"/>
              <a:gd name="T6" fmla="*/ 2147483647 w 424"/>
              <a:gd name="T7" fmla="*/ 2147483647 h 232"/>
              <a:gd name="T8" fmla="*/ 0 60000 65536"/>
              <a:gd name="T9" fmla="*/ 0 60000 65536"/>
              <a:gd name="T10" fmla="*/ 0 60000 65536"/>
              <a:gd name="T11" fmla="*/ 0 60000 65536"/>
              <a:gd name="T12" fmla="*/ 0 w 424"/>
              <a:gd name="T13" fmla="*/ 0 h 232"/>
              <a:gd name="T14" fmla="*/ 424 w 424"/>
              <a:gd name="T15" fmla="*/ 232 h 232"/>
            </a:gdLst>
            <a:ahLst/>
            <a:cxnLst>
              <a:cxn ang="T8">
                <a:pos x="T0" y="T1"/>
              </a:cxn>
              <a:cxn ang="T9">
                <a:pos x="T2" y="T3"/>
              </a:cxn>
              <a:cxn ang="T10">
                <a:pos x="T4" y="T5"/>
              </a:cxn>
              <a:cxn ang="T11">
                <a:pos x="T6" y="T7"/>
              </a:cxn>
            </a:cxnLst>
            <a:rect l="T12" t="T13" r="T14" b="T15"/>
            <a:pathLst>
              <a:path w="424" h="232">
                <a:moveTo>
                  <a:pt x="124" y="232"/>
                </a:moveTo>
                <a:lnTo>
                  <a:pt x="424" y="0"/>
                </a:lnTo>
                <a:lnTo>
                  <a:pt x="0" y="208"/>
                </a:lnTo>
                <a:lnTo>
                  <a:pt x="124" y="232"/>
                </a:lnTo>
                <a:close/>
              </a:path>
            </a:pathLst>
          </a:custGeom>
          <a:solidFill>
            <a:schemeClr val="accent1"/>
          </a:solidFill>
          <a:ln w="12700">
            <a:solidFill>
              <a:schemeClr val="accent1"/>
            </a:solidFill>
            <a:round/>
            <a:headEnd/>
            <a:tailEnd/>
          </a:ln>
        </p:spPr>
        <p:txBody>
          <a:bodyPr/>
          <a:lstStyle/>
          <a:p>
            <a:endParaRPr lang="en-US"/>
          </a:p>
        </p:txBody>
      </p:sp>
      <p:sp>
        <p:nvSpPr>
          <p:cNvPr id="6218" name="Freeform 74"/>
          <p:cNvSpPr>
            <a:spLocks/>
          </p:cNvSpPr>
          <p:nvPr/>
        </p:nvSpPr>
        <p:spPr bwMode="auto">
          <a:xfrm>
            <a:off x="6749562" y="5129213"/>
            <a:ext cx="471854" cy="392112"/>
          </a:xfrm>
          <a:custGeom>
            <a:avLst/>
            <a:gdLst>
              <a:gd name="T0" fmla="*/ 2147483647 w 297"/>
              <a:gd name="T1" fmla="*/ 0 h 247"/>
              <a:gd name="T2" fmla="*/ 2147483647 w 297"/>
              <a:gd name="T3" fmla="*/ 2147483647 h 247"/>
              <a:gd name="T4" fmla="*/ 0 w 297"/>
              <a:gd name="T5" fmla="*/ 2147483647 h 247"/>
              <a:gd name="T6" fmla="*/ 2147483647 w 297"/>
              <a:gd name="T7" fmla="*/ 0 h 247"/>
              <a:gd name="T8" fmla="*/ 0 60000 65536"/>
              <a:gd name="T9" fmla="*/ 0 60000 65536"/>
              <a:gd name="T10" fmla="*/ 0 60000 65536"/>
              <a:gd name="T11" fmla="*/ 0 60000 65536"/>
              <a:gd name="T12" fmla="*/ 0 w 297"/>
              <a:gd name="T13" fmla="*/ 0 h 247"/>
              <a:gd name="T14" fmla="*/ 297 w 297"/>
              <a:gd name="T15" fmla="*/ 247 h 247"/>
            </a:gdLst>
            <a:ahLst/>
            <a:cxnLst>
              <a:cxn ang="T8">
                <a:pos x="T0" y="T1"/>
              </a:cxn>
              <a:cxn ang="T9">
                <a:pos x="T2" y="T3"/>
              </a:cxn>
              <a:cxn ang="T10">
                <a:pos x="T4" y="T5"/>
              </a:cxn>
              <a:cxn ang="T11">
                <a:pos x="T6" y="T7"/>
              </a:cxn>
            </a:cxnLst>
            <a:rect l="T12" t="T13" r="T14" b="T15"/>
            <a:pathLst>
              <a:path w="297" h="247">
                <a:moveTo>
                  <a:pt x="135" y="0"/>
                </a:moveTo>
                <a:lnTo>
                  <a:pt x="297" y="247"/>
                </a:lnTo>
                <a:lnTo>
                  <a:pt x="0" y="21"/>
                </a:lnTo>
                <a:lnTo>
                  <a:pt x="135" y="0"/>
                </a:lnTo>
                <a:close/>
              </a:path>
            </a:pathLst>
          </a:custGeom>
          <a:solidFill>
            <a:schemeClr val="accent1"/>
          </a:solidFill>
          <a:ln w="12700">
            <a:solidFill>
              <a:schemeClr val="accent1"/>
            </a:solidFill>
            <a:round/>
            <a:headEnd/>
            <a:tailEnd/>
          </a:ln>
        </p:spPr>
        <p:txBody>
          <a:bodyPr/>
          <a:lstStyle/>
          <a:p>
            <a:endParaRPr lang="en-US"/>
          </a:p>
        </p:txBody>
      </p:sp>
      <p:sp>
        <p:nvSpPr>
          <p:cNvPr id="6219" name="Freeform 75"/>
          <p:cNvSpPr>
            <a:spLocks/>
          </p:cNvSpPr>
          <p:nvPr/>
        </p:nvSpPr>
        <p:spPr bwMode="auto">
          <a:xfrm>
            <a:off x="6966439" y="5119689"/>
            <a:ext cx="254977" cy="401637"/>
          </a:xfrm>
          <a:custGeom>
            <a:avLst/>
            <a:gdLst>
              <a:gd name="T0" fmla="*/ 2147483647 w 161"/>
              <a:gd name="T1" fmla="*/ 2147483647 h 253"/>
              <a:gd name="T2" fmla="*/ 2147483647 w 161"/>
              <a:gd name="T3" fmla="*/ 2147483647 h 253"/>
              <a:gd name="T4" fmla="*/ 0 w 161"/>
              <a:gd name="T5" fmla="*/ 2147483647 h 253"/>
              <a:gd name="T6" fmla="*/ 2147483647 w 161"/>
              <a:gd name="T7" fmla="*/ 0 h 253"/>
              <a:gd name="T8" fmla="*/ 2147483647 w 161"/>
              <a:gd name="T9" fmla="*/ 2147483647 h 253"/>
              <a:gd name="T10" fmla="*/ 0 60000 65536"/>
              <a:gd name="T11" fmla="*/ 0 60000 65536"/>
              <a:gd name="T12" fmla="*/ 0 60000 65536"/>
              <a:gd name="T13" fmla="*/ 0 60000 65536"/>
              <a:gd name="T14" fmla="*/ 0 60000 65536"/>
              <a:gd name="T15" fmla="*/ 0 w 161"/>
              <a:gd name="T16" fmla="*/ 0 h 253"/>
              <a:gd name="T17" fmla="*/ 161 w 161"/>
              <a:gd name="T18" fmla="*/ 253 h 253"/>
            </a:gdLst>
            <a:ahLst/>
            <a:cxnLst>
              <a:cxn ang="T10">
                <a:pos x="T0" y="T1"/>
              </a:cxn>
              <a:cxn ang="T11">
                <a:pos x="T2" y="T3"/>
              </a:cxn>
              <a:cxn ang="T12">
                <a:pos x="T4" y="T5"/>
              </a:cxn>
              <a:cxn ang="T13">
                <a:pos x="T6" y="T7"/>
              </a:cxn>
              <a:cxn ang="T14">
                <a:pos x="T8" y="T9"/>
              </a:cxn>
            </a:cxnLst>
            <a:rect l="T15" t="T16" r="T17" b="T18"/>
            <a:pathLst>
              <a:path w="161" h="253">
                <a:moveTo>
                  <a:pt x="158" y="3"/>
                </a:moveTo>
                <a:lnTo>
                  <a:pt x="161" y="253"/>
                </a:lnTo>
                <a:lnTo>
                  <a:pt x="0" y="8"/>
                </a:lnTo>
                <a:lnTo>
                  <a:pt x="68" y="0"/>
                </a:lnTo>
                <a:lnTo>
                  <a:pt x="158" y="3"/>
                </a:lnTo>
                <a:close/>
              </a:path>
            </a:pathLst>
          </a:custGeom>
          <a:solidFill>
            <a:schemeClr val="accent1"/>
          </a:solidFill>
          <a:ln w="12700">
            <a:solidFill>
              <a:schemeClr val="accent1"/>
            </a:solidFill>
            <a:round/>
            <a:headEnd/>
            <a:tailEnd/>
          </a:ln>
        </p:spPr>
        <p:txBody>
          <a:bodyPr/>
          <a:lstStyle/>
          <a:p>
            <a:endParaRPr lang="en-US"/>
          </a:p>
        </p:txBody>
      </p:sp>
      <p:sp>
        <p:nvSpPr>
          <p:cNvPr id="6220" name="Freeform 76"/>
          <p:cNvSpPr>
            <a:spLocks/>
          </p:cNvSpPr>
          <p:nvPr/>
        </p:nvSpPr>
        <p:spPr bwMode="auto">
          <a:xfrm>
            <a:off x="7231673" y="5524501"/>
            <a:ext cx="1119554" cy="176213"/>
          </a:xfrm>
          <a:custGeom>
            <a:avLst/>
            <a:gdLst>
              <a:gd name="T0" fmla="*/ 2147483647 w 706"/>
              <a:gd name="T1" fmla="*/ 2147483647 h 111"/>
              <a:gd name="T2" fmla="*/ 0 w 706"/>
              <a:gd name="T3" fmla="*/ 0 h 111"/>
              <a:gd name="T4" fmla="*/ 2147483647 w 706"/>
              <a:gd name="T5" fmla="*/ 2147483647 h 111"/>
              <a:gd name="T6" fmla="*/ 2147483647 w 706"/>
              <a:gd name="T7" fmla="*/ 2147483647 h 111"/>
              <a:gd name="T8" fmla="*/ 2147483647 w 706"/>
              <a:gd name="T9" fmla="*/ 2147483647 h 111"/>
              <a:gd name="T10" fmla="*/ 0 60000 65536"/>
              <a:gd name="T11" fmla="*/ 0 60000 65536"/>
              <a:gd name="T12" fmla="*/ 0 60000 65536"/>
              <a:gd name="T13" fmla="*/ 0 60000 65536"/>
              <a:gd name="T14" fmla="*/ 0 60000 65536"/>
              <a:gd name="T15" fmla="*/ 0 w 706"/>
              <a:gd name="T16" fmla="*/ 0 h 111"/>
              <a:gd name="T17" fmla="*/ 706 w 706"/>
              <a:gd name="T18" fmla="*/ 111 h 111"/>
            </a:gdLst>
            <a:ahLst/>
            <a:cxnLst>
              <a:cxn ang="T10">
                <a:pos x="T0" y="T1"/>
              </a:cxn>
              <a:cxn ang="T11">
                <a:pos x="T2" y="T3"/>
              </a:cxn>
              <a:cxn ang="T12">
                <a:pos x="T4" y="T5"/>
              </a:cxn>
              <a:cxn ang="T13">
                <a:pos x="T6" y="T7"/>
              </a:cxn>
              <a:cxn ang="T14">
                <a:pos x="T8" y="T9"/>
              </a:cxn>
            </a:cxnLst>
            <a:rect l="T15" t="T16" r="T17" b="T18"/>
            <a:pathLst>
              <a:path w="706" h="111">
                <a:moveTo>
                  <a:pt x="706" y="9"/>
                </a:moveTo>
                <a:lnTo>
                  <a:pt x="0" y="0"/>
                </a:lnTo>
                <a:lnTo>
                  <a:pt x="633" y="111"/>
                </a:lnTo>
                <a:lnTo>
                  <a:pt x="684" y="69"/>
                </a:lnTo>
                <a:lnTo>
                  <a:pt x="706" y="9"/>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21" name="Freeform 77"/>
          <p:cNvSpPr>
            <a:spLocks/>
          </p:cNvSpPr>
          <p:nvPr/>
        </p:nvSpPr>
        <p:spPr bwMode="auto">
          <a:xfrm>
            <a:off x="7227277" y="5521326"/>
            <a:ext cx="1008185" cy="284163"/>
          </a:xfrm>
          <a:custGeom>
            <a:avLst/>
            <a:gdLst>
              <a:gd name="T0" fmla="*/ 2147483647 w 635"/>
              <a:gd name="T1" fmla="*/ 2147483647 h 179"/>
              <a:gd name="T2" fmla="*/ 0 w 635"/>
              <a:gd name="T3" fmla="*/ 0 h 179"/>
              <a:gd name="T4" fmla="*/ 2147483647 w 635"/>
              <a:gd name="T5" fmla="*/ 2147483647 h 179"/>
              <a:gd name="T6" fmla="*/ 2147483647 w 635"/>
              <a:gd name="T7" fmla="*/ 2147483647 h 179"/>
              <a:gd name="T8" fmla="*/ 2147483647 w 635"/>
              <a:gd name="T9" fmla="*/ 2147483647 h 179"/>
              <a:gd name="T10" fmla="*/ 0 60000 65536"/>
              <a:gd name="T11" fmla="*/ 0 60000 65536"/>
              <a:gd name="T12" fmla="*/ 0 60000 65536"/>
              <a:gd name="T13" fmla="*/ 0 60000 65536"/>
              <a:gd name="T14" fmla="*/ 0 60000 65536"/>
              <a:gd name="T15" fmla="*/ 0 w 635"/>
              <a:gd name="T16" fmla="*/ 0 h 179"/>
              <a:gd name="T17" fmla="*/ 635 w 635"/>
              <a:gd name="T18" fmla="*/ 179 h 179"/>
            </a:gdLst>
            <a:ahLst/>
            <a:cxnLst>
              <a:cxn ang="T10">
                <a:pos x="T0" y="T1"/>
              </a:cxn>
              <a:cxn ang="T11">
                <a:pos x="T2" y="T3"/>
              </a:cxn>
              <a:cxn ang="T12">
                <a:pos x="T4" y="T5"/>
              </a:cxn>
              <a:cxn ang="T13">
                <a:pos x="T6" y="T7"/>
              </a:cxn>
              <a:cxn ang="T14">
                <a:pos x="T8" y="T9"/>
              </a:cxn>
            </a:cxnLst>
            <a:rect l="T15" t="T16" r="T17" b="T18"/>
            <a:pathLst>
              <a:path w="635" h="179">
                <a:moveTo>
                  <a:pt x="635" y="113"/>
                </a:moveTo>
                <a:lnTo>
                  <a:pt x="0" y="0"/>
                </a:lnTo>
                <a:lnTo>
                  <a:pt x="506" y="179"/>
                </a:lnTo>
                <a:lnTo>
                  <a:pt x="578" y="149"/>
                </a:lnTo>
                <a:lnTo>
                  <a:pt x="635" y="113"/>
                </a:lnTo>
                <a:close/>
              </a:path>
            </a:pathLst>
          </a:custGeom>
          <a:solidFill>
            <a:schemeClr val="accent1"/>
          </a:solidFill>
          <a:ln w="6350">
            <a:solidFill>
              <a:schemeClr val="accent1"/>
            </a:solidFill>
            <a:round/>
            <a:headEnd/>
            <a:tailEnd/>
          </a:ln>
        </p:spPr>
        <p:txBody>
          <a:bodyPr/>
          <a:lstStyle/>
          <a:p>
            <a:endParaRPr lang="en-US"/>
          </a:p>
        </p:txBody>
      </p:sp>
      <p:sp>
        <p:nvSpPr>
          <p:cNvPr id="6222" name="Freeform 78"/>
          <p:cNvSpPr>
            <a:spLocks/>
          </p:cNvSpPr>
          <p:nvPr/>
        </p:nvSpPr>
        <p:spPr bwMode="auto">
          <a:xfrm>
            <a:off x="7231674" y="5527675"/>
            <a:ext cx="813288" cy="336550"/>
          </a:xfrm>
          <a:custGeom>
            <a:avLst/>
            <a:gdLst>
              <a:gd name="T0" fmla="*/ 2147483647 w 513"/>
              <a:gd name="T1" fmla="*/ 2147483647 h 212"/>
              <a:gd name="T2" fmla="*/ 0 w 513"/>
              <a:gd name="T3" fmla="*/ 0 h 212"/>
              <a:gd name="T4" fmla="*/ 2147483647 w 513"/>
              <a:gd name="T5" fmla="*/ 2147483647 h 212"/>
              <a:gd name="T6" fmla="*/ 2147483647 w 513"/>
              <a:gd name="T7" fmla="*/ 2147483647 h 212"/>
              <a:gd name="T8" fmla="*/ 0 60000 65536"/>
              <a:gd name="T9" fmla="*/ 0 60000 65536"/>
              <a:gd name="T10" fmla="*/ 0 60000 65536"/>
              <a:gd name="T11" fmla="*/ 0 60000 65536"/>
              <a:gd name="T12" fmla="*/ 0 w 513"/>
              <a:gd name="T13" fmla="*/ 0 h 212"/>
              <a:gd name="T14" fmla="*/ 513 w 513"/>
              <a:gd name="T15" fmla="*/ 212 h 212"/>
            </a:gdLst>
            <a:ahLst/>
            <a:cxnLst>
              <a:cxn ang="T8">
                <a:pos x="T0" y="T1"/>
              </a:cxn>
              <a:cxn ang="T9">
                <a:pos x="T2" y="T3"/>
              </a:cxn>
              <a:cxn ang="T10">
                <a:pos x="T4" y="T5"/>
              </a:cxn>
              <a:cxn ang="T11">
                <a:pos x="T6" y="T7"/>
              </a:cxn>
            </a:cxnLst>
            <a:rect l="T12" t="T13" r="T14" b="T15"/>
            <a:pathLst>
              <a:path w="513" h="212">
                <a:moveTo>
                  <a:pt x="390" y="212"/>
                </a:moveTo>
                <a:lnTo>
                  <a:pt x="0" y="0"/>
                </a:lnTo>
                <a:lnTo>
                  <a:pt x="513" y="178"/>
                </a:lnTo>
                <a:lnTo>
                  <a:pt x="390" y="212"/>
                </a:lnTo>
                <a:close/>
              </a:path>
            </a:pathLst>
          </a:custGeom>
          <a:solidFill>
            <a:schemeClr val="accent1"/>
          </a:solidFill>
          <a:ln w="12700">
            <a:solidFill>
              <a:schemeClr val="accent1"/>
            </a:solidFill>
            <a:round/>
            <a:headEnd/>
            <a:tailEnd/>
          </a:ln>
        </p:spPr>
        <p:txBody>
          <a:bodyPr/>
          <a:lstStyle/>
          <a:p>
            <a:endParaRPr lang="en-US"/>
          </a:p>
        </p:txBody>
      </p:sp>
      <p:sp>
        <p:nvSpPr>
          <p:cNvPr id="6223" name="Freeform 79"/>
          <p:cNvSpPr>
            <a:spLocks/>
          </p:cNvSpPr>
          <p:nvPr/>
        </p:nvSpPr>
        <p:spPr bwMode="auto">
          <a:xfrm>
            <a:off x="7224347" y="5534025"/>
            <a:ext cx="641838" cy="361950"/>
          </a:xfrm>
          <a:custGeom>
            <a:avLst/>
            <a:gdLst>
              <a:gd name="T0" fmla="*/ 2147483647 w 404"/>
              <a:gd name="T1" fmla="*/ 2147483647 h 228"/>
              <a:gd name="T2" fmla="*/ 0 w 404"/>
              <a:gd name="T3" fmla="*/ 0 h 228"/>
              <a:gd name="T4" fmla="*/ 2147483647 w 404"/>
              <a:gd name="T5" fmla="*/ 2147483647 h 228"/>
              <a:gd name="T6" fmla="*/ 2147483647 w 404"/>
              <a:gd name="T7" fmla="*/ 2147483647 h 228"/>
              <a:gd name="T8" fmla="*/ 0 60000 65536"/>
              <a:gd name="T9" fmla="*/ 0 60000 65536"/>
              <a:gd name="T10" fmla="*/ 0 60000 65536"/>
              <a:gd name="T11" fmla="*/ 0 60000 65536"/>
              <a:gd name="T12" fmla="*/ 0 w 404"/>
              <a:gd name="T13" fmla="*/ 0 h 228"/>
              <a:gd name="T14" fmla="*/ 404 w 404"/>
              <a:gd name="T15" fmla="*/ 228 h 228"/>
            </a:gdLst>
            <a:ahLst/>
            <a:cxnLst>
              <a:cxn ang="T8">
                <a:pos x="T0" y="T1"/>
              </a:cxn>
              <a:cxn ang="T9">
                <a:pos x="T2" y="T3"/>
              </a:cxn>
              <a:cxn ang="T10">
                <a:pos x="T4" y="T5"/>
              </a:cxn>
              <a:cxn ang="T11">
                <a:pos x="T6" y="T7"/>
              </a:cxn>
            </a:cxnLst>
            <a:rect l="T12" t="T13" r="T14" b="T15"/>
            <a:pathLst>
              <a:path w="404" h="228">
                <a:moveTo>
                  <a:pt x="271" y="228"/>
                </a:moveTo>
                <a:lnTo>
                  <a:pt x="0" y="0"/>
                </a:lnTo>
                <a:lnTo>
                  <a:pt x="404" y="202"/>
                </a:lnTo>
                <a:lnTo>
                  <a:pt x="271" y="228"/>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24" name="Freeform 80"/>
          <p:cNvSpPr>
            <a:spLocks/>
          </p:cNvSpPr>
          <p:nvPr/>
        </p:nvSpPr>
        <p:spPr bwMode="auto">
          <a:xfrm>
            <a:off x="7224346" y="5514975"/>
            <a:ext cx="435220" cy="412750"/>
          </a:xfrm>
          <a:custGeom>
            <a:avLst/>
            <a:gdLst>
              <a:gd name="T0" fmla="*/ 2147483647 w 274"/>
              <a:gd name="T1" fmla="*/ 2147483647 h 260"/>
              <a:gd name="T2" fmla="*/ 0 w 274"/>
              <a:gd name="T3" fmla="*/ 0 h 260"/>
              <a:gd name="T4" fmla="*/ 2147483647 w 274"/>
              <a:gd name="T5" fmla="*/ 2147483647 h 260"/>
              <a:gd name="T6" fmla="*/ 2147483647 w 274"/>
              <a:gd name="T7" fmla="*/ 2147483647 h 260"/>
              <a:gd name="T8" fmla="*/ 0 60000 65536"/>
              <a:gd name="T9" fmla="*/ 0 60000 65536"/>
              <a:gd name="T10" fmla="*/ 0 60000 65536"/>
              <a:gd name="T11" fmla="*/ 0 60000 65536"/>
              <a:gd name="T12" fmla="*/ 0 w 274"/>
              <a:gd name="T13" fmla="*/ 0 h 260"/>
              <a:gd name="T14" fmla="*/ 274 w 274"/>
              <a:gd name="T15" fmla="*/ 260 h 260"/>
            </a:gdLst>
            <a:ahLst/>
            <a:cxnLst>
              <a:cxn ang="T8">
                <a:pos x="T0" y="T1"/>
              </a:cxn>
              <a:cxn ang="T9">
                <a:pos x="T2" y="T3"/>
              </a:cxn>
              <a:cxn ang="T10">
                <a:pos x="T4" y="T5"/>
              </a:cxn>
              <a:cxn ang="T11">
                <a:pos x="T6" y="T7"/>
              </a:cxn>
            </a:cxnLst>
            <a:rect l="T12" t="T13" r="T14" b="T15"/>
            <a:pathLst>
              <a:path w="274" h="260">
                <a:moveTo>
                  <a:pt x="154" y="260"/>
                </a:moveTo>
                <a:lnTo>
                  <a:pt x="0" y="0"/>
                </a:lnTo>
                <a:lnTo>
                  <a:pt x="274" y="240"/>
                </a:lnTo>
                <a:lnTo>
                  <a:pt x="154" y="260"/>
                </a:lnTo>
                <a:close/>
              </a:path>
            </a:pathLst>
          </a:custGeom>
          <a:solidFill>
            <a:schemeClr val="accent1"/>
          </a:solidFill>
          <a:ln w="12700">
            <a:solidFill>
              <a:schemeClr val="accent1"/>
            </a:solidFill>
            <a:round/>
            <a:headEnd/>
            <a:tailEnd/>
          </a:ln>
        </p:spPr>
        <p:txBody>
          <a:bodyPr/>
          <a:lstStyle/>
          <a:p>
            <a:endParaRPr lang="en-US"/>
          </a:p>
        </p:txBody>
      </p:sp>
      <p:sp>
        <p:nvSpPr>
          <p:cNvPr id="6225" name="Freeform 81"/>
          <p:cNvSpPr>
            <a:spLocks/>
          </p:cNvSpPr>
          <p:nvPr/>
        </p:nvSpPr>
        <p:spPr bwMode="auto">
          <a:xfrm>
            <a:off x="7224347" y="5514975"/>
            <a:ext cx="254977" cy="419100"/>
          </a:xfrm>
          <a:custGeom>
            <a:avLst/>
            <a:gdLst>
              <a:gd name="T0" fmla="*/ 0 w 160"/>
              <a:gd name="T1" fmla="*/ 2147483647 h 264"/>
              <a:gd name="T2" fmla="*/ 0 w 160"/>
              <a:gd name="T3" fmla="*/ 0 h 264"/>
              <a:gd name="T4" fmla="*/ 2147483647 w 160"/>
              <a:gd name="T5" fmla="*/ 2147483647 h 264"/>
              <a:gd name="T6" fmla="*/ 2147483647 w 160"/>
              <a:gd name="T7" fmla="*/ 2147483647 h 264"/>
              <a:gd name="T8" fmla="*/ 0 w 160"/>
              <a:gd name="T9" fmla="*/ 2147483647 h 264"/>
              <a:gd name="T10" fmla="*/ 0 60000 65536"/>
              <a:gd name="T11" fmla="*/ 0 60000 65536"/>
              <a:gd name="T12" fmla="*/ 0 60000 65536"/>
              <a:gd name="T13" fmla="*/ 0 60000 65536"/>
              <a:gd name="T14" fmla="*/ 0 60000 65536"/>
              <a:gd name="T15" fmla="*/ 0 w 160"/>
              <a:gd name="T16" fmla="*/ 0 h 264"/>
              <a:gd name="T17" fmla="*/ 160 w 160"/>
              <a:gd name="T18" fmla="*/ 264 h 264"/>
            </a:gdLst>
            <a:ahLst/>
            <a:cxnLst>
              <a:cxn ang="T10">
                <a:pos x="T0" y="T1"/>
              </a:cxn>
              <a:cxn ang="T11">
                <a:pos x="T2" y="T3"/>
              </a:cxn>
              <a:cxn ang="T12">
                <a:pos x="T4" y="T5"/>
              </a:cxn>
              <a:cxn ang="T13">
                <a:pos x="T6" y="T7"/>
              </a:cxn>
              <a:cxn ang="T14">
                <a:pos x="T8" y="T9"/>
              </a:cxn>
            </a:cxnLst>
            <a:rect l="T15" t="T16" r="T17" b="T18"/>
            <a:pathLst>
              <a:path w="160" h="264">
                <a:moveTo>
                  <a:pt x="0" y="264"/>
                </a:moveTo>
                <a:lnTo>
                  <a:pt x="0" y="0"/>
                </a:lnTo>
                <a:lnTo>
                  <a:pt x="160" y="260"/>
                </a:lnTo>
                <a:lnTo>
                  <a:pt x="91" y="264"/>
                </a:lnTo>
                <a:lnTo>
                  <a:pt x="0" y="264"/>
                </a:lnTo>
                <a:close/>
              </a:path>
            </a:pathLst>
          </a:custGeom>
          <a:solidFill>
            <a:schemeClr val="accent1"/>
          </a:solidFill>
          <a:ln w="6350">
            <a:solidFill>
              <a:schemeClr val="accent1"/>
            </a:solidFill>
            <a:round/>
            <a:headEnd/>
            <a:tailEnd/>
          </a:ln>
        </p:spPr>
        <p:txBody>
          <a:bodyPr/>
          <a:lstStyle/>
          <a:p>
            <a:endParaRPr lang="en-US"/>
          </a:p>
        </p:txBody>
      </p:sp>
      <p:sp>
        <p:nvSpPr>
          <p:cNvPr id="6226" name="Freeform 82"/>
          <p:cNvSpPr>
            <a:spLocks/>
          </p:cNvSpPr>
          <p:nvPr/>
        </p:nvSpPr>
        <p:spPr bwMode="auto">
          <a:xfrm>
            <a:off x="7217020" y="5256213"/>
            <a:ext cx="1016977" cy="258762"/>
          </a:xfrm>
          <a:custGeom>
            <a:avLst/>
            <a:gdLst>
              <a:gd name="T0" fmla="*/ 2147483647 w 641"/>
              <a:gd name="T1" fmla="*/ 2147483647 h 163"/>
              <a:gd name="T2" fmla="*/ 0 w 641"/>
              <a:gd name="T3" fmla="*/ 2147483647 h 163"/>
              <a:gd name="T4" fmla="*/ 2147483647 w 641"/>
              <a:gd name="T5" fmla="*/ 0 h 163"/>
              <a:gd name="T6" fmla="*/ 2147483647 w 641"/>
              <a:gd name="T7" fmla="*/ 2147483647 h 163"/>
              <a:gd name="T8" fmla="*/ 2147483647 w 641"/>
              <a:gd name="T9" fmla="*/ 2147483647 h 163"/>
              <a:gd name="T10" fmla="*/ 0 60000 65536"/>
              <a:gd name="T11" fmla="*/ 0 60000 65536"/>
              <a:gd name="T12" fmla="*/ 0 60000 65536"/>
              <a:gd name="T13" fmla="*/ 0 60000 65536"/>
              <a:gd name="T14" fmla="*/ 0 60000 65536"/>
              <a:gd name="T15" fmla="*/ 0 w 641"/>
              <a:gd name="T16" fmla="*/ 0 h 163"/>
              <a:gd name="T17" fmla="*/ 641 w 641"/>
              <a:gd name="T18" fmla="*/ 163 h 163"/>
            </a:gdLst>
            <a:ahLst/>
            <a:cxnLst>
              <a:cxn ang="T10">
                <a:pos x="T0" y="T1"/>
              </a:cxn>
              <a:cxn ang="T11">
                <a:pos x="T2" y="T3"/>
              </a:cxn>
              <a:cxn ang="T12">
                <a:pos x="T4" y="T5"/>
              </a:cxn>
              <a:cxn ang="T13">
                <a:pos x="T6" y="T7"/>
              </a:cxn>
              <a:cxn ang="T14">
                <a:pos x="T8" y="T9"/>
              </a:cxn>
            </a:cxnLst>
            <a:rect l="T15" t="T16" r="T17" b="T18"/>
            <a:pathLst>
              <a:path w="641" h="163">
                <a:moveTo>
                  <a:pt x="641" y="61"/>
                </a:moveTo>
                <a:lnTo>
                  <a:pt x="0" y="163"/>
                </a:lnTo>
                <a:lnTo>
                  <a:pt x="531" y="0"/>
                </a:lnTo>
                <a:lnTo>
                  <a:pt x="591" y="35"/>
                </a:lnTo>
                <a:lnTo>
                  <a:pt x="641" y="61"/>
                </a:lnTo>
                <a:close/>
              </a:path>
            </a:pathLst>
          </a:custGeom>
          <a:solidFill>
            <a:schemeClr val="accent1"/>
          </a:solidFill>
          <a:ln w="12700">
            <a:solidFill>
              <a:schemeClr val="accent1"/>
            </a:solidFill>
            <a:round/>
            <a:headEnd/>
            <a:tailEnd/>
          </a:ln>
        </p:spPr>
        <p:txBody>
          <a:bodyPr/>
          <a:lstStyle/>
          <a:p>
            <a:endParaRPr lang="en-US"/>
          </a:p>
        </p:txBody>
      </p:sp>
      <p:sp>
        <p:nvSpPr>
          <p:cNvPr id="6227" name="Freeform 83"/>
          <p:cNvSpPr>
            <a:spLocks/>
          </p:cNvSpPr>
          <p:nvPr/>
        </p:nvSpPr>
        <p:spPr bwMode="auto">
          <a:xfrm>
            <a:off x="7225812" y="5210175"/>
            <a:ext cx="814754" cy="300038"/>
          </a:xfrm>
          <a:custGeom>
            <a:avLst/>
            <a:gdLst>
              <a:gd name="T0" fmla="*/ 2147483647 w 513"/>
              <a:gd name="T1" fmla="*/ 0 h 189"/>
              <a:gd name="T2" fmla="*/ 0 w 513"/>
              <a:gd name="T3" fmla="*/ 2147483647 h 189"/>
              <a:gd name="T4" fmla="*/ 2147483647 w 513"/>
              <a:gd name="T5" fmla="*/ 2147483647 h 189"/>
              <a:gd name="T6" fmla="*/ 2147483647 w 513"/>
              <a:gd name="T7" fmla="*/ 0 h 189"/>
              <a:gd name="T8" fmla="*/ 0 60000 65536"/>
              <a:gd name="T9" fmla="*/ 0 60000 65536"/>
              <a:gd name="T10" fmla="*/ 0 60000 65536"/>
              <a:gd name="T11" fmla="*/ 0 60000 65536"/>
              <a:gd name="T12" fmla="*/ 0 w 513"/>
              <a:gd name="T13" fmla="*/ 0 h 189"/>
              <a:gd name="T14" fmla="*/ 513 w 513"/>
              <a:gd name="T15" fmla="*/ 189 h 189"/>
            </a:gdLst>
            <a:ahLst/>
            <a:cxnLst>
              <a:cxn ang="T8">
                <a:pos x="T0" y="T1"/>
              </a:cxn>
              <a:cxn ang="T9">
                <a:pos x="T2" y="T3"/>
              </a:cxn>
              <a:cxn ang="T10">
                <a:pos x="T4" y="T5"/>
              </a:cxn>
              <a:cxn ang="T11">
                <a:pos x="T6" y="T7"/>
              </a:cxn>
            </a:cxnLst>
            <a:rect l="T12" t="T13" r="T14" b="T15"/>
            <a:pathLst>
              <a:path w="513" h="189">
                <a:moveTo>
                  <a:pt x="408" y="0"/>
                </a:moveTo>
                <a:lnTo>
                  <a:pt x="0" y="189"/>
                </a:lnTo>
                <a:lnTo>
                  <a:pt x="513" y="30"/>
                </a:lnTo>
                <a:lnTo>
                  <a:pt x="408" y="0"/>
                </a:lnTo>
                <a:close/>
              </a:path>
            </a:pathLst>
          </a:custGeom>
          <a:solidFill>
            <a:schemeClr val="accent1"/>
          </a:solidFill>
          <a:ln w="12700">
            <a:solidFill>
              <a:schemeClr val="accent1"/>
            </a:solidFill>
            <a:round/>
            <a:headEnd/>
            <a:tailEnd/>
          </a:ln>
        </p:spPr>
        <p:txBody>
          <a:bodyPr/>
          <a:lstStyle/>
          <a:p>
            <a:endParaRPr lang="en-US"/>
          </a:p>
        </p:txBody>
      </p:sp>
      <p:sp>
        <p:nvSpPr>
          <p:cNvPr id="6228" name="Freeform 84"/>
          <p:cNvSpPr>
            <a:spLocks/>
          </p:cNvSpPr>
          <p:nvPr/>
        </p:nvSpPr>
        <p:spPr bwMode="auto">
          <a:xfrm>
            <a:off x="7225812" y="5172076"/>
            <a:ext cx="653562" cy="333375"/>
          </a:xfrm>
          <a:custGeom>
            <a:avLst/>
            <a:gdLst>
              <a:gd name="T0" fmla="*/ 2147483647 w 411"/>
              <a:gd name="T1" fmla="*/ 0 h 210"/>
              <a:gd name="T2" fmla="*/ 0 w 411"/>
              <a:gd name="T3" fmla="*/ 2147483647 h 210"/>
              <a:gd name="T4" fmla="*/ 2147483647 w 411"/>
              <a:gd name="T5" fmla="*/ 2147483647 h 210"/>
              <a:gd name="T6" fmla="*/ 2147483647 w 411"/>
              <a:gd name="T7" fmla="*/ 0 h 210"/>
              <a:gd name="T8" fmla="*/ 0 60000 65536"/>
              <a:gd name="T9" fmla="*/ 0 60000 65536"/>
              <a:gd name="T10" fmla="*/ 0 60000 65536"/>
              <a:gd name="T11" fmla="*/ 0 60000 65536"/>
              <a:gd name="T12" fmla="*/ 0 w 411"/>
              <a:gd name="T13" fmla="*/ 0 h 210"/>
              <a:gd name="T14" fmla="*/ 411 w 411"/>
              <a:gd name="T15" fmla="*/ 210 h 210"/>
            </a:gdLst>
            <a:ahLst/>
            <a:cxnLst>
              <a:cxn ang="T8">
                <a:pos x="T0" y="T1"/>
              </a:cxn>
              <a:cxn ang="T9">
                <a:pos x="T2" y="T3"/>
              </a:cxn>
              <a:cxn ang="T10">
                <a:pos x="T4" y="T5"/>
              </a:cxn>
              <a:cxn ang="T11">
                <a:pos x="T6" y="T7"/>
              </a:cxn>
            </a:cxnLst>
            <a:rect l="T12" t="T13" r="T14" b="T15"/>
            <a:pathLst>
              <a:path w="411" h="210">
                <a:moveTo>
                  <a:pt x="291" y="0"/>
                </a:moveTo>
                <a:lnTo>
                  <a:pt x="0" y="210"/>
                </a:lnTo>
                <a:lnTo>
                  <a:pt x="411" y="27"/>
                </a:lnTo>
                <a:lnTo>
                  <a:pt x="291" y="0"/>
                </a:lnTo>
                <a:close/>
              </a:path>
            </a:pathLst>
          </a:custGeom>
          <a:solidFill>
            <a:schemeClr val="accent1"/>
          </a:solidFill>
          <a:ln w="12700">
            <a:solidFill>
              <a:schemeClr val="accent1"/>
            </a:solidFill>
            <a:round/>
            <a:headEnd/>
            <a:tailEnd/>
          </a:ln>
        </p:spPr>
        <p:txBody>
          <a:bodyPr/>
          <a:lstStyle/>
          <a:p>
            <a:endParaRPr lang="en-US"/>
          </a:p>
        </p:txBody>
      </p:sp>
      <p:sp>
        <p:nvSpPr>
          <p:cNvPr id="6229" name="Freeform 85"/>
          <p:cNvSpPr>
            <a:spLocks/>
          </p:cNvSpPr>
          <p:nvPr/>
        </p:nvSpPr>
        <p:spPr bwMode="auto">
          <a:xfrm>
            <a:off x="7225812" y="5138738"/>
            <a:ext cx="457200" cy="368300"/>
          </a:xfrm>
          <a:custGeom>
            <a:avLst/>
            <a:gdLst>
              <a:gd name="T0" fmla="*/ 2147483647 w 288"/>
              <a:gd name="T1" fmla="*/ 0 h 232"/>
              <a:gd name="T2" fmla="*/ 0 w 288"/>
              <a:gd name="T3" fmla="*/ 2147483647 h 232"/>
              <a:gd name="T4" fmla="*/ 2147483647 w 288"/>
              <a:gd name="T5" fmla="*/ 2147483647 h 232"/>
              <a:gd name="T6" fmla="*/ 2147483647 w 288"/>
              <a:gd name="T7" fmla="*/ 0 h 232"/>
              <a:gd name="T8" fmla="*/ 0 60000 65536"/>
              <a:gd name="T9" fmla="*/ 0 60000 65536"/>
              <a:gd name="T10" fmla="*/ 0 60000 65536"/>
              <a:gd name="T11" fmla="*/ 0 60000 65536"/>
              <a:gd name="T12" fmla="*/ 0 w 288"/>
              <a:gd name="T13" fmla="*/ 0 h 232"/>
              <a:gd name="T14" fmla="*/ 288 w 288"/>
              <a:gd name="T15" fmla="*/ 232 h 232"/>
            </a:gdLst>
            <a:ahLst/>
            <a:cxnLst>
              <a:cxn ang="T8">
                <a:pos x="T0" y="T1"/>
              </a:cxn>
              <a:cxn ang="T9">
                <a:pos x="T2" y="T3"/>
              </a:cxn>
              <a:cxn ang="T10">
                <a:pos x="T4" y="T5"/>
              </a:cxn>
              <a:cxn ang="T11">
                <a:pos x="T6" y="T7"/>
              </a:cxn>
            </a:cxnLst>
            <a:rect l="T12" t="T13" r="T14" b="T15"/>
            <a:pathLst>
              <a:path w="288" h="232">
                <a:moveTo>
                  <a:pt x="156" y="0"/>
                </a:moveTo>
                <a:lnTo>
                  <a:pt x="0" y="232"/>
                </a:lnTo>
                <a:lnTo>
                  <a:pt x="288" y="21"/>
                </a:lnTo>
                <a:lnTo>
                  <a:pt x="156" y="0"/>
                </a:lnTo>
                <a:close/>
              </a:path>
            </a:pathLst>
          </a:custGeom>
          <a:solidFill>
            <a:schemeClr val="accent1"/>
          </a:solidFill>
          <a:ln w="12700">
            <a:solidFill>
              <a:schemeClr val="accent1"/>
            </a:solidFill>
            <a:round/>
            <a:headEnd/>
            <a:tailEnd/>
          </a:ln>
        </p:spPr>
        <p:txBody>
          <a:bodyPr/>
          <a:lstStyle/>
          <a:p>
            <a:endParaRPr lang="en-US"/>
          </a:p>
        </p:txBody>
      </p:sp>
      <p:sp>
        <p:nvSpPr>
          <p:cNvPr id="6230" name="Freeform 86"/>
          <p:cNvSpPr>
            <a:spLocks/>
          </p:cNvSpPr>
          <p:nvPr/>
        </p:nvSpPr>
        <p:spPr bwMode="auto">
          <a:xfrm>
            <a:off x="7206762" y="5119688"/>
            <a:ext cx="268166" cy="387350"/>
          </a:xfrm>
          <a:custGeom>
            <a:avLst/>
            <a:gdLst>
              <a:gd name="T0" fmla="*/ 0 w 169"/>
              <a:gd name="T1" fmla="*/ 0 h 244"/>
              <a:gd name="T2" fmla="*/ 2147483647 w 169"/>
              <a:gd name="T3" fmla="*/ 2147483647 h 244"/>
              <a:gd name="T4" fmla="*/ 2147483647 w 169"/>
              <a:gd name="T5" fmla="*/ 2147483647 h 244"/>
              <a:gd name="T6" fmla="*/ 2147483647 w 169"/>
              <a:gd name="T7" fmla="*/ 2147483647 h 244"/>
              <a:gd name="T8" fmla="*/ 0 w 169"/>
              <a:gd name="T9" fmla="*/ 0 h 244"/>
              <a:gd name="T10" fmla="*/ 0 60000 65536"/>
              <a:gd name="T11" fmla="*/ 0 60000 65536"/>
              <a:gd name="T12" fmla="*/ 0 60000 65536"/>
              <a:gd name="T13" fmla="*/ 0 60000 65536"/>
              <a:gd name="T14" fmla="*/ 0 60000 65536"/>
              <a:gd name="T15" fmla="*/ 0 w 169"/>
              <a:gd name="T16" fmla="*/ 0 h 244"/>
              <a:gd name="T17" fmla="*/ 169 w 169"/>
              <a:gd name="T18" fmla="*/ 244 h 244"/>
            </a:gdLst>
            <a:ahLst/>
            <a:cxnLst>
              <a:cxn ang="T10">
                <a:pos x="T0" y="T1"/>
              </a:cxn>
              <a:cxn ang="T11">
                <a:pos x="T2" y="T3"/>
              </a:cxn>
              <a:cxn ang="T12">
                <a:pos x="T4" y="T5"/>
              </a:cxn>
              <a:cxn ang="T13">
                <a:pos x="T6" y="T7"/>
              </a:cxn>
              <a:cxn ang="T14">
                <a:pos x="T8" y="T9"/>
              </a:cxn>
            </a:cxnLst>
            <a:rect l="T15" t="T16" r="T17" b="T18"/>
            <a:pathLst>
              <a:path w="169" h="244">
                <a:moveTo>
                  <a:pt x="0" y="0"/>
                </a:moveTo>
                <a:lnTo>
                  <a:pt x="12" y="244"/>
                </a:lnTo>
                <a:lnTo>
                  <a:pt x="169" y="17"/>
                </a:lnTo>
                <a:lnTo>
                  <a:pt x="100" y="9"/>
                </a:lnTo>
                <a:lnTo>
                  <a:pt x="0" y="0"/>
                </a:lnTo>
                <a:close/>
              </a:path>
            </a:pathLst>
          </a:custGeom>
          <a:solidFill>
            <a:schemeClr val="accent1"/>
          </a:solidFill>
          <a:ln w="12700">
            <a:solidFill>
              <a:schemeClr val="accent1"/>
            </a:solidFill>
            <a:round/>
            <a:headEnd/>
            <a:tailEnd/>
          </a:ln>
        </p:spPr>
        <p:txBody>
          <a:bodyPr/>
          <a:lstStyle/>
          <a:p>
            <a:endParaRPr lang="en-US"/>
          </a:p>
        </p:txBody>
      </p:sp>
      <p:sp>
        <p:nvSpPr>
          <p:cNvPr id="6231" name="Line 87"/>
          <p:cNvSpPr>
            <a:spLocks noChangeShapeType="1"/>
          </p:cNvSpPr>
          <p:nvPr/>
        </p:nvSpPr>
        <p:spPr bwMode="auto">
          <a:xfrm flipV="1">
            <a:off x="6172200" y="5503863"/>
            <a:ext cx="1044820" cy="2143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2" name="Line 88"/>
          <p:cNvSpPr>
            <a:spLocks noChangeShapeType="1"/>
          </p:cNvSpPr>
          <p:nvPr/>
        </p:nvSpPr>
        <p:spPr bwMode="auto">
          <a:xfrm flipV="1">
            <a:off x="6350977" y="5499101"/>
            <a:ext cx="861646" cy="2952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3" name="Line 89"/>
          <p:cNvSpPr>
            <a:spLocks noChangeShapeType="1"/>
          </p:cNvSpPr>
          <p:nvPr/>
        </p:nvSpPr>
        <p:spPr bwMode="auto">
          <a:xfrm flipV="1">
            <a:off x="6537082" y="5499101"/>
            <a:ext cx="675542" cy="352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4" name="Line 90"/>
          <p:cNvSpPr>
            <a:spLocks noChangeShapeType="1"/>
          </p:cNvSpPr>
          <p:nvPr/>
        </p:nvSpPr>
        <p:spPr bwMode="auto">
          <a:xfrm flipV="1">
            <a:off x="6770077" y="5499100"/>
            <a:ext cx="442546" cy="4191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5" name="Line 91"/>
          <p:cNvSpPr>
            <a:spLocks noChangeShapeType="1"/>
          </p:cNvSpPr>
          <p:nvPr/>
        </p:nvSpPr>
        <p:spPr bwMode="auto">
          <a:xfrm flipV="1">
            <a:off x="6941528" y="5518150"/>
            <a:ext cx="265234"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6" name="Line 92"/>
          <p:cNvSpPr>
            <a:spLocks noChangeShapeType="1"/>
          </p:cNvSpPr>
          <p:nvPr/>
        </p:nvSpPr>
        <p:spPr bwMode="auto">
          <a:xfrm>
            <a:off x="7217020" y="5510213"/>
            <a:ext cx="271096" cy="423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7" name="Line 93"/>
          <p:cNvSpPr>
            <a:spLocks noChangeShapeType="1"/>
          </p:cNvSpPr>
          <p:nvPr/>
        </p:nvSpPr>
        <p:spPr bwMode="auto">
          <a:xfrm>
            <a:off x="7221416" y="5514976"/>
            <a:ext cx="461597"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8" name="Line 94"/>
          <p:cNvSpPr>
            <a:spLocks noChangeShapeType="1"/>
          </p:cNvSpPr>
          <p:nvPr/>
        </p:nvSpPr>
        <p:spPr bwMode="auto">
          <a:xfrm>
            <a:off x="7221416" y="5510213"/>
            <a:ext cx="700454" cy="3476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9" name="Line 95"/>
          <p:cNvSpPr>
            <a:spLocks noChangeShapeType="1"/>
          </p:cNvSpPr>
          <p:nvPr/>
        </p:nvSpPr>
        <p:spPr bwMode="auto">
          <a:xfrm>
            <a:off x="7217020" y="5514975"/>
            <a:ext cx="866042"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0" name="Line 96"/>
          <p:cNvSpPr>
            <a:spLocks noChangeShapeType="1"/>
          </p:cNvSpPr>
          <p:nvPr/>
        </p:nvSpPr>
        <p:spPr bwMode="auto">
          <a:xfrm>
            <a:off x="7212623" y="5500689"/>
            <a:ext cx="1060938" cy="200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1" name="Line 97"/>
          <p:cNvSpPr>
            <a:spLocks noChangeShapeType="1"/>
          </p:cNvSpPr>
          <p:nvPr/>
        </p:nvSpPr>
        <p:spPr bwMode="auto">
          <a:xfrm flipV="1">
            <a:off x="7217020" y="5510213"/>
            <a:ext cx="11517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2" name="Line 98"/>
          <p:cNvSpPr>
            <a:spLocks noChangeShapeType="1"/>
          </p:cNvSpPr>
          <p:nvPr/>
        </p:nvSpPr>
        <p:spPr bwMode="auto">
          <a:xfrm flipH="1" flipV="1">
            <a:off x="6950320" y="5103814"/>
            <a:ext cx="262303"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3" name="Line 99"/>
          <p:cNvSpPr>
            <a:spLocks noChangeShapeType="1"/>
          </p:cNvSpPr>
          <p:nvPr/>
        </p:nvSpPr>
        <p:spPr bwMode="auto">
          <a:xfrm flipH="1" flipV="1">
            <a:off x="6711462" y="5132388"/>
            <a:ext cx="495300" cy="3619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4" name="Line 100"/>
          <p:cNvSpPr>
            <a:spLocks noChangeShapeType="1"/>
          </p:cNvSpPr>
          <p:nvPr/>
        </p:nvSpPr>
        <p:spPr bwMode="auto">
          <a:xfrm flipH="1" flipV="1">
            <a:off x="6512170" y="5156201"/>
            <a:ext cx="690197" cy="3333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5" name="Line 101"/>
          <p:cNvSpPr>
            <a:spLocks noChangeShapeType="1"/>
          </p:cNvSpPr>
          <p:nvPr/>
        </p:nvSpPr>
        <p:spPr bwMode="auto">
          <a:xfrm flipH="1" flipV="1">
            <a:off x="6359770" y="5222876"/>
            <a:ext cx="852854" cy="2714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 name="Line 102"/>
          <p:cNvSpPr>
            <a:spLocks noChangeShapeType="1"/>
          </p:cNvSpPr>
          <p:nvPr/>
        </p:nvSpPr>
        <p:spPr bwMode="auto">
          <a:xfrm flipH="1" flipV="1">
            <a:off x="6164874" y="5337176"/>
            <a:ext cx="1041888" cy="161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 name="Line 103"/>
          <p:cNvSpPr>
            <a:spLocks noChangeShapeType="1"/>
          </p:cNvSpPr>
          <p:nvPr/>
        </p:nvSpPr>
        <p:spPr bwMode="auto">
          <a:xfrm flipV="1">
            <a:off x="7208227" y="5335588"/>
            <a:ext cx="1043354" cy="1905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 name="Line 104"/>
          <p:cNvSpPr>
            <a:spLocks noChangeShapeType="1"/>
          </p:cNvSpPr>
          <p:nvPr/>
        </p:nvSpPr>
        <p:spPr bwMode="auto">
          <a:xfrm flipV="1">
            <a:off x="7208227" y="5245100"/>
            <a:ext cx="867508"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 name="Line 105"/>
          <p:cNvSpPr>
            <a:spLocks noChangeShapeType="1"/>
          </p:cNvSpPr>
          <p:nvPr/>
        </p:nvSpPr>
        <p:spPr bwMode="auto">
          <a:xfrm flipV="1">
            <a:off x="7214089" y="5183189"/>
            <a:ext cx="685800" cy="3381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 name="Line 106"/>
          <p:cNvSpPr>
            <a:spLocks noChangeShapeType="1"/>
          </p:cNvSpPr>
          <p:nvPr/>
        </p:nvSpPr>
        <p:spPr bwMode="auto">
          <a:xfrm flipV="1">
            <a:off x="7214089" y="5145089"/>
            <a:ext cx="499696" cy="371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 name="Line 107"/>
          <p:cNvSpPr>
            <a:spLocks noChangeShapeType="1"/>
          </p:cNvSpPr>
          <p:nvPr/>
        </p:nvSpPr>
        <p:spPr bwMode="auto">
          <a:xfrm flipV="1">
            <a:off x="7222882" y="5106989"/>
            <a:ext cx="271096" cy="3952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 name="Line 108"/>
          <p:cNvSpPr>
            <a:spLocks noChangeShapeType="1"/>
          </p:cNvSpPr>
          <p:nvPr/>
        </p:nvSpPr>
        <p:spPr bwMode="auto">
          <a:xfrm>
            <a:off x="7221415" y="5537200"/>
            <a:ext cx="0"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 name="Freeform 109"/>
          <p:cNvSpPr>
            <a:spLocks/>
          </p:cNvSpPr>
          <p:nvPr/>
        </p:nvSpPr>
        <p:spPr bwMode="auto">
          <a:xfrm>
            <a:off x="6050573" y="3638550"/>
            <a:ext cx="128954" cy="180975"/>
          </a:xfrm>
          <a:custGeom>
            <a:avLst/>
            <a:gdLst>
              <a:gd name="T0" fmla="*/ 0 w 82"/>
              <a:gd name="T1" fmla="*/ 2147483647 h 114"/>
              <a:gd name="T2" fmla="*/ 2147483647 w 82"/>
              <a:gd name="T3" fmla="*/ 2147483647 h 114"/>
              <a:gd name="T4" fmla="*/ 2147483647 w 82"/>
              <a:gd name="T5" fmla="*/ 2147483647 h 114"/>
              <a:gd name="T6" fmla="*/ 2147483647 w 82"/>
              <a:gd name="T7" fmla="*/ 0 h 114"/>
              <a:gd name="T8" fmla="*/ 0 60000 65536"/>
              <a:gd name="T9" fmla="*/ 0 60000 65536"/>
              <a:gd name="T10" fmla="*/ 0 60000 65536"/>
              <a:gd name="T11" fmla="*/ 0 60000 65536"/>
              <a:gd name="T12" fmla="*/ 0 w 82"/>
              <a:gd name="T13" fmla="*/ 0 h 114"/>
              <a:gd name="T14" fmla="*/ 82 w 82"/>
              <a:gd name="T15" fmla="*/ 114 h 114"/>
            </a:gdLst>
            <a:ahLst/>
            <a:cxnLst>
              <a:cxn ang="T8">
                <a:pos x="T0" y="T1"/>
              </a:cxn>
              <a:cxn ang="T9">
                <a:pos x="T2" y="T3"/>
              </a:cxn>
              <a:cxn ang="T10">
                <a:pos x="T4" y="T5"/>
              </a:cxn>
              <a:cxn ang="T11">
                <a:pos x="T6" y="T7"/>
              </a:cxn>
            </a:cxnLst>
            <a:rect l="T12" t="T13" r="T14" b="T15"/>
            <a:pathLst>
              <a:path w="82" h="114">
                <a:moveTo>
                  <a:pt x="0" y="114"/>
                </a:moveTo>
                <a:cubicBezTo>
                  <a:pt x="3" y="106"/>
                  <a:pt x="12" y="80"/>
                  <a:pt x="20" y="66"/>
                </a:cubicBezTo>
                <a:cubicBezTo>
                  <a:pt x="28" y="52"/>
                  <a:pt x="38" y="43"/>
                  <a:pt x="48" y="32"/>
                </a:cubicBezTo>
                <a:cubicBezTo>
                  <a:pt x="58" y="21"/>
                  <a:pt x="75" y="7"/>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 name="Freeform 110"/>
          <p:cNvSpPr>
            <a:spLocks/>
          </p:cNvSpPr>
          <p:nvPr/>
        </p:nvSpPr>
        <p:spPr bwMode="auto">
          <a:xfrm>
            <a:off x="6186854" y="3530600"/>
            <a:ext cx="206620" cy="112713"/>
          </a:xfrm>
          <a:custGeom>
            <a:avLst/>
            <a:gdLst>
              <a:gd name="T0" fmla="*/ 0 w 130"/>
              <a:gd name="T1" fmla="*/ 2147483647 h 71"/>
              <a:gd name="T2" fmla="*/ 2147483647 w 130"/>
              <a:gd name="T3" fmla="*/ 2147483647 h 71"/>
              <a:gd name="T4" fmla="*/ 2147483647 w 130"/>
              <a:gd name="T5" fmla="*/ 0 h 71"/>
              <a:gd name="T6" fmla="*/ 0 60000 65536"/>
              <a:gd name="T7" fmla="*/ 0 60000 65536"/>
              <a:gd name="T8" fmla="*/ 0 60000 65536"/>
              <a:gd name="T9" fmla="*/ 0 w 130"/>
              <a:gd name="T10" fmla="*/ 0 h 71"/>
              <a:gd name="T11" fmla="*/ 130 w 130"/>
              <a:gd name="T12" fmla="*/ 71 h 71"/>
            </a:gdLst>
            <a:ahLst/>
            <a:cxnLst>
              <a:cxn ang="T6">
                <a:pos x="T0" y="T1"/>
              </a:cxn>
              <a:cxn ang="T7">
                <a:pos x="T2" y="T3"/>
              </a:cxn>
              <a:cxn ang="T8">
                <a:pos x="T4" y="T5"/>
              </a:cxn>
            </a:cxnLst>
            <a:rect l="T9" t="T10" r="T11" b="T12"/>
            <a:pathLst>
              <a:path w="130" h="71">
                <a:moveTo>
                  <a:pt x="0" y="71"/>
                </a:moveTo>
                <a:cubicBezTo>
                  <a:pt x="11" y="64"/>
                  <a:pt x="46" y="40"/>
                  <a:pt x="68" y="28"/>
                </a:cubicBezTo>
                <a:cubicBezTo>
                  <a:pt x="90" y="16"/>
                  <a:pt x="117" y="6"/>
                  <a:pt x="1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 name="Freeform 111"/>
          <p:cNvSpPr>
            <a:spLocks/>
          </p:cNvSpPr>
          <p:nvPr/>
        </p:nvSpPr>
        <p:spPr bwMode="auto">
          <a:xfrm>
            <a:off x="6393474" y="3476626"/>
            <a:ext cx="174380" cy="60325"/>
          </a:xfrm>
          <a:custGeom>
            <a:avLst/>
            <a:gdLst>
              <a:gd name="T0" fmla="*/ 0 w 110"/>
              <a:gd name="T1" fmla="*/ 2147483647 h 38"/>
              <a:gd name="T2" fmla="*/ 2147483647 w 110"/>
              <a:gd name="T3" fmla="*/ 2147483647 h 38"/>
              <a:gd name="T4" fmla="*/ 2147483647 w 110"/>
              <a:gd name="T5" fmla="*/ 0 h 38"/>
              <a:gd name="T6" fmla="*/ 0 60000 65536"/>
              <a:gd name="T7" fmla="*/ 0 60000 65536"/>
              <a:gd name="T8" fmla="*/ 0 60000 65536"/>
              <a:gd name="T9" fmla="*/ 0 w 110"/>
              <a:gd name="T10" fmla="*/ 0 h 38"/>
              <a:gd name="T11" fmla="*/ 110 w 110"/>
              <a:gd name="T12" fmla="*/ 38 h 38"/>
            </a:gdLst>
            <a:ahLst/>
            <a:cxnLst>
              <a:cxn ang="T6">
                <a:pos x="T0" y="T1"/>
              </a:cxn>
              <a:cxn ang="T7">
                <a:pos x="T2" y="T3"/>
              </a:cxn>
              <a:cxn ang="T8">
                <a:pos x="T4" y="T5"/>
              </a:cxn>
            </a:cxnLst>
            <a:rect l="T9" t="T10" r="T11" b="T12"/>
            <a:pathLst>
              <a:path w="110" h="38">
                <a:moveTo>
                  <a:pt x="0" y="38"/>
                </a:moveTo>
                <a:cubicBezTo>
                  <a:pt x="11" y="34"/>
                  <a:pt x="45" y="19"/>
                  <a:pt x="63" y="13"/>
                </a:cubicBezTo>
                <a:cubicBezTo>
                  <a:pt x="81" y="7"/>
                  <a:pt x="100" y="3"/>
                  <a:pt x="11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6" name="Freeform 112"/>
          <p:cNvSpPr>
            <a:spLocks/>
          </p:cNvSpPr>
          <p:nvPr/>
        </p:nvSpPr>
        <p:spPr bwMode="auto">
          <a:xfrm flipV="1">
            <a:off x="6560528" y="3441701"/>
            <a:ext cx="200757"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 name="Freeform 113"/>
          <p:cNvSpPr>
            <a:spLocks/>
          </p:cNvSpPr>
          <p:nvPr/>
        </p:nvSpPr>
        <p:spPr bwMode="auto">
          <a:xfrm>
            <a:off x="6970836" y="3403601"/>
            <a:ext cx="241788" cy="9525"/>
          </a:xfrm>
          <a:custGeom>
            <a:avLst/>
            <a:gdLst>
              <a:gd name="T0" fmla="*/ 0 w 152"/>
              <a:gd name="T1" fmla="*/ 2147483647 h 6"/>
              <a:gd name="T2" fmla="*/ 2147483647 w 152"/>
              <a:gd name="T3" fmla="*/ 2147483647 h 6"/>
              <a:gd name="T4" fmla="*/ 2147483647 w 152"/>
              <a:gd name="T5" fmla="*/ 0 h 6"/>
              <a:gd name="T6" fmla="*/ 0 60000 65536"/>
              <a:gd name="T7" fmla="*/ 0 60000 65536"/>
              <a:gd name="T8" fmla="*/ 0 60000 65536"/>
              <a:gd name="T9" fmla="*/ 0 w 152"/>
              <a:gd name="T10" fmla="*/ 0 h 6"/>
              <a:gd name="T11" fmla="*/ 152 w 152"/>
              <a:gd name="T12" fmla="*/ 6 h 6"/>
            </a:gdLst>
            <a:ahLst/>
            <a:cxnLst>
              <a:cxn ang="T6">
                <a:pos x="T0" y="T1"/>
              </a:cxn>
              <a:cxn ang="T7">
                <a:pos x="T2" y="T3"/>
              </a:cxn>
              <a:cxn ang="T8">
                <a:pos x="T4" y="T5"/>
              </a:cxn>
            </a:cxnLst>
            <a:rect l="T9" t="T10" r="T11" b="T12"/>
            <a:pathLst>
              <a:path w="152" h="6">
                <a:moveTo>
                  <a:pt x="0" y="6"/>
                </a:moveTo>
                <a:cubicBezTo>
                  <a:pt x="10" y="6"/>
                  <a:pt x="35" y="5"/>
                  <a:pt x="60" y="4"/>
                </a:cubicBezTo>
                <a:cubicBezTo>
                  <a:pt x="85" y="3"/>
                  <a:pt x="133" y="1"/>
                  <a:pt x="15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8" name="Freeform 114"/>
          <p:cNvSpPr>
            <a:spLocks/>
          </p:cNvSpPr>
          <p:nvPr/>
        </p:nvSpPr>
        <p:spPr bwMode="auto">
          <a:xfrm>
            <a:off x="6053505" y="3822700"/>
            <a:ext cx="120162" cy="190500"/>
          </a:xfrm>
          <a:custGeom>
            <a:avLst/>
            <a:gdLst>
              <a:gd name="T0" fmla="*/ 0 w 76"/>
              <a:gd name="T1" fmla="*/ 0 h 120"/>
              <a:gd name="T2" fmla="*/ 2147483647 w 76"/>
              <a:gd name="T3" fmla="*/ 2147483647 h 120"/>
              <a:gd name="T4" fmla="*/ 2147483647 w 76"/>
              <a:gd name="T5" fmla="*/ 2147483647 h 120"/>
              <a:gd name="T6" fmla="*/ 2147483647 w 76"/>
              <a:gd name="T7" fmla="*/ 2147483647 h 120"/>
              <a:gd name="T8" fmla="*/ 0 60000 65536"/>
              <a:gd name="T9" fmla="*/ 0 60000 65536"/>
              <a:gd name="T10" fmla="*/ 0 60000 65536"/>
              <a:gd name="T11" fmla="*/ 0 60000 65536"/>
              <a:gd name="T12" fmla="*/ 0 w 76"/>
              <a:gd name="T13" fmla="*/ 0 h 120"/>
              <a:gd name="T14" fmla="*/ 76 w 76"/>
              <a:gd name="T15" fmla="*/ 120 h 120"/>
            </a:gdLst>
            <a:ahLst/>
            <a:cxnLst>
              <a:cxn ang="T8">
                <a:pos x="T0" y="T1"/>
              </a:cxn>
              <a:cxn ang="T9">
                <a:pos x="T2" y="T3"/>
              </a:cxn>
              <a:cxn ang="T10">
                <a:pos x="T4" y="T5"/>
              </a:cxn>
              <a:cxn ang="T11">
                <a:pos x="T6" y="T7"/>
              </a:cxn>
            </a:cxnLst>
            <a:rect l="T12" t="T13" r="T14" b="T15"/>
            <a:pathLst>
              <a:path w="76" h="120">
                <a:moveTo>
                  <a:pt x="0" y="0"/>
                </a:moveTo>
                <a:cubicBezTo>
                  <a:pt x="2" y="8"/>
                  <a:pt x="3" y="31"/>
                  <a:pt x="10" y="46"/>
                </a:cubicBezTo>
                <a:cubicBezTo>
                  <a:pt x="17" y="61"/>
                  <a:pt x="31" y="78"/>
                  <a:pt x="42" y="90"/>
                </a:cubicBezTo>
                <a:cubicBezTo>
                  <a:pt x="53" y="102"/>
                  <a:pt x="69" y="114"/>
                  <a:pt x="76" y="12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9" name="Freeform 115"/>
          <p:cNvSpPr>
            <a:spLocks/>
          </p:cNvSpPr>
          <p:nvPr/>
        </p:nvSpPr>
        <p:spPr bwMode="auto">
          <a:xfrm>
            <a:off x="6164874" y="4008439"/>
            <a:ext cx="196362" cy="103187"/>
          </a:xfrm>
          <a:custGeom>
            <a:avLst/>
            <a:gdLst>
              <a:gd name="T0" fmla="*/ 0 w 124"/>
              <a:gd name="T1" fmla="*/ 0 h 65"/>
              <a:gd name="T2" fmla="*/ 2147483647 w 124"/>
              <a:gd name="T3" fmla="*/ 2147483647 h 65"/>
              <a:gd name="T4" fmla="*/ 2147483647 w 124"/>
              <a:gd name="T5" fmla="*/ 2147483647 h 65"/>
              <a:gd name="T6" fmla="*/ 0 60000 65536"/>
              <a:gd name="T7" fmla="*/ 0 60000 65536"/>
              <a:gd name="T8" fmla="*/ 0 60000 65536"/>
              <a:gd name="T9" fmla="*/ 0 w 124"/>
              <a:gd name="T10" fmla="*/ 0 h 65"/>
              <a:gd name="T11" fmla="*/ 124 w 124"/>
              <a:gd name="T12" fmla="*/ 65 h 65"/>
            </a:gdLst>
            <a:ahLst/>
            <a:cxnLst>
              <a:cxn ang="T6">
                <a:pos x="T0" y="T1"/>
              </a:cxn>
              <a:cxn ang="T7">
                <a:pos x="T2" y="T3"/>
              </a:cxn>
              <a:cxn ang="T8">
                <a:pos x="T4" y="T5"/>
              </a:cxn>
            </a:cxnLst>
            <a:rect l="T9" t="T10" r="T11" b="T12"/>
            <a:pathLst>
              <a:path w="124" h="65">
                <a:moveTo>
                  <a:pt x="0" y="0"/>
                </a:moveTo>
                <a:cubicBezTo>
                  <a:pt x="8" y="6"/>
                  <a:pt x="27" y="22"/>
                  <a:pt x="48" y="33"/>
                </a:cubicBezTo>
                <a:cubicBezTo>
                  <a:pt x="69" y="44"/>
                  <a:pt x="108" y="58"/>
                  <a:pt x="124" y="65"/>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0" name="Freeform 116"/>
          <p:cNvSpPr>
            <a:spLocks/>
          </p:cNvSpPr>
          <p:nvPr/>
        </p:nvSpPr>
        <p:spPr bwMode="auto">
          <a:xfrm>
            <a:off x="6361235" y="4111625"/>
            <a:ext cx="199292" cy="65088"/>
          </a:xfrm>
          <a:custGeom>
            <a:avLst/>
            <a:gdLst>
              <a:gd name="T0" fmla="*/ 0 w 128"/>
              <a:gd name="T1" fmla="*/ 0 h 40"/>
              <a:gd name="T2" fmla="*/ 2147483647 w 128"/>
              <a:gd name="T3" fmla="*/ 2147483647 h 40"/>
              <a:gd name="T4" fmla="*/ 2147483647 w 128"/>
              <a:gd name="T5" fmla="*/ 2147483647 h 40"/>
              <a:gd name="T6" fmla="*/ 0 60000 65536"/>
              <a:gd name="T7" fmla="*/ 0 60000 65536"/>
              <a:gd name="T8" fmla="*/ 0 60000 65536"/>
              <a:gd name="T9" fmla="*/ 0 w 128"/>
              <a:gd name="T10" fmla="*/ 0 h 40"/>
              <a:gd name="T11" fmla="*/ 128 w 128"/>
              <a:gd name="T12" fmla="*/ 40 h 40"/>
            </a:gdLst>
            <a:ahLst/>
            <a:cxnLst>
              <a:cxn ang="T6">
                <a:pos x="T0" y="T1"/>
              </a:cxn>
              <a:cxn ang="T7">
                <a:pos x="T2" y="T3"/>
              </a:cxn>
              <a:cxn ang="T8">
                <a:pos x="T4" y="T5"/>
              </a:cxn>
            </a:cxnLst>
            <a:rect l="T9" t="T10" r="T11" b="T12"/>
            <a:pathLst>
              <a:path w="128" h="40">
                <a:moveTo>
                  <a:pt x="0" y="0"/>
                </a:moveTo>
                <a:cubicBezTo>
                  <a:pt x="11" y="4"/>
                  <a:pt x="43" y="17"/>
                  <a:pt x="64" y="24"/>
                </a:cubicBezTo>
                <a:cubicBezTo>
                  <a:pt x="85" y="31"/>
                  <a:pt x="115" y="37"/>
                  <a:pt x="128" y="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1" name="Freeform 117"/>
          <p:cNvSpPr>
            <a:spLocks/>
          </p:cNvSpPr>
          <p:nvPr/>
        </p:nvSpPr>
        <p:spPr bwMode="auto">
          <a:xfrm>
            <a:off x="6758355" y="4216400"/>
            <a:ext cx="209550"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2" name="Freeform 118"/>
          <p:cNvSpPr>
            <a:spLocks/>
          </p:cNvSpPr>
          <p:nvPr/>
        </p:nvSpPr>
        <p:spPr bwMode="auto">
          <a:xfrm>
            <a:off x="6560528" y="4175126"/>
            <a:ext cx="200757"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3" name="Freeform 119"/>
          <p:cNvSpPr>
            <a:spLocks/>
          </p:cNvSpPr>
          <p:nvPr/>
        </p:nvSpPr>
        <p:spPr bwMode="auto">
          <a:xfrm flipH="1">
            <a:off x="7193574" y="3806825"/>
            <a:ext cx="1185496"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4" name="Freeform 120"/>
          <p:cNvSpPr>
            <a:spLocks/>
          </p:cNvSpPr>
          <p:nvPr/>
        </p:nvSpPr>
        <p:spPr bwMode="auto">
          <a:xfrm>
            <a:off x="7227277" y="4238626"/>
            <a:ext cx="266700" cy="11113"/>
          </a:xfrm>
          <a:custGeom>
            <a:avLst/>
            <a:gdLst>
              <a:gd name="T0" fmla="*/ 0 w 168"/>
              <a:gd name="T1" fmla="*/ 2147483647 h 7"/>
              <a:gd name="T2" fmla="*/ 2147483647 w 168"/>
              <a:gd name="T3" fmla="*/ 2147483647 h 7"/>
              <a:gd name="T4" fmla="*/ 2147483647 w 168"/>
              <a:gd name="T5" fmla="*/ 0 h 7"/>
              <a:gd name="T6" fmla="*/ 0 60000 65536"/>
              <a:gd name="T7" fmla="*/ 0 60000 65536"/>
              <a:gd name="T8" fmla="*/ 0 60000 65536"/>
              <a:gd name="T9" fmla="*/ 0 w 168"/>
              <a:gd name="T10" fmla="*/ 0 h 7"/>
              <a:gd name="T11" fmla="*/ 168 w 168"/>
              <a:gd name="T12" fmla="*/ 7 h 7"/>
            </a:gdLst>
            <a:ahLst/>
            <a:cxnLst>
              <a:cxn ang="T6">
                <a:pos x="T0" y="T1"/>
              </a:cxn>
              <a:cxn ang="T7">
                <a:pos x="T2" y="T3"/>
              </a:cxn>
              <a:cxn ang="T8">
                <a:pos x="T4" y="T5"/>
              </a:cxn>
            </a:cxnLst>
            <a:rect l="T9" t="T10" r="T11" b="T12"/>
            <a:pathLst>
              <a:path w="168" h="7">
                <a:moveTo>
                  <a:pt x="0" y="4"/>
                </a:moveTo>
                <a:cubicBezTo>
                  <a:pt x="12" y="4"/>
                  <a:pt x="42" y="7"/>
                  <a:pt x="70" y="6"/>
                </a:cubicBezTo>
                <a:cubicBezTo>
                  <a:pt x="98" y="5"/>
                  <a:pt x="148" y="1"/>
                  <a:pt x="168"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5" name="Freeform 121"/>
          <p:cNvSpPr>
            <a:spLocks/>
          </p:cNvSpPr>
          <p:nvPr/>
        </p:nvSpPr>
        <p:spPr bwMode="auto">
          <a:xfrm>
            <a:off x="7488115" y="4213225"/>
            <a:ext cx="193431" cy="25400"/>
          </a:xfrm>
          <a:custGeom>
            <a:avLst/>
            <a:gdLst>
              <a:gd name="T0" fmla="*/ 0 w 122"/>
              <a:gd name="T1" fmla="*/ 2147483647 h 16"/>
              <a:gd name="T2" fmla="*/ 2147483647 w 122"/>
              <a:gd name="T3" fmla="*/ 2147483647 h 16"/>
              <a:gd name="T4" fmla="*/ 2147483647 w 122"/>
              <a:gd name="T5" fmla="*/ 0 h 16"/>
              <a:gd name="T6" fmla="*/ 0 60000 65536"/>
              <a:gd name="T7" fmla="*/ 0 60000 65536"/>
              <a:gd name="T8" fmla="*/ 0 60000 65536"/>
              <a:gd name="T9" fmla="*/ 0 w 122"/>
              <a:gd name="T10" fmla="*/ 0 h 16"/>
              <a:gd name="T11" fmla="*/ 122 w 122"/>
              <a:gd name="T12" fmla="*/ 16 h 16"/>
            </a:gdLst>
            <a:ahLst/>
            <a:cxnLst>
              <a:cxn ang="T6">
                <a:pos x="T0" y="T1"/>
              </a:cxn>
              <a:cxn ang="T7">
                <a:pos x="T2" y="T3"/>
              </a:cxn>
              <a:cxn ang="T8">
                <a:pos x="T4" y="T5"/>
              </a:cxn>
            </a:cxnLst>
            <a:rect l="T9" t="T10" r="T11" b="T12"/>
            <a:pathLst>
              <a:path w="122" h="16">
                <a:moveTo>
                  <a:pt x="0" y="16"/>
                </a:moveTo>
                <a:cubicBezTo>
                  <a:pt x="10" y="15"/>
                  <a:pt x="40" y="13"/>
                  <a:pt x="60" y="10"/>
                </a:cubicBezTo>
                <a:cubicBezTo>
                  <a:pt x="80" y="7"/>
                  <a:pt x="109" y="2"/>
                  <a:pt x="12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6" name="Freeform 122"/>
          <p:cNvSpPr>
            <a:spLocks/>
          </p:cNvSpPr>
          <p:nvPr/>
        </p:nvSpPr>
        <p:spPr bwMode="auto">
          <a:xfrm>
            <a:off x="7681546" y="4156076"/>
            <a:ext cx="244720" cy="5397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7" name="Freeform 123"/>
          <p:cNvSpPr>
            <a:spLocks/>
          </p:cNvSpPr>
          <p:nvPr/>
        </p:nvSpPr>
        <p:spPr bwMode="auto">
          <a:xfrm>
            <a:off x="7929197" y="4114801"/>
            <a:ext cx="130419" cy="41275"/>
          </a:xfrm>
          <a:custGeom>
            <a:avLst/>
            <a:gdLst>
              <a:gd name="T0" fmla="*/ 0 w 82"/>
              <a:gd name="T1" fmla="*/ 2147483647 h 26"/>
              <a:gd name="T2" fmla="*/ 2147483647 w 82"/>
              <a:gd name="T3" fmla="*/ 0 h 26"/>
              <a:gd name="T4" fmla="*/ 0 60000 65536"/>
              <a:gd name="T5" fmla="*/ 0 60000 65536"/>
              <a:gd name="T6" fmla="*/ 0 w 82"/>
              <a:gd name="T7" fmla="*/ 0 h 26"/>
              <a:gd name="T8" fmla="*/ 82 w 82"/>
              <a:gd name="T9" fmla="*/ 26 h 26"/>
            </a:gdLst>
            <a:ahLst/>
            <a:cxnLst>
              <a:cxn ang="T4">
                <a:pos x="T0" y="T1"/>
              </a:cxn>
              <a:cxn ang="T5">
                <a:pos x="T2" y="T3"/>
              </a:cxn>
            </a:cxnLst>
            <a:rect l="T6" t="T7" r="T8" b="T9"/>
            <a:pathLst>
              <a:path w="82" h="26">
                <a:moveTo>
                  <a:pt x="0" y="26"/>
                </a:moveTo>
                <a:cubicBezTo>
                  <a:pt x="14" y="22"/>
                  <a:pt x="65" y="5"/>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8" name="Freeform 124"/>
          <p:cNvSpPr>
            <a:spLocks/>
          </p:cNvSpPr>
          <p:nvPr/>
        </p:nvSpPr>
        <p:spPr bwMode="auto">
          <a:xfrm>
            <a:off x="8056685" y="4003675"/>
            <a:ext cx="215412" cy="11112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9" name="Freeform 125"/>
          <p:cNvSpPr>
            <a:spLocks/>
          </p:cNvSpPr>
          <p:nvPr/>
        </p:nvSpPr>
        <p:spPr bwMode="auto">
          <a:xfrm>
            <a:off x="8275027" y="3819526"/>
            <a:ext cx="105508" cy="187325"/>
          </a:xfrm>
          <a:custGeom>
            <a:avLst/>
            <a:gdLst>
              <a:gd name="T0" fmla="*/ 0 w 66"/>
              <a:gd name="T1" fmla="*/ 2147483647 h 118"/>
              <a:gd name="T2" fmla="*/ 2147483647 w 66"/>
              <a:gd name="T3" fmla="*/ 2147483647 h 118"/>
              <a:gd name="T4" fmla="*/ 2147483647 w 66"/>
              <a:gd name="T5" fmla="*/ 2147483647 h 118"/>
              <a:gd name="T6" fmla="*/ 2147483647 w 66"/>
              <a:gd name="T7" fmla="*/ 0 h 118"/>
              <a:gd name="T8" fmla="*/ 0 60000 65536"/>
              <a:gd name="T9" fmla="*/ 0 60000 65536"/>
              <a:gd name="T10" fmla="*/ 0 60000 65536"/>
              <a:gd name="T11" fmla="*/ 0 60000 65536"/>
              <a:gd name="T12" fmla="*/ 0 w 66"/>
              <a:gd name="T13" fmla="*/ 0 h 118"/>
              <a:gd name="T14" fmla="*/ 66 w 66"/>
              <a:gd name="T15" fmla="*/ 118 h 118"/>
            </a:gdLst>
            <a:ahLst/>
            <a:cxnLst>
              <a:cxn ang="T8">
                <a:pos x="T0" y="T1"/>
              </a:cxn>
              <a:cxn ang="T9">
                <a:pos x="T2" y="T3"/>
              </a:cxn>
              <a:cxn ang="T10">
                <a:pos x="T4" y="T5"/>
              </a:cxn>
              <a:cxn ang="T11">
                <a:pos x="T6" y="T7"/>
              </a:cxn>
            </a:cxnLst>
            <a:rect l="T12" t="T13" r="T14" b="T15"/>
            <a:pathLst>
              <a:path w="66" h="118">
                <a:moveTo>
                  <a:pt x="0" y="118"/>
                </a:moveTo>
                <a:cubicBezTo>
                  <a:pt x="6" y="111"/>
                  <a:pt x="25" y="92"/>
                  <a:pt x="34" y="78"/>
                </a:cubicBezTo>
                <a:cubicBezTo>
                  <a:pt x="43" y="64"/>
                  <a:pt x="49" y="49"/>
                  <a:pt x="54" y="36"/>
                </a:cubicBezTo>
                <a:cubicBezTo>
                  <a:pt x="59" y="23"/>
                  <a:pt x="64" y="7"/>
                  <a:pt x="6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0" name="Freeform 126"/>
          <p:cNvSpPr>
            <a:spLocks/>
          </p:cNvSpPr>
          <p:nvPr/>
        </p:nvSpPr>
        <p:spPr bwMode="auto">
          <a:xfrm>
            <a:off x="7208227" y="3400425"/>
            <a:ext cx="285750" cy="25400"/>
          </a:xfrm>
          <a:custGeom>
            <a:avLst/>
            <a:gdLst>
              <a:gd name="T0" fmla="*/ 0 w 180"/>
              <a:gd name="T1" fmla="*/ 0 h 16"/>
              <a:gd name="T2" fmla="*/ 2147483647 w 180"/>
              <a:gd name="T3" fmla="*/ 2147483647 h 16"/>
              <a:gd name="T4" fmla="*/ 2147483647 w 180"/>
              <a:gd name="T5" fmla="*/ 2147483647 h 16"/>
              <a:gd name="T6" fmla="*/ 2147483647 w 180"/>
              <a:gd name="T7" fmla="*/ 2147483647 h 16"/>
              <a:gd name="T8" fmla="*/ 0 60000 65536"/>
              <a:gd name="T9" fmla="*/ 0 60000 65536"/>
              <a:gd name="T10" fmla="*/ 0 60000 65536"/>
              <a:gd name="T11" fmla="*/ 0 60000 65536"/>
              <a:gd name="T12" fmla="*/ 0 w 180"/>
              <a:gd name="T13" fmla="*/ 0 h 16"/>
              <a:gd name="T14" fmla="*/ 180 w 180"/>
              <a:gd name="T15" fmla="*/ 16 h 16"/>
            </a:gdLst>
            <a:ahLst/>
            <a:cxnLst>
              <a:cxn ang="T8">
                <a:pos x="T0" y="T1"/>
              </a:cxn>
              <a:cxn ang="T9">
                <a:pos x="T2" y="T3"/>
              </a:cxn>
              <a:cxn ang="T10">
                <a:pos x="T4" y="T5"/>
              </a:cxn>
              <a:cxn ang="T11">
                <a:pos x="T6" y="T7"/>
              </a:cxn>
            </a:cxnLst>
            <a:rect l="T12" t="T13" r="T14" b="T15"/>
            <a:pathLst>
              <a:path w="180" h="16">
                <a:moveTo>
                  <a:pt x="0" y="0"/>
                </a:moveTo>
                <a:cubicBezTo>
                  <a:pt x="10" y="1"/>
                  <a:pt x="37" y="1"/>
                  <a:pt x="58" y="2"/>
                </a:cubicBezTo>
                <a:cubicBezTo>
                  <a:pt x="79" y="3"/>
                  <a:pt x="104" y="6"/>
                  <a:pt x="124" y="8"/>
                </a:cubicBezTo>
                <a:cubicBezTo>
                  <a:pt x="144" y="10"/>
                  <a:pt x="168" y="14"/>
                  <a:pt x="180"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1" name="Freeform 127"/>
          <p:cNvSpPr>
            <a:spLocks/>
          </p:cNvSpPr>
          <p:nvPr/>
        </p:nvSpPr>
        <p:spPr bwMode="auto">
          <a:xfrm>
            <a:off x="7491047" y="3419476"/>
            <a:ext cx="209550" cy="28575"/>
          </a:xfrm>
          <a:custGeom>
            <a:avLst/>
            <a:gdLst>
              <a:gd name="T0" fmla="*/ 0 w 132"/>
              <a:gd name="T1" fmla="*/ 0 h 18"/>
              <a:gd name="T2" fmla="*/ 2147483647 w 132"/>
              <a:gd name="T3" fmla="*/ 2147483647 h 18"/>
              <a:gd name="T4" fmla="*/ 2147483647 w 132"/>
              <a:gd name="T5" fmla="*/ 2147483647 h 18"/>
              <a:gd name="T6" fmla="*/ 0 60000 65536"/>
              <a:gd name="T7" fmla="*/ 0 60000 65536"/>
              <a:gd name="T8" fmla="*/ 0 60000 65536"/>
              <a:gd name="T9" fmla="*/ 0 w 132"/>
              <a:gd name="T10" fmla="*/ 0 h 18"/>
              <a:gd name="T11" fmla="*/ 132 w 132"/>
              <a:gd name="T12" fmla="*/ 18 h 18"/>
            </a:gdLst>
            <a:ahLst/>
            <a:cxnLst>
              <a:cxn ang="T6">
                <a:pos x="T0" y="T1"/>
              </a:cxn>
              <a:cxn ang="T7">
                <a:pos x="T2" y="T3"/>
              </a:cxn>
              <a:cxn ang="T8">
                <a:pos x="T4" y="T5"/>
              </a:cxn>
            </a:cxnLst>
            <a:rect l="T9" t="T10" r="T11" b="T12"/>
            <a:pathLst>
              <a:path w="132" h="18">
                <a:moveTo>
                  <a:pt x="0" y="0"/>
                </a:moveTo>
                <a:cubicBezTo>
                  <a:pt x="11" y="1"/>
                  <a:pt x="44" y="5"/>
                  <a:pt x="66" y="8"/>
                </a:cubicBezTo>
                <a:cubicBezTo>
                  <a:pt x="88" y="11"/>
                  <a:pt x="118" y="16"/>
                  <a:pt x="132" y="1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2" name="Freeform 128"/>
          <p:cNvSpPr>
            <a:spLocks/>
          </p:cNvSpPr>
          <p:nvPr/>
        </p:nvSpPr>
        <p:spPr bwMode="auto">
          <a:xfrm>
            <a:off x="7703528" y="3448051"/>
            <a:ext cx="190500" cy="47625"/>
          </a:xfrm>
          <a:custGeom>
            <a:avLst/>
            <a:gdLst>
              <a:gd name="T0" fmla="*/ 0 w 120"/>
              <a:gd name="T1" fmla="*/ 0 h 30"/>
              <a:gd name="T2" fmla="*/ 2147483647 w 120"/>
              <a:gd name="T3" fmla="*/ 2147483647 h 30"/>
              <a:gd name="T4" fmla="*/ 2147483647 w 120"/>
              <a:gd name="T5" fmla="*/ 2147483647 h 30"/>
              <a:gd name="T6" fmla="*/ 0 60000 65536"/>
              <a:gd name="T7" fmla="*/ 0 60000 65536"/>
              <a:gd name="T8" fmla="*/ 0 60000 65536"/>
              <a:gd name="T9" fmla="*/ 0 w 120"/>
              <a:gd name="T10" fmla="*/ 0 h 30"/>
              <a:gd name="T11" fmla="*/ 120 w 120"/>
              <a:gd name="T12" fmla="*/ 30 h 30"/>
            </a:gdLst>
            <a:ahLst/>
            <a:cxnLst>
              <a:cxn ang="T6">
                <a:pos x="T0" y="T1"/>
              </a:cxn>
              <a:cxn ang="T7">
                <a:pos x="T2" y="T3"/>
              </a:cxn>
              <a:cxn ang="T8">
                <a:pos x="T4" y="T5"/>
              </a:cxn>
            </a:cxnLst>
            <a:rect l="T9" t="T10" r="T11" b="T12"/>
            <a:pathLst>
              <a:path w="120" h="30">
                <a:moveTo>
                  <a:pt x="0" y="0"/>
                </a:moveTo>
                <a:cubicBezTo>
                  <a:pt x="6" y="1"/>
                  <a:pt x="14" y="3"/>
                  <a:pt x="34" y="8"/>
                </a:cubicBezTo>
                <a:cubicBezTo>
                  <a:pt x="54" y="13"/>
                  <a:pt x="102" y="25"/>
                  <a:pt x="120" y="3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3" name="Freeform 129"/>
          <p:cNvSpPr>
            <a:spLocks/>
          </p:cNvSpPr>
          <p:nvPr/>
        </p:nvSpPr>
        <p:spPr bwMode="auto">
          <a:xfrm>
            <a:off x="7888167" y="3492500"/>
            <a:ext cx="184638" cy="50800"/>
          </a:xfrm>
          <a:custGeom>
            <a:avLst/>
            <a:gdLst>
              <a:gd name="T0" fmla="*/ 0 w 116"/>
              <a:gd name="T1" fmla="*/ 0 h 32"/>
              <a:gd name="T2" fmla="*/ 2147483647 w 116"/>
              <a:gd name="T3" fmla="*/ 2147483647 h 32"/>
              <a:gd name="T4" fmla="*/ 0 60000 65536"/>
              <a:gd name="T5" fmla="*/ 0 60000 65536"/>
              <a:gd name="T6" fmla="*/ 0 w 116"/>
              <a:gd name="T7" fmla="*/ 0 h 32"/>
              <a:gd name="T8" fmla="*/ 116 w 116"/>
              <a:gd name="T9" fmla="*/ 32 h 32"/>
            </a:gdLst>
            <a:ahLst/>
            <a:cxnLst>
              <a:cxn ang="T4">
                <a:pos x="T0" y="T1"/>
              </a:cxn>
              <a:cxn ang="T5">
                <a:pos x="T2" y="T3"/>
              </a:cxn>
            </a:cxnLst>
            <a:rect l="T6" t="T7" r="T8" b="T9"/>
            <a:pathLst>
              <a:path w="116" h="32">
                <a:moveTo>
                  <a:pt x="0" y="0"/>
                </a:moveTo>
                <a:cubicBezTo>
                  <a:pt x="19" y="6"/>
                  <a:pt x="92" y="25"/>
                  <a:pt x="116" y="3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4" name="Freeform 130"/>
          <p:cNvSpPr>
            <a:spLocks/>
          </p:cNvSpPr>
          <p:nvPr/>
        </p:nvSpPr>
        <p:spPr bwMode="auto">
          <a:xfrm>
            <a:off x="8062546" y="3536950"/>
            <a:ext cx="187569" cy="101600"/>
          </a:xfrm>
          <a:custGeom>
            <a:avLst/>
            <a:gdLst>
              <a:gd name="T0" fmla="*/ 0 w 118"/>
              <a:gd name="T1" fmla="*/ 0 h 64"/>
              <a:gd name="T2" fmla="*/ 2147483647 w 118"/>
              <a:gd name="T3" fmla="*/ 2147483647 h 64"/>
              <a:gd name="T4" fmla="*/ 2147483647 w 118"/>
              <a:gd name="T5" fmla="*/ 2147483647 h 64"/>
              <a:gd name="T6" fmla="*/ 0 60000 65536"/>
              <a:gd name="T7" fmla="*/ 0 60000 65536"/>
              <a:gd name="T8" fmla="*/ 0 60000 65536"/>
              <a:gd name="T9" fmla="*/ 0 w 118"/>
              <a:gd name="T10" fmla="*/ 0 h 64"/>
              <a:gd name="T11" fmla="*/ 118 w 118"/>
              <a:gd name="T12" fmla="*/ 64 h 64"/>
            </a:gdLst>
            <a:ahLst/>
            <a:cxnLst>
              <a:cxn ang="T6">
                <a:pos x="T0" y="T1"/>
              </a:cxn>
              <a:cxn ang="T7">
                <a:pos x="T2" y="T3"/>
              </a:cxn>
              <a:cxn ang="T8">
                <a:pos x="T4" y="T5"/>
              </a:cxn>
            </a:cxnLst>
            <a:rect l="T9" t="T10" r="T11" b="T12"/>
            <a:pathLst>
              <a:path w="118" h="64">
                <a:moveTo>
                  <a:pt x="0" y="0"/>
                </a:moveTo>
                <a:cubicBezTo>
                  <a:pt x="7" y="3"/>
                  <a:pt x="22" y="8"/>
                  <a:pt x="42" y="19"/>
                </a:cubicBezTo>
                <a:cubicBezTo>
                  <a:pt x="62" y="30"/>
                  <a:pt x="102" y="54"/>
                  <a:pt x="118" y="6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5" name="Freeform 131"/>
          <p:cNvSpPr>
            <a:spLocks/>
          </p:cNvSpPr>
          <p:nvPr/>
        </p:nvSpPr>
        <p:spPr bwMode="auto">
          <a:xfrm>
            <a:off x="7225812" y="3641726"/>
            <a:ext cx="1148862" cy="195263"/>
          </a:xfrm>
          <a:custGeom>
            <a:avLst/>
            <a:gdLst>
              <a:gd name="T0" fmla="*/ 2147483647 w 723"/>
              <a:gd name="T1" fmla="*/ 2147483647 h 123"/>
              <a:gd name="T2" fmla="*/ 0 w 723"/>
              <a:gd name="T3" fmla="*/ 2147483647 h 123"/>
              <a:gd name="T4" fmla="*/ 2147483647 w 723"/>
              <a:gd name="T5" fmla="*/ 0 h 123"/>
              <a:gd name="T6" fmla="*/ 2147483647 w 723"/>
              <a:gd name="T7" fmla="*/ 2147483647 h 123"/>
              <a:gd name="T8" fmla="*/ 2147483647 w 723"/>
              <a:gd name="T9" fmla="*/ 2147483647 h 123"/>
              <a:gd name="T10" fmla="*/ 0 60000 65536"/>
              <a:gd name="T11" fmla="*/ 0 60000 65536"/>
              <a:gd name="T12" fmla="*/ 0 60000 65536"/>
              <a:gd name="T13" fmla="*/ 0 60000 65536"/>
              <a:gd name="T14" fmla="*/ 0 60000 65536"/>
              <a:gd name="T15" fmla="*/ 0 w 723"/>
              <a:gd name="T16" fmla="*/ 0 h 123"/>
              <a:gd name="T17" fmla="*/ 723 w 723"/>
              <a:gd name="T18" fmla="*/ 123 h 123"/>
            </a:gdLst>
            <a:ahLst/>
            <a:cxnLst>
              <a:cxn ang="T10">
                <a:pos x="T0" y="T1"/>
              </a:cxn>
              <a:cxn ang="T11">
                <a:pos x="T2" y="T3"/>
              </a:cxn>
              <a:cxn ang="T12">
                <a:pos x="T4" y="T5"/>
              </a:cxn>
              <a:cxn ang="T13">
                <a:pos x="T6" y="T7"/>
              </a:cxn>
              <a:cxn ang="T14">
                <a:pos x="T8" y="T9"/>
              </a:cxn>
            </a:cxnLst>
            <a:rect l="T15" t="T16" r="T17" b="T18"/>
            <a:pathLst>
              <a:path w="723" h="123">
                <a:moveTo>
                  <a:pt x="723" y="123"/>
                </a:moveTo>
                <a:lnTo>
                  <a:pt x="0" y="111"/>
                </a:lnTo>
                <a:lnTo>
                  <a:pt x="627" y="0"/>
                </a:lnTo>
                <a:lnTo>
                  <a:pt x="691" y="56"/>
                </a:lnTo>
                <a:lnTo>
                  <a:pt x="723" y="123"/>
                </a:lnTo>
                <a:close/>
              </a:path>
            </a:pathLst>
          </a:custGeom>
          <a:solidFill>
            <a:schemeClr val="accent1"/>
          </a:solidFill>
          <a:ln w="12700">
            <a:solidFill>
              <a:schemeClr val="accent1"/>
            </a:solidFill>
            <a:round/>
            <a:headEnd/>
            <a:tailEnd/>
          </a:ln>
        </p:spPr>
        <p:txBody>
          <a:bodyPr/>
          <a:lstStyle/>
          <a:p>
            <a:endParaRPr lang="en-US"/>
          </a:p>
        </p:txBody>
      </p:sp>
      <p:sp>
        <p:nvSpPr>
          <p:cNvPr id="6276" name="Freeform 132"/>
          <p:cNvSpPr>
            <a:spLocks/>
          </p:cNvSpPr>
          <p:nvPr/>
        </p:nvSpPr>
        <p:spPr bwMode="auto">
          <a:xfrm>
            <a:off x="6570785" y="3825876"/>
            <a:ext cx="672612" cy="373063"/>
          </a:xfrm>
          <a:custGeom>
            <a:avLst/>
            <a:gdLst>
              <a:gd name="T0" fmla="*/ 2147483647 w 424"/>
              <a:gd name="T1" fmla="*/ 2147483647 h 235"/>
              <a:gd name="T2" fmla="*/ 2147483647 w 424"/>
              <a:gd name="T3" fmla="*/ 0 h 235"/>
              <a:gd name="T4" fmla="*/ 0 w 424"/>
              <a:gd name="T5" fmla="*/ 2147483647 h 235"/>
              <a:gd name="T6" fmla="*/ 2147483647 w 424"/>
              <a:gd name="T7" fmla="*/ 2147483647 h 235"/>
              <a:gd name="T8" fmla="*/ 2147483647 w 424"/>
              <a:gd name="T9" fmla="*/ 2147483647 h 235"/>
              <a:gd name="T10" fmla="*/ 0 60000 65536"/>
              <a:gd name="T11" fmla="*/ 0 60000 65536"/>
              <a:gd name="T12" fmla="*/ 0 60000 65536"/>
              <a:gd name="T13" fmla="*/ 0 60000 65536"/>
              <a:gd name="T14" fmla="*/ 0 60000 65536"/>
              <a:gd name="T15" fmla="*/ 0 w 424"/>
              <a:gd name="T16" fmla="*/ 0 h 235"/>
              <a:gd name="T17" fmla="*/ 424 w 424"/>
              <a:gd name="T18" fmla="*/ 235 h 235"/>
            </a:gdLst>
            <a:ahLst/>
            <a:cxnLst>
              <a:cxn ang="T10">
                <a:pos x="T0" y="T1"/>
              </a:cxn>
              <a:cxn ang="T11">
                <a:pos x="T2" y="T3"/>
              </a:cxn>
              <a:cxn ang="T12">
                <a:pos x="T4" y="T5"/>
              </a:cxn>
              <a:cxn ang="T13">
                <a:pos x="T6" y="T7"/>
              </a:cxn>
              <a:cxn ang="T14">
                <a:pos x="T8" y="T9"/>
              </a:cxn>
            </a:cxnLst>
            <a:rect l="T15" t="T16" r="T17" b="T18"/>
            <a:pathLst>
              <a:path w="424" h="235">
                <a:moveTo>
                  <a:pt x="143" y="235"/>
                </a:moveTo>
                <a:lnTo>
                  <a:pt x="424" y="0"/>
                </a:lnTo>
                <a:lnTo>
                  <a:pt x="0" y="208"/>
                </a:lnTo>
                <a:lnTo>
                  <a:pt x="77" y="226"/>
                </a:lnTo>
                <a:lnTo>
                  <a:pt x="143" y="235"/>
                </a:lnTo>
                <a:close/>
              </a:path>
            </a:pathLst>
          </a:custGeom>
          <a:solidFill>
            <a:schemeClr val="accent1"/>
          </a:solidFill>
          <a:ln w="12700">
            <a:solidFill>
              <a:schemeClr val="accent1"/>
            </a:solidFill>
            <a:round/>
            <a:headEnd/>
            <a:tailEnd/>
          </a:ln>
        </p:spPr>
        <p:txBody>
          <a:bodyPr/>
          <a:lstStyle/>
          <a:p>
            <a:endParaRPr lang="en-US"/>
          </a:p>
        </p:txBody>
      </p:sp>
      <p:sp>
        <p:nvSpPr>
          <p:cNvPr id="6277" name="Freeform 133"/>
          <p:cNvSpPr>
            <a:spLocks/>
          </p:cNvSpPr>
          <p:nvPr/>
        </p:nvSpPr>
        <p:spPr bwMode="auto">
          <a:xfrm>
            <a:off x="6786197" y="3806825"/>
            <a:ext cx="457200" cy="420688"/>
          </a:xfrm>
          <a:custGeom>
            <a:avLst/>
            <a:gdLst>
              <a:gd name="T0" fmla="*/ 2147483647 w 288"/>
              <a:gd name="T1" fmla="*/ 2147483647 h 265"/>
              <a:gd name="T2" fmla="*/ 2147483647 w 288"/>
              <a:gd name="T3" fmla="*/ 0 h 265"/>
              <a:gd name="T4" fmla="*/ 0 w 288"/>
              <a:gd name="T5" fmla="*/ 2147483647 h 265"/>
              <a:gd name="T6" fmla="*/ 2147483647 w 288"/>
              <a:gd name="T7" fmla="*/ 2147483647 h 265"/>
              <a:gd name="T8" fmla="*/ 0 60000 65536"/>
              <a:gd name="T9" fmla="*/ 0 60000 65536"/>
              <a:gd name="T10" fmla="*/ 0 60000 65536"/>
              <a:gd name="T11" fmla="*/ 0 60000 65536"/>
              <a:gd name="T12" fmla="*/ 0 w 288"/>
              <a:gd name="T13" fmla="*/ 0 h 265"/>
              <a:gd name="T14" fmla="*/ 288 w 288"/>
              <a:gd name="T15" fmla="*/ 265 h 265"/>
            </a:gdLst>
            <a:ahLst/>
            <a:cxnLst>
              <a:cxn ang="T8">
                <a:pos x="T0" y="T1"/>
              </a:cxn>
              <a:cxn ang="T9">
                <a:pos x="T2" y="T3"/>
              </a:cxn>
              <a:cxn ang="T10">
                <a:pos x="T4" y="T5"/>
              </a:cxn>
              <a:cxn ang="T11">
                <a:pos x="T6" y="T7"/>
              </a:cxn>
            </a:cxnLst>
            <a:rect l="T12" t="T13" r="T14" b="T15"/>
            <a:pathLst>
              <a:path w="288" h="265">
                <a:moveTo>
                  <a:pt x="115" y="265"/>
                </a:moveTo>
                <a:lnTo>
                  <a:pt x="288" y="0"/>
                </a:lnTo>
                <a:lnTo>
                  <a:pt x="0" y="248"/>
                </a:lnTo>
                <a:lnTo>
                  <a:pt x="115" y="265"/>
                </a:lnTo>
                <a:close/>
              </a:path>
            </a:pathLst>
          </a:custGeom>
          <a:solidFill>
            <a:schemeClr val="accent1"/>
          </a:solidFill>
          <a:ln w="12700">
            <a:solidFill>
              <a:schemeClr val="accent1"/>
            </a:solidFill>
            <a:round/>
            <a:headEnd/>
            <a:tailEnd/>
          </a:ln>
        </p:spPr>
        <p:txBody>
          <a:bodyPr/>
          <a:lstStyle/>
          <a:p>
            <a:endParaRPr lang="en-US"/>
          </a:p>
        </p:txBody>
      </p:sp>
      <p:sp>
        <p:nvSpPr>
          <p:cNvPr id="6278" name="Freeform 134"/>
          <p:cNvSpPr>
            <a:spLocks/>
          </p:cNvSpPr>
          <p:nvPr/>
        </p:nvSpPr>
        <p:spPr bwMode="auto">
          <a:xfrm>
            <a:off x="6973766" y="3806826"/>
            <a:ext cx="269631" cy="430213"/>
          </a:xfrm>
          <a:custGeom>
            <a:avLst/>
            <a:gdLst>
              <a:gd name="T0" fmla="*/ 2147483647 w 170"/>
              <a:gd name="T1" fmla="*/ 2147483647 h 271"/>
              <a:gd name="T2" fmla="*/ 2147483647 w 170"/>
              <a:gd name="T3" fmla="*/ 0 h 271"/>
              <a:gd name="T4" fmla="*/ 0 w 170"/>
              <a:gd name="T5" fmla="*/ 2147483647 h 271"/>
              <a:gd name="T6" fmla="*/ 2147483647 w 170"/>
              <a:gd name="T7" fmla="*/ 2147483647 h 271"/>
              <a:gd name="T8" fmla="*/ 2147483647 w 170"/>
              <a:gd name="T9" fmla="*/ 2147483647 h 271"/>
              <a:gd name="T10" fmla="*/ 0 60000 65536"/>
              <a:gd name="T11" fmla="*/ 0 60000 65536"/>
              <a:gd name="T12" fmla="*/ 0 60000 65536"/>
              <a:gd name="T13" fmla="*/ 0 60000 65536"/>
              <a:gd name="T14" fmla="*/ 0 60000 65536"/>
              <a:gd name="T15" fmla="*/ 0 w 170"/>
              <a:gd name="T16" fmla="*/ 0 h 271"/>
              <a:gd name="T17" fmla="*/ 170 w 170"/>
              <a:gd name="T18" fmla="*/ 271 h 271"/>
            </a:gdLst>
            <a:ahLst/>
            <a:cxnLst>
              <a:cxn ang="T10">
                <a:pos x="T0" y="T1"/>
              </a:cxn>
              <a:cxn ang="T11">
                <a:pos x="T2" y="T3"/>
              </a:cxn>
              <a:cxn ang="T12">
                <a:pos x="T4" y="T5"/>
              </a:cxn>
              <a:cxn ang="T13">
                <a:pos x="T6" y="T7"/>
              </a:cxn>
              <a:cxn ang="T14">
                <a:pos x="T8" y="T9"/>
              </a:cxn>
            </a:cxnLst>
            <a:rect l="T15" t="T16" r="T17" b="T18"/>
            <a:pathLst>
              <a:path w="170" h="271">
                <a:moveTo>
                  <a:pt x="165" y="271"/>
                </a:moveTo>
                <a:lnTo>
                  <a:pt x="170" y="0"/>
                </a:lnTo>
                <a:lnTo>
                  <a:pt x="0" y="262"/>
                </a:lnTo>
                <a:lnTo>
                  <a:pt x="82" y="268"/>
                </a:lnTo>
                <a:lnTo>
                  <a:pt x="165" y="271"/>
                </a:lnTo>
                <a:close/>
              </a:path>
            </a:pathLst>
          </a:custGeom>
          <a:solidFill>
            <a:schemeClr val="accent1"/>
          </a:solidFill>
          <a:ln w="12700">
            <a:solidFill>
              <a:schemeClr val="accent1"/>
            </a:solidFill>
            <a:round/>
            <a:headEnd/>
            <a:tailEnd/>
          </a:ln>
        </p:spPr>
        <p:txBody>
          <a:bodyPr/>
          <a:lstStyle/>
          <a:p>
            <a:endParaRPr lang="en-US"/>
          </a:p>
        </p:txBody>
      </p:sp>
      <p:sp>
        <p:nvSpPr>
          <p:cNvPr id="6279" name="Freeform 135"/>
          <p:cNvSpPr>
            <a:spLocks/>
          </p:cNvSpPr>
          <p:nvPr/>
        </p:nvSpPr>
        <p:spPr bwMode="auto">
          <a:xfrm>
            <a:off x="6197112" y="3546475"/>
            <a:ext cx="1030165" cy="266700"/>
          </a:xfrm>
          <a:custGeom>
            <a:avLst/>
            <a:gdLst>
              <a:gd name="T0" fmla="*/ 0 w 649"/>
              <a:gd name="T1" fmla="*/ 2147483647 h 168"/>
              <a:gd name="T2" fmla="*/ 2147483647 w 649"/>
              <a:gd name="T3" fmla="*/ 2147483647 h 168"/>
              <a:gd name="T4" fmla="*/ 2147483647 w 649"/>
              <a:gd name="T5" fmla="*/ 0 h 168"/>
              <a:gd name="T6" fmla="*/ 2147483647 w 649"/>
              <a:gd name="T7" fmla="*/ 2147483647 h 168"/>
              <a:gd name="T8" fmla="*/ 0 w 649"/>
              <a:gd name="T9" fmla="*/ 2147483647 h 168"/>
              <a:gd name="T10" fmla="*/ 0 60000 65536"/>
              <a:gd name="T11" fmla="*/ 0 60000 65536"/>
              <a:gd name="T12" fmla="*/ 0 60000 65536"/>
              <a:gd name="T13" fmla="*/ 0 60000 65536"/>
              <a:gd name="T14" fmla="*/ 0 60000 65536"/>
              <a:gd name="T15" fmla="*/ 0 w 649"/>
              <a:gd name="T16" fmla="*/ 0 h 168"/>
              <a:gd name="T17" fmla="*/ 649 w 649"/>
              <a:gd name="T18" fmla="*/ 168 h 168"/>
            </a:gdLst>
            <a:ahLst/>
            <a:cxnLst>
              <a:cxn ang="T10">
                <a:pos x="T0" y="T1"/>
              </a:cxn>
              <a:cxn ang="T11">
                <a:pos x="T2" y="T3"/>
              </a:cxn>
              <a:cxn ang="T12">
                <a:pos x="T4" y="T5"/>
              </a:cxn>
              <a:cxn ang="T13">
                <a:pos x="T6" y="T7"/>
              </a:cxn>
              <a:cxn ang="T14">
                <a:pos x="T8" y="T9"/>
              </a:cxn>
            </a:cxnLst>
            <a:rect l="T15" t="T16" r="T17" b="T18"/>
            <a:pathLst>
              <a:path w="649" h="168">
                <a:moveTo>
                  <a:pt x="0" y="68"/>
                </a:moveTo>
                <a:lnTo>
                  <a:pt x="649" y="168"/>
                </a:lnTo>
                <a:lnTo>
                  <a:pt x="132" y="0"/>
                </a:lnTo>
                <a:lnTo>
                  <a:pt x="43" y="40"/>
                </a:lnTo>
                <a:lnTo>
                  <a:pt x="0" y="68"/>
                </a:lnTo>
                <a:close/>
              </a:path>
            </a:pathLst>
          </a:custGeom>
          <a:solidFill>
            <a:schemeClr val="accent1"/>
          </a:solidFill>
          <a:ln w="12700">
            <a:solidFill>
              <a:schemeClr val="accent1"/>
            </a:solidFill>
            <a:round/>
            <a:headEnd/>
            <a:tailEnd/>
          </a:ln>
        </p:spPr>
        <p:txBody>
          <a:bodyPr/>
          <a:lstStyle/>
          <a:p>
            <a:endParaRPr lang="en-US"/>
          </a:p>
        </p:txBody>
      </p:sp>
      <p:sp>
        <p:nvSpPr>
          <p:cNvPr id="6280" name="Freeform 136"/>
          <p:cNvSpPr>
            <a:spLocks/>
          </p:cNvSpPr>
          <p:nvPr/>
        </p:nvSpPr>
        <p:spPr bwMode="auto">
          <a:xfrm rot="21545917" flipV="1">
            <a:off x="6399336" y="3487739"/>
            <a:ext cx="823546" cy="327025"/>
          </a:xfrm>
          <a:custGeom>
            <a:avLst/>
            <a:gdLst>
              <a:gd name="T0" fmla="*/ 2147483647 w 528"/>
              <a:gd name="T1" fmla="*/ 2147483647 h 216"/>
              <a:gd name="T2" fmla="*/ 2147483647 w 528"/>
              <a:gd name="T3" fmla="*/ 0 h 216"/>
              <a:gd name="T4" fmla="*/ 0 w 528"/>
              <a:gd name="T5" fmla="*/ 2147483647 h 216"/>
              <a:gd name="T6" fmla="*/ 2147483647 w 528"/>
              <a:gd name="T7" fmla="*/ 2147483647 h 216"/>
              <a:gd name="T8" fmla="*/ 0 60000 65536"/>
              <a:gd name="T9" fmla="*/ 0 60000 65536"/>
              <a:gd name="T10" fmla="*/ 0 60000 65536"/>
              <a:gd name="T11" fmla="*/ 0 60000 65536"/>
              <a:gd name="T12" fmla="*/ 0 w 528"/>
              <a:gd name="T13" fmla="*/ 0 h 216"/>
              <a:gd name="T14" fmla="*/ 528 w 528"/>
              <a:gd name="T15" fmla="*/ 216 h 216"/>
            </a:gdLst>
            <a:ahLst/>
            <a:cxnLst>
              <a:cxn ang="T8">
                <a:pos x="T0" y="T1"/>
              </a:cxn>
              <a:cxn ang="T9">
                <a:pos x="T2" y="T3"/>
              </a:cxn>
              <a:cxn ang="T10">
                <a:pos x="T4" y="T5"/>
              </a:cxn>
              <a:cxn ang="T11">
                <a:pos x="T6" y="T7"/>
              </a:cxn>
            </a:cxnLst>
            <a:rect l="T12" t="T13" r="T14" b="T15"/>
            <a:pathLst>
              <a:path w="528" h="216">
                <a:moveTo>
                  <a:pt x="108" y="216"/>
                </a:moveTo>
                <a:lnTo>
                  <a:pt x="528" y="0"/>
                </a:lnTo>
                <a:lnTo>
                  <a:pt x="0" y="180"/>
                </a:lnTo>
                <a:lnTo>
                  <a:pt x="108" y="216"/>
                </a:lnTo>
                <a:close/>
              </a:path>
            </a:pathLst>
          </a:custGeom>
          <a:solidFill>
            <a:schemeClr val="accent1"/>
          </a:solidFill>
          <a:ln w="12700">
            <a:solidFill>
              <a:schemeClr val="accent1"/>
            </a:solidFill>
            <a:round/>
            <a:headEnd/>
            <a:tailEnd/>
          </a:ln>
        </p:spPr>
        <p:txBody>
          <a:bodyPr/>
          <a:lstStyle/>
          <a:p>
            <a:endParaRPr lang="en-US"/>
          </a:p>
        </p:txBody>
      </p:sp>
      <p:sp>
        <p:nvSpPr>
          <p:cNvPr id="6281" name="Freeform 137"/>
          <p:cNvSpPr>
            <a:spLocks/>
          </p:cNvSpPr>
          <p:nvPr/>
        </p:nvSpPr>
        <p:spPr bwMode="auto">
          <a:xfrm rot="21545917" flipV="1">
            <a:off x="6567854" y="3455989"/>
            <a:ext cx="662354" cy="352425"/>
          </a:xfrm>
          <a:custGeom>
            <a:avLst/>
            <a:gdLst>
              <a:gd name="T0" fmla="*/ 2147483647 w 424"/>
              <a:gd name="T1" fmla="*/ 2147483647 h 232"/>
              <a:gd name="T2" fmla="*/ 2147483647 w 424"/>
              <a:gd name="T3" fmla="*/ 0 h 232"/>
              <a:gd name="T4" fmla="*/ 0 w 424"/>
              <a:gd name="T5" fmla="*/ 2147483647 h 232"/>
              <a:gd name="T6" fmla="*/ 2147483647 w 424"/>
              <a:gd name="T7" fmla="*/ 2147483647 h 232"/>
              <a:gd name="T8" fmla="*/ 0 60000 65536"/>
              <a:gd name="T9" fmla="*/ 0 60000 65536"/>
              <a:gd name="T10" fmla="*/ 0 60000 65536"/>
              <a:gd name="T11" fmla="*/ 0 60000 65536"/>
              <a:gd name="T12" fmla="*/ 0 w 424"/>
              <a:gd name="T13" fmla="*/ 0 h 232"/>
              <a:gd name="T14" fmla="*/ 424 w 424"/>
              <a:gd name="T15" fmla="*/ 232 h 232"/>
            </a:gdLst>
            <a:ahLst/>
            <a:cxnLst>
              <a:cxn ang="T8">
                <a:pos x="T0" y="T1"/>
              </a:cxn>
              <a:cxn ang="T9">
                <a:pos x="T2" y="T3"/>
              </a:cxn>
              <a:cxn ang="T10">
                <a:pos x="T4" y="T5"/>
              </a:cxn>
              <a:cxn ang="T11">
                <a:pos x="T6" y="T7"/>
              </a:cxn>
            </a:cxnLst>
            <a:rect l="T12" t="T13" r="T14" b="T15"/>
            <a:pathLst>
              <a:path w="424" h="232">
                <a:moveTo>
                  <a:pt x="124" y="232"/>
                </a:moveTo>
                <a:lnTo>
                  <a:pt x="424" y="0"/>
                </a:lnTo>
                <a:lnTo>
                  <a:pt x="0" y="208"/>
                </a:lnTo>
                <a:lnTo>
                  <a:pt x="124" y="232"/>
                </a:lnTo>
                <a:close/>
              </a:path>
            </a:pathLst>
          </a:custGeom>
          <a:solidFill>
            <a:schemeClr val="accent1"/>
          </a:solidFill>
          <a:ln w="12700">
            <a:solidFill>
              <a:schemeClr val="accent1"/>
            </a:solidFill>
            <a:round/>
            <a:headEnd/>
            <a:tailEnd/>
          </a:ln>
        </p:spPr>
        <p:txBody>
          <a:bodyPr/>
          <a:lstStyle/>
          <a:p>
            <a:endParaRPr lang="en-US"/>
          </a:p>
        </p:txBody>
      </p:sp>
      <p:sp>
        <p:nvSpPr>
          <p:cNvPr id="6282" name="Freeform 138"/>
          <p:cNvSpPr>
            <a:spLocks/>
          </p:cNvSpPr>
          <p:nvPr/>
        </p:nvSpPr>
        <p:spPr bwMode="auto">
          <a:xfrm>
            <a:off x="6759820" y="3427413"/>
            <a:ext cx="471854" cy="392112"/>
          </a:xfrm>
          <a:custGeom>
            <a:avLst/>
            <a:gdLst>
              <a:gd name="T0" fmla="*/ 2147483647 w 297"/>
              <a:gd name="T1" fmla="*/ 0 h 247"/>
              <a:gd name="T2" fmla="*/ 2147483647 w 297"/>
              <a:gd name="T3" fmla="*/ 2147483647 h 247"/>
              <a:gd name="T4" fmla="*/ 0 w 297"/>
              <a:gd name="T5" fmla="*/ 2147483647 h 247"/>
              <a:gd name="T6" fmla="*/ 2147483647 w 297"/>
              <a:gd name="T7" fmla="*/ 0 h 247"/>
              <a:gd name="T8" fmla="*/ 0 60000 65536"/>
              <a:gd name="T9" fmla="*/ 0 60000 65536"/>
              <a:gd name="T10" fmla="*/ 0 60000 65536"/>
              <a:gd name="T11" fmla="*/ 0 60000 65536"/>
              <a:gd name="T12" fmla="*/ 0 w 297"/>
              <a:gd name="T13" fmla="*/ 0 h 247"/>
              <a:gd name="T14" fmla="*/ 297 w 297"/>
              <a:gd name="T15" fmla="*/ 247 h 247"/>
            </a:gdLst>
            <a:ahLst/>
            <a:cxnLst>
              <a:cxn ang="T8">
                <a:pos x="T0" y="T1"/>
              </a:cxn>
              <a:cxn ang="T9">
                <a:pos x="T2" y="T3"/>
              </a:cxn>
              <a:cxn ang="T10">
                <a:pos x="T4" y="T5"/>
              </a:cxn>
              <a:cxn ang="T11">
                <a:pos x="T6" y="T7"/>
              </a:cxn>
            </a:cxnLst>
            <a:rect l="T12" t="T13" r="T14" b="T15"/>
            <a:pathLst>
              <a:path w="297" h="247">
                <a:moveTo>
                  <a:pt x="135" y="0"/>
                </a:moveTo>
                <a:lnTo>
                  <a:pt x="297" y="247"/>
                </a:lnTo>
                <a:lnTo>
                  <a:pt x="0" y="21"/>
                </a:lnTo>
                <a:lnTo>
                  <a:pt x="135" y="0"/>
                </a:lnTo>
                <a:close/>
              </a:path>
            </a:pathLst>
          </a:custGeom>
          <a:solidFill>
            <a:schemeClr val="accent1"/>
          </a:solidFill>
          <a:ln w="12700">
            <a:solidFill>
              <a:schemeClr val="accent1"/>
            </a:solidFill>
            <a:round/>
            <a:headEnd/>
            <a:tailEnd/>
          </a:ln>
        </p:spPr>
        <p:txBody>
          <a:bodyPr/>
          <a:lstStyle/>
          <a:p>
            <a:endParaRPr lang="en-US"/>
          </a:p>
        </p:txBody>
      </p:sp>
      <p:sp>
        <p:nvSpPr>
          <p:cNvPr id="6283" name="Freeform 139"/>
          <p:cNvSpPr>
            <a:spLocks/>
          </p:cNvSpPr>
          <p:nvPr/>
        </p:nvSpPr>
        <p:spPr bwMode="auto">
          <a:xfrm>
            <a:off x="6975231" y="3417889"/>
            <a:ext cx="256443" cy="401637"/>
          </a:xfrm>
          <a:custGeom>
            <a:avLst/>
            <a:gdLst>
              <a:gd name="T0" fmla="*/ 2147483647 w 161"/>
              <a:gd name="T1" fmla="*/ 2147483647 h 253"/>
              <a:gd name="T2" fmla="*/ 2147483647 w 161"/>
              <a:gd name="T3" fmla="*/ 2147483647 h 253"/>
              <a:gd name="T4" fmla="*/ 0 w 161"/>
              <a:gd name="T5" fmla="*/ 2147483647 h 253"/>
              <a:gd name="T6" fmla="*/ 2147483647 w 161"/>
              <a:gd name="T7" fmla="*/ 0 h 253"/>
              <a:gd name="T8" fmla="*/ 2147483647 w 161"/>
              <a:gd name="T9" fmla="*/ 2147483647 h 253"/>
              <a:gd name="T10" fmla="*/ 0 60000 65536"/>
              <a:gd name="T11" fmla="*/ 0 60000 65536"/>
              <a:gd name="T12" fmla="*/ 0 60000 65536"/>
              <a:gd name="T13" fmla="*/ 0 60000 65536"/>
              <a:gd name="T14" fmla="*/ 0 60000 65536"/>
              <a:gd name="T15" fmla="*/ 0 w 161"/>
              <a:gd name="T16" fmla="*/ 0 h 253"/>
              <a:gd name="T17" fmla="*/ 161 w 161"/>
              <a:gd name="T18" fmla="*/ 253 h 253"/>
            </a:gdLst>
            <a:ahLst/>
            <a:cxnLst>
              <a:cxn ang="T10">
                <a:pos x="T0" y="T1"/>
              </a:cxn>
              <a:cxn ang="T11">
                <a:pos x="T2" y="T3"/>
              </a:cxn>
              <a:cxn ang="T12">
                <a:pos x="T4" y="T5"/>
              </a:cxn>
              <a:cxn ang="T13">
                <a:pos x="T6" y="T7"/>
              </a:cxn>
              <a:cxn ang="T14">
                <a:pos x="T8" y="T9"/>
              </a:cxn>
            </a:cxnLst>
            <a:rect l="T15" t="T16" r="T17" b="T18"/>
            <a:pathLst>
              <a:path w="161" h="253">
                <a:moveTo>
                  <a:pt x="158" y="3"/>
                </a:moveTo>
                <a:lnTo>
                  <a:pt x="161" y="253"/>
                </a:lnTo>
                <a:lnTo>
                  <a:pt x="0" y="8"/>
                </a:lnTo>
                <a:lnTo>
                  <a:pt x="68" y="0"/>
                </a:lnTo>
                <a:lnTo>
                  <a:pt x="158" y="3"/>
                </a:lnTo>
                <a:close/>
              </a:path>
            </a:pathLst>
          </a:custGeom>
          <a:solidFill>
            <a:schemeClr val="accent1"/>
          </a:solidFill>
          <a:ln w="12700">
            <a:solidFill>
              <a:schemeClr val="accent1"/>
            </a:solidFill>
            <a:round/>
            <a:headEnd/>
            <a:tailEnd/>
          </a:ln>
        </p:spPr>
        <p:txBody>
          <a:bodyPr/>
          <a:lstStyle/>
          <a:p>
            <a:endParaRPr lang="en-US"/>
          </a:p>
        </p:txBody>
      </p:sp>
      <p:sp>
        <p:nvSpPr>
          <p:cNvPr id="6284" name="Freeform 140"/>
          <p:cNvSpPr>
            <a:spLocks/>
          </p:cNvSpPr>
          <p:nvPr/>
        </p:nvSpPr>
        <p:spPr bwMode="auto">
          <a:xfrm>
            <a:off x="7240466" y="3822701"/>
            <a:ext cx="1121019" cy="176213"/>
          </a:xfrm>
          <a:custGeom>
            <a:avLst/>
            <a:gdLst>
              <a:gd name="T0" fmla="*/ 2147483647 w 706"/>
              <a:gd name="T1" fmla="*/ 2147483647 h 111"/>
              <a:gd name="T2" fmla="*/ 0 w 706"/>
              <a:gd name="T3" fmla="*/ 0 h 111"/>
              <a:gd name="T4" fmla="*/ 2147483647 w 706"/>
              <a:gd name="T5" fmla="*/ 2147483647 h 111"/>
              <a:gd name="T6" fmla="*/ 2147483647 w 706"/>
              <a:gd name="T7" fmla="*/ 2147483647 h 111"/>
              <a:gd name="T8" fmla="*/ 2147483647 w 706"/>
              <a:gd name="T9" fmla="*/ 2147483647 h 111"/>
              <a:gd name="T10" fmla="*/ 0 60000 65536"/>
              <a:gd name="T11" fmla="*/ 0 60000 65536"/>
              <a:gd name="T12" fmla="*/ 0 60000 65536"/>
              <a:gd name="T13" fmla="*/ 0 60000 65536"/>
              <a:gd name="T14" fmla="*/ 0 60000 65536"/>
              <a:gd name="T15" fmla="*/ 0 w 706"/>
              <a:gd name="T16" fmla="*/ 0 h 111"/>
              <a:gd name="T17" fmla="*/ 706 w 706"/>
              <a:gd name="T18" fmla="*/ 111 h 111"/>
            </a:gdLst>
            <a:ahLst/>
            <a:cxnLst>
              <a:cxn ang="T10">
                <a:pos x="T0" y="T1"/>
              </a:cxn>
              <a:cxn ang="T11">
                <a:pos x="T2" y="T3"/>
              </a:cxn>
              <a:cxn ang="T12">
                <a:pos x="T4" y="T5"/>
              </a:cxn>
              <a:cxn ang="T13">
                <a:pos x="T6" y="T7"/>
              </a:cxn>
              <a:cxn ang="T14">
                <a:pos x="T8" y="T9"/>
              </a:cxn>
            </a:cxnLst>
            <a:rect l="T15" t="T16" r="T17" b="T18"/>
            <a:pathLst>
              <a:path w="706" h="111">
                <a:moveTo>
                  <a:pt x="706" y="9"/>
                </a:moveTo>
                <a:lnTo>
                  <a:pt x="0" y="0"/>
                </a:lnTo>
                <a:lnTo>
                  <a:pt x="633" y="111"/>
                </a:lnTo>
                <a:lnTo>
                  <a:pt x="684" y="69"/>
                </a:lnTo>
                <a:lnTo>
                  <a:pt x="706" y="9"/>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85" name="Freeform 141"/>
          <p:cNvSpPr>
            <a:spLocks/>
          </p:cNvSpPr>
          <p:nvPr/>
        </p:nvSpPr>
        <p:spPr bwMode="auto">
          <a:xfrm>
            <a:off x="7237535" y="3819526"/>
            <a:ext cx="1008185" cy="284163"/>
          </a:xfrm>
          <a:custGeom>
            <a:avLst/>
            <a:gdLst>
              <a:gd name="T0" fmla="*/ 2147483647 w 635"/>
              <a:gd name="T1" fmla="*/ 2147483647 h 179"/>
              <a:gd name="T2" fmla="*/ 0 w 635"/>
              <a:gd name="T3" fmla="*/ 0 h 179"/>
              <a:gd name="T4" fmla="*/ 2147483647 w 635"/>
              <a:gd name="T5" fmla="*/ 2147483647 h 179"/>
              <a:gd name="T6" fmla="*/ 2147483647 w 635"/>
              <a:gd name="T7" fmla="*/ 2147483647 h 179"/>
              <a:gd name="T8" fmla="*/ 2147483647 w 635"/>
              <a:gd name="T9" fmla="*/ 2147483647 h 179"/>
              <a:gd name="T10" fmla="*/ 0 60000 65536"/>
              <a:gd name="T11" fmla="*/ 0 60000 65536"/>
              <a:gd name="T12" fmla="*/ 0 60000 65536"/>
              <a:gd name="T13" fmla="*/ 0 60000 65536"/>
              <a:gd name="T14" fmla="*/ 0 60000 65536"/>
              <a:gd name="T15" fmla="*/ 0 w 635"/>
              <a:gd name="T16" fmla="*/ 0 h 179"/>
              <a:gd name="T17" fmla="*/ 635 w 635"/>
              <a:gd name="T18" fmla="*/ 179 h 179"/>
            </a:gdLst>
            <a:ahLst/>
            <a:cxnLst>
              <a:cxn ang="T10">
                <a:pos x="T0" y="T1"/>
              </a:cxn>
              <a:cxn ang="T11">
                <a:pos x="T2" y="T3"/>
              </a:cxn>
              <a:cxn ang="T12">
                <a:pos x="T4" y="T5"/>
              </a:cxn>
              <a:cxn ang="T13">
                <a:pos x="T6" y="T7"/>
              </a:cxn>
              <a:cxn ang="T14">
                <a:pos x="T8" y="T9"/>
              </a:cxn>
            </a:cxnLst>
            <a:rect l="T15" t="T16" r="T17" b="T18"/>
            <a:pathLst>
              <a:path w="635" h="179">
                <a:moveTo>
                  <a:pt x="635" y="113"/>
                </a:moveTo>
                <a:lnTo>
                  <a:pt x="0" y="0"/>
                </a:lnTo>
                <a:lnTo>
                  <a:pt x="506" y="179"/>
                </a:lnTo>
                <a:lnTo>
                  <a:pt x="578" y="149"/>
                </a:lnTo>
                <a:lnTo>
                  <a:pt x="635" y="113"/>
                </a:lnTo>
                <a:close/>
              </a:path>
            </a:pathLst>
          </a:custGeom>
          <a:solidFill>
            <a:schemeClr val="accent1"/>
          </a:solidFill>
          <a:ln w="6350">
            <a:solidFill>
              <a:schemeClr val="accent1"/>
            </a:solidFill>
            <a:round/>
            <a:headEnd/>
            <a:tailEnd/>
          </a:ln>
        </p:spPr>
        <p:txBody>
          <a:bodyPr/>
          <a:lstStyle/>
          <a:p>
            <a:endParaRPr lang="en-US"/>
          </a:p>
        </p:txBody>
      </p:sp>
      <p:sp>
        <p:nvSpPr>
          <p:cNvPr id="6286" name="Freeform 142"/>
          <p:cNvSpPr>
            <a:spLocks/>
          </p:cNvSpPr>
          <p:nvPr/>
        </p:nvSpPr>
        <p:spPr bwMode="auto">
          <a:xfrm>
            <a:off x="7240466" y="3825875"/>
            <a:ext cx="814754" cy="336550"/>
          </a:xfrm>
          <a:custGeom>
            <a:avLst/>
            <a:gdLst>
              <a:gd name="T0" fmla="*/ 2147483647 w 513"/>
              <a:gd name="T1" fmla="*/ 2147483647 h 212"/>
              <a:gd name="T2" fmla="*/ 0 w 513"/>
              <a:gd name="T3" fmla="*/ 0 h 212"/>
              <a:gd name="T4" fmla="*/ 2147483647 w 513"/>
              <a:gd name="T5" fmla="*/ 2147483647 h 212"/>
              <a:gd name="T6" fmla="*/ 2147483647 w 513"/>
              <a:gd name="T7" fmla="*/ 2147483647 h 212"/>
              <a:gd name="T8" fmla="*/ 0 60000 65536"/>
              <a:gd name="T9" fmla="*/ 0 60000 65536"/>
              <a:gd name="T10" fmla="*/ 0 60000 65536"/>
              <a:gd name="T11" fmla="*/ 0 60000 65536"/>
              <a:gd name="T12" fmla="*/ 0 w 513"/>
              <a:gd name="T13" fmla="*/ 0 h 212"/>
              <a:gd name="T14" fmla="*/ 513 w 513"/>
              <a:gd name="T15" fmla="*/ 212 h 212"/>
            </a:gdLst>
            <a:ahLst/>
            <a:cxnLst>
              <a:cxn ang="T8">
                <a:pos x="T0" y="T1"/>
              </a:cxn>
              <a:cxn ang="T9">
                <a:pos x="T2" y="T3"/>
              </a:cxn>
              <a:cxn ang="T10">
                <a:pos x="T4" y="T5"/>
              </a:cxn>
              <a:cxn ang="T11">
                <a:pos x="T6" y="T7"/>
              </a:cxn>
            </a:cxnLst>
            <a:rect l="T12" t="T13" r="T14" b="T15"/>
            <a:pathLst>
              <a:path w="513" h="212">
                <a:moveTo>
                  <a:pt x="390" y="212"/>
                </a:moveTo>
                <a:lnTo>
                  <a:pt x="0" y="0"/>
                </a:lnTo>
                <a:lnTo>
                  <a:pt x="513" y="178"/>
                </a:lnTo>
                <a:lnTo>
                  <a:pt x="390" y="212"/>
                </a:lnTo>
                <a:close/>
              </a:path>
            </a:pathLst>
          </a:custGeom>
          <a:solidFill>
            <a:schemeClr val="accent1"/>
          </a:solidFill>
          <a:ln w="12700">
            <a:solidFill>
              <a:schemeClr val="accent1"/>
            </a:solidFill>
            <a:round/>
            <a:headEnd/>
            <a:tailEnd/>
          </a:ln>
        </p:spPr>
        <p:txBody>
          <a:bodyPr/>
          <a:lstStyle/>
          <a:p>
            <a:endParaRPr lang="en-US"/>
          </a:p>
        </p:txBody>
      </p:sp>
      <p:sp>
        <p:nvSpPr>
          <p:cNvPr id="6287" name="Freeform 143"/>
          <p:cNvSpPr>
            <a:spLocks/>
          </p:cNvSpPr>
          <p:nvPr/>
        </p:nvSpPr>
        <p:spPr bwMode="auto">
          <a:xfrm>
            <a:off x="7234605" y="3832225"/>
            <a:ext cx="640373" cy="361950"/>
          </a:xfrm>
          <a:custGeom>
            <a:avLst/>
            <a:gdLst>
              <a:gd name="T0" fmla="*/ 2147483647 w 404"/>
              <a:gd name="T1" fmla="*/ 2147483647 h 228"/>
              <a:gd name="T2" fmla="*/ 0 w 404"/>
              <a:gd name="T3" fmla="*/ 0 h 228"/>
              <a:gd name="T4" fmla="*/ 2147483647 w 404"/>
              <a:gd name="T5" fmla="*/ 2147483647 h 228"/>
              <a:gd name="T6" fmla="*/ 2147483647 w 404"/>
              <a:gd name="T7" fmla="*/ 2147483647 h 228"/>
              <a:gd name="T8" fmla="*/ 0 60000 65536"/>
              <a:gd name="T9" fmla="*/ 0 60000 65536"/>
              <a:gd name="T10" fmla="*/ 0 60000 65536"/>
              <a:gd name="T11" fmla="*/ 0 60000 65536"/>
              <a:gd name="T12" fmla="*/ 0 w 404"/>
              <a:gd name="T13" fmla="*/ 0 h 228"/>
              <a:gd name="T14" fmla="*/ 404 w 404"/>
              <a:gd name="T15" fmla="*/ 228 h 228"/>
            </a:gdLst>
            <a:ahLst/>
            <a:cxnLst>
              <a:cxn ang="T8">
                <a:pos x="T0" y="T1"/>
              </a:cxn>
              <a:cxn ang="T9">
                <a:pos x="T2" y="T3"/>
              </a:cxn>
              <a:cxn ang="T10">
                <a:pos x="T4" y="T5"/>
              </a:cxn>
              <a:cxn ang="T11">
                <a:pos x="T6" y="T7"/>
              </a:cxn>
            </a:cxnLst>
            <a:rect l="T12" t="T13" r="T14" b="T15"/>
            <a:pathLst>
              <a:path w="404" h="228">
                <a:moveTo>
                  <a:pt x="271" y="228"/>
                </a:moveTo>
                <a:lnTo>
                  <a:pt x="0" y="0"/>
                </a:lnTo>
                <a:lnTo>
                  <a:pt x="404" y="202"/>
                </a:lnTo>
                <a:lnTo>
                  <a:pt x="271" y="228"/>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88" name="Freeform 144"/>
          <p:cNvSpPr>
            <a:spLocks/>
          </p:cNvSpPr>
          <p:nvPr/>
        </p:nvSpPr>
        <p:spPr bwMode="auto">
          <a:xfrm>
            <a:off x="7234605" y="3813175"/>
            <a:ext cx="435219" cy="412750"/>
          </a:xfrm>
          <a:custGeom>
            <a:avLst/>
            <a:gdLst>
              <a:gd name="T0" fmla="*/ 2147483647 w 274"/>
              <a:gd name="T1" fmla="*/ 2147483647 h 260"/>
              <a:gd name="T2" fmla="*/ 0 w 274"/>
              <a:gd name="T3" fmla="*/ 0 h 260"/>
              <a:gd name="T4" fmla="*/ 2147483647 w 274"/>
              <a:gd name="T5" fmla="*/ 2147483647 h 260"/>
              <a:gd name="T6" fmla="*/ 2147483647 w 274"/>
              <a:gd name="T7" fmla="*/ 2147483647 h 260"/>
              <a:gd name="T8" fmla="*/ 0 60000 65536"/>
              <a:gd name="T9" fmla="*/ 0 60000 65536"/>
              <a:gd name="T10" fmla="*/ 0 60000 65536"/>
              <a:gd name="T11" fmla="*/ 0 60000 65536"/>
              <a:gd name="T12" fmla="*/ 0 w 274"/>
              <a:gd name="T13" fmla="*/ 0 h 260"/>
              <a:gd name="T14" fmla="*/ 274 w 274"/>
              <a:gd name="T15" fmla="*/ 260 h 260"/>
            </a:gdLst>
            <a:ahLst/>
            <a:cxnLst>
              <a:cxn ang="T8">
                <a:pos x="T0" y="T1"/>
              </a:cxn>
              <a:cxn ang="T9">
                <a:pos x="T2" y="T3"/>
              </a:cxn>
              <a:cxn ang="T10">
                <a:pos x="T4" y="T5"/>
              </a:cxn>
              <a:cxn ang="T11">
                <a:pos x="T6" y="T7"/>
              </a:cxn>
            </a:cxnLst>
            <a:rect l="T12" t="T13" r="T14" b="T15"/>
            <a:pathLst>
              <a:path w="274" h="260">
                <a:moveTo>
                  <a:pt x="154" y="260"/>
                </a:moveTo>
                <a:lnTo>
                  <a:pt x="0" y="0"/>
                </a:lnTo>
                <a:lnTo>
                  <a:pt x="274" y="240"/>
                </a:lnTo>
                <a:lnTo>
                  <a:pt x="154" y="260"/>
                </a:lnTo>
                <a:close/>
              </a:path>
            </a:pathLst>
          </a:custGeom>
          <a:solidFill>
            <a:schemeClr val="accent1"/>
          </a:solidFill>
          <a:ln w="12700">
            <a:solidFill>
              <a:schemeClr val="accent1"/>
            </a:solidFill>
            <a:round/>
            <a:headEnd/>
            <a:tailEnd/>
          </a:ln>
        </p:spPr>
        <p:txBody>
          <a:bodyPr/>
          <a:lstStyle/>
          <a:p>
            <a:endParaRPr lang="en-US"/>
          </a:p>
        </p:txBody>
      </p:sp>
      <p:sp>
        <p:nvSpPr>
          <p:cNvPr id="6289" name="Freeform 145"/>
          <p:cNvSpPr>
            <a:spLocks/>
          </p:cNvSpPr>
          <p:nvPr/>
        </p:nvSpPr>
        <p:spPr bwMode="auto">
          <a:xfrm>
            <a:off x="7234605" y="3813175"/>
            <a:ext cx="253511" cy="419100"/>
          </a:xfrm>
          <a:custGeom>
            <a:avLst/>
            <a:gdLst>
              <a:gd name="T0" fmla="*/ 0 w 160"/>
              <a:gd name="T1" fmla="*/ 2147483647 h 264"/>
              <a:gd name="T2" fmla="*/ 0 w 160"/>
              <a:gd name="T3" fmla="*/ 0 h 264"/>
              <a:gd name="T4" fmla="*/ 2147483647 w 160"/>
              <a:gd name="T5" fmla="*/ 2147483647 h 264"/>
              <a:gd name="T6" fmla="*/ 2147483647 w 160"/>
              <a:gd name="T7" fmla="*/ 2147483647 h 264"/>
              <a:gd name="T8" fmla="*/ 0 w 160"/>
              <a:gd name="T9" fmla="*/ 2147483647 h 264"/>
              <a:gd name="T10" fmla="*/ 0 60000 65536"/>
              <a:gd name="T11" fmla="*/ 0 60000 65536"/>
              <a:gd name="T12" fmla="*/ 0 60000 65536"/>
              <a:gd name="T13" fmla="*/ 0 60000 65536"/>
              <a:gd name="T14" fmla="*/ 0 60000 65536"/>
              <a:gd name="T15" fmla="*/ 0 w 160"/>
              <a:gd name="T16" fmla="*/ 0 h 264"/>
              <a:gd name="T17" fmla="*/ 160 w 160"/>
              <a:gd name="T18" fmla="*/ 264 h 264"/>
            </a:gdLst>
            <a:ahLst/>
            <a:cxnLst>
              <a:cxn ang="T10">
                <a:pos x="T0" y="T1"/>
              </a:cxn>
              <a:cxn ang="T11">
                <a:pos x="T2" y="T3"/>
              </a:cxn>
              <a:cxn ang="T12">
                <a:pos x="T4" y="T5"/>
              </a:cxn>
              <a:cxn ang="T13">
                <a:pos x="T6" y="T7"/>
              </a:cxn>
              <a:cxn ang="T14">
                <a:pos x="T8" y="T9"/>
              </a:cxn>
            </a:cxnLst>
            <a:rect l="T15" t="T16" r="T17" b="T18"/>
            <a:pathLst>
              <a:path w="160" h="264">
                <a:moveTo>
                  <a:pt x="0" y="264"/>
                </a:moveTo>
                <a:lnTo>
                  <a:pt x="0" y="0"/>
                </a:lnTo>
                <a:lnTo>
                  <a:pt x="160" y="260"/>
                </a:lnTo>
                <a:lnTo>
                  <a:pt x="91" y="264"/>
                </a:lnTo>
                <a:lnTo>
                  <a:pt x="0" y="264"/>
                </a:lnTo>
                <a:close/>
              </a:path>
            </a:pathLst>
          </a:custGeom>
          <a:solidFill>
            <a:schemeClr val="accent1"/>
          </a:solidFill>
          <a:ln w="6350">
            <a:solidFill>
              <a:schemeClr val="accent1"/>
            </a:solidFill>
            <a:round/>
            <a:headEnd/>
            <a:tailEnd/>
          </a:ln>
        </p:spPr>
        <p:txBody>
          <a:bodyPr/>
          <a:lstStyle/>
          <a:p>
            <a:endParaRPr lang="en-US"/>
          </a:p>
        </p:txBody>
      </p:sp>
      <p:sp>
        <p:nvSpPr>
          <p:cNvPr id="6290" name="Freeform 146"/>
          <p:cNvSpPr>
            <a:spLocks/>
          </p:cNvSpPr>
          <p:nvPr/>
        </p:nvSpPr>
        <p:spPr bwMode="auto">
          <a:xfrm>
            <a:off x="7225812" y="3554413"/>
            <a:ext cx="1018442" cy="258762"/>
          </a:xfrm>
          <a:custGeom>
            <a:avLst/>
            <a:gdLst>
              <a:gd name="T0" fmla="*/ 2147483647 w 641"/>
              <a:gd name="T1" fmla="*/ 2147483647 h 163"/>
              <a:gd name="T2" fmla="*/ 0 w 641"/>
              <a:gd name="T3" fmla="*/ 2147483647 h 163"/>
              <a:gd name="T4" fmla="*/ 2147483647 w 641"/>
              <a:gd name="T5" fmla="*/ 0 h 163"/>
              <a:gd name="T6" fmla="*/ 2147483647 w 641"/>
              <a:gd name="T7" fmla="*/ 2147483647 h 163"/>
              <a:gd name="T8" fmla="*/ 2147483647 w 641"/>
              <a:gd name="T9" fmla="*/ 2147483647 h 163"/>
              <a:gd name="T10" fmla="*/ 0 60000 65536"/>
              <a:gd name="T11" fmla="*/ 0 60000 65536"/>
              <a:gd name="T12" fmla="*/ 0 60000 65536"/>
              <a:gd name="T13" fmla="*/ 0 60000 65536"/>
              <a:gd name="T14" fmla="*/ 0 60000 65536"/>
              <a:gd name="T15" fmla="*/ 0 w 641"/>
              <a:gd name="T16" fmla="*/ 0 h 163"/>
              <a:gd name="T17" fmla="*/ 641 w 641"/>
              <a:gd name="T18" fmla="*/ 163 h 163"/>
            </a:gdLst>
            <a:ahLst/>
            <a:cxnLst>
              <a:cxn ang="T10">
                <a:pos x="T0" y="T1"/>
              </a:cxn>
              <a:cxn ang="T11">
                <a:pos x="T2" y="T3"/>
              </a:cxn>
              <a:cxn ang="T12">
                <a:pos x="T4" y="T5"/>
              </a:cxn>
              <a:cxn ang="T13">
                <a:pos x="T6" y="T7"/>
              </a:cxn>
              <a:cxn ang="T14">
                <a:pos x="T8" y="T9"/>
              </a:cxn>
            </a:cxnLst>
            <a:rect l="T15" t="T16" r="T17" b="T18"/>
            <a:pathLst>
              <a:path w="641" h="163">
                <a:moveTo>
                  <a:pt x="641" y="61"/>
                </a:moveTo>
                <a:lnTo>
                  <a:pt x="0" y="163"/>
                </a:lnTo>
                <a:lnTo>
                  <a:pt x="531" y="0"/>
                </a:lnTo>
                <a:lnTo>
                  <a:pt x="591" y="35"/>
                </a:lnTo>
                <a:lnTo>
                  <a:pt x="641" y="61"/>
                </a:lnTo>
                <a:close/>
              </a:path>
            </a:pathLst>
          </a:custGeom>
          <a:solidFill>
            <a:schemeClr val="accent1"/>
          </a:solidFill>
          <a:ln w="12700">
            <a:solidFill>
              <a:schemeClr val="accent1"/>
            </a:solidFill>
            <a:round/>
            <a:headEnd/>
            <a:tailEnd/>
          </a:ln>
        </p:spPr>
        <p:txBody>
          <a:bodyPr/>
          <a:lstStyle/>
          <a:p>
            <a:endParaRPr lang="en-US"/>
          </a:p>
        </p:txBody>
      </p:sp>
      <p:sp>
        <p:nvSpPr>
          <p:cNvPr id="6291" name="Freeform 147"/>
          <p:cNvSpPr>
            <a:spLocks/>
          </p:cNvSpPr>
          <p:nvPr/>
        </p:nvSpPr>
        <p:spPr bwMode="auto">
          <a:xfrm>
            <a:off x="7236069" y="3508375"/>
            <a:ext cx="814754" cy="300038"/>
          </a:xfrm>
          <a:custGeom>
            <a:avLst/>
            <a:gdLst>
              <a:gd name="T0" fmla="*/ 2147483647 w 513"/>
              <a:gd name="T1" fmla="*/ 0 h 189"/>
              <a:gd name="T2" fmla="*/ 0 w 513"/>
              <a:gd name="T3" fmla="*/ 2147483647 h 189"/>
              <a:gd name="T4" fmla="*/ 2147483647 w 513"/>
              <a:gd name="T5" fmla="*/ 2147483647 h 189"/>
              <a:gd name="T6" fmla="*/ 2147483647 w 513"/>
              <a:gd name="T7" fmla="*/ 0 h 189"/>
              <a:gd name="T8" fmla="*/ 0 60000 65536"/>
              <a:gd name="T9" fmla="*/ 0 60000 65536"/>
              <a:gd name="T10" fmla="*/ 0 60000 65536"/>
              <a:gd name="T11" fmla="*/ 0 60000 65536"/>
              <a:gd name="T12" fmla="*/ 0 w 513"/>
              <a:gd name="T13" fmla="*/ 0 h 189"/>
              <a:gd name="T14" fmla="*/ 513 w 513"/>
              <a:gd name="T15" fmla="*/ 189 h 189"/>
            </a:gdLst>
            <a:ahLst/>
            <a:cxnLst>
              <a:cxn ang="T8">
                <a:pos x="T0" y="T1"/>
              </a:cxn>
              <a:cxn ang="T9">
                <a:pos x="T2" y="T3"/>
              </a:cxn>
              <a:cxn ang="T10">
                <a:pos x="T4" y="T5"/>
              </a:cxn>
              <a:cxn ang="T11">
                <a:pos x="T6" y="T7"/>
              </a:cxn>
            </a:cxnLst>
            <a:rect l="T12" t="T13" r="T14" b="T15"/>
            <a:pathLst>
              <a:path w="513" h="189">
                <a:moveTo>
                  <a:pt x="408" y="0"/>
                </a:moveTo>
                <a:lnTo>
                  <a:pt x="0" y="189"/>
                </a:lnTo>
                <a:lnTo>
                  <a:pt x="513" y="30"/>
                </a:lnTo>
                <a:lnTo>
                  <a:pt x="408" y="0"/>
                </a:lnTo>
                <a:close/>
              </a:path>
            </a:pathLst>
          </a:custGeom>
          <a:solidFill>
            <a:schemeClr val="accent1"/>
          </a:solidFill>
          <a:ln w="12700">
            <a:solidFill>
              <a:schemeClr val="accent1"/>
            </a:solidFill>
            <a:round/>
            <a:headEnd/>
            <a:tailEnd/>
          </a:ln>
        </p:spPr>
        <p:txBody>
          <a:bodyPr/>
          <a:lstStyle/>
          <a:p>
            <a:endParaRPr lang="en-US"/>
          </a:p>
        </p:txBody>
      </p:sp>
      <p:sp>
        <p:nvSpPr>
          <p:cNvPr id="6292" name="Freeform 148"/>
          <p:cNvSpPr>
            <a:spLocks/>
          </p:cNvSpPr>
          <p:nvPr/>
        </p:nvSpPr>
        <p:spPr bwMode="auto">
          <a:xfrm>
            <a:off x="7236069" y="3470276"/>
            <a:ext cx="652097" cy="333375"/>
          </a:xfrm>
          <a:custGeom>
            <a:avLst/>
            <a:gdLst>
              <a:gd name="T0" fmla="*/ 2147483647 w 411"/>
              <a:gd name="T1" fmla="*/ 0 h 210"/>
              <a:gd name="T2" fmla="*/ 0 w 411"/>
              <a:gd name="T3" fmla="*/ 2147483647 h 210"/>
              <a:gd name="T4" fmla="*/ 2147483647 w 411"/>
              <a:gd name="T5" fmla="*/ 2147483647 h 210"/>
              <a:gd name="T6" fmla="*/ 2147483647 w 411"/>
              <a:gd name="T7" fmla="*/ 0 h 210"/>
              <a:gd name="T8" fmla="*/ 0 60000 65536"/>
              <a:gd name="T9" fmla="*/ 0 60000 65536"/>
              <a:gd name="T10" fmla="*/ 0 60000 65536"/>
              <a:gd name="T11" fmla="*/ 0 60000 65536"/>
              <a:gd name="T12" fmla="*/ 0 w 411"/>
              <a:gd name="T13" fmla="*/ 0 h 210"/>
              <a:gd name="T14" fmla="*/ 411 w 411"/>
              <a:gd name="T15" fmla="*/ 210 h 210"/>
            </a:gdLst>
            <a:ahLst/>
            <a:cxnLst>
              <a:cxn ang="T8">
                <a:pos x="T0" y="T1"/>
              </a:cxn>
              <a:cxn ang="T9">
                <a:pos x="T2" y="T3"/>
              </a:cxn>
              <a:cxn ang="T10">
                <a:pos x="T4" y="T5"/>
              </a:cxn>
              <a:cxn ang="T11">
                <a:pos x="T6" y="T7"/>
              </a:cxn>
            </a:cxnLst>
            <a:rect l="T12" t="T13" r="T14" b="T15"/>
            <a:pathLst>
              <a:path w="411" h="210">
                <a:moveTo>
                  <a:pt x="291" y="0"/>
                </a:moveTo>
                <a:lnTo>
                  <a:pt x="0" y="210"/>
                </a:lnTo>
                <a:lnTo>
                  <a:pt x="411" y="27"/>
                </a:lnTo>
                <a:lnTo>
                  <a:pt x="291" y="0"/>
                </a:lnTo>
                <a:close/>
              </a:path>
            </a:pathLst>
          </a:custGeom>
          <a:solidFill>
            <a:schemeClr val="accent1"/>
          </a:solidFill>
          <a:ln w="12700">
            <a:solidFill>
              <a:schemeClr val="accent1"/>
            </a:solidFill>
            <a:round/>
            <a:headEnd/>
            <a:tailEnd/>
          </a:ln>
        </p:spPr>
        <p:txBody>
          <a:bodyPr/>
          <a:lstStyle/>
          <a:p>
            <a:endParaRPr lang="en-US"/>
          </a:p>
        </p:txBody>
      </p:sp>
      <p:sp>
        <p:nvSpPr>
          <p:cNvPr id="6293" name="Freeform 149"/>
          <p:cNvSpPr>
            <a:spLocks/>
          </p:cNvSpPr>
          <p:nvPr/>
        </p:nvSpPr>
        <p:spPr bwMode="auto">
          <a:xfrm>
            <a:off x="7236069" y="3436938"/>
            <a:ext cx="457200" cy="368300"/>
          </a:xfrm>
          <a:custGeom>
            <a:avLst/>
            <a:gdLst>
              <a:gd name="T0" fmla="*/ 2147483647 w 288"/>
              <a:gd name="T1" fmla="*/ 0 h 232"/>
              <a:gd name="T2" fmla="*/ 0 w 288"/>
              <a:gd name="T3" fmla="*/ 2147483647 h 232"/>
              <a:gd name="T4" fmla="*/ 2147483647 w 288"/>
              <a:gd name="T5" fmla="*/ 2147483647 h 232"/>
              <a:gd name="T6" fmla="*/ 2147483647 w 288"/>
              <a:gd name="T7" fmla="*/ 0 h 232"/>
              <a:gd name="T8" fmla="*/ 0 60000 65536"/>
              <a:gd name="T9" fmla="*/ 0 60000 65536"/>
              <a:gd name="T10" fmla="*/ 0 60000 65536"/>
              <a:gd name="T11" fmla="*/ 0 60000 65536"/>
              <a:gd name="T12" fmla="*/ 0 w 288"/>
              <a:gd name="T13" fmla="*/ 0 h 232"/>
              <a:gd name="T14" fmla="*/ 288 w 288"/>
              <a:gd name="T15" fmla="*/ 232 h 232"/>
            </a:gdLst>
            <a:ahLst/>
            <a:cxnLst>
              <a:cxn ang="T8">
                <a:pos x="T0" y="T1"/>
              </a:cxn>
              <a:cxn ang="T9">
                <a:pos x="T2" y="T3"/>
              </a:cxn>
              <a:cxn ang="T10">
                <a:pos x="T4" y="T5"/>
              </a:cxn>
              <a:cxn ang="T11">
                <a:pos x="T6" y="T7"/>
              </a:cxn>
            </a:cxnLst>
            <a:rect l="T12" t="T13" r="T14" b="T15"/>
            <a:pathLst>
              <a:path w="288" h="232">
                <a:moveTo>
                  <a:pt x="156" y="0"/>
                </a:moveTo>
                <a:lnTo>
                  <a:pt x="0" y="232"/>
                </a:lnTo>
                <a:lnTo>
                  <a:pt x="288" y="21"/>
                </a:lnTo>
                <a:lnTo>
                  <a:pt x="156" y="0"/>
                </a:lnTo>
                <a:close/>
              </a:path>
            </a:pathLst>
          </a:custGeom>
          <a:solidFill>
            <a:schemeClr val="accent1"/>
          </a:solidFill>
          <a:ln w="12700">
            <a:solidFill>
              <a:schemeClr val="accent1"/>
            </a:solidFill>
            <a:round/>
            <a:headEnd/>
            <a:tailEnd/>
          </a:ln>
        </p:spPr>
        <p:txBody>
          <a:bodyPr/>
          <a:lstStyle/>
          <a:p>
            <a:endParaRPr lang="en-US"/>
          </a:p>
        </p:txBody>
      </p:sp>
      <p:sp>
        <p:nvSpPr>
          <p:cNvPr id="6294" name="Freeform 150"/>
          <p:cNvSpPr>
            <a:spLocks/>
          </p:cNvSpPr>
          <p:nvPr/>
        </p:nvSpPr>
        <p:spPr bwMode="auto">
          <a:xfrm>
            <a:off x="7217020" y="3417888"/>
            <a:ext cx="268165" cy="387350"/>
          </a:xfrm>
          <a:custGeom>
            <a:avLst/>
            <a:gdLst>
              <a:gd name="T0" fmla="*/ 0 w 169"/>
              <a:gd name="T1" fmla="*/ 0 h 244"/>
              <a:gd name="T2" fmla="*/ 2147483647 w 169"/>
              <a:gd name="T3" fmla="*/ 2147483647 h 244"/>
              <a:gd name="T4" fmla="*/ 2147483647 w 169"/>
              <a:gd name="T5" fmla="*/ 2147483647 h 244"/>
              <a:gd name="T6" fmla="*/ 2147483647 w 169"/>
              <a:gd name="T7" fmla="*/ 2147483647 h 244"/>
              <a:gd name="T8" fmla="*/ 0 w 169"/>
              <a:gd name="T9" fmla="*/ 0 h 244"/>
              <a:gd name="T10" fmla="*/ 0 60000 65536"/>
              <a:gd name="T11" fmla="*/ 0 60000 65536"/>
              <a:gd name="T12" fmla="*/ 0 60000 65536"/>
              <a:gd name="T13" fmla="*/ 0 60000 65536"/>
              <a:gd name="T14" fmla="*/ 0 60000 65536"/>
              <a:gd name="T15" fmla="*/ 0 w 169"/>
              <a:gd name="T16" fmla="*/ 0 h 244"/>
              <a:gd name="T17" fmla="*/ 169 w 169"/>
              <a:gd name="T18" fmla="*/ 244 h 244"/>
            </a:gdLst>
            <a:ahLst/>
            <a:cxnLst>
              <a:cxn ang="T10">
                <a:pos x="T0" y="T1"/>
              </a:cxn>
              <a:cxn ang="T11">
                <a:pos x="T2" y="T3"/>
              </a:cxn>
              <a:cxn ang="T12">
                <a:pos x="T4" y="T5"/>
              </a:cxn>
              <a:cxn ang="T13">
                <a:pos x="T6" y="T7"/>
              </a:cxn>
              <a:cxn ang="T14">
                <a:pos x="T8" y="T9"/>
              </a:cxn>
            </a:cxnLst>
            <a:rect l="T15" t="T16" r="T17" b="T18"/>
            <a:pathLst>
              <a:path w="169" h="244">
                <a:moveTo>
                  <a:pt x="0" y="0"/>
                </a:moveTo>
                <a:lnTo>
                  <a:pt x="12" y="244"/>
                </a:lnTo>
                <a:lnTo>
                  <a:pt x="169" y="17"/>
                </a:lnTo>
                <a:lnTo>
                  <a:pt x="100" y="9"/>
                </a:lnTo>
                <a:lnTo>
                  <a:pt x="0" y="0"/>
                </a:lnTo>
                <a:close/>
              </a:path>
            </a:pathLst>
          </a:custGeom>
          <a:solidFill>
            <a:schemeClr val="accent1"/>
          </a:solidFill>
          <a:ln w="12700">
            <a:solidFill>
              <a:schemeClr val="accent1"/>
            </a:solidFill>
            <a:round/>
            <a:headEnd/>
            <a:tailEnd/>
          </a:ln>
        </p:spPr>
        <p:txBody>
          <a:bodyPr/>
          <a:lstStyle/>
          <a:p>
            <a:endParaRPr lang="en-US"/>
          </a:p>
        </p:txBody>
      </p:sp>
      <p:sp>
        <p:nvSpPr>
          <p:cNvPr id="6295" name="Line 151"/>
          <p:cNvSpPr>
            <a:spLocks noChangeShapeType="1"/>
          </p:cNvSpPr>
          <p:nvPr/>
        </p:nvSpPr>
        <p:spPr bwMode="auto">
          <a:xfrm flipV="1">
            <a:off x="6182458" y="3802063"/>
            <a:ext cx="1043354" cy="2143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6" name="Line 152"/>
          <p:cNvSpPr>
            <a:spLocks noChangeShapeType="1"/>
          </p:cNvSpPr>
          <p:nvPr/>
        </p:nvSpPr>
        <p:spPr bwMode="auto">
          <a:xfrm flipV="1">
            <a:off x="6361235" y="3797301"/>
            <a:ext cx="860180" cy="2952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7" name="Line 153"/>
          <p:cNvSpPr>
            <a:spLocks noChangeShapeType="1"/>
          </p:cNvSpPr>
          <p:nvPr/>
        </p:nvSpPr>
        <p:spPr bwMode="auto">
          <a:xfrm flipV="1">
            <a:off x="6780336" y="3797300"/>
            <a:ext cx="441080" cy="4191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8" name="Line 154"/>
          <p:cNvSpPr>
            <a:spLocks noChangeShapeType="1"/>
          </p:cNvSpPr>
          <p:nvPr/>
        </p:nvSpPr>
        <p:spPr bwMode="auto">
          <a:xfrm flipV="1">
            <a:off x="6951785" y="3816350"/>
            <a:ext cx="265235"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9" name="Line 155"/>
          <p:cNvSpPr>
            <a:spLocks noChangeShapeType="1"/>
          </p:cNvSpPr>
          <p:nvPr/>
        </p:nvSpPr>
        <p:spPr bwMode="auto">
          <a:xfrm>
            <a:off x="7225812" y="3808413"/>
            <a:ext cx="272562" cy="423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0" name="Line 156"/>
          <p:cNvSpPr>
            <a:spLocks noChangeShapeType="1"/>
          </p:cNvSpPr>
          <p:nvPr/>
        </p:nvSpPr>
        <p:spPr bwMode="auto">
          <a:xfrm>
            <a:off x="7231673" y="3813175"/>
            <a:ext cx="461596"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1" name="Line 157"/>
          <p:cNvSpPr>
            <a:spLocks noChangeShapeType="1"/>
          </p:cNvSpPr>
          <p:nvPr/>
        </p:nvSpPr>
        <p:spPr bwMode="auto">
          <a:xfrm>
            <a:off x="7231674" y="3808413"/>
            <a:ext cx="698988" cy="3476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2" name="Line 158"/>
          <p:cNvSpPr>
            <a:spLocks noChangeShapeType="1"/>
          </p:cNvSpPr>
          <p:nvPr/>
        </p:nvSpPr>
        <p:spPr bwMode="auto">
          <a:xfrm>
            <a:off x="7225812" y="3813175"/>
            <a:ext cx="867508"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3" name="Line 159"/>
          <p:cNvSpPr>
            <a:spLocks noChangeShapeType="1"/>
          </p:cNvSpPr>
          <p:nvPr/>
        </p:nvSpPr>
        <p:spPr bwMode="auto">
          <a:xfrm>
            <a:off x="7221416" y="3798889"/>
            <a:ext cx="1062404" cy="200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4" name="Line 160"/>
          <p:cNvSpPr>
            <a:spLocks noChangeShapeType="1"/>
          </p:cNvSpPr>
          <p:nvPr/>
        </p:nvSpPr>
        <p:spPr bwMode="auto">
          <a:xfrm flipV="1">
            <a:off x="7225812" y="3808413"/>
            <a:ext cx="115325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5" name="Line 161"/>
          <p:cNvSpPr>
            <a:spLocks noChangeShapeType="1"/>
          </p:cNvSpPr>
          <p:nvPr/>
        </p:nvSpPr>
        <p:spPr bwMode="auto">
          <a:xfrm flipH="1" flipV="1">
            <a:off x="6959112" y="3402014"/>
            <a:ext cx="262303"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6" name="Line 162"/>
          <p:cNvSpPr>
            <a:spLocks noChangeShapeType="1"/>
          </p:cNvSpPr>
          <p:nvPr/>
        </p:nvSpPr>
        <p:spPr bwMode="auto">
          <a:xfrm flipH="1" flipV="1">
            <a:off x="6721720" y="3430588"/>
            <a:ext cx="495300" cy="3619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7" name="Line 163"/>
          <p:cNvSpPr>
            <a:spLocks noChangeShapeType="1"/>
          </p:cNvSpPr>
          <p:nvPr/>
        </p:nvSpPr>
        <p:spPr bwMode="auto">
          <a:xfrm flipH="1" flipV="1">
            <a:off x="6520961" y="3454401"/>
            <a:ext cx="691662" cy="3333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8" name="Line 164"/>
          <p:cNvSpPr>
            <a:spLocks noChangeShapeType="1"/>
          </p:cNvSpPr>
          <p:nvPr/>
        </p:nvSpPr>
        <p:spPr bwMode="auto">
          <a:xfrm flipH="1" flipV="1">
            <a:off x="6368562" y="3521075"/>
            <a:ext cx="852854" cy="2714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9" name="Line 165"/>
          <p:cNvSpPr>
            <a:spLocks noChangeShapeType="1"/>
          </p:cNvSpPr>
          <p:nvPr/>
        </p:nvSpPr>
        <p:spPr bwMode="auto">
          <a:xfrm flipH="1" flipV="1">
            <a:off x="6173666" y="3635376"/>
            <a:ext cx="1043354" cy="161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0" name="Line 166"/>
          <p:cNvSpPr>
            <a:spLocks noChangeShapeType="1"/>
          </p:cNvSpPr>
          <p:nvPr/>
        </p:nvSpPr>
        <p:spPr bwMode="auto">
          <a:xfrm flipV="1">
            <a:off x="7218485" y="3633788"/>
            <a:ext cx="1043354" cy="1905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1" name="Line 167"/>
          <p:cNvSpPr>
            <a:spLocks noChangeShapeType="1"/>
          </p:cNvSpPr>
          <p:nvPr/>
        </p:nvSpPr>
        <p:spPr bwMode="auto">
          <a:xfrm flipV="1">
            <a:off x="7218485" y="3543300"/>
            <a:ext cx="866043"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2" name="Line 168"/>
          <p:cNvSpPr>
            <a:spLocks noChangeShapeType="1"/>
          </p:cNvSpPr>
          <p:nvPr/>
        </p:nvSpPr>
        <p:spPr bwMode="auto">
          <a:xfrm flipV="1">
            <a:off x="7222881" y="3481389"/>
            <a:ext cx="685800" cy="3381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3" name="Line 169"/>
          <p:cNvSpPr>
            <a:spLocks noChangeShapeType="1"/>
          </p:cNvSpPr>
          <p:nvPr/>
        </p:nvSpPr>
        <p:spPr bwMode="auto">
          <a:xfrm flipV="1">
            <a:off x="7222882" y="3443289"/>
            <a:ext cx="499696" cy="371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4" name="Line 170"/>
          <p:cNvSpPr>
            <a:spLocks noChangeShapeType="1"/>
          </p:cNvSpPr>
          <p:nvPr/>
        </p:nvSpPr>
        <p:spPr bwMode="auto">
          <a:xfrm flipV="1">
            <a:off x="7233138" y="3405189"/>
            <a:ext cx="271097" cy="3952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5" name="Line 171"/>
          <p:cNvSpPr>
            <a:spLocks noChangeShapeType="1"/>
          </p:cNvSpPr>
          <p:nvPr/>
        </p:nvSpPr>
        <p:spPr bwMode="auto">
          <a:xfrm>
            <a:off x="7221415" y="3835400"/>
            <a:ext cx="0"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3" name="Line 172"/>
          <p:cNvSpPr>
            <a:spLocks noChangeShapeType="1"/>
          </p:cNvSpPr>
          <p:nvPr/>
        </p:nvSpPr>
        <p:spPr bwMode="auto">
          <a:xfrm>
            <a:off x="7221415" y="2901950"/>
            <a:ext cx="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4" name="Line 173"/>
          <p:cNvSpPr>
            <a:spLocks noChangeShapeType="1"/>
          </p:cNvSpPr>
          <p:nvPr/>
        </p:nvSpPr>
        <p:spPr bwMode="auto">
          <a:xfrm>
            <a:off x="7221415" y="5540376"/>
            <a:ext cx="0" cy="904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8" name="Freeform 174"/>
          <p:cNvSpPr>
            <a:spLocks/>
          </p:cNvSpPr>
          <p:nvPr/>
        </p:nvSpPr>
        <p:spPr bwMode="auto">
          <a:xfrm>
            <a:off x="6041781" y="5113339"/>
            <a:ext cx="1159119"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9" name="Freeform 175"/>
          <p:cNvSpPr>
            <a:spLocks/>
          </p:cNvSpPr>
          <p:nvPr/>
        </p:nvSpPr>
        <p:spPr bwMode="auto">
          <a:xfrm>
            <a:off x="6050574" y="3806825"/>
            <a:ext cx="1185496"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0" name="Line 176"/>
          <p:cNvSpPr>
            <a:spLocks noChangeShapeType="1"/>
          </p:cNvSpPr>
          <p:nvPr/>
        </p:nvSpPr>
        <p:spPr bwMode="auto">
          <a:xfrm>
            <a:off x="7221415" y="3806825"/>
            <a:ext cx="0" cy="169545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21" name="Line 177"/>
          <p:cNvSpPr>
            <a:spLocks noChangeShapeType="1"/>
          </p:cNvSpPr>
          <p:nvPr/>
        </p:nvSpPr>
        <p:spPr bwMode="auto">
          <a:xfrm>
            <a:off x="7218484" y="3816350"/>
            <a:ext cx="5862" cy="17081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2" name="Line 178"/>
          <p:cNvSpPr>
            <a:spLocks noChangeShapeType="1"/>
          </p:cNvSpPr>
          <p:nvPr/>
        </p:nvSpPr>
        <p:spPr bwMode="auto">
          <a:xfrm>
            <a:off x="6053505" y="3814763"/>
            <a:ext cx="11517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3" name="Line 179"/>
          <p:cNvSpPr>
            <a:spLocks noChangeShapeType="1"/>
          </p:cNvSpPr>
          <p:nvPr/>
        </p:nvSpPr>
        <p:spPr bwMode="auto">
          <a:xfrm>
            <a:off x="6057901" y="5524500"/>
            <a:ext cx="1153258"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24" name="Line 180"/>
          <p:cNvSpPr>
            <a:spLocks noChangeShapeType="1"/>
          </p:cNvSpPr>
          <p:nvPr/>
        </p:nvSpPr>
        <p:spPr bwMode="auto">
          <a:xfrm>
            <a:off x="6059366" y="3806825"/>
            <a:ext cx="0" cy="17097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5" name="Line 181"/>
          <p:cNvSpPr>
            <a:spLocks noChangeShapeType="1"/>
          </p:cNvSpPr>
          <p:nvPr/>
        </p:nvSpPr>
        <p:spPr bwMode="auto">
          <a:xfrm>
            <a:off x="8383466" y="3835400"/>
            <a:ext cx="0" cy="16906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6" name="Text Box 182"/>
          <p:cNvSpPr txBox="1">
            <a:spLocks noChangeArrowheads="1"/>
          </p:cNvSpPr>
          <p:nvPr/>
        </p:nvSpPr>
        <p:spPr bwMode="auto">
          <a:xfrm>
            <a:off x="7211159" y="3684588"/>
            <a:ext cx="253511" cy="342900"/>
          </a:xfrm>
          <a:prstGeom prst="rect">
            <a:avLst/>
          </a:prstGeom>
          <a:solidFill>
            <a:srgbClr val="FFFFFF">
              <a:alpha val="0"/>
            </a:srgbClr>
          </a:solidFill>
          <a:ln w="9525">
            <a:noFill/>
            <a:miter lim="800000"/>
            <a:headEnd/>
            <a:tailEnd/>
          </a:ln>
        </p:spPr>
        <p:txBody>
          <a:bodyPr lIns="0" tIns="0" rIns="0" bIns="0"/>
          <a:lstStyle/>
          <a:p>
            <a:pPr algn="r">
              <a:lnSpc>
                <a:spcPct val="96000"/>
              </a:lnSpc>
              <a:defRPr/>
            </a:pPr>
            <a:r>
              <a:rPr lang="vi-VN" sz="2400" b="1" dirty="0">
                <a:solidFill>
                  <a:srgbClr val="000000"/>
                </a:solidFill>
                <a:latin typeface="+mj-lt"/>
              </a:rPr>
              <a:t>D</a:t>
            </a:r>
            <a:endParaRPr lang="en-US" sz="2400" b="1" dirty="0">
              <a:solidFill>
                <a:srgbClr val="000000"/>
              </a:solidFill>
              <a:latin typeface="+mj-lt"/>
            </a:endParaRPr>
          </a:p>
        </p:txBody>
      </p:sp>
      <p:sp>
        <p:nvSpPr>
          <p:cNvPr id="6327" name="Text Box 183"/>
          <p:cNvSpPr txBox="1">
            <a:spLocks noChangeArrowheads="1"/>
          </p:cNvSpPr>
          <p:nvPr/>
        </p:nvSpPr>
        <p:spPr bwMode="auto">
          <a:xfrm>
            <a:off x="7219951" y="5370513"/>
            <a:ext cx="253511"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96000"/>
              </a:lnSpc>
            </a:pPr>
            <a:r>
              <a:rPr lang="en-US" sz="2400" b="1">
                <a:solidFill>
                  <a:srgbClr val="000000"/>
                </a:solidFill>
                <a:latin typeface="Times New Roman" pitchFamily="18" charset="0"/>
                <a:cs typeface="Times New Roman" pitchFamily="18" charset="0"/>
              </a:rPr>
              <a:t>C</a:t>
            </a:r>
          </a:p>
        </p:txBody>
      </p:sp>
      <p:grpSp>
        <p:nvGrpSpPr>
          <p:cNvPr id="2" name="Group 184"/>
          <p:cNvGrpSpPr>
            <a:grpSpLocks/>
          </p:cNvGrpSpPr>
          <p:nvPr/>
        </p:nvGrpSpPr>
        <p:grpSpPr bwMode="auto">
          <a:xfrm>
            <a:off x="7101254" y="4605339"/>
            <a:ext cx="243254" cy="117475"/>
            <a:chOff x="3171" y="2085"/>
            <a:chExt cx="153" cy="74"/>
          </a:xfrm>
        </p:grpSpPr>
        <p:sp>
          <p:nvSpPr>
            <p:cNvPr id="13498" name="Freeform 185"/>
            <p:cNvSpPr>
              <a:spLocks/>
            </p:cNvSpPr>
            <p:nvPr/>
          </p:nvSpPr>
          <p:spPr bwMode="auto">
            <a:xfrm>
              <a:off x="3171" y="2096"/>
              <a:ext cx="153" cy="63"/>
            </a:xfrm>
            <a:custGeom>
              <a:avLst/>
              <a:gdLst>
                <a:gd name="T0" fmla="*/ 54 w 146"/>
                <a:gd name="T1" fmla="*/ 1 h 63"/>
                <a:gd name="T2" fmla="*/ 2 w 146"/>
                <a:gd name="T3" fmla="*/ 24 h 63"/>
                <a:gd name="T4" fmla="*/ 30 w 146"/>
                <a:gd name="T5" fmla="*/ 51 h 63"/>
                <a:gd name="T6" fmla="*/ 127 w 146"/>
                <a:gd name="T7" fmla="*/ 63 h 63"/>
                <a:gd name="T8" fmla="*/ 234 w 146"/>
                <a:gd name="T9" fmla="*/ 53 h 63"/>
                <a:gd name="T10" fmla="*/ 280 w 146"/>
                <a:gd name="T11" fmla="*/ 28 h 63"/>
                <a:gd name="T12" fmla="*/ 222 w 146"/>
                <a:gd name="T13" fmla="*/ 0 h 63"/>
                <a:gd name="T14" fmla="*/ 0 60000 65536"/>
                <a:gd name="T15" fmla="*/ 0 60000 65536"/>
                <a:gd name="T16" fmla="*/ 0 60000 65536"/>
                <a:gd name="T17" fmla="*/ 0 60000 65536"/>
                <a:gd name="T18" fmla="*/ 0 60000 65536"/>
                <a:gd name="T19" fmla="*/ 0 60000 65536"/>
                <a:gd name="T20" fmla="*/ 0 60000 65536"/>
                <a:gd name="T21" fmla="*/ 0 w 146"/>
                <a:gd name="T22" fmla="*/ 0 h 63"/>
                <a:gd name="T23" fmla="*/ 146 w 14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63">
                  <a:moveTo>
                    <a:pt x="29" y="1"/>
                  </a:moveTo>
                  <a:cubicBezTo>
                    <a:pt x="24" y="4"/>
                    <a:pt x="5" y="17"/>
                    <a:pt x="2" y="24"/>
                  </a:cubicBezTo>
                  <a:cubicBezTo>
                    <a:pt x="0" y="32"/>
                    <a:pt x="6" y="44"/>
                    <a:pt x="16" y="51"/>
                  </a:cubicBezTo>
                  <a:cubicBezTo>
                    <a:pt x="26" y="57"/>
                    <a:pt x="49" y="63"/>
                    <a:pt x="66" y="63"/>
                  </a:cubicBezTo>
                  <a:cubicBezTo>
                    <a:pt x="83" y="63"/>
                    <a:pt x="109" y="59"/>
                    <a:pt x="122" y="53"/>
                  </a:cubicBezTo>
                  <a:cubicBezTo>
                    <a:pt x="135" y="47"/>
                    <a:pt x="146" y="37"/>
                    <a:pt x="145" y="28"/>
                  </a:cubicBezTo>
                  <a:cubicBezTo>
                    <a:pt x="144" y="19"/>
                    <a:pt x="121" y="6"/>
                    <a:pt x="115"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99" name="Line 186"/>
            <p:cNvSpPr>
              <a:spLocks noChangeShapeType="1"/>
            </p:cNvSpPr>
            <p:nvPr/>
          </p:nvSpPr>
          <p:spPr bwMode="auto">
            <a:xfrm>
              <a:off x="3288" y="2088"/>
              <a:ext cx="0" cy="3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00" name="Line 187"/>
            <p:cNvSpPr>
              <a:spLocks noChangeShapeType="1"/>
            </p:cNvSpPr>
            <p:nvPr/>
          </p:nvSpPr>
          <p:spPr bwMode="auto">
            <a:xfrm flipV="1">
              <a:off x="3284" y="2085"/>
              <a:ext cx="37" cy="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9"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
        <p:nvSpPr>
          <p:cNvPr id="190" name="Rectangle 13"/>
          <p:cNvSpPr>
            <a:spLocks noChangeArrowheads="1"/>
          </p:cNvSpPr>
          <p:nvPr/>
        </p:nvSpPr>
        <p:spPr bwMode="auto">
          <a:xfrm>
            <a:off x="-140677" y="914400"/>
            <a:ext cx="2321169" cy="534988"/>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292643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0"/>
                                        </p:tgtEl>
                                        <p:attrNameLst>
                                          <p:attrName>style.visibility</p:attrName>
                                        </p:attrNameLst>
                                      </p:cBhvr>
                                      <p:to>
                                        <p:strVal val="visible"/>
                                      </p:to>
                                    </p:set>
                                    <p:anim calcmode="discrete" valueType="clr">
                                      <p:cBhvr override="childStyle">
                                        <p:cTn id="7" dur="80"/>
                                        <p:tgtEl>
                                          <p:spTgt spid="1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0"/>
                                        </p:tgtEl>
                                        <p:attrNameLst>
                                          <p:attrName>fillcolor</p:attrName>
                                        </p:attrNameLst>
                                      </p:cBhvr>
                                      <p:tavLst>
                                        <p:tav tm="0">
                                          <p:val>
                                            <p:clrVal>
                                              <a:schemeClr val="accent2"/>
                                            </p:clrVal>
                                          </p:val>
                                        </p:tav>
                                        <p:tav tm="50000">
                                          <p:val>
                                            <p:clrVal>
                                              <a:schemeClr val="hlink"/>
                                            </p:clrVal>
                                          </p:val>
                                        </p:tav>
                                      </p:tavLst>
                                    </p:anim>
                                    <p:set>
                                      <p:cBhvr>
                                        <p:cTn id="9" dur="80"/>
                                        <p:tgtEl>
                                          <p:spTgt spid="190"/>
                                        </p:tgtEl>
                                        <p:attrNameLst>
                                          <p:attrName>fill.type</p:attrName>
                                        </p:attrNameLst>
                                      </p:cBhvr>
                                      <p:to>
                                        <p:strVal val="solid"/>
                                      </p:to>
                                    </p:set>
                                  </p:childTnLst>
                                </p:cTn>
                              </p:par>
                            </p:childTnLst>
                          </p:cTn>
                        </p:par>
                        <p:par>
                          <p:cTn id="10" fill="hold" nodeType="afterGroup">
                            <p:stCondLst>
                              <p:cond delay="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157"/>
                                        </p:tgtEl>
                                        <p:attrNameLst>
                                          <p:attrName>style.visibility</p:attrName>
                                        </p:attrNameLst>
                                      </p:cBhvr>
                                      <p:to>
                                        <p:strVal val="visible"/>
                                      </p:to>
                                    </p:set>
                                    <p:anim calcmode="discrete" valueType="clr">
                                      <p:cBhvr override="childStyle">
                                        <p:cTn id="13" dur="80"/>
                                        <p:tgtEl>
                                          <p:spTgt spid="615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157"/>
                                        </p:tgtEl>
                                        <p:attrNameLst>
                                          <p:attrName>fillcolor</p:attrName>
                                        </p:attrNameLst>
                                      </p:cBhvr>
                                      <p:tavLst>
                                        <p:tav tm="0">
                                          <p:val>
                                            <p:clrVal>
                                              <a:schemeClr val="accent2"/>
                                            </p:clrVal>
                                          </p:val>
                                        </p:tav>
                                        <p:tav tm="50000">
                                          <p:val>
                                            <p:clrVal>
                                              <a:schemeClr val="hlink"/>
                                            </p:clrVal>
                                          </p:val>
                                        </p:tav>
                                      </p:tavLst>
                                    </p:anim>
                                    <p:set>
                                      <p:cBhvr>
                                        <p:cTn id="15" dur="80"/>
                                        <p:tgtEl>
                                          <p:spTgt spid="6157"/>
                                        </p:tgtEl>
                                        <p:attrNameLst>
                                          <p:attrName>fill.type</p:attrName>
                                        </p:attrNameLst>
                                      </p:cBhvr>
                                      <p:to>
                                        <p:strVal val="solid"/>
                                      </p:to>
                                    </p:set>
                                  </p:childTnLst>
                                </p:cTn>
                              </p:par>
                              <p:par>
                                <p:cTn id="16" presetID="12" presetClass="entr" presetSubtype="1" fill="hold" grpId="0" nodeType="withEffect">
                                  <p:stCondLst>
                                    <p:cond delay="0"/>
                                  </p:stCondLst>
                                  <p:childTnLst>
                                    <p:set>
                                      <p:cBhvr>
                                        <p:cTn id="17" dur="1" fill="hold">
                                          <p:stCondLst>
                                            <p:cond delay="0"/>
                                          </p:stCondLst>
                                        </p:cTn>
                                        <p:tgtEl>
                                          <p:spTgt spid="6324"/>
                                        </p:tgtEl>
                                        <p:attrNameLst>
                                          <p:attrName>style.visibility</p:attrName>
                                        </p:attrNameLst>
                                      </p:cBhvr>
                                      <p:to>
                                        <p:strVal val="visible"/>
                                      </p:to>
                                    </p:set>
                                    <p:animEffect transition="in" filter="slide(fromTop)">
                                      <p:cBhvr>
                                        <p:cTn id="18" dur="1000"/>
                                        <p:tgtEl>
                                          <p:spTgt spid="6324"/>
                                        </p:tgtEl>
                                      </p:cBhvr>
                                    </p:animEffect>
                                  </p:childTnLst>
                                </p:cTn>
                              </p:par>
                            </p:childTnLst>
                          </p:cTn>
                        </p:par>
                        <p:par>
                          <p:cTn id="19" fill="hold" nodeType="afterGroup">
                            <p:stCondLst>
                              <p:cond delay="1400"/>
                            </p:stCondLst>
                            <p:childTnLst>
                              <p:par>
                                <p:cTn id="20" presetID="12" presetClass="entr" presetSubtype="8" fill="hold" grpId="0" nodeType="afterEffect">
                                  <p:stCondLst>
                                    <p:cond delay="0"/>
                                  </p:stCondLst>
                                  <p:childTnLst>
                                    <p:set>
                                      <p:cBhvr>
                                        <p:cTn id="21" dur="1" fill="hold">
                                          <p:stCondLst>
                                            <p:cond delay="0"/>
                                          </p:stCondLst>
                                        </p:cTn>
                                        <p:tgtEl>
                                          <p:spTgt spid="6166"/>
                                        </p:tgtEl>
                                        <p:attrNameLst>
                                          <p:attrName>style.visibility</p:attrName>
                                        </p:attrNameLst>
                                      </p:cBhvr>
                                      <p:to>
                                        <p:strVal val="visible"/>
                                      </p:to>
                                    </p:set>
                                    <p:animEffect transition="in" filter="slide(fromLeft)">
                                      <p:cBhvr>
                                        <p:cTn id="22" dur="500"/>
                                        <p:tgtEl>
                                          <p:spTgt spid="6166"/>
                                        </p:tgtEl>
                                      </p:cBhvr>
                                    </p:animEffect>
                                  </p:childTnLst>
                                </p:cTn>
                              </p:par>
                            </p:childTnLst>
                          </p:cTn>
                        </p:par>
                        <p:par>
                          <p:cTn id="23" fill="hold" nodeType="afterGroup">
                            <p:stCondLst>
                              <p:cond delay="1900"/>
                            </p:stCondLst>
                            <p:childTnLst>
                              <p:par>
                                <p:cTn id="24" presetID="12" presetClass="entr" presetSubtype="4" fill="hold" grpId="0" nodeType="afterEffect">
                                  <p:stCondLst>
                                    <p:cond delay="0"/>
                                  </p:stCondLst>
                                  <p:childTnLst>
                                    <p:set>
                                      <p:cBhvr>
                                        <p:cTn id="25" dur="1" fill="hold">
                                          <p:stCondLst>
                                            <p:cond delay="0"/>
                                          </p:stCondLst>
                                        </p:cTn>
                                        <p:tgtEl>
                                          <p:spTgt spid="6321"/>
                                        </p:tgtEl>
                                        <p:attrNameLst>
                                          <p:attrName>style.visibility</p:attrName>
                                        </p:attrNameLst>
                                      </p:cBhvr>
                                      <p:to>
                                        <p:strVal val="visible"/>
                                      </p:to>
                                    </p:set>
                                    <p:animEffect transition="in" filter="slide(fromBottom)">
                                      <p:cBhvr>
                                        <p:cTn id="26" dur="500"/>
                                        <p:tgtEl>
                                          <p:spTgt spid="6321"/>
                                        </p:tgtEl>
                                      </p:cBhvr>
                                    </p:animEffect>
                                  </p:childTnLst>
                                </p:cTn>
                              </p:par>
                            </p:childTnLst>
                          </p:cTn>
                        </p:par>
                        <p:par>
                          <p:cTn id="27" fill="hold" nodeType="afterGroup">
                            <p:stCondLst>
                              <p:cond delay="2400"/>
                            </p:stCondLst>
                            <p:childTnLst>
                              <p:par>
                                <p:cTn id="28" presetID="12" presetClass="entr" presetSubtype="2" fill="hold" grpId="0" nodeType="afterEffect">
                                  <p:stCondLst>
                                    <p:cond delay="0"/>
                                  </p:stCondLst>
                                  <p:childTnLst>
                                    <p:set>
                                      <p:cBhvr>
                                        <p:cTn id="29" dur="1" fill="hold">
                                          <p:stCondLst>
                                            <p:cond delay="0"/>
                                          </p:stCondLst>
                                        </p:cTn>
                                        <p:tgtEl>
                                          <p:spTgt spid="6322"/>
                                        </p:tgtEl>
                                        <p:attrNameLst>
                                          <p:attrName>style.visibility</p:attrName>
                                        </p:attrNameLst>
                                      </p:cBhvr>
                                      <p:to>
                                        <p:strVal val="visible"/>
                                      </p:to>
                                    </p:set>
                                    <p:animEffect transition="in" filter="slide(fromRight)">
                                      <p:cBhvr>
                                        <p:cTn id="30" dur="500"/>
                                        <p:tgtEl>
                                          <p:spTgt spid="63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6158"/>
                                        </p:tgtEl>
                                        <p:attrNameLst>
                                          <p:attrName>style.visibility</p:attrName>
                                        </p:attrNameLst>
                                      </p:cBhvr>
                                      <p:to>
                                        <p:strVal val="visible"/>
                                      </p:to>
                                    </p:set>
                                    <p:anim by="(-#ppt_w*2)" calcmode="lin" valueType="num">
                                      <p:cBhvr rctx="PPT">
                                        <p:cTn id="35" dur="250" autoRev="1" fill="hold">
                                          <p:stCondLst>
                                            <p:cond delay="0"/>
                                          </p:stCondLst>
                                        </p:cTn>
                                        <p:tgtEl>
                                          <p:spTgt spid="6158"/>
                                        </p:tgtEl>
                                        <p:attrNameLst>
                                          <p:attrName>ppt_w</p:attrName>
                                        </p:attrNameLst>
                                      </p:cBhvr>
                                    </p:anim>
                                    <p:anim by="(#ppt_w*0.50)" calcmode="lin" valueType="num">
                                      <p:cBhvr>
                                        <p:cTn id="36" dur="250" decel="50000" autoRev="1" fill="hold">
                                          <p:stCondLst>
                                            <p:cond delay="0"/>
                                          </p:stCondLst>
                                        </p:cTn>
                                        <p:tgtEl>
                                          <p:spTgt spid="6158"/>
                                        </p:tgtEl>
                                        <p:attrNameLst>
                                          <p:attrName>ppt_x</p:attrName>
                                        </p:attrNameLst>
                                      </p:cBhvr>
                                    </p:anim>
                                    <p:anim from="(-#ppt_h/2)" to="(#ppt_y)" calcmode="lin" valueType="num">
                                      <p:cBhvr>
                                        <p:cTn id="37" dur="500" fill="hold">
                                          <p:stCondLst>
                                            <p:cond delay="0"/>
                                          </p:stCondLst>
                                        </p:cTn>
                                        <p:tgtEl>
                                          <p:spTgt spid="6158"/>
                                        </p:tgtEl>
                                        <p:attrNameLst>
                                          <p:attrName>ppt_y</p:attrName>
                                        </p:attrNameLst>
                                      </p:cBhvr>
                                    </p:anim>
                                    <p:animRot by="21600000">
                                      <p:cBhvr>
                                        <p:cTn id="38" dur="500" fill="hold">
                                          <p:stCondLst>
                                            <p:cond delay="0"/>
                                          </p:stCondLst>
                                        </p:cTn>
                                        <p:tgtEl>
                                          <p:spTgt spid="6158"/>
                                        </p:tgtEl>
                                        <p:attrNameLst>
                                          <p:attrName>r</p:attrName>
                                        </p:attrNameLst>
                                      </p:cBhvr>
                                    </p:animRot>
                                  </p:childTnLst>
                                </p:cTn>
                              </p:par>
                              <p:par>
                                <p:cTn id="39" presetID="3" presetClass="exit" presetSubtype="10" fill="hold" grpId="1" nodeType="withEffect">
                                  <p:stCondLst>
                                    <p:cond delay="0"/>
                                  </p:stCondLst>
                                  <p:iterate type="lt">
                                    <p:tmPct val="0"/>
                                  </p:iterate>
                                  <p:childTnLst>
                                    <p:animEffect transition="out" filter="blinds(horizontal)">
                                      <p:cBhvr>
                                        <p:cTn id="40" dur="500"/>
                                        <p:tgtEl>
                                          <p:spTgt spid="6157"/>
                                        </p:tgtEl>
                                      </p:cBhvr>
                                    </p:animEffect>
                                    <p:set>
                                      <p:cBhvr>
                                        <p:cTn id="41" dur="1" fill="hold">
                                          <p:stCondLst>
                                            <p:cond delay="499"/>
                                          </p:stCondLst>
                                        </p:cTn>
                                        <p:tgtEl>
                                          <p:spTgt spid="6157"/>
                                        </p:tgtEl>
                                        <p:attrNameLst>
                                          <p:attrName>style.visibility</p:attrName>
                                        </p:attrNameLst>
                                      </p:cBhvr>
                                      <p:to>
                                        <p:strVal val="hidden"/>
                                      </p:to>
                                    </p:set>
                                  </p:childTnLst>
                                </p:cTn>
                              </p:par>
                            </p:childTnLst>
                          </p:cTn>
                        </p:par>
                        <p:par>
                          <p:cTn id="42" fill="hold" nodeType="afterGroup">
                            <p:stCondLst>
                              <p:cond delay="3450"/>
                            </p:stCondLst>
                            <p:childTnLst>
                              <p:par>
                                <p:cTn id="43" presetID="3" presetClass="emph" presetSubtype="2" fill="hold" grpId="1" nodeType="afterEffect">
                                  <p:stCondLst>
                                    <p:cond delay="0"/>
                                  </p:stCondLst>
                                  <p:iterate type="lt">
                                    <p:tmPct val="0"/>
                                  </p:iterate>
                                  <p:childTnLst>
                                    <p:animClr clrSpc="rgb" dir="cw">
                                      <p:cBhvr override="childStyle">
                                        <p:cTn id="44" dur="2000" fill="hold"/>
                                        <p:tgtEl>
                                          <p:spTgt spid="6158"/>
                                        </p:tgtEl>
                                        <p:attrNameLst>
                                          <p:attrName>style.color</p:attrName>
                                        </p:attrNameLst>
                                      </p:cBhvr>
                                      <p:to>
                                        <a:srgbClr val="0000FF"/>
                                      </p:to>
                                    </p:animClr>
                                  </p:childTnLst>
                                </p:cTn>
                              </p:par>
                              <p:par>
                                <p:cTn id="45" presetID="18" presetClass="entr" presetSubtype="12" fill="hold" grpId="1" nodeType="withEffect">
                                  <p:stCondLst>
                                    <p:cond delay="0"/>
                                  </p:stCondLst>
                                  <p:childTnLst>
                                    <p:set>
                                      <p:cBhvr>
                                        <p:cTn id="46" dur="1" fill="hold">
                                          <p:stCondLst>
                                            <p:cond delay="0"/>
                                          </p:stCondLst>
                                        </p:cTn>
                                        <p:tgtEl>
                                          <p:spTgt spid="6321"/>
                                        </p:tgtEl>
                                        <p:attrNameLst>
                                          <p:attrName>style.visibility</p:attrName>
                                        </p:attrNameLst>
                                      </p:cBhvr>
                                      <p:to>
                                        <p:strVal val="visible"/>
                                      </p:to>
                                    </p:set>
                                    <p:animEffect transition="in" filter="strips(downLeft)">
                                      <p:cBhvr>
                                        <p:cTn id="47" dur="2000"/>
                                        <p:tgtEl>
                                          <p:spTgt spid="6321"/>
                                        </p:tgtEl>
                                      </p:cBhvr>
                                    </p:animEffect>
                                  </p:childTnLst>
                                </p:cTn>
                              </p:par>
                              <p:par>
                                <p:cTn id="48" presetID="3" presetClass="entr" presetSubtype="1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par>
                          <p:cTn id="51" fill="hold" nodeType="afterGroup">
                            <p:stCondLst>
                              <p:cond delay="5450"/>
                            </p:stCondLst>
                            <p:childTnLst>
                              <p:par>
                                <p:cTn id="52" presetID="18" presetClass="entr" presetSubtype="9" fill="hold" grpId="2" nodeType="afterEffect">
                                  <p:stCondLst>
                                    <p:cond delay="0"/>
                                  </p:stCondLst>
                                  <p:childTnLst>
                                    <p:set>
                                      <p:cBhvr>
                                        <p:cTn id="53" dur="1" fill="hold">
                                          <p:stCondLst>
                                            <p:cond delay="0"/>
                                          </p:stCondLst>
                                        </p:cTn>
                                        <p:tgtEl>
                                          <p:spTgt spid="6321"/>
                                        </p:tgtEl>
                                        <p:attrNameLst>
                                          <p:attrName>style.visibility</p:attrName>
                                        </p:attrNameLst>
                                      </p:cBhvr>
                                      <p:to>
                                        <p:strVal val="visible"/>
                                      </p:to>
                                    </p:set>
                                    <p:animEffect transition="in" filter="strips(upLeft)">
                                      <p:cBhvr>
                                        <p:cTn id="54" dur="500"/>
                                        <p:tgtEl>
                                          <p:spTgt spid="6321"/>
                                        </p:tgtEl>
                                      </p:cBhvr>
                                    </p:animEffect>
                                  </p:childTnLst>
                                </p:cTn>
                              </p:par>
                              <p:par>
                                <p:cTn id="55" presetID="3" presetClass="entr" presetSubtype="1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nodeType="clickEffect">
                                  <p:stCondLst>
                                    <p:cond delay="0"/>
                                  </p:stCondLst>
                                  <p:childTnLst>
                                    <p:animEffect transition="out" filter="blinds(horizontal)">
                                      <p:cBhvr>
                                        <p:cTn id="61" dur="1000"/>
                                        <p:tgtEl>
                                          <p:spTgt spid="2"/>
                                        </p:tgtEl>
                                      </p:cBhvr>
                                    </p:animEffect>
                                    <p:set>
                                      <p:cBhvr>
                                        <p:cTn id="62" dur="1" fill="hold">
                                          <p:stCondLst>
                                            <p:cond delay="999"/>
                                          </p:stCondLst>
                                        </p:cTn>
                                        <p:tgtEl>
                                          <p:spTgt spid="2"/>
                                        </p:tgtEl>
                                        <p:attrNameLst>
                                          <p:attrName>style.visibility</p:attrName>
                                        </p:attrNameLst>
                                      </p:cBhvr>
                                      <p:to>
                                        <p:strVal val="hidden"/>
                                      </p:to>
                                    </p:set>
                                  </p:childTnLst>
                                </p:cTn>
                              </p:par>
                              <p:par>
                                <p:cTn id="63" presetID="3" presetClass="entr" presetSubtype="10" fill="hold" grpId="0" nodeType="withEffect">
                                  <p:stCondLst>
                                    <p:cond delay="0"/>
                                  </p:stCondLst>
                                  <p:childTnLst>
                                    <p:set>
                                      <p:cBhvr>
                                        <p:cTn id="64" dur="1" fill="hold">
                                          <p:stCondLst>
                                            <p:cond delay="0"/>
                                          </p:stCondLst>
                                        </p:cTn>
                                        <p:tgtEl>
                                          <p:spTgt spid="6159"/>
                                        </p:tgtEl>
                                        <p:attrNameLst>
                                          <p:attrName>style.visibility</p:attrName>
                                        </p:attrNameLst>
                                      </p:cBhvr>
                                      <p:to>
                                        <p:strVal val="visible"/>
                                      </p:to>
                                    </p:set>
                                    <p:animEffect transition="in" filter="blinds(horizontal)">
                                      <p:cBhvr>
                                        <p:cTn id="65" dur="500"/>
                                        <p:tgtEl>
                                          <p:spTgt spid="615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6162"/>
                                        </p:tgtEl>
                                        <p:attrNameLst>
                                          <p:attrName>style.visibility</p:attrName>
                                        </p:attrNameLst>
                                      </p:cBhvr>
                                      <p:to>
                                        <p:strVal val="visible"/>
                                      </p:to>
                                    </p:set>
                                    <p:animEffect transition="in" filter="blinds(horizontal)">
                                      <p:cBhvr>
                                        <p:cTn id="68" dur="500"/>
                                        <p:tgtEl>
                                          <p:spTgt spid="6162"/>
                                        </p:tgtEl>
                                      </p:cBhvr>
                                    </p:animEffect>
                                  </p:childTnLst>
                                </p:cTn>
                              </p:par>
                            </p:childTnLst>
                          </p:cTn>
                        </p:par>
                        <p:par>
                          <p:cTn id="69" fill="hold" nodeType="afterGroup">
                            <p:stCondLst>
                              <p:cond delay="1000"/>
                            </p:stCondLst>
                            <p:childTnLst>
                              <p:par>
                                <p:cTn id="70" presetID="3" presetClass="entr" presetSubtype="10" fill="hold" grpId="0" nodeType="afterEffect">
                                  <p:stCondLst>
                                    <p:cond delay="0"/>
                                  </p:stCondLst>
                                  <p:childTnLst>
                                    <p:set>
                                      <p:cBhvr>
                                        <p:cTn id="71" dur="1" fill="hold">
                                          <p:stCondLst>
                                            <p:cond delay="0"/>
                                          </p:stCondLst>
                                        </p:cTn>
                                        <p:tgtEl>
                                          <p:spTgt spid="6160"/>
                                        </p:tgtEl>
                                        <p:attrNameLst>
                                          <p:attrName>style.visibility</p:attrName>
                                        </p:attrNameLst>
                                      </p:cBhvr>
                                      <p:to>
                                        <p:strVal val="visible"/>
                                      </p:to>
                                    </p:set>
                                    <p:animEffect transition="in" filter="blinds(horizontal)">
                                      <p:cBhvr>
                                        <p:cTn id="72" dur="500"/>
                                        <p:tgtEl>
                                          <p:spTgt spid="616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164"/>
                                        </p:tgtEl>
                                        <p:attrNameLst>
                                          <p:attrName>style.visibility</p:attrName>
                                        </p:attrNameLst>
                                      </p:cBhvr>
                                      <p:to>
                                        <p:strVal val="visible"/>
                                      </p:to>
                                    </p:set>
                                    <p:animEffect transition="in" filter="blinds(horizontal)">
                                      <p:cBhvr>
                                        <p:cTn id="75" dur="500"/>
                                        <p:tgtEl>
                                          <p:spTgt spid="6164"/>
                                        </p:tgtEl>
                                      </p:cBhvr>
                                    </p:animEffect>
                                  </p:childTnLst>
                                </p:cTn>
                              </p:par>
                              <p:par>
                                <p:cTn id="76" presetID="1" presetClass="exit" presetSubtype="0" fill="hold" grpId="1" nodeType="withEffect">
                                  <p:stCondLst>
                                    <p:cond delay="0"/>
                                  </p:stCondLst>
                                  <p:childTnLst>
                                    <p:set>
                                      <p:cBhvr>
                                        <p:cTn id="77" dur="1" fill="hold">
                                          <p:stCondLst>
                                            <p:cond delay="0"/>
                                          </p:stCondLst>
                                        </p:cTn>
                                        <p:tgtEl>
                                          <p:spTgt spid="632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6166"/>
                                        </p:tgtEl>
                                        <p:attrNameLst>
                                          <p:attrName>style.visibility</p:attrName>
                                        </p:attrNameLst>
                                      </p:cBhvr>
                                      <p:to>
                                        <p:strVal val="hidden"/>
                                      </p:to>
                                    </p:set>
                                  </p:childTnLst>
                                </p:cTn>
                              </p:par>
                              <p:par>
                                <p:cTn id="80" presetID="1" presetClass="exit" presetSubtype="0" fill="hold" grpId="3" nodeType="withEffect">
                                  <p:stCondLst>
                                    <p:cond delay="0"/>
                                  </p:stCondLst>
                                  <p:childTnLst>
                                    <p:set>
                                      <p:cBhvr>
                                        <p:cTn id="81" dur="1" fill="hold">
                                          <p:stCondLst>
                                            <p:cond delay="0"/>
                                          </p:stCondLst>
                                        </p:cTn>
                                        <p:tgtEl>
                                          <p:spTgt spid="6321"/>
                                        </p:tgtEl>
                                        <p:attrNameLst>
                                          <p:attrName>style.visibility</p:attrName>
                                        </p:attrNameLst>
                                      </p:cBhvr>
                                      <p:to>
                                        <p:strVal val="hidden"/>
                                      </p:to>
                                    </p:set>
                                  </p:childTnLst>
                                </p:cTn>
                              </p:par>
                              <p:par>
                                <p:cTn id="82" presetID="3" presetClass="entr" presetSubtype="10" fill="hold" grpId="0" nodeType="withEffect">
                                  <p:stCondLst>
                                    <p:cond delay="0"/>
                                  </p:stCondLst>
                                  <p:childTnLst>
                                    <p:set>
                                      <p:cBhvr>
                                        <p:cTn id="83" dur="1" fill="hold">
                                          <p:stCondLst>
                                            <p:cond delay="0"/>
                                          </p:stCondLst>
                                        </p:cTn>
                                        <p:tgtEl>
                                          <p:spTgt spid="6320"/>
                                        </p:tgtEl>
                                        <p:attrNameLst>
                                          <p:attrName>style.visibility</p:attrName>
                                        </p:attrNameLst>
                                      </p:cBhvr>
                                      <p:to>
                                        <p:strVal val="visible"/>
                                      </p:to>
                                    </p:set>
                                    <p:animEffect transition="in" filter="blinds(horizontal)">
                                      <p:cBhvr>
                                        <p:cTn id="84" dur="500"/>
                                        <p:tgtEl>
                                          <p:spTgt spid="6320"/>
                                        </p:tgtEl>
                                      </p:cBhvr>
                                    </p:animEffect>
                                  </p:childTnLst>
                                </p:cTn>
                              </p:par>
                            </p:childTnLst>
                          </p:cTn>
                        </p:par>
                        <p:par>
                          <p:cTn id="85" fill="hold" nodeType="afterGroup">
                            <p:stCondLst>
                              <p:cond delay="1500"/>
                            </p:stCondLst>
                            <p:childTnLst>
                              <p:par>
                                <p:cTn id="86" presetID="3" presetClass="entr" presetSubtype="10" fill="hold" grpId="0" nodeType="afterEffect">
                                  <p:stCondLst>
                                    <p:cond delay="0"/>
                                  </p:stCondLst>
                                  <p:childTnLst>
                                    <p:set>
                                      <p:cBhvr>
                                        <p:cTn id="87" dur="1" fill="hold">
                                          <p:stCondLst>
                                            <p:cond delay="0"/>
                                          </p:stCondLst>
                                        </p:cTn>
                                        <p:tgtEl>
                                          <p:spTgt spid="6325"/>
                                        </p:tgtEl>
                                        <p:attrNameLst>
                                          <p:attrName>style.visibility</p:attrName>
                                        </p:attrNameLst>
                                      </p:cBhvr>
                                      <p:to>
                                        <p:strVal val="visible"/>
                                      </p:to>
                                    </p:set>
                                    <p:animEffect transition="in" filter="blinds(horizontal)">
                                      <p:cBhvr>
                                        <p:cTn id="88" dur="500"/>
                                        <p:tgtEl>
                                          <p:spTgt spid="6325"/>
                                        </p:tgtEl>
                                      </p:cBhvr>
                                    </p:animEffect>
                                  </p:childTnLst>
                                </p:cTn>
                              </p:par>
                            </p:childTnLst>
                          </p:cTn>
                        </p:par>
                        <p:par>
                          <p:cTn id="89" fill="hold" nodeType="afterGroup">
                            <p:stCondLst>
                              <p:cond delay="2000"/>
                            </p:stCondLst>
                            <p:childTnLst>
                              <p:par>
                                <p:cTn id="90" presetID="3" presetClass="entr" presetSubtype="10" fill="hold" grpId="0" nodeType="afterEffect">
                                  <p:stCondLst>
                                    <p:cond delay="0"/>
                                  </p:stCondLst>
                                  <p:childTnLst>
                                    <p:set>
                                      <p:cBhvr>
                                        <p:cTn id="91" dur="1" fill="hold">
                                          <p:stCondLst>
                                            <p:cond delay="0"/>
                                          </p:stCondLst>
                                        </p:cTn>
                                        <p:tgtEl>
                                          <p:spTgt spid="6161"/>
                                        </p:tgtEl>
                                        <p:attrNameLst>
                                          <p:attrName>style.visibility</p:attrName>
                                        </p:attrNameLst>
                                      </p:cBhvr>
                                      <p:to>
                                        <p:strVal val="visible"/>
                                      </p:to>
                                    </p:set>
                                    <p:animEffect transition="in" filter="blinds(horizontal)">
                                      <p:cBhvr>
                                        <p:cTn id="92" dur="500"/>
                                        <p:tgtEl>
                                          <p:spTgt spid="6161"/>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6165"/>
                                        </p:tgtEl>
                                        <p:attrNameLst>
                                          <p:attrName>style.visibility</p:attrName>
                                        </p:attrNameLst>
                                      </p:cBhvr>
                                      <p:to>
                                        <p:strVal val="visible"/>
                                      </p:to>
                                    </p:set>
                                    <p:animEffect transition="in" filter="blinds(horizontal)">
                                      <p:cBhvr>
                                        <p:cTn id="95" dur="500"/>
                                        <p:tgtEl>
                                          <p:spTgt spid="6165"/>
                                        </p:tgtEl>
                                      </p:cBhvr>
                                    </p:animEffect>
                                  </p:childTnLst>
                                </p:cTn>
                              </p:par>
                            </p:childTnLst>
                          </p:cTn>
                        </p:par>
                        <p:par>
                          <p:cTn id="96" fill="hold" nodeType="afterGroup">
                            <p:stCondLst>
                              <p:cond delay="2500"/>
                            </p:stCondLst>
                            <p:childTnLst>
                              <p:par>
                                <p:cTn id="97" presetID="3" presetClass="entr" presetSubtype="10" fill="hold" grpId="0" nodeType="afterEffect">
                                  <p:stCondLst>
                                    <p:cond delay="0"/>
                                  </p:stCondLst>
                                  <p:childTnLst>
                                    <p:set>
                                      <p:cBhvr>
                                        <p:cTn id="98" dur="1" fill="hold">
                                          <p:stCondLst>
                                            <p:cond delay="0"/>
                                          </p:stCondLst>
                                        </p:cTn>
                                        <p:tgtEl>
                                          <p:spTgt spid="6156"/>
                                        </p:tgtEl>
                                        <p:attrNameLst>
                                          <p:attrName>style.visibility</p:attrName>
                                        </p:attrNameLst>
                                      </p:cBhvr>
                                      <p:to>
                                        <p:strVal val="visible"/>
                                      </p:to>
                                    </p:set>
                                    <p:animEffect transition="in" filter="blinds(horizontal)">
                                      <p:cBhvr>
                                        <p:cTn id="99" dur="500"/>
                                        <p:tgtEl>
                                          <p:spTgt spid="6156"/>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6163"/>
                                        </p:tgtEl>
                                        <p:attrNameLst>
                                          <p:attrName>style.visibility</p:attrName>
                                        </p:attrNameLst>
                                      </p:cBhvr>
                                      <p:to>
                                        <p:strVal val="visible"/>
                                      </p:to>
                                    </p:set>
                                    <p:animEffect transition="in" filter="blinds(horizontal)">
                                      <p:cBhvr>
                                        <p:cTn id="102" dur="500"/>
                                        <p:tgtEl>
                                          <p:spTgt spid="6163"/>
                                        </p:tgtEl>
                                      </p:cBhvr>
                                    </p:animEffect>
                                  </p:childTnLst>
                                </p:cTn>
                              </p:par>
                            </p:childTnLst>
                          </p:cTn>
                        </p:par>
                        <p:par>
                          <p:cTn id="103" fill="hold" nodeType="afterGroup">
                            <p:stCondLst>
                              <p:cond delay="3000"/>
                            </p:stCondLst>
                            <p:childTnLst>
                              <p:par>
                                <p:cTn id="104" presetID="1" presetClass="entr" presetSubtype="0" fill="hold" grpId="2" nodeType="afterEffect">
                                  <p:stCondLst>
                                    <p:cond delay="0"/>
                                  </p:stCondLst>
                                  <p:childTnLst>
                                    <p:set>
                                      <p:cBhvr>
                                        <p:cTn id="105" dur="1" fill="hold">
                                          <p:stCondLst>
                                            <p:cond delay="0"/>
                                          </p:stCondLst>
                                        </p:cTn>
                                        <p:tgtEl>
                                          <p:spTgt spid="632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632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6146"/>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0" presetClass="entr" presetSubtype="0" fill="hold" grpId="0" nodeType="clickEffect">
                                  <p:stCondLst>
                                    <p:cond delay="0"/>
                                  </p:stCondLst>
                                  <p:iterate type="lt">
                                    <p:tmPct val="10000"/>
                                  </p:iterate>
                                  <p:childTnLst>
                                    <p:set>
                                      <p:cBhvr>
                                        <p:cTn id="113" dur="1" fill="hold">
                                          <p:stCondLst>
                                            <p:cond delay="0"/>
                                          </p:stCondLst>
                                        </p:cTn>
                                        <p:tgtEl>
                                          <p:spTgt spid="6178"/>
                                        </p:tgtEl>
                                        <p:attrNameLst>
                                          <p:attrName>style.visibility</p:attrName>
                                        </p:attrNameLst>
                                      </p:cBhvr>
                                      <p:to>
                                        <p:strVal val="visible"/>
                                      </p:to>
                                    </p:set>
                                    <p:animEffect transition="in" filter="fade">
                                      <p:cBhvr>
                                        <p:cTn id="114" dur="500"/>
                                        <p:tgtEl>
                                          <p:spTgt spid="6178"/>
                                        </p:tgtEl>
                                      </p:cBhvr>
                                    </p:animEffect>
                                    <p:anim calcmode="lin" valueType="num">
                                      <p:cBhvr>
                                        <p:cTn id="115" dur="500" fill="hold"/>
                                        <p:tgtEl>
                                          <p:spTgt spid="6178"/>
                                        </p:tgtEl>
                                        <p:attrNameLst>
                                          <p:attrName>ppt_x</p:attrName>
                                        </p:attrNameLst>
                                      </p:cBhvr>
                                      <p:tavLst>
                                        <p:tav tm="0">
                                          <p:val>
                                            <p:strVal val="#ppt_x-.1"/>
                                          </p:val>
                                        </p:tav>
                                        <p:tav tm="100000">
                                          <p:val>
                                            <p:strVal val="#ppt_x"/>
                                          </p:val>
                                        </p:tav>
                                      </p:tavLst>
                                    </p:anim>
                                    <p:anim calcmode="lin" valueType="num">
                                      <p:cBhvr>
                                        <p:cTn id="116" dur="500" fill="hold"/>
                                        <p:tgtEl>
                                          <p:spTgt spid="6178"/>
                                        </p:tgtEl>
                                        <p:attrNameLst>
                                          <p:attrName>ppt_y</p:attrName>
                                        </p:attrNameLst>
                                      </p:cBhvr>
                                      <p:tavLst>
                                        <p:tav tm="0">
                                          <p:val>
                                            <p:strVal val="#ppt_y"/>
                                          </p:val>
                                        </p:tav>
                                        <p:tav tm="100000">
                                          <p:val>
                                            <p:strVal val="#ppt_y"/>
                                          </p:val>
                                        </p:tav>
                                      </p:tavLst>
                                    </p:anim>
                                  </p:childTnLst>
                                </p:cTn>
                              </p:par>
                            </p:childTnLst>
                          </p:cTn>
                        </p:par>
                        <p:par>
                          <p:cTn id="117" fill="hold" nodeType="afterGroup">
                            <p:stCondLst>
                              <p:cond delay="2100"/>
                            </p:stCondLst>
                            <p:childTnLst>
                              <p:par>
                                <p:cTn id="118" presetID="3" presetClass="emph" presetSubtype="2" fill="hold" grpId="1" nodeType="afterEffect">
                                  <p:stCondLst>
                                    <p:cond delay="0"/>
                                  </p:stCondLst>
                                  <p:iterate type="lt">
                                    <p:tmPct val="0"/>
                                  </p:iterate>
                                  <p:childTnLst>
                                    <p:animClr clrSpc="rgb" dir="cw">
                                      <p:cBhvr override="childStyle">
                                        <p:cTn id="119" dur="2000" fill="hold"/>
                                        <p:tgtEl>
                                          <p:spTgt spid="6178"/>
                                        </p:tgtEl>
                                        <p:attrNameLst>
                                          <p:attrName>style.color</p:attrName>
                                        </p:attrNameLst>
                                      </p:cBhvr>
                                      <p:to>
                                        <a:srgbClr val="0000FF"/>
                                      </p:to>
                                    </p:animClr>
                                  </p:childTnLst>
                                </p:cTn>
                              </p:par>
                              <p:par>
                                <p:cTn id="120" presetID="0" presetClass="path" presetSubtype="0" accel="50000" decel="50000" fill="hold" grpId="1" nodeType="withEffect">
                                  <p:stCondLst>
                                    <p:cond delay="0"/>
                                  </p:stCondLst>
                                  <p:childTnLst>
                                    <p:animMotion origin="layout" path="M -3.61111E-6 0.00278 C -3.61111E-6 0.00949 -0.00312 0.01319 0.00417 0.02083 C 0.01146 0.02847 0.02917 0.0419 0.04375 0.04861 C 0.05834 0.05532 0.075 0.0588 0.09167 0.06111 C 0.10834 0.06343 0.1257 0.06412 0.14375 0.0625 C 0.16181 0.06088 0.18334 0.05718 0.2 0.05139 C 0.21667 0.0456 0.23507 0.03518 0.24375 0.02778 C 0.25243 0.02037 0.25105 0.01412 0.25209 0.00694 C 0.25313 -0.00023 0.25348 -0.00833 0.25 -0.01528 C 0.24653 -0.02222 0.24202 -0.02824 0.23125 -0.03472 C 0.22049 -0.0412 0.20365 -0.04954 0.18542 -0.05417 C 0.16719 -0.0588 0.14445 -0.06319 0.12188 -0.0625 C 0.09931 -0.06181 0.06962 -0.05718 0.05 -0.05 C 0.03039 -0.04282 0.01285 -0.02801 0.00417 -0.01944 C -0.00451 -0.01088 -3.61111E-6 -0.00394 -3.61111E-6 0.00278 Z " pathEditMode="relative" rAng="0" ptsTypes="aaaaaaaaaaaaaaa">
                                      <p:cBhvr>
                                        <p:cTn id="121" dur="5000" fill="hold"/>
                                        <p:tgtEl>
                                          <p:spTgt spid="6324"/>
                                        </p:tgtEl>
                                        <p:attrNameLst>
                                          <p:attrName>ppt_x</p:attrName>
                                          <p:attrName>ppt_y</p:attrName>
                                        </p:attrNameLst>
                                      </p:cBhvr>
                                      <p:rCtr x="12400" y="-200"/>
                                    </p:animMotion>
                                  </p:childTnLst>
                                </p:cTn>
                              </p:par>
                              <p:par>
                                <p:cTn id="122" presetID="1" presetClass="exit" presetSubtype="0" fill="hold" grpId="1" nodeType="withEffect">
                                  <p:stCondLst>
                                    <p:cond delay="0"/>
                                  </p:stCondLst>
                                  <p:childTnLst>
                                    <p:set>
                                      <p:cBhvr>
                                        <p:cTn id="123" dur="1" fill="hold">
                                          <p:stCondLst>
                                            <p:cond delay="0"/>
                                          </p:stCondLst>
                                        </p:cTn>
                                        <p:tgtEl>
                                          <p:spTgt spid="6325"/>
                                        </p:tgtEl>
                                        <p:attrNameLst>
                                          <p:attrName>style.visibility</p:attrName>
                                        </p:attrNameLst>
                                      </p:cBhvr>
                                      <p:to>
                                        <p:strVal val="hidden"/>
                                      </p:to>
                                    </p:set>
                                  </p:childTnLst>
                                </p:cTn>
                              </p:par>
                              <p:par>
                                <p:cTn id="124" presetID="1" presetClass="exit" presetSubtype="0" fill="hold" grpId="3" nodeType="withEffect">
                                  <p:stCondLst>
                                    <p:cond delay="0"/>
                                  </p:stCondLst>
                                  <p:childTnLst>
                                    <p:set>
                                      <p:cBhvr>
                                        <p:cTn id="125" dur="1" fill="hold">
                                          <p:stCondLst>
                                            <p:cond delay="0"/>
                                          </p:stCondLst>
                                        </p:cTn>
                                        <p:tgtEl>
                                          <p:spTgt spid="6322"/>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6323"/>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6146"/>
                                        </p:tgtEl>
                                        <p:attrNameLst>
                                          <p:attrName>style.visibility</p:attrName>
                                        </p:attrNameLst>
                                      </p:cBhvr>
                                      <p:to>
                                        <p:strVal val="hidden"/>
                                      </p:to>
                                    </p:set>
                                  </p:childTnLst>
                                </p:cTn>
                              </p:par>
                            </p:childTnLst>
                          </p:cTn>
                        </p:par>
                        <p:par>
                          <p:cTn id="130" fill="hold" nodeType="afterGroup">
                            <p:stCondLst>
                              <p:cond delay="7100"/>
                            </p:stCondLst>
                            <p:childTnLst>
                              <p:par>
                                <p:cTn id="131" presetID="1" presetClass="entr" presetSubtype="0" fill="hold" grpId="2" nodeType="afterEffect">
                                  <p:stCondLst>
                                    <p:cond delay="0"/>
                                  </p:stCondLst>
                                  <p:childTnLst>
                                    <p:set>
                                      <p:cBhvr>
                                        <p:cTn id="132" dur="1" fill="hold">
                                          <p:stCondLst>
                                            <p:cond delay="0"/>
                                          </p:stCondLst>
                                        </p:cTn>
                                        <p:tgtEl>
                                          <p:spTgt spid="6325"/>
                                        </p:tgtEl>
                                        <p:attrNameLst>
                                          <p:attrName>style.visibility</p:attrName>
                                        </p:attrNameLst>
                                      </p:cBhvr>
                                      <p:to>
                                        <p:strVal val="visible"/>
                                      </p:to>
                                    </p:set>
                                  </p:childTnLst>
                                </p:cTn>
                              </p:par>
                              <p:par>
                                <p:cTn id="133" presetID="1" presetClass="entr" presetSubtype="0" fill="hold" grpId="4" nodeType="withEffect">
                                  <p:stCondLst>
                                    <p:cond delay="0"/>
                                  </p:stCondLst>
                                  <p:childTnLst>
                                    <p:set>
                                      <p:cBhvr>
                                        <p:cTn id="134" dur="1" fill="hold">
                                          <p:stCondLst>
                                            <p:cond delay="0"/>
                                          </p:stCondLst>
                                        </p:cTn>
                                        <p:tgtEl>
                                          <p:spTgt spid="6322"/>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632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6146"/>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617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6172"/>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1" presetClass="entr" presetSubtype="0" fill="hold" grpId="0" nodeType="clickEffect">
                                  <p:stCondLst>
                                    <p:cond delay="0"/>
                                  </p:stCondLst>
                                  <p:iterate type="lt">
                                    <p:tmPct val="10000"/>
                                  </p:iterate>
                                  <p:childTnLst>
                                    <p:set>
                                      <p:cBhvr>
                                        <p:cTn id="146" dur="1" fill="hold">
                                          <p:stCondLst>
                                            <p:cond delay="0"/>
                                          </p:stCondLst>
                                        </p:cTn>
                                        <p:tgtEl>
                                          <p:spTgt spid="6177"/>
                                        </p:tgtEl>
                                        <p:attrNameLst>
                                          <p:attrName>style.visibility</p:attrName>
                                        </p:attrNameLst>
                                      </p:cBhvr>
                                      <p:to>
                                        <p:strVal val="visible"/>
                                      </p:to>
                                    </p:set>
                                    <p:anim calcmode="lin" valueType="num">
                                      <p:cBhvr>
                                        <p:cTn id="147" dur="500" fill="hold"/>
                                        <p:tgtEl>
                                          <p:spTgt spid="6177"/>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6177"/>
                                        </p:tgtEl>
                                        <p:attrNameLst>
                                          <p:attrName>ppt_y</p:attrName>
                                        </p:attrNameLst>
                                      </p:cBhvr>
                                      <p:tavLst>
                                        <p:tav tm="0">
                                          <p:val>
                                            <p:strVal val="#ppt_y"/>
                                          </p:val>
                                        </p:tav>
                                        <p:tav tm="100000">
                                          <p:val>
                                            <p:strVal val="#ppt_y"/>
                                          </p:val>
                                        </p:tav>
                                      </p:tavLst>
                                    </p:anim>
                                    <p:anim calcmode="lin" valueType="num">
                                      <p:cBhvr>
                                        <p:cTn id="149" dur="500" fill="hold"/>
                                        <p:tgtEl>
                                          <p:spTgt spid="6177"/>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6177"/>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6177"/>
                                        </p:tgtEl>
                                      </p:cBhvr>
                                    </p:animEffect>
                                  </p:childTnLst>
                                </p:cTn>
                              </p:par>
                            </p:childTnLst>
                          </p:cTn>
                        </p:par>
                        <p:par>
                          <p:cTn id="152" fill="hold" nodeType="afterGroup">
                            <p:stCondLst>
                              <p:cond delay="2000"/>
                            </p:stCondLst>
                            <p:childTnLst>
                              <p:par>
                                <p:cTn id="153" presetID="3" presetClass="emph" presetSubtype="2" fill="hold" grpId="1" nodeType="afterEffect">
                                  <p:stCondLst>
                                    <p:cond delay="0"/>
                                  </p:stCondLst>
                                  <p:iterate type="lt">
                                    <p:tmPct val="0"/>
                                  </p:iterate>
                                  <p:childTnLst>
                                    <p:animClr clrSpc="rgb" dir="cw">
                                      <p:cBhvr override="childStyle">
                                        <p:cTn id="154" dur="2000" fill="hold"/>
                                        <p:tgtEl>
                                          <p:spTgt spid="6177"/>
                                        </p:tgtEl>
                                        <p:attrNameLst>
                                          <p:attrName>style.color</p:attrName>
                                        </p:attrNameLst>
                                      </p:cBhvr>
                                      <p:to>
                                        <a:srgbClr val="0000FF"/>
                                      </p:to>
                                    </p:animClr>
                                  </p:childTnLst>
                                </p:cTn>
                              </p:par>
                              <p:par>
                                <p:cTn id="155" presetID="1" presetClass="entr" presetSubtype="0" fill="hold" grpId="0" nodeType="withEffect">
                                  <p:stCondLst>
                                    <p:cond delay="0"/>
                                  </p:stCondLst>
                                  <p:childTnLst>
                                    <p:set>
                                      <p:cBhvr>
                                        <p:cTn id="156" dur="1" fill="hold">
                                          <p:stCondLst>
                                            <p:cond delay="0"/>
                                          </p:stCondLst>
                                        </p:cTn>
                                        <p:tgtEl>
                                          <p:spTgt spid="623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6295"/>
                                        </p:tgtEl>
                                        <p:attrNameLst>
                                          <p:attrName>style.visibility</p:attrName>
                                        </p:attrNameLst>
                                      </p:cBhvr>
                                      <p:to>
                                        <p:strVal val="visible"/>
                                      </p:to>
                                    </p:set>
                                  </p:childTnLst>
                                </p:cTn>
                              </p:par>
                              <p:par>
                                <p:cTn id="159" presetID="9" presetClass="exit" presetSubtype="0" fill="hold" grpId="3" nodeType="withEffect">
                                  <p:stCondLst>
                                    <p:cond delay="0"/>
                                  </p:stCondLst>
                                  <p:childTnLst>
                                    <p:animEffect transition="out" filter="dissolve">
                                      <p:cBhvr>
                                        <p:cTn id="160" dur="500"/>
                                        <p:tgtEl>
                                          <p:spTgt spid="6323"/>
                                        </p:tgtEl>
                                      </p:cBhvr>
                                    </p:animEffect>
                                    <p:set>
                                      <p:cBhvr>
                                        <p:cTn id="161" dur="1" fill="hold">
                                          <p:stCondLst>
                                            <p:cond delay="499"/>
                                          </p:stCondLst>
                                        </p:cTn>
                                        <p:tgtEl>
                                          <p:spTgt spid="6323"/>
                                        </p:tgtEl>
                                        <p:attrNameLst>
                                          <p:attrName>style.visibility</p:attrName>
                                        </p:attrNameLst>
                                      </p:cBhvr>
                                      <p:to>
                                        <p:strVal val="hidden"/>
                                      </p:to>
                                    </p:set>
                                  </p:childTnLst>
                                </p:cTn>
                              </p:par>
                              <p:par>
                                <p:cTn id="162" presetID="9" presetClass="exit" presetSubtype="0" fill="hold" grpId="5" nodeType="withEffect">
                                  <p:stCondLst>
                                    <p:cond delay="0"/>
                                  </p:stCondLst>
                                  <p:childTnLst>
                                    <p:animEffect transition="out" filter="dissolve">
                                      <p:cBhvr>
                                        <p:cTn id="163" dur="500"/>
                                        <p:tgtEl>
                                          <p:spTgt spid="6322"/>
                                        </p:tgtEl>
                                      </p:cBhvr>
                                    </p:animEffect>
                                    <p:set>
                                      <p:cBhvr>
                                        <p:cTn id="164" dur="1" fill="hold">
                                          <p:stCondLst>
                                            <p:cond delay="499"/>
                                          </p:stCondLst>
                                        </p:cTn>
                                        <p:tgtEl>
                                          <p:spTgt spid="6322"/>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6146"/>
                                        </p:tgtEl>
                                        <p:attrNameLst>
                                          <p:attrName>style.visibility</p:attrName>
                                        </p:attrNameLst>
                                      </p:cBhvr>
                                      <p:to>
                                        <p:strVal val="hidden"/>
                                      </p:to>
                                    </p:set>
                                  </p:childTnLst>
                                </p:cTn>
                              </p:par>
                              <p:par>
                                <p:cTn id="167" presetID="1" presetClass="exit" presetSubtype="0" fill="hold" grpId="3" nodeType="withEffect">
                                  <p:stCondLst>
                                    <p:cond delay="0"/>
                                  </p:stCondLst>
                                  <p:childTnLst>
                                    <p:set>
                                      <p:cBhvr>
                                        <p:cTn id="168" dur="1" fill="hold">
                                          <p:stCondLst>
                                            <p:cond delay="0"/>
                                          </p:stCondLst>
                                        </p:cTn>
                                        <p:tgtEl>
                                          <p:spTgt spid="6325"/>
                                        </p:tgtEl>
                                        <p:attrNameLst>
                                          <p:attrName>style.visibility</p:attrName>
                                        </p:attrNameLst>
                                      </p:cBhvr>
                                      <p:to>
                                        <p:strVal val="hidden"/>
                                      </p:to>
                                    </p:set>
                                  </p:childTnLst>
                                </p:cTn>
                              </p:par>
                              <p:par>
                                <p:cTn id="169" presetID="1" presetClass="exit" presetSubtype="0" fill="hold" grpId="0" nodeType="withEffect">
                                  <p:stCondLst>
                                    <p:cond delay="0"/>
                                  </p:stCondLst>
                                  <p:childTnLst>
                                    <p:set>
                                      <p:cBhvr>
                                        <p:cTn id="170" dur="1" fill="hold">
                                          <p:stCondLst>
                                            <p:cond delay="0"/>
                                          </p:stCondLst>
                                        </p:cTn>
                                        <p:tgtEl>
                                          <p:spTgt spid="6171"/>
                                        </p:tgtEl>
                                        <p:attrNameLst>
                                          <p:attrName>style.visibility</p:attrName>
                                        </p:attrNameLst>
                                      </p:cBhvr>
                                      <p:to>
                                        <p:strVal val="hidden"/>
                                      </p:to>
                                    </p:set>
                                  </p:childTnLst>
                                </p:cTn>
                              </p:par>
                              <p:par>
                                <p:cTn id="171" presetID="1" presetClass="exit" presetSubtype="0" fill="hold" grpId="0" nodeType="withEffect">
                                  <p:stCondLst>
                                    <p:cond delay="0"/>
                                  </p:stCondLst>
                                  <p:childTnLst>
                                    <p:set>
                                      <p:cBhvr>
                                        <p:cTn id="172" dur="1" fill="hold">
                                          <p:stCondLst>
                                            <p:cond delay="0"/>
                                          </p:stCondLst>
                                        </p:cTn>
                                        <p:tgtEl>
                                          <p:spTgt spid="6172"/>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6163"/>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6162"/>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6164"/>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6165"/>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6156"/>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6161"/>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6159"/>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6160"/>
                                        </p:tgtEl>
                                        <p:attrNameLst>
                                          <p:attrName>style.visibility</p:attrName>
                                        </p:attrNameLst>
                                      </p:cBhvr>
                                      <p:to>
                                        <p:strVal val="hidden"/>
                                      </p:to>
                                    </p:set>
                                  </p:childTnLst>
                                </p:cTn>
                              </p:par>
                              <p:par>
                                <p:cTn id="189" presetID="18" presetClass="entr" presetSubtype="6" fill="hold" grpId="0" nodeType="withEffect">
                                  <p:stCondLst>
                                    <p:cond delay="0"/>
                                  </p:stCondLst>
                                  <p:childTnLst>
                                    <p:set>
                                      <p:cBhvr>
                                        <p:cTn id="190" dur="1" fill="hold">
                                          <p:stCondLst>
                                            <p:cond delay="0"/>
                                          </p:stCondLst>
                                        </p:cTn>
                                        <p:tgtEl>
                                          <p:spTgt spid="6189"/>
                                        </p:tgtEl>
                                        <p:attrNameLst>
                                          <p:attrName>style.visibility</p:attrName>
                                        </p:attrNameLst>
                                      </p:cBhvr>
                                      <p:to>
                                        <p:strVal val="visible"/>
                                      </p:to>
                                    </p:set>
                                    <p:animEffect transition="in" filter="strips(downRight)">
                                      <p:cBhvr>
                                        <p:cTn id="191" dur="500"/>
                                        <p:tgtEl>
                                          <p:spTgt spid="6189"/>
                                        </p:tgtEl>
                                      </p:cBhvr>
                                    </p:animEffect>
                                  </p:childTnLst>
                                </p:cTn>
                              </p:par>
                              <p:par>
                                <p:cTn id="192" presetID="1" presetClass="entr" presetSubtype="0" fill="hold" grpId="0" nodeType="withEffect">
                                  <p:stCondLst>
                                    <p:cond delay="0"/>
                                  </p:stCondLst>
                                  <p:childTnLst>
                                    <p:set>
                                      <p:cBhvr>
                                        <p:cTn id="193" dur="1" fill="hold">
                                          <p:stCondLst>
                                            <p:cond delay="0"/>
                                          </p:stCondLst>
                                        </p:cTn>
                                        <p:tgtEl>
                                          <p:spTgt spid="6152"/>
                                        </p:tgtEl>
                                        <p:attrNameLst>
                                          <p:attrName>style.visibility</p:attrName>
                                        </p:attrNameLst>
                                      </p:cBhvr>
                                      <p:to>
                                        <p:strVal val="visible"/>
                                      </p:to>
                                    </p:set>
                                  </p:childTnLst>
                                </p:cTn>
                              </p:par>
                              <p:par>
                                <p:cTn id="194" presetID="18" presetClass="entr" presetSubtype="6" fill="hold" grpId="0" nodeType="withEffect">
                                  <p:stCondLst>
                                    <p:cond delay="0"/>
                                  </p:stCondLst>
                                  <p:childTnLst>
                                    <p:set>
                                      <p:cBhvr>
                                        <p:cTn id="195" dur="1" fill="hold">
                                          <p:stCondLst>
                                            <p:cond delay="0"/>
                                          </p:stCondLst>
                                        </p:cTn>
                                        <p:tgtEl>
                                          <p:spTgt spid="6258"/>
                                        </p:tgtEl>
                                        <p:attrNameLst>
                                          <p:attrName>style.visibility</p:attrName>
                                        </p:attrNameLst>
                                      </p:cBhvr>
                                      <p:to>
                                        <p:strVal val="visible"/>
                                      </p:to>
                                    </p:set>
                                    <p:animEffect transition="in" filter="strips(downRight)">
                                      <p:cBhvr>
                                        <p:cTn id="196" dur="500"/>
                                        <p:tgtEl>
                                          <p:spTgt spid="6258"/>
                                        </p:tgtEl>
                                      </p:cBhvr>
                                    </p:animEffect>
                                  </p:childTnLst>
                                </p:cTn>
                              </p:par>
                              <p:par>
                                <p:cTn id="197" presetID="1" presetClass="entr" presetSubtype="0" fill="hold" grpId="0" nodeType="withEffect">
                                  <p:stCondLst>
                                    <p:cond delay="0"/>
                                  </p:stCondLst>
                                  <p:childTnLst>
                                    <p:set>
                                      <p:cBhvr>
                                        <p:cTn id="198" dur="1" fill="hold">
                                          <p:stCondLst>
                                            <p:cond delay="0"/>
                                          </p:stCondLst>
                                        </p:cTn>
                                        <p:tgtEl>
                                          <p:spTgt spid="6150"/>
                                        </p:tgtEl>
                                        <p:attrNameLst>
                                          <p:attrName>style.visibility</p:attrName>
                                        </p:attrNameLst>
                                      </p:cBhvr>
                                      <p:to>
                                        <p:strVal val="visible"/>
                                      </p:to>
                                    </p:set>
                                  </p:childTnLst>
                                </p:cTn>
                              </p:par>
                            </p:childTnLst>
                          </p:cTn>
                        </p:par>
                        <p:par>
                          <p:cTn id="199" fill="hold" nodeType="afterGroup">
                            <p:stCondLst>
                              <p:cond delay="4000"/>
                            </p:stCondLst>
                            <p:childTnLst>
                              <p:par>
                                <p:cTn id="200" presetID="9" presetClass="exit" presetSubtype="0" fill="hold" grpId="1" nodeType="afterEffect">
                                  <p:stCondLst>
                                    <p:cond delay="0"/>
                                  </p:stCondLst>
                                  <p:childTnLst>
                                    <p:animEffect transition="out" filter="dissolve">
                                      <p:cBhvr>
                                        <p:cTn id="201" dur="500"/>
                                        <p:tgtEl>
                                          <p:spTgt spid="6231"/>
                                        </p:tgtEl>
                                      </p:cBhvr>
                                    </p:animEffect>
                                    <p:set>
                                      <p:cBhvr>
                                        <p:cTn id="202" dur="1" fill="hold">
                                          <p:stCondLst>
                                            <p:cond delay="499"/>
                                          </p:stCondLst>
                                        </p:cTn>
                                        <p:tgtEl>
                                          <p:spTgt spid="6231"/>
                                        </p:tgtEl>
                                        <p:attrNameLst>
                                          <p:attrName>style.visibility</p:attrName>
                                        </p:attrNameLst>
                                      </p:cBhvr>
                                      <p:to>
                                        <p:strVal val="hidden"/>
                                      </p:to>
                                    </p:set>
                                  </p:childTnLst>
                                </p:cTn>
                              </p:par>
                              <p:par>
                                <p:cTn id="203" presetID="9" presetClass="exit" presetSubtype="0" fill="hold" grpId="1" nodeType="withEffect">
                                  <p:stCondLst>
                                    <p:cond delay="0"/>
                                  </p:stCondLst>
                                  <p:childTnLst>
                                    <p:animEffect transition="out" filter="dissolve">
                                      <p:cBhvr>
                                        <p:cTn id="204" dur="500"/>
                                        <p:tgtEl>
                                          <p:spTgt spid="6295"/>
                                        </p:tgtEl>
                                      </p:cBhvr>
                                    </p:animEffect>
                                    <p:set>
                                      <p:cBhvr>
                                        <p:cTn id="205" dur="1" fill="hold">
                                          <p:stCondLst>
                                            <p:cond delay="499"/>
                                          </p:stCondLst>
                                        </p:cTn>
                                        <p:tgtEl>
                                          <p:spTgt spid="6295"/>
                                        </p:tgtEl>
                                        <p:attrNameLst>
                                          <p:attrName>style.visibility</p:attrName>
                                        </p:attrNameLst>
                                      </p:cBhvr>
                                      <p:to>
                                        <p:strVal val="hidden"/>
                                      </p:to>
                                    </p:set>
                                  </p:childTnLst>
                                </p:cTn>
                              </p:par>
                            </p:childTnLst>
                          </p:cTn>
                        </p:par>
                        <p:par>
                          <p:cTn id="206" fill="hold" nodeType="afterGroup">
                            <p:stCondLst>
                              <p:cond delay="4500"/>
                            </p:stCondLst>
                            <p:childTnLst>
                              <p:par>
                                <p:cTn id="207" presetID="1" presetClass="entr" presetSubtype="0" fill="hold" grpId="0" nodeType="afterEffect">
                                  <p:stCondLst>
                                    <p:cond delay="0"/>
                                  </p:stCondLst>
                                  <p:childTnLst>
                                    <p:set>
                                      <p:cBhvr>
                                        <p:cTn id="208" dur="1" fill="hold">
                                          <p:stCondLst>
                                            <p:cond delay="0"/>
                                          </p:stCondLst>
                                        </p:cTn>
                                        <p:tgtEl>
                                          <p:spTgt spid="623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6296"/>
                                        </p:tgtEl>
                                        <p:attrNameLst>
                                          <p:attrName>style.visibility</p:attrName>
                                        </p:attrNameLst>
                                      </p:cBhvr>
                                      <p:to>
                                        <p:strVal val="visible"/>
                                      </p:to>
                                    </p:set>
                                  </p:childTnLst>
                                </p:cTn>
                              </p:par>
                              <p:par>
                                <p:cTn id="211" presetID="18" presetClass="entr" presetSubtype="6" fill="hold" grpId="0" nodeType="withEffect">
                                  <p:stCondLst>
                                    <p:cond delay="0"/>
                                  </p:stCondLst>
                                  <p:childTnLst>
                                    <p:set>
                                      <p:cBhvr>
                                        <p:cTn id="212" dur="1" fill="hold">
                                          <p:stCondLst>
                                            <p:cond delay="0"/>
                                          </p:stCondLst>
                                        </p:cTn>
                                        <p:tgtEl>
                                          <p:spTgt spid="6190"/>
                                        </p:tgtEl>
                                        <p:attrNameLst>
                                          <p:attrName>style.visibility</p:attrName>
                                        </p:attrNameLst>
                                      </p:cBhvr>
                                      <p:to>
                                        <p:strVal val="visible"/>
                                      </p:to>
                                    </p:set>
                                    <p:animEffect transition="in" filter="strips(downRight)">
                                      <p:cBhvr>
                                        <p:cTn id="213" dur="500"/>
                                        <p:tgtEl>
                                          <p:spTgt spid="6190"/>
                                        </p:tgtEl>
                                      </p:cBhvr>
                                    </p:animEffect>
                                  </p:childTnLst>
                                </p:cTn>
                              </p:par>
                              <p:par>
                                <p:cTn id="214" presetID="1" presetClass="entr" presetSubtype="0" fill="hold" grpId="0" nodeType="withEffect">
                                  <p:stCondLst>
                                    <p:cond delay="0"/>
                                  </p:stCondLst>
                                  <p:childTnLst>
                                    <p:set>
                                      <p:cBhvr>
                                        <p:cTn id="215" dur="1" fill="hold">
                                          <p:stCondLst>
                                            <p:cond delay="0"/>
                                          </p:stCondLst>
                                        </p:cTn>
                                        <p:tgtEl>
                                          <p:spTgt spid="6210"/>
                                        </p:tgtEl>
                                        <p:attrNameLst>
                                          <p:attrName>style.visibility</p:attrName>
                                        </p:attrNameLst>
                                      </p:cBhvr>
                                      <p:to>
                                        <p:strVal val="visible"/>
                                      </p:to>
                                    </p:set>
                                  </p:childTnLst>
                                </p:cTn>
                              </p:par>
                              <p:par>
                                <p:cTn id="216" presetID="18" presetClass="entr" presetSubtype="6" fill="hold" grpId="0" nodeType="withEffect">
                                  <p:stCondLst>
                                    <p:cond delay="0"/>
                                  </p:stCondLst>
                                  <p:childTnLst>
                                    <p:set>
                                      <p:cBhvr>
                                        <p:cTn id="217" dur="1" fill="hold">
                                          <p:stCondLst>
                                            <p:cond delay="0"/>
                                          </p:stCondLst>
                                        </p:cTn>
                                        <p:tgtEl>
                                          <p:spTgt spid="6259"/>
                                        </p:tgtEl>
                                        <p:attrNameLst>
                                          <p:attrName>style.visibility</p:attrName>
                                        </p:attrNameLst>
                                      </p:cBhvr>
                                      <p:to>
                                        <p:strVal val="visible"/>
                                      </p:to>
                                    </p:set>
                                    <p:animEffect transition="in" filter="strips(downRight)">
                                      <p:cBhvr>
                                        <p:cTn id="218" dur="500"/>
                                        <p:tgtEl>
                                          <p:spTgt spid="6259"/>
                                        </p:tgtEl>
                                      </p:cBhvr>
                                    </p:animEffect>
                                  </p:childTnLst>
                                </p:cTn>
                              </p:par>
                              <p:par>
                                <p:cTn id="219" presetID="1" presetClass="entr" presetSubtype="0" fill="hold" grpId="0" nodeType="withEffect">
                                  <p:stCondLst>
                                    <p:cond delay="0"/>
                                  </p:stCondLst>
                                  <p:childTnLst>
                                    <p:set>
                                      <p:cBhvr>
                                        <p:cTn id="220" dur="1" fill="hold">
                                          <p:stCondLst>
                                            <p:cond delay="0"/>
                                          </p:stCondLst>
                                        </p:cTn>
                                        <p:tgtEl>
                                          <p:spTgt spid="6149"/>
                                        </p:tgtEl>
                                        <p:attrNameLst>
                                          <p:attrName>style.visibility</p:attrName>
                                        </p:attrNameLst>
                                      </p:cBhvr>
                                      <p:to>
                                        <p:strVal val="visible"/>
                                      </p:to>
                                    </p:set>
                                  </p:childTnLst>
                                </p:cTn>
                              </p:par>
                            </p:childTnLst>
                          </p:cTn>
                        </p:par>
                        <p:par>
                          <p:cTn id="221" fill="hold" nodeType="afterGroup">
                            <p:stCondLst>
                              <p:cond delay="5000"/>
                            </p:stCondLst>
                            <p:childTnLst>
                              <p:par>
                                <p:cTn id="222" presetID="9" presetClass="exit" presetSubtype="0" fill="hold" grpId="1" nodeType="afterEffect">
                                  <p:stCondLst>
                                    <p:cond delay="0"/>
                                  </p:stCondLst>
                                  <p:childTnLst>
                                    <p:animEffect transition="out" filter="dissolve">
                                      <p:cBhvr>
                                        <p:cTn id="223" dur="500"/>
                                        <p:tgtEl>
                                          <p:spTgt spid="6232"/>
                                        </p:tgtEl>
                                      </p:cBhvr>
                                    </p:animEffect>
                                    <p:set>
                                      <p:cBhvr>
                                        <p:cTn id="224" dur="1" fill="hold">
                                          <p:stCondLst>
                                            <p:cond delay="499"/>
                                          </p:stCondLst>
                                        </p:cTn>
                                        <p:tgtEl>
                                          <p:spTgt spid="6232"/>
                                        </p:tgtEl>
                                        <p:attrNameLst>
                                          <p:attrName>style.visibility</p:attrName>
                                        </p:attrNameLst>
                                      </p:cBhvr>
                                      <p:to>
                                        <p:strVal val="hidden"/>
                                      </p:to>
                                    </p:set>
                                  </p:childTnLst>
                                </p:cTn>
                              </p:par>
                              <p:par>
                                <p:cTn id="225" presetID="9" presetClass="exit" presetSubtype="0" fill="hold" grpId="1" nodeType="withEffect">
                                  <p:stCondLst>
                                    <p:cond delay="0"/>
                                  </p:stCondLst>
                                  <p:childTnLst>
                                    <p:animEffect transition="out" filter="dissolve">
                                      <p:cBhvr>
                                        <p:cTn id="226" dur="500"/>
                                        <p:tgtEl>
                                          <p:spTgt spid="6296"/>
                                        </p:tgtEl>
                                      </p:cBhvr>
                                    </p:animEffect>
                                    <p:set>
                                      <p:cBhvr>
                                        <p:cTn id="227" dur="1" fill="hold">
                                          <p:stCondLst>
                                            <p:cond delay="499"/>
                                          </p:stCondLst>
                                        </p:cTn>
                                        <p:tgtEl>
                                          <p:spTgt spid="6296"/>
                                        </p:tgtEl>
                                        <p:attrNameLst>
                                          <p:attrName>style.visibility</p:attrName>
                                        </p:attrNameLst>
                                      </p:cBhvr>
                                      <p:to>
                                        <p:strVal val="hidden"/>
                                      </p:to>
                                    </p:set>
                                  </p:childTnLst>
                                </p:cTn>
                              </p:par>
                            </p:childTnLst>
                          </p:cTn>
                        </p:par>
                        <p:par>
                          <p:cTn id="228" fill="hold" nodeType="afterGroup">
                            <p:stCondLst>
                              <p:cond delay="5500"/>
                            </p:stCondLst>
                            <p:childTnLst>
                              <p:par>
                                <p:cTn id="229" presetID="1" presetClass="entr" presetSubtype="0" fill="hold" grpId="0" nodeType="afterEffect">
                                  <p:stCondLst>
                                    <p:cond delay="0"/>
                                  </p:stCondLst>
                                  <p:childTnLst>
                                    <p:set>
                                      <p:cBhvr>
                                        <p:cTn id="230" dur="1" fill="hold">
                                          <p:stCondLst>
                                            <p:cond delay="0"/>
                                          </p:stCondLst>
                                        </p:cTn>
                                        <p:tgtEl>
                                          <p:spTgt spid="623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6148"/>
                                        </p:tgtEl>
                                        <p:attrNameLst>
                                          <p:attrName>style.visibility</p:attrName>
                                        </p:attrNameLst>
                                      </p:cBhvr>
                                      <p:to>
                                        <p:strVal val="visible"/>
                                      </p:to>
                                    </p:set>
                                  </p:childTnLst>
                                </p:cTn>
                              </p:par>
                              <p:par>
                                <p:cTn id="233" presetID="18" presetClass="entr" presetSubtype="6" fill="hold" grpId="0" nodeType="withEffect">
                                  <p:stCondLst>
                                    <p:cond delay="0"/>
                                  </p:stCondLst>
                                  <p:childTnLst>
                                    <p:set>
                                      <p:cBhvr>
                                        <p:cTn id="234" dur="1" fill="hold">
                                          <p:stCondLst>
                                            <p:cond delay="0"/>
                                          </p:stCondLst>
                                        </p:cTn>
                                        <p:tgtEl>
                                          <p:spTgt spid="6191"/>
                                        </p:tgtEl>
                                        <p:attrNameLst>
                                          <p:attrName>style.visibility</p:attrName>
                                        </p:attrNameLst>
                                      </p:cBhvr>
                                      <p:to>
                                        <p:strVal val="visible"/>
                                      </p:to>
                                    </p:set>
                                    <p:animEffect transition="in" filter="strips(downRight)">
                                      <p:cBhvr>
                                        <p:cTn id="235" dur="500"/>
                                        <p:tgtEl>
                                          <p:spTgt spid="6191"/>
                                        </p:tgtEl>
                                      </p:cBhvr>
                                    </p:animEffect>
                                  </p:childTnLst>
                                </p:cTn>
                              </p:par>
                              <p:par>
                                <p:cTn id="236" presetID="1" presetClass="entr" presetSubtype="0" fill="hold" grpId="0" nodeType="withEffect">
                                  <p:stCondLst>
                                    <p:cond delay="0"/>
                                  </p:stCondLst>
                                  <p:childTnLst>
                                    <p:set>
                                      <p:cBhvr>
                                        <p:cTn id="237" dur="1" fill="hold">
                                          <p:stCondLst>
                                            <p:cond delay="0"/>
                                          </p:stCondLst>
                                        </p:cTn>
                                        <p:tgtEl>
                                          <p:spTgt spid="6211"/>
                                        </p:tgtEl>
                                        <p:attrNameLst>
                                          <p:attrName>style.visibility</p:attrName>
                                        </p:attrNameLst>
                                      </p:cBhvr>
                                      <p:to>
                                        <p:strVal val="visible"/>
                                      </p:to>
                                    </p:set>
                                  </p:childTnLst>
                                </p:cTn>
                              </p:par>
                              <p:par>
                                <p:cTn id="238" presetID="18" presetClass="entr" presetSubtype="6" fill="hold" grpId="0" nodeType="withEffect">
                                  <p:stCondLst>
                                    <p:cond delay="0"/>
                                  </p:stCondLst>
                                  <p:childTnLst>
                                    <p:set>
                                      <p:cBhvr>
                                        <p:cTn id="239" dur="1" fill="hold">
                                          <p:stCondLst>
                                            <p:cond delay="0"/>
                                          </p:stCondLst>
                                        </p:cTn>
                                        <p:tgtEl>
                                          <p:spTgt spid="6260"/>
                                        </p:tgtEl>
                                        <p:attrNameLst>
                                          <p:attrName>style.visibility</p:attrName>
                                        </p:attrNameLst>
                                      </p:cBhvr>
                                      <p:to>
                                        <p:strVal val="visible"/>
                                      </p:to>
                                    </p:set>
                                    <p:animEffect transition="in" filter="strips(downRight)">
                                      <p:cBhvr>
                                        <p:cTn id="240" dur="500"/>
                                        <p:tgtEl>
                                          <p:spTgt spid="6260"/>
                                        </p:tgtEl>
                                      </p:cBhvr>
                                    </p:animEffect>
                                  </p:childTnLst>
                                </p:cTn>
                              </p:par>
                              <p:par>
                                <p:cTn id="241" presetID="1" presetClass="entr" presetSubtype="0" fill="hold" grpId="0" nodeType="withEffect">
                                  <p:stCondLst>
                                    <p:cond delay="0"/>
                                  </p:stCondLst>
                                  <p:childTnLst>
                                    <p:set>
                                      <p:cBhvr>
                                        <p:cTn id="242" dur="1" fill="hold">
                                          <p:stCondLst>
                                            <p:cond delay="0"/>
                                          </p:stCondLst>
                                        </p:cTn>
                                        <p:tgtEl>
                                          <p:spTgt spid="6147"/>
                                        </p:tgtEl>
                                        <p:attrNameLst>
                                          <p:attrName>style.visibility</p:attrName>
                                        </p:attrNameLst>
                                      </p:cBhvr>
                                      <p:to>
                                        <p:strVal val="visible"/>
                                      </p:to>
                                    </p:set>
                                  </p:childTnLst>
                                </p:cTn>
                              </p:par>
                            </p:childTnLst>
                          </p:cTn>
                        </p:par>
                        <p:par>
                          <p:cTn id="243" fill="hold" nodeType="afterGroup">
                            <p:stCondLst>
                              <p:cond delay="6000"/>
                            </p:stCondLst>
                            <p:childTnLst>
                              <p:par>
                                <p:cTn id="244" presetID="9" presetClass="exit" presetSubtype="0" fill="hold" grpId="1" nodeType="afterEffect">
                                  <p:stCondLst>
                                    <p:cond delay="0"/>
                                  </p:stCondLst>
                                  <p:childTnLst>
                                    <p:animEffect transition="out" filter="dissolve">
                                      <p:cBhvr>
                                        <p:cTn id="245" dur="500"/>
                                        <p:tgtEl>
                                          <p:spTgt spid="6233"/>
                                        </p:tgtEl>
                                      </p:cBhvr>
                                    </p:animEffect>
                                    <p:set>
                                      <p:cBhvr>
                                        <p:cTn id="246" dur="1" fill="hold">
                                          <p:stCondLst>
                                            <p:cond delay="499"/>
                                          </p:stCondLst>
                                        </p:cTn>
                                        <p:tgtEl>
                                          <p:spTgt spid="6233"/>
                                        </p:tgtEl>
                                        <p:attrNameLst>
                                          <p:attrName>style.visibility</p:attrName>
                                        </p:attrNameLst>
                                      </p:cBhvr>
                                      <p:to>
                                        <p:strVal val="hidden"/>
                                      </p:to>
                                    </p:set>
                                  </p:childTnLst>
                                </p:cTn>
                              </p:par>
                              <p:par>
                                <p:cTn id="247" presetID="9" presetClass="exit" presetSubtype="0" fill="hold" grpId="1" nodeType="withEffect">
                                  <p:stCondLst>
                                    <p:cond delay="0"/>
                                  </p:stCondLst>
                                  <p:childTnLst>
                                    <p:animEffect transition="out" filter="dissolve">
                                      <p:cBhvr>
                                        <p:cTn id="248" dur="500"/>
                                        <p:tgtEl>
                                          <p:spTgt spid="6148"/>
                                        </p:tgtEl>
                                      </p:cBhvr>
                                    </p:animEffect>
                                    <p:set>
                                      <p:cBhvr>
                                        <p:cTn id="249" dur="1" fill="hold">
                                          <p:stCondLst>
                                            <p:cond delay="499"/>
                                          </p:stCondLst>
                                        </p:cTn>
                                        <p:tgtEl>
                                          <p:spTgt spid="6148"/>
                                        </p:tgtEl>
                                        <p:attrNameLst>
                                          <p:attrName>style.visibility</p:attrName>
                                        </p:attrNameLst>
                                      </p:cBhvr>
                                      <p:to>
                                        <p:strVal val="hidden"/>
                                      </p:to>
                                    </p:set>
                                  </p:childTnLst>
                                </p:cTn>
                              </p:par>
                            </p:childTnLst>
                          </p:cTn>
                        </p:par>
                        <p:par>
                          <p:cTn id="250" fill="hold" nodeType="afterGroup">
                            <p:stCondLst>
                              <p:cond delay="6500"/>
                            </p:stCondLst>
                            <p:childTnLst>
                              <p:par>
                                <p:cTn id="251" presetID="1" presetClass="entr" presetSubtype="0" fill="hold" grpId="0" nodeType="afterEffect">
                                  <p:stCondLst>
                                    <p:cond delay="0"/>
                                  </p:stCondLst>
                                  <p:childTnLst>
                                    <p:set>
                                      <p:cBhvr>
                                        <p:cTn id="252" dur="1" fill="hold">
                                          <p:stCondLst>
                                            <p:cond delay="0"/>
                                          </p:stCondLst>
                                        </p:cTn>
                                        <p:tgtEl>
                                          <p:spTgt spid="6234"/>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6297"/>
                                        </p:tgtEl>
                                        <p:attrNameLst>
                                          <p:attrName>style.visibility</p:attrName>
                                        </p:attrNameLst>
                                      </p:cBhvr>
                                      <p:to>
                                        <p:strVal val="visible"/>
                                      </p:to>
                                    </p:set>
                                  </p:childTnLst>
                                </p:cTn>
                              </p:par>
                              <p:par>
                                <p:cTn id="255" presetID="18" presetClass="entr" presetSubtype="6" fill="hold" grpId="0" nodeType="withEffect">
                                  <p:stCondLst>
                                    <p:cond delay="0"/>
                                  </p:stCondLst>
                                  <p:childTnLst>
                                    <p:set>
                                      <p:cBhvr>
                                        <p:cTn id="256" dur="1" fill="hold">
                                          <p:stCondLst>
                                            <p:cond delay="0"/>
                                          </p:stCondLst>
                                        </p:cTn>
                                        <p:tgtEl>
                                          <p:spTgt spid="6193"/>
                                        </p:tgtEl>
                                        <p:attrNameLst>
                                          <p:attrName>style.visibility</p:attrName>
                                        </p:attrNameLst>
                                      </p:cBhvr>
                                      <p:to>
                                        <p:strVal val="visible"/>
                                      </p:to>
                                    </p:set>
                                    <p:animEffect transition="in" filter="strips(downRight)">
                                      <p:cBhvr>
                                        <p:cTn id="257" dur="500"/>
                                        <p:tgtEl>
                                          <p:spTgt spid="6193"/>
                                        </p:tgtEl>
                                      </p:cBhvr>
                                    </p:animEffect>
                                  </p:childTnLst>
                                </p:cTn>
                              </p:par>
                              <p:par>
                                <p:cTn id="258" presetID="1" presetClass="entr" presetSubtype="0" fill="hold" grpId="0" nodeType="withEffect">
                                  <p:stCondLst>
                                    <p:cond delay="0"/>
                                  </p:stCondLst>
                                  <p:childTnLst>
                                    <p:set>
                                      <p:cBhvr>
                                        <p:cTn id="259" dur="1" fill="hold">
                                          <p:stCondLst>
                                            <p:cond delay="0"/>
                                          </p:stCondLst>
                                        </p:cTn>
                                        <p:tgtEl>
                                          <p:spTgt spid="6212"/>
                                        </p:tgtEl>
                                        <p:attrNameLst>
                                          <p:attrName>style.visibility</p:attrName>
                                        </p:attrNameLst>
                                      </p:cBhvr>
                                      <p:to>
                                        <p:strVal val="visible"/>
                                      </p:to>
                                    </p:set>
                                  </p:childTnLst>
                                </p:cTn>
                              </p:par>
                              <p:par>
                                <p:cTn id="260" presetID="18" presetClass="entr" presetSubtype="6" fill="hold" grpId="0" nodeType="withEffect">
                                  <p:stCondLst>
                                    <p:cond delay="0"/>
                                  </p:stCondLst>
                                  <p:childTnLst>
                                    <p:set>
                                      <p:cBhvr>
                                        <p:cTn id="261" dur="1" fill="hold">
                                          <p:stCondLst>
                                            <p:cond delay="0"/>
                                          </p:stCondLst>
                                        </p:cTn>
                                        <p:tgtEl>
                                          <p:spTgt spid="6262"/>
                                        </p:tgtEl>
                                        <p:attrNameLst>
                                          <p:attrName>style.visibility</p:attrName>
                                        </p:attrNameLst>
                                      </p:cBhvr>
                                      <p:to>
                                        <p:strVal val="visible"/>
                                      </p:to>
                                    </p:set>
                                    <p:animEffect transition="in" filter="strips(downRight)">
                                      <p:cBhvr>
                                        <p:cTn id="262" dur="500"/>
                                        <p:tgtEl>
                                          <p:spTgt spid="6262"/>
                                        </p:tgtEl>
                                      </p:cBhvr>
                                    </p:animEffect>
                                  </p:childTnLst>
                                </p:cTn>
                              </p:par>
                              <p:par>
                                <p:cTn id="263" presetID="1" presetClass="entr" presetSubtype="0" fill="hold" grpId="0" nodeType="withEffect">
                                  <p:stCondLst>
                                    <p:cond delay="0"/>
                                  </p:stCondLst>
                                  <p:childTnLst>
                                    <p:set>
                                      <p:cBhvr>
                                        <p:cTn id="264" dur="1" fill="hold">
                                          <p:stCondLst>
                                            <p:cond delay="0"/>
                                          </p:stCondLst>
                                        </p:cTn>
                                        <p:tgtEl>
                                          <p:spTgt spid="6276"/>
                                        </p:tgtEl>
                                        <p:attrNameLst>
                                          <p:attrName>style.visibility</p:attrName>
                                        </p:attrNameLst>
                                      </p:cBhvr>
                                      <p:to>
                                        <p:strVal val="visible"/>
                                      </p:to>
                                    </p:set>
                                  </p:childTnLst>
                                </p:cTn>
                              </p:par>
                            </p:childTnLst>
                          </p:cTn>
                        </p:par>
                        <p:par>
                          <p:cTn id="265" fill="hold" nodeType="afterGroup">
                            <p:stCondLst>
                              <p:cond delay="7000"/>
                            </p:stCondLst>
                            <p:childTnLst>
                              <p:par>
                                <p:cTn id="266" presetID="9" presetClass="exit" presetSubtype="0" fill="hold" grpId="1" nodeType="afterEffect">
                                  <p:stCondLst>
                                    <p:cond delay="0"/>
                                  </p:stCondLst>
                                  <p:childTnLst>
                                    <p:animEffect transition="out" filter="dissolve">
                                      <p:cBhvr>
                                        <p:cTn id="267" dur="500"/>
                                        <p:tgtEl>
                                          <p:spTgt spid="6234"/>
                                        </p:tgtEl>
                                      </p:cBhvr>
                                    </p:animEffect>
                                    <p:set>
                                      <p:cBhvr>
                                        <p:cTn id="268" dur="1" fill="hold">
                                          <p:stCondLst>
                                            <p:cond delay="499"/>
                                          </p:stCondLst>
                                        </p:cTn>
                                        <p:tgtEl>
                                          <p:spTgt spid="6234"/>
                                        </p:tgtEl>
                                        <p:attrNameLst>
                                          <p:attrName>style.visibility</p:attrName>
                                        </p:attrNameLst>
                                      </p:cBhvr>
                                      <p:to>
                                        <p:strVal val="hidden"/>
                                      </p:to>
                                    </p:set>
                                  </p:childTnLst>
                                </p:cTn>
                              </p:par>
                              <p:par>
                                <p:cTn id="269" presetID="9" presetClass="exit" presetSubtype="0" fill="hold" grpId="1" nodeType="withEffect">
                                  <p:stCondLst>
                                    <p:cond delay="0"/>
                                  </p:stCondLst>
                                  <p:childTnLst>
                                    <p:animEffect transition="out" filter="dissolve">
                                      <p:cBhvr>
                                        <p:cTn id="270" dur="500"/>
                                        <p:tgtEl>
                                          <p:spTgt spid="6297"/>
                                        </p:tgtEl>
                                      </p:cBhvr>
                                    </p:animEffect>
                                    <p:set>
                                      <p:cBhvr>
                                        <p:cTn id="271" dur="1" fill="hold">
                                          <p:stCondLst>
                                            <p:cond delay="499"/>
                                          </p:stCondLst>
                                        </p:cTn>
                                        <p:tgtEl>
                                          <p:spTgt spid="6297"/>
                                        </p:tgtEl>
                                        <p:attrNameLst>
                                          <p:attrName>style.visibility</p:attrName>
                                        </p:attrNameLst>
                                      </p:cBhvr>
                                      <p:to>
                                        <p:strVal val="hidden"/>
                                      </p:to>
                                    </p:set>
                                  </p:childTnLst>
                                </p:cTn>
                              </p:par>
                            </p:childTnLst>
                          </p:cTn>
                        </p:par>
                        <p:par>
                          <p:cTn id="272" fill="hold" nodeType="afterGroup">
                            <p:stCondLst>
                              <p:cond delay="7500"/>
                            </p:stCondLst>
                            <p:childTnLst>
                              <p:par>
                                <p:cTn id="273" presetID="1" presetClass="entr" presetSubtype="0" fill="hold" grpId="0" nodeType="afterEffect">
                                  <p:stCondLst>
                                    <p:cond delay="0"/>
                                  </p:stCondLst>
                                  <p:childTnLst>
                                    <p:set>
                                      <p:cBhvr>
                                        <p:cTn id="274" dur="1" fill="hold">
                                          <p:stCondLst>
                                            <p:cond delay="0"/>
                                          </p:stCondLst>
                                        </p:cTn>
                                        <p:tgtEl>
                                          <p:spTgt spid="6235"/>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6298"/>
                                        </p:tgtEl>
                                        <p:attrNameLst>
                                          <p:attrName>style.visibility</p:attrName>
                                        </p:attrNameLst>
                                      </p:cBhvr>
                                      <p:to>
                                        <p:strVal val="visible"/>
                                      </p:to>
                                    </p:set>
                                  </p:childTnLst>
                                </p:cTn>
                              </p:par>
                              <p:par>
                                <p:cTn id="277" presetID="18" presetClass="entr" presetSubtype="6" fill="hold" grpId="0" nodeType="withEffect">
                                  <p:stCondLst>
                                    <p:cond delay="0"/>
                                  </p:stCondLst>
                                  <p:childTnLst>
                                    <p:set>
                                      <p:cBhvr>
                                        <p:cTn id="278" dur="1" fill="hold">
                                          <p:stCondLst>
                                            <p:cond delay="0"/>
                                          </p:stCondLst>
                                        </p:cTn>
                                        <p:tgtEl>
                                          <p:spTgt spid="6192"/>
                                        </p:tgtEl>
                                        <p:attrNameLst>
                                          <p:attrName>style.visibility</p:attrName>
                                        </p:attrNameLst>
                                      </p:cBhvr>
                                      <p:to>
                                        <p:strVal val="visible"/>
                                      </p:to>
                                    </p:set>
                                    <p:animEffect transition="in" filter="strips(downRight)">
                                      <p:cBhvr>
                                        <p:cTn id="279" dur="500"/>
                                        <p:tgtEl>
                                          <p:spTgt spid="6192"/>
                                        </p:tgtEl>
                                      </p:cBhvr>
                                    </p:animEffect>
                                  </p:childTnLst>
                                </p:cTn>
                              </p:par>
                              <p:par>
                                <p:cTn id="280" presetID="1" presetClass="entr" presetSubtype="0" fill="hold" grpId="0" nodeType="withEffect">
                                  <p:stCondLst>
                                    <p:cond delay="0"/>
                                  </p:stCondLst>
                                  <p:childTnLst>
                                    <p:set>
                                      <p:cBhvr>
                                        <p:cTn id="281" dur="1" fill="hold">
                                          <p:stCondLst>
                                            <p:cond delay="0"/>
                                          </p:stCondLst>
                                        </p:cTn>
                                        <p:tgtEl>
                                          <p:spTgt spid="6213"/>
                                        </p:tgtEl>
                                        <p:attrNameLst>
                                          <p:attrName>style.visibility</p:attrName>
                                        </p:attrNameLst>
                                      </p:cBhvr>
                                      <p:to>
                                        <p:strVal val="visible"/>
                                      </p:to>
                                    </p:set>
                                  </p:childTnLst>
                                </p:cTn>
                              </p:par>
                              <p:par>
                                <p:cTn id="282" presetID="18" presetClass="entr" presetSubtype="6" fill="hold" grpId="0" nodeType="withEffect">
                                  <p:stCondLst>
                                    <p:cond delay="0"/>
                                  </p:stCondLst>
                                  <p:childTnLst>
                                    <p:set>
                                      <p:cBhvr>
                                        <p:cTn id="283" dur="1" fill="hold">
                                          <p:stCondLst>
                                            <p:cond delay="0"/>
                                          </p:stCondLst>
                                        </p:cTn>
                                        <p:tgtEl>
                                          <p:spTgt spid="6261"/>
                                        </p:tgtEl>
                                        <p:attrNameLst>
                                          <p:attrName>style.visibility</p:attrName>
                                        </p:attrNameLst>
                                      </p:cBhvr>
                                      <p:to>
                                        <p:strVal val="visible"/>
                                      </p:to>
                                    </p:set>
                                    <p:animEffect transition="in" filter="strips(downRight)">
                                      <p:cBhvr>
                                        <p:cTn id="284" dur="500"/>
                                        <p:tgtEl>
                                          <p:spTgt spid="6261"/>
                                        </p:tgtEl>
                                      </p:cBhvr>
                                    </p:animEffect>
                                  </p:childTnLst>
                                </p:cTn>
                              </p:par>
                              <p:par>
                                <p:cTn id="285" presetID="1" presetClass="entr" presetSubtype="0" fill="hold" grpId="0" nodeType="withEffect">
                                  <p:stCondLst>
                                    <p:cond delay="0"/>
                                  </p:stCondLst>
                                  <p:childTnLst>
                                    <p:set>
                                      <p:cBhvr>
                                        <p:cTn id="286" dur="1" fill="hold">
                                          <p:stCondLst>
                                            <p:cond delay="0"/>
                                          </p:stCondLst>
                                        </p:cTn>
                                        <p:tgtEl>
                                          <p:spTgt spid="6277"/>
                                        </p:tgtEl>
                                        <p:attrNameLst>
                                          <p:attrName>style.visibility</p:attrName>
                                        </p:attrNameLst>
                                      </p:cBhvr>
                                      <p:to>
                                        <p:strVal val="visible"/>
                                      </p:to>
                                    </p:set>
                                  </p:childTnLst>
                                </p:cTn>
                              </p:par>
                            </p:childTnLst>
                          </p:cTn>
                        </p:par>
                        <p:par>
                          <p:cTn id="287" fill="hold" nodeType="afterGroup">
                            <p:stCondLst>
                              <p:cond delay="8000"/>
                            </p:stCondLst>
                            <p:childTnLst>
                              <p:par>
                                <p:cTn id="288" presetID="9" presetClass="exit" presetSubtype="0" fill="hold" grpId="1" nodeType="afterEffect">
                                  <p:stCondLst>
                                    <p:cond delay="0"/>
                                  </p:stCondLst>
                                  <p:childTnLst>
                                    <p:animEffect transition="out" filter="dissolve">
                                      <p:cBhvr>
                                        <p:cTn id="289" dur="500"/>
                                        <p:tgtEl>
                                          <p:spTgt spid="6235"/>
                                        </p:tgtEl>
                                      </p:cBhvr>
                                    </p:animEffect>
                                    <p:set>
                                      <p:cBhvr>
                                        <p:cTn id="290" dur="1" fill="hold">
                                          <p:stCondLst>
                                            <p:cond delay="499"/>
                                          </p:stCondLst>
                                        </p:cTn>
                                        <p:tgtEl>
                                          <p:spTgt spid="6235"/>
                                        </p:tgtEl>
                                        <p:attrNameLst>
                                          <p:attrName>style.visibility</p:attrName>
                                        </p:attrNameLst>
                                      </p:cBhvr>
                                      <p:to>
                                        <p:strVal val="hidden"/>
                                      </p:to>
                                    </p:set>
                                  </p:childTnLst>
                                </p:cTn>
                              </p:par>
                              <p:par>
                                <p:cTn id="291" presetID="9" presetClass="exit" presetSubtype="0" fill="hold" grpId="1" nodeType="withEffect">
                                  <p:stCondLst>
                                    <p:cond delay="0"/>
                                  </p:stCondLst>
                                  <p:childTnLst>
                                    <p:animEffect transition="out" filter="dissolve">
                                      <p:cBhvr>
                                        <p:cTn id="292" dur="500"/>
                                        <p:tgtEl>
                                          <p:spTgt spid="6298"/>
                                        </p:tgtEl>
                                      </p:cBhvr>
                                    </p:animEffect>
                                    <p:set>
                                      <p:cBhvr>
                                        <p:cTn id="293" dur="1" fill="hold">
                                          <p:stCondLst>
                                            <p:cond delay="499"/>
                                          </p:stCondLst>
                                        </p:cTn>
                                        <p:tgtEl>
                                          <p:spTgt spid="6298"/>
                                        </p:tgtEl>
                                        <p:attrNameLst>
                                          <p:attrName>style.visibility</p:attrName>
                                        </p:attrNameLst>
                                      </p:cBhvr>
                                      <p:to>
                                        <p:strVal val="hidden"/>
                                      </p:to>
                                    </p:set>
                                  </p:childTnLst>
                                </p:cTn>
                              </p:par>
                            </p:childTnLst>
                          </p:cTn>
                        </p:par>
                        <p:par>
                          <p:cTn id="294" fill="hold" nodeType="afterGroup">
                            <p:stCondLst>
                              <p:cond delay="8500"/>
                            </p:stCondLst>
                            <p:childTnLst>
                              <p:par>
                                <p:cTn id="295" presetID="1" presetClass="entr" presetSubtype="0" fill="hold" grpId="0" nodeType="afterEffect">
                                  <p:stCondLst>
                                    <p:cond delay="0"/>
                                  </p:stCondLst>
                                  <p:childTnLst>
                                    <p:set>
                                      <p:cBhvr>
                                        <p:cTn id="296" dur="1" fill="hold">
                                          <p:stCondLst>
                                            <p:cond delay="0"/>
                                          </p:stCondLst>
                                        </p:cTn>
                                        <p:tgtEl>
                                          <p:spTgt spid="6252"/>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6315"/>
                                        </p:tgtEl>
                                        <p:attrNameLst>
                                          <p:attrName>style.visibility</p:attrName>
                                        </p:attrNameLst>
                                      </p:cBhvr>
                                      <p:to>
                                        <p:strVal val="visible"/>
                                      </p:to>
                                    </p:set>
                                  </p:childTnLst>
                                </p:cTn>
                              </p:par>
                              <p:par>
                                <p:cTn id="299" presetID="18" presetClass="entr" presetSubtype="6" fill="hold" grpId="0" nodeType="withEffect">
                                  <p:stCondLst>
                                    <p:cond delay="0"/>
                                  </p:stCondLst>
                                  <p:childTnLst>
                                    <p:set>
                                      <p:cBhvr>
                                        <p:cTn id="300" dur="1" fill="hold">
                                          <p:stCondLst>
                                            <p:cond delay="0"/>
                                          </p:stCondLst>
                                        </p:cTn>
                                        <p:tgtEl>
                                          <p:spTgt spid="6194"/>
                                        </p:tgtEl>
                                        <p:attrNameLst>
                                          <p:attrName>style.visibility</p:attrName>
                                        </p:attrNameLst>
                                      </p:cBhvr>
                                      <p:to>
                                        <p:strVal val="visible"/>
                                      </p:to>
                                    </p:set>
                                    <p:animEffect transition="in" filter="strips(downRight)">
                                      <p:cBhvr>
                                        <p:cTn id="301" dur="500"/>
                                        <p:tgtEl>
                                          <p:spTgt spid="6194"/>
                                        </p:tgtEl>
                                      </p:cBhvr>
                                    </p:animEffect>
                                  </p:childTnLst>
                                </p:cTn>
                              </p:par>
                              <p:par>
                                <p:cTn id="302" presetID="1" presetClass="entr" presetSubtype="0" fill="hold" grpId="0" nodeType="withEffect">
                                  <p:stCondLst>
                                    <p:cond delay="0"/>
                                  </p:stCondLst>
                                  <p:childTnLst>
                                    <p:set>
                                      <p:cBhvr>
                                        <p:cTn id="303" dur="1" fill="hold">
                                          <p:stCondLst>
                                            <p:cond delay="0"/>
                                          </p:stCondLst>
                                        </p:cTn>
                                        <p:tgtEl>
                                          <p:spTgt spid="6214"/>
                                        </p:tgtEl>
                                        <p:attrNameLst>
                                          <p:attrName>style.visibility</p:attrName>
                                        </p:attrNameLst>
                                      </p:cBhvr>
                                      <p:to>
                                        <p:strVal val="visible"/>
                                      </p:to>
                                    </p:set>
                                  </p:childTnLst>
                                </p:cTn>
                              </p:par>
                              <p:par>
                                <p:cTn id="304" presetID="18" presetClass="entr" presetSubtype="6" fill="hold" grpId="0" nodeType="withEffect">
                                  <p:stCondLst>
                                    <p:cond delay="0"/>
                                  </p:stCondLst>
                                  <p:childTnLst>
                                    <p:set>
                                      <p:cBhvr>
                                        <p:cTn id="305" dur="1" fill="hold">
                                          <p:stCondLst>
                                            <p:cond delay="0"/>
                                          </p:stCondLst>
                                        </p:cTn>
                                        <p:tgtEl>
                                          <p:spTgt spid="6154"/>
                                        </p:tgtEl>
                                        <p:attrNameLst>
                                          <p:attrName>style.visibility</p:attrName>
                                        </p:attrNameLst>
                                      </p:cBhvr>
                                      <p:to>
                                        <p:strVal val="visible"/>
                                      </p:to>
                                    </p:set>
                                    <p:animEffect transition="in" filter="strips(downRight)">
                                      <p:cBhvr>
                                        <p:cTn id="306" dur="500"/>
                                        <p:tgtEl>
                                          <p:spTgt spid="6154"/>
                                        </p:tgtEl>
                                      </p:cBhvr>
                                    </p:animEffect>
                                  </p:childTnLst>
                                </p:cTn>
                              </p:par>
                              <p:par>
                                <p:cTn id="307" presetID="1" presetClass="entr" presetSubtype="0" fill="hold" grpId="0" nodeType="withEffect">
                                  <p:stCondLst>
                                    <p:cond delay="0"/>
                                  </p:stCondLst>
                                  <p:childTnLst>
                                    <p:set>
                                      <p:cBhvr>
                                        <p:cTn id="308" dur="1" fill="hold">
                                          <p:stCondLst>
                                            <p:cond delay="0"/>
                                          </p:stCondLst>
                                        </p:cTn>
                                        <p:tgtEl>
                                          <p:spTgt spid="6278"/>
                                        </p:tgtEl>
                                        <p:attrNameLst>
                                          <p:attrName>style.visibility</p:attrName>
                                        </p:attrNameLst>
                                      </p:cBhvr>
                                      <p:to>
                                        <p:strVal val="visible"/>
                                      </p:to>
                                    </p:set>
                                  </p:childTnLst>
                                </p:cTn>
                              </p:par>
                            </p:childTnLst>
                          </p:cTn>
                        </p:par>
                        <p:par>
                          <p:cTn id="309" fill="hold" nodeType="afterGroup">
                            <p:stCondLst>
                              <p:cond delay="9000"/>
                            </p:stCondLst>
                            <p:childTnLst>
                              <p:par>
                                <p:cTn id="310" presetID="9" presetClass="exit" presetSubtype="0" fill="hold" grpId="1" nodeType="afterEffect">
                                  <p:stCondLst>
                                    <p:cond delay="0"/>
                                  </p:stCondLst>
                                  <p:childTnLst>
                                    <p:animEffect transition="out" filter="dissolve">
                                      <p:cBhvr>
                                        <p:cTn id="311" dur="500"/>
                                        <p:tgtEl>
                                          <p:spTgt spid="6252"/>
                                        </p:tgtEl>
                                      </p:cBhvr>
                                    </p:animEffect>
                                    <p:set>
                                      <p:cBhvr>
                                        <p:cTn id="312" dur="1" fill="hold">
                                          <p:stCondLst>
                                            <p:cond delay="499"/>
                                          </p:stCondLst>
                                        </p:cTn>
                                        <p:tgtEl>
                                          <p:spTgt spid="6252"/>
                                        </p:tgtEl>
                                        <p:attrNameLst>
                                          <p:attrName>style.visibility</p:attrName>
                                        </p:attrNameLst>
                                      </p:cBhvr>
                                      <p:to>
                                        <p:strVal val="hidden"/>
                                      </p:to>
                                    </p:set>
                                  </p:childTnLst>
                                </p:cTn>
                              </p:par>
                              <p:par>
                                <p:cTn id="313" presetID="1" presetClass="exit" presetSubtype="0" fill="hold" grpId="1" nodeType="withEffect">
                                  <p:stCondLst>
                                    <p:cond delay="0"/>
                                  </p:stCondLst>
                                  <p:childTnLst>
                                    <p:set>
                                      <p:cBhvr>
                                        <p:cTn id="314" dur="1" fill="hold">
                                          <p:stCondLst>
                                            <p:cond delay="0"/>
                                          </p:stCondLst>
                                        </p:cTn>
                                        <p:tgtEl>
                                          <p:spTgt spid="6189"/>
                                        </p:tgtEl>
                                        <p:attrNameLst>
                                          <p:attrName>style.visibility</p:attrName>
                                        </p:attrNameLst>
                                      </p:cBhvr>
                                      <p:to>
                                        <p:strVal val="hidden"/>
                                      </p:to>
                                    </p:set>
                                  </p:childTnLst>
                                </p:cTn>
                              </p:par>
                              <p:par>
                                <p:cTn id="315" presetID="1" presetClass="exit" presetSubtype="0" fill="hold" grpId="1" nodeType="withEffect">
                                  <p:stCondLst>
                                    <p:cond delay="0"/>
                                  </p:stCondLst>
                                  <p:childTnLst>
                                    <p:set>
                                      <p:cBhvr>
                                        <p:cTn id="316" dur="1" fill="hold">
                                          <p:stCondLst>
                                            <p:cond delay="0"/>
                                          </p:stCondLst>
                                        </p:cTn>
                                        <p:tgtEl>
                                          <p:spTgt spid="6190"/>
                                        </p:tgtEl>
                                        <p:attrNameLst>
                                          <p:attrName>style.visibility</p:attrName>
                                        </p:attrNameLst>
                                      </p:cBhvr>
                                      <p:to>
                                        <p:strVal val="hidden"/>
                                      </p:to>
                                    </p:set>
                                  </p:childTnLst>
                                </p:cTn>
                              </p:par>
                              <p:par>
                                <p:cTn id="317" presetID="1" presetClass="exit" presetSubtype="0" fill="hold" grpId="1" nodeType="withEffect">
                                  <p:stCondLst>
                                    <p:cond delay="0"/>
                                  </p:stCondLst>
                                  <p:childTnLst>
                                    <p:set>
                                      <p:cBhvr>
                                        <p:cTn id="318" dur="1" fill="hold">
                                          <p:stCondLst>
                                            <p:cond delay="0"/>
                                          </p:stCondLst>
                                        </p:cTn>
                                        <p:tgtEl>
                                          <p:spTgt spid="6191"/>
                                        </p:tgtEl>
                                        <p:attrNameLst>
                                          <p:attrName>style.visibility</p:attrName>
                                        </p:attrNameLst>
                                      </p:cBhvr>
                                      <p:to>
                                        <p:strVal val="hidden"/>
                                      </p:to>
                                    </p:set>
                                  </p:childTnLst>
                                </p:cTn>
                              </p:par>
                              <p:par>
                                <p:cTn id="319" presetID="1" presetClass="exit" presetSubtype="0" fill="hold" grpId="1" nodeType="withEffect">
                                  <p:stCondLst>
                                    <p:cond delay="0"/>
                                  </p:stCondLst>
                                  <p:childTnLst>
                                    <p:set>
                                      <p:cBhvr>
                                        <p:cTn id="320" dur="1" fill="hold">
                                          <p:stCondLst>
                                            <p:cond delay="0"/>
                                          </p:stCondLst>
                                        </p:cTn>
                                        <p:tgtEl>
                                          <p:spTgt spid="6193"/>
                                        </p:tgtEl>
                                        <p:attrNameLst>
                                          <p:attrName>style.visibility</p:attrName>
                                        </p:attrNameLst>
                                      </p:cBhvr>
                                      <p:to>
                                        <p:strVal val="hidden"/>
                                      </p:to>
                                    </p:set>
                                  </p:childTnLst>
                                </p:cTn>
                              </p:par>
                              <p:par>
                                <p:cTn id="321" presetID="1" presetClass="exit" presetSubtype="0" fill="hold" grpId="1" nodeType="withEffect">
                                  <p:stCondLst>
                                    <p:cond delay="0"/>
                                  </p:stCondLst>
                                  <p:childTnLst>
                                    <p:set>
                                      <p:cBhvr>
                                        <p:cTn id="322" dur="1" fill="hold">
                                          <p:stCondLst>
                                            <p:cond delay="0"/>
                                          </p:stCondLst>
                                        </p:cTn>
                                        <p:tgtEl>
                                          <p:spTgt spid="6192"/>
                                        </p:tgtEl>
                                        <p:attrNameLst>
                                          <p:attrName>style.visibility</p:attrName>
                                        </p:attrNameLst>
                                      </p:cBhvr>
                                      <p:to>
                                        <p:strVal val="hidden"/>
                                      </p:to>
                                    </p:set>
                                  </p:childTnLst>
                                </p:cTn>
                              </p:par>
                              <p:par>
                                <p:cTn id="323" presetID="1" presetClass="exit" presetSubtype="0" fill="hold" grpId="1" nodeType="withEffect">
                                  <p:stCondLst>
                                    <p:cond delay="0"/>
                                  </p:stCondLst>
                                  <p:childTnLst>
                                    <p:set>
                                      <p:cBhvr>
                                        <p:cTn id="324" dur="1" fill="hold">
                                          <p:stCondLst>
                                            <p:cond delay="0"/>
                                          </p:stCondLst>
                                        </p:cTn>
                                        <p:tgtEl>
                                          <p:spTgt spid="6194"/>
                                        </p:tgtEl>
                                        <p:attrNameLst>
                                          <p:attrName>style.visibility</p:attrName>
                                        </p:attrNameLst>
                                      </p:cBhvr>
                                      <p:to>
                                        <p:strVal val="hidden"/>
                                      </p:to>
                                    </p:set>
                                  </p:childTnLst>
                                </p:cTn>
                              </p:par>
                              <p:par>
                                <p:cTn id="325" presetID="9" presetClass="exit" presetSubtype="0" fill="hold" grpId="1" nodeType="withEffect">
                                  <p:stCondLst>
                                    <p:cond delay="0"/>
                                  </p:stCondLst>
                                  <p:childTnLst>
                                    <p:animEffect transition="out" filter="dissolve">
                                      <p:cBhvr>
                                        <p:cTn id="326" dur="500"/>
                                        <p:tgtEl>
                                          <p:spTgt spid="6315"/>
                                        </p:tgtEl>
                                      </p:cBhvr>
                                    </p:animEffect>
                                    <p:set>
                                      <p:cBhvr>
                                        <p:cTn id="327" dur="1" fill="hold">
                                          <p:stCondLst>
                                            <p:cond delay="499"/>
                                          </p:stCondLst>
                                        </p:cTn>
                                        <p:tgtEl>
                                          <p:spTgt spid="6315"/>
                                        </p:tgtEl>
                                        <p:attrNameLst>
                                          <p:attrName>style.visibility</p:attrName>
                                        </p:attrNameLst>
                                      </p:cBhvr>
                                      <p:to>
                                        <p:strVal val="hidden"/>
                                      </p:to>
                                    </p:set>
                                  </p:childTnLst>
                                </p:cTn>
                              </p:par>
                              <p:par>
                                <p:cTn id="328" presetID="1" presetClass="exit" presetSubtype="0" fill="hold" grpId="1" nodeType="withEffect">
                                  <p:stCondLst>
                                    <p:cond delay="0"/>
                                  </p:stCondLst>
                                  <p:childTnLst>
                                    <p:set>
                                      <p:cBhvr>
                                        <p:cTn id="329" dur="1" fill="hold">
                                          <p:stCondLst>
                                            <p:cond delay="0"/>
                                          </p:stCondLst>
                                        </p:cTn>
                                        <p:tgtEl>
                                          <p:spTgt spid="6258"/>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6259"/>
                                        </p:tgtEl>
                                        <p:attrNameLst>
                                          <p:attrName>style.visibility</p:attrName>
                                        </p:attrNameLst>
                                      </p:cBhvr>
                                      <p:to>
                                        <p:strVal val="hidden"/>
                                      </p:to>
                                    </p:set>
                                  </p:childTnLst>
                                </p:cTn>
                              </p:par>
                              <p:par>
                                <p:cTn id="332" presetID="1" presetClass="exit" presetSubtype="0" fill="hold" grpId="1" nodeType="withEffect">
                                  <p:stCondLst>
                                    <p:cond delay="0"/>
                                  </p:stCondLst>
                                  <p:childTnLst>
                                    <p:set>
                                      <p:cBhvr>
                                        <p:cTn id="333" dur="1" fill="hold">
                                          <p:stCondLst>
                                            <p:cond delay="0"/>
                                          </p:stCondLst>
                                        </p:cTn>
                                        <p:tgtEl>
                                          <p:spTgt spid="6260"/>
                                        </p:tgtEl>
                                        <p:attrNameLst>
                                          <p:attrName>style.visibility</p:attrName>
                                        </p:attrNameLst>
                                      </p:cBhvr>
                                      <p:to>
                                        <p:strVal val="hidden"/>
                                      </p:to>
                                    </p:set>
                                  </p:childTnLst>
                                </p:cTn>
                              </p:par>
                              <p:par>
                                <p:cTn id="334" presetID="1" presetClass="exit" presetSubtype="0" fill="hold" grpId="1" nodeType="withEffect">
                                  <p:stCondLst>
                                    <p:cond delay="0"/>
                                  </p:stCondLst>
                                  <p:childTnLst>
                                    <p:set>
                                      <p:cBhvr>
                                        <p:cTn id="335" dur="1" fill="hold">
                                          <p:stCondLst>
                                            <p:cond delay="0"/>
                                          </p:stCondLst>
                                        </p:cTn>
                                        <p:tgtEl>
                                          <p:spTgt spid="6262"/>
                                        </p:tgtEl>
                                        <p:attrNameLst>
                                          <p:attrName>style.visibility</p:attrName>
                                        </p:attrNameLst>
                                      </p:cBhvr>
                                      <p:to>
                                        <p:strVal val="hidden"/>
                                      </p:to>
                                    </p:set>
                                  </p:childTnLst>
                                </p:cTn>
                              </p:par>
                              <p:par>
                                <p:cTn id="336" presetID="1" presetClass="exit" presetSubtype="0" fill="hold" grpId="1" nodeType="withEffect">
                                  <p:stCondLst>
                                    <p:cond delay="0"/>
                                  </p:stCondLst>
                                  <p:childTnLst>
                                    <p:set>
                                      <p:cBhvr>
                                        <p:cTn id="337" dur="1" fill="hold">
                                          <p:stCondLst>
                                            <p:cond delay="0"/>
                                          </p:stCondLst>
                                        </p:cTn>
                                        <p:tgtEl>
                                          <p:spTgt spid="6261"/>
                                        </p:tgtEl>
                                        <p:attrNameLst>
                                          <p:attrName>style.visibility</p:attrName>
                                        </p:attrNameLst>
                                      </p:cBhvr>
                                      <p:to>
                                        <p:strVal val="hidden"/>
                                      </p:to>
                                    </p:set>
                                  </p:childTnLst>
                                </p:cTn>
                              </p:par>
                              <p:par>
                                <p:cTn id="338" presetID="1" presetClass="exit" presetSubtype="0" fill="hold" grpId="1" nodeType="withEffect">
                                  <p:stCondLst>
                                    <p:cond delay="0"/>
                                  </p:stCondLst>
                                  <p:childTnLst>
                                    <p:set>
                                      <p:cBhvr>
                                        <p:cTn id="339" dur="1" fill="hold">
                                          <p:stCondLst>
                                            <p:cond delay="0"/>
                                          </p:stCondLst>
                                        </p:cTn>
                                        <p:tgtEl>
                                          <p:spTgt spid="6154"/>
                                        </p:tgtEl>
                                        <p:attrNameLst>
                                          <p:attrName>style.visibility</p:attrName>
                                        </p:attrNameLst>
                                      </p:cBhvr>
                                      <p:to>
                                        <p:strVal val="hidden"/>
                                      </p:to>
                                    </p:set>
                                  </p:childTnLst>
                                </p:cTn>
                              </p:par>
                              <p:par>
                                <p:cTn id="340" presetID="1" presetClass="entr" presetSubtype="0" fill="hold" grpId="0" nodeType="withEffect">
                                  <p:stCondLst>
                                    <p:cond delay="0"/>
                                  </p:stCondLst>
                                  <p:childTnLst>
                                    <p:set>
                                      <p:cBhvr>
                                        <p:cTn id="341" dur="1" fill="hold">
                                          <p:stCondLst>
                                            <p:cond delay="0"/>
                                          </p:stCondLst>
                                        </p:cTn>
                                        <p:tgtEl>
                                          <p:spTgt spid="6188"/>
                                        </p:tgtEl>
                                        <p:attrNameLst>
                                          <p:attrName>style.visibility</p:attrName>
                                        </p:attrNameLst>
                                      </p:cBhvr>
                                      <p:to>
                                        <p:strVal val="visible"/>
                                      </p:to>
                                    </p:set>
                                  </p:childTnLst>
                                </p:cTn>
                              </p:par>
                              <p:par>
                                <p:cTn id="342" presetID="1" presetClass="entr" presetSubtype="0" fill="hold" grpId="0" nodeType="withEffect">
                                  <p:stCondLst>
                                    <p:cond delay="0"/>
                                  </p:stCondLst>
                                  <p:childTnLst>
                                    <p:set>
                                      <p:cBhvr>
                                        <p:cTn id="343" dur="1" fill="hold">
                                          <p:stCondLst>
                                            <p:cond delay="0"/>
                                          </p:stCondLst>
                                        </p:cTn>
                                        <p:tgtEl>
                                          <p:spTgt spid="6319"/>
                                        </p:tgtEl>
                                        <p:attrNameLst>
                                          <p:attrName>style.visibility</p:attrName>
                                        </p:attrNameLst>
                                      </p:cBhvr>
                                      <p:to>
                                        <p:strVal val="visible"/>
                                      </p:to>
                                    </p:set>
                                  </p:childTnLst>
                                </p:cTn>
                              </p:par>
                            </p:childTnLst>
                          </p:cTn>
                        </p:par>
                        <p:par>
                          <p:cTn id="344" fill="hold" nodeType="afterGroup">
                            <p:stCondLst>
                              <p:cond delay="9500"/>
                            </p:stCondLst>
                            <p:childTnLst>
                              <p:par>
                                <p:cTn id="345" presetID="1" presetClass="entr" presetSubtype="0" fill="hold" grpId="0" nodeType="afterEffect">
                                  <p:stCondLst>
                                    <p:cond delay="0"/>
                                  </p:stCondLst>
                                  <p:childTnLst>
                                    <p:set>
                                      <p:cBhvr>
                                        <p:cTn id="346" dur="1" fill="hold">
                                          <p:stCondLst>
                                            <p:cond delay="0"/>
                                          </p:stCondLst>
                                        </p:cTn>
                                        <p:tgtEl>
                                          <p:spTgt spid="6236"/>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6299"/>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6225"/>
                                        </p:tgtEl>
                                        <p:attrNameLst>
                                          <p:attrName>style.visibility</p:attrName>
                                        </p:attrNameLst>
                                      </p:cBhvr>
                                      <p:to>
                                        <p:strVal val="visible"/>
                                      </p:to>
                                    </p:set>
                                  </p:childTnLst>
                                </p:cTn>
                              </p:par>
                              <p:par>
                                <p:cTn id="351" presetID="18" presetClass="entr" presetSubtype="3" fill="hold" grpId="0" nodeType="withEffect">
                                  <p:stCondLst>
                                    <p:cond delay="0"/>
                                  </p:stCondLst>
                                  <p:childTnLst>
                                    <p:set>
                                      <p:cBhvr>
                                        <p:cTn id="352" dur="1" fill="hold">
                                          <p:stCondLst>
                                            <p:cond delay="0"/>
                                          </p:stCondLst>
                                        </p:cTn>
                                        <p:tgtEl>
                                          <p:spTgt spid="6196"/>
                                        </p:tgtEl>
                                        <p:attrNameLst>
                                          <p:attrName>style.visibility</p:attrName>
                                        </p:attrNameLst>
                                      </p:cBhvr>
                                      <p:to>
                                        <p:strVal val="visible"/>
                                      </p:to>
                                    </p:set>
                                    <p:animEffect transition="in" filter="strips(upRight)">
                                      <p:cBhvr>
                                        <p:cTn id="353" dur="500"/>
                                        <p:tgtEl>
                                          <p:spTgt spid="6196"/>
                                        </p:tgtEl>
                                      </p:cBhvr>
                                    </p:animEffect>
                                  </p:childTnLst>
                                </p:cTn>
                              </p:par>
                              <p:par>
                                <p:cTn id="354" presetID="1" presetClass="entr" presetSubtype="0" fill="hold" grpId="0" nodeType="withEffect">
                                  <p:stCondLst>
                                    <p:cond delay="0"/>
                                  </p:stCondLst>
                                  <p:childTnLst>
                                    <p:set>
                                      <p:cBhvr>
                                        <p:cTn id="355" dur="1" fill="hold">
                                          <p:stCondLst>
                                            <p:cond delay="0"/>
                                          </p:stCondLst>
                                        </p:cTn>
                                        <p:tgtEl>
                                          <p:spTgt spid="6289"/>
                                        </p:tgtEl>
                                        <p:attrNameLst>
                                          <p:attrName>style.visibility</p:attrName>
                                        </p:attrNameLst>
                                      </p:cBhvr>
                                      <p:to>
                                        <p:strVal val="visible"/>
                                      </p:to>
                                    </p:set>
                                  </p:childTnLst>
                                </p:cTn>
                              </p:par>
                              <p:par>
                                <p:cTn id="356" presetID="18" presetClass="entr" presetSubtype="3" fill="hold" grpId="0" nodeType="withEffect">
                                  <p:stCondLst>
                                    <p:cond delay="0"/>
                                  </p:stCondLst>
                                  <p:childTnLst>
                                    <p:set>
                                      <p:cBhvr>
                                        <p:cTn id="357" dur="1" fill="hold">
                                          <p:stCondLst>
                                            <p:cond delay="0"/>
                                          </p:stCondLst>
                                        </p:cTn>
                                        <p:tgtEl>
                                          <p:spTgt spid="6264"/>
                                        </p:tgtEl>
                                        <p:attrNameLst>
                                          <p:attrName>style.visibility</p:attrName>
                                        </p:attrNameLst>
                                      </p:cBhvr>
                                      <p:to>
                                        <p:strVal val="visible"/>
                                      </p:to>
                                    </p:set>
                                    <p:animEffect transition="in" filter="strips(upRight)">
                                      <p:cBhvr>
                                        <p:cTn id="358" dur="500"/>
                                        <p:tgtEl>
                                          <p:spTgt spid="6264"/>
                                        </p:tgtEl>
                                      </p:cBhvr>
                                    </p:animEffect>
                                  </p:childTnLst>
                                </p:cTn>
                              </p:par>
                            </p:childTnLst>
                          </p:cTn>
                        </p:par>
                        <p:par>
                          <p:cTn id="359" fill="hold" nodeType="afterGroup">
                            <p:stCondLst>
                              <p:cond delay="10000"/>
                            </p:stCondLst>
                            <p:childTnLst>
                              <p:par>
                                <p:cTn id="360" presetID="9" presetClass="exit" presetSubtype="0" fill="hold" grpId="1" nodeType="afterEffect">
                                  <p:stCondLst>
                                    <p:cond delay="0"/>
                                  </p:stCondLst>
                                  <p:childTnLst>
                                    <p:animEffect transition="out" filter="dissolve">
                                      <p:cBhvr>
                                        <p:cTn id="361" dur="500"/>
                                        <p:tgtEl>
                                          <p:spTgt spid="6236"/>
                                        </p:tgtEl>
                                      </p:cBhvr>
                                    </p:animEffect>
                                    <p:set>
                                      <p:cBhvr>
                                        <p:cTn id="362" dur="1" fill="hold">
                                          <p:stCondLst>
                                            <p:cond delay="499"/>
                                          </p:stCondLst>
                                        </p:cTn>
                                        <p:tgtEl>
                                          <p:spTgt spid="6236"/>
                                        </p:tgtEl>
                                        <p:attrNameLst>
                                          <p:attrName>style.visibility</p:attrName>
                                        </p:attrNameLst>
                                      </p:cBhvr>
                                      <p:to>
                                        <p:strVal val="hidden"/>
                                      </p:to>
                                    </p:set>
                                  </p:childTnLst>
                                </p:cTn>
                              </p:par>
                              <p:par>
                                <p:cTn id="363" presetID="9" presetClass="exit" presetSubtype="0" fill="hold" grpId="1" nodeType="withEffect">
                                  <p:stCondLst>
                                    <p:cond delay="0"/>
                                  </p:stCondLst>
                                  <p:childTnLst>
                                    <p:animEffect transition="out" filter="dissolve">
                                      <p:cBhvr>
                                        <p:cTn id="364" dur="500"/>
                                        <p:tgtEl>
                                          <p:spTgt spid="6299"/>
                                        </p:tgtEl>
                                      </p:cBhvr>
                                    </p:animEffect>
                                    <p:set>
                                      <p:cBhvr>
                                        <p:cTn id="365" dur="1" fill="hold">
                                          <p:stCondLst>
                                            <p:cond delay="499"/>
                                          </p:stCondLst>
                                        </p:cTn>
                                        <p:tgtEl>
                                          <p:spTgt spid="6299"/>
                                        </p:tgtEl>
                                        <p:attrNameLst>
                                          <p:attrName>style.visibility</p:attrName>
                                        </p:attrNameLst>
                                      </p:cBhvr>
                                      <p:to>
                                        <p:strVal val="hidden"/>
                                      </p:to>
                                    </p:set>
                                  </p:childTnLst>
                                </p:cTn>
                              </p:par>
                            </p:childTnLst>
                          </p:cTn>
                        </p:par>
                        <p:par>
                          <p:cTn id="366" fill="hold" nodeType="afterGroup">
                            <p:stCondLst>
                              <p:cond delay="10500"/>
                            </p:stCondLst>
                            <p:childTnLst>
                              <p:par>
                                <p:cTn id="367" presetID="1" presetClass="entr" presetSubtype="0" fill="hold" grpId="0" nodeType="afterEffect">
                                  <p:stCondLst>
                                    <p:cond delay="0"/>
                                  </p:stCondLst>
                                  <p:childTnLst>
                                    <p:set>
                                      <p:cBhvr>
                                        <p:cTn id="368" dur="1" fill="hold">
                                          <p:stCondLst>
                                            <p:cond delay="0"/>
                                          </p:stCondLst>
                                        </p:cTn>
                                        <p:tgtEl>
                                          <p:spTgt spid="6237"/>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6300"/>
                                        </p:tgtEl>
                                        <p:attrNameLst>
                                          <p:attrName>style.visibility</p:attrName>
                                        </p:attrNameLst>
                                      </p:cBhvr>
                                      <p:to>
                                        <p:strVal val="visible"/>
                                      </p:to>
                                    </p:set>
                                  </p:childTnLst>
                                </p:cTn>
                              </p:par>
                              <p:par>
                                <p:cTn id="371" presetID="1" presetClass="entr" presetSubtype="0" fill="hold" grpId="0" nodeType="withEffect">
                                  <p:stCondLst>
                                    <p:cond delay="0"/>
                                  </p:stCondLst>
                                  <p:childTnLst>
                                    <p:set>
                                      <p:cBhvr>
                                        <p:cTn id="372" dur="1" fill="hold">
                                          <p:stCondLst>
                                            <p:cond delay="0"/>
                                          </p:stCondLst>
                                        </p:cTn>
                                        <p:tgtEl>
                                          <p:spTgt spid="6224"/>
                                        </p:tgtEl>
                                        <p:attrNameLst>
                                          <p:attrName>style.visibility</p:attrName>
                                        </p:attrNameLst>
                                      </p:cBhvr>
                                      <p:to>
                                        <p:strVal val="visible"/>
                                      </p:to>
                                    </p:set>
                                  </p:childTnLst>
                                </p:cTn>
                              </p:par>
                              <p:par>
                                <p:cTn id="373" presetID="18" presetClass="entr" presetSubtype="3" fill="hold" grpId="0" nodeType="withEffect">
                                  <p:stCondLst>
                                    <p:cond delay="0"/>
                                  </p:stCondLst>
                                  <p:childTnLst>
                                    <p:set>
                                      <p:cBhvr>
                                        <p:cTn id="374" dur="1" fill="hold">
                                          <p:stCondLst>
                                            <p:cond delay="0"/>
                                          </p:stCondLst>
                                        </p:cTn>
                                        <p:tgtEl>
                                          <p:spTgt spid="6197"/>
                                        </p:tgtEl>
                                        <p:attrNameLst>
                                          <p:attrName>style.visibility</p:attrName>
                                        </p:attrNameLst>
                                      </p:cBhvr>
                                      <p:to>
                                        <p:strVal val="visible"/>
                                      </p:to>
                                    </p:set>
                                    <p:animEffect transition="in" filter="strips(upRight)">
                                      <p:cBhvr>
                                        <p:cTn id="375" dur="500"/>
                                        <p:tgtEl>
                                          <p:spTgt spid="6197"/>
                                        </p:tgtEl>
                                      </p:cBhvr>
                                    </p:animEffect>
                                  </p:childTnLst>
                                </p:cTn>
                              </p:par>
                              <p:par>
                                <p:cTn id="376" presetID="1" presetClass="entr" presetSubtype="0" fill="hold" grpId="0" nodeType="withEffect">
                                  <p:stCondLst>
                                    <p:cond delay="0"/>
                                  </p:stCondLst>
                                  <p:childTnLst>
                                    <p:set>
                                      <p:cBhvr>
                                        <p:cTn id="377" dur="1" fill="hold">
                                          <p:stCondLst>
                                            <p:cond delay="0"/>
                                          </p:stCondLst>
                                        </p:cTn>
                                        <p:tgtEl>
                                          <p:spTgt spid="6288"/>
                                        </p:tgtEl>
                                        <p:attrNameLst>
                                          <p:attrName>style.visibility</p:attrName>
                                        </p:attrNameLst>
                                      </p:cBhvr>
                                      <p:to>
                                        <p:strVal val="visible"/>
                                      </p:to>
                                    </p:set>
                                  </p:childTnLst>
                                </p:cTn>
                              </p:par>
                              <p:par>
                                <p:cTn id="378" presetID="18" presetClass="entr" presetSubtype="3" fill="hold" grpId="0" nodeType="withEffect">
                                  <p:stCondLst>
                                    <p:cond delay="0"/>
                                  </p:stCondLst>
                                  <p:childTnLst>
                                    <p:set>
                                      <p:cBhvr>
                                        <p:cTn id="379" dur="1" fill="hold">
                                          <p:stCondLst>
                                            <p:cond delay="0"/>
                                          </p:stCondLst>
                                        </p:cTn>
                                        <p:tgtEl>
                                          <p:spTgt spid="6265"/>
                                        </p:tgtEl>
                                        <p:attrNameLst>
                                          <p:attrName>style.visibility</p:attrName>
                                        </p:attrNameLst>
                                      </p:cBhvr>
                                      <p:to>
                                        <p:strVal val="visible"/>
                                      </p:to>
                                    </p:set>
                                    <p:animEffect transition="in" filter="strips(upRight)">
                                      <p:cBhvr>
                                        <p:cTn id="380" dur="500"/>
                                        <p:tgtEl>
                                          <p:spTgt spid="6265"/>
                                        </p:tgtEl>
                                      </p:cBhvr>
                                    </p:animEffect>
                                  </p:childTnLst>
                                </p:cTn>
                              </p:par>
                            </p:childTnLst>
                          </p:cTn>
                        </p:par>
                        <p:par>
                          <p:cTn id="381" fill="hold" nodeType="afterGroup">
                            <p:stCondLst>
                              <p:cond delay="11000"/>
                            </p:stCondLst>
                            <p:childTnLst>
                              <p:par>
                                <p:cTn id="382" presetID="9" presetClass="exit" presetSubtype="0" fill="hold" grpId="1" nodeType="afterEffect">
                                  <p:stCondLst>
                                    <p:cond delay="0"/>
                                  </p:stCondLst>
                                  <p:childTnLst>
                                    <p:animEffect transition="out" filter="dissolve">
                                      <p:cBhvr>
                                        <p:cTn id="383" dur="500"/>
                                        <p:tgtEl>
                                          <p:spTgt spid="6237"/>
                                        </p:tgtEl>
                                      </p:cBhvr>
                                    </p:animEffect>
                                    <p:set>
                                      <p:cBhvr>
                                        <p:cTn id="384" dur="1" fill="hold">
                                          <p:stCondLst>
                                            <p:cond delay="499"/>
                                          </p:stCondLst>
                                        </p:cTn>
                                        <p:tgtEl>
                                          <p:spTgt spid="6237"/>
                                        </p:tgtEl>
                                        <p:attrNameLst>
                                          <p:attrName>style.visibility</p:attrName>
                                        </p:attrNameLst>
                                      </p:cBhvr>
                                      <p:to>
                                        <p:strVal val="hidden"/>
                                      </p:to>
                                    </p:set>
                                  </p:childTnLst>
                                </p:cTn>
                              </p:par>
                              <p:par>
                                <p:cTn id="385" presetID="9" presetClass="exit" presetSubtype="0" fill="hold" grpId="1" nodeType="withEffect">
                                  <p:stCondLst>
                                    <p:cond delay="0"/>
                                  </p:stCondLst>
                                  <p:childTnLst>
                                    <p:animEffect transition="out" filter="dissolve">
                                      <p:cBhvr>
                                        <p:cTn id="386" dur="500"/>
                                        <p:tgtEl>
                                          <p:spTgt spid="6300"/>
                                        </p:tgtEl>
                                      </p:cBhvr>
                                    </p:animEffect>
                                    <p:set>
                                      <p:cBhvr>
                                        <p:cTn id="387" dur="1" fill="hold">
                                          <p:stCondLst>
                                            <p:cond delay="499"/>
                                          </p:stCondLst>
                                        </p:cTn>
                                        <p:tgtEl>
                                          <p:spTgt spid="6300"/>
                                        </p:tgtEl>
                                        <p:attrNameLst>
                                          <p:attrName>style.visibility</p:attrName>
                                        </p:attrNameLst>
                                      </p:cBhvr>
                                      <p:to>
                                        <p:strVal val="hidden"/>
                                      </p:to>
                                    </p:set>
                                  </p:childTnLst>
                                </p:cTn>
                              </p:par>
                            </p:childTnLst>
                          </p:cTn>
                        </p:par>
                        <p:par>
                          <p:cTn id="388" fill="hold" nodeType="afterGroup">
                            <p:stCondLst>
                              <p:cond delay="11500"/>
                            </p:stCondLst>
                            <p:childTnLst>
                              <p:par>
                                <p:cTn id="389" presetID="1" presetClass="entr" presetSubtype="0" fill="hold" grpId="0" nodeType="afterEffect">
                                  <p:stCondLst>
                                    <p:cond delay="0"/>
                                  </p:stCondLst>
                                  <p:childTnLst>
                                    <p:set>
                                      <p:cBhvr>
                                        <p:cTn id="390" dur="1" fill="hold">
                                          <p:stCondLst>
                                            <p:cond delay="0"/>
                                          </p:stCondLst>
                                        </p:cTn>
                                        <p:tgtEl>
                                          <p:spTgt spid="6238"/>
                                        </p:tgtEl>
                                        <p:attrNameLst>
                                          <p:attrName>style.visibility</p:attrName>
                                        </p:attrNameLst>
                                      </p:cBhvr>
                                      <p:to>
                                        <p:strVal val="visible"/>
                                      </p:to>
                                    </p:set>
                                  </p:childTnLst>
                                </p:cTn>
                              </p:par>
                              <p:par>
                                <p:cTn id="391" presetID="1" presetClass="entr" presetSubtype="0" fill="hold" grpId="0" nodeType="withEffect">
                                  <p:stCondLst>
                                    <p:cond delay="0"/>
                                  </p:stCondLst>
                                  <p:childTnLst>
                                    <p:set>
                                      <p:cBhvr>
                                        <p:cTn id="392" dur="1" fill="hold">
                                          <p:stCondLst>
                                            <p:cond delay="0"/>
                                          </p:stCondLst>
                                        </p:cTn>
                                        <p:tgtEl>
                                          <p:spTgt spid="6301"/>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6223"/>
                                        </p:tgtEl>
                                        <p:attrNameLst>
                                          <p:attrName>style.visibility</p:attrName>
                                        </p:attrNameLst>
                                      </p:cBhvr>
                                      <p:to>
                                        <p:strVal val="visible"/>
                                      </p:to>
                                    </p:set>
                                  </p:childTnLst>
                                </p:cTn>
                              </p:par>
                              <p:par>
                                <p:cTn id="395" presetID="18" presetClass="entr" presetSubtype="3" fill="hold" grpId="0" nodeType="withEffect">
                                  <p:stCondLst>
                                    <p:cond delay="0"/>
                                  </p:stCondLst>
                                  <p:childTnLst>
                                    <p:set>
                                      <p:cBhvr>
                                        <p:cTn id="396" dur="1" fill="hold">
                                          <p:stCondLst>
                                            <p:cond delay="0"/>
                                          </p:stCondLst>
                                        </p:cTn>
                                        <p:tgtEl>
                                          <p:spTgt spid="6198"/>
                                        </p:tgtEl>
                                        <p:attrNameLst>
                                          <p:attrName>style.visibility</p:attrName>
                                        </p:attrNameLst>
                                      </p:cBhvr>
                                      <p:to>
                                        <p:strVal val="visible"/>
                                      </p:to>
                                    </p:set>
                                    <p:animEffect transition="in" filter="strips(upRight)">
                                      <p:cBhvr>
                                        <p:cTn id="397" dur="500"/>
                                        <p:tgtEl>
                                          <p:spTgt spid="6198"/>
                                        </p:tgtEl>
                                      </p:cBhvr>
                                    </p:animEffect>
                                  </p:childTnLst>
                                </p:cTn>
                              </p:par>
                              <p:par>
                                <p:cTn id="398" presetID="1" presetClass="entr" presetSubtype="0" fill="hold" grpId="0" nodeType="withEffect">
                                  <p:stCondLst>
                                    <p:cond delay="0"/>
                                  </p:stCondLst>
                                  <p:childTnLst>
                                    <p:set>
                                      <p:cBhvr>
                                        <p:cTn id="399" dur="1" fill="hold">
                                          <p:stCondLst>
                                            <p:cond delay="0"/>
                                          </p:stCondLst>
                                        </p:cTn>
                                        <p:tgtEl>
                                          <p:spTgt spid="6287"/>
                                        </p:tgtEl>
                                        <p:attrNameLst>
                                          <p:attrName>style.visibility</p:attrName>
                                        </p:attrNameLst>
                                      </p:cBhvr>
                                      <p:to>
                                        <p:strVal val="visible"/>
                                      </p:to>
                                    </p:set>
                                  </p:childTnLst>
                                </p:cTn>
                              </p:par>
                              <p:par>
                                <p:cTn id="400" presetID="18" presetClass="entr" presetSubtype="3" fill="hold" grpId="0" nodeType="withEffect">
                                  <p:stCondLst>
                                    <p:cond delay="0"/>
                                  </p:stCondLst>
                                  <p:childTnLst>
                                    <p:set>
                                      <p:cBhvr>
                                        <p:cTn id="401" dur="1" fill="hold">
                                          <p:stCondLst>
                                            <p:cond delay="0"/>
                                          </p:stCondLst>
                                        </p:cTn>
                                        <p:tgtEl>
                                          <p:spTgt spid="6266"/>
                                        </p:tgtEl>
                                        <p:attrNameLst>
                                          <p:attrName>style.visibility</p:attrName>
                                        </p:attrNameLst>
                                      </p:cBhvr>
                                      <p:to>
                                        <p:strVal val="visible"/>
                                      </p:to>
                                    </p:set>
                                    <p:animEffect transition="in" filter="strips(upRight)">
                                      <p:cBhvr>
                                        <p:cTn id="402" dur="500"/>
                                        <p:tgtEl>
                                          <p:spTgt spid="6266"/>
                                        </p:tgtEl>
                                      </p:cBhvr>
                                    </p:animEffect>
                                  </p:childTnLst>
                                </p:cTn>
                              </p:par>
                            </p:childTnLst>
                          </p:cTn>
                        </p:par>
                        <p:par>
                          <p:cTn id="403" fill="hold" nodeType="afterGroup">
                            <p:stCondLst>
                              <p:cond delay="12000"/>
                            </p:stCondLst>
                            <p:childTnLst>
                              <p:par>
                                <p:cTn id="404" presetID="9" presetClass="exit" presetSubtype="0" fill="hold" grpId="1" nodeType="afterEffect">
                                  <p:stCondLst>
                                    <p:cond delay="0"/>
                                  </p:stCondLst>
                                  <p:childTnLst>
                                    <p:animEffect transition="out" filter="dissolve">
                                      <p:cBhvr>
                                        <p:cTn id="405" dur="500"/>
                                        <p:tgtEl>
                                          <p:spTgt spid="6238"/>
                                        </p:tgtEl>
                                      </p:cBhvr>
                                    </p:animEffect>
                                    <p:set>
                                      <p:cBhvr>
                                        <p:cTn id="406" dur="1" fill="hold">
                                          <p:stCondLst>
                                            <p:cond delay="499"/>
                                          </p:stCondLst>
                                        </p:cTn>
                                        <p:tgtEl>
                                          <p:spTgt spid="6238"/>
                                        </p:tgtEl>
                                        <p:attrNameLst>
                                          <p:attrName>style.visibility</p:attrName>
                                        </p:attrNameLst>
                                      </p:cBhvr>
                                      <p:to>
                                        <p:strVal val="hidden"/>
                                      </p:to>
                                    </p:set>
                                  </p:childTnLst>
                                </p:cTn>
                              </p:par>
                              <p:par>
                                <p:cTn id="407" presetID="9" presetClass="exit" presetSubtype="0" fill="hold" grpId="1" nodeType="withEffect">
                                  <p:stCondLst>
                                    <p:cond delay="0"/>
                                  </p:stCondLst>
                                  <p:childTnLst>
                                    <p:animEffect transition="out" filter="dissolve">
                                      <p:cBhvr>
                                        <p:cTn id="408" dur="500"/>
                                        <p:tgtEl>
                                          <p:spTgt spid="6301"/>
                                        </p:tgtEl>
                                      </p:cBhvr>
                                    </p:animEffect>
                                    <p:set>
                                      <p:cBhvr>
                                        <p:cTn id="409" dur="1" fill="hold">
                                          <p:stCondLst>
                                            <p:cond delay="499"/>
                                          </p:stCondLst>
                                        </p:cTn>
                                        <p:tgtEl>
                                          <p:spTgt spid="6301"/>
                                        </p:tgtEl>
                                        <p:attrNameLst>
                                          <p:attrName>style.visibility</p:attrName>
                                        </p:attrNameLst>
                                      </p:cBhvr>
                                      <p:to>
                                        <p:strVal val="hidden"/>
                                      </p:to>
                                    </p:set>
                                  </p:childTnLst>
                                </p:cTn>
                              </p:par>
                            </p:childTnLst>
                          </p:cTn>
                        </p:par>
                        <p:par>
                          <p:cTn id="410" fill="hold" nodeType="afterGroup">
                            <p:stCondLst>
                              <p:cond delay="12500"/>
                            </p:stCondLst>
                            <p:childTnLst>
                              <p:par>
                                <p:cTn id="411" presetID="1" presetClass="entr" presetSubtype="0" fill="hold" grpId="0" nodeType="afterEffect">
                                  <p:stCondLst>
                                    <p:cond delay="0"/>
                                  </p:stCondLst>
                                  <p:childTnLst>
                                    <p:set>
                                      <p:cBhvr>
                                        <p:cTn id="412" dur="1" fill="hold">
                                          <p:stCondLst>
                                            <p:cond delay="0"/>
                                          </p:stCondLst>
                                        </p:cTn>
                                        <p:tgtEl>
                                          <p:spTgt spid="6239"/>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6302"/>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6222"/>
                                        </p:tgtEl>
                                        <p:attrNameLst>
                                          <p:attrName>style.visibility</p:attrName>
                                        </p:attrNameLst>
                                      </p:cBhvr>
                                      <p:to>
                                        <p:strVal val="visible"/>
                                      </p:to>
                                    </p:set>
                                  </p:childTnLst>
                                </p:cTn>
                              </p:par>
                              <p:par>
                                <p:cTn id="417" presetID="18" presetClass="entr" presetSubtype="3" fill="hold" grpId="0" nodeType="withEffect">
                                  <p:stCondLst>
                                    <p:cond delay="0"/>
                                  </p:stCondLst>
                                  <p:childTnLst>
                                    <p:set>
                                      <p:cBhvr>
                                        <p:cTn id="418" dur="1" fill="hold">
                                          <p:stCondLst>
                                            <p:cond delay="0"/>
                                          </p:stCondLst>
                                        </p:cTn>
                                        <p:tgtEl>
                                          <p:spTgt spid="6199"/>
                                        </p:tgtEl>
                                        <p:attrNameLst>
                                          <p:attrName>style.visibility</p:attrName>
                                        </p:attrNameLst>
                                      </p:cBhvr>
                                      <p:to>
                                        <p:strVal val="visible"/>
                                      </p:to>
                                    </p:set>
                                    <p:animEffect transition="in" filter="strips(upRight)">
                                      <p:cBhvr>
                                        <p:cTn id="419" dur="500"/>
                                        <p:tgtEl>
                                          <p:spTgt spid="6199"/>
                                        </p:tgtEl>
                                      </p:cBhvr>
                                    </p:animEffect>
                                  </p:childTnLst>
                                </p:cTn>
                              </p:par>
                              <p:par>
                                <p:cTn id="420" presetID="1" presetClass="entr" presetSubtype="0" fill="hold" grpId="0" nodeType="withEffect">
                                  <p:stCondLst>
                                    <p:cond delay="0"/>
                                  </p:stCondLst>
                                  <p:childTnLst>
                                    <p:set>
                                      <p:cBhvr>
                                        <p:cTn id="421" dur="1" fill="hold">
                                          <p:stCondLst>
                                            <p:cond delay="0"/>
                                          </p:stCondLst>
                                        </p:cTn>
                                        <p:tgtEl>
                                          <p:spTgt spid="6286"/>
                                        </p:tgtEl>
                                        <p:attrNameLst>
                                          <p:attrName>style.visibility</p:attrName>
                                        </p:attrNameLst>
                                      </p:cBhvr>
                                      <p:to>
                                        <p:strVal val="visible"/>
                                      </p:to>
                                    </p:set>
                                  </p:childTnLst>
                                </p:cTn>
                              </p:par>
                              <p:par>
                                <p:cTn id="422" presetID="18" presetClass="entr" presetSubtype="3" fill="hold" grpId="0" nodeType="withEffect">
                                  <p:stCondLst>
                                    <p:cond delay="0"/>
                                  </p:stCondLst>
                                  <p:childTnLst>
                                    <p:set>
                                      <p:cBhvr>
                                        <p:cTn id="423" dur="1" fill="hold">
                                          <p:stCondLst>
                                            <p:cond delay="0"/>
                                          </p:stCondLst>
                                        </p:cTn>
                                        <p:tgtEl>
                                          <p:spTgt spid="6267"/>
                                        </p:tgtEl>
                                        <p:attrNameLst>
                                          <p:attrName>style.visibility</p:attrName>
                                        </p:attrNameLst>
                                      </p:cBhvr>
                                      <p:to>
                                        <p:strVal val="visible"/>
                                      </p:to>
                                    </p:set>
                                    <p:animEffect transition="in" filter="strips(upRight)">
                                      <p:cBhvr>
                                        <p:cTn id="424" dur="500"/>
                                        <p:tgtEl>
                                          <p:spTgt spid="6267"/>
                                        </p:tgtEl>
                                      </p:cBhvr>
                                    </p:animEffect>
                                  </p:childTnLst>
                                </p:cTn>
                              </p:par>
                            </p:childTnLst>
                          </p:cTn>
                        </p:par>
                        <p:par>
                          <p:cTn id="425" fill="hold" nodeType="afterGroup">
                            <p:stCondLst>
                              <p:cond delay="13000"/>
                            </p:stCondLst>
                            <p:childTnLst>
                              <p:par>
                                <p:cTn id="426" presetID="9" presetClass="exit" presetSubtype="0" fill="hold" grpId="1" nodeType="afterEffect">
                                  <p:stCondLst>
                                    <p:cond delay="0"/>
                                  </p:stCondLst>
                                  <p:childTnLst>
                                    <p:animEffect transition="out" filter="dissolve">
                                      <p:cBhvr>
                                        <p:cTn id="427" dur="500"/>
                                        <p:tgtEl>
                                          <p:spTgt spid="6239"/>
                                        </p:tgtEl>
                                      </p:cBhvr>
                                    </p:animEffect>
                                    <p:set>
                                      <p:cBhvr>
                                        <p:cTn id="428" dur="1" fill="hold">
                                          <p:stCondLst>
                                            <p:cond delay="499"/>
                                          </p:stCondLst>
                                        </p:cTn>
                                        <p:tgtEl>
                                          <p:spTgt spid="6239"/>
                                        </p:tgtEl>
                                        <p:attrNameLst>
                                          <p:attrName>style.visibility</p:attrName>
                                        </p:attrNameLst>
                                      </p:cBhvr>
                                      <p:to>
                                        <p:strVal val="hidden"/>
                                      </p:to>
                                    </p:set>
                                  </p:childTnLst>
                                </p:cTn>
                              </p:par>
                              <p:par>
                                <p:cTn id="429" presetID="9" presetClass="exit" presetSubtype="0" fill="hold" grpId="1" nodeType="withEffect">
                                  <p:stCondLst>
                                    <p:cond delay="0"/>
                                  </p:stCondLst>
                                  <p:childTnLst>
                                    <p:animEffect transition="out" filter="dissolve">
                                      <p:cBhvr>
                                        <p:cTn id="430" dur="500"/>
                                        <p:tgtEl>
                                          <p:spTgt spid="6302"/>
                                        </p:tgtEl>
                                      </p:cBhvr>
                                    </p:animEffect>
                                    <p:set>
                                      <p:cBhvr>
                                        <p:cTn id="431" dur="1" fill="hold">
                                          <p:stCondLst>
                                            <p:cond delay="499"/>
                                          </p:stCondLst>
                                        </p:cTn>
                                        <p:tgtEl>
                                          <p:spTgt spid="6302"/>
                                        </p:tgtEl>
                                        <p:attrNameLst>
                                          <p:attrName>style.visibility</p:attrName>
                                        </p:attrNameLst>
                                      </p:cBhvr>
                                      <p:to>
                                        <p:strVal val="hidden"/>
                                      </p:to>
                                    </p:set>
                                  </p:childTnLst>
                                </p:cTn>
                              </p:par>
                            </p:childTnLst>
                          </p:cTn>
                        </p:par>
                        <p:par>
                          <p:cTn id="432" fill="hold" nodeType="afterGroup">
                            <p:stCondLst>
                              <p:cond delay="13500"/>
                            </p:stCondLst>
                            <p:childTnLst>
                              <p:par>
                                <p:cTn id="433" presetID="1" presetClass="entr" presetSubtype="0" fill="hold" grpId="0" nodeType="afterEffect">
                                  <p:stCondLst>
                                    <p:cond delay="0"/>
                                  </p:stCondLst>
                                  <p:childTnLst>
                                    <p:set>
                                      <p:cBhvr>
                                        <p:cTn id="434" dur="1" fill="hold">
                                          <p:stCondLst>
                                            <p:cond delay="0"/>
                                          </p:stCondLst>
                                        </p:cTn>
                                        <p:tgtEl>
                                          <p:spTgt spid="6240"/>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6303"/>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6221"/>
                                        </p:tgtEl>
                                        <p:attrNameLst>
                                          <p:attrName>style.visibility</p:attrName>
                                        </p:attrNameLst>
                                      </p:cBhvr>
                                      <p:to>
                                        <p:strVal val="visible"/>
                                      </p:to>
                                    </p:set>
                                  </p:childTnLst>
                                </p:cTn>
                              </p:par>
                              <p:par>
                                <p:cTn id="439" presetID="18" presetClass="entr" presetSubtype="3" fill="hold" grpId="0" nodeType="withEffect">
                                  <p:stCondLst>
                                    <p:cond delay="0"/>
                                  </p:stCondLst>
                                  <p:childTnLst>
                                    <p:set>
                                      <p:cBhvr>
                                        <p:cTn id="440" dur="1" fill="hold">
                                          <p:stCondLst>
                                            <p:cond delay="0"/>
                                          </p:stCondLst>
                                        </p:cTn>
                                        <p:tgtEl>
                                          <p:spTgt spid="6200"/>
                                        </p:tgtEl>
                                        <p:attrNameLst>
                                          <p:attrName>style.visibility</p:attrName>
                                        </p:attrNameLst>
                                      </p:cBhvr>
                                      <p:to>
                                        <p:strVal val="visible"/>
                                      </p:to>
                                    </p:set>
                                    <p:animEffect transition="in" filter="strips(upRight)">
                                      <p:cBhvr>
                                        <p:cTn id="441" dur="500"/>
                                        <p:tgtEl>
                                          <p:spTgt spid="6200"/>
                                        </p:tgtEl>
                                      </p:cBhvr>
                                    </p:animEffect>
                                  </p:childTnLst>
                                </p:cTn>
                              </p:par>
                              <p:par>
                                <p:cTn id="442" presetID="1" presetClass="entr" presetSubtype="0" fill="hold" grpId="0" nodeType="withEffect">
                                  <p:stCondLst>
                                    <p:cond delay="0"/>
                                  </p:stCondLst>
                                  <p:childTnLst>
                                    <p:set>
                                      <p:cBhvr>
                                        <p:cTn id="443" dur="1" fill="hold">
                                          <p:stCondLst>
                                            <p:cond delay="0"/>
                                          </p:stCondLst>
                                        </p:cTn>
                                        <p:tgtEl>
                                          <p:spTgt spid="6285"/>
                                        </p:tgtEl>
                                        <p:attrNameLst>
                                          <p:attrName>style.visibility</p:attrName>
                                        </p:attrNameLst>
                                      </p:cBhvr>
                                      <p:to>
                                        <p:strVal val="visible"/>
                                      </p:to>
                                    </p:set>
                                  </p:childTnLst>
                                </p:cTn>
                              </p:par>
                              <p:par>
                                <p:cTn id="444" presetID="18" presetClass="entr" presetSubtype="3" fill="hold" grpId="0" nodeType="withEffect">
                                  <p:stCondLst>
                                    <p:cond delay="0"/>
                                  </p:stCondLst>
                                  <p:childTnLst>
                                    <p:set>
                                      <p:cBhvr>
                                        <p:cTn id="445" dur="1" fill="hold">
                                          <p:stCondLst>
                                            <p:cond delay="0"/>
                                          </p:stCondLst>
                                        </p:cTn>
                                        <p:tgtEl>
                                          <p:spTgt spid="6268"/>
                                        </p:tgtEl>
                                        <p:attrNameLst>
                                          <p:attrName>style.visibility</p:attrName>
                                        </p:attrNameLst>
                                      </p:cBhvr>
                                      <p:to>
                                        <p:strVal val="visible"/>
                                      </p:to>
                                    </p:set>
                                    <p:animEffect transition="in" filter="strips(upRight)">
                                      <p:cBhvr>
                                        <p:cTn id="446" dur="500"/>
                                        <p:tgtEl>
                                          <p:spTgt spid="6268"/>
                                        </p:tgtEl>
                                      </p:cBhvr>
                                    </p:animEffect>
                                  </p:childTnLst>
                                </p:cTn>
                              </p:par>
                            </p:childTnLst>
                          </p:cTn>
                        </p:par>
                        <p:par>
                          <p:cTn id="447" fill="hold" nodeType="afterGroup">
                            <p:stCondLst>
                              <p:cond delay="14000"/>
                            </p:stCondLst>
                            <p:childTnLst>
                              <p:par>
                                <p:cTn id="448" presetID="9" presetClass="exit" presetSubtype="0" fill="hold" grpId="1" nodeType="afterEffect">
                                  <p:stCondLst>
                                    <p:cond delay="0"/>
                                  </p:stCondLst>
                                  <p:childTnLst>
                                    <p:animEffect transition="out" filter="dissolve">
                                      <p:cBhvr>
                                        <p:cTn id="449" dur="500"/>
                                        <p:tgtEl>
                                          <p:spTgt spid="6240"/>
                                        </p:tgtEl>
                                      </p:cBhvr>
                                    </p:animEffect>
                                    <p:set>
                                      <p:cBhvr>
                                        <p:cTn id="450" dur="1" fill="hold">
                                          <p:stCondLst>
                                            <p:cond delay="499"/>
                                          </p:stCondLst>
                                        </p:cTn>
                                        <p:tgtEl>
                                          <p:spTgt spid="6240"/>
                                        </p:tgtEl>
                                        <p:attrNameLst>
                                          <p:attrName>style.visibility</p:attrName>
                                        </p:attrNameLst>
                                      </p:cBhvr>
                                      <p:to>
                                        <p:strVal val="hidden"/>
                                      </p:to>
                                    </p:set>
                                  </p:childTnLst>
                                </p:cTn>
                              </p:par>
                              <p:par>
                                <p:cTn id="451" presetID="9" presetClass="exit" presetSubtype="0" fill="hold" grpId="1" nodeType="withEffect">
                                  <p:stCondLst>
                                    <p:cond delay="0"/>
                                  </p:stCondLst>
                                  <p:childTnLst>
                                    <p:animEffect transition="out" filter="dissolve">
                                      <p:cBhvr>
                                        <p:cTn id="452" dur="500"/>
                                        <p:tgtEl>
                                          <p:spTgt spid="6303"/>
                                        </p:tgtEl>
                                      </p:cBhvr>
                                    </p:animEffect>
                                    <p:set>
                                      <p:cBhvr>
                                        <p:cTn id="453" dur="1" fill="hold">
                                          <p:stCondLst>
                                            <p:cond delay="499"/>
                                          </p:stCondLst>
                                        </p:cTn>
                                        <p:tgtEl>
                                          <p:spTgt spid="6303"/>
                                        </p:tgtEl>
                                        <p:attrNameLst>
                                          <p:attrName>style.visibility</p:attrName>
                                        </p:attrNameLst>
                                      </p:cBhvr>
                                      <p:to>
                                        <p:strVal val="hidden"/>
                                      </p:to>
                                    </p:set>
                                  </p:childTnLst>
                                </p:cTn>
                              </p:par>
                            </p:childTnLst>
                          </p:cTn>
                        </p:par>
                        <p:par>
                          <p:cTn id="454" fill="hold" nodeType="afterGroup">
                            <p:stCondLst>
                              <p:cond delay="14500"/>
                            </p:stCondLst>
                            <p:childTnLst>
                              <p:par>
                                <p:cTn id="455" presetID="1" presetClass="entr" presetSubtype="0" fill="hold" grpId="0" nodeType="afterEffect">
                                  <p:stCondLst>
                                    <p:cond delay="0"/>
                                  </p:stCondLst>
                                  <p:childTnLst>
                                    <p:set>
                                      <p:cBhvr>
                                        <p:cTn id="456" dur="1" fill="hold">
                                          <p:stCondLst>
                                            <p:cond delay="0"/>
                                          </p:stCondLst>
                                        </p:cTn>
                                        <p:tgtEl>
                                          <p:spTgt spid="6241"/>
                                        </p:tgtEl>
                                        <p:attrNameLst>
                                          <p:attrName>style.visibility</p:attrName>
                                        </p:attrNameLst>
                                      </p:cBhvr>
                                      <p:to>
                                        <p:strVal val="visible"/>
                                      </p:to>
                                    </p:set>
                                  </p:childTnLst>
                                </p:cTn>
                              </p:par>
                              <p:par>
                                <p:cTn id="457" presetID="1" presetClass="entr" presetSubtype="0" fill="hold" grpId="0" nodeType="withEffect">
                                  <p:stCondLst>
                                    <p:cond delay="0"/>
                                  </p:stCondLst>
                                  <p:childTnLst>
                                    <p:set>
                                      <p:cBhvr>
                                        <p:cTn id="458" dur="1" fill="hold">
                                          <p:stCondLst>
                                            <p:cond delay="0"/>
                                          </p:stCondLst>
                                        </p:cTn>
                                        <p:tgtEl>
                                          <p:spTgt spid="6304"/>
                                        </p:tgtEl>
                                        <p:attrNameLst>
                                          <p:attrName>style.visibility</p:attrName>
                                        </p:attrNameLst>
                                      </p:cBhvr>
                                      <p:to>
                                        <p:strVal val="visible"/>
                                      </p:to>
                                    </p:set>
                                  </p:childTnLst>
                                </p:cTn>
                              </p:par>
                              <p:par>
                                <p:cTn id="459" presetID="1" presetClass="entr" presetSubtype="0" fill="hold" grpId="0" nodeType="withEffect">
                                  <p:stCondLst>
                                    <p:cond delay="0"/>
                                  </p:stCondLst>
                                  <p:childTnLst>
                                    <p:set>
                                      <p:cBhvr>
                                        <p:cTn id="460" dur="1" fill="hold">
                                          <p:stCondLst>
                                            <p:cond delay="0"/>
                                          </p:stCondLst>
                                        </p:cTn>
                                        <p:tgtEl>
                                          <p:spTgt spid="6220"/>
                                        </p:tgtEl>
                                        <p:attrNameLst>
                                          <p:attrName>style.visibility</p:attrName>
                                        </p:attrNameLst>
                                      </p:cBhvr>
                                      <p:to>
                                        <p:strVal val="visible"/>
                                      </p:to>
                                    </p:set>
                                  </p:childTnLst>
                                </p:cTn>
                              </p:par>
                              <p:par>
                                <p:cTn id="461" presetID="18" presetClass="entr" presetSubtype="3" fill="hold" grpId="0" nodeType="withEffect">
                                  <p:stCondLst>
                                    <p:cond delay="0"/>
                                  </p:stCondLst>
                                  <p:childTnLst>
                                    <p:set>
                                      <p:cBhvr>
                                        <p:cTn id="462" dur="1" fill="hold">
                                          <p:stCondLst>
                                            <p:cond delay="0"/>
                                          </p:stCondLst>
                                        </p:cTn>
                                        <p:tgtEl>
                                          <p:spTgt spid="6201"/>
                                        </p:tgtEl>
                                        <p:attrNameLst>
                                          <p:attrName>style.visibility</p:attrName>
                                        </p:attrNameLst>
                                      </p:cBhvr>
                                      <p:to>
                                        <p:strVal val="visible"/>
                                      </p:to>
                                    </p:set>
                                    <p:animEffect transition="in" filter="strips(upRight)">
                                      <p:cBhvr>
                                        <p:cTn id="463" dur="500"/>
                                        <p:tgtEl>
                                          <p:spTgt spid="6201"/>
                                        </p:tgtEl>
                                      </p:cBhvr>
                                    </p:animEffect>
                                  </p:childTnLst>
                                </p:cTn>
                              </p:par>
                              <p:par>
                                <p:cTn id="464" presetID="1" presetClass="entr" presetSubtype="0" fill="hold" grpId="0" nodeType="withEffect">
                                  <p:stCondLst>
                                    <p:cond delay="0"/>
                                  </p:stCondLst>
                                  <p:childTnLst>
                                    <p:set>
                                      <p:cBhvr>
                                        <p:cTn id="465" dur="1" fill="hold">
                                          <p:stCondLst>
                                            <p:cond delay="0"/>
                                          </p:stCondLst>
                                        </p:cTn>
                                        <p:tgtEl>
                                          <p:spTgt spid="6284"/>
                                        </p:tgtEl>
                                        <p:attrNameLst>
                                          <p:attrName>style.visibility</p:attrName>
                                        </p:attrNameLst>
                                      </p:cBhvr>
                                      <p:to>
                                        <p:strVal val="visible"/>
                                      </p:to>
                                    </p:set>
                                  </p:childTnLst>
                                </p:cTn>
                              </p:par>
                              <p:par>
                                <p:cTn id="466" presetID="18" presetClass="entr" presetSubtype="3" fill="hold" grpId="0" nodeType="withEffect">
                                  <p:stCondLst>
                                    <p:cond delay="0"/>
                                  </p:stCondLst>
                                  <p:childTnLst>
                                    <p:set>
                                      <p:cBhvr>
                                        <p:cTn id="467" dur="1" fill="hold">
                                          <p:stCondLst>
                                            <p:cond delay="0"/>
                                          </p:stCondLst>
                                        </p:cTn>
                                        <p:tgtEl>
                                          <p:spTgt spid="6269"/>
                                        </p:tgtEl>
                                        <p:attrNameLst>
                                          <p:attrName>style.visibility</p:attrName>
                                        </p:attrNameLst>
                                      </p:cBhvr>
                                      <p:to>
                                        <p:strVal val="visible"/>
                                      </p:to>
                                    </p:set>
                                    <p:animEffect transition="in" filter="strips(upRight)">
                                      <p:cBhvr>
                                        <p:cTn id="468" dur="500"/>
                                        <p:tgtEl>
                                          <p:spTgt spid="6269"/>
                                        </p:tgtEl>
                                      </p:cBhvr>
                                    </p:animEffect>
                                  </p:childTnLst>
                                </p:cTn>
                              </p:par>
                            </p:childTnLst>
                          </p:cTn>
                        </p:par>
                        <p:par>
                          <p:cTn id="469" fill="hold" nodeType="afterGroup">
                            <p:stCondLst>
                              <p:cond delay="15000"/>
                            </p:stCondLst>
                            <p:childTnLst>
                              <p:par>
                                <p:cTn id="470" presetID="9" presetClass="exit" presetSubtype="0" fill="hold" grpId="1" nodeType="afterEffect">
                                  <p:stCondLst>
                                    <p:cond delay="0"/>
                                  </p:stCondLst>
                                  <p:childTnLst>
                                    <p:animEffect transition="out" filter="dissolve">
                                      <p:cBhvr>
                                        <p:cTn id="471" dur="500"/>
                                        <p:tgtEl>
                                          <p:spTgt spid="6241"/>
                                        </p:tgtEl>
                                      </p:cBhvr>
                                    </p:animEffect>
                                    <p:set>
                                      <p:cBhvr>
                                        <p:cTn id="472" dur="1" fill="hold">
                                          <p:stCondLst>
                                            <p:cond delay="499"/>
                                          </p:stCondLst>
                                        </p:cTn>
                                        <p:tgtEl>
                                          <p:spTgt spid="6241"/>
                                        </p:tgtEl>
                                        <p:attrNameLst>
                                          <p:attrName>style.visibility</p:attrName>
                                        </p:attrNameLst>
                                      </p:cBhvr>
                                      <p:to>
                                        <p:strVal val="hidden"/>
                                      </p:to>
                                    </p:set>
                                  </p:childTnLst>
                                </p:cTn>
                              </p:par>
                              <p:par>
                                <p:cTn id="473" presetID="1" presetClass="exit" presetSubtype="0" fill="hold" grpId="1" nodeType="withEffect">
                                  <p:stCondLst>
                                    <p:cond delay="0"/>
                                  </p:stCondLst>
                                  <p:childTnLst>
                                    <p:set>
                                      <p:cBhvr>
                                        <p:cTn id="474" dur="1" fill="hold">
                                          <p:stCondLst>
                                            <p:cond delay="0"/>
                                          </p:stCondLst>
                                        </p:cTn>
                                        <p:tgtEl>
                                          <p:spTgt spid="6196"/>
                                        </p:tgtEl>
                                        <p:attrNameLst>
                                          <p:attrName>style.visibility</p:attrName>
                                        </p:attrNameLst>
                                      </p:cBhvr>
                                      <p:to>
                                        <p:strVal val="hidden"/>
                                      </p:to>
                                    </p:set>
                                  </p:childTnLst>
                                </p:cTn>
                              </p:par>
                              <p:par>
                                <p:cTn id="475" presetID="1" presetClass="exit" presetSubtype="0" fill="hold" grpId="1" nodeType="withEffect">
                                  <p:stCondLst>
                                    <p:cond delay="0"/>
                                  </p:stCondLst>
                                  <p:childTnLst>
                                    <p:set>
                                      <p:cBhvr>
                                        <p:cTn id="476" dur="1" fill="hold">
                                          <p:stCondLst>
                                            <p:cond delay="0"/>
                                          </p:stCondLst>
                                        </p:cTn>
                                        <p:tgtEl>
                                          <p:spTgt spid="6197"/>
                                        </p:tgtEl>
                                        <p:attrNameLst>
                                          <p:attrName>style.visibility</p:attrName>
                                        </p:attrNameLst>
                                      </p:cBhvr>
                                      <p:to>
                                        <p:strVal val="hidden"/>
                                      </p:to>
                                    </p:set>
                                  </p:childTnLst>
                                </p:cTn>
                              </p:par>
                              <p:par>
                                <p:cTn id="477" presetID="1" presetClass="exit" presetSubtype="0" fill="hold" grpId="1" nodeType="withEffect">
                                  <p:stCondLst>
                                    <p:cond delay="0"/>
                                  </p:stCondLst>
                                  <p:childTnLst>
                                    <p:set>
                                      <p:cBhvr>
                                        <p:cTn id="478" dur="1" fill="hold">
                                          <p:stCondLst>
                                            <p:cond delay="0"/>
                                          </p:stCondLst>
                                        </p:cTn>
                                        <p:tgtEl>
                                          <p:spTgt spid="6198"/>
                                        </p:tgtEl>
                                        <p:attrNameLst>
                                          <p:attrName>style.visibility</p:attrName>
                                        </p:attrNameLst>
                                      </p:cBhvr>
                                      <p:to>
                                        <p:strVal val="hidden"/>
                                      </p:to>
                                    </p:set>
                                  </p:childTnLst>
                                </p:cTn>
                              </p:par>
                              <p:par>
                                <p:cTn id="479" presetID="1" presetClass="exit" presetSubtype="0" fill="hold" grpId="1" nodeType="withEffect">
                                  <p:stCondLst>
                                    <p:cond delay="0"/>
                                  </p:stCondLst>
                                  <p:childTnLst>
                                    <p:set>
                                      <p:cBhvr>
                                        <p:cTn id="480" dur="1" fill="hold">
                                          <p:stCondLst>
                                            <p:cond delay="0"/>
                                          </p:stCondLst>
                                        </p:cTn>
                                        <p:tgtEl>
                                          <p:spTgt spid="6199"/>
                                        </p:tgtEl>
                                        <p:attrNameLst>
                                          <p:attrName>style.visibility</p:attrName>
                                        </p:attrNameLst>
                                      </p:cBhvr>
                                      <p:to>
                                        <p:strVal val="hidden"/>
                                      </p:to>
                                    </p:set>
                                  </p:childTnLst>
                                </p:cTn>
                              </p:par>
                              <p:par>
                                <p:cTn id="481" presetID="1" presetClass="exit" presetSubtype="0" fill="hold" grpId="1" nodeType="withEffect">
                                  <p:stCondLst>
                                    <p:cond delay="0"/>
                                  </p:stCondLst>
                                  <p:childTnLst>
                                    <p:set>
                                      <p:cBhvr>
                                        <p:cTn id="482" dur="1" fill="hold">
                                          <p:stCondLst>
                                            <p:cond delay="0"/>
                                          </p:stCondLst>
                                        </p:cTn>
                                        <p:tgtEl>
                                          <p:spTgt spid="6200"/>
                                        </p:tgtEl>
                                        <p:attrNameLst>
                                          <p:attrName>style.visibility</p:attrName>
                                        </p:attrNameLst>
                                      </p:cBhvr>
                                      <p:to>
                                        <p:strVal val="hidden"/>
                                      </p:to>
                                    </p:set>
                                  </p:childTnLst>
                                </p:cTn>
                              </p:par>
                              <p:par>
                                <p:cTn id="483" presetID="1" presetClass="exit" presetSubtype="0" fill="hold" grpId="1" nodeType="withEffect">
                                  <p:stCondLst>
                                    <p:cond delay="0"/>
                                  </p:stCondLst>
                                  <p:childTnLst>
                                    <p:set>
                                      <p:cBhvr>
                                        <p:cTn id="484" dur="1" fill="hold">
                                          <p:stCondLst>
                                            <p:cond delay="0"/>
                                          </p:stCondLst>
                                        </p:cTn>
                                        <p:tgtEl>
                                          <p:spTgt spid="6201"/>
                                        </p:tgtEl>
                                        <p:attrNameLst>
                                          <p:attrName>style.visibility</p:attrName>
                                        </p:attrNameLst>
                                      </p:cBhvr>
                                      <p:to>
                                        <p:strVal val="hidden"/>
                                      </p:to>
                                    </p:set>
                                  </p:childTnLst>
                                </p:cTn>
                              </p:par>
                              <p:par>
                                <p:cTn id="485" presetID="9" presetClass="exit" presetSubtype="0" fill="hold" grpId="1" nodeType="withEffect">
                                  <p:stCondLst>
                                    <p:cond delay="0"/>
                                  </p:stCondLst>
                                  <p:childTnLst>
                                    <p:animEffect transition="out" filter="dissolve">
                                      <p:cBhvr>
                                        <p:cTn id="486" dur="500"/>
                                        <p:tgtEl>
                                          <p:spTgt spid="6304"/>
                                        </p:tgtEl>
                                      </p:cBhvr>
                                    </p:animEffect>
                                    <p:set>
                                      <p:cBhvr>
                                        <p:cTn id="487" dur="1" fill="hold">
                                          <p:stCondLst>
                                            <p:cond delay="499"/>
                                          </p:stCondLst>
                                        </p:cTn>
                                        <p:tgtEl>
                                          <p:spTgt spid="6304"/>
                                        </p:tgtEl>
                                        <p:attrNameLst>
                                          <p:attrName>style.visibility</p:attrName>
                                        </p:attrNameLst>
                                      </p:cBhvr>
                                      <p:to>
                                        <p:strVal val="hidden"/>
                                      </p:to>
                                    </p:set>
                                  </p:childTnLst>
                                </p:cTn>
                              </p:par>
                              <p:par>
                                <p:cTn id="488" presetID="1" presetClass="exit" presetSubtype="0" fill="hold" grpId="1" nodeType="withEffect">
                                  <p:stCondLst>
                                    <p:cond delay="0"/>
                                  </p:stCondLst>
                                  <p:childTnLst>
                                    <p:set>
                                      <p:cBhvr>
                                        <p:cTn id="489" dur="1" fill="hold">
                                          <p:stCondLst>
                                            <p:cond delay="0"/>
                                          </p:stCondLst>
                                        </p:cTn>
                                        <p:tgtEl>
                                          <p:spTgt spid="6264"/>
                                        </p:tgtEl>
                                        <p:attrNameLst>
                                          <p:attrName>style.visibility</p:attrName>
                                        </p:attrNameLst>
                                      </p:cBhvr>
                                      <p:to>
                                        <p:strVal val="hidden"/>
                                      </p:to>
                                    </p:set>
                                  </p:childTnLst>
                                </p:cTn>
                              </p:par>
                              <p:par>
                                <p:cTn id="490" presetID="1" presetClass="exit" presetSubtype="0" fill="hold" grpId="1" nodeType="withEffect">
                                  <p:stCondLst>
                                    <p:cond delay="0"/>
                                  </p:stCondLst>
                                  <p:childTnLst>
                                    <p:set>
                                      <p:cBhvr>
                                        <p:cTn id="491" dur="1" fill="hold">
                                          <p:stCondLst>
                                            <p:cond delay="0"/>
                                          </p:stCondLst>
                                        </p:cTn>
                                        <p:tgtEl>
                                          <p:spTgt spid="6265"/>
                                        </p:tgtEl>
                                        <p:attrNameLst>
                                          <p:attrName>style.visibility</p:attrName>
                                        </p:attrNameLst>
                                      </p:cBhvr>
                                      <p:to>
                                        <p:strVal val="hidden"/>
                                      </p:to>
                                    </p:set>
                                  </p:childTnLst>
                                </p:cTn>
                              </p:par>
                              <p:par>
                                <p:cTn id="492" presetID="1" presetClass="exit" presetSubtype="0" fill="hold" grpId="1" nodeType="withEffect">
                                  <p:stCondLst>
                                    <p:cond delay="0"/>
                                  </p:stCondLst>
                                  <p:childTnLst>
                                    <p:set>
                                      <p:cBhvr>
                                        <p:cTn id="493" dur="1" fill="hold">
                                          <p:stCondLst>
                                            <p:cond delay="0"/>
                                          </p:stCondLst>
                                        </p:cTn>
                                        <p:tgtEl>
                                          <p:spTgt spid="6266"/>
                                        </p:tgtEl>
                                        <p:attrNameLst>
                                          <p:attrName>style.visibility</p:attrName>
                                        </p:attrNameLst>
                                      </p:cBhvr>
                                      <p:to>
                                        <p:strVal val="hidden"/>
                                      </p:to>
                                    </p:set>
                                  </p:childTnLst>
                                </p:cTn>
                              </p:par>
                              <p:par>
                                <p:cTn id="494" presetID="1" presetClass="exit" presetSubtype="0" fill="hold" grpId="1" nodeType="withEffect">
                                  <p:stCondLst>
                                    <p:cond delay="0"/>
                                  </p:stCondLst>
                                  <p:childTnLst>
                                    <p:set>
                                      <p:cBhvr>
                                        <p:cTn id="495" dur="1" fill="hold">
                                          <p:stCondLst>
                                            <p:cond delay="0"/>
                                          </p:stCondLst>
                                        </p:cTn>
                                        <p:tgtEl>
                                          <p:spTgt spid="6267"/>
                                        </p:tgtEl>
                                        <p:attrNameLst>
                                          <p:attrName>style.visibility</p:attrName>
                                        </p:attrNameLst>
                                      </p:cBhvr>
                                      <p:to>
                                        <p:strVal val="hidden"/>
                                      </p:to>
                                    </p:set>
                                  </p:childTnLst>
                                </p:cTn>
                              </p:par>
                              <p:par>
                                <p:cTn id="496" presetID="1" presetClass="exit" presetSubtype="0" fill="hold" grpId="1" nodeType="withEffect">
                                  <p:stCondLst>
                                    <p:cond delay="0"/>
                                  </p:stCondLst>
                                  <p:childTnLst>
                                    <p:set>
                                      <p:cBhvr>
                                        <p:cTn id="497" dur="1" fill="hold">
                                          <p:stCondLst>
                                            <p:cond delay="0"/>
                                          </p:stCondLst>
                                        </p:cTn>
                                        <p:tgtEl>
                                          <p:spTgt spid="6268"/>
                                        </p:tgtEl>
                                        <p:attrNameLst>
                                          <p:attrName>style.visibility</p:attrName>
                                        </p:attrNameLst>
                                      </p:cBhvr>
                                      <p:to>
                                        <p:strVal val="hidden"/>
                                      </p:to>
                                    </p:set>
                                  </p:childTnLst>
                                </p:cTn>
                              </p:par>
                              <p:par>
                                <p:cTn id="498" presetID="1" presetClass="exit" presetSubtype="0" fill="hold" grpId="1" nodeType="withEffect">
                                  <p:stCondLst>
                                    <p:cond delay="0"/>
                                  </p:stCondLst>
                                  <p:childTnLst>
                                    <p:set>
                                      <p:cBhvr>
                                        <p:cTn id="499" dur="1" fill="hold">
                                          <p:stCondLst>
                                            <p:cond delay="0"/>
                                          </p:stCondLst>
                                        </p:cTn>
                                        <p:tgtEl>
                                          <p:spTgt spid="6269"/>
                                        </p:tgtEl>
                                        <p:attrNameLst>
                                          <p:attrName>style.visibility</p:attrName>
                                        </p:attrNameLst>
                                      </p:cBhvr>
                                      <p:to>
                                        <p:strVal val="hidden"/>
                                      </p:to>
                                    </p:set>
                                  </p:childTnLst>
                                </p:cTn>
                              </p:par>
                              <p:par>
                                <p:cTn id="500" presetID="1" presetClass="entr" presetSubtype="0" fill="hold" grpId="0" nodeType="withEffect">
                                  <p:stCondLst>
                                    <p:cond delay="0"/>
                                  </p:stCondLst>
                                  <p:childTnLst>
                                    <p:set>
                                      <p:cBhvr>
                                        <p:cTn id="501" dur="1" fill="hold">
                                          <p:stCondLst>
                                            <p:cond delay="0"/>
                                          </p:stCondLst>
                                        </p:cTn>
                                        <p:tgtEl>
                                          <p:spTgt spid="6195"/>
                                        </p:tgtEl>
                                        <p:attrNameLst>
                                          <p:attrName>style.visibility</p:attrName>
                                        </p:attrNameLst>
                                      </p:cBhvr>
                                      <p:to>
                                        <p:strVal val="visible"/>
                                      </p:to>
                                    </p:set>
                                  </p:childTnLst>
                                </p:cTn>
                              </p:par>
                              <p:par>
                                <p:cTn id="502" presetID="1" presetClass="entr" presetSubtype="0" fill="hold" grpId="0" nodeType="withEffect">
                                  <p:stCondLst>
                                    <p:cond delay="0"/>
                                  </p:stCondLst>
                                  <p:childTnLst>
                                    <p:set>
                                      <p:cBhvr>
                                        <p:cTn id="503" dur="1" fill="hold">
                                          <p:stCondLst>
                                            <p:cond delay="0"/>
                                          </p:stCondLst>
                                        </p:cTn>
                                        <p:tgtEl>
                                          <p:spTgt spid="6263"/>
                                        </p:tgtEl>
                                        <p:attrNameLst>
                                          <p:attrName>style.visibility</p:attrName>
                                        </p:attrNameLst>
                                      </p:cBhvr>
                                      <p:to>
                                        <p:strVal val="visible"/>
                                      </p:to>
                                    </p:set>
                                  </p:childTnLst>
                                </p:cTn>
                              </p:par>
                            </p:childTnLst>
                          </p:cTn>
                        </p:par>
                        <p:par>
                          <p:cTn id="504" fill="hold" nodeType="afterGroup">
                            <p:stCondLst>
                              <p:cond delay="15500"/>
                            </p:stCondLst>
                            <p:childTnLst>
                              <p:par>
                                <p:cTn id="505" presetID="1" presetClass="entr" presetSubtype="0" fill="hold" grpId="0" nodeType="afterEffect">
                                  <p:stCondLst>
                                    <p:cond delay="0"/>
                                  </p:stCondLst>
                                  <p:childTnLst>
                                    <p:set>
                                      <p:cBhvr>
                                        <p:cTn id="506" dur="1" fill="hold">
                                          <p:stCondLst>
                                            <p:cond delay="0"/>
                                          </p:stCondLst>
                                        </p:cTn>
                                        <p:tgtEl>
                                          <p:spTgt spid="6247"/>
                                        </p:tgtEl>
                                        <p:attrNameLst>
                                          <p:attrName>style.visibility</p:attrName>
                                        </p:attrNameLst>
                                      </p:cBhvr>
                                      <p:to>
                                        <p:strVal val="visible"/>
                                      </p:to>
                                    </p:set>
                                  </p:childTnLst>
                                </p:cTn>
                              </p:par>
                              <p:par>
                                <p:cTn id="507" presetID="1" presetClass="entr" presetSubtype="0" fill="hold" grpId="0" nodeType="withEffect">
                                  <p:stCondLst>
                                    <p:cond delay="0"/>
                                  </p:stCondLst>
                                  <p:childTnLst>
                                    <p:set>
                                      <p:cBhvr>
                                        <p:cTn id="508" dur="1" fill="hold">
                                          <p:stCondLst>
                                            <p:cond delay="0"/>
                                          </p:stCondLst>
                                        </p:cTn>
                                        <p:tgtEl>
                                          <p:spTgt spid="6310"/>
                                        </p:tgtEl>
                                        <p:attrNameLst>
                                          <p:attrName>style.visibility</p:attrName>
                                        </p:attrNameLst>
                                      </p:cBhvr>
                                      <p:to>
                                        <p:strVal val="visible"/>
                                      </p:to>
                                    </p:set>
                                  </p:childTnLst>
                                </p:cTn>
                              </p:par>
                              <p:par>
                                <p:cTn id="509" presetID="18" presetClass="entr" presetSubtype="9" fill="hold" grpId="0" nodeType="withEffect">
                                  <p:stCondLst>
                                    <p:cond delay="0"/>
                                  </p:stCondLst>
                                  <p:childTnLst>
                                    <p:set>
                                      <p:cBhvr>
                                        <p:cTn id="510" dur="1" fill="hold">
                                          <p:stCondLst>
                                            <p:cond delay="0"/>
                                          </p:stCondLst>
                                        </p:cTn>
                                        <p:tgtEl>
                                          <p:spTgt spid="6208"/>
                                        </p:tgtEl>
                                        <p:attrNameLst>
                                          <p:attrName>style.visibility</p:attrName>
                                        </p:attrNameLst>
                                      </p:cBhvr>
                                      <p:to>
                                        <p:strVal val="visible"/>
                                      </p:to>
                                    </p:set>
                                    <p:animEffect transition="in" filter="strips(upLeft)">
                                      <p:cBhvr>
                                        <p:cTn id="511" dur="500"/>
                                        <p:tgtEl>
                                          <p:spTgt spid="6208"/>
                                        </p:tgtEl>
                                      </p:cBhvr>
                                    </p:animEffect>
                                  </p:childTnLst>
                                </p:cTn>
                              </p:par>
                              <p:par>
                                <p:cTn id="512" presetID="1" presetClass="entr" presetSubtype="0" fill="hold" grpId="0" nodeType="withEffect">
                                  <p:stCondLst>
                                    <p:cond delay="0"/>
                                  </p:stCondLst>
                                  <p:childTnLst>
                                    <p:set>
                                      <p:cBhvr>
                                        <p:cTn id="513" dur="1" fill="hold">
                                          <p:stCondLst>
                                            <p:cond delay="0"/>
                                          </p:stCondLst>
                                        </p:cTn>
                                        <p:tgtEl>
                                          <p:spTgt spid="6209"/>
                                        </p:tgtEl>
                                        <p:attrNameLst>
                                          <p:attrName>style.visibility</p:attrName>
                                        </p:attrNameLst>
                                      </p:cBhvr>
                                      <p:to>
                                        <p:strVal val="visible"/>
                                      </p:to>
                                    </p:set>
                                  </p:childTnLst>
                                </p:cTn>
                              </p:par>
                              <p:par>
                                <p:cTn id="514" presetID="18" presetClass="entr" presetSubtype="9" fill="hold" grpId="0" nodeType="withEffect">
                                  <p:stCondLst>
                                    <p:cond delay="0"/>
                                  </p:stCondLst>
                                  <p:childTnLst>
                                    <p:set>
                                      <p:cBhvr>
                                        <p:cTn id="515" dur="1" fill="hold">
                                          <p:stCondLst>
                                            <p:cond delay="0"/>
                                          </p:stCondLst>
                                        </p:cTn>
                                        <p:tgtEl>
                                          <p:spTgt spid="6182"/>
                                        </p:tgtEl>
                                        <p:attrNameLst>
                                          <p:attrName>style.visibility</p:attrName>
                                        </p:attrNameLst>
                                      </p:cBhvr>
                                      <p:to>
                                        <p:strVal val="visible"/>
                                      </p:to>
                                    </p:set>
                                    <p:animEffect transition="in" filter="strips(upLeft)">
                                      <p:cBhvr>
                                        <p:cTn id="516" dur="500"/>
                                        <p:tgtEl>
                                          <p:spTgt spid="6182"/>
                                        </p:tgtEl>
                                      </p:cBhvr>
                                    </p:animEffect>
                                  </p:childTnLst>
                                </p:cTn>
                              </p:par>
                              <p:par>
                                <p:cTn id="517" presetID="1" presetClass="entr" presetSubtype="0" fill="hold" grpId="0" nodeType="withEffect">
                                  <p:stCondLst>
                                    <p:cond delay="0"/>
                                  </p:stCondLst>
                                  <p:childTnLst>
                                    <p:set>
                                      <p:cBhvr>
                                        <p:cTn id="518" dur="1" fill="hold">
                                          <p:stCondLst>
                                            <p:cond delay="0"/>
                                          </p:stCondLst>
                                        </p:cTn>
                                        <p:tgtEl>
                                          <p:spTgt spid="6275"/>
                                        </p:tgtEl>
                                        <p:attrNameLst>
                                          <p:attrName>style.visibility</p:attrName>
                                        </p:attrNameLst>
                                      </p:cBhvr>
                                      <p:to>
                                        <p:strVal val="visible"/>
                                      </p:to>
                                    </p:set>
                                  </p:childTnLst>
                                </p:cTn>
                              </p:par>
                            </p:childTnLst>
                          </p:cTn>
                        </p:par>
                        <p:par>
                          <p:cTn id="519" fill="hold" nodeType="afterGroup">
                            <p:stCondLst>
                              <p:cond delay="16000"/>
                            </p:stCondLst>
                            <p:childTnLst>
                              <p:par>
                                <p:cTn id="520" presetID="9" presetClass="exit" presetSubtype="0" fill="hold" grpId="1" nodeType="afterEffect">
                                  <p:stCondLst>
                                    <p:cond delay="0"/>
                                  </p:stCondLst>
                                  <p:childTnLst>
                                    <p:animEffect transition="out" filter="dissolve">
                                      <p:cBhvr>
                                        <p:cTn id="521" dur="500"/>
                                        <p:tgtEl>
                                          <p:spTgt spid="6247"/>
                                        </p:tgtEl>
                                      </p:cBhvr>
                                    </p:animEffect>
                                    <p:set>
                                      <p:cBhvr>
                                        <p:cTn id="522" dur="1" fill="hold">
                                          <p:stCondLst>
                                            <p:cond delay="499"/>
                                          </p:stCondLst>
                                        </p:cTn>
                                        <p:tgtEl>
                                          <p:spTgt spid="6247"/>
                                        </p:tgtEl>
                                        <p:attrNameLst>
                                          <p:attrName>style.visibility</p:attrName>
                                        </p:attrNameLst>
                                      </p:cBhvr>
                                      <p:to>
                                        <p:strVal val="hidden"/>
                                      </p:to>
                                    </p:set>
                                  </p:childTnLst>
                                </p:cTn>
                              </p:par>
                              <p:par>
                                <p:cTn id="523" presetID="9" presetClass="exit" presetSubtype="0" fill="hold" grpId="1" nodeType="withEffect">
                                  <p:stCondLst>
                                    <p:cond delay="0"/>
                                  </p:stCondLst>
                                  <p:childTnLst>
                                    <p:animEffect transition="out" filter="dissolve">
                                      <p:cBhvr>
                                        <p:cTn id="524" dur="500"/>
                                        <p:tgtEl>
                                          <p:spTgt spid="6310"/>
                                        </p:tgtEl>
                                      </p:cBhvr>
                                    </p:animEffect>
                                    <p:set>
                                      <p:cBhvr>
                                        <p:cTn id="525" dur="1" fill="hold">
                                          <p:stCondLst>
                                            <p:cond delay="499"/>
                                          </p:stCondLst>
                                        </p:cTn>
                                        <p:tgtEl>
                                          <p:spTgt spid="6310"/>
                                        </p:tgtEl>
                                        <p:attrNameLst>
                                          <p:attrName>style.visibility</p:attrName>
                                        </p:attrNameLst>
                                      </p:cBhvr>
                                      <p:to>
                                        <p:strVal val="hidden"/>
                                      </p:to>
                                    </p:set>
                                  </p:childTnLst>
                                </p:cTn>
                              </p:par>
                            </p:childTnLst>
                          </p:cTn>
                        </p:par>
                        <p:par>
                          <p:cTn id="526" fill="hold" nodeType="afterGroup">
                            <p:stCondLst>
                              <p:cond delay="16500"/>
                            </p:stCondLst>
                            <p:childTnLst>
                              <p:par>
                                <p:cTn id="527" presetID="1" presetClass="entr" presetSubtype="0" fill="hold" grpId="0" nodeType="afterEffect">
                                  <p:stCondLst>
                                    <p:cond delay="0"/>
                                  </p:stCondLst>
                                  <p:childTnLst>
                                    <p:set>
                                      <p:cBhvr>
                                        <p:cTn id="528" dur="1" fill="hold">
                                          <p:stCondLst>
                                            <p:cond delay="0"/>
                                          </p:stCondLst>
                                        </p:cTn>
                                        <p:tgtEl>
                                          <p:spTgt spid="6248"/>
                                        </p:tgtEl>
                                        <p:attrNameLst>
                                          <p:attrName>style.visibility</p:attrName>
                                        </p:attrNameLst>
                                      </p:cBhvr>
                                      <p:to>
                                        <p:strVal val="visible"/>
                                      </p:to>
                                    </p:set>
                                  </p:childTnLst>
                                </p:cTn>
                              </p:par>
                              <p:par>
                                <p:cTn id="529" presetID="1" presetClass="entr" presetSubtype="0" fill="hold" grpId="0" nodeType="withEffect">
                                  <p:stCondLst>
                                    <p:cond delay="0"/>
                                  </p:stCondLst>
                                  <p:childTnLst>
                                    <p:set>
                                      <p:cBhvr>
                                        <p:cTn id="530" dur="1" fill="hold">
                                          <p:stCondLst>
                                            <p:cond delay="0"/>
                                          </p:stCondLst>
                                        </p:cTn>
                                        <p:tgtEl>
                                          <p:spTgt spid="6311"/>
                                        </p:tgtEl>
                                        <p:attrNameLst>
                                          <p:attrName>style.visibility</p:attrName>
                                        </p:attrNameLst>
                                      </p:cBhvr>
                                      <p:to>
                                        <p:strVal val="visible"/>
                                      </p:to>
                                    </p:set>
                                  </p:childTnLst>
                                </p:cTn>
                              </p:par>
                              <p:par>
                                <p:cTn id="531" presetID="18" presetClass="entr" presetSubtype="9" fill="hold" grpId="0" nodeType="withEffect">
                                  <p:stCondLst>
                                    <p:cond delay="0"/>
                                  </p:stCondLst>
                                  <p:childTnLst>
                                    <p:set>
                                      <p:cBhvr>
                                        <p:cTn id="532" dur="1" fill="hold">
                                          <p:stCondLst>
                                            <p:cond delay="0"/>
                                          </p:stCondLst>
                                        </p:cTn>
                                        <p:tgtEl>
                                          <p:spTgt spid="6207"/>
                                        </p:tgtEl>
                                        <p:attrNameLst>
                                          <p:attrName>style.visibility</p:attrName>
                                        </p:attrNameLst>
                                      </p:cBhvr>
                                      <p:to>
                                        <p:strVal val="visible"/>
                                      </p:to>
                                    </p:set>
                                    <p:animEffect transition="in" filter="strips(upLeft)">
                                      <p:cBhvr>
                                        <p:cTn id="533" dur="500"/>
                                        <p:tgtEl>
                                          <p:spTgt spid="6207"/>
                                        </p:tgtEl>
                                      </p:cBhvr>
                                    </p:animEffect>
                                  </p:childTnLst>
                                </p:cTn>
                              </p:par>
                              <p:par>
                                <p:cTn id="534" presetID="1" presetClass="entr" presetSubtype="0" fill="hold" grpId="0" nodeType="withEffect">
                                  <p:stCondLst>
                                    <p:cond delay="0"/>
                                  </p:stCondLst>
                                  <p:childTnLst>
                                    <p:set>
                                      <p:cBhvr>
                                        <p:cTn id="535" dur="1" fill="hold">
                                          <p:stCondLst>
                                            <p:cond delay="0"/>
                                          </p:stCondLst>
                                        </p:cTn>
                                        <p:tgtEl>
                                          <p:spTgt spid="6226"/>
                                        </p:tgtEl>
                                        <p:attrNameLst>
                                          <p:attrName>style.visibility</p:attrName>
                                        </p:attrNameLst>
                                      </p:cBhvr>
                                      <p:to>
                                        <p:strVal val="visible"/>
                                      </p:to>
                                    </p:set>
                                  </p:childTnLst>
                                </p:cTn>
                              </p:par>
                              <p:par>
                                <p:cTn id="536" presetID="18" presetClass="entr" presetSubtype="9" fill="hold" grpId="0" nodeType="withEffect">
                                  <p:stCondLst>
                                    <p:cond delay="0"/>
                                  </p:stCondLst>
                                  <p:childTnLst>
                                    <p:set>
                                      <p:cBhvr>
                                        <p:cTn id="537" dur="1" fill="hold">
                                          <p:stCondLst>
                                            <p:cond delay="0"/>
                                          </p:stCondLst>
                                        </p:cTn>
                                        <p:tgtEl>
                                          <p:spTgt spid="6274"/>
                                        </p:tgtEl>
                                        <p:attrNameLst>
                                          <p:attrName>style.visibility</p:attrName>
                                        </p:attrNameLst>
                                      </p:cBhvr>
                                      <p:to>
                                        <p:strVal val="visible"/>
                                      </p:to>
                                    </p:set>
                                    <p:animEffect transition="in" filter="strips(upLeft)">
                                      <p:cBhvr>
                                        <p:cTn id="538" dur="500"/>
                                        <p:tgtEl>
                                          <p:spTgt spid="6274"/>
                                        </p:tgtEl>
                                      </p:cBhvr>
                                    </p:animEffect>
                                  </p:childTnLst>
                                </p:cTn>
                              </p:par>
                              <p:par>
                                <p:cTn id="539" presetID="1" presetClass="entr" presetSubtype="0" fill="hold" grpId="0" nodeType="withEffect">
                                  <p:stCondLst>
                                    <p:cond delay="0"/>
                                  </p:stCondLst>
                                  <p:childTnLst>
                                    <p:set>
                                      <p:cBhvr>
                                        <p:cTn id="540" dur="1" fill="hold">
                                          <p:stCondLst>
                                            <p:cond delay="0"/>
                                          </p:stCondLst>
                                        </p:cTn>
                                        <p:tgtEl>
                                          <p:spTgt spid="6290"/>
                                        </p:tgtEl>
                                        <p:attrNameLst>
                                          <p:attrName>style.visibility</p:attrName>
                                        </p:attrNameLst>
                                      </p:cBhvr>
                                      <p:to>
                                        <p:strVal val="visible"/>
                                      </p:to>
                                    </p:set>
                                  </p:childTnLst>
                                </p:cTn>
                              </p:par>
                            </p:childTnLst>
                          </p:cTn>
                        </p:par>
                        <p:par>
                          <p:cTn id="541" fill="hold" nodeType="afterGroup">
                            <p:stCondLst>
                              <p:cond delay="17000"/>
                            </p:stCondLst>
                            <p:childTnLst>
                              <p:par>
                                <p:cTn id="542" presetID="9" presetClass="exit" presetSubtype="0" fill="hold" grpId="1" nodeType="afterEffect">
                                  <p:stCondLst>
                                    <p:cond delay="0"/>
                                  </p:stCondLst>
                                  <p:childTnLst>
                                    <p:animEffect transition="out" filter="dissolve">
                                      <p:cBhvr>
                                        <p:cTn id="543" dur="500"/>
                                        <p:tgtEl>
                                          <p:spTgt spid="6248"/>
                                        </p:tgtEl>
                                      </p:cBhvr>
                                    </p:animEffect>
                                    <p:set>
                                      <p:cBhvr>
                                        <p:cTn id="544" dur="1" fill="hold">
                                          <p:stCondLst>
                                            <p:cond delay="499"/>
                                          </p:stCondLst>
                                        </p:cTn>
                                        <p:tgtEl>
                                          <p:spTgt spid="6248"/>
                                        </p:tgtEl>
                                        <p:attrNameLst>
                                          <p:attrName>style.visibility</p:attrName>
                                        </p:attrNameLst>
                                      </p:cBhvr>
                                      <p:to>
                                        <p:strVal val="hidden"/>
                                      </p:to>
                                    </p:set>
                                  </p:childTnLst>
                                </p:cTn>
                              </p:par>
                              <p:par>
                                <p:cTn id="545" presetID="9" presetClass="exit" presetSubtype="0" fill="hold" grpId="1" nodeType="withEffect">
                                  <p:stCondLst>
                                    <p:cond delay="0"/>
                                  </p:stCondLst>
                                  <p:childTnLst>
                                    <p:animEffect transition="out" filter="dissolve">
                                      <p:cBhvr>
                                        <p:cTn id="546" dur="500"/>
                                        <p:tgtEl>
                                          <p:spTgt spid="6311"/>
                                        </p:tgtEl>
                                      </p:cBhvr>
                                    </p:animEffect>
                                    <p:set>
                                      <p:cBhvr>
                                        <p:cTn id="547" dur="1" fill="hold">
                                          <p:stCondLst>
                                            <p:cond delay="499"/>
                                          </p:stCondLst>
                                        </p:cTn>
                                        <p:tgtEl>
                                          <p:spTgt spid="6311"/>
                                        </p:tgtEl>
                                        <p:attrNameLst>
                                          <p:attrName>style.visibility</p:attrName>
                                        </p:attrNameLst>
                                      </p:cBhvr>
                                      <p:to>
                                        <p:strVal val="hidden"/>
                                      </p:to>
                                    </p:set>
                                  </p:childTnLst>
                                </p:cTn>
                              </p:par>
                            </p:childTnLst>
                          </p:cTn>
                        </p:par>
                        <p:par>
                          <p:cTn id="548" fill="hold" nodeType="afterGroup">
                            <p:stCondLst>
                              <p:cond delay="17500"/>
                            </p:stCondLst>
                            <p:childTnLst>
                              <p:par>
                                <p:cTn id="549" presetID="1" presetClass="entr" presetSubtype="0" fill="hold" grpId="0" nodeType="afterEffect">
                                  <p:stCondLst>
                                    <p:cond delay="0"/>
                                  </p:stCondLst>
                                  <p:childTnLst>
                                    <p:set>
                                      <p:cBhvr>
                                        <p:cTn id="550" dur="1" fill="hold">
                                          <p:stCondLst>
                                            <p:cond delay="0"/>
                                          </p:stCondLst>
                                        </p:cTn>
                                        <p:tgtEl>
                                          <p:spTgt spid="6249"/>
                                        </p:tgtEl>
                                        <p:attrNameLst>
                                          <p:attrName>style.visibility</p:attrName>
                                        </p:attrNameLst>
                                      </p:cBhvr>
                                      <p:to>
                                        <p:strVal val="visible"/>
                                      </p:to>
                                    </p:set>
                                  </p:childTnLst>
                                </p:cTn>
                              </p:par>
                              <p:par>
                                <p:cTn id="551" presetID="1" presetClass="entr" presetSubtype="0" fill="hold" grpId="0" nodeType="withEffect">
                                  <p:stCondLst>
                                    <p:cond delay="0"/>
                                  </p:stCondLst>
                                  <p:childTnLst>
                                    <p:set>
                                      <p:cBhvr>
                                        <p:cTn id="552" dur="1" fill="hold">
                                          <p:stCondLst>
                                            <p:cond delay="0"/>
                                          </p:stCondLst>
                                        </p:cTn>
                                        <p:tgtEl>
                                          <p:spTgt spid="6312"/>
                                        </p:tgtEl>
                                        <p:attrNameLst>
                                          <p:attrName>style.visibility</p:attrName>
                                        </p:attrNameLst>
                                      </p:cBhvr>
                                      <p:to>
                                        <p:strVal val="visible"/>
                                      </p:to>
                                    </p:set>
                                  </p:childTnLst>
                                </p:cTn>
                              </p:par>
                              <p:par>
                                <p:cTn id="553" presetID="18" presetClass="entr" presetSubtype="9" fill="hold" grpId="0" nodeType="withEffect">
                                  <p:stCondLst>
                                    <p:cond delay="0"/>
                                  </p:stCondLst>
                                  <p:childTnLst>
                                    <p:set>
                                      <p:cBhvr>
                                        <p:cTn id="554" dur="1" fill="hold">
                                          <p:stCondLst>
                                            <p:cond delay="0"/>
                                          </p:stCondLst>
                                        </p:cTn>
                                        <p:tgtEl>
                                          <p:spTgt spid="6206"/>
                                        </p:tgtEl>
                                        <p:attrNameLst>
                                          <p:attrName>style.visibility</p:attrName>
                                        </p:attrNameLst>
                                      </p:cBhvr>
                                      <p:to>
                                        <p:strVal val="visible"/>
                                      </p:to>
                                    </p:set>
                                    <p:animEffect transition="in" filter="strips(upLeft)">
                                      <p:cBhvr>
                                        <p:cTn id="555" dur="500"/>
                                        <p:tgtEl>
                                          <p:spTgt spid="6206"/>
                                        </p:tgtEl>
                                      </p:cBhvr>
                                    </p:animEffect>
                                  </p:childTnLst>
                                </p:cTn>
                              </p:par>
                              <p:par>
                                <p:cTn id="556" presetID="1" presetClass="entr" presetSubtype="0" fill="hold" grpId="0" nodeType="withEffect">
                                  <p:stCondLst>
                                    <p:cond delay="0"/>
                                  </p:stCondLst>
                                  <p:childTnLst>
                                    <p:set>
                                      <p:cBhvr>
                                        <p:cTn id="557" dur="1" fill="hold">
                                          <p:stCondLst>
                                            <p:cond delay="0"/>
                                          </p:stCondLst>
                                        </p:cTn>
                                        <p:tgtEl>
                                          <p:spTgt spid="6227"/>
                                        </p:tgtEl>
                                        <p:attrNameLst>
                                          <p:attrName>style.visibility</p:attrName>
                                        </p:attrNameLst>
                                      </p:cBhvr>
                                      <p:to>
                                        <p:strVal val="visible"/>
                                      </p:to>
                                    </p:set>
                                  </p:childTnLst>
                                </p:cTn>
                              </p:par>
                              <p:par>
                                <p:cTn id="558" presetID="18" presetClass="entr" presetSubtype="9" fill="hold" grpId="0" nodeType="withEffect">
                                  <p:stCondLst>
                                    <p:cond delay="0"/>
                                  </p:stCondLst>
                                  <p:childTnLst>
                                    <p:set>
                                      <p:cBhvr>
                                        <p:cTn id="559" dur="1" fill="hold">
                                          <p:stCondLst>
                                            <p:cond delay="0"/>
                                          </p:stCondLst>
                                        </p:cTn>
                                        <p:tgtEl>
                                          <p:spTgt spid="6273"/>
                                        </p:tgtEl>
                                        <p:attrNameLst>
                                          <p:attrName>style.visibility</p:attrName>
                                        </p:attrNameLst>
                                      </p:cBhvr>
                                      <p:to>
                                        <p:strVal val="visible"/>
                                      </p:to>
                                    </p:set>
                                    <p:animEffect transition="in" filter="strips(upLeft)">
                                      <p:cBhvr>
                                        <p:cTn id="560" dur="500"/>
                                        <p:tgtEl>
                                          <p:spTgt spid="6273"/>
                                        </p:tgtEl>
                                      </p:cBhvr>
                                    </p:animEffect>
                                  </p:childTnLst>
                                </p:cTn>
                              </p:par>
                              <p:par>
                                <p:cTn id="561" presetID="1" presetClass="entr" presetSubtype="0" fill="hold" grpId="0" nodeType="withEffect">
                                  <p:stCondLst>
                                    <p:cond delay="0"/>
                                  </p:stCondLst>
                                  <p:childTnLst>
                                    <p:set>
                                      <p:cBhvr>
                                        <p:cTn id="562" dur="1" fill="hold">
                                          <p:stCondLst>
                                            <p:cond delay="0"/>
                                          </p:stCondLst>
                                        </p:cTn>
                                        <p:tgtEl>
                                          <p:spTgt spid="6291"/>
                                        </p:tgtEl>
                                        <p:attrNameLst>
                                          <p:attrName>style.visibility</p:attrName>
                                        </p:attrNameLst>
                                      </p:cBhvr>
                                      <p:to>
                                        <p:strVal val="visible"/>
                                      </p:to>
                                    </p:set>
                                  </p:childTnLst>
                                </p:cTn>
                              </p:par>
                            </p:childTnLst>
                          </p:cTn>
                        </p:par>
                        <p:par>
                          <p:cTn id="563" fill="hold" nodeType="afterGroup">
                            <p:stCondLst>
                              <p:cond delay="18000"/>
                            </p:stCondLst>
                            <p:childTnLst>
                              <p:par>
                                <p:cTn id="564" presetID="9" presetClass="exit" presetSubtype="0" fill="hold" grpId="1" nodeType="afterEffect">
                                  <p:stCondLst>
                                    <p:cond delay="0"/>
                                  </p:stCondLst>
                                  <p:childTnLst>
                                    <p:animEffect transition="out" filter="dissolve">
                                      <p:cBhvr>
                                        <p:cTn id="565" dur="500"/>
                                        <p:tgtEl>
                                          <p:spTgt spid="6249"/>
                                        </p:tgtEl>
                                      </p:cBhvr>
                                    </p:animEffect>
                                    <p:set>
                                      <p:cBhvr>
                                        <p:cTn id="566" dur="1" fill="hold">
                                          <p:stCondLst>
                                            <p:cond delay="499"/>
                                          </p:stCondLst>
                                        </p:cTn>
                                        <p:tgtEl>
                                          <p:spTgt spid="6249"/>
                                        </p:tgtEl>
                                        <p:attrNameLst>
                                          <p:attrName>style.visibility</p:attrName>
                                        </p:attrNameLst>
                                      </p:cBhvr>
                                      <p:to>
                                        <p:strVal val="hidden"/>
                                      </p:to>
                                    </p:set>
                                  </p:childTnLst>
                                </p:cTn>
                              </p:par>
                              <p:par>
                                <p:cTn id="567" presetID="9" presetClass="exit" presetSubtype="0" fill="hold" grpId="1" nodeType="withEffect">
                                  <p:stCondLst>
                                    <p:cond delay="0"/>
                                  </p:stCondLst>
                                  <p:childTnLst>
                                    <p:animEffect transition="out" filter="dissolve">
                                      <p:cBhvr>
                                        <p:cTn id="568" dur="500"/>
                                        <p:tgtEl>
                                          <p:spTgt spid="6312"/>
                                        </p:tgtEl>
                                      </p:cBhvr>
                                    </p:animEffect>
                                    <p:set>
                                      <p:cBhvr>
                                        <p:cTn id="569" dur="1" fill="hold">
                                          <p:stCondLst>
                                            <p:cond delay="499"/>
                                          </p:stCondLst>
                                        </p:cTn>
                                        <p:tgtEl>
                                          <p:spTgt spid="6312"/>
                                        </p:tgtEl>
                                        <p:attrNameLst>
                                          <p:attrName>style.visibility</p:attrName>
                                        </p:attrNameLst>
                                      </p:cBhvr>
                                      <p:to>
                                        <p:strVal val="hidden"/>
                                      </p:to>
                                    </p:set>
                                  </p:childTnLst>
                                </p:cTn>
                              </p:par>
                            </p:childTnLst>
                          </p:cTn>
                        </p:par>
                        <p:par>
                          <p:cTn id="570" fill="hold" nodeType="afterGroup">
                            <p:stCondLst>
                              <p:cond delay="18500"/>
                            </p:stCondLst>
                            <p:childTnLst>
                              <p:par>
                                <p:cTn id="571" presetID="1" presetClass="entr" presetSubtype="0" fill="hold" grpId="0" nodeType="afterEffect">
                                  <p:stCondLst>
                                    <p:cond delay="0"/>
                                  </p:stCondLst>
                                  <p:childTnLst>
                                    <p:set>
                                      <p:cBhvr>
                                        <p:cTn id="572" dur="1" fill="hold">
                                          <p:stCondLst>
                                            <p:cond delay="0"/>
                                          </p:stCondLst>
                                        </p:cTn>
                                        <p:tgtEl>
                                          <p:spTgt spid="6250"/>
                                        </p:tgtEl>
                                        <p:attrNameLst>
                                          <p:attrName>style.visibility</p:attrName>
                                        </p:attrNameLst>
                                      </p:cBhvr>
                                      <p:to>
                                        <p:strVal val="visible"/>
                                      </p:to>
                                    </p:set>
                                  </p:childTnLst>
                                </p:cTn>
                              </p:par>
                              <p:par>
                                <p:cTn id="573" presetID="1" presetClass="entr" presetSubtype="0" fill="hold" grpId="0" nodeType="withEffect">
                                  <p:stCondLst>
                                    <p:cond delay="0"/>
                                  </p:stCondLst>
                                  <p:childTnLst>
                                    <p:set>
                                      <p:cBhvr>
                                        <p:cTn id="574" dur="1" fill="hold">
                                          <p:stCondLst>
                                            <p:cond delay="0"/>
                                          </p:stCondLst>
                                        </p:cTn>
                                        <p:tgtEl>
                                          <p:spTgt spid="6313"/>
                                        </p:tgtEl>
                                        <p:attrNameLst>
                                          <p:attrName>style.visibility</p:attrName>
                                        </p:attrNameLst>
                                      </p:cBhvr>
                                      <p:to>
                                        <p:strVal val="visible"/>
                                      </p:to>
                                    </p:set>
                                  </p:childTnLst>
                                </p:cTn>
                              </p:par>
                              <p:par>
                                <p:cTn id="575" presetID="18" presetClass="entr" presetSubtype="9" fill="hold" grpId="0" nodeType="withEffect">
                                  <p:stCondLst>
                                    <p:cond delay="0"/>
                                  </p:stCondLst>
                                  <p:childTnLst>
                                    <p:set>
                                      <p:cBhvr>
                                        <p:cTn id="576" dur="1" fill="hold">
                                          <p:stCondLst>
                                            <p:cond delay="0"/>
                                          </p:stCondLst>
                                        </p:cTn>
                                        <p:tgtEl>
                                          <p:spTgt spid="6205"/>
                                        </p:tgtEl>
                                        <p:attrNameLst>
                                          <p:attrName>style.visibility</p:attrName>
                                        </p:attrNameLst>
                                      </p:cBhvr>
                                      <p:to>
                                        <p:strVal val="visible"/>
                                      </p:to>
                                    </p:set>
                                    <p:animEffect transition="in" filter="strips(upLeft)">
                                      <p:cBhvr>
                                        <p:cTn id="577" dur="500"/>
                                        <p:tgtEl>
                                          <p:spTgt spid="6205"/>
                                        </p:tgtEl>
                                      </p:cBhvr>
                                    </p:animEffect>
                                  </p:childTnLst>
                                </p:cTn>
                              </p:par>
                              <p:par>
                                <p:cTn id="578" presetID="1" presetClass="entr" presetSubtype="0" fill="hold" grpId="0" nodeType="withEffect">
                                  <p:stCondLst>
                                    <p:cond delay="0"/>
                                  </p:stCondLst>
                                  <p:childTnLst>
                                    <p:set>
                                      <p:cBhvr>
                                        <p:cTn id="579" dur="1" fill="hold">
                                          <p:stCondLst>
                                            <p:cond delay="0"/>
                                          </p:stCondLst>
                                        </p:cTn>
                                        <p:tgtEl>
                                          <p:spTgt spid="6228"/>
                                        </p:tgtEl>
                                        <p:attrNameLst>
                                          <p:attrName>style.visibility</p:attrName>
                                        </p:attrNameLst>
                                      </p:cBhvr>
                                      <p:to>
                                        <p:strVal val="visible"/>
                                      </p:to>
                                    </p:set>
                                  </p:childTnLst>
                                </p:cTn>
                              </p:par>
                              <p:par>
                                <p:cTn id="580" presetID="18" presetClass="entr" presetSubtype="9" fill="hold" grpId="0" nodeType="withEffect">
                                  <p:stCondLst>
                                    <p:cond delay="0"/>
                                  </p:stCondLst>
                                  <p:childTnLst>
                                    <p:set>
                                      <p:cBhvr>
                                        <p:cTn id="581" dur="1" fill="hold">
                                          <p:stCondLst>
                                            <p:cond delay="0"/>
                                          </p:stCondLst>
                                        </p:cTn>
                                        <p:tgtEl>
                                          <p:spTgt spid="6272"/>
                                        </p:tgtEl>
                                        <p:attrNameLst>
                                          <p:attrName>style.visibility</p:attrName>
                                        </p:attrNameLst>
                                      </p:cBhvr>
                                      <p:to>
                                        <p:strVal val="visible"/>
                                      </p:to>
                                    </p:set>
                                    <p:animEffect transition="in" filter="strips(upLeft)">
                                      <p:cBhvr>
                                        <p:cTn id="582" dur="500"/>
                                        <p:tgtEl>
                                          <p:spTgt spid="6272"/>
                                        </p:tgtEl>
                                      </p:cBhvr>
                                    </p:animEffect>
                                  </p:childTnLst>
                                </p:cTn>
                              </p:par>
                              <p:par>
                                <p:cTn id="583" presetID="1" presetClass="entr" presetSubtype="0" fill="hold" grpId="0" nodeType="withEffect">
                                  <p:stCondLst>
                                    <p:cond delay="0"/>
                                  </p:stCondLst>
                                  <p:childTnLst>
                                    <p:set>
                                      <p:cBhvr>
                                        <p:cTn id="584" dur="1" fill="hold">
                                          <p:stCondLst>
                                            <p:cond delay="0"/>
                                          </p:stCondLst>
                                        </p:cTn>
                                        <p:tgtEl>
                                          <p:spTgt spid="6292"/>
                                        </p:tgtEl>
                                        <p:attrNameLst>
                                          <p:attrName>style.visibility</p:attrName>
                                        </p:attrNameLst>
                                      </p:cBhvr>
                                      <p:to>
                                        <p:strVal val="visible"/>
                                      </p:to>
                                    </p:set>
                                  </p:childTnLst>
                                </p:cTn>
                              </p:par>
                            </p:childTnLst>
                          </p:cTn>
                        </p:par>
                        <p:par>
                          <p:cTn id="585" fill="hold" nodeType="afterGroup">
                            <p:stCondLst>
                              <p:cond delay="19000"/>
                            </p:stCondLst>
                            <p:childTnLst>
                              <p:par>
                                <p:cTn id="586" presetID="9" presetClass="exit" presetSubtype="0" fill="hold" grpId="1" nodeType="afterEffect">
                                  <p:stCondLst>
                                    <p:cond delay="0"/>
                                  </p:stCondLst>
                                  <p:childTnLst>
                                    <p:animEffect transition="out" filter="dissolve">
                                      <p:cBhvr>
                                        <p:cTn id="587" dur="500"/>
                                        <p:tgtEl>
                                          <p:spTgt spid="6250"/>
                                        </p:tgtEl>
                                      </p:cBhvr>
                                    </p:animEffect>
                                    <p:set>
                                      <p:cBhvr>
                                        <p:cTn id="588" dur="1" fill="hold">
                                          <p:stCondLst>
                                            <p:cond delay="499"/>
                                          </p:stCondLst>
                                        </p:cTn>
                                        <p:tgtEl>
                                          <p:spTgt spid="6250"/>
                                        </p:tgtEl>
                                        <p:attrNameLst>
                                          <p:attrName>style.visibility</p:attrName>
                                        </p:attrNameLst>
                                      </p:cBhvr>
                                      <p:to>
                                        <p:strVal val="hidden"/>
                                      </p:to>
                                    </p:set>
                                  </p:childTnLst>
                                </p:cTn>
                              </p:par>
                              <p:par>
                                <p:cTn id="589" presetID="9" presetClass="exit" presetSubtype="0" fill="hold" grpId="1" nodeType="withEffect">
                                  <p:stCondLst>
                                    <p:cond delay="0"/>
                                  </p:stCondLst>
                                  <p:childTnLst>
                                    <p:animEffect transition="out" filter="dissolve">
                                      <p:cBhvr>
                                        <p:cTn id="590" dur="500"/>
                                        <p:tgtEl>
                                          <p:spTgt spid="6313"/>
                                        </p:tgtEl>
                                      </p:cBhvr>
                                    </p:animEffect>
                                    <p:set>
                                      <p:cBhvr>
                                        <p:cTn id="591" dur="1" fill="hold">
                                          <p:stCondLst>
                                            <p:cond delay="499"/>
                                          </p:stCondLst>
                                        </p:cTn>
                                        <p:tgtEl>
                                          <p:spTgt spid="6313"/>
                                        </p:tgtEl>
                                        <p:attrNameLst>
                                          <p:attrName>style.visibility</p:attrName>
                                        </p:attrNameLst>
                                      </p:cBhvr>
                                      <p:to>
                                        <p:strVal val="hidden"/>
                                      </p:to>
                                    </p:set>
                                  </p:childTnLst>
                                </p:cTn>
                              </p:par>
                            </p:childTnLst>
                          </p:cTn>
                        </p:par>
                        <p:par>
                          <p:cTn id="592" fill="hold" nodeType="afterGroup">
                            <p:stCondLst>
                              <p:cond delay="19500"/>
                            </p:stCondLst>
                            <p:childTnLst>
                              <p:par>
                                <p:cTn id="593" presetID="1" presetClass="entr" presetSubtype="0" fill="hold" grpId="0" nodeType="afterEffect">
                                  <p:stCondLst>
                                    <p:cond delay="0"/>
                                  </p:stCondLst>
                                  <p:childTnLst>
                                    <p:set>
                                      <p:cBhvr>
                                        <p:cTn id="594" dur="1" fill="hold">
                                          <p:stCondLst>
                                            <p:cond delay="0"/>
                                          </p:stCondLst>
                                        </p:cTn>
                                        <p:tgtEl>
                                          <p:spTgt spid="6251"/>
                                        </p:tgtEl>
                                        <p:attrNameLst>
                                          <p:attrName>style.visibility</p:attrName>
                                        </p:attrNameLst>
                                      </p:cBhvr>
                                      <p:to>
                                        <p:strVal val="visible"/>
                                      </p:to>
                                    </p:set>
                                  </p:childTnLst>
                                </p:cTn>
                              </p:par>
                              <p:par>
                                <p:cTn id="595" presetID="1" presetClass="entr" presetSubtype="0" fill="hold" grpId="0" nodeType="withEffect">
                                  <p:stCondLst>
                                    <p:cond delay="0"/>
                                  </p:stCondLst>
                                  <p:childTnLst>
                                    <p:set>
                                      <p:cBhvr>
                                        <p:cTn id="596" dur="1" fill="hold">
                                          <p:stCondLst>
                                            <p:cond delay="0"/>
                                          </p:stCondLst>
                                        </p:cTn>
                                        <p:tgtEl>
                                          <p:spTgt spid="6314"/>
                                        </p:tgtEl>
                                        <p:attrNameLst>
                                          <p:attrName>style.visibility</p:attrName>
                                        </p:attrNameLst>
                                      </p:cBhvr>
                                      <p:to>
                                        <p:strVal val="visible"/>
                                      </p:to>
                                    </p:set>
                                  </p:childTnLst>
                                </p:cTn>
                              </p:par>
                              <p:par>
                                <p:cTn id="597" presetID="18" presetClass="entr" presetSubtype="9" fill="hold" grpId="0" nodeType="withEffect">
                                  <p:stCondLst>
                                    <p:cond delay="0"/>
                                  </p:stCondLst>
                                  <p:childTnLst>
                                    <p:set>
                                      <p:cBhvr>
                                        <p:cTn id="598" dur="1" fill="hold">
                                          <p:stCondLst>
                                            <p:cond delay="0"/>
                                          </p:stCondLst>
                                        </p:cTn>
                                        <p:tgtEl>
                                          <p:spTgt spid="6204"/>
                                        </p:tgtEl>
                                        <p:attrNameLst>
                                          <p:attrName>style.visibility</p:attrName>
                                        </p:attrNameLst>
                                      </p:cBhvr>
                                      <p:to>
                                        <p:strVal val="visible"/>
                                      </p:to>
                                    </p:set>
                                    <p:animEffect transition="in" filter="strips(upLeft)">
                                      <p:cBhvr>
                                        <p:cTn id="599" dur="500"/>
                                        <p:tgtEl>
                                          <p:spTgt spid="6204"/>
                                        </p:tgtEl>
                                      </p:cBhvr>
                                    </p:animEffect>
                                  </p:childTnLst>
                                </p:cTn>
                              </p:par>
                              <p:par>
                                <p:cTn id="600" presetID="1" presetClass="entr" presetSubtype="0" fill="hold" grpId="0" nodeType="withEffect">
                                  <p:stCondLst>
                                    <p:cond delay="0"/>
                                  </p:stCondLst>
                                  <p:childTnLst>
                                    <p:set>
                                      <p:cBhvr>
                                        <p:cTn id="601" dur="1" fill="hold">
                                          <p:stCondLst>
                                            <p:cond delay="0"/>
                                          </p:stCondLst>
                                        </p:cTn>
                                        <p:tgtEl>
                                          <p:spTgt spid="6229"/>
                                        </p:tgtEl>
                                        <p:attrNameLst>
                                          <p:attrName>style.visibility</p:attrName>
                                        </p:attrNameLst>
                                      </p:cBhvr>
                                      <p:to>
                                        <p:strVal val="visible"/>
                                      </p:to>
                                    </p:set>
                                  </p:childTnLst>
                                </p:cTn>
                              </p:par>
                              <p:par>
                                <p:cTn id="602" presetID="18" presetClass="entr" presetSubtype="9" fill="hold" grpId="0" nodeType="withEffect">
                                  <p:stCondLst>
                                    <p:cond delay="0"/>
                                  </p:stCondLst>
                                  <p:childTnLst>
                                    <p:set>
                                      <p:cBhvr>
                                        <p:cTn id="603" dur="1" fill="hold">
                                          <p:stCondLst>
                                            <p:cond delay="0"/>
                                          </p:stCondLst>
                                        </p:cTn>
                                        <p:tgtEl>
                                          <p:spTgt spid="6271"/>
                                        </p:tgtEl>
                                        <p:attrNameLst>
                                          <p:attrName>style.visibility</p:attrName>
                                        </p:attrNameLst>
                                      </p:cBhvr>
                                      <p:to>
                                        <p:strVal val="visible"/>
                                      </p:to>
                                    </p:set>
                                    <p:animEffect transition="in" filter="strips(upLeft)">
                                      <p:cBhvr>
                                        <p:cTn id="604" dur="500"/>
                                        <p:tgtEl>
                                          <p:spTgt spid="6271"/>
                                        </p:tgtEl>
                                      </p:cBhvr>
                                    </p:animEffect>
                                  </p:childTnLst>
                                </p:cTn>
                              </p:par>
                              <p:par>
                                <p:cTn id="605" presetID="1" presetClass="entr" presetSubtype="0" fill="hold" grpId="0" nodeType="withEffect">
                                  <p:stCondLst>
                                    <p:cond delay="0"/>
                                  </p:stCondLst>
                                  <p:childTnLst>
                                    <p:set>
                                      <p:cBhvr>
                                        <p:cTn id="606" dur="1" fill="hold">
                                          <p:stCondLst>
                                            <p:cond delay="0"/>
                                          </p:stCondLst>
                                        </p:cTn>
                                        <p:tgtEl>
                                          <p:spTgt spid="6293"/>
                                        </p:tgtEl>
                                        <p:attrNameLst>
                                          <p:attrName>style.visibility</p:attrName>
                                        </p:attrNameLst>
                                      </p:cBhvr>
                                      <p:to>
                                        <p:strVal val="visible"/>
                                      </p:to>
                                    </p:set>
                                  </p:childTnLst>
                                </p:cTn>
                              </p:par>
                            </p:childTnLst>
                          </p:cTn>
                        </p:par>
                        <p:par>
                          <p:cTn id="607" fill="hold" nodeType="afterGroup">
                            <p:stCondLst>
                              <p:cond delay="20000"/>
                            </p:stCondLst>
                            <p:childTnLst>
                              <p:par>
                                <p:cTn id="608" presetID="9" presetClass="exit" presetSubtype="0" fill="hold" grpId="1" nodeType="afterEffect">
                                  <p:stCondLst>
                                    <p:cond delay="0"/>
                                  </p:stCondLst>
                                  <p:childTnLst>
                                    <p:animEffect transition="out" filter="dissolve">
                                      <p:cBhvr>
                                        <p:cTn id="609" dur="500"/>
                                        <p:tgtEl>
                                          <p:spTgt spid="6251"/>
                                        </p:tgtEl>
                                      </p:cBhvr>
                                    </p:animEffect>
                                    <p:set>
                                      <p:cBhvr>
                                        <p:cTn id="610" dur="1" fill="hold">
                                          <p:stCondLst>
                                            <p:cond delay="499"/>
                                          </p:stCondLst>
                                        </p:cTn>
                                        <p:tgtEl>
                                          <p:spTgt spid="6251"/>
                                        </p:tgtEl>
                                        <p:attrNameLst>
                                          <p:attrName>style.visibility</p:attrName>
                                        </p:attrNameLst>
                                      </p:cBhvr>
                                      <p:to>
                                        <p:strVal val="hidden"/>
                                      </p:to>
                                    </p:set>
                                  </p:childTnLst>
                                </p:cTn>
                              </p:par>
                              <p:par>
                                <p:cTn id="611" presetID="9" presetClass="exit" presetSubtype="0" fill="hold" grpId="1" nodeType="withEffect">
                                  <p:stCondLst>
                                    <p:cond delay="0"/>
                                  </p:stCondLst>
                                  <p:childTnLst>
                                    <p:animEffect transition="out" filter="dissolve">
                                      <p:cBhvr>
                                        <p:cTn id="612" dur="500"/>
                                        <p:tgtEl>
                                          <p:spTgt spid="6314"/>
                                        </p:tgtEl>
                                      </p:cBhvr>
                                    </p:animEffect>
                                    <p:set>
                                      <p:cBhvr>
                                        <p:cTn id="613" dur="1" fill="hold">
                                          <p:stCondLst>
                                            <p:cond delay="499"/>
                                          </p:stCondLst>
                                        </p:cTn>
                                        <p:tgtEl>
                                          <p:spTgt spid="6314"/>
                                        </p:tgtEl>
                                        <p:attrNameLst>
                                          <p:attrName>style.visibility</p:attrName>
                                        </p:attrNameLst>
                                      </p:cBhvr>
                                      <p:to>
                                        <p:strVal val="hidden"/>
                                      </p:to>
                                    </p:set>
                                  </p:childTnLst>
                                </p:cTn>
                              </p:par>
                              <p:par>
                                <p:cTn id="614" presetID="18" presetClass="entr" presetSubtype="9" fill="hold" grpId="0" nodeType="withEffect">
                                  <p:stCondLst>
                                    <p:cond delay="0"/>
                                  </p:stCondLst>
                                  <p:childTnLst>
                                    <p:set>
                                      <p:cBhvr>
                                        <p:cTn id="615" dur="1" fill="hold">
                                          <p:stCondLst>
                                            <p:cond delay="0"/>
                                          </p:stCondLst>
                                        </p:cTn>
                                        <p:tgtEl>
                                          <p:spTgt spid="6203"/>
                                        </p:tgtEl>
                                        <p:attrNameLst>
                                          <p:attrName>style.visibility</p:attrName>
                                        </p:attrNameLst>
                                      </p:cBhvr>
                                      <p:to>
                                        <p:strVal val="visible"/>
                                      </p:to>
                                    </p:set>
                                    <p:animEffect transition="in" filter="strips(upLeft)">
                                      <p:cBhvr>
                                        <p:cTn id="616" dur="500"/>
                                        <p:tgtEl>
                                          <p:spTgt spid="6203"/>
                                        </p:tgtEl>
                                      </p:cBhvr>
                                    </p:animEffect>
                                  </p:childTnLst>
                                </p:cTn>
                              </p:par>
                              <p:par>
                                <p:cTn id="617" presetID="1" presetClass="entr" presetSubtype="0" fill="hold" grpId="0" nodeType="withEffect">
                                  <p:stCondLst>
                                    <p:cond delay="0"/>
                                  </p:stCondLst>
                                  <p:childTnLst>
                                    <p:set>
                                      <p:cBhvr>
                                        <p:cTn id="618" dur="1" fill="hold">
                                          <p:stCondLst>
                                            <p:cond delay="0"/>
                                          </p:stCondLst>
                                        </p:cTn>
                                        <p:tgtEl>
                                          <p:spTgt spid="6230"/>
                                        </p:tgtEl>
                                        <p:attrNameLst>
                                          <p:attrName>style.visibility</p:attrName>
                                        </p:attrNameLst>
                                      </p:cBhvr>
                                      <p:to>
                                        <p:strVal val="visible"/>
                                      </p:to>
                                    </p:set>
                                  </p:childTnLst>
                                </p:cTn>
                              </p:par>
                              <p:par>
                                <p:cTn id="619" presetID="18" presetClass="entr" presetSubtype="9" fill="hold" grpId="0" nodeType="withEffect">
                                  <p:stCondLst>
                                    <p:cond delay="0"/>
                                  </p:stCondLst>
                                  <p:childTnLst>
                                    <p:set>
                                      <p:cBhvr>
                                        <p:cTn id="620" dur="1" fill="hold">
                                          <p:stCondLst>
                                            <p:cond delay="0"/>
                                          </p:stCondLst>
                                        </p:cTn>
                                        <p:tgtEl>
                                          <p:spTgt spid="6270"/>
                                        </p:tgtEl>
                                        <p:attrNameLst>
                                          <p:attrName>style.visibility</p:attrName>
                                        </p:attrNameLst>
                                      </p:cBhvr>
                                      <p:to>
                                        <p:strVal val="visible"/>
                                      </p:to>
                                    </p:set>
                                    <p:animEffect transition="in" filter="strips(upLeft)">
                                      <p:cBhvr>
                                        <p:cTn id="621" dur="500"/>
                                        <p:tgtEl>
                                          <p:spTgt spid="6270"/>
                                        </p:tgtEl>
                                      </p:cBhvr>
                                    </p:animEffect>
                                  </p:childTnLst>
                                </p:cTn>
                              </p:par>
                              <p:par>
                                <p:cTn id="622" presetID="1" presetClass="entr" presetSubtype="0" fill="hold" grpId="0" nodeType="withEffect">
                                  <p:stCondLst>
                                    <p:cond delay="0"/>
                                  </p:stCondLst>
                                  <p:childTnLst>
                                    <p:set>
                                      <p:cBhvr>
                                        <p:cTn id="623" dur="1" fill="hold">
                                          <p:stCondLst>
                                            <p:cond delay="0"/>
                                          </p:stCondLst>
                                        </p:cTn>
                                        <p:tgtEl>
                                          <p:spTgt spid="6294"/>
                                        </p:tgtEl>
                                        <p:attrNameLst>
                                          <p:attrName>style.visibility</p:attrName>
                                        </p:attrNameLst>
                                      </p:cBhvr>
                                      <p:to>
                                        <p:strVal val="visible"/>
                                      </p:to>
                                    </p:set>
                                  </p:childTnLst>
                                </p:cTn>
                              </p:par>
                            </p:childTnLst>
                          </p:cTn>
                        </p:par>
                        <p:par>
                          <p:cTn id="624" fill="hold" nodeType="afterGroup">
                            <p:stCondLst>
                              <p:cond delay="20500"/>
                            </p:stCondLst>
                            <p:childTnLst>
                              <p:par>
                                <p:cTn id="625" presetID="1" presetClass="exit" presetSubtype="0" fill="hold" grpId="1" nodeType="afterEffect">
                                  <p:stCondLst>
                                    <p:cond delay="0"/>
                                  </p:stCondLst>
                                  <p:childTnLst>
                                    <p:set>
                                      <p:cBhvr>
                                        <p:cTn id="626" dur="1" fill="hold">
                                          <p:stCondLst>
                                            <p:cond delay="0"/>
                                          </p:stCondLst>
                                        </p:cTn>
                                        <p:tgtEl>
                                          <p:spTgt spid="6208"/>
                                        </p:tgtEl>
                                        <p:attrNameLst>
                                          <p:attrName>style.visibility</p:attrName>
                                        </p:attrNameLst>
                                      </p:cBhvr>
                                      <p:to>
                                        <p:strVal val="hidden"/>
                                      </p:to>
                                    </p:set>
                                  </p:childTnLst>
                                </p:cTn>
                              </p:par>
                              <p:par>
                                <p:cTn id="627" presetID="1" presetClass="exit" presetSubtype="0" fill="hold" grpId="1" nodeType="withEffect">
                                  <p:stCondLst>
                                    <p:cond delay="0"/>
                                  </p:stCondLst>
                                  <p:childTnLst>
                                    <p:set>
                                      <p:cBhvr>
                                        <p:cTn id="628" dur="1" fill="hold">
                                          <p:stCondLst>
                                            <p:cond delay="0"/>
                                          </p:stCondLst>
                                        </p:cTn>
                                        <p:tgtEl>
                                          <p:spTgt spid="6207"/>
                                        </p:tgtEl>
                                        <p:attrNameLst>
                                          <p:attrName>style.visibility</p:attrName>
                                        </p:attrNameLst>
                                      </p:cBhvr>
                                      <p:to>
                                        <p:strVal val="hidden"/>
                                      </p:to>
                                    </p:set>
                                  </p:childTnLst>
                                </p:cTn>
                              </p:par>
                              <p:par>
                                <p:cTn id="629" presetID="1" presetClass="exit" presetSubtype="0" fill="hold" grpId="1" nodeType="withEffect">
                                  <p:stCondLst>
                                    <p:cond delay="0"/>
                                  </p:stCondLst>
                                  <p:childTnLst>
                                    <p:set>
                                      <p:cBhvr>
                                        <p:cTn id="630" dur="1" fill="hold">
                                          <p:stCondLst>
                                            <p:cond delay="0"/>
                                          </p:stCondLst>
                                        </p:cTn>
                                        <p:tgtEl>
                                          <p:spTgt spid="6206"/>
                                        </p:tgtEl>
                                        <p:attrNameLst>
                                          <p:attrName>style.visibility</p:attrName>
                                        </p:attrNameLst>
                                      </p:cBhvr>
                                      <p:to>
                                        <p:strVal val="hidden"/>
                                      </p:to>
                                    </p:set>
                                  </p:childTnLst>
                                </p:cTn>
                              </p:par>
                              <p:par>
                                <p:cTn id="631" presetID="1" presetClass="exit" presetSubtype="0" fill="hold" grpId="1" nodeType="withEffect">
                                  <p:stCondLst>
                                    <p:cond delay="0"/>
                                  </p:stCondLst>
                                  <p:childTnLst>
                                    <p:set>
                                      <p:cBhvr>
                                        <p:cTn id="632" dur="1" fill="hold">
                                          <p:stCondLst>
                                            <p:cond delay="0"/>
                                          </p:stCondLst>
                                        </p:cTn>
                                        <p:tgtEl>
                                          <p:spTgt spid="6205"/>
                                        </p:tgtEl>
                                        <p:attrNameLst>
                                          <p:attrName>style.visibility</p:attrName>
                                        </p:attrNameLst>
                                      </p:cBhvr>
                                      <p:to>
                                        <p:strVal val="hidden"/>
                                      </p:to>
                                    </p:set>
                                  </p:childTnLst>
                                </p:cTn>
                              </p:par>
                              <p:par>
                                <p:cTn id="633" presetID="1" presetClass="exit" presetSubtype="0" fill="hold" grpId="1" nodeType="withEffect">
                                  <p:stCondLst>
                                    <p:cond delay="0"/>
                                  </p:stCondLst>
                                  <p:childTnLst>
                                    <p:set>
                                      <p:cBhvr>
                                        <p:cTn id="634" dur="1" fill="hold">
                                          <p:stCondLst>
                                            <p:cond delay="0"/>
                                          </p:stCondLst>
                                        </p:cTn>
                                        <p:tgtEl>
                                          <p:spTgt spid="6204"/>
                                        </p:tgtEl>
                                        <p:attrNameLst>
                                          <p:attrName>style.visibility</p:attrName>
                                        </p:attrNameLst>
                                      </p:cBhvr>
                                      <p:to>
                                        <p:strVal val="hidden"/>
                                      </p:to>
                                    </p:set>
                                  </p:childTnLst>
                                </p:cTn>
                              </p:par>
                              <p:par>
                                <p:cTn id="635" presetID="1" presetClass="exit" presetSubtype="0" fill="hold" grpId="1" nodeType="withEffect">
                                  <p:stCondLst>
                                    <p:cond delay="0"/>
                                  </p:stCondLst>
                                  <p:childTnLst>
                                    <p:set>
                                      <p:cBhvr>
                                        <p:cTn id="636" dur="1" fill="hold">
                                          <p:stCondLst>
                                            <p:cond delay="0"/>
                                          </p:stCondLst>
                                        </p:cTn>
                                        <p:tgtEl>
                                          <p:spTgt spid="6203"/>
                                        </p:tgtEl>
                                        <p:attrNameLst>
                                          <p:attrName>style.visibility</p:attrName>
                                        </p:attrNameLst>
                                      </p:cBhvr>
                                      <p:to>
                                        <p:strVal val="hidden"/>
                                      </p:to>
                                    </p:set>
                                  </p:childTnLst>
                                </p:cTn>
                              </p:par>
                              <p:par>
                                <p:cTn id="637" presetID="1" presetClass="exit" presetSubtype="0" fill="hold" grpId="1" nodeType="withEffect">
                                  <p:stCondLst>
                                    <p:cond delay="0"/>
                                  </p:stCondLst>
                                  <p:childTnLst>
                                    <p:set>
                                      <p:cBhvr>
                                        <p:cTn id="638" dur="1" fill="hold">
                                          <p:stCondLst>
                                            <p:cond delay="0"/>
                                          </p:stCondLst>
                                        </p:cTn>
                                        <p:tgtEl>
                                          <p:spTgt spid="6182"/>
                                        </p:tgtEl>
                                        <p:attrNameLst>
                                          <p:attrName>style.visibility</p:attrName>
                                        </p:attrNameLst>
                                      </p:cBhvr>
                                      <p:to>
                                        <p:strVal val="hidden"/>
                                      </p:to>
                                    </p:set>
                                  </p:childTnLst>
                                </p:cTn>
                              </p:par>
                              <p:par>
                                <p:cTn id="639" presetID="1" presetClass="exit" presetSubtype="0" fill="hold" grpId="1" nodeType="withEffect">
                                  <p:stCondLst>
                                    <p:cond delay="0"/>
                                  </p:stCondLst>
                                  <p:childTnLst>
                                    <p:set>
                                      <p:cBhvr>
                                        <p:cTn id="640" dur="1" fill="hold">
                                          <p:stCondLst>
                                            <p:cond delay="0"/>
                                          </p:stCondLst>
                                        </p:cTn>
                                        <p:tgtEl>
                                          <p:spTgt spid="6274"/>
                                        </p:tgtEl>
                                        <p:attrNameLst>
                                          <p:attrName>style.visibility</p:attrName>
                                        </p:attrNameLst>
                                      </p:cBhvr>
                                      <p:to>
                                        <p:strVal val="hidden"/>
                                      </p:to>
                                    </p:set>
                                  </p:childTnLst>
                                </p:cTn>
                              </p:par>
                              <p:par>
                                <p:cTn id="641" presetID="1" presetClass="exit" presetSubtype="0" fill="hold" grpId="1" nodeType="withEffect">
                                  <p:stCondLst>
                                    <p:cond delay="0"/>
                                  </p:stCondLst>
                                  <p:childTnLst>
                                    <p:set>
                                      <p:cBhvr>
                                        <p:cTn id="642" dur="1" fill="hold">
                                          <p:stCondLst>
                                            <p:cond delay="0"/>
                                          </p:stCondLst>
                                        </p:cTn>
                                        <p:tgtEl>
                                          <p:spTgt spid="6273"/>
                                        </p:tgtEl>
                                        <p:attrNameLst>
                                          <p:attrName>style.visibility</p:attrName>
                                        </p:attrNameLst>
                                      </p:cBhvr>
                                      <p:to>
                                        <p:strVal val="hidden"/>
                                      </p:to>
                                    </p:set>
                                  </p:childTnLst>
                                </p:cTn>
                              </p:par>
                              <p:par>
                                <p:cTn id="643" presetID="1" presetClass="exit" presetSubtype="0" fill="hold" grpId="1" nodeType="withEffect">
                                  <p:stCondLst>
                                    <p:cond delay="0"/>
                                  </p:stCondLst>
                                  <p:childTnLst>
                                    <p:set>
                                      <p:cBhvr>
                                        <p:cTn id="644" dur="1" fill="hold">
                                          <p:stCondLst>
                                            <p:cond delay="0"/>
                                          </p:stCondLst>
                                        </p:cTn>
                                        <p:tgtEl>
                                          <p:spTgt spid="6272"/>
                                        </p:tgtEl>
                                        <p:attrNameLst>
                                          <p:attrName>style.visibility</p:attrName>
                                        </p:attrNameLst>
                                      </p:cBhvr>
                                      <p:to>
                                        <p:strVal val="hidden"/>
                                      </p:to>
                                    </p:set>
                                  </p:childTnLst>
                                </p:cTn>
                              </p:par>
                              <p:par>
                                <p:cTn id="645" presetID="1" presetClass="exit" presetSubtype="0" fill="hold" grpId="1" nodeType="withEffect">
                                  <p:stCondLst>
                                    <p:cond delay="0"/>
                                  </p:stCondLst>
                                  <p:childTnLst>
                                    <p:set>
                                      <p:cBhvr>
                                        <p:cTn id="646" dur="1" fill="hold">
                                          <p:stCondLst>
                                            <p:cond delay="0"/>
                                          </p:stCondLst>
                                        </p:cTn>
                                        <p:tgtEl>
                                          <p:spTgt spid="6271"/>
                                        </p:tgtEl>
                                        <p:attrNameLst>
                                          <p:attrName>style.visibility</p:attrName>
                                        </p:attrNameLst>
                                      </p:cBhvr>
                                      <p:to>
                                        <p:strVal val="hidden"/>
                                      </p:to>
                                    </p:set>
                                  </p:childTnLst>
                                </p:cTn>
                              </p:par>
                              <p:par>
                                <p:cTn id="647" presetID="1" presetClass="exit" presetSubtype="0" fill="hold" grpId="1" nodeType="withEffect">
                                  <p:stCondLst>
                                    <p:cond delay="0"/>
                                  </p:stCondLst>
                                  <p:childTnLst>
                                    <p:set>
                                      <p:cBhvr>
                                        <p:cTn id="648" dur="1" fill="hold">
                                          <p:stCondLst>
                                            <p:cond delay="0"/>
                                          </p:stCondLst>
                                        </p:cTn>
                                        <p:tgtEl>
                                          <p:spTgt spid="6270"/>
                                        </p:tgtEl>
                                        <p:attrNameLst>
                                          <p:attrName>style.visibility</p:attrName>
                                        </p:attrNameLst>
                                      </p:cBhvr>
                                      <p:to>
                                        <p:strVal val="hidden"/>
                                      </p:to>
                                    </p:set>
                                  </p:childTnLst>
                                </p:cTn>
                              </p:par>
                              <p:par>
                                <p:cTn id="649" presetID="1" presetClass="entr" presetSubtype="0" fill="hold" grpId="0" nodeType="withEffect">
                                  <p:stCondLst>
                                    <p:cond delay="0"/>
                                  </p:stCondLst>
                                  <p:childTnLst>
                                    <p:set>
                                      <p:cBhvr>
                                        <p:cTn id="650" dur="1" fill="hold">
                                          <p:stCondLst>
                                            <p:cond delay="0"/>
                                          </p:stCondLst>
                                        </p:cTn>
                                        <p:tgtEl>
                                          <p:spTgt spid="6202"/>
                                        </p:tgtEl>
                                        <p:attrNameLst>
                                          <p:attrName>style.visibility</p:attrName>
                                        </p:attrNameLst>
                                      </p:cBhvr>
                                      <p:to>
                                        <p:strVal val="visible"/>
                                      </p:to>
                                    </p:set>
                                  </p:childTnLst>
                                </p:cTn>
                              </p:par>
                              <p:par>
                                <p:cTn id="651" presetID="1" presetClass="entr" presetSubtype="0" fill="hold" grpId="0" nodeType="withEffect">
                                  <p:stCondLst>
                                    <p:cond delay="0"/>
                                  </p:stCondLst>
                                  <p:childTnLst>
                                    <p:set>
                                      <p:cBhvr>
                                        <p:cTn id="652" dur="1" fill="hold">
                                          <p:stCondLst>
                                            <p:cond delay="0"/>
                                          </p:stCondLst>
                                        </p:cTn>
                                        <p:tgtEl>
                                          <p:spTgt spid="6181"/>
                                        </p:tgtEl>
                                        <p:attrNameLst>
                                          <p:attrName>style.visibility</p:attrName>
                                        </p:attrNameLst>
                                      </p:cBhvr>
                                      <p:to>
                                        <p:strVal val="visible"/>
                                      </p:to>
                                    </p:set>
                                  </p:childTnLst>
                                </p:cTn>
                              </p:par>
                            </p:childTnLst>
                          </p:cTn>
                        </p:par>
                        <p:par>
                          <p:cTn id="653" fill="hold" nodeType="afterGroup">
                            <p:stCondLst>
                              <p:cond delay="20500"/>
                            </p:stCondLst>
                            <p:childTnLst>
                              <p:par>
                                <p:cTn id="654" presetID="1" presetClass="entr" presetSubtype="0" fill="hold" grpId="0" nodeType="afterEffect">
                                  <p:stCondLst>
                                    <p:cond delay="0"/>
                                  </p:stCondLst>
                                  <p:childTnLst>
                                    <p:set>
                                      <p:cBhvr>
                                        <p:cTn id="655" dur="1" fill="hold">
                                          <p:stCondLst>
                                            <p:cond delay="0"/>
                                          </p:stCondLst>
                                        </p:cTn>
                                        <p:tgtEl>
                                          <p:spTgt spid="6242"/>
                                        </p:tgtEl>
                                        <p:attrNameLst>
                                          <p:attrName>style.visibility</p:attrName>
                                        </p:attrNameLst>
                                      </p:cBhvr>
                                      <p:to>
                                        <p:strVal val="visible"/>
                                      </p:to>
                                    </p:set>
                                  </p:childTnLst>
                                </p:cTn>
                              </p:par>
                              <p:par>
                                <p:cTn id="656" presetID="1" presetClass="entr" presetSubtype="0" fill="hold" grpId="0" nodeType="withEffect">
                                  <p:stCondLst>
                                    <p:cond delay="0"/>
                                  </p:stCondLst>
                                  <p:childTnLst>
                                    <p:set>
                                      <p:cBhvr>
                                        <p:cTn id="657" dur="1" fill="hold">
                                          <p:stCondLst>
                                            <p:cond delay="0"/>
                                          </p:stCondLst>
                                        </p:cTn>
                                        <p:tgtEl>
                                          <p:spTgt spid="6305"/>
                                        </p:tgtEl>
                                        <p:attrNameLst>
                                          <p:attrName>style.visibility</p:attrName>
                                        </p:attrNameLst>
                                      </p:cBhvr>
                                      <p:to>
                                        <p:strVal val="visible"/>
                                      </p:to>
                                    </p:set>
                                  </p:childTnLst>
                                </p:cTn>
                              </p:par>
                              <p:par>
                                <p:cTn id="658" presetID="18" presetClass="entr" presetSubtype="12" fill="hold" grpId="0" nodeType="withEffect">
                                  <p:stCondLst>
                                    <p:cond delay="0"/>
                                  </p:stCondLst>
                                  <p:childTnLst>
                                    <p:set>
                                      <p:cBhvr>
                                        <p:cTn id="659" dur="1" fill="hold">
                                          <p:stCondLst>
                                            <p:cond delay="0"/>
                                          </p:stCondLst>
                                        </p:cTn>
                                        <p:tgtEl>
                                          <p:spTgt spid="6187"/>
                                        </p:tgtEl>
                                        <p:attrNameLst>
                                          <p:attrName>style.visibility</p:attrName>
                                        </p:attrNameLst>
                                      </p:cBhvr>
                                      <p:to>
                                        <p:strVal val="visible"/>
                                      </p:to>
                                    </p:set>
                                    <p:animEffect transition="in" filter="strips(downLeft)">
                                      <p:cBhvr>
                                        <p:cTn id="660" dur="500"/>
                                        <p:tgtEl>
                                          <p:spTgt spid="6187"/>
                                        </p:tgtEl>
                                      </p:cBhvr>
                                    </p:animEffect>
                                  </p:childTnLst>
                                </p:cTn>
                              </p:par>
                              <p:par>
                                <p:cTn id="661" presetID="1" presetClass="entr" presetSubtype="0" fill="hold" grpId="0" nodeType="withEffect">
                                  <p:stCondLst>
                                    <p:cond delay="0"/>
                                  </p:stCondLst>
                                  <p:childTnLst>
                                    <p:set>
                                      <p:cBhvr>
                                        <p:cTn id="662" dur="1" fill="hold">
                                          <p:stCondLst>
                                            <p:cond delay="0"/>
                                          </p:stCondLst>
                                        </p:cTn>
                                        <p:tgtEl>
                                          <p:spTgt spid="6219"/>
                                        </p:tgtEl>
                                        <p:attrNameLst>
                                          <p:attrName>style.visibility</p:attrName>
                                        </p:attrNameLst>
                                      </p:cBhvr>
                                      <p:to>
                                        <p:strVal val="visible"/>
                                      </p:to>
                                    </p:set>
                                  </p:childTnLst>
                                </p:cTn>
                              </p:par>
                              <p:par>
                                <p:cTn id="663" presetID="18" presetClass="entr" presetSubtype="12" fill="hold" grpId="0" nodeType="withEffect">
                                  <p:stCondLst>
                                    <p:cond delay="0"/>
                                  </p:stCondLst>
                                  <p:childTnLst>
                                    <p:set>
                                      <p:cBhvr>
                                        <p:cTn id="664" dur="1" fill="hold">
                                          <p:stCondLst>
                                            <p:cond delay="0"/>
                                          </p:stCondLst>
                                        </p:cTn>
                                        <p:tgtEl>
                                          <p:spTgt spid="6257"/>
                                        </p:tgtEl>
                                        <p:attrNameLst>
                                          <p:attrName>style.visibility</p:attrName>
                                        </p:attrNameLst>
                                      </p:cBhvr>
                                      <p:to>
                                        <p:strVal val="visible"/>
                                      </p:to>
                                    </p:set>
                                    <p:animEffect transition="in" filter="strips(downLeft)">
                                      <p:cBhvr>
                                        <p:cTn id="665" dur="500"/>
                                        <p:tgtEl>
                                          <p:spTgt spid="6257"/>
                                        </p:tgtEl>
                                      </p:cBhvr>
                                    </p:animEffect>
                                  </p:childTnLst>
                                </p:cTn>
                              </p:par>
                              <p:par>
                                <p:cTn id="666" presetID="1" presetClass="entr" presetSubtype="0" fill="hold" grpId="0" nodeType="withEffect">
                                  <p:stCondLst>
                                    <p:cond delay="0"/>
                                  </p:stCondLst>
                                  <p:childTnLst>
                                    <p:set>
                                      <p:cBhvr>
                                        <p:cTn id="667" dur="1" fill="hold">
                                          <p:stCondLst>
                                            <p:cond delay="0"/>
                                          </p:stCondLst>
                                        </p:cTn>
                                        <p:tgtEl>
                                          <p:spTgt spid="6283"/>
                                        </p:tgtEl>
                                        <p:attrNameLst>
                                          <p:attrName>style.visibility</p:attrName>
                                        </p:attrNameLst>
                                      </p:cBhvr>
                                      <p:to>
                                        <p:strVal val="visible"/>
                                      </p:to>
                                    </p:set>
                                  </p:childTnLst>
                                </p:cTn>
                              </p:par>
                            </p:childTnLst>
                          </p:cTn>
                        </p:par>
                        <p:par>
                          <p:cTn id="668" fill="hold" nodeType="afterGroup">
                            <p:stCondLst>
                              <p:cond delay="21000"/>
                            </p:stCondLst>
                            <p:childTnLst>
                              <p:par>
                                <p:cTn id="669" presetID="9" presetClass="exit" presetSubtype="0" fill="hold" grpId="1" nodeType="afterEffect">
                                  <p:stCondLst>
                                    <p:cond delay="0"/>
                                  </p:stCondLst>
                                  <p:childTnLst>
                                    <p:animEffect transition="out" filter="dissolve">
                                      <p:cBhvr>
                                        <p:cTn id="670" dur="500"/>
                                        <p:tgtEl>
                                          <p:spTgt spid="6242"/>
                                        </p:tgtEl>
                                      </p:cBhvr>
                                    </p:animEffect>
                                    <p:set>
                                      <p:cBhvr>
                                        <p:cTn id="671" dur="1" fill="hold">
                                          <p:stCondLst>
                                            <p:cond delay="499"/>
                                          </p:stCondLst>
                                        </p:cTn>
                                        <p:tgtEl>
                                          <p:spTgt spid="6242"/>
                                        </p:tgtEl>
                                        <p:attrNameLst>
                                          <p:attrName>style.visibility</p:attrName>
                                        </p:attrNameLst>
                                      </p:cBhvr>
                                      <p:to>
                                        <p:strVal val="hidden"/>
                                      </p:to>
                                    </p:set>
                                  </p:childTnLst>
                                </p:cTn>
                              </p:par>
                              <p:par>
                                <p:cTn id="672" presetID="9" presetClass="exit" presetSubtype="0" fill="hold" grpId="1" nodeType="withEffect">
                                  <p:stCondLst>
                                    <p:cond delay="0"/>
                                  </p:stCondLst>
                                  <p:childTnLst>
                                    <p:animEffect transition="out" filter="dissolve">
                                      <p:cBhvr>
                                        <p:cTn id="673" dur="500"/>
                                        <p:tgtEl>
                                          <p:spTgt spid="6305"/>
                                        </p:tgtEl>
                                      </p:cBhvr>
                                    </p:animEffect>
                                    <p:set>
                                      <p:cBhvr>
                                        <p:cTn id="674" dur="1" fill="hold">
                                          <p:stCondLst>
                                            <p:cond delay="499"/>
                                          </p:stCondLst>
                                        </p:cTn>
                                        <p:tgtEl>
                                          <p:spTgt spid="6305"/>
                                        </p:tgtEl>
                                        <p:attrNameLst>
                                          <p:attrName>style.visibility</p:attrName>
                                        </p:attrNameLst>
                                      </p:cBhvr>
                                      <p:to>
                                        <p:strVal val="hidden"/>
                                      </p:to>
                                    </p:set>
                                  </p:childTnLst>
                                </p:cTn>
                              </p:par>
                            </p:childTnLst>
                          </p:cTn>
                        </p:par>
                        <p:par>
                          <p:cTn id="675" fill="hold" nodeType="afterGroup">
                            <p:stCondLst>
                              <p:cond delay="21500"/>
                            </p:stCondLst>
                            <p:childTnLst>
                              <p:par>
                                <p:cTn id="676" presetID="1" presetClass="entr" presetSubtype="0" fill="hold" grpId="0" nodeType="afterEffect">
                                  <p:stCondLst>
                                    <p:cond delay="0"/>
                                  </p:stCondLst>
                                  <p:childTnLst>
                                    <p:set>
                                      <p:cBhvr>
                                        <p:cTn id="677" dur="1" fill="hold">
                                          <p:stCondLst>
                                            <p:cond delay="0"/>
                                          </p:stCondLst>
                                        </p:cTn>
                                        <p:tgtEl>
                                          <p:spTgt spid="6243"/>
                                        </p:tgtEl>
                                        <p:attrNameLst>
                                          <p:attrName>style.visibility</p:attrName>
                                        </p:attrNameLst>
                                      </p:cBhvr>
                                      <p:to>
                                        <p:strVal val="visible"/>
                                      </p:to>
                                    </p:set>
                                  </p:childTnLst>
                                </p:cTn>
                              </p:par>
                              <p:par>
                                <p:cTn id="678" presetID="1" presetClass="entr" presetSubtype="0" fill="hold" grpId="0" nodeType="withEffect">
                                  <p:stCondLst>
                                    <p:cond delay="0"/>
                                  </p:stCondLst>
                                  <p:childTnLst>
                                    <p:set>
                                      <p:cBhvr>
                                        <p:cTn id="679" dur="1" fill="hold">
                                          <p:stCondLst>
                                            <p:cond delay="0"/>
                                          </p:stCondLst>
                                        </p:cTn>
                                        <p:tgtEl>
                                          <p:spTgt spid="6306"/>
                                        </p:tgtEl>
                                        <p:attrNameLst>
                                          <p:attrName>style.visibility</p:attrName>
                                        </p:attrNameLst>
                                      </p:cBhvr>
                                      <p:to>
                                        <p:strVal val="visible"/>
                                      </p:to>
                                    </p:set>
                                  </p:childTnLst>
                                </p:cTn>
                              </p:par>
                              <p:par>
                                <p:cTn id="680" presetID="18" presetClass="entr" presetSubtype="12" fill="hold" grpId="0" nodeType="withEffect">
                                  <p:stCondLst>
                                    <p:cond delay="0"/>
                                  </p:stCondLst>
                                  <p:childTnLst>
                                    <p:set>
                                      <p:cBhvr>
                                        <p:cTn id="681" dur="1" fill="hold">
                                          <p:stCondLst>
                                            <p:cond delay="0"/>
                                          </p:stCondLst>
                                        </p:cTn>
                                        <p:tgtEl>
                                          <p:spTgt spid="6155"/>
                                        </p:tgtEl>
                                        <p:attrNameLst>
                                          <p:attrName>style.visibility</p:attrName>
                                        </p:attrNameLst>
                                      </p:cBhvr>
                                      <p:to>
                                        <p:strVal val="visible"/>
                                      </p:to>
                                    </p:set>
                                    <p:animEffect transition="in" filter="strips(downLeft)">
                                      <p:cBhvr>
                                        <p:cTn id="682" dur="500"/>
                                        <p:tgtEl>
                                          <p:spTgt spid="6155"/>
                                        </p:tgtEl>
                                      </p:cBhvr>
                                    </p:animEffect>
                                  </p:childTnLst>
                                </p:cTn>
                              </p:par>
                              <p:par>
                                <p:cTn id="683" presetID="1" presetClass="entr" presetSubtype="0" fill="hold" grpId="0" nodeType="withEffect">
                                  <p:stCondLst>
                                    <p:cond delay="0"/>
                                  </p:stCondLst>
                                  <p:childTnLst>
                                    <p:set>
                                      <p:cBhvr>
                                        <p:cTn id="684" dur="1" fill="hold">
                                          <p:stCondLst>
                                            <p:cond delay="0"/>
                                          </p:stCondLst>
                                        </p:cTn>
                                        <p:tgtEl>
                                          <p:spTgt spid="6218"/>
                                        </p:tgtEl>
                                        <p:attrNameLst>
                                          <p:attrName>style.visibility</p:attrName>
                                        </p:attrNameLst>
                                      </p:cBhvr>
                                      <p:to>
                                        <p:strVal val="visible"/>
                                      </p:to>
                                    </p:set>
                                  </p:childTnLst>
                                </p:cTn>
                              </p:par>
                              <p:par>
                                <p:cTn id="685" presetID="18" presetClass="entr" presetSubtype="12" fill="hold" grpId="0" nodeType="withEffect">
                                  <p:stCondLst>
                                    <p:cond delay="0"/>
                                  </p:stCondLst>
                                  <p:childTnLst>
                                    <p:set>
                                      <p:cBhvr>
                                        <p:cTn id="686" dur="1" fill="hold">
                                          <p:stCondLst>
                                            <p:cond delay="0"/>
                                          </p:stCondLst>
                                        </p:cTn>
                                        <p:tgtEl>
                                          <p:spTgt spid="6180"/>
                                        </p:tgtEl>
                                        <p:attrNameLst>
                                          <p:attrName>style.visibility</p:attrName>
                                        </p:attrNameLst>
                                      </p:cBhvr>
                                      <p:to>
                                        <p:strVal val="visible"/>
                                      </p:to>
                                    </p:set>
                                    <p:animEffect transition="in" filter="strips(downLeft)">
                                      <p:cBhvr>
                                        <p:cTn id="687" dur="500"/>
                                        <p:tgtEl>
                                          <p:spTgt spid="6180"/>
                                        </p:tgtEl>
                                      </p:cBhvr>
                                    </p:animEffect>
                                  </p:childTnLst>
                                </p:cTn>
                              </p:par>
                              <p:par>
                                <p:cTn id="688" presetID="1" presetClass="entr" presetSubtype="0" fill="hold" grpId="0" nodeType="withEffect">
                                  <p:stCondLst>
                                    <p:cond delay="0"/>
                                  </p:stCondLst>
                                  <p:childTnLst>
                                    <p:set>
                                      <p:cBhvr>
                                        <p:cTn id="689" dur="1" fill="hold">
                                          <p:stCondLst>
                                            <p:cond delay="0"/>
                                          </p:stCondLst>
                                        </p:cTn>
                                        <p:tgtEl>
                                          <p:spTgt spid="6282"/>
                                        </p:tgtEl>
                                        <p:attrNameLst>
                                          <p:attrName>style.visibility</p:attrName>
                                        </p:attrNameLst>
                                      </p:cBhvr>
                                      <p:to>
                                        <p:strVal val="visible"/>
                                      </p:to>
                                    </p:set>
                                  </p:childTnLst>
                                </p:cTn>
                              </p:par>
                            </p:childTnLst>
                          </p:cTn>
                        </p:par>
                        <p:par>
                          <p:cTn id="690" fill="hold" nodeType="afterGroup">
                            <p:stCondLst>
                              <p:cond delay="22000"/>
                            </p:stCondLst>
                            <p:childTnLst>
                              <p:par>
                                <p:cTn id="691" presetID="9" presetClass="exit" presetSubtype="0" fill="hold" grpId="1" nodeType="afterEffect">
                                  <p:stCondLst>
                                    <p:cond delay="0"/>
                                  </p:stCondLst>
                                  <p:childTnLst>
                                    <p:animEffect transition="out" filter="dissolve">
                                      <p:cBhvr>
                                        <p:cTn id="692" dur="500"/>
                                        <p:tgtEl>
                                          <p:spTgt spid="6243"/>
                                        </p:tgtEl>
                                      </p:cBhvr>
                                    </p:animEffect>
                                    <p:set>
                                      <p:cBhvr>
                                        <p:cTn id="693" dur="1" fill="hold">
                                          <p:stCondLst>
                                            <p:cond delay="499"/>
                                          </p:stCondLst>
                                        </p:cTn>
                                        <p:tgtEl>
                                          <p:spTgt spid="6243"/>
                                        </p:tgtEl>
                                        <p:attrNameLst>
                                          <p:attrName>style.visibility</p:attrName>
                                        </p:attrNameLst>
                                      </p:cBhvr>
                                      <p:to>
                                        <p:strVal val="hidden"/>
                                      </p:to>
                                    </p:set>
                                  </p:childTnLst>
                                </p:cTn>
                              </p:par>
                              <p:par>
                                <p:cTn id="694" presetID="9" presetClass="exit" presetSubtype="0" fill="hold" grpId="1" nodeType="withEffect">
                                  <p:stCondLst>
                                    <p:cond delay="0"/>
                                  </p:stCondLst>
                                  <p:childTnLst>
                                    <p:animEffect transition="out" filter="dissolve">
                                      <p:cBhvr>
                                        <p:cTn id="695" dur="500"/>
                                        <p:tgtEl>
                                          <p:spTgt spid="6306"/>
                                        </p:tgtEl>
                                      </p:cBhvr>
                                    </p:animEffect>
                                    <p:set>
                                      <p:cBhvr>
                                        <p:cTn id="696" dur="1" fill="hold">
                                          <p:stCondLst>
                                            <p:cond delay="499"/>
                                          </p:stCondLst>
                                        </p:cTn>
                                        <p:tgtEl>
                                          <p:spTgt spid="6306"/>
                                        </p:tgtEl>
                                        <p:attrNameLst>
                                          <p:attrName>style.visibility</p:attrName>
                                        </p:attrNameLst>
                                      </p:cBhvr>
                                      <p:to>
                                        <p:strVal val="hidden"/>
                                      </p:to>
                                    </p:set>
                                  </p:childTnLst>
                                </p:cTn>
                              </p:par>
                            </p:childTnLst>
                          </p:cTn>
                        </p:par>
                        <p:par>
                          <p:cTn id="697" fill="hold" nodeType="afterGroup">
                            <p:stCondLst>
                              <p:cond delay="22500"/>
                            </p:stCondLst>
                            <p:childTnLst>
                              <p:par>
                                <p:cTn id="698" presetID="1" presetClass="entr" presetSubtype="0" fill="hold" grpId="0" nodeType="afterEffect">
                                  <p:stCondLst>
                                    <p:cond delay="0"/>
                                  </p:stCondLst>
                                  <p:childTnLst>
                                    <p:set>
                                      <p:cBhvr>
                                        <p:cTn id="699" dur="1" fill="hold">
                                          <p:stCondLst>
                                            <p:cond delay="0"/>
                                          </p:stCondLst>
                                        </p:cTn>
                                        <p:tgtEl>
                                          <p:spTgt spid="6244"/>
                                        </p:tgtEl>
                                        <p:attrNameLst>
                                          <p:attrName>style.visibility</p:attrName>
                                        </p:attrNameLst>
                                      </p:cBhvr>
                                      <p:to>
                                        <p:strVal val="visible"/>
                                      </p:to>
                                    </p:set>
                                  </p:childTnLst>
                                </p:cTn>
                              </p:par>
                              <p:par>
                                <p:cTn id="700" presetID="1" presetClass="entr" presetSubtype="0" fill="hold" grpId="0" nodeType="withEffect">
                                  <p:stCondLst>
                                    <p:cond delay="0"/>
                                  </p:stCondLst>
                                  <p:childTnLst>
                                    <p:set>
                                      <p:cBhvr>
                                        <p:cTn id="701" dur="1" fill="hold">
                                          <p:stCondLst>
                                            <p:cond delay="0"/>
                                          </p:stCondLst>
                                        </p:cTn>
                                        <p:tgtEl>
                                          <p:spTgt spid="6307"/>
                                        </p:tgtEl>
                                        <p:attrNameLst>
                                          <p:attrName>style.visibility</p:attrName>
                                        </p:attrNameLst>
                                      </p:cBhvr>
                                      <p:to>
                                        <p:strVal val="visible"/>
                                      </p:to>
                                    </p:set>
                                  </p:childTnLst>
                                </p:cTn>
                              </p:par>
                              <p:par>
                                <p:cTn id="702" presetID="18" presetClass="entr" presetSubtype="12" fill="hold" grpId="0" nodeType="withEffect">
                                  <p:stCondLst>
                                    <p:cond delay="0"/>
                                  </p:stCondLst>
                                  <p:childTnLst>
                                    <p:set>
                                      <p:cBhvr>
                                        <p:cTn id="703" dur="1" fill="hold">
                                          <p:stCondLst>
                                            <p:cond delay="0"/>
                                          </p:stCondLst>
                                        </p:cTn>
                                        <p:tgtEl>
                                          <p:spTgt spid="6186"/>
                                        </p:tgtEl>
                                        <p:attrNameLst>
                                          <p:attrName>style.visibility</p:attrName>
                                        </p:attrNameLst>
                                      </p:cBhvr>
                                      <p:to>
                                        <p:strVal val="visible"/>
                                      </p:to>
                                    </p:set>
                                    <p:animEffect transition="in" filter="strips(downLeft)">
                                      <p:cBhvr>
                                        <p:cTn id="704" dur="500"/>
                                        <p:tgtEl>
                                          <p:spTgt spid="6186"/>
                                        </p:tgtEl>
                                      </p:cBhvr>
                                    </p:animEffect>
                                  </p:childTnLst>
                                </p:cTn>
                              </p:par>
                              <p:par>
                                <p:cTn id="705" presetID="1" presetClass="entr" presetSubtype="0" fill="hold" grpId="0" nodeType="withEffect">
                                  <p:stCondLst>
                                    <p:cond delay="0"/>
                                  </p:stCondLst>
                                  <p:childTnLst>
                                    <p:set>
                                      <p:cBhvr>
                                        <p:cTn id="706" dur="1" fill="hold">
                                          <p:stCondLst>
                                            <p:cond delay="0"/>
                                          </p:stCondLst>
                                        </p:cTn>
                                        <p:tgtEl>
                                          <p:spTgt spid="6217"/>
                                        </p:tgtEl>
                                        <p:attrNameLst>
                                          <p:attrName>style.visibility</p:attrName>
                                        </p:attrNameLst>
                                      </p:cBhvr>
                                      <p:to>
                                        <p:strVal val="visible"/>
                                      </p:to>
                                    </p:set>
                                  </p:childTnLst>
                                </p:cTn>
                              </p:par>
                              <p:par>
                                <p:cTn id="707" presetID="18" presetClass="entr" presetSubtype="12" fill="hold" grpId="0" nodeType="withEffect">
                                  <p:stCondLst>
                                    <p:cond delay="0"/>
                                  </p:stCondLst>
                                  <p:childTnLst>
                                    <p:set>
                                      <p:cBhvr>
                                        <p:cTn id="708" dur="1" fill="hold">
                                          <p:stCondLst>
                                            <p:cond delay="0"/>
                                          </p:stCondLst>
                                        </p:cTn>
                                        <p:tgtEl>
                                          <p:spTgt spid="6256"/>
                                        </p:tgtEl>
                                        <p:attrNameLst>
                                          <p:attrName>style.visibility</p:attrName>
                                        </p:attrNameLst>
                                      </p:cBhvr>
                                      <p:to>
                                        <p:strVal val="visible"/>
                                      </p:to>
                                    </p:set>
                                    <p:animEffect transition="in" filter="strips(downLeft)">
                                      <p:cBhvr>
                                        <p:cTn id="709" dur="500"/>
                                        <p:tgtEl>
                                          <p:spTgt spid="6256"/>
                                        </p:tgtEl>
                                      </p:cBhvr>
                                    </p:animEffect>
                                  </p:childTnLst>
                                </p:cTn>
                              </p:par>
                              <p:par>
                                <p:cTn id="710" presetID="1" presetClass="entr" presetSubtype="0" fill="hold" grpId="0" nodeType="withEffect">
                                  <p:stCondLst>
                                    <p:cond delay="0"/>
                                  </p:stCondLst>
                                  <p:childTnLst>
                                    <p:set>
                                      <p:cBhvr>
                                        <p:cTn id="711" dur="1" fill="hold">
                                          <p:stCondLst>
                                            <p:cond delay="0"/>
                                          </p:stCondLst>
                                        </p:cTn>
                                        <p:tgtEl>
                                          <p:spTgt spid="6281"/>
                                        </p:tgtEl>
                                        <p:attrNameLst>
                                          <p:attrName>style.visibility</p:attrName>
                                        </p:attrNameLst>
                                      </p:cBhvr>
                                      <p:to>
                                        <p:strVal val="visible"/>
                                      </p:to>
                                    </p:set>
                                  </p:childTnLst>
                                </p:cTn>
                              </p:par>
                            </p:childTnLst>
                          </p:cTn>
                        </p:par>
                        <p:par>
                          <p:cTn id="712" fill="hold" nodeType="afterGroup">
                            <p:stCondLst>
                              <p:cond delay="23000"/>
                            </p:stCondLst>
                            <p:childTnLst>
                              <p:par>
                                <p:cTn id="713" presetID="9" presetClass="exit" presetSubtype="0" fill="hold" grpId="1" nodeType="afterEffect">
                                  <p:stCondLst>
                                    <p:cond delay="0"/>
                                  </p:stCondLst>
                                  <p:childTnLst>
                                    <p:animEffect transition="out" filter="dissolve">
                                      <p:cBhvr>
                                        <p:cTn id="714" dur="500"/>
                                        <p:tgtEl>
                                          <p:spTgt spid="6244"/>
                                        </p:tgtEl>
                                      </p:cBhvr>
                                    </p:animEffect>
                                    <p:set>
                                      <p:cBhvr>
                                        <p:cTn id="715" dur="1" fill="hold">
                                          <p:stCondLst>
                                            <p:cond delay="499"/>
                                          </p:stCondLst>
                                        </p:cTn>
                                        <p:tgtEl>
                                          <p:spTgt spid="6244"/>
                                        </p:tgtEl>
                                        <p:attrNameLst>
                                          <p:attrName>style.visibility</p:attrName>
                                        </p:attrNameLst>
                                      </p:cBhvr>
                                      <p:to>
                                        <p:strVal val="hidden"/>
                                      </p:to>
                                    </p:set>
                                  </p:childTnLst>
                                </p:cTn>
                              </p:par>
                              <p:par>
                                <p:cTn id="716" presetID="9" presetClass="exit" presetSubtype="0" fill="hold" grpId="1" nodeType="withEffect">
                                  <p:stCondLst>
                                    <p:cond delay="0"/>
                                  </p:stCondLst>
                                  <p:childTnLst>
                                    <p:animEffect transition="out" filter="dissolve">
                                      <p:cBhvr>
                                        <p:cTn id="717" dur="500"/>
                                        <p:tgtEl>
                                          <p:spTgt spid="6307"/>
                                        </p:tgtEl>
                                      </p:cBhvr>
                                    </p:animEffect>
                                    <p:set>
                                      <p:cBhvr>
                                        <p:cTn id="718" dur="1" fill="hold">
                                          <p:stCondLst>
                                            <p:cond delay="499"/>
                                          </p:stCondLst>
                                        </p:cTn>
                                        <p:tgtEl>
                                          <p:spTgt spid="6307"/>
                                        </p:tgtEl>
                                        <p:attrNameLst>
                                          <p:attrName>style.visibility</p:attrName>
                                        </p:attrNameLst>
                                      </p:cBhvr>
                                      <p:to>
                                        <p:strVal val="hidden"/>
                                      </p:to>
                                    </p:set>
                                  </p:childTnLst>
                                </p:cTn>
                              </p:par>
                            </p:childTnLst>
                          </p:cTn>
                        </p:par>
                        <p:par>
                          <p:cTn id="719" fill="hold" nodeType="afterGroup">
                            <p:stCondLst>
                              <p:cond delay="23500"/>
                            </p:stCondLst>
                            <p:childTnLst>
                              <p:par>
                                <p:cTn id="720" presetID="1" presetClass="entr" presetSubtype="0" fill="hold" grpId="0" nodeType="afterEffect">
                                  <p:stCondLst>
                                    <p:cond delay="0"/>
                                  </p:stCondLst>
                                  <p:childTnLst>
                                    <p:set>
                                      <p:cBhvr>
                                        <p:cTn id="721" dur="1" fill="hold">
                                          <p:stCondLst>
                                            <p:cond delay="0"/>
                                          </p:stCondLst>
                                        </p:cTn>
                                        <p:tgtEl>
                                          <p:spTgt spid="6245"/>
                                        </p:tgtEl>
                                        <p:attrNameLst>
                                          <p:attrName>style.visibility</p:attrName>
                                        </p:attrNameLst>
                                      </p:cBhvr>
                                      <p:to>
                                        <p:strVal val="visible"/>
                                      </p:to>
                                    </p:set>
                                  </p:childTnLst>
                                </p:cTn>
                              </p:par>
                              <p:par>
                                <p:cTn id="722" presetID="1" presetClass="entr" presetSubtype="0" fill="hold" grpId="0" nodeType="withEffect">
                                  <p:stCondLst>
                                    <p:cond delay="0"/>
                                  </p:stCondLst>
                                  <p:childTnLst>
                                    <p:set>
                                      <p:cBhvr>
                                        <p:cTn id="723" dur="1" fill="hold">
                                          <p:stCondLst>
                                            <p:cond delay="0"/>
                                          </p:stCondLst>
                                        </p:cTn>
                                        <p:tgtEl>
                                          <p:spTgt spid="6308"/>
                                        </p:tgtEl>
                                        <p:attrNameLst>
                                          <p:attrName>style.visibility</p:attrName>
                                        </p:attrNameLst>
                                      </p:cBhvr>
                                      <p:to>
                                        <p:strVal val="visible"/>
                                      </p:to>
                                    </p:set>
                                  </p:childTnLst>
                                </p:cTn>
                              </p:par>
                              <p:par>
                                <p:cTn id="724" presetID="18" presetClass="entr" presetSubtype="12" fill="hold" grpId="0" nodeType="withEffect">
                                  <p:stCondLst>
                                    <p:cond delay="0"/>
                                  </p:stCondLst>
                                  <p:childTnLst>
                                    <p:set>
                                      <p:cBhvr>
                                        <p:cTn id="725" dur="1" fill="hold">
                                          <p:stCondLst>
                                            <p:cond delay="0"/>
                                          </p:stCondLst>
                                        </p:cTn>
                                        <p:tgtEl>
                                          <p:spTgt spid="6185"/>
                                        </p:tgtEl>
                                        <p:attrNameLst>
                                          <p:attrName>style.visibility</p:attrName>
                                        </p:attrNameLst>
                                      </p:cBhvr>
                                      <p:to>
                                        <p:strVal val="visible"/>
                                      </p:to>
                                    </p:set>
                                    <p:animEffect transition="in" filter="strips(downLeft)">
                                      <p:cBhvr>
                                        <p:cTn id="726" dur="500"/>
                                        <p:tgtEl>
                                          <p:spTgt spid="6185"/>
                                        </p:tgtEl>
                                      </p:cBhvr>
                                    </p:animEffect>
                                  </p:childTnLst>
                                </p:cTn>
                              </p:par>
                              <p:par>
                                <p:cTn id="727" presetID="1" presetClass="entr" presetSubtype="0" fill="hold" grpId="0" nodeType="withEffect">
                                  <p:stCondLst>
                                    <p:cond delay="0"/>
                                  </p:stCondLst>
                                  <p:childTnLst>
                                    <p:set>
                                      <p:cBhvr>
                                        <p:cTn id="728" dur="1" fill="hold">
                                          <p:stCondLst>
                                            <p:cond delay="0"/>
                                          </p:stCondLst>
                                        </p:cTn>
                                        <p:tgtEl>
                                          <p:spTgt spid="6216"/>
                                        </p:tgtEl>
                                        <p:attrNameLst>
                                          <p:attrName>style.visibility</p:attrName>
                                        </p:attrNameLst>
                                      </p:cBhvr>
                                      <p:to>
                                        <p:strVal val="visible"/>
                                      </p:to>
                                    </p:set>
                                  </p:childTnLst>
                                </p:cTn>
                              </p:par>
                              <p:par>
                                <p:cTn id="729" presetID="18" presetClass="entr" presetSubtype="12" fill="hold" grpId="0" nodeType="withEffect">
                                  <p:stCondLst>
                                    <p:cond delay="0"/>
                                  </p:stCondLst>
                                  <p:childTnLst>
                                    <p:set>
                                      <p:cBhvr>
                                        <p:cTn id="730" dur="1" fill="hold">
                                          <p:stCondLst>
                                            <p:cond delay="0"/>
                                          </p:stCondLst>
                                        </p:cTn>
                                        <p:tgtEl>
                                          <p:spTgt spid="6255"/>
                                        </p:tgtEl>
                                        <p:attrNameLst>
                                          <p:attrName>style.visibility</p:attrName>
                                        </p:attrNameLst>
                                      </p:cBhvr>
                                      <p:to>
                                        <p:strVal val="visible"/>
                                      </p:to>
                                    </p:set>
                                    <p:animEffect transition="in" filter="strips(downLeft)">
                                      <p:cBhvr>
                                        <p:cTn id="731" dur="500"/>
                                        <p:tgtEl>
                                          <p:spTgt spid="6255"/>
                                        </p:tgtEl>
                                      </p:cBhvr>
                                    </p:animEffect>
                                  </p:childTnLst>
                                </p:cTn>
                              </p:par>
                              <p:par>
                                <p:cTn id="732" presetID="1" presetClass="entr" presetSubtype="0" fill="hold" grpId="0" nodeType="withEffect">
                                  <p:stCondLst>
                                    <p:cond delay="0"/>
                                  </p:stCondLst>
                                  <p:childTnLst>
                                    <p:set>
                                      <p:cBhvr>
                                        <p:cTn id="733" dur="1" fill="hold">
                                          <p:stCondLst>
                                            <p:cond delay="0"/>
                                          </p:stCondLst>
                                        </p:cTn>
                                        <p:tgtEl>
                                          <p:spTgt spid="6280"/>
                                        </p:tgtEl>
                                        <p:attrNameLst>
                                          <p:attrName>style.visibility</p:attrName>
                                        </p:attrNameLst>
                                      </p:cBhvr>
                                      <p:to>
                                        <p:strVal val="visible"/>
                                      </p:to>
                                    </p:set>
                                  </p:childTnLst>
                                </p:cTn>
                              </p:par>
                            </p:childTnLst>
                          </p:cTn>
                        </p:par>
                        <p:par>
                          <p:cTn id="734" fill="hold" nodeType="afterGroup">
                            <p:stCondLst>
                              <p:cond delay="24000"/>
                            </p:stCondLst>
                            <p:childTnLst>
                              <p:par>
                                <p:cTn id="735" presetID="9" presetClass="exit" presetSubtype="0" fill="hold" grpId="1" nodeType="afterEffect">
                                  <p:stCondLst>
                                    <p:cond delay="0"/>
                                  </p:stCondLst>
                                  <p:childTnLst>
                                    <p:animEffect transition="out" filter="dissolve">
                                      <p:cBhvr>
                                        <p:cTn id="736" dur="500"/>
                                        <p:tgtEl>
                                          <p:spTgt spid="6245"/>
                                        </p:tgtEl>
                                      </p:cBhvr>
                                    </p:animEffect>
                                    <p:set>
                                      <p:cBhvr>
                                        <p:cTn id="737" dur="1" fill="hold">
                                          <p:stCondLst>
                                            <p:cond delay="499"/>
                                          </p:stCondLst>
                                        </p:cTn>
                                        <p:tgtEl>
                                          <p:spTgt spid="6245"/>
                                        </p:tgtEl>
                                        <p:attrNameLst>
                                          <p:attrName>style.visibility</p:attrName>
                                        </p:attrNameLst>
                                      </p:cBhvr>
                                      <p:to>
                                        <p:strVal val="hidden"/>
                                      </p:to>
                                    </p:set>
                                  </p:childTnLst>
                                </p:cTn>
                              </p:par>
                              <p:par>
                                <p:cTn id="738" presetID="9" presetClass="exit" presetSubtype="0" fill="hold" grpId="1" nodeType="withEffect">
                                  <p:stCondLst>
                                    <p:cond delay="0"/>
                                  </p:stCondLst>
                                  <p:childTnLst>
                                    <p:animEffect transition="out" filter="dissolve">
                                      <p:cBhvr>
                                        <p:cTn id="739" dur="500"/>
                                        <p:tgtEl>
                                          <p:spTgt spid="6308"/>
                                        </p:tgtEl>
                                      </p:cBhvr>
                                    </p:animEffect>
                                    <p:set>
                                      <p:cBhvr>
                                        <p:cTn id="740" dur="1" fill="hold">
                                          <p:stCondLst>
                                            <p:cond delay="499"/>
                                          </p:stCondLst>
                                        </p:cTn>
                                        <p:tgtEl>
                                          <p:spTgt spid="6308"/>
                                        </p:tgtEl>
                                        <p:attrNameLst>
                                          <p:attrName>style.visibility</p:attrName>
                                        </p:attrNameLst>
                                      </p:cBhvr>
                                      <p:to>
                                        <p:strVal val="hidden"/>
                                      </p:to>
                                    </p:set>
                                  </p:childTnLst>
                                </p:cTn>
                              </p:par>
                            </p:childTnLst>
                          </p:cTn>
                        </p:par>
                        <p:par>
                          <p:cTn id="741" fill="hold" nodeType="afterGroup">
                            <p:stCondLst>
                              <p:cond delay="24500"/>
                            </p:stCondLst>
                            <p:childTnLst>
                              <p:par>
                                <p:cTn id="742" presetID="1" presetClass="entr" presetSubtype="0" fill="hold" grpId="0" nodeType="afterEffect">
                                  <p:stCondLst>
                                    <p:cond delay="0"/>
                                  </p:stCondLst>
                                  <p:childTnLst>
                                    <p:set>
                                      <p:cBhvr>
                                        <p:cTn id="743" dur="1" fill="hold">
                                          <p:stCondLst>
                                            <p:cond delay="0"/>
                                          </p:stCondLst>
                                        </p:cTn>
                                        <p:tgtEl>
                                          <p:spTgt spid="6246"/>
                                        </p:tgtEl>
                                        <p:attrNameLst>
                                          <p:attrName>style.visibility</p:attrName>
                                        </p:attrNameLst>
                                      </p:cBhvr>
                                      <p:to>
                                        <p:strVal val="visible"/>
                                      </p:to>
                                    </p:set>
                                  </p:childTnLst>
                                </p:cTn>
                              </p:par>
                              <p:par>
                                <p:cTn id="744" presetID="1" presetClass="entr" presetSubtype="0" fill="hold" grpId="0" nodeType="withEffect">
                                  <p:stCondLst>
                                    <p:cond delay="0"/>
                                  </p:stCondLst>
                                  <p:childTnLst>
                                    <p:set>
                                      <p:cBhvr>
                                        <p:cTn id="745" dur="1" fill="hold">
                                          <p:stCondLst>
                                            <p:cond delay="0"/>
                                          </p:stCondLst>
                                        </p:cTn>
                                        <p:tgtEl>
                                          <p:spTgt spid="6309"/>
                                        </p:tgtEl>
                                        <p:attrNameLst>
                                          <p:attrName>style.visibility</p:attrName>
                                        </p:attrNameLst>
                                      </p:cBhvr>
                                      <p:to>
                                        <p:strVal val="visible"/>
                                      </p:to>
                                    </p:set>
                                  </p:childTnLst>
                                </p:cTn>
                              </p:par>
                              <p:par>
                                <p:cTn id="746" presetID="18" presetClass="entr" presetSubtype="12" fill="hold" grpId="0" nodeType="withEffect">
                                  <p:stCondLst>
                                    <p:cond delay="0"/>
                                  </p:stCondLst>
                                  <p:childTnLst>
                                    <p:set>
                                      <p:cBhvr>
                                        <p:cTn id="747" dur="1" fill="hold">
                                          <p:stCondLst>
                                            <p:cond delay="0"/>
                                          </p:stCondLst>
                                        </p:cTn>
                                        <p:tgtEl>
                                          <p:spTgt spid="6184"/>
                                        </p:tgtEl>
                                        <p:attrNameLst>
                                          <p:attrName>style.visibility</p:attrName>
                                        </p:attrNameLst>
                                      </p:cBhvr>
                                      <p:to>
                                        <p:strVal val="visible"/>
                                      </p:to>
                                    </p:set>
                                    <p:animEffect transition="in" filter="strips(downLeft)">
                                      <p:cBhvr>
                                        <p:cTn id="748" dur="500"/>
                                        <p:tgtEl>
                                          <p:spTgt spid="6184"/>
                                        </p:tgtEl>
                                      </p:cBhvr>
                                    </p:animEffect>
                                  </p:childTnLst>
                                </p:cTn>
                              </p:par>
                              <p:par>
                                <p:cTn id="749" presetID="1" presetClass="entr" presetSubtype="0" fill="hold" grpId="0" nodeType="withEffect">
                                  <p:stCondLst>
                                    <p:cond delay="0"/>
                                  </p:stCondLst>
                                  <p:childTnLst>
                                    <p:set>
                                      <p:cBhvr>
                                        <p:cTn id="750" dur="1" fill="hold">
                                          <p:stCondLst>
                                            <p:cond delay="0"/>
                                          </p:stCondLst>
                                        </p:cTn>
                                        <p:tgtEl>
                                          <p:spTgt spid="6215"/>
                                        </p:tgtEl>
                                        <p:attrNameLst>
                                          <p:attrName>style.visibility</p:attrName>
                                        </p:attrNameLst>
                                      </p:cBhvr>
                                      <p:to>
                                        <p:strVal val="visible"/>
                                      </p:to>
                                    </p:set>
                                  </p:childTnLst>
                                </p:cTn>
                              </p:par>
                              <p:par>
                                <p:cTn id="751" presetID="18" presetClass="entr" presetSubtype="12" fill="hold" grpId="0" nodeType="withEffect">
                                  <p:stCondLst>
                                    <p:cond delay="0"/>
                                  </p:stCondLst>
                                  <p:childTnLst>
                                    <p:set>
                                      <p:cBhvr>
                                        <p:cTn id="752" dur="1" fill="hold">
                                          <p:stCondLst>
                                            <p:cond delay="0"/>
                                          </p:stCondLst>
                                        </p:cTn>
                                        <p:tgtEl>
                                          <p:spTgt spid="6254"/>
                                        </p:tgtEl>
                                        <p:attrNameLst>
                                          <p:attrName>style.visibility</p:attrName>
                                        </p:attrNameLst>
                                      </p:cBhvr>
                                      <p:to>
                                        <p:strVal val="visible"/>
                                      </p:to>
                                    </p:set>
                                    <p:animEffect transition="in" filter="strips(downLeft)">
                                      <p:cBhvr>
                                        <p:cTn id="753" dur="500"/>
                                        <p:tgtEl>
                                          <p:spTgt spid="6254"/>
                                        </p:tgtEl>
                                      </p:cBhvr>
                                    </p:animEffect>
                                  </p:childTnLst>
                                </p:cTn>
                              </p:par>
                              <p:par>
                                <p:cTn id="754" presetID="1" presetClass="entr" presetSubtype="0" fill="hold" grpId="0" nodeType="withEffect">
                                  <p:stCondLst>
                                    <p:cond delay="0"/>
                                  </p:stCondLst>
                                  <p:childTnLst>
                                    <p:set>
                                      <p:cBhvr>
                                        <p:cTn id="755" dur="1" fill="hold">
                                          <p:stCondLst>
                                            <p:cond delay="0"/>
                                          </p:stCondLst>
                                        </p:cTn>
                                        <p:tgtEl>
                                          <p:spTgt spid="6279"/>
                                        </p:tgtEl>
                                        <p:attrNameLst>
                                          <p:attrName>style.visibility</p:attrName>
                                        </p:attrNameLst>
                                      </p:cBhvr>
                                      <p:to>
                                        <p:strVal val="visible"/>
                                      </p:to>
                                    </p:set>
                                  </p:childTnLst>
                                </p:cTn>
                              </p:par>
                            </p:childTnLst>
                          </p:cTn>
                        </p:par>
                        <p:par>
                          <p:cTn id="756" fill="hold" nodeType="afterGroup">
                            <p:stCondLst>
                              <p:cond delay="25000"/>
                            </p:stCondLst>
                            <p:childTnLst>
                              <p:par>
                                <p:cTn id="757" presetID="9" presetClass="exit" presetSubtype="0" fill="hold" grpId="1" nodeType="afterEffect">
                                  <p:stCondLst>
                                    <p:cond delay="0"/>
                                  </p:stCondLst>
                                  <p:childTnLst>
                                    <p:animEffect transition="out" filter="dissolve">
                                      <p:cBhvr>
                                        <p:cTn id="758" dur="500"/>
                                        <p:tgtEl>
                                          <p:spTgt spid="6246"/>
                                        </p:tgtEl>
                                      </p:cBhvr>
                                    </p:animEffect>
                                    <p:set>
                                      <p:cBhvr>
                                        <p:cTn id="759" dur="1" fill="hold">
                                          <p:stCondLst>
                                            <p:cond delay="499"/>
                                          </p:stCondLst>
                                        </p:cTn>
                                        <p:tgtEl>
                                          <p:spTgt spid="6246"/>
                                        </p:tgtEl>
                                        <p:attrNameLst>
                                          <p:attrName>style.visibility</p:attrName>
                                        </p:attrNameLst>
                                      </p:cBhvr>
                                      <p:to>
                                        <p:strVal val="hidden"/>
                                      </p:to>
                                    </p:set>
                                  </p:childTnLst>
                                </p:cTn>
                              </p:par>
                              <p:par>
                                <p:cTn id="760" presetID="9" presetClass="exit" presetSubtype="0" fill="hold" grpId="1" nodeType="withEffect">
                                  <p:stCondLst>
                                    <p:cond delay="0"/>
                                  </p:stCondLst>
                                  <p:childTnLst>
                                    <p:animEffect transition="out" filter="dissolve">
                                      <p:cBhvr>
                                        <p:cTn id="761" dur="500"/>
                                        <p:tgtEl>
                                          <p:spTgt spid="6309"/>
                                        </p:tgtEl>
                                      </p:cBhvr>
                                    </p:animEffect>
                                    <p:set>
                                      <p:cBhvr>
                                        <p:cTn id="762" dur="1" fill="hold">
                                          <p:stCondLst>
                                            <p:cond delay="499"/>
                                          </p:stCondLst>
                                        </p:cTn>
                                        <p:tgtEl>
                                          <p:spTgt spid="6309"/>
                                        </p:tgtEl>
                                        <p:attrNameLst>
                                          <p:attrName>style.visibility</p:attrName>
                                        </p:attrNameLst>
                                      </p:cBhvr>
                                      <p:to>
                                        <p:strVal val="hidden"/>
                                      </p:to>
                                    </p:set>
                                  </p:childTnLst>
                                </p:cTn>
                              </p:par>
                              <p:par>
                                <p:cTn id="763" presetID="18" presetClass="entr" presetSubtype="12" fill="hold" grpId="0" nodeType="withEffect">
                                  <p:stCondLst>
                                    <p:cond delay="0"/>
                                  </p:stCondLst>
                                  <p:childTnLst>
                                    <p:set>
                                      <p:cBhvr>
                                        <p:cTn id="764" dur="1" fill="hold">
                                          <p:stCondLst>
                                            <p:cond delay="0"/>
                                          </p:stCondLst>
                                        </p:cTn>
                                        <p:tgtEl>
                                          <p:spTgt spid="6183"/>
                                        </p:tgtEl>
                                        <p:attrNameLst>
                                          <p:attrName>style.visibility</p:attrName>
                                        </p:attrNameLst>
                                      </p:cBhvr>
                                      <p:to>
                                        <p:strVal val="visible"/>
                                      </p:to>
                                    </p:set>
                                    <p:animEffect transition="in" filter="strips(downLeft)">
                                      <p:cBhvr>
                                        <p:cTn id="765" dur="500"/>
                                        <p:tgtEl>
                                          <p:spTgt spid="6183"/>
                                        </p:tgtEl>
                                      </p:cBhvr>
                                    </p:animEffect>
                                  </p:childTnLst>
                                </p:cTn>
                              </p:par>
                              <p:par>
                                <p:cTn id="766" presetID="1" presetClass="entr" presetSubtype="0" fill="hold" grpId="0" nodeType="withEffect">
                                  <p:stCondLst>
                                    <p:cond delay="0"/>
                                  </p:stCondLst>
                                  <p:childTnLst>
                                    <p:set>
                                      <p:cBhvr>
                                        <p:cTn id="767" dur="1" fill="hold">
                                          <p:stCondLst>
                                            <p:cond delay="0"/>
                                          </p:stCondLst>
                                        </p:cTn>
                                        <p:tgtEl>
                                          <p:spTgt spid="6153"/>
                                        </p:tgtEl>
                                        <p:attrNameLst>
                                          <p:attrName>style.visibility</p:attrName>
                                        </p:attrNameLst>
                                      </p:cBhvr>
                                      <p:to>
                                        <p:strVal val="visible"/>
                                      </p:to>
                                    </p:set>
                                  </p:childTnLst>
                                </p:cTn>
                              </p:par>
                              <p:par>
                                <p:cTn id="768" presetID="18" presetClass="entr" presetSubtype="12" fill="hold" grpId="0" nodeType="withEffect">
                                  <p:stCondLst>
                                    <p:cond delay="0"/>
                                  </p:stCondLst>
                                  <p:childTnLst>
                                    <p:set>
                                      <p:cBhvr>
                                        <p:cTn id="769" dur="1" fill="hold">
                                          <p:stCondLst>
                                            <p:cond delay="0"/>
                                          </p:stCondLst>
                                        </p:cTn>
                                        <p:tgtEl>
                                          <p:spTgt spid="6253"/>
                                        </p:tgtEl>
                                        <p:attrNameLst>
                                          <p:attrName>style.visibility</p:attrName>
                                        </p:attrNameLst>
                                      </p:cBhvr>
                                      <p:to>
                                        <p:strVal val="visible"/>
                                      </p:to>
                                    </p:set>
                                    <p:animEffect transition="in" filter="strips(downLeft)">
                                      <p:cBhvr>
                                        <p:cTn id="770" dur="500"/>
                                        <p:tgtEl>
                                          <p:spTgt spid="6253"/>
                                        </p:tgtEl>
                                      </p:cBhvr>
                                    </p:animEffect>
                                  </p:childTnLst>
                                </p:cTn>
                              </p:par>
                              <p:par>
                                <p:cTn id="771" presetID="1" presetClass="entr" presetSubtype="0" fill="hold" grpId="0" nodeType="withEffect">
                                  <p:stCondLst>
                                    <p:cond delay="0"/>
                                  </p:stCondLst>
                                  <p:childTnLst>
                                    <p:set>
                                      <p:cBhvr>
                                        <p:cTn id="772" dur="1" fill="hold">
                                          <p:stCondLst>
                                            <p:cond delay="0"/>
                                          </p:stCondLst>
                                        </p:cTn>
                                        <p:tgtEl>
                                          <p:spTgt spid="6151"/>
                                        </p:tgtEl>
                                        <p:attrNameLst>
                                          <p:attrName>style.visibility</p:attrName>
                                        </p:attrNameLst>
                                      </p:cBhvr>
                                      <p:to>
                                        <p:strVal val="visible"/>
                                      </p:to>
                                    </p:set>
                                  </p:childTnLst>
                                </p:cTn>
                              </p:par>
                            </p:childTnLst>
                          </p:cTn>
                        </p:par>
                        <p:par>
                          <p:cTn id="773" fill="hold" nodeType="afterGroup">
                            <p:stCondLst>
                              <p:cond delay="25500"/>
                            </p:stCondLst>
                            <p:childTnLst>
                              <p:par>
                                <p:cTn id="774" presetID="1" presetClass="exit" presetSubtype="0" fill="hold" grpId="1" nodeType="afterEffect">
                                  <p:stCondLst>
                                    <p:cond delay="0"/>
                                  </p:stCondLst>
                                  <p:childTnLst>
                                    <p:set>
                                      <p:cBhvr>
                                        <p:cTn id="775" dur="1" fill="hold">
                                          <p:stCondLst>
                                            <p:cond delay="0"/>
                                          </p:stCondLst>
                                        </p:cTn>
                                        <p:tgtEl>
                                          <p:spTgt spid="6187"/>
                                        </p:tgtEl>
                                        <p:attrNameLst>
                                          <p:attrName>style.visibility</p:attrName>
                                        </p:attrNameLst>
                                      </p:cBhvr>
                                      <p:to>
                                        <p:strVal val="hidden"/>
                                      </p:to>
                                    </p:set>
                                  </p:childTnLst>
                                </p:cTn>
                              </p:par>
                              <p:par>
                                <p:cTn id="776" presetID="1" presetClass="exit" presetSubtype="0" fill="hold" grpId="1" nodeType="withEffect">
                                  <p:stCondLst>
                                    <p:cond delay="0"/>
                                  </p:stCondLst>
                                  <p:childTnLst>
                                    <p:set>
                                      <p:cBhvr>
                                        <p:cTn id="777" dur="1" fill="hold">
                                          <p:stCondLst>
                                            <p:cond delay="0"/>
                                          </p:stCondLst>
                                        </p:cTn>
                                        <p:tgtEl>
                                          <p:spTgt spid="6155"/>
                                        </p:tgtEl>
                                        <p:attrNameLst>
                                          <p:attrName>style.visibility</p:attrName>
                                        </p:attrNameLst>
                                      </p:cBhvr>
                                      <p:to>
                                        <p:strVal val="hidden"/>
                                      </p:to>
                                    </p:set>
                                  </p:childTnLst>
                                </p:cTn>
                              </p:par>
                              <p:par>
                                <p:cTn id="778" presetID="1" presetClass="exit" presetSubtype="0" fill="hold" grpId="1" nodeType="withEffect">
                                  <p:stCondLst>
                                    <p:cond delay="0"/>
                                  </p:stCondLst>
                                  <p:childTnLst>
                                    <p:set>
                                      <p:cBhvr>
                                        <p:cTn id="779" dur="1" fill="hold">
                                          <p:stCondLst>
                                            <p:cond delay="0"/>
                                          </p:stCondLst>
                                        </p:cTn>
                                        <p:tgtEl>
                                          <p:spTgt spid="6186"/>
                                        </p:tgtEl>
                                        <p:attrNameLst>
                                          <p:attrName>style.visibility</p:attrName>
                                        </p:attrNameLst>
                                      </p:cBhvr>
                                      <p:to>
                                        <p:strVal val="hidden"/>
                                      </p:to>
                                    </p:set>
                                  </p:childTnLst>
                                </p:cTn>
                              </p:par>
                              <p:par>
                                <p:cTn id="780" presetID="1" presetClass="exit" presetSubtype="0" fill="hold" grpId="1" nodeType="withEffect">
                                  <p:stCondLst>
                                    <p:cond delay="0"/>
                                  </p:stCondLst>
                                  <p:childTnLst>
                                    <p:set>
                                      <p:cBhvr>
                                        <p:cTn id="781" dur="1" fill="hold">
                                          <p:stCondLst>
                                            <p:cond delay="0"/>
                                          </p:stCondLst>
                                        </p:cTn>
                                        <p:tgtEl>
                                          <p:spTgt spid="6185"/>
                                        </p:tgtEl>
                                        <p:attrNameLst>
                                          <p:attrName>style.visibility</p:attrName>
                                        </p:attrNameLst>
                                      </p:cBhvr>
                                      <p:to>
                                        <p:strVal val="hidden"/>
                                      </p:to>
                                    </p:set>
                                  </p:childTnLst>
                                </p:cTn>
                              </p:par>
                              <p:par>
                                <p:cTn id="782" presetID="1" presetClass="exit" presetSubtype="0" fill="hold" grpId="1" nodeType="withEffect">
                                  <p:stCondLst>
                                    <p:cond delay="0"/>
                                  </p:stCondLst>
                                  <p:childTnLst>
                                    <p:set>
                                      <p:cBhvr>
                                        <p:cTn id="783" dur="1" fill="hold">
                                          <p:stCondLst>
                                            <p:cond delay="0"/>
                                          </p:stCondLst>
                                        </p:cTn>
                                        <p:tgtEl>
                                          <p:spTgt spid="6184"/>
                                        </p:tgtEl>
                                        <p:attrNameLst>
                                          <p:attrName>style.visibility</p:attrName>
                                        </p:attrNameLst>
                                      </p:cBhvr>
                                      <p:to>
                                        <p:strVal val="hidden"/>
                                      </p:to>
                                    </p:set>
                                  </p:childTnLst>
                                </p:cTn>
                              </p:par>
                              <p:par>
                                <p:cTn id="784" presetID="1" presetClass="exit" presetSubtype="0" fill="hold" grpId="1" nodeType="withEffect">
                                  <p:stCondLst>
                                    <p:cond delay="0"/>
                                  </p:stCondLst>
                                  <p:childTnLst>
                                    <p:set>
                                      <p:cBhvr>
                                        <p:cTn id="785" dur="1" fill="hold">
                                          <p:stCondLst>
                                            <p:cond delay="0"/>
                                          </p:stCondLst>
                                        </p:cTn>
                                        <p:tgtEl>
                                          <p:spTgt spid="6183"/>
                                        </p:tgtEl>
                                        <p:attrNameLst>
                                          <p:attrName>style.visibility</p:attrName>
                                        </p:attrNameLst>
                                      </p:cBhvr>
                                      <p:to>
                                        <p:strVal val="hidden"/>
                                      </p:to>
                                    </p:set>
                                  </p:childTnLst>
                                </p:cTn>
                              </p:par>
                              <p:par>
                                <p:cTn id="786" presetID="1" presetClass="entr" presetSubtype="0" fill="hold" grpId="0" nodeType="withEffect">
                                  <p:stCondLst>
                                    <p:cond delay="0"/>
                                  </p:stCondLst>
                                  <p:childTnLst>
                                    <p:set>
                                      <p:cBhvr>
                                        <p:cTn id="787" dur="1" fill="hold">
                                          <p:stCondLst>
                                            <p:cond delay="0"/>
                                          </p:stCondLst>
                                        </p:cTn>
                                        <p:tgtEl>
                                          <p:spTgt spid="6318"/>
                                        </p:tgtEl>
                                        <p:attrNameLst>
                                          <p:attrName>style.visibility</p:attrName>
                                        </p:attrNameLst>
                                      </p:cBhvr>
                                      <p:to>
                                        <p:strVal val="visible"/>
                                      </p:to>
                                    </p:set>
                                  </p:childTnLst>
                                </p:cTn>
                              </p:par>
                              <p:par>
                                <p:cTn id="788" presetID="1" presetClass="exit" presetSubtype="0" fill="hold" grpId="1" nodeType="withEffect">
                                  <p:stCondLst>
                                    <p:cond delay="0"/>
                                  </p:stCondLst>
                                  <p:childTnLst>
                                    <p:set>
                                      <p:cBhvr>
                                        <p:cTn id="789" dur="1" fill="hold">
                                          <p:stCondLst>
                                            <p:cond delay="0"/>
                                          </p:stCondLst>
                                        </p:cTn>
                                        <p:tgtEl>
                                          <p:spTgt spid="6257"/>
                                        </p:tgtEl>
                                        <p:attrNameLst>
                                          <p:attrName>style.visibility</p:attrName>
                                        </p:attrNameLst>
                                      </p:cBhvr>
                                      <p:to>
                                        <p:strVal val="hidden"/>
                                      </p:to>
                                    </p:set>
                                  </p:childTnLst>
                                </p:cTn>
                              </p:par>
                              <p:par>
                                <p:cTn id="790" presetID="1" presetClass="exit" presetSubtype="0" fill="hold" grpId="1" nodeType="withEffect">
                                  <p:stCondLst>
                                    <p:cond delay="0"/>
                                  </p:stCondLst>
                                  <p:childTnLst>
                                    <p:set>
                                      <p:cBhvr>
                                        <p:cTn id="791" dur="1" fill="hold">
                                          <p:stCondLst>
                                            <p:cond delay="0"/>
                                          </p:stCondLst>
                                        </p:cTn>
                                        <p:tgtEl>
                                          <p:spTgt spid="6180"/>
                                        </p:tgtEl>
                                        <p:attrNameLst>
                                          <p:attrName>style.visibility</p:attrName>
                                        </p:attrNameLst>
                                      </p:cBhvr>
                                      <p:to>
                                        <p:strVal val="hidden"/>
                                      </p:to>
                                    </p:set>
                                  </p:childTnLst>
                                </p:cTn>
                              </p:par>
                              <p:par>
                                <p:cTn id="792" presetID="1" presetClass="exit" presetSubtype="0" fill="hold" grpId="1" nodeType="withEffect">
                                  <p:stCondLst>
                                    <p:cond delay="0"/>
                                  </p:stCondLst>
                                  <p:childTnLst>
                                    <p:set>
                                      <p:cBhvr>
                                        <p:cTn id="793" dur="1" fill="hold">
                                          <p:stCondLst>
                                            <p:cond delay="0"/>
                                          </p:stCondLst>
                                        </p:cTn>
                                        <p:tgtEl>
                                          <p:spTgt spid="6256"/>
                                        </p:tgtEl>
                                        <p:attrNameLst>
                                          <p:attrName>style.visibility</p:attrName>
                                        </p:attrNameLst>
                                      </p:cBhvr>
                                      <p:to>
                                        <p:strVal val="hidden"/>
                                      </p:to>
                                    </p:set>
                                  </p:childTnLst>
                                </p:cTn>
                              </p:par>
                              <p:par>
                                <p:cTn id="794" presetID="1" presetClass="exit" presetSubtype="0" fill="hold" grpId="1" nodeType="withEffect">
                                  <p:stCondLst>
                                    <p:cond delay="0"/>
                                  </p:stCondLst>
                                  <p:childTnLst>
                                    <p:set>
                                      <p:cBhvr>
                                        <p:cTn id="795" dur="1" fill="hold">
                                          <p:stCondLst>
                                            <p:cond delay="0"/>
                                          </p:stCondLst>
                                        </p:cTn>
                                        <p:tgtEl>
                                          <p:spTgt spid="6255"/>
                                        </p:tgtEl>
                                        <p:attrNameLst>
                                          <p:attrName>style.visibility</p:attrName>
                                        </p:attrNameLst>
                                      </p:cBhvr>
                                      <p:to>
                                        <p:strVal val="hidden"/>
                                      </p:to>
                                    </p:set>
                                  </p:childTnLst>
                                </p:cTn>
                              </p:par>
                              <p:par>
                                <p:cTn id="796" presetID="1" presetClass="exit" presetSubtype="0" fill="hold" grpId="1" nodeType="withEffect">
                                  <p:stCondLst>
                                    <p:cond delay="0"/>
                                  </p:stCondLst>
                                  <p:childTnLst>
                                    <p:set>
                                      <p:cBhvr>
                                        <p:cTn id="797" dur="1" fill="hold">
                                          <p:stCondLst>
                                            <p:cond delay="0"/>
                                          </p:stCondLst>
                                        </p:cTn>
                                        <p:tgtEl>
                                          <p:spTgt spid="6254"/>
                                        </p:tgtEl>
                                        <p:attrNameLst>
                                          <p:attrName>style.visibility</p:attrName>
                                        </p:attrNameLst>
                                      </p:cBhvr>
                                      <p:to>
                                        <p:strVal val="hidden"/>
                                      </p:to>
                                    </p:set>
                                  </p:childTnLst>
                                </p:cTn>
                              </p:par>
                              <p:par>
                                <p:cTn id="798" presetID="1" presetClass="exit" presetSubtype="0" fill="hold" grpId="1" nodeType="withEffect">
                                  <p:stCondLst>
                                    <p:cond delay="0"/>
                                  </p:stCondLst>
                                  <p:childTnLst>
                                    <p:set>
                                      <p:cBhvr>
                                        <p:cTn id="799" dur="1" fill="hold">
                                          <p:stCondLst>
                                            <p:cond delay="0"/>
                                          </p:stCondLst>
                                        </p:cTn>
                                        <p:tgtEl>
                                          <p:spTgt spid="6253"/>
                                        </p:tgtEl>
                                        <p:attrNameLst>
                                          <p:attrName>style.visibility</p:attrName>
                                        </p:attrNameLst>
                                      </p:cBhvr>
                                      <p:to>
                                        <p:strVal val="hidden"/>
                                      </p:to>
                                    </p:set>
                                  </p:childTnLst>
                                </p:cTn>
                              </p:par>
                              <p:par>
                                <p:cTn id="800" presetID="1" presetClass="entr" presetSubtype="0" fill="hold" grpId="0" nodeType="withEffect">
                                  <p:stCondLst>
                                    <p:cond delay="0"/>
                                  </p:stCondLst>
                                  <p:childTnLst>
                                    <p:set>
                                      <p:cBhvr>
                                        <p:cTn id="801" dur="1" fill="hold">
                                          <p:stCondLst>
                                            <p:cond delay="0"/>
                                          </p:stCondLst>
                                        </p:cTn>
                                        <p:tgtEl>
                                          <p:spTgt spid="6179"/>
                                        </p:tgtEl>
                                        <p:attrNameLst>
                                          <p:attrName>style.visibility</p:attrName>
                                        </p:attrNameLst>
                                      </p:cBhvr>
                                      <p:to>
                                        <p:strVal val="visible"/>
                                      </p:to>
                                    </p:set>
                                  </p:childTnLst>
                                </p:cTn>
                              </p:par>
                            </p:childTnLst>
                          </p:cTn>
                        </p:par>
                        <p:par>
                          <p:cTn id="802" fill="hold" nodeType="afterGroup">
                            <p:stCondLst>
                              <p:cond delay="25500"/>
                            </p:stCondLst>
                            <p:childTnLst>
                              <p:par>
                                <p:cTn id="803" presetID="1" presetClass="entr" presetSubtype="0" fill="hold" grpId="4" nodeType="afterEffect">
                                  <p:stCondLst>
                                    <p:cond delay="0"/>
                                  </p:stCondLst>
                                  <p:childTnLst>
                                    <p:set>
                                      <p:cBhvr>
                                        <p:cTn id="804" dur="1" fill="hold">
                                          <p:stCondLst>
                                            <p:cond delay="0"/>
                                          </p:stCondLst>
                                        </p:cTn>
                                        <p:tgtEl>
                                          <p:spTgt spid="6323"/>
                                        </p:tgtEl>
                                        <p:attrNameLst>
                                          <p:attrName>style.visibility</p:attrName>
                                        </p:attrNameLst>
                                      </p:cBhvr>
                                      <p:to>
                                        <p:strVal val="visible"/>
                                      </p:to>
                                    </p:set>
                                  </p:childTnLst>
                                </p:cTn>
                              </p:par>
                              <p:par>
                                <p:cTn id="805" presetID="1" presetClass="entr" presetSubtype="0" fill="hold" grpId="6" nodeType="withEffect">
                                  <p:stCondLst>
                                    <p:cond delay="0"/>
                                  </p:stCondLst>
                                  <p:childTnLst>
                                    <p:set>
                                      <p:cBhvr>
                                        <p:cTn id="806" dur="1" fill="hold">
                                          <p:stCondLst>
                                            <p:cond delay="0"/>
                                          </p:stCondLst>
                                        </p:cTn>
                                        <p:tgtEl>
                                          <p:spTgt spid="6322"/>
                                        </p:tgtEl>
                                        <p:attrNameLst>
                                          <p:attrName>style.visibility</p:attrName>
                                        </p:attrNameLst>
                                      </p:cBhvr>
                                      <p:to>
                                        <p:strVal val="visible"/>
                                      </p:to>
                                    </p:set>
                                  </p:childTnLst>
                                </p:cTn>
                              </p:par>
                              <p:par>
                                <p:cTn id="807" presetID="1" presetClass="entr" presetSubtype="0" fill="hold" grpId="4" nodeType="withEffect">
                                  <p:stCondLst>
                                    <p:cond delay="0"/>
                                  </p:stCondLst>
                                  <p:childTnLst>
                                    <p:set>
                                      <p:cBhvr>
                                        <p:cTn id="808" dur="1" fill="hold">
                                          <p:stCondLst>
                                            <p:cond delay="0"/>
                                          </p:stCondLst>
                                        </p:cTn>
                                        <p:tgtEl>
                                          <p:spTgt spid="6325"/>
                                        </p:tgtEl>
                                        <p:attrNameLst>
                                          <p:attrName>style.visibility</p:attrName>
                                        </p:attrNameLst>
                                      </p:cBhvr>
                                      <p:to>
                                        <p:strVal val="visible"/>
                                      </p:to>
                                    </p:set>
                                  </p:childTnLst>
                                </p:cTn>
                              </p:par>
                              <p:par>
                                <p:cTn id="809" presetID="1" presetClass="entr" presetSubtype="0" fill="hold" grpId="1" nodeType="withEffect">
                                  <p:stCondLst>
                                    <p:cond delay="0"/>
                                  </p:stCondLst>
                                  <p:childTnLst>
                                    <p:set>
                                      <p:cBhvr>
                                        <p:cTn id="810" dur="1" fill="hold">
                                          <p:stCondLst>
                                            <p:cond delay="0"/>
                                          </p:stCondLst>
                                        </p:cTn>
                                        <p:tgtEl>
                                          <p:spTgt spid="6171"/>
                                        </p:tgtEl>
                                        <p:attrNameLst>
                                          <p:attrName>style.visibility</p:attrName>
                                        </p:attrNameLst>
                                      </p:cBhvr>
                                      <p:to>
                                        <p:strVal val="visible"/>
                                      </p:to>
                                    </p:set>
                                  </p:childTnLst>
                                </p:cTn>
                              </p:par>
                              <p:par>
                                <p:cTn id="811" presetID="1" presetClass="entr" presetSubtype="0" fill="hold" grpId="1" nodeType="withEffect">
                                  <p:stCondLst>
                                    <p:cond delay="0"/>
                                  </p:stCondLst>
                                  <p:childTnLst>
                                    <p:set>
                                      <p:cBhvr>
                                        <p:cTn id="812" dur="1" fill="hold">
                                          <p:stCondLst>
                                            <p:cond delay="0"/>
                                          </p:stCondLst>
                                        </p:cTn>
                                        <p:tgtEl>
                                          <p:spTgt spid="6172"/>
                                        </p:tgtEl>
                                        <p:attrNameLst>
                                          <p:attrName>style.visibility</p:attrName>
                                        </p:attrNameLst>
                                      </p:cBhvr>
                                      <p:to>
                                        <p:strVal val="visible"/>
                                      </p:to>
                                    </p:set>
                                  </p:childTnLst>
                                </p:cTn>
                              </p:par>
                              <p:par>
                                <p:cTn id="813" presetID="1" presetClass="entr" presetSubtype="0" fill="hold" grpId="0" nodeType="withEffect">
                                  <p:stCondLst>
                                    <p:cond delay="0"/>
                                  </p:stCondLst>
                                  <p:childTnLst>
                                    <p:set>
                                      <p:cBhvr>
                                        <p:cTn id="814" dur="1" fill="hold">
                                          <p:stCondLst>
                                            <p:cond delay="0"/>
                                          </p:stCondLst>
                                        </p:cTn>
                                        <p:tgtEl>
                                          <p:spTgt spid="6326"/>
                                        </p:tgtEl>
                                        <p:attrNameLst>
                                          <p:attrName>style.visibility</p:attrName>
                                        </p:attrNameLst>
                                      </p:cBhvr>
                                      <p:to>
                                        <p:strVal val="visible"/>
                                      </p:to>
                                    </p:set>
                                  </p:childTnLst>
                                </p:cTn>
                              </p:par>
                              <p:par>
                                <p:cTn id="815" presetID="1" presetClass="entr" presetSubtype="0" fill="hold" grpId="0" nodeType="withEffect">
                                  <p:stCondLst>
                                    <p:cond delay="0"/>
                                  </p:stCondLst>
                                  <p:childTnLst>
                                    <p:set>
                                      <p:cBhvr>
                                        <p:cTn id="816" dur="1" fill="hold">
                                          <p:stCondLst>
                                            <p:cond delay="0"/>
                                          </p:stCondLst>
                                        </p:cTn>
                                        <p:tgtEl>
                                          <p:spTgt spid="6327"/>
                                        </p:tgtEl>
                                        <p:attrNameLst>
                                          <p:attrName>style.visibility</p:attrName>
                                        </p:attrNameLst>
                                      </p:cBhvr>
                                      <p:to>
                                        <p:strVal val="visible"/>
                                      </p:to>
                                    </p:set>
                                  </p:childTnLst>
                                </p:cTn>
                              </p:par>
                            </p:childTnLst>
                          </p:cTn>
                        </p:par>
                      </p:childTnLst>
                    </p:cTn>
                  </p:par>
                  <p:par>
                    <p:cTn id="817" fill="hold" nodeType="clickPar">
                      <p:stCondLst>
                        <p:cond delay="indefinite"/>
                      </p:stCondLst>
                      <p:childTnLst>
                        <p:par>
                          <p:cTn id="818" fill="hold" nodeType="withGroup">
                            <p:stCondLst>
                              <p:cond delay="0"/>
                            </p:stCondLst>
                            <p:childTnLst>
                              <p:par>
                                <p:cTn id="819" presetID="27" presetClass="entr" presetSubtype="0" fill="hold" grpId="0" nodeType="clickEffect">
                                  <p:stCondLst>
                                    <p:cond delay="0"/>
                                  </p:stCondLst>
                                  <p:iterate type="lt">
                                    <p:tmPct val="50000"/>
                                  </p:iterate>
                                  <p:childTnLst>
                                    <p:set>
                                      <p:cBhvr>
                                        <p:cTn id="820" dur="1" fill="hold">
                                          <p:stCondLst>
                                            <p:cond delay="0"/>
                                          </p:stCondLst>
                                        </p:cTn>
                                        <p:tgtEl>
                                          <p:spTgt spid="6175"/>
                                        </p:tgtEl>
                                        <p:attrNameLst>
                                          <p:attrName>style.visibility</p:attrName>
                                        </p:attrNameLst>
                                      </p:cBhvr>
                                      <p:to>
                                        <p:strVal val="visible"/>
                                      </p:to>
                                    </p:set>
                                    <p:anim calcmode="discrete" valueType="clr">
                                      <p:cBhvr override="childStyle">
                                        <p:cTn id="821" dur="80"/>
                                        <p:tgtEl>
                                          <p:spTgt spid="6175"/>
                                        </p:tgtEl>
                                        <p:attrNameLst>
                                          <p:attrName>style.color</p:attrName>
                                        </p:attrNameLst>
                                      </p:cBhvr>
                                      <p:tavLst>
                                        <p:tav tm="0">
                                          <p:val>
                                            <p:clrVal>
                                              <a:schemeClr val="accent2"/>
                                            </p:clrVal>
                                          </p:val>
                                        </p:tav>
                                        <p:tav tm="50000">
                                          <p:val>
                                            <p:clrVal>
                                              <a:schemeClr val="hlink"/>
                                            </p:clrVal>
                                          </p:val>
                                        </p:tav>
                                      </p:tavLst>
                                    </p:anim>
                                    <p:anim calcmode="discrete" valueType="clr">
                                      <p:cBhvr>
                                        <p:cTn id="822" dur="80"/>
                                        <p:tgtEl>
                                          <p:spTgt spid="6175"/>
                                        </p:tgtEl>
                                        <p:attrNameLst>
                                          <p:attrName>fillcolor</p:attrName>
                                        </p:attrNameLst>
                                      </p:cBhvr>
                                      <p:tavLst>
                                        <p:tav tm="0">
                                          <p:val>
                                            <p:clrVal>
                                              <a:schemeClr val="accent2"/>
                                            </p:clrVal>
                                          </p:val>
                                        </p:tav>
                                        <p:tav tm="50000">
                                          <p:val>
                                            <p:clrVal>
                                              <a:schemeClr val="hlink"/>
                                            </p:clrVal>
                                          </p:val>
                                        </p:tav>
                                      </p:tavLst>
                                    </p:anim>
                                    <p:set>
                                      <p:cBhvr>
                                        <p:cTn id="823" dur="80"/>
                                        <p:tgtEl>
                                          <p:spTgt spid="6175"/>
                                        </p:tgtEl>
                                        <p:attrNameLst>
                                          <p:attrName>fill.type</p:attrName>
                                        </p:attrNameLst>
                                      </p:cBhvr>
                                      <p:to>
                                        <p:strVal val="solid"/>
                                      </p:to>
                                    </p:set>
                                  </p:childTnLst>
                                </p:cTn>
                              </p:par>
                            </p:childTnLst>
                          </p:cTn>
                        </p:par>
                        <p:par>
                          <p:cTn id="824" fill="hold" nodeType="afterGroup">
                            <p:stCondLst>
                              <p:cond delay="1160"/>
                            </p:stCondLst>
                            <p:childTnLst>
                              <p:par>
                                <p:cTn id="825" presetID="3" presetClass="emph" presetSubtype="2" fill="hold" grpId="1" nodeType="afterEffect">
                                  <p:stCondLst>
                                    <p:cond delay="0"/>
                                  </p:stCondLst>
                                  <p:iterate type="lt">
                                    <p:tmPct val="0"/>
                                  </p:iterate>
                                  <p:childTnLst>
                                    <p:animClr clrSpc="rgb" dir="cw">
                                      <p:cBhvr override="childStyle">
                                        <p:cTn id="826" dur="2000" fill="hold"/>
                                        <p:tgtEl>
                                          <p:spTgt spid="6175"/>
                                        </p:tgtEl>
                                        <p:attrNameLst>
                                          <p:attrName>style.color</p:attrName>
                                        </p:attrNameLst>
                                      </p:cBhvr>
                                      <p:to>
                                        <a:srgbClr val="0000FF"/>
                                      </p:to>
                                    </p:animClr>
                                  </p:childTnLst>
                                </p:cTn>
                              </p:par>
                              <p:par>
                                <p:cTn id="827" presetID="12" presetClass="entr" presetSubtype="2" fill="hold" grpId="5" nodeType="withEffect">
                                  <p:stCondLst>
                                    <p:cond delay="0"/>
                                  </p:stCondLst>
                                  <p:childTnLst>
                                    <p:set>
                                      <p:cBhvr>
                                        <p:cTn id="828" dur="1" fill="hold">
                                          <p:stCondLst>
                                            <p:cond delay="0"/>
                                          </p:stCondLst>
                                        </p:cTn>
                                        <p:tgtEl>
                                          <p:spTgt spid="6323"/>
                                        </p:tgtEl>
                                        <p:attrNameLst>
                                          <p:attrName>style.visibility</p:attrName>
                                        </p:attrNameLst>
                                      </p:cBhvr>
                                      <p:to>
                                        <p:strVal val="visible"/>
                                      </p:to>
                                    </p:set>
                                    <p:animEffect transition="in" filter="slide(fromRight)">
                                      <p:cBhvr>
                                        <p:cTn id="829" dur="2000"/>
                                        <p:tgtEl>
                                          <p:spTgt spid="6323"/>
                                        </p:tgtEl>
                                      </p:cBhvr>
                                    </p:animEffect>
                                  </p:childTnLst>
                                </p:cTn>
                              </p:par>
                              <p:par>
                                <p:cTn id="830" presetID="12" presetClass="entr" presetSubtype="2" fill="hold" grpId="7" nodeType="withEffect">
                                  <p:stCondLst>
                                    <p:cond delay="0"/>
                                  </p:stCondLst>
                                  <p:childTnLst>
                                    <p:set>
                                      <p:cBhvr>
                                        <p:cTn id="831" dur="1" fill="hold">
                                          <p:stCondLst>
                                            <p:cond delay="0"/>
                                          </p:stCondLst>
                                        </p:cTn>
                                        <p:tgtEl>
                                          <p:spTgt spid="6322"/>
                                        </p:tgtEl>
                                        <p:attrNameLst>
                                          <p:attrName>style.visibility</p:attrName>
                                        </p:attrNameLst>
                                      </p:cBhvr>
                                      <p:to>
                                        <p:strVal val="visible"/>
                                      </p:to>
                                    </p:set>
                                    <p:animEffect transition="in" filter="slide(fromRight)">
                                      <p:cBhvr>
                                        <p:cTn id="832" dur="2000"/>
                                        <p:tgtEl>
                                          <p:spTgt spid="6322"/>
                                        </p:tgtEl>
                                      </p:cBhvr>
                                    </p:animEffect>
                                  </p:childTnLst>
                                </p:cTn>
                              </p:par>
                            </p:childTnLst>
                          </p:cTn>
                        </p:par>
                        <p:par>
                          <p:cTn id="833" fill="hold" nodeType="afterGroup">
                            <p:stCondLst>
                              <p:cond delay="3160"/>
                            </p:stCondLst>
                            <p:childTnLst>
                              <p:par>
                                <p:cTn id="834" presetID="12" presetClass="entr" presetSubtype="2" fill="hold" grpId="6" nodeType="afterEffect">
                                  <p:stCondLst>
                                    <p:cond delay="0"/>
                                  </p:stCondLst>
                                  <p:childTnLst>
                                    <p:set>
                                      <p:cBhvr>
                                        <p:cTn id="835" dur="1" fill="hold">
                                          <p:stCondLst>
                                            <p:cond delay="0"/>
                                          </p:stCondLst>
                                        </p:cTn>
                                        <p:tgtEl>
                                          <p:spTgt spid="6323"/>
                                        </p:tgtEl>
                                        <p:attrNameLst>
                                          <p:attrName>style.visibility</p:attrName>
                                        </p:attrNameLst>
                                      </p:cBhvr>
                                      <p:to>
                                        <p:strVal val="visible"/>
                                      </p:to>
                                    </p:set>
                                    <p:animEffect transition="in" filter="slide(fromRight)">
                                      <p:cBhvr>
                                        <p:cTn id="836" dur="2000"/>
                                        <p:tgtEl>
                                          <p:spTgt spid="6323"/>
                                        </p:tgtEl>
                                      </p:cBhvr>
                                    </p:animEffect>
                                  </p:childTnLst>
                                </p:cTn>
                              </p:par>
                              <p:par>
                                <p:cTn id="837" presetID="12" presetClass="entr" presetSubtype="2" fill="hold" grpId="8" nodeType="withEffect">
                                  <p:stCondLst>
                                    <p:cond delay="0"/>
                                  </p:stCondLst>
                                  <p:childTnLst>
                                    <p:set>
                                      <p:cBhvr>
                                        <p:cTn id="838" dur="1" fill="hold">
                                          <p:stCondLst>
                                            <p:cond delay="0"/>
                                          </p:stCondLst>
                                        </p:cTn>
                                        <p:tgtEl>
                                          <p:spTgt spid="6322"/>
                                        </p:tgtEl>
                                        <p:attrNameLst>
                                          <p:attrName>style.visibility</p:attrName>
                                        </p:attrNameLst>
                                      </p:cBhvr>
                                      <p:to>
                                        <p:strVal val="visible"/>
                                      </p:to>
                                    </p:set>
                                    <p:animEffect transition="in" filter="slide(fromRight)">
                                      <p:cBhvr>
                                        <p:cTn id="839" dur="2000"/>
                                        <p:tgtEl>
                                          <p:spTgt spid="6322"/>
                                        </p:tgtEl>
                                      </p:cBhvr>
                                    </p:animEffect>
                                  </p:childTnLst>
                                </p:cTn>
                              </p:par>
                            </p:childTnLst>
                          </p:cTn>
                        </p:par>
                      </p:childTnLst>
                    </p:cTn>
                  </p:par>
                  <p:par>
                    <p:cTn id="840" fill="hold" nodeType="clickPar">
                      <p:stCondLst>
                        <p:cond delay="indefinite"/>
                      </p:stCondLst>
                      <p:childTnLst>
                        <p:par>
                          <p:cTn id="841" fill="hold" nodeType="withGroup">
                            <p:stCondLst>
                              <p:cond delay="0"/>
                            </p:stCondLst>
                            <p:childTnLst>
                              <p:par>
                                <p:cTn id="842" presetID="56" presetClass="entr" presetSubtype="0" fill="hold" grpId="0" nodeType="clickEffect">
                                  <p:stCondLst>
                                    <p:cond delay="0"/>
                                  </p:stCondLst>
                                  <p:iterate type="lt">
                                    <p:tmPct val="10000"/>
                                  </p:iterate>
                                  <p:childTnLst>
                                    <p:set>
                                      <p:cBhvr>
                                        <p:cTn id="843" dur="1" fill="hold">
                                          <p:stCondLst>
                                            <p:cond delay="0"/>
                                          </p:stCondLst>
                                        </p:cTn>
                                        <p:tgtEl>
                                          <p:spTgt spid="6174"/>
                                        </p:tgtEl>
                                        <p:attrNameLst>
                                          <p:attrName>style.visibility</p:attrName>
                                        </p:attrNameLst>
                                      </p:cBhvr>
                                      <p:to>
                                        <p:strVal val="visible"/>
                                      </p:to>
                                    </p:set>
                                    <p:anim by="(-#ppt_w*2)" calcmode="lin" valueType="num">
                                      <p:cBhvr rctx="PPT">
                                        <p:cTn id="844" dur="250" autoRev="1" fill="hold">
                                          <p:stCondLst>
                                            <p:cond delay="0"/>
                                          </p:stCondLst>
                                        </p:cTn>
                                        <p:tgtEl>
                                          <p:spTgt spid="6174"/>
                                        </p:tgtEl>
                                        <p:attrNameLst>
                                          <p:attrName>ppt_w</p:attrName>
                                        </p:attrNameLst>
                                      </p:cBhvr>
                                    </p:anim>
                                    <p:anim by="(#ppt_w*0.50)" calcmode="lin" valueType="num">
                                      <p:cBhvr>
                                        <p:cTn id="845" dur="250" decel="50000" autoRev="1" fill="hold">
                                          <p:stCondLst>
                                            <p:cond delay="0"/>
                                          </p:stCondLst>
                                        </p:cTn>
                                        <p:tgtEl>
                                          <p:spTgt spid="6174"/>
                                        </p:tgtEl>
                                        <p:attrNameLst>
                                          <p:attrName>ppt_x</p:attrName>
                                        </p:attrNameLst>
                                      </p:cBhvr>
                                    </p:anim>
                                    <p:anim from="(-#ppt_h/2)" to="(#ppt_y)" calcmode="lin" valueType="num">
                                      <p:cBhvr>
                                        <p:cTn id="846" dur="500" fill="hold">
                                          <p:stCondLst>
                                            <p:cond delay="0"/>
                                          </p:stCondLst>
                                        </p:cTn>
                                        <p:tgtEl>
                                          <p:spTgt spid="6174"/>
                                        </p:tgtEl>
                                        <p:attrNameLst>
                                          <p:attrName>ppt_y</p:attrName>
                                        </p:attrNameLst>
                                      </p:cBhvr>
                                    </p:anim>
                                    <p:animRot by="21600000">
                                      <p:cBhvr>
                                        <p:cTn id="847" dur="500" fill="hold">
                                          <p:stCondLst>
                                            <p:cond delay="0"/>
                                          </p:stCondLst>
                                        </p:cTn>
                                        <p:tgtEl>
                                          <p:spTgt spid="6174"/>
                                        </p:tgtEl>
                                        <p:attrNameLst>
                                          <p:attrName>r</p:attrName>
                                        </p:attrNameLst>
                                      </p:cBhvr>
                                    </p:animRot>
                                  </p:childTnLst>
                                </p:cTn>
                              </p:par>
                            </p:childTnLst>
                          </p:cTn>
                        </p:par>
                        <p:par>
                          <p:cTn id="848" fill="hold" nodeType="afterGroup">
                            <p:stCondLst>
                              <p:cond delay="3200"/>
                            </p:stCondLst>
                            <p:childTnLst>
                              <p:par>
                                <p:cTn id="849" presetID="3" presetClass="emph" presetSubtype="2" fill="hold" grpId="1" nodeType="afterEffect">
                                  <p:stCondLst>
                                    <p:cond delay="0"/>
                                  </p:stCondLst>
                                  <p:iterate type="lt">
                                    <p:tmPct val="0"/>
                                  </p:iterate>
                                  <p:childTnLst>
                                    <p:animClr clrSpc="rgb" dir="cw">
                                      <p:cBhvr override="childStyle">
                                        <p:cTn id="850" dur="2000" fill="hold"/>
                                        <p:tgtEl>
                                          <p:spTgt spid="6174"/>
                                        </p:tgtEl>
                                        <p:attrNameLst>
                                          <p:attrName>style.color</p:attrName>
                                        </p:attrNameLst>
                                      </p:cBhvr>
                                      <p:to>
                                        <a:srgbClr val="0000FF"/>
                                      </p:to>
                                    </p:animClr>
                                  </p:childTnLst>
                                </p:cTn>
                              </p:par>
                              <p:par>
                                <p:cTn id="851" presetID="12" presetClass="entr" presetSubtype="1" fill="hold" grpId="2" nodeType="withEffect">
                                  <p:stCondLst>
                                    <p:cond delay="0"/>
                                  </p:stCondLst>
                                  <p:childTnLst>
                                    <p:set>
                                      <p:cBhvr>
                                        <p:cTn id="852" dur="1" fill="hold">
                                          <p:stCondLst>
                                            <p:cond delay="0"/>
                                          </p:stCondLst>
                                        </p:cTn>
                                        <p:tgtEl>
                                          <p:spTgt spid="6324"/>
                                        </p:tgtEl>
                                        <p:attrNameLst>
                                          <p:attrName>style.visibility</p:attrName>
                                        </p:attrNameLst>
                                      </p:cBhvr>
                                      <p:to>
                                        <p:strVal val="visible"/>
                                      </p:to>
                                    </p:set>
                                    <p:animEffect transition="in" filter="slide(fromTop)">
                                      <p:cBhvr>
                                        <p:cTn id="853" dur="2000"/>
                                        <p:tgtEl>
                                          <p:spTgt spid="6324"/>
                                        </p:tgtEl>
                                      </p:cBhvr>
                                    </p:animEffect>
                                  </p:childTnLst>
                                </p:cTn>
                              </p:par>
                              <p:par>
                                <p:cTn id="854" presetID="12" presetClass="entr" presetSubtype="1" fill="hold" grpId="5" nodeType="withEffect">
                                  <p:stCondLst>
                                    <p:cond delay="0"/>
                                  </p:stCondLst>
                                  <p:childTnLst>
                                    <p:set>
                                      <p:cBhvr>
                                        <p:cTn id="855" dur="1" fill="hold">
                                          <p:stCondLst>
                                            <p:cond delay="0"/>
                                          </p:stCondLst>
                                        </p:cTn>
                                        <p:tgtEl>
                                          <p:spTgt spid="6325"/>
                                        </p:tgtEl>
                                        <p:attrNameLst>
                                          <p:attrName>style.visibility</p:attrName>
                                        </p:attrNameLst>
                                      </p:cBhvr>
                                      <p:to>
                                        <p:strVal val="visible"/>
                                      </p:to>
                                    </p:set>
                                    <p:animEffect transition="in" filter="slide(fromTop)">
                                      <p:cBhvr>
                                        <p:cTn id="856" dur="2000"/>
                                        <p:tgtEl>
                                          <p:spTgt spid="6325"/>
                                        </p:tgtEl>
                                      </p:cBhvr>
                                    </p:animEffect>
                                  </p:childTnLst>
                                </p:cTn>
                              </p:par>
                            </p:childTnLst>
                          </p:cTn>
                        </p:par>
                        <p:par>
                          <p:cTn id="857" fill="hold" nodeType="afterGroup">
                            <p:stCondLst>
                              <p:cond delay="5200"/>
                            </p:stCondLst>
                            <p:childTnLst>
                              <p:par>
                                <p:cTn id="858" presetID="12" presetClass="entr" presetSubtype="1" fill="hold" grpId="3" nodeType="afterEffect">
                                  <p:stCondLst>
                                    <p:cond delay="0"/>
                                  </p:stCondLst>
                                  <p:childTnLst>
                                    <p:set>
                                      <p:cBhvr>
                                        <p:cTn id="859" dur="1" fill="hold">
                                          <p:stCondLst>
                                            <p:cond delay="0"/>
                                          </p:stCondLst>
                                        </p:cTn>
                                        <p:tgtEl>
                                          <p:spTgt spid="6324"/>
                                        </p:tgtEl>
                                        <p:attrNameLst>
                                          <p:attrName>style.visibility</p:attrName>
                                        </p:attrNameLst>
                                      </p:cBhvr>
                                      <p:to>
                                        <p:strVal val="visible"/>
                                      </p:to>
                                    </p:set>
                                    <p:animEffect transition="in" filter="slide(fromTop)">
                                      <p:cBhvr>
                                        <p:cTn id="860" dur="2000"/>
                                        <p:tgtEl>
                                          <p:spTgt spid="6324"/>
                                        </p:tgtEl>
                                      </p:cBhvr>
                                    </p:animEffect>
                                  </p:childTnLst>
                                </p:cTn>
                              </p:par>
                              <p:par>
                                <p:cTn id="861" presetID="12" presetClass="entr" presetSubtype="1" fill="hold" grpId="6" nodeType="withEffect">
                                  <p:stCondLst>
                                    <p:cond delay="0"/>
                                  </p:stCondLst>
                                  <p:childTnLst>
                                    <p:set>
                                      <p:cBhvr>
                                        <p:cTn id="862" dur="1" fill="hold">
                                          <p:stCondLst>
                                            <p:cond delay="0"/>
                                          </p:stCondLst>
                                        </p:cTn>
                                        <p:tgtEl>
                                          <p:spTgt spid="6325"/>
                                        </p:tgtEl>
                                        <p:attrNameLst>
                                          <p:attrName>style.visibility</p:attrName>
                                        </p:attrNameLst>
                                      </p:cBhvr>
                                      <p:to>
                                        <p:strVal val="visible"/>
                                      </p:to>
                                    </p:set>
                                    <p:animEffect transition="in" filter="slide(fromTop)">
                                      <p:cBhvr>
                                        <p:cTn id="863" dur="2000"/>
                                        <p:tgtEl>
                                          <p:spTgt spid="6325"/>
                                        </p:tgtEl>
                                      </p:cBhvr>
                                    </p:animEffect>
                                  </p:childTnLst>
                                </p:cTn>
                              </p:par>
                            </p:childTnLst>
                          </p:cTn>
                        </p:par>
                      </p:childTnLst>
                    </p:cTn>
                  </p:par>
                  <p:par>
                    <p:cTn id="864" fill="hold" nodeType="clickPar">
                      <p:stCondLst>
                        <p:cond delay="indefinite"/>
                      </p:stCondLst>
                      <p:childTnLst>
                        <p:par>
                          <p:cTn id="865" fill="hold" nodeType="withGroup">
                            <p:stCondLst>
                              <p:cond delay="0"/>
                            </p:stCondLst>
                            <p:childTnLst>
                              <p:par>
                                <p:cTn id="866" presetID="40" presetClass="entr" presetSubtype="0" fill="hold" grpId="0" nodeType="clickEffect">
                                  <p:stCondLst>
                                    <p:cond delay="0"/>
                                  </p:stCondLst>
                                  <p:iterate type="lt">
                                    <p:tmPct val="10000"/>
                                  </p:iterate>
                                  <p:childTnLst>
                                    <p:set>
                                      <p:cBhvr>
                                        <p:cTn id="867" dur="1" fill="hold">
                                          <p:stCondLst>
                                            <p:cond delay="0"/>
                                          </p:stCondLst>
                                        </p:cTn>
                                        <p:tgtEl>
                                          <p:spTgt spid="6176"/>
                                        </p:tgtEl>
                                        <p:attrNameLst>
                                          <p:attrName>style.visibility</p:attrName>
                                        </p:attrNameLst>
                                      </p:cBhvr>
                                      <p:to>
                                        <p:strVal val="visible"/>
                                      </p:to>
                                    </p:set>
                                    <p:animEffect transition="in" filter="fade">
                                      <p:cBhvr>
                                        <p:cTn id="868" dur="500"/>
                                        <p:tgtEl>
                                          <p:spTgt spid="6176"/>
                                        </p:tgtEl>
                                      </p:cBhvr>
                                    </p:animEffect>
                                    <p:anim calcmode="lin" valueType="num">
                                      <p:cBhvr>
                                        <p:cTn id="869" dur="500" fill="hold"/>
                                        <p:tgtEl>
                                          <p:spTgt spid="6176"/>
                                        </p:tgtEl>
                                        <p:attrNameLst>
                                          <p:attrName>ppt_x</p:attrName>
                                        </p:attrNameLst>
                                      </p:cBhvr>
                                      <p:tavLst>
                                        <p:tav tm="0">
                                          <p:val>
                                            <p:strVal val="#ppt_x-.1"/>
                                          </p:val>
                                        </p:tav>
                                        <p:tav tm="100000">
                                          <p:val>
                                            <p:strVal val="#ppt_x"/>
                                          </p:val>
                                        </p:tav>
                                      </p:tavLst>
                                    </p:anim>
                                    <p:anim calcmode="lin" valueType="num">
                                      <p:cBhvr>
                                        <p:cTn id="870" dur="500" fill="hold"/>
                                        <p:tgtEl>
                                          <p:spTgt spid="6176"/>
                                        </p:tgtEl>
                                        <p:attrNameLst>
                                          <p:attrName>ppt_y</p:attrName>
                                        </p:attrNameLst>
                                      </p:cBhvr>
                                      <p:tavLst>
                                        <p:tav tm="0">
                                          <p:val>
                                            <p:strVal val="#ppt_y"/>
                                          </p:val>
                                        </p:tav>
                                        <p:tav tm="100000">
                                          <p:val>
                                            <p:strVal val="#ppt_y"/>
                                          </p:val>
                                        </p:tav>
                                      </p:tavLst>
                                    </p:anim>
                                  </p:childTnLst>
                                </p:cTn>
                              </p:par>
                            </p:childTnLst>
                          </p:cTn>
                        </p:par>
                        <p:par>
                          <p:cTn id="871" fill="hold" nodeType="afterGroup">
                            <p:stCondLst>
                              <p:cond delay="1450"/>
                            </p:stCondLst>
                            <p:childTnLst>
                              <p:par>
                                <p:cTn id="872" presetID="3" presetClass="emph" presetSubtype="2" fill="hold" grpId="1" nodeType="afterEffect">
                                  <p:stCondLst>
                                    <p:cond delay="0"/>
                                  </p:stCondLst>
                                  <p:iterate type="lt">
                                    <p:tmPct val="0"/>
                                  </p:iterate>
                                  <p:childTnLst>
                                    <p:animClr clrSpc="rgb" dir="cw">
                                      <p:cBhvr override="childStyle">
                                        <p:cTn id="873" dur="2000" fill="hold"/>
                                        <p:tgtEl>
                                          <p:spTgt spid="6176"/>
                                        </p:tgtEl>
                                        <p:attrNameLst>
                                          <p:attrName>style.color</p:attrName>
                                        </p:attrNameLst>
                                      </p:cBhvr>
                                      <p:to>
                                        <a:srgbClr val="0000FF"/>
                                      </p:to>
                                    </p:animClr>
                                  </p:childTnLst>
                                </p:cTn>
                              </p:par>
                              <p:par>
                                <p:cTn id="874" presetID="12" presetClass="entr" presetSubtype="1" fill="hold" grpId="1" nodeType="withEffect">
                                  <p:stCondLst>
                                    <p:cond delay="0"/>
                                  </p:stCondLst>
                                  <p:childTnLst>
                                    <p:set>
                                      <p:cBhvr>
                                        <p:cTn id="875" dur="1" fill="hold">
                                          <p:stCondLst>
                                            <p:cond delay="0"/>
                                          </p:stCondLst>
                                        </p:cTn>
                                        <p:tgtEl>
                                          <p:spTgt spid="6320"/>
                                        </p:tgtEl>
                                        <p:attrNameLst>
                                          <p:attrName>style.visibility</p:attrName>
                                        </p:attrNameLst>
                                      </p:cBhvr>
                                      <p:to>
                                        <p:strVal val="visible"/>
                                      </p:to>
                                    </p:set>
                                    <p:animEffect transition="in" filter="slide(fromTop)">
                                      <p:cBhvr>
                                        <p:cTn id="876" dur="2000"/>
                                        <p:tgtEl>
                                          <p:spTgt spid="6320"/>
                                        </p:tgtEl>
                                      </p:cBhvr>
                                    </p:animEffect>
                                  </p:childTnLst>
                                </p:cTn>
                              </p:par>
                            </p:childTnLst>
                          </p:cTn>
                        </p:par>
                        <p:par>
                          <p:cTn id="877" fill="hold" nodeType="afterGroup">
                            <p:stCondLst>
                              <p:cond delay="3450"/>
                            </p:stCondLst>
                            <p:childTnLst>
                              <p:par>
                                <p:cTn id="878" presetID="12" presetClass="entr" presetSubtype="1" fill="hold" grpId="2" nodeType="afterEffect">
                                  <p:stCondLst>
                                    <p:cond delay="0"/>
                                  </p:stCondLst>
                                  <p:childTnLst>
                                    <p:set>
                                      <p:cBhvr>
                                        <p:cTn id="879" dur="1" fill="hold">
                                          <p:stCondLst>
                                            <p:cond delay="0"/>
                                          </p:stCondLst>
                                        </p:cTn>
                                        <p:tgtEl>
                                          <p:spTgt spid="6320"/>
                                        </p:tgtEl>
                                        <p:attrNameLst>
                                          <p:attrName>style.visibility</p:attrName>
                                        </p:attrNameLst>
                                      </p:cBhvr>
                                      <p:to>
                                        <p:strVal val="visible"/>
                                      </p:to>
                                    </p:set>
                                    <p:animEffect transition="in" filter="slide(fromTop)">
                                      <p:cBhvr>
                                        <p:cTn id="880" dur="2000"/>
                                        <p:tgtEl>
                                          <p:spTgt spid="6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6" grpId="1" animBg="1"/>
      <p:bldP spid="6146" grpId="2" animBg="1"/>
      <p:bldP spid="6147" grpId="0" animBg="1"/>
      <p:bldP spid="6148" grpId="0" animBg="1"/>
      <p:bldP spid="6148" grpId="1" animBg="1"/>
      <p:bldP spid="6149" grpId="0" animBg="1"/>
      <p:bldP spid="6150" grpId="0" animBg="1"/>
      <p:bldP spid="6151" grpId="0" animBg="1"/>
      <p:bldP spid="6152" grpId="0" animBg="1"/>
      <p:bldP spid="6153" grpId="0" animBg="1"/>
      <p:bldP spid="6154" grpId="0" animBg="1"/>
      <p:bldP spid="6154" grpId="1" animBg="1"/>
      <p:bldP spid="6155" grpId="0" animBg="1"/>
      <p:bldP spid="6155" grpId="1" animBg="1"/>
      <p:bldP spid="6156" grpId="0" animBg="1"/>
      <p:bldP spid="6156" grpId="1" animBg="1"/>
      <p:bldP spid="6157" grpId="0"/>
      <p:bldP spid="6157" grpId="1"/>
      <p:bldP spid="6158" grpId="0"/>
      <p:bldP spid="6158" grpId="1"/>
      <p:bldP spid="6159" grpId="0" animBg="1"/>
      <p:bldP spid="6159" grpId="1" animBg="1"/>
      <p:bldP spid="6160" grpId="0" animBg="1"/>
      <p:bldP spid="6160" grpId="1" animBg="1"/>
      <p:bldP spid="6161" grpId="0" animBg="1"/>
      <p:bldP spid="6161" grpId="1" animBg="1"/>
      <p:bldP spid="6162" grpId="0" animBg="1"/>
      <p:bldP spid="6162" grpId="1" animBg="1"/>
      <p:bldP spid="6163" grpId="0" animBg="1"/>
      <p:bldP spid="6163" grpId="1" animBg="1"/>
      <p:bldP spid="6164" grpId="0" animBg="1"/>
      <p:bldP spid="6164" grpId="1" animBg="1"/>
      <p:bldP spid="6165" grpId="0" animBg="1"/>
      <p:bldP spid="6165" grpId="1" animBg="1"/>
      <p:bldP spid="6166" grpId="0" animBg="1"/>
      <p:bldP spid="6166" grpId="1" animBg="1"/>
      <p:bldP spid="6171" grpId="0" animBg="1"/>
      <p:bldP spid="6171" grpId="1" animBg="1"/>
      <p:bldP spid="6172" grpId="0" animBg="1"/>
      <p:bldP spid="6172" grpId="1" animBg="1"/>
      <p:bldP spid="6174" grpId="0"/>
      <p:bldP spid="6174" grpId="1"/>
      <p:bldP spid="6175" grpId="0"/>
      <p:bldP spid="6175" grpId="1"/>
      <p:bldP spid="6176" grpId="0"/>
      <p:bldP spid="6176" grpId="1"/>
      <p:bldP spid="6177" grpId="0"/>
      <p:bldP spid="6177" grpId="1"/>
      <p:bldP spid="6178" grpId="0"/>
      <p:bldP spid="6178" grpId="1"/>
      <p:bldP spid="6179" grpId="0" animBg="1"/>
      <p:bldP spid="6180" grpId="0" animBg="1"/>
      <p:bldP spid="6180" grpId="1" animBg="1"/>
      <p:bldP spid="6181" grpId="0"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9" grpId="0" animBg="1"/>
      <p:bldP spid="6189" grpId="1" animBg="1"/>
      <p:bldP spid="6190" grpId="0" animBg="1"/>
      <p:bldP spid="6190" grpId="1" animBg="1"/>
      <p:bldP spid="6191" grpId="0" animBg="1"/>
      <p:bldP spid="6191" grpId="1" animBg="1"/>
      <p:bldP spid="6192" grpId="0" animBg="1"/>
      <p:bldP spid="6192" grpId="1" animBg="1"/>
      <p:bldP spid="6193" grpId="0" animBg="1"/>
      <p:bldP spid="6193" grpId="1" animBg="1"/>
      <p:bldP spid="6194" grpId="0" animBg="1"/>
      <p:bldP spid="6194" grpId="1" animBg="1"/>
      <p:bldP spid="6195" grpId="0" animBg="1"/>
      <p:bldP spid="6196" grpId="0" animBg="1"/>
      <p:bldP spid="6196" grpId="1" animBg="1"/>
      <p:bldP spid="6197" grpId="0" animBg="1"/>
      <p:bldP spid="6197" grpId="1" animBg="1"/>
      <p:bldP spid="6198" grpId="0" animBg="1"/>
      <p:bldP spid="6198" grpId="1" animBg="1"/>
      <p:bldP spid="6199" grpId="0" animBg="1"/>
      <p:bldP spid="6199" grpId="1" animBg="1"/>
      <p:bldP spid="6200" grpId="0" animBg="1"/>
      <p:bldP spid="6200" grpId="1" animBg="1"/>
      <p:bldP spid="6201" grpId="0" animBg="1"/>
      <p:bldP spid="6201" grpId="1" animBg="1"/>
      <p:bldP spid="6202" grpId="0" animBg="1"/>
      <p:bldP spid="6203" grpId="0" animBg="1"/>
      <p:bldP spid="6203" grpId="1" animBg="1"/>
      <p:bldP spid="6204" grpId="0" animBg="1"/>
      <p:bldP spid="6204" grpId="1" animBg="1"/>
      <p:bldP spid="6205" grpId="0" animBg="1"/>
      <p:bldP spid="6205" grpId="1" animBg="1"/>
      <p:bldP spid="6206" grpId="0" animBg="1"/>
      <p:bldP spid="6206" grpId="1" animBg="1"/>
      <p:bldP spid="6207" grpId="0" animBg="1"/>
      <p:bldP spid="6207" grpId="1" animBg="1"/>
      <p:bldP spid="6208" grpId="0" animBg="1"/>
      <p:bldP spid="6208" grpId="1" animBg="1"/>
      <p:bldP spid="6209" grpId="0" animBg="1"/>
      <p:bldP spid="6210" grpId="0" animBg="1"/>
      <p:bldP spid="6211" grpId="0" animBg="1"/>
      <p:bldP spid="6212" grpId="0" animBg="1"/>
      <p:bldP spid="6213" grpId="0" animBg="1"/>
      <p:bldP spid="6214" grpId="0" animBg="1"/>
      <p:bldP spid="6215" grpId="0" animBg="1"/>
      <p:bldP spid="6216" grpId="0" animBg="1"/>
      <p:bldP spid="6217" grpId="0" animBg="1"/>
      <p:bldP spid="6218" grpId="0" animBg="1"/>
      <p:bldP spid="6219" grpId="0" animBg="1"/>
      <p:bldP spid="6220" grpId="0" animBg="1"/>
      <p:bldP spid="6221" grpId="0" animBg="1"/>
      <p:bldP spid="6222" grpId="0" animBg="1"/>
      <p:bldP spid="6223" grpId="0" animBg="1"/>
      <p:bldP spid="6224" grpId="0" animBg="1"/>
      <p:bldP spid="6225" grpId="0" animBg="1"/>
      <p:bldP spid="6226" grpId="0" animBg="1"/>
      <p:bldP spid="6227" grpId="0" animBg="1"/>
      <p:bldP spid="6228" grpId="0" animBg="1"/>
      <p:bldP spid="6229" grpId="0" animBg="1"/>
      <p:bldP spid="6230" grpId="0" animBg="1"/>
      <p:bldP spid="6231" grpId="0" animBg="1"/>
      <p:bldP spid="6231" grpId="1" animBg="1"/>
      <p:bldP spid="6232" grpId="0" animBg="1"/>
      <p:bldP spid="6232" grpId="1" animBg="1"/>
      <p:bldP spid="6233" grpId="0" animBg="1"/>
      <p:bldP spid="6233" grpId="1" animBg="1"/>
      <p:bldP spid="6234" grpId="0" animBg="1"/>
      <p:bldP spid="6234" grpId="1" animBg="1"/>
      <p:bldP spid="6235" grpId="0" animBg="1"/>
      <p:bldP spid="6235" grpId="1" animBg="1"/>
      <p:bldP spid="6236" grpId="0" animBg="1"/>
      <p:bldP spid="6236" grpId="1" animBg="1"/>
      <p:bldP spid="6237" grpId="0" animBg="1"/>
      <p:bldP spid="6237" grpId="1" animBg="1"/>
      <p:bldP spid="6238" grpId="0" animBg="1"/>
      <p:bldP spid="6238" grpId="1" animBg="1"/>
      <p:bldP spid="6239" grpId="0" animBg="1"/>
      <p:bldP spid="6239" grpId="1" animBg="1"/>
      <p:bldP spid="6240" grpId="0" animBg="1"/>
      <p:bldP spid="6240" grpId="1" animBg="1"/>
      <p:bldP spid="6241" grpId="0" animBg="1"/>
      <p:bldP spid="6241" grpId="1" animBg="1"/>
      <p:bldP spid="6242" grpId="0" animBg="1"/>
      <p:bldP spid="6242" grpId="1" animBg="1"/>
      <p:bldP spid="6243" grpId="0" animBg="1"/>
      <p:bldP spid="6243" grpId="1" animBg="1"/>
      <p:bldP spid="6244" grpId="0" animBg="1"/>
      <p:bldP spid="6244" grpId="1" animBg="1"/>
      <p:bldP spid="6245" grpId="0" animBg="1"/>
      <p:bldP spid="6245" grpId="1" animBg="1"/>
      <p:bldP spid="6246" grpId="0" animBg="1"/>
      <p:bldP spid="6246" grpId="1" animBg="1"/>
      <p:bldP spid="6247" grpId="0" animBg="1"/>
      <p:bldP spid="6247" grpId="1" animBg="1"/>
      <p:bldP spid="6248" grpId="0" animBg="1"/>
      <p:bldP spid="6248" grpId="1" animBg="1"/>
      <p:bldP spid="6249" grpId="0" animBg="1"/>
      <p:bldP spid="6249" grpId="1" animBg="1"/>
      <p:bldP spid="6250" grpId="0" animBg="1"/>
      <p:bldP spid="6250" grpId="1" animBg="1"/>
      <p:bldP spid="6251" grpId="0" animBg="1"/>
      <p:bldP spid="6251" grpId="1" animBg="1"/>
      <p:bldP spid="6252" grpId="0" animBg="1"/>
      <p:bldP spid="6252" grpId="1" animBg="1"/>
      <p:bldP spid="6253" grpId="0" animBg="1"/>
      <p:bldP spid="6253" grpId="1" animBg="1"/>
      <p:bldP spid="6254" grpId="0" animBg="1"/>
      <p:bldP spid="6254" grpId="1" animBg="1"/>
      <p:bldP spid="6255" grpId="0" animBg="1"/>
      <p:bldP spid="6255" grpId="1" animBg="1"/>
      <p:bldP spid="6256" grpId="0" animBg="1"/>
      <p:bldP spid="6256" grpId="1" animBg="1"/>
      <p:bldP spid="6257" grpId="0" animBg="1"/>
      <p:bldP spid="6257" grpId="1" animBg="1"/>
      <p:bldP spid="6258" grpId="0" animBg="1"/>
      <p:bldP spid="6258" grpId="1" animBg="1"/>
      <p:bldP spid="6259" grpId="0" animBg="1"/>
      <p:bldP spid="6259" grpId="1" animBg="1"/>
      <p:bldP spid="6260" grpId="0" animBg="1"/>
      <p:bldP spid="6260" grpId="1" animBg="1"/>
      <p:bldP spid="6261" grpId="0" animBg="1"/>
      <p:bldP spid="6261" grpId="1" animBg="1"/>
      <p:bldP spid="6262" grpId="0" animBg="1"/>
      <p:bldP spid="6262" grpId="1" animBg="1"/>
      <p:bldP spid="6263" grpId="0" animBg="1"/>
      <p:bldP spid="6264" grpId="0" animBg="1"/>
      <p:bldP spid="6264" grpId="1" animBg="1"/>
      <p:bldP spid="6265" grpId="0" animBg="1"/>
      <p:bldP spid="6265" grpId="1" animBg="1"/>
      <p:bldP spid="6266" grpId="0" animBg="1"/>
      <p:bldP spid="6266" grpId="1" animBg="1"/>
      <p:bldP spid="6267" grpId="0" animBg="1"/>
      <p:bldP spid="6267" grpId="1" animBg="1"/>
      <p:bldP spid="6268" grpId="0" animBg="1"/>
      <p:bldP spid="6268" grpId="1" animBg="1"/>
      <p:bldP spid="6269" grpId="0" animBg="1"/>
      <p:bldP spid="6269" grpId="1" animBg="1"/>
      <p:bldP spid="6270" grpId="0" animBg="1"/>
      <p:bldP spid="6270" grpId="1" animBg="1"/>
      <p:bldP spid="6271" grpId="0" animBg="1"/>
      <p:bldP spid="6271" grpId="1" animBg="1"/>
      <p:bldP spid="6272" grpId="0" animBg="1"/>
      <p:bldP spid="6272" grpId="1" animBg="1"/>
      <p:bldP spid="6273" grpId="0" animBg="1"/>
      <p:bldP spid="6273" grpId="1" animBg="1"/>
      <p:bldP spid="6274" grpId="0" animBg="1"/>
      <p:bldP spid="6274" grpId="1" animBg="1"/>
      <p:bldP spid="6275" grpId="0" animBg="1"/>
      <p:bldP spid="6276" grpId="0" animBg="1"/>
      <p:bldP spid="6277" grpId="0" animBg="1"/>
      <p:bldP spid="6278" grpId="0" animBg="1"/>
      <p:bldP spid="6279" grpId="0" animBg="1"/>
      <p:bldP spid="6280" grpId="0" animBg="1"/>
      <p:bldP spid="6281" grpId="0" animBg="1"/>
      <p:bldP spid="6282" grpId="0" animBg="1"/>
      <p:bldP spid="6283" grpId="0" animBg="1"/>
      <p:bldP spid="6284" grpId="0" animBg="1"/>
      <p:bldP spid="6285" grpId="0" animBg="1"/>
      <p:bldP spid="6286" grpId="0" animBg="1"/>
      <p:bldP spid="6287" grpId="0" animBg="1"/>
      <p:bldP spid="6288" grpId="0" animBg="1"/>
      <p:bldP spid="6289" grpId="0" animBg="1"/>
      <p:bldP spid="6290" grpId="0" animBg="1"/>
      <p:bldP spid="6291" grpId="0" animBg="1"/>
      <p:bldP spid="6292" grpId="0" animBg="1"/>
      <p:bldP spid="6293" grpId="0" animBg="1"/>
      <p:bldP spid="6294" grpId="0" animBg="1"/>
      <p:bldP spid="6295" grpId="0" animBg="1"/>
      <p:bldP spid="6295" grpId="1" animBg="1"/>
      <p:bldP spid="6296" grpId="0" animBg="1"/>
      <p:bldP spid="6296" grpId="1" animBg="1"/>
      <p:bldP spid="6297" grpId="0" animBg="1"/>
      <p:bldP spid="6297" grpId="1" animBg="1"/>
      <p:bldP spid="6298" grpId="0" animBg="1"/>
      <p:bldP spid="6298" grpId="1" animBg="1"/>
      <p:bldP spid="6299" grpId="0" animBg="1"/>
      <p:bldP spid="6299" grpId="1" animBg="1"/>
      <p:bldP spid="6300" grpId="0" animBg="1"/>
      <p:bldP spid="6300" grpId="1" animBg="1"/>
      <p:bldP spid="6301" grpId="0" animBg="1"/>
      <p:bldP spid="6301" grpId="1" animBg="1"/>
      <p:bldP spid="6302" grpId="0" animBg="1"/>
      <p:bldP spid="6302" grpId="1" animBg="1"/>
      <p:bldP spid="6303" grpId="0" animBg="1"/>
      <p:bldP spid="6303" grpId="1" animBg="1"/>
      <p:bldP spid="6304" grpId="0" animBg="1"/>
      <p:bldP spid="6304" grpId="1" animBg="1"/>
      <p:bldP spid="6305" grpId="0" animBg="1"/>
      <p:bldP spid="6305" grpId="1" animBg="1"/>
      <p:bldP spid="6306" grpId="0" animBg="1"/>
      <p:bldP spid="6306" grpId="1" animBg="1"/>
      <p:bldP spid="6307" grpId="0" animBg="1"/>
      <p:bldP spid="6307" grpId="1" animBg="1"/>
      <p:bldP spid="6308" grpId="0" animBg="1"/>
      <p:bldP spid="6308" grpId="1" animBg="1"/>
      <p:bldP spid="6309" grpId="0" animBg="1"/>
      <p:bldP spid="6309" grpId="1" animBg="1"/>
      <p:bldP spid="6310" grpId="0" animBg="1"/>
      <p:bldP spid="6310" grpId="1" animBg="1"/>
      <p:bldP spid="6311" grpId="0" animBg="1"/>
      <p:bldP spid="6311" grpId="1" animBg="1"/>
      <p:bldP spid="6312" grpId="0" animBg="1"/>
      <p:bldP spid="6312" grpId="1" animBg="1"/>
      <p:bldP spid="6313" grpId="0" animBg="1"/>
      <p:bldP spid="6313" grpId="1" animBg="1"/>
      <p:bldP spid="6314" grpId="0" animBg="1"/>
      <p:bldP spid="6314" grpId="1" animBg="1"/>
      <p:bldP spid="6315" grpId="0" animBg="1"/>
      <p:bldP spid="6315" grpId="1" animBg="1"/>
      <p:bldP spid="6318" grpId="0" animBg="1"/>
      <p:bldP spid="6319" grpId="0" animBg="1"/>
      <p:bldP spid="6320" grpId="0" animBg="1"/>
      <p:bldP spid="6320" grpId="1" animBg="1"/>
      <p:bldP spid="6320" grpId="2" animBg="1"/>
      <p:bldP spid="6321" grpId="0" animBg="1"/>
      <p:bldP spid="6321" grpId="1" animBg="1"/>
      <p:bldP spid="6321" grpId="2" animBg="1"/>
      <p:bldP spid="6321" grpId="3" animBg="1"/>
      <p:bldP spid="6322" grpId="0" animBg="1"/>
      <p:bldP spid="6322" grpId="1" animBg="1"/>
      <p:bldP spid="6322" grpId="2" animBg="1"/>
      <p:bldP spid="6322" grpId="3" animBg="1"/>
      <p:bldP spid="6322" grpId="4" animBg="1"/>
      <p:bldP spid="6322" grpId="5" animBg="1"/>
      <p:bldP spid="6322" grpId="6" animBg="1"/>
      <p:bldP spid="6322" grpId="7" animBg="1"/>
      <p:bldP spid="6322" grpId="8" animBg="1"/>
      <p:bldP spid="6323" grpId="0" animBg="1"/>
      <p:bldP spid="6323" grpId="1" animBg="1"/>
      <p:bldP spid="6323" grpId="2" animBg="1"/>
      <p:bldP spid="6323" grpId="3" animBg="1"/>
      <p:bldP spid="6323" grpId="4" animBg="1"/>
      <p:bldP spid="6323" grpId="5" animBg="1"/>
      <p:bldP spid="6323" grpId="6" animBg="1"/>
      <p:bldP spid="6324" grpId="0" animBg="1"/>
      <p:bldP spid="6324" grpId="1" animBg="1"/>
      <p:bldP spid="6324" grpId="2" animBg="1"/>
      <p:bldP spid="6324" grpId="3" animBg="1"/>
      <p:bldP spid="6325" grpId="0" animBg="1"/>
      <p:bldP spid="6325" grpId="1" animBg="1"/>
      <p:bldP spid="6325" grpId="2" animBg="1"/>
      <p:bldP spid="6325" grpId="3" animBg="1"/>
      <p:bldP spid="6325" grpId="4" animBg="1"/>
      <p:bldP spid="6325" grpId="5" animBg="1"/>
      <p:bldP spid="6325" grpId="6" animBg="1"/>
      <p:bldP spid="6326" grpId="0" animBg="1"/>
      <p:bldP spid="6327" grpId="0" animBg="1"/>
      <p:bldP spid="19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6" name="Object 4"/>
          <p:cNvGraphicFramePr>
            <a:graphicFrameLocks noChangeAspect="1"/>
          </p:cNvGraphicFramePr>
          <p:nvPr/>
        </p:nvGraphicFramePr>
        <p:xfrm>
          <a:off x="2238375" y="3808415"/>
          <a:ext cx="3005138" cy="1925637"/>
        </p:xfrm>
        <a:graphic>
          <a:graphicData uri="http://schemas.openxmlformats.org/presentationml/2006/ole">
            <mc:AlternateContent xmlns:mc="http://schemas.openxmlformats.org/markup-compatibility/2006">
              <mc:Choice xmlns:v="urn:schemas-microsoft-com:vml" Requires="v">
                <p:oleObj spid="_x0000_s13314" name="Equation" r:id="rId3" imgW="901309" imgH="710891" progId="Equation.DSMT4">
                  <p:embed/>
                </p:oleObj>
              </mc:Choice>
              <mc:Fallback>
                <p:oleObj name="Equation" r:id="rId3" imgW="901309" imgH="71089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3808415"/>
                        <a:ext cx="3005138" cy="192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7" name="Text Box 5"/>
          <p:cNvSpPr txBox="1">
            <a:spLocks noChangeArrowheads="1"/>
          </p:cNvSpPr>
          <p:nvPr/>
        </p:nvSpPr>
        <p:spPr bwMode="auto">
          <a:xfrm>
            <a:off x="457200" y="3213100"/>
            <a:ext cx="66357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0000"/>
                </a:solidFill>
              </a:rPr>
              <a:t>b</a:t>
            </a:r>
            <a:r>
              <a:rPr lang="en-US" sz="2800">
                <a:solidFill>
                  <a:srgbClr val="FF0000"/>
                </a:solidFill>
              </a:rPr>
              <a:t>) Diện tích xung quanh của hình nón cụt:    </a:t>
            </a:r>
          </a:p>
        </p:txBody>
      </p:sp>
      <p:sp>
        <p:nvSpPr>
          <p:cNvPr id="16388" name="Text Box 6"/>
          <p:cNvSpPr txBox="1">
            <a:spLocks noChangeArrowheads="1"/>
          </p:cNvSpPr>
          <p:nvPr/>
        </p:nvSpPr>
        <p:spPr bwMode="auto">
          <a:xfrm>
            <a:off x="0" y="838201"/>
            <a:ext cx="5867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0000"/>
                </a:solidFill>
              </a:rPr>
              <a:t>Cho hình nón cụt như hình bên.Hãy tính</a:t>
            </a:r>
          </a:p>
          <a:p>
            <a:pPr eaLnBrk="1" hangingPunct="1">
              <a:spcBef>
                <a:spcPct val="50000"/>
              </a:spcBef>
              <a:buFontTx/>
              <a:buAutoNum type="alphaLcParenR"/>
            </a:pPr>
            <a:r>
              <a:rPr lang="en-US" sz="2400">
                <a:solidFill>
                  <a:srgbClr val="FF0000"/>
                </a:solidFill>
              </a:rPr>
              <a:t>Bán kính đáy nhỏ của hình nón cụt</a:t>
            </a:r>
          </a:p>
          <a:p>
            <a:pPr eaLnBrk="1" hangingPunct="1">
              <a:spcBef>
                <a:spcPct val="50000"/>
              </a:spcBef>
              <a:buFontTx/>
              <a:buAutoNum type="alphaLcParenR"/>
            </a:pPr>
            <a:r>
              <a:rPr lang="en-US" sz="2400">
                <a:solidFill>
                  <a:srgbClr val="FF0000"/>
                </a:solidFill>
              </a:rPr>
              <a:t>Diện tích xung quanh của hình nón cụt</a:t>
            </a:r>
          </a:p>
        </p:txBody>
      </p:sp>
      <p:sp>
        <p:nvSpPr>
          <p:cNvPr id="16389" name="Text Box 7"/>
          <p:cNvSpPr txBox="1">
            <a:spLocks noChangeArrowheads="1"/>
          </p:cNvSpPr>
          <p:nvPr/>
        </p:nvSpPr>
        <p:spPr bwMode="auto">
          <a:xfrm>
            <a:off x="1584325" y="2492377"/>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u="sng">
                <a:solidFill>
                  <a:srgbClr val="FF0000"/>
                </a:solidFill>
              </a:rPr>
              <a:t>Giải :</a:t>
            </a:r>
            <a:r>
              <a:rPr lang="en-US" sz="2800">
                <a:solidFill>
                  <a:srgbClr val="FF0000"/>
                </a:solidFill>
              </a:rPr>
              <a:t>  </a:t>
            </a:r>
          </a:p>
        </p:txBody>
      </p:sp>
      <p:grpSp>
        <p:nvGrpSpPr>
          <p:cNvPr id="16390" name="Group 8"/>
          <p:cNvGrpSpPr>
            <a:grpSpLocks/>
          </p:cNvGrpSpPr>
          <p:nvPr/>
        </p:nvGrpSpPr>
        <p:grpSpPr bwMode="auto">
          <a:xfrm>
            <a:off x="6096000" y="0"/>
            <a:ext cx="3429000" cy="2438400"/>
            <a:chOff x="3840" y="0"/>
            <a:chExt cx="2160" cy="1865"/>
          </a:xfrm>
        </p:grpSpPr>
        <p:grpSp>
          <p:nvGrpSpPr>
            <p:cNvPr id="16393" name="Group 9"/>
            <p:cNvGrpSpPr>
              <a:grpSpLocks/>
            </p:cNvGrpSpPr>
            <p:nvPr/>
          </p:nvGrpSpPr>
          <p:grpSpPr bwMode="auto">
            <a:xfrm>
              <a:off x="3840" y="0"/>
              <a:ext cx="2160" cy="1865"/>
              <a:chOff x="3600" y="384"/>
              <a:chExt cx="2160" cy="1865"/>
            </a:xfrm>
          </p:grpSpPr>
          <p:pic>
            <p:nvPicPr>
              <p:cNvPr id="16397" name="Picture 10"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 y="384"/>
                <a:ext cx="2160" cy="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8" name="Group 11"/>
              <p:cNvGrpSpPr>
                <a:grpSpLocks/>
              </p:cNvGrpSpPr>
              <p:nvPr/>
            </p:nvGrpSpPr>
            <p:grpSpPr bwMode="auto">
              <a:xfrm>
                <a:off x="4032" y="720"/>
                <a:ext cx="1488" cy="1166"/>
                <a:chOff x="4032" y="720"/>
                <a:chExt cx="1488" cy="1166"/>
              </a:xfrm>
            </p:grpSpPr>
            <p:sp>
              <p:nvSpPr>
                <p:cNvPr id="16399" name="Text Box 12"/>
                <p:cNvSpPr txBox="1">
                  <a:spLocks noChangeArrowheads="1"/>
                </p:cNvSpPr>
                <p:nvPr/>
              </p:nvSpPr>
              <p:spPr bwMode="auto">
                <a:xfrm>
                  <a:off x="4128" y="720"/>
                  <a:ext cx="336"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O</a:t>
                  </a:r>
                </a:p>
              </p:txBody>
            </p:sp>
            <p:sp>
              <p:nvSpPr>
                <p:cNvPr id="16400" name="Text Box 13"/>
                <p:cNvSpPr txBox="1">
                  <a:spLocks noChangeArrowheads="1"/>
                </p:cNvSpPr>
                <p:nvPr/>
              </p:nvSpPr>
              <p:spPr bwMode="auto">
                <a:xfrm rot="10662564" flipV="1">
                  <a:off x="4032" y="1536"/>
                  <a:ext cx="480"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O’</a:t>
                  </a:r>
                </a:p>
              </p:txBody>
            </p:sp>
            <p:sp>
              <p:nvSpPr>
                <p:cNvPr id="16401" name="Text Box 14"/>
                <p:cNvSpPr txBox="1">
                  <a:spLocks noChangeArrowheads="1"/>
                </p:cNvSpPr>
                <p:nvPr/>
              </p:nvSpPr>
              <p:spPr bwMode="auto">
                <a:xfrm>
                  <a:off x="4656" y="1345"/>
                  <a:ext cx="336"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H</a:t>
                  </a:r>
                </a:p>
              </p:txBody>
            </p:sp>
            <p:sp>
              <p:nvSpPr>
                <p:cNvPr id="16402" name="Text Box 15"/>
                <p:cNvSpPr txBox="1">
                  <a:spLocks noChangeArrowheads="1"/>
                </p:cNvSpPr>
                <p:nvPr/>
              </p:nvSpPr>
              <p:spPr bwMode="auto">
                <a:xfrm>
                  <a:off x="4848" y="720"/>
                  <a:ext cx="336"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A</a:t>
                  </a:r>
                </a:p>
              </p:txBody>
            </p:sp>
            <p:sp>
              <p:nvSpPr>
                <p:cNvPr id="16403" name="Text Box 16"/>
                <p:cNvSpPr txBox="1">
                  <a:spLocks noChangeArrowheads="1"/>
                </p:cNvSpPr>
                <p:nvPr/>
              </p:nvSpPr>
              <p:spPr bwMode="auto">
                <a:xfrm>
                  <a:off x="5184" y="1392"/>
                  <a:ext cx="336"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B</a:t>
                  </a:r>
                </a:p>
              </p:txBody>
            </p:sp>
          </p:grpSp>
        </p:grpSp>
        <p:grpSp>
          <p:nvGrpSpPr>
            <p:cNvPr id="16394" name="Group 17"/>
            <p:cNvGrpSpPr>
              <a:grpSpLocks/>
            </p:cNvGrpSpPr>
            <p:nvPr/>
          </p:nvGrpSpPr>
          <p:grpSpPr bwMode="auto">
            <a:xfrm>
              <a:off x="4656" y="1104"/>
              <a:ext cx="576" cy="96"/>
              <a:chOff x="4656" y="1104"/>
              <a:chExt cx="576" cy="96"/>
            </a:xfrm>
          </p:grpSpPr>
          <p:sp>
            <p:nvSpPr>
              <p:cNvPr id="16395" name="Rectangle 18"/>
              <p:cNvSpPr>
                <a:spLocks noChangeArrowheads="1"/>
              </p:cNvSpPr>
              <p:nvPr/>
            </p:nvSpPr>
            <p:spPr bwMode="auto">
              <a:xfrm>
                <a:off x="5136" y="1104"/>
                <a:ext cx="96" cy="96"/>
              </a:xfrm>
              <a:prstGeom prst="rect">
                <a:avLst/>
              </a:prstGeom>
              <a:noFill/>
              <a:ln w="9525">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Rectangle 19"/>
              <p:cNvSpPr>
                <a:spLocks noChangeArrowheads="1"/>
              </p:cNvSpPr>
              <p:nvPr/>
            </p:nvSpPr>
            <p:spPr bwMode="auto">
              <a:xfrm>
                <a:off x="4656" y="1104"/>
                <a:ext cx="96" cy="96"/>
              </a:xfrm>
              <a:prstGeom prst="rect">
                <a:avLst/>
              </a:prstGeom>
              <a:noFill/>
              <a:ln w="9525">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6391" name="Text Box 20"/>
          <p:cNvSpPr txBox="1">
            <a:spLocks noChangeArrowheads="1"/>
          </p:cNvSpPr>
          <p:nvPr/>
        </p:nvSpPr>
        <p:spPr bwMode="auto">
          <a:xfrm>
            <a:off x="533400" y="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u="sng">
                <a:solidFill>
                  <a:srgbClr val="FF3300"/>
                </a:solidFill>
              </a:rPr>
              <a:t>Luyện tập :</a:t>
            </a:r>
          </a:p>
        </p:txBody>
      </p:sp>
      <p:sp>
        <p:nvSpPr>
          <p:cNvPr id="16392" name="AutoShape 21">
            <a:hlinkClick r:id="" action="ppaction://noaction" highlightClick="1"/>
          </p:cNvPr>
          <p:cNvSpPr>
            <a:spLocks noChangeArrowheads="1"/>
          </p:cNvSpPr>
          <p:nvPr/>
        </p:nvSpPr>
        <p:spPr bwMode="auto">
          <a:xfrm>
            <a:off x="8316914" y="6416677"/>
            <a:ext cx="827087" cy="441325"/>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51034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p:cTn id="7" dur="1000" fill="hold"/>
                                        <p:tgtEl>
                                          <p:spTgt spid="64517"/>
                                        </p:tgtEl>
                                        <p:attrNameLst>
                                          <p:attrName>ppt_x</p:attrName>
                                        </p:attrNameLst>
                                      </p:cBhvr>
                                      <p:tavLst>
                                        <p:tav tm="0">
                                          <p:val>
                                            <p:strVal val="#ppt_x-.2"/>
                                          </p:val>
                                        </p:tav>
                                        <p:tav tm="100000">
                                          <p:val>
                                            <p:strVal val="#ppt_x"/>
                                          </p:val>
                                        </p:tav>
                                      </p:tavLst>
                                    </p:anim>
                                    <p:anim calcmode="lin" valueType="num">
                                      <p:cBhvr>
                                        <p:cTn id="8" dur="1000" fill="hold"/>
                                        <p:tgtEl>
                                          <p:spTgt spid="645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64516"/>
                                        </p:tgtEl>
                                        <p:attrNameLst>
                                          <p:attrName>style.visibility</p:attrName>
                                        </p:attrNameLst>
                                      </p:cBhvr>
                                      <p:to>
                                        <p:strVal val="visible"/>
                                      </p:to>
                                    </p:set>
                                    <p:animEffect transition="in" filter="diamond(in)">
                                      <p:cBhvr>
                                        <p:cTn id="14"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76264" y="368302"/>
            <a:ext cx="3468687" cy="708025"/>
          </a:xfrm>
          <a:noFill/>
        </p:spPr>
        <p:txBody>
          <a:bodyPr anchor="t"/>
          <a:lstStyle/>
          <a:p>
            <a:pPr eaLnBrk="1" hangingPunct="1"/>
            <a:r>
              <a:rPr lang="en-US" sz="2400" smtClean="0">
                <a:solidFill>
                  <a:srgbClr val="FF0000"/>
                </a:solidFill>
                <a:cs typeface="Times New Roman" pitchFamily="18" charset="0"/>
              </a:rPr>
              <a:t>Bài tập 15 trang 117 SGK</a:t>
            </a:r>
            <a:r>
              <a:rPr lang="en-US" smtClean="0">
                <a:cs typeface="Times New Roman" pitchFamily="18" charset="0"/>
              </a:rPr>
              <a:t> </a:t>
            </a:r>
          </a:p>
        </p:txBody>
      </p:sp>
      <p:sp>
        <p:nvSpPr>
          <p:cNvPr id="67587" name="Text Box 3"/>
          <p:cNvSpPr txBox="1">
            <a:spLocks noChangeArrowheads="1"/>
          </p:cNvSpPr>
          <p:nvPr/>
        </p:nvSpPr>
        <p:spPr bwMode="auto">
          <a:xfrm>
            <a:off x="468313" y="4868865"/>
            <a:ext cx="31242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cs typeface="Times New Roman" pitchFamily="18" charset="0"/>
              </a:rPr>
              <a:t>    </a:t>
            </a:r>
            <a:r>
              <a:rPr lang="en-US" sz="2400">
                <a:solidFill>
                  <a:srgbClr val="FF0000"/>
                </a:solidFill>
                <a:latin typeface="Times New Roman" pitchFamily="18" charset="0"/>
                <a:cs typeface="Times New Roman" pitchFamily="18" charset="0"/>
              </a:rPr>
              <a:t>a)  Tính r ?</a:t>
            </a:r>
          </a:p>
          <a:p>
            <a:pPr eaLnBrk="1" hangingPunct="1">
              <a:spcBef>
                <a:spcPct val="50000"/>
              </a:spcBef>
            </a:pPr>
            <a:r>
              <a:rPr lang="en-US" sz="2400">
                <a:solidFill>
                  <a:srgbClr val="FF0000"/>
                </a:solidFill>
                <a:latin typeface="Times New Roman" pitchFamily="18" charset="0"/>
                <a:cs typeface="Times New Roman" pitchFamily="18" charset="0"/>
              </a:rPr>
              <a:t>    b)  Tính </a:t>
            </a:r>
            <a:r>
              <a:rPr lang="en-US" sz="3200">
                <a:solidFill>
                  <a:srgbClr val="FF0000"/>
                </a:solidFill>
                <a:latin typeface=".VnCommercial Script" pitchFamily="34" charset="0"/>
                <a:cs typeface="Times New Roman" pitchFamily="18" charset="0"/>
              </a:rPr>
              <a:t>l</a:t>
            </a:r>
            <a:r>
              <a:rPr lang="en-US" sz="2400">
                <a:solidFill>
                  <a:srgbClr val="FF0000"/>
                </a:solidFill>
                <a:latin typeface="Times New Roman" pitchFamily="18" charset="0"/>
                <a:cs typeface="Times New Roman" pitchFamily="18" charset="0"/>
              </a:rPr>
              <a:t> ?</a:t>
            </a:r>
            <a:r>
              <a:rPr lang="en-US" sz="2400">
                <a:latin typeface="Times New Roman" pitchFamily="18" charset="0"/>
                <a:cs typeface="Times New Roman" pitchFamily="18" charset="0"/>
              </a:rPr>
              <a:t> </a:t>
            </a:r>
          </a:p>
        </p:txBody>
      </p:sp>
      <p:graphicFrame>
        <p:nvGraphicFramePr>
          <p:cNvPr id="67588" name="Object 4"/>
          <p:cNvGraphicFramePr>
            <a:graphicFrameLocks noChangeAspect="1"/>
          </p:cNvGraphicFramePr>
          <p:nvPr/>
        </p:nvGraphicFramePr>
        <p:xfrm>
          <a:off x="4967288" y="1736725"/>
          <a:ext cx="754062" cy="806450"/>
        </p:xfrm>
        <a:graphic>
          <a:graphicData uri="http://schemas.openxmlformats.org/presentationml/2006/ole">
            <mc:AlternateContent xmlns:mc="http://schemas.openxmlformats.org/markup-compatibility/2006">
              <mc:Choice xmlns:v="urn:schemas-microsoft-com:vml" Requires="v">
                <p:oleObj spid="_x0000_s14338" name="Equation" r:id="rId3" imgW="368140" imgH="393529" progId="Equation.DSMT4">
                  <p:embed/>
                </p:oleObj>
              </mc:Choice>
              <mc:Fallback>
                <p:oleObj name="Equation" r:id="rId3" imgW="368140"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288" y="1736725"/>
                        <a:ext cx="754062" cy="8064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589" name="Text Box 5"/>
          <p:cNvSpPr txBox="1">
            <a:spLocks noChangeArrowheads="1"/>
          </p:cNvSpPr>
          <p:nvPr/>
        </p:nvSpPr>
        <p:spPr bwMode="auto">
          <a:xfrm>
            <a:off x="3671889" y="2719389"/>
            <a:ext cx="3924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Blip>
                <a:blip r:embed="rId5"/>
              </a:buBlip>
            </a:pPr>
            <a:r>
              <a:rPr lang="en-US" sz="2400">
                <a:solidFill>
                  <a:srgbClr val="0000FF"/>
                </a:solidFill>
                <a:latin typeface="Times New Roman" pitchFamily="18" charset="0"/>
                <a:cs typeface="Times New Roman" pitchFamily="18" charset="0"/>
              </a:rPr>
              <a:t> Hình nón có đường cao h = 1 </a:t>
            </a:r>
            <a:endParaRPr lang="en-US" sz="2400">
              <a:latin typeface="Times New Roman" pitchFamily="18" charset="0"/>
            </a:endParaRPr>
          </a:p>
        </p:txBody>
      </p:sp>
      <p:sp>
        <p:nvSpPr>
          <p:cNvPr id="67590" name="Text Box 6"/>
          <p:cNvSpPr txBox="1">
            <a:spLocks noChangeArrowheads="1"/>
          </p:cNvSpPr>
          <p:nvPr/>
        </p:nvSpPr>
        <p:spPr bwMode="auto">
          <a:xfrm>
            <a:off x="3600450" y="3213100"/>
            <a:ext cx="522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Blip>
                <a:blip r:embed="rId5"/>
              </a:buBlip>
            </a:pPr>
            <a:r>
              <a:rPr lang="en-US" sz="2400">
                <a:solidFill>
                  <a:srgbClr val="0000FF"/>
                </a:solidFill>
                <a:latin typeface="Times New Roman" pitchFamily="18" charset="0"/>
                <a:cs typeface="Times New Roman" pitchFamily="18" charset="0"/>
              </a:rPr>
              <a:t> Nên độ dài đường sinh hình nón là : </a:t>
            </a:r>
            <a:endParaRPr lang="en-US" sz="2400">
              <a:latin typeface="Times New Roman" pitchFamily="18" charset="0"/>
            </a:endParaRPr>
          </a:p>
        </p:txBody>
      </p:sp>
      <p:graphicFrame>
        <p:nvGraphicFramePr>
          <p:cNvPr id="67591" name="Object 7"/>
          <p:cNvGraphicFramePr>
            <a:graphicFrameLocks noChangeAspect="1"/>
          </p:cNvGraphicFramePr>
          <p:nvPr/>
        </p:nvGraphicFramePr>
        <p:xfrm>
          <a:off x="3981450" y="4889500"/>
          <a:ext cx="3975100" cy="933450"/>
        </p:xfrm>
        <a:graphic>
          <a:graphicData uri="http://schemas.openxmlformats.org/presentationml/2006/ole">
            <mc:AlternateContent xmlns:mc="http://schemas.openxmlformats.org/markup-compatibility/2006">
              <mc:Choice xmlns:v="urn:schemas-microsoft-com:vml" Requires="v">
                <p:oleObj spid="_x0000_s14339" name="Equation" r:id="rId6" imgW="2159000" imgH="508000" progId="Equation.DSMT4">
                  <p:embed/>
                </p:oleObj>
              </mc:Choice>
              <mc:Fallback>
                <p:oleObj name="Equation" r:id="rId6" imgW="2159000" imgH="508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1450" y="4889500"/>
                        <a:ext cx="3975100" cy="9334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6" name="Text Box 8"/>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grpSp>
        <p:nvGrpSpPr>
          <p:cNvPr id="67593" name="Group 9"/>
          <p:cNvGrpSpPr>
            <a:grpSpLocks/>
          </p:cNvGrpSpPr>
          <p:nvPr/>
        </p:nvGrpSpPr>
        <p:grpSpPr bwMode="auto">
          <a:xfrm>
            <a:off x="495300" y="1647827"/>
            <a:ext cx="2960688" cy="2968625"/>
            <a:chOff x="544" y="1038"/>
            <a:chExt cx="1865" cy="1870"/>
          </a:xfrm>
        </p:grpSpPr>
        <p:sp>
          <p:nvSpPr>
            <p:cNvPr id="17424" name="Text Box 10"/>
            <p:cNvSpPr txBox="1">
              <a:spLocks noChangeArrowheads="1"/>
            </p:cNvSpPr>
            <p:nvPr/>
          </p:nvSpPr>
          <p:spPr bwMode="auto">
            <a:xfrm>
              <a:off x="544" y="2603"/>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A</a:t>
              </a:r>
              <a:endParaRPr lang="en-US"/>
            </a:p>
          </p:txBody>
        </p:sp>
        <p:sp>
          <p:nvSpPr>
            <p:cNvPr id="17425" name="AutoShape 11"/>
            <p:cNvSpPr>
              <a:spLocks noChangeArrowheads="1"/>
            </p:cNvSpPr>
            <p:nvPr/>
          </p:nvSpPr>
          <p:spPr bwMode="auto">
            <a:xfrm rot="375860">
              <a:off x="669" y="2087"/>
              <a:ext cx="1579" cy="667"/>
            </a:xfrm>
            <a:prstGeom prst="flowChartInputOutput">
              <a:avLst/>
            </a:prstGeom>
            <a:solidFill>
              <a:srgbClr val="FFFFCC"/>
            </a:solidFill>
            <a:ln w="19050">
              <a:solidFill>
                <a:srgbClr val="0000FF"/>
              </a:solidFill>
              <a:prstDash val="dash"/>
              <a:miter lim="800000"/>
              <a:headEnd/>
              <a:tailEnd/>
            </a:ln>
          </p:spPr>
          <p:txBody>
            <a:bodyPr/>
            <a:lstStyle/>
            <a:p>
              <a:endParaRPr lang="en-US"/>
            </a:p>
          </p:txBody>
        </p:sp>
        <p:sp>
          <p:nvSpPr>
            <p:cNvPr id="17426" name="Line 12"/>
            <p:cNvSpPr>
              <a:spLocks noChangeShapeType="1"/>
            </p:cNvSpPr>
            <p:nvPr/>
          </p:nvSpPr>
          <p:spPr bwMode="auto">
            <a:xfrm flipV="1">
              <a:off x="1024" y="1156"/>
              <a:ext cx="0" cy="876"/>
            </a:xfrm>
            <a:prstGeom prst="line">
              <a:avLst/>
            </a:prstGeom>
            <a:noFill/>
            <a:ln w="1905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Line 13"/>
            <p:cNvSpPr>
              <a:spLocks noChangeShapeType="1"/>
            </p:cNvSpPr>
            <p:nvPr/>
          </p:nvSpPr>
          <p:spPr bwMode="auto">
            <a:xfrm flipV="1">
              <a:off x="635" y="1787"/>
              <a:ext cx="0" cy="87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14"/>
            <p:cNvSpPr>
              <a:spLocks noChangeShapeType="1"/>
            </p:cNvSpPr>
            <p:nvPr/>
          </p:nvSpPr>
          <p:spPr bwMode="auto">
            <a:xfrm flipV="1">
              <a:off x="2277" y="1295"/>
              <a:ext cx="0" cy="87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15"/>
            <p:cNvSpPr>
              <a:spLocks noChangeShapeType="1"/>
            </p:cNvSpPr>
            <p:nvPr/>
          </p:nvSpPr>
          <p:spPr bwMode="auto">
            <a:xfrm>
              <a:off x="638" y="2666"/>
              <a:ext cx="1240" cy="13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16"/>
            <p:cNvSpPr>
              <a:spLocks noChangeShapeType="1"/>
            </p:cNvSpPr>
            <p:nvPr/>
          </p:nvSpPr>
          <p:spPr bwMode="auto">
            <a:xfrm flipV="1">
              <a:off x="1883" y="2171"/>
              <a:ext cx="401" cy="63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17"/>
            <p:cNvSpPr>
              <a:spLocks noChangeShapeType="1"/>
            </p:cNvSpPr>
            <p:nvPr/>
          </p:nvSpPr>
          <p:spPr bwMode="auto">
            <a:xfrm flipV="1">
              <a:off x="633" y="1149"/>
              <a:ext cx="391" cy="641"/>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18"/>
            <p:cNvSpPr>
              <a:spLocks noChangeShapeType="1"/>
            </p:cNvSpPr>
            <p:nvPr/>
          </p:nvSpPr>
          <p:spPr bwMode="auto">
            <a:xfrm>
              <a:off x="630" y="1790"/>
              <a:ext cx="1256" cy="13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19"/>
            <p:cNvSpPr>
              <a:spLocks noChangeShapeType="1"/>
            </p:cNvSpPr>
            <p:nvPr/>
          </p:nvSpPr>
          <p:spPr bwMode="auto">
            <a:xfrm flipV="1">
              <a:off x="1878" y="1286"/>
              <a:ext cx="401" cy="63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20"/>
            <p:cNvSpPr>
              <a:spLocks noChangeShapeType="1"/>
            </p:cNvSpPr>
            <p:nvPr/>
          </p:nvSpPr>
          <p:spPr bwMode="auto">
            <a:xfrm>
              <a:off x="1019" y="1154"/>
              <a:ext cx="1255" cy="13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Oval 21"/>
            <p:cNvSpPr>
              <a:spLocks noChangeArrowheads="1"/>
            </p:cNvSpPr>
            <p:nvPr/>
          </p:nvSpPr>
          <p:spPr bwMode="auto">
            <a:xfrm rot="306727">
              <a:off x="846" y="2085"/>
              <a:ext cx="1217" cy="655"/>
            </a:xfrm>
            <a:prstGeom prst="ellipse">
              <a:avLst/>
            </a:prstGeom>
            <a:solidFill>
              <a:srgbClr val="C0C0C0"/>
            </a:solidFill>
            <a:ln w="19050">
              <a:solidFill>
                <a:srgbClr val="FF0000"/>
              </a:solidFill>
              <a:prstDash val="dash"/>
              <a:round/>
              <a:headEnd/>
              <a:tailEnd/>
            </a:ln>
          </p:spPr>
          <p:txBody>
            <a:bodyPr/>
            <a:lstStyle/>
            <a:p>
              <a:endParaRPr lang="en-US"/>
            </a:p>
          </p:txBody>
        </p:sp>
        <p:sp>
          <p:nvSpPr>
            <p:cNvPr id="17436" name="Line 22"/>
            <p:cNvSpPr>
              <a:spLocks noChangeShapeType="1"/>
            </p:cNvSpPr>
            <p:nvPr/>
          </p:nvSpPr>
          <p:spPr bwMode="auto">
            <a:xfrm rot="386443">
              <a:off x="1446" y="2446"/>
              <a:ext cx="594" cy="36"/>
            </a:xfrm>
            <a:prstGeom prst="line">
              <a:avLst/>
            </a:prstGeom>
            <a:noFill/>
            <a:ln w="28575">
              <a:solidFill>
                <a:srgbClr val="00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Line 23"/>
            <p:cNvSpPr>
              <a:spLocks noChangeShapeType="1"/>
            </p:cNvSpPr>
            <p:nvPr/>
          </p:nvSpPr>
          <p:spPr bwMode="auto">
            <a:xfrm flipV="1">
              <a:off x="1456" y="1538"/>
              <a:ext cx="0" cy="876"/>
            </a:xfrm>
            <a:prstGeom prst="line">
              <a:avLst/>
            </a:prstGeom>
            <a:noFill/>
            <a:ln w="28575">
              <a:solidFill>
                <a:srgbClr val="00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24"/>
            <p:cNvSpPr>
              <a:spLocks noChangeShapeType="1"/>
            </p:cNvSpPr>
            <p:nvPr/>
          </p:nvSpPr>
          <p:spPr bwMode="auto">
            <a:xfrm flipH="1">
              <a:off x="914" y="1535"/>
              <a:ext cx="542" cy="682"/>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25"/>
            <p:cNvSpPr>
              <a:spLocks noChangeShapeType="1"/>
            </p:cNvSpPr>
            <p:nvPr/>
          </p:nvSpPr>
          <p:spPr bwMode="auto">
            <a:xfrm>
              <a:off x="1451" y="1540"/>
              <a:ext cx="593" cy="977"/>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Oval 26"/>
            <p:cNvSpPr>
              <a:spLocks noChangeArrowheads="1"/>
            </p:cNvSpPr>
            <p:nvPr/>
          </p:nvSpPr>
          <p:spPr bwMode="auto">
            <a:xfrm>
              <a:off x="1444" y="2402"/>
              <a:ext cx="24" cy="24"/>
            </a:xfrm>
            <a:prstGeom prst="ellipse">
              <a:avLst/>
            </a:prstGeom>
            <a:solidFill>
              <a:srgbClr val="000000"/>
            </a:solidFill>
            <a:ln w="9525">
              <a:solidFill>
                <a:srgbClr val="000000"/>
              </a:solidFill>
              <a:round/>
              <a:headEnd/>
              <a:tailEnd/>
            </a:ln>
          </p:spPr>
          <p:txBody>
            <a:bodyPr/>
            <a:lstStyle/>
            <a:p>
              <a:endParaRPr lang="en-US"/>
            </a:p>
          </p:txBody>
        </p:sp>
        <p:sp>
          <p:nvSpPr>
            <p:cNvPr id="17441" name="Line 27"/>
            <p:cNvSpPr>
              <a:spLocks noChangeShapeType="1"/>
            </p:cNvSpPr>
            <p:nvPr/>
          </p:nvSpPr>
          <p:spPr bwMode="auto">
            <a:xfrm flipH="1">
              <a:off x="1053" y="1540"/>
              <a:ext cx="403" cy="1099"/>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28"/>
            <p:cNvSpPr>
              <a:spLocks noChangeShapeType="1"/>
            </p:cNvSpPr>
            <p:nvPr/>
          </p:nvSpPr>
          <p:spPr bwMode="auto">
            <a:xfrm>
              <a:off x="1456" y="1540"/>
              <a:ext cx="254" cy="1200"/>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3" name="Line 29"/>
            <p:cNvSpPr>
              <a:spLocks noChangeShapeType="1"/>
            </p:cNvSpPr>
            <p:nvPr/>
          </p:nvSpPr>
          <p:spPr bwMode="auto">
            <a:xfrm flipH="1">
              <a:off x="1362" y="1535"/>
              <a:ext cx="94" cy="547"/>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4" name="Line 30"/>
            <p:cNvSpPr>
              <a:spLocks noChangeShapeType="1"/>
            </p:cNvSpPr>
            <p:nvPr/>
          </p:nvSpPr>
          <p:spPr bwMode="auto">
            <a:xfrm>
              <a:off x="1456" y="1535"/>
              <a:ext cx="259" cy="61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31"/>
            <p:cNvSpPr>
              <a:spLocks noChangeShapeType="1"/>
            </p:cNvSpPr>
            <p:nvPr/>
          </p:nvSpPr>
          <p:spPr bwMode="auto">
            <a:xfrm flipV="1">
              <a:off x="1881" y="1919"/>
              <a:ext cx="0" cy="87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Text Box 32"/>
            <p:cNvSpPr txBox="1">
              <a:spLocks noChangeArrowheads="1"/>
            </p:cNvSpPr>
            <p:nvPr/>
          </p:nvSpPr>
          <p:spPr bwMode="auto">
            <a:xfrm>
              <a:off x="1350" y="2478"/>
              <a:ext cx="1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O</a:t>
              </a:r>
              <a:endParaRPr lang="en-US"/>
            </a:p>
          </p:txBody>
        </p:sp>
        <p:sp>
          <p:nvSpPr>
            <p:cNvPr id="17447" name="Text Box 33"/>
            <p:cNvSpPr txBox="1">
              <a:spLocks noChangeArrowheads="1"/>
            </p:cNvSpPr>
            <p:nvPr/>
          </p:nvSpPr>
          <p:spPr bwMode="auto">
            <a:xfrm>
              <a:off x="1905" y="2764"/>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B</a:t>
              </a:r>
              <a:endParaRPr lang="en-US"/>
            </a:p>
          </p:txBody>
        </p:sp>
        <p:sp>
          <p:nvSpPr>
            <p:cNvPr id="17448" name="Text Box 34"/>
            <p:cNvSpPr txBox="1">
              <a:spLocks noChangeArrowheads="1"/>
            </p:cNvSpPr>
            <p:nvPr/>
          </p:nvSpPr>
          <p:spPr bwMode="auto">
            <a:xfrm>
              <a:off x="2294" y="2111"/>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C</a:t>
              </a:r>
              <a:endParaRPr lang="en-US"/>
            </a:p>
          </p:txBody>
        </p:sp>
        <p:sp>
          <p:nvSpPr>
            <p:cNvPr id="17449" name="Text Box 35"/>
            <p:cNvSpPr txBox="1">
              <a:spLocks noChangeArrowheads="1"/>
            </p:cNvSpPr>
            <p:nvPr/>
          </p:nvSpPr>
          <p:spPr bwMode="auto">
            <a:xfrm>
              <a:off x="926" y="1955"/>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D</a:t>
              </a:r>
              <a:endParaRPr lang="en-US"/>
            </a:p>
          </p:txBody>
        </p:sp>
        <p:sp>
          <p:nvSpPr>
            <p:cNvPr id="17450" name="Text Box 36"/>
            <p:cNvSpPr txBox="1">
              <a:spLocks noChangeArrowheads="1"/>
            </p:cNvSpPr>
            <p:nvPr/>
          </p:nvSpPr>
          <p:spPr bwMode="auto">
            <a:xfrm>
              <a:off x="544" y="1684"/>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E</a:t>
              </a:r>
              <a:endParaRPr lang="en-US"/>
            </a:p>
          </p:txBody>
        </p:sp>
        <p:sp>
          <p:nvSpPr>
            <p:cNvPr id="17451" name="Text Box 37"/>
            <p:cNvSpPr txBox="1">
              <a:spLocks noChangeArrowheads="1"/>
            </p:cNvSpPr>
            <p:nvPr/>
          </p:nvSpPr>
          <p:spPr bwMode="auto">
            <a:xfrm>
              <a:off x="950" y="1038"/>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H</a:t>
              </a:r>
              <a:endParaRPr lang="en-US"/>
            </a:p>
          </p:txBody>
        </p:sp>
        <p:sp>
          <p:nvSpPr>
            <p:cNvPr id="17452" name="Text Box 38"/>
            <p:cNvSpPr txBox="1">
              <a:spLocks noChangeArrowheads="1"/>
            </p:cNvSpPr>
            <p:nvPr/>
          </p:nvSpPr>
          <p:spPr bwMode="auto">
            <a:xfrm>
              <a:off x="2270" y="1178"/>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G</a:t>
              </a:r>
              <a:endParaRPr lang="en-US"/>
            </a:p>
          </p:txBody>
        </p:sp>
        <p:sp>
          <p:nvSpPr>
            <p:cNvPr id="17453" name="Text Box 39"/>
            <p:cNvSpPr txBox="1">
              <a:spLocks noChangeArrowheads="1"/>
            </p:cNvSpPr>
            <p:nvPr/>
          </p:nvSpPr>
          <p:spPr bwMode="auto">
            <a:xfrm>
              <a:off x="1907" y="1893"/>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F</a:t>
              </a:r>
              <a:endParaRPr lang="en-US"/>
            </a:p>
          </p:txBody>
        </p:sp>
        <p:sp>
          <p:nvSpPr>
            <p:cNvPr id="17454" name="Text Box 40"/>
            <p:cNvSpPr txBox="1">
              <a:spLocks noChangeArrowheads="1"/>
            </p:cNvSpPr>
            <p:nvPr/>
          </p:nvSpPr>
          <p:spPr bwMode="auto">
            <a:xfrm>
              <a:off x="1403" y="1413"/>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M</a:t>
              </a:r>
              <a:endParaRPr lang="en-US"/>
            </a:p>
          </p:txBody>
        </p:sp>
        <p:sp>
          <p:nvSpPr>
            <p:cNvPr id="17455" name="Text Box 41"/>
            <p:cNvSpPr txBox="1">
              <a:spLocks noChangeArrowheads="1"/>
            </p:cNvSpPr>
            <p:nvPr/>
          </p:nvSpPr>
          <p:spPr bwMode="auto">
            <a:xfrm>
              <a:off x="2092" y="2474"/>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N</a:t>
              </a:r>
              <a:endParaRPr lang="en-US"/>
            </a:p>
          </p:txBody>
        </p:sp>
        <p:sp>
          <p:nvSpPr>
            <p:cNvPr id="17456" name="Line 42"/>
            <p:cNvSpPr>
              <a:spLocks noChangeShapeType="1"/>
            </p:cNvSpPr>
            <p:nvPr/>
          </p:nvSpPr>
          <p:spPr bwMode="auto">
            <a:xfrm rot="386443">
              <a:off x="1446" y="2452"/>
              <a:ext cx="594" cy="36"/>
            </a:xfrm>
            <a:prstGeom prst="line">
              <a:avLst/>
            </a:prstGeom>
            <a:noFill/>
            <a:ln w="28575">
              <a:solidFill>
                <a:srgbClr val="00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Oval 43"/>
            <p:cNvSpPr>
              <a:spLocks noChangeArrowheads="1"/>
            </p:cNvSpPr>
            <p:nvPr/>
          </p:nvSpPr>
          <p:spPr bwMode="auto">
            <a:xfrm>
              <a:off x="1444" y="2408"/>
              <a:ext cx="24" cy="24"/>
            </a:xfrm>
            <a:prstGeom prst="ellipse">
              <a:avLst/>
            </a:prstGeom>
            <a:solidFill>
              <a:srgbClr val="000000"/>
            </a:solidFill>
            <a:ln w="9525">
              <a:solidFill>
                <a:srgbClr val="000000"/>
              </a:solidFill>
              <a:round/>
              <a:headEnd/>
              <a:tailEnd/>
            </a:ln>
          </p:spPr>
          <p:txBody>
            <a:bodyPr/>
            <a:lstStyle/>
            <a:p>
              <a:endParaRPr lang="en-US"/>
            </a:p>
          </p:txBody>
        </p:sp>
        <p:sp>
          <p:nvSpPr>
            <p:cNvPr id="17458" name="Oval 44"/>
            <p:cNvSpPr>
              <a:spLocks noChangeArrowheads="1"/>
            </p:cNvSpPr>
            <p:nvPr/>
          </p:nvSpPr>
          <p:spPr bwMode="auto">
            <a:xfrm>
              <a:off x="2039" y="2517"/>
              <a:ext cx="24" cy="24"/>
            </a:xfrm>
            <a:prstGeom prst="ellipse">
              <a:avLst/>
            </a:prstGeom>
            <a:solidFill>
              <a:srgbClr val="000000"/>
            </a:solidFill>
            <a:ln w="9525">
              <a:solidFill>
                <a:srgbClr val="000000"/>
              </a:solidFill>
              <a:round/>
              <a:headEnd/>
              <a:tailEnd/>
            </a:ln>
          </p:spPr>
          <p:txBody>
            <a:bodyPr/>
            <a:lstStyle/>
            <a:p>
              <a:endParaRPr lang="en-US"/>
            </a:p>
          </p:txBody>
        </p:sp>
        <p:sp>
          <p:nvSpPr>
            <p:cNvPr id="17459" name="Text Box 45"/>
            <p:cNvSpPr txBox="1">
              <a:spLocks noChangeArrowheads="1"/>
            </p:cNvSpPr>
            <p:nvPr/>
          </p:nvSpPr>
          <p:spPr bwMode="auto">
            <a:xfrm>
              <a:off x="551" y="2152"/>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1</a:t>
              </a:r>
              <a:endParaRPr lang="en-US"/>
            </a:p>
          </p:txBody>
        </p:sp>
        <p:sp>
          <p:nvSpPr>
            <p:cNvPr id="17460" name="Text Box 46"/>
            <p:cNvSpPr txBox="1">
              <a:spLocks noChangeArrowheads="1"/>
            </p:cNvSpPr>
            <p:nvPr/>
          </p:nvSpPr>
          <p:spPr bwMode="auto">
            <a:xfrm>
              <a:off x="1209" y="2733"/>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1</a:t>
              </a:r>
              <a:endParaRPr lang="en-US"/>
            </a:p>
          </p:txBody>
        </p:sp>
      </p:grpSp>
      <p:sp>
        <p:nvSpPr>
          <p:cNvPr id="67631" name="Text Box 47"/>
          <p:cNvSpPr txBox="1">
            <a:spLocks noChangeArrowheads="1"/>
          </p:cNvSpPr>
          <p:nvPr/>
        </p:nvSpPr>
        <p:spPr bwMode="auto">
          <a:xfrm>
            <a:off x="3816350" y="1268414"/>
            <a:ext cx="4535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FF"/>
                </a:solidFill>
                <a:latin typeface="Times New Roman" pitchFamily="18" charset="0"/>
              </a:rPr>
              <a:t>Đường kính đáy của hình nón: d = 1</a:t>
            </a:r>
            <a:r>
              <a:rPr lang="en-US" sz="2400">
                <a:latin typeface="Times New Roman" pitchFamily="18" charset="0"/>
              </a:rPr>
              <a:t> </a:t>
            </a:r>
          </a:p>
        </p:txBody>
      </p:sp>
      <p:sp>
        <p:nvSpPr>
          <p:cNvPr id="67632" name="Text Box 48"/>
          <p:cNvSpPr txBox="1">
            <a:spLocks noChangeArrowheads="1"/>
          </p:cNvSpPr>
          <p:nvPr/>
        </p:nvSpPr>
        <p:spPr bwMode="auto">
          <a:xfrm>
            <a:off x="3779838" y="1916113"/>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FF"/>
                </a:solidFill>
                <a:latin typeface=".VnTime" pitchFamily="34" charset="0"/>
              </a:rPr>
              <a:t>Suy ra:</a:t>
            </a:r>
            <a:r>
              <a:rPr lang="en-US" sz="2400">
                <a:latin typeface=".VnTime" pitchFamily="34" charset="0"/>
              </a:rPr>
              <a:t> </a:t>
            </a:r>
          </a:p>
        </p:txBody>
      </p:sp>
      <p:sp>
        <p:nvSpPr>
          <p:cNvPr id="67633" name="Text Box 49"/>
          <p:cNvSpPr txBox="1">
            <a:spLocks noChangeArrowheads="1"/>
          </p:cNvSpPr>
          <p:nvPr/>
        </p:nvSpPr>
        <p:spPr bwMode="auto">
          <a:xfrm>
            <a:off x="3816350" y="3681413"/>
            <a:ext cx="467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sym typeface="Wingdings 3" pitchFamily="18" charset="2"/>
              </a:rPr>
              <a:t>MON                       có </a:t>
            </a:r>
          </a:p>
        </p:txBody>
      </p:sp>
      <p:graphicFrame>
        <p:nvGraphicFramePr>
          <p:cNvPr id="67634" name="Object 50"/>
          <p:cNvGraphicFramePr>
            <a:graphicFrameLocks noGrp="1" noChangeAspect="1"/>
          </p:cNvGraphicFramePr>
          <p:nvPr>
            <p:ph sz="half" idx="2"/>
          </p:nvPr>
        </p:nvGraphicFramePr>
        <p:xfrm>
          <a:off x="4594225" y="3630613"/>
          <a:ext cx="1792288" cy="749300"/>
        </p:xfrm>
        <a:graphic>
          <a:graphicData uri="http://schemas.openxmlformats.org/presentationml/2006/ole">
            <mc:AlternateContent xmlns:mc="http://schemas.openxmlformats.org/markup-compatibility/2006">
              <mc:Choice xmlns:v="urn:schemas-microsoft-com:vml" Requires="v">
                <p:oleObj spid="_x0000_s14340" name="Equation" r:id="rId8" imgW="889000" imgH="330200" progId="Equation.DSMT4">
                  <p:embed/>
                </p:oleObj>
              </mc:Choice>
              <mc:Fallback>
                <p:oleObj name="Equation" r:id="rId8" imgW="889000" imgH="330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4225" y="3630613"/>
                        <a:ext cx="179228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635" name="Text Box 51"/>
          <p:cNvSpPr txBox="1">
            <a:spLocks noChangeArrowheads="1"/>
          </p:cNvSpPr>
          <p:nvPr/>
        </p:nvSpPr>
        <p:spPr bwMode="auto">
          <a:xfrm>
            <a:off x="3851275" y="4184650"/>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VnTime" pitchFamily="34" charset="0"/>
              </a:rPr>
              <a:t>MN</a:t>
            </a:r>
            <a:r>
              <a:rPr lang="en-US" sz="2400" baseline="30000">
                <a:latin typeface=".VnTime" pitchFamily="34" charset="0"/>
              </a:rPr>
              <a:t>2</a:t>
            </a:r>
            <a:r>
              <a:rPr lang="en-US" sz="2400">
                <a:latin typeface=".VnTime" pitchFamily="34" charset="0"/>
              </a:rPr>
              <a:t> = ON</a:t>
            </a:r>
            <a:r>
              <a:rPr lang="en-US" sz="2400" baseline="30000">
                <a:latin typeface=".VnTime" pitchFamily="34" charset="0"/>
              </a:rPr>
              <a:t>2</a:t>
            </a:r>
            <a:r>
              <a:rPr lang="en-US" sz="2400">
                <a:latin typeface=".VnTime" pitchFamily="34" charset="0"/>
              </a:rPr>
              <a:t> + OM</a:t>
            </a:r>
            <a:r>
              <a:rPr lang="en-US" sz="2400" baseline="30000">
                <a:latin typeface=".VnTime" pitchFamily="34" charset="0"/>
              </a:rPr>
              <a:t>2  </a:t>
            </a:r>
            <a:r>
              <a:rPr lang="en-US" sz="2400" baseline="30000">
                <a:latin typeface=".VnTime" pitchFamily="34" charset="0"/>
                <a:sym typeface="Symbol" pitchFamily="18" charset="2"/>
              </a:rPr>
              <a:t> </a:t>
            </a:r>
          </a:p>
        </p:txBody>
      </p:sp>
      <p:graphicFrame>
        <p:nvGraphicFramePr>
          <p:cNvPr id="67636" name="Object 52"/>
          <p:cNvGraphicFramePr>
            <a:graphicFrameLocks noChangeAspect="1"/>
          </p:cNvGraphicFramePr>
          <p:nvPr/>
        </p:nvGraphicFramePr>
        <p:xfrm>
          <a:off x="6767513" y="4149725"/>
          <a:ext cx="1331912" cy="431800"/>
        </p:xfrm>
        <a:graphic>
          <a:graphicData uri="http://schemas.openxmlformats.org/presentationml/2006/ole">
            <mc:AlternateContent xmlns:mc="http://schemas.openxmlformats.org/markup-compatibility/2006">
              <mc:Choice xmlns:v="urn:schemas-microsoft-com:vml" Requires="v">
                <p:oleObj spid="_x0000_s14341" name="Equation" r:id="rId10" imgW="710891" imgH="203112" progId="Equation.DSMT4">
                  <p:embed/>
                </p:oleObj>
              </mc:Choice>
              <mc:Fallback>
                <p:oleObj name="Equation" r:id="rId10" imgW="710891" imgH="20311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7513" y="4149725"/>
                        <a:ext cx="1331912" cy="431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20523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 calcmode="lin" valueType="num">
                                      <p:cBhvr additive="base">
                                        <p:cTn id="7" dur="500" fill="hold"/>
                                        <p:tgtEl>
                                          <p:spTgt spid="675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p:cTn id="13" dur="500" fill="hold"/>
                                        <p:tgtEl>
                                          <p:spTgt spid="67593"/>
                                        </p:tgtEl>
                                        <p:attrNameLst>
                                          <p:attrName>ppt_w</p:attrName>
                                        </p:attrNameLst>
                                      </p:cBhvr>
                                      <p:tavLst>
                                        <p:tav tm="0">
                                          <p:val>
                                            <p:strVal val="#ppt_w*0.05"/>
                                          </p:val>
                                        </p:tav>
                                        <p:tav tm="100000">
                                          <p:val>
                                            <p:strVal val="#ppt_w"/>
                                          </p:val>
                                        </p:tav>
                                      </p:tavLst>
                                    </p:anim>
                                    <p:anim calcmode="lin" valueType="num">
                                      <p:cBhvr>
                                        <p:cTn id="14" dur="500" fill="hold"/>
                                        <p:tgtEl>
                                          <p:spTgt spid="67593"/>
                                        </p:tgtEl>
                                        <p:attrNameLst>
                                          <p:attrName>ppt_h</p:attrName>
                                        </p:attrNameLst>
                                      </p:cBhvr>
                                      <p:tavLst>
                                        <p:tav tm="0">
                                          <p:val>
                                            <p:strVal val="#ppt_h"/>
                                          </p:val>
                                        </p:tav>
                                        <p:tav tm="100000">
                                          <p:val>
                                            <p:strVal val="#ppt_h"/>
                                          </p:val>
                                        </p:tav>
                                      </p:tavLst>
                                    </p:anim>
                                    <p:anim calcmode="lin" valueType="num">
                                      <p:cBhvr>
                                        <p:cTn id="15" dur="500" fill="hold"/>
                                        <p:tgtEl>
                                          <p:spTgt spid="67593"/>
                                        </p:tgtEl>
                                        <p:attrNameLst>
                                          <p:attrName>ppt_x</p:attrName>
                                        </p:attrNameLst>
                                      </p:cBhvr>
                                      <p:tavLst>
                                        <p:tav tm="0">
                                          <p:val>
                                            <p:strVal val="#ppt_x-.2"/>
                                          </p:val>
                                        </p:tav>
                                        <p:tav tm="100000">
                                          <p:val>
                                            <p:strVal val="#ppt_x"/>
                                          </p:val>
                                        </p:tav>
                                      </p:tavLst>
                                    </p:anim>
                                    <p:anim calcmode="lin" valueType="num">
                                      <p:cBhvr>
                                        <p:cTn id="16" dur="500" fill="hold"/>
                                        <p:tgtEl>
                                          <p:spTgt spid="67593"/>
                                        </p:tgtEl>
                                        <p:attrNameLst>
                                          <p:attrName>ppt_y</p:attrName>
                                        </p:attrNameLst>
                                      </p:cBhvr>
                                      <p:tavLst>
                                        <p:tav tm="0">
                                          <p:val>
                                            <p:strVal val="#ppt_y"/>
                                          </p:val>
                                        </p:tav>
                                        <p:tav tm="100000">
                                          <p:val>
                                            <p:strVal val="#ppt_y"/>
                                          </p:val>
                                        </p:tav>
                                      </p:tavLst>
                                    </p:anim>
                                    <p:animEffect transition="in" filter="fade">
                                      <p:cBhvr>
                                        <p:cTn id="17" dur="500"/>
                                        <p:tgtEl>
                                          <p:spTgt spid="67593"/>
                                        </p:tgtEl>
                                      </p:cBhvr>
                                    </p:animEffect>
                                  </p:childTnLst>
                                </p:cTn>
                              </p:par>
                            </p:childTnLst>
                          </p:cTn>
                        </p:par>
                        <p:par>
                          <p:cTn id="18" fill="hold" nodeType="afterGroup">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67587">
                                            <p:txEl>
                                              <p:pRg st="0" end="0"/>
                                            </p:txEl>
                                          </p:spTgt>
                                        </p:tgtEl>
                                        <p:attrNameLst>
                                          <p:attrName>style.visibility</p:attrName>
                                        </p:attrNameLst>
                                      </p:cBhvr>
                                      <p:to>
                                        <p:strVal val="visible"/>
                                      </p:to>
                                    </p:set>
                                    <p:anim calcmode="lin" valueType="num">
                                      <p:cBhvr additive="base">
                                        <p:cTn id="21"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67587">
                                            <p:txEl>
                                              <p:pRg st="1" end="1"/>
                                            </p:txEl>
                                          </p:spTgt>
                                        </p:tgtEl>
                                        <p:attrNameLst>
                                          <p:attrName>style.visibility</p:attrName>
                                        </p:attrNameLst>
                                      </p:cBhvr>
                                      <p:to>
                                        <p:strVal val="visible"/>
                                      </p:to>
                                    </p:set>
                                    <p:anim calcmode="lin" valueType="num">
                                      <p:cBhvr additive="base">
                                        <p:cTn id="26"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7588"/>
                                        </p:tgtEl>
                                        <p:attrNameLst>
                                          <p:attrName>style.visibility</p:attrName>
                                        </p:attrNameLst>
                                      </p:cBhvr>
                                      <p:to>
                                        <p:strVal val="visible"/>
                                      </p:to>
                                    </p:set>
                                    <p:animEffect transition="in" filter="box(in)">
                                      <p:cBhvr>
                                        <p:cTn id="32" dur="500"/>
                                        <p:tgtEl>
                                          <p:spTgt spid="6758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67589"/>
                                        </p:tgtEl>
                                        <p:attrNameLst>
                                          <p:attrName>style.visibility</p:attrName>
                                        </p:attrNameLst>
                                      </p:cBhvr>
                                      <p:to>
                                        <p:strVal val="visible"/>
                                      </p:to>
                                    </p:set>
                                    <p:animEffect transition="in" filter="box(in)">
                                      <p:cBhvr>
                                        <p:cTn id="35" dur="500"/>
                                        <p:tgtEl>
                                          <p:spTgt spid="67589"/>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7590"/>
                                        </p:tgtEl>
                                        <p:attrNameLst>
                                          <p:attrName>style.visibility</p:attrName>
                                        </p:attrNameLst>
                                      </p:cBhvr>
                                      <p:to>
                                        <p:strVal val="visible"/>
                                      </p:to>
                                    </p:set>
                                    <p:animEffect transition="in" filter="box(in)">
                                      <p:cBhvr>
                                        <p:cTn id="38" dur="500"/>
                                        <p:tgtEl>
                                          <p:spTgt spid="67590"/>
                                        </p:tgtEl>
                                      </p:cBhvr>
                                    </p:animEffect>
                                  </p:childTnLst>
                                </p:cTn>
                              </p:par>
                              <p:par>
                                <p:cTn id="39" presetID="4" presetClass="entr" presetSubtype="16" fill="hold" nodeType="withEffect">
                                  <p:stCondLst>
                                    <p:cond delay="0"/>
                                  </p:stCondLst>
                                  <p:childTnLst>
                                    <p:set>
                                      <p:cBhvr>
                                        <p:cTn id="40" dur="1" fill="hold">
                                          <p:stCondLst>
                                            <p:cond delay="0"/>
                                          </p:stCondLst>
                                        </p:cTn>
                                        <p:tgtEl>
                                          <p:spTgt spid="67591"/>
                                        </p:tgtEl>
                                        <p:attrNameLst>
                                          <p:attrName>style.visibility</p:attrName>
                                        </p:attrNameLst>
                                      </p:cBhvr>
                                      <p:to>
                                        <p:strVal val="visible"/>
                                      </p:to>
                                    </p:set>
                                    <p:animEffect transition="in" filter="box(in)">
                                      <p:cBhvr>
                                        <p:cTn id="41" dur="500"/>
                                        <p:tgtEl>
                                          <p:spTgt spid="67591"/>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67631"/>
                                        </p:tgtEl>
                                        <p:attrNameLst>
                                          <p:attrName>style.visibility</p:attrName>
                                        </p:attrNameLst>
                                      </p:cBhvr>
                                      <p:to>
                                        <p:strVal val="visible"/>
                                      </p:to>
                                    </p:set>
                                    <p:animEffect transition="in" filter="box(in)">
                                      <p:cBhvr>
                                        <p:cTn id="44" dur="500"/>
                                        <p:tgtEl>
                                          <p:spTgt spid="67631"/>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67632"/>
                                        </p:tgtEl>
                                        <p:attrNameLst>
                                          <p:attrName>style.visibility</p:attrName>
                                        </p:attrNameLst>
                                      </p:cBhvr>
                                      <p:to>
                                        <p:strVal val="visible"/>
                                      </p:to>
                                    </p:set>
                                    <p:animEffect transition="in" filter="box(in)">
                                      <p:cBhvr>
                                        <p:cTn id="47" dur="500"/>
                                        <p:tgtEl>
                                          <p:spTgt spid="67632"/>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67633"/>
                                        </p:tgtEl>
                                        <p:attrNameLst>
                                          <p:attrName>style.visibility</p:attrName>
                                        </p:attrNameLst>
                                      </p:cBhvr>
                                      <p:to>
                                        <p:strVal val="visible"/>
                                      </p:to>
                                    </p:set>
                                    <p:animEffect transition="in" filter="box(in)">
                                      <p:cBhvr>
                                        <p:cTn id="50" dur="500"/>
                                        <p:tgtEl>
                                          <p:spTgt spid="67633"/>
                                        </p:tgtEl>
                                      </p:cBhvr>
                                    </p:animEffect>
                                  </p:childTnLst>
                                </p:cTn>
                              </p:par>
                              <p:par>
                                <p:cTn id="51" presetID="4" presetClass="entr" presetSubtype="16" fill="hold" nodeType="withEffect">
                                  <p:stCondLst>
                                    <p:cond delay="0"/>
                                  </p:stCondLst>
                                  <p:childTnLst>
                                    <p:set>
                                      <p:cBhvr>
                                        <p:cTn id="52" dur="1" fill="hold">
                                          <p:stCondLst>
                                            <p:cond delay="0"/>
                                          </p:stCondLst>
                                        </p:cTn>
                                        <p:tgtEl>
                                          <p:spTgt spid="67634"/>
                                        </p:tgtEl>
                                        <p:attrNameLst>
                                          <p:attrName>style.visibility</p:attrName>
                                        </p:attrNameLst>
                                      </p:cBhvr>
                                      <p:to>
                                        <p:strVal val="visible"/>
                                      </p:to>
                                    </p:set>
                                    <p:animEffect transition="in" filter="box(in)">
                                      <p:cBhvr>
                                        <p:cTn id="53" dur="500"/>
                                        <p:tgtEl>
                                          <p:spTgt spid="67634"/>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67635"/>
                                        </p:tgtEl>
                                        <p:attrNameLst>
                                          <p:attrName>style.visibility</p:attrName>
                                        </p:attrNameLst>
                                      </p:cBhvr>
                                      <p:to>
                                        <p:strVal val="visible"/>
                                      </p:to>
                                    </p:set>
                                    <p:animEffect transition="in" filter="box(in)">
                                      <p:cBhvr>
                                        <p:cTn id="56" dur="500"/>
                                        <p:tgtEl>
                                          <p:spTgt spid="67635"/>
                                        </p:tgtEl>
                                      </p:cBhvr>
                                    </p:animEffect>
                                  </p:childTnLst>
                                </p:cTn>
                              </p:par>
                              <p:par>
                                <p:cTn id="57" presetID="4" presetClass="entr" presetSubtype="16" fill="hold" nodeType="withEffect">
                                  <p:stCondLst>
                                    <p:cond delay="0"/>
                                  </p:stCondLst>
                                  <p:childTnLst>
                                    <p:set>
                                      <p:cBhvr>
                                        <p:cTn id="58" dur="1" fill="hold">
                                          <p:stCondLst>
                                            <p:cond delay="0"/>
                                          </p:stCondLst>
                                        </p:cTn>
                                        <p:tgtEl>
                                          <p:spTgt spid="67636"/>
                                        </p:tgtEl>
                                        <p:attrNameLst>
                                          <p:attrName>style.visibility</p:attrName>
                                        </p:attrNameLst>
                                      </p:cBhvr>
                                      <p:to>
                                        <p:strVal val="visible"/>
                                      </p:to>
                                    </p:set>
                                    <p:animEffect transition="in" filter="box(in)">
                                      <p:cBhvr>
                                        <p:cTn id="59" dur="500"/>
                                        <p:tgtEl>
                                          <p:spTgt spid="6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autoUpdateAnimBg="0"/>
      <p:bldP spid="67587" grpId="0" build="p" autoUpdateAnimBg="0"/>
      <p:bldP spid="67589" grpId="0"/>
      <p:bldP spid="67590" grpId="0"/>
      <p:bldP spid="67631" grpId="0"/>
      <p:bldP spid="67632" grpId="0"/>
      <p:bldP spid="67633" grpId="0"/>
      <p:bldP spid="676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339969" y="2154239"/>
            <a:ext cx="4724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sz="3600" b="1">
                <a:latin typeface="Times New Roman" pitchFamily="18" charset="0"/>
              </a:rPr>
              <a:t>     </a:t>
            </a:r>
            <a:r>
              <a:rPr lang="en-US" sz="3600" b="1">
                <a:solidFill>
                  <a:srgbClr val="0000FF"/>
                </a:solidFill>
                <a:latin typeface="Times New Roman" pitchFamily="18" charset="0"/>
              </a:rPr>
              <a:t> Quan sát hình vẽ bên và cho biết AC có phải là đường sinh của hình trụ không ?</a:t>
            </a:r>
          </a:p>
        </p:txBody>
      </p:sp>
      <p:sp>
        <p:nvSpPr>
          <p:cNvPr id="9225" name="Line 9"/>
          <p:cNvSpPr>
            <a:spLocks noChangeShapeType="1"/>
          </p:cNvSpPr>
          <p:nvPr/>
        </p:nvSpPr>
        <p:spPr bwMode="auto">
          <a:xfrm>
            <a:off x="7932127" y="2590801"/>
            <a:ext cx="0" cy="20494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Line 10"/>
          <p:cNvSpPr>
            <a:spLocks noChangeShapeType="1"/>
          </p:cNvSpPr>
          <p:nvPr/>
        </p:nvSpPr>
        <p:spPr bwMode="auto">
          <a:xfrm>
            <a:off x="5798527" y="2590801"/>
            <a:ext cx="0" cy="20478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1"/>
          <p:cNvGrpSpPr>
            <a:grpSpLocks/>
          </p:cNvGrpSpPr>
          <p:nvPr/>
        </p:nvGrpSpPr>
        <p:grpSpPr bwMode="auto">
          <a:xfrm>
            <a:off x="5804389" y="2209800"/>
            <a:ext cx="2108688" cy="706438"/>
            <a:chOff x="3814" y="2988"/>
            <a:chExt cx="1087" cy="834"/>
          </a:xfrm>
        </p:grpSpPr>
        <p:sp>
          <p:nvSpPr>
            <p:cNvPr id="14357" name="Freeform 12"/>
            <p:cNvSpPr>
              <a:spLocks/>
            </p:cNvSpPr>
            <p:nvPr/>
          </p:nvSpPr>
          <p:spPr bwMode="auto">
            <a:xfrm>
              <a:off x="3814"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8" name="Freeform 13"/>
            <p:cNvSpPr>
              <a:spLocks/>
            </p:cNvSpPr>
            <p:nvPr/>
          </p:nvSpPr>
          <p:spPr bwMode="auto">
            <a:xfrm>
              <a:off x="3815"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9" name="Freeform 14"/>
            <p:cNvSpPr>
              <a:spLocks/>
            </p:cNvSpPr>
            <p:nvPr/>
          </p:nvSpPr>
          <p:spPr bwMode="auto">
            <a:xfrm flipH="1">
              <a:off x="4347"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0" name="Freeform 15"/>
            <p:cNvSpPr>
              <a:spLocks/>
            </p:cNvSpPr>
            <p:nvPr/>
          </p:nvSpPr>
          <p:spPr bwMode="auto">
            <a:xfrm flipH="1">
              <a:off x="4361"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32" name="Line 16"/>
          <p:cNvSpPr>
            <a:spLocks noChangeShapeType="1"/>
          </p:cNvSpPr>
          <p:nvPr/>
        </p:nvSpPr>
        <p:spPr bwMode="auto">
          <a:xfrm>
            <a:off x="6819900" y="2586038"/>
            <a:ext cx="11034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7"/>
          <p:cNvGrpSpPr>
            <a:grpSpLocks/>
          </p:cNvGrpSpPr>
          <p:nvPr/>
        </p:nvGrpSpPr>
        <p:grpSpPr bwMode="auto">
          <a:xfrm>
            <a:off x="5814646" y="4267200"/>
            <a:ext cx="2110154" cy="706438"/>
            <a:chOff x="3814" y="2988"/>
            <a:chExt cx="1087" cy="834"/>
          </a:xfrm>
        </p:grpSpPr>
        <p:sp>
          <p:nvSpPr>
            <p:cNvPr id="14353" name="Freeform 18"/>
            <p:cNvSpPr>
              <a:spLocks/>
            </p:cNvSpPr>
            <p:nvPr/>
          </p:nvSpPr>
          <p:spPr bwMode="auto">
            <a:xfrm>
              <a:off x="3814"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4" name="Freeform 19"/>
            <p:cNvSpPr>
              <a:spLocks/>
            </p:cNvSpPr>
            <p:nvPr/>
          </p:nvSpPr>
          <p:spPr bwMode="auto">
            <a:xfrm>
              <a:off x="3815"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5" name="Freeform 20"/>
            <p:cNvSpPr>
              <a:spLocks/>
            </p:cNvSpPr>
            <p:nvPr/>
          </p:nvSpPr>
          <p:spPr bwMode="auto">
            <a:xfrm flipH="1">
              <a:off x="4347"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6" name="Freeform 21"/>
            <p:cNvSpPr>
              <a:spLocks/>
            </p:cNvSpPr>
            <p:nvPr/>
          </p:nvSpPr>
          <p:spPr bwMode="auto">
            <a:xfrm flipH="1">
              <a:off x="4361"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38" name="Line 22"/>
          <p:cNvSpPr>
            <a:spLocks noChangeShapeType="1"/>
          </p:cNvSpPr>
          <p:nvPr/>
        </p:nvSpPr>
        <p:spPr bwMode="auto">
          <a:xfrm>
            <a:off x="6816970" y="4624388"/>
            <a:ext cx="104775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Text Box 23"/>
          <p:cNvSpPr txBox="1">
            <a:spLocks noChangeArrowheads="1"/>
          </p:cNvSpPr>
          <p:nvPr/>
        </p:nvSpPr>
        <p:spPr bwMode="auto">
          <a:xfrm>
            <a:off x="8012723" y="2452689"/>
            <a:ext cx="296008" cy="460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a:solidFill>
                  <a:srgbClr val="000000"/>
                </a:solidFill>
                <a:latin typeface="Times New Roman" pitchFamily="18" charset="0"/>
                <a:cs typeface="Arial" pitchFamily="34" charset="0"/>
              </a:rPr>
              <a:t>A</a:t>
            </a:r>
          </a:p>
        </p:txBody>
      </p:sp>
      <p:sp>
        <p:nvSpPr>
          <p:cNvPr id="9240" name="Text Box 24"/>
          <p:cNvSpPr txBox="1">
            <a:spLocks noChangeArrowheads="1"/>
          </p:cNvSpPr>
          <p:nvPr/>
        </p:nvSpPr>
        <p:spPr bwMode="auto">
          <a:xfrm>
            <a:off x="8022981" y="4502151"/>
            <a:ext cx="297473" cy="460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a:solidFill>
                  <a:srgbClr val="000000"/>
                </a:solidFill>
                <a:latin typeface="Times New Roman" pitchFamily="18" charset="0"/>
                <a:cs typeface="Arial" pitchFamily="34" charset="0"/>
              </a:rPr>
              <a:t>B</a:t>
            </a:r>
          </a:p>
        </p:txBody>
      </p:sp>
      <p:sp>
        <p:nvSpPr>
          <p:cNvPr id="9241" name="Line 25"/>
          <p:cNvSpPr>
            <a:spLocks noChangeShapeType="1"/>
          </p:cNvSpPr>
          <p:nvPr/>
        </p:nvSpPr>
        <p:spPr bwMode="auto">
          <a:xfrm>
            <a:off x="6834554" y="2595564"/>
            <a:ext cx="0" cy="2047875"/>
          </a:xfrm>
          <a:prstGeom prst="line">
            <a:avLst/>
          </a:prstGeom>
          <a:noFill/>
          <a:ln w="3810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42" name="Line 26"/>
          <p:cNvSpPr>
            <a:spLocks noChangeShapeType="1"/>
          </p:cNvSpPr>
          <p:nvPr/>
        </p:nvSpPr>
        <p:spPr bwMode="auto">
          <a:xfrm flipH="1">
            <a:off x="7086600" y="2578100"/>
            <a:ext cx="851389" cy="2374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Text Box 27"/>
          <p:cNvSpPr txBox="1">
            <a:spLocks noChangeArrowheads="1"/>
          </p:cNvSpPr>
          <p:nvPr/>
        </p:nvSpPr>
        <p:spPr bwMode="auto">
          <a:xfrm>
            <a:off x="6872654" y="4932363"/>
            <a:ext cx="457200" cy="366712"/>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defRPr/>
            </a:pPr>
            <a:r>
              <a:rPr lang="en-US">
                <a:solidFill>
                  <a:srgbClr val="000000"/>
                </a:solidFill>
                <a:effectLst>
                  <a:outerShdw blurRad="38100" dist="38100" dir="2700000" algn="tl">
                    <a:srgbClr val="FFFFFF"/>
                  </a:outerShdw>
                </a:effectLst>
                <a:latin typeface="Times New Roman" pitchFamily="18" charset="0"/>
              </a:rPr>
              <a:t>C</a:t>
            </a:r>
          </a:p>
        </p:txBody>
      </p:sp>
      <p:sp>
        <p:nvSpPr>
          <p:cNvPr id="9244" name="Text Box 28"/>
          <p:cNvSpPr txBox="1">
            <a:spLocks noChangeArrowheads="1"/>
          </p:cNvSpPr>
          <p:nvPr/>
        </p:nvSpPr>
        <p:spPr bwMode="auto">
          <a:xfrm>
            <a:off x="0" y="4972050"/>
            <a:ext cx="533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vi-VN" sz="3600" b="1">
                <a:solidFill>
                  <a:srgbClr val="0000FF"/>
                </a:solidFill>
                <a:latin typeface="Times New Roman" pitchFamily="18" charset="0"/>
              </a:rPr>
              <a:t>   </a:t>
            </a:r>
            <a:r>
              <a:rPr lang="en-US" sz="3600" b="1">
                <a:solidFill>
                  <a:srgbClr val="0000FF"/>
                </a:solidFill>
                <a:latin typeface="Times New Roman" pitchFamily="18" charset="0"/>
              </a:rPr>
              <a:t>AC</a:t>
            </a:r>
            <a:r>
              <a:rPr lang="vi-VN" sz="3600" b="1">
                <a:solidFill>
                  <a:srgbClr val="0000FF"/>
                </a:solidFill>
                <a:latin typeface="Times New Roman" pitchFamily="18" charset="0"/>
              </a:rPr>
              <a:t> </a:t>
            </a:r>
            <a:r>
              <a:rPr lang="en-US" sz="3600" b="1">
                <a:solidFill>
                  <a:srgbClr val="0000FF"/>
                </a:solidFill>
                <a:latin typeface="Times New Roman" pitchFamily="18" charset="0"/>
              </a:rPr>
              <a:t>không phải là</a:t>
            </a:r>
            <a:r>
              <a:rPr lang="vi-VN" sz="3600" b="1">
                <a:solidFill>
                  <a:srgbClr val="0000FF"/>
                </a:solidFill>
                <a:latin typeface="Times New Roman" pitchFamily="18" charset="0"/>
              </a:rPr>
              <a:t> </a:t>
            </a:r>
            <a:r>
              <a:rPr lang="en-US" sz="3600" b="1">
                <a:solidFill>
                  <a:srgbClr val="0000FF"/>
                </a:solidFill>
                <a:latin typeface="Times New Roman" pitchFamily="18" charset="0"/>
              </a:rPr>
              <a:t>đường sinh của hình trụ</a:t>
            </a:r>
            <a:r>
              <a:rPr lang="vi-VN" sz="3600" b="1">
                <a:solidFill>
                  <a:srgbClr val="0000FF"/>
                </a:solidFill>
                <a:latin typeface="Times New Roman" pitchFamily="18" charset="0"/>
              </a:rPr>
              <a:t> </a:t>
            </a:r>
            <a:endParaRPr lang="en-US" sz="3600" b="1">
              <a:solidFill>
                <a:srgbClr val="0000FF"/>
              </a:solidFill>
              <a:latin typeface="Times New Roman" pitchFamily="18" charset="0"/>
            </a:endParaRPr>
          </a:p>
        </p:txBody>
      </p:sp>
      <p:sp>
        <p:nvSpPr>
          <p:cNvPr id="26" name="Rectangle 13"/>
          <p:cNvSpPr>
            <a:spLocks noChangeArrowheads="1"/>
          </p:cNvSpPr>
          <p:nvPr/>
        </p:nvSpPr>
        <p:spPr bwMode="auto">
          <a:xfrm>
            <a:off x="-140677" y="9890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5"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514850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1000" fill="hold"/>
                                        <p:tgtEl>
                                          <p:spTgt spid="9225"/>
                                        </p:tgtEl>
                                        <p:attrNameLst>
                                          <p:attrName>ppt_x</p:attrName>
                                        </p:attrNameLst>
                                      </p:cBhvr>
                                      <p:tavLst>
                                        <p:tav tm="0">
                                          <p:val>
                                            <p:strVal val="#ppt_x-.2"/>
                                          </p:val>
                                        </p:tav>
                                        <p:tav tm="100000">
                                          <p:val>
                                            <p:strVal val="#ppt_x"/>
                                          </p:val>
                                        </p:tav>
                                      </p:tavLst>
                                    </p:anim>
                                    <p:anim calcmode="lin" valueType="num">
                                      <p:cBhvr>
                                        <p:cTn id="8" dur="1000" fill="hold"/>
                                        <p:tgtEl>
                                          <p:spTgt spid="92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226"/>
                                        </p:tgtEl>
                                        <p:attrNameLst>
                                          <p:attrName>style.visibility</p:attrName>
                                        </p:attrNameLst>
                                      </p:cBhvr>
                                      <p:to>
                                        <p:strVal val="visible"/>
                                      </p:to>
                                    </p:set>
                                    <p:anim calcmode="lin" valueType="num">
                                      <p:cBhvr>
                                        <p:cTn id="12" dur="1000" fill="hold"/>
                                        <p:tgtEl>
                                          <p:spTgt spid="9226"/>
                                        </p:tgtEl>
                                        <p:attrNameLst>
                                          <p:attrName>ppt_x</p:attrName>
                                        </p:attrNameLst>
                                      </p:cBhvr>
                                      <p:tavLst>
                                        <p:tav tm="0">
                                          <p:val>
                                            <p:strVal val="#ppt_x-.2"/>
                                          </p:val>
                                        </p:tav>
                                        <p:tav tm="100000">
                                          <p:val>
                                            <p:strVal val="#ppt_x"/>
                                          </p:val>
                                        </p:tav>
                                      </p:tavLst>
                                    </p:anim>
                                    <p:anim calcmode="lin" valueType="num">
                                      <p:cBhvr>
                                        <p:cTn id="13" dur="1000" fill="hold"/>
                                        <p:tgtEl>
                                          <p:spTgt spid="92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226"/>
                                        </p:tgtEl>
                                      </p:cBhvr>
                                    </p:animEffect>
                                  </p:childTnLst>
                                </p:cTn>
                              </p:par>
                              <p:par>
                                <p:cTn id="15" presetID="2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9232"/>
                                        </p:tgtEl>
                                        <p:attrNameLst>
                                          <p:attrName>style.visibility</p:attrName>
                                        </p:attrNameLst>
                                      </p:cBhvr>
                                      <p:to>
                                        <p:strVal val="visible"/>
                                      </p:to>
                                    </p:set>
                                    <p:anim calcmode="lin" valueType="num">
                                      <p:cBhvr>
                                        <p:cTn id="22" dur="1000" fill="hold"/>
                                        <p:tgtEl>
                                          <p:spTgt spid="9232"/>
                                        </p:tgtEl>
                                        <p:attrNameLst>
                                          <p:attrName>ppt_x</p:attrName>
                                        </p:attrNameLst>
                                      </p:cBhvr>
                                      <p:tavLst>
                                        <p:tav tm="0">
                                          <p:val>
                                            <p:strVal val="#ppt_x-.2"/>
                                          </p:val>
                                        </p:tav>
                                        <p:tav tm="100000">
                                          <p:val>
                                            <p:strVal val="#ppt_x"/>
                                          </p:val>
                                        </p:tav>
                                      </p:tavLst>
                                    </p:anim>
                                    <p:anim calcmode="lin" valueType="num">
                                      <p:cBhvr>
                                        <p:cTn id="23" dur="1000" fill="hold"/>
                                        <p:tgtEl>
                                          <p:spTgt spid="923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232"/>
                                        </p:tgtEl>
                                      </p:cBhvr>
                                    </p:animEffect>
                                  </p:childTnLst>
                                </p:cTn>
                              </p:par>
                              <p:par>
                                <p:cTn id="25" presetID="2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ppt_x</p:attrName>
                                        </p:attrNameLst>
                                      </p:cBhvr>
                                      <p:tavLst>
                                        <p:tav tm="0">
                                          <p:val>
                                            <p:strVal val="#ppt_x-.2"/>
                                          </p:val>
                                        </p:tav>
                                        <p:tav tm="100000">
                                          <p:val>
                                            <p:strVal val="#ppt_x"/>
                                          </p:val>
                                        </p:tav>
                                      </p:tavLst>
                                    </p:anim>
                                    <p:anim calcmode="lin" valueType="num">
                                      <p:cBhvr>
                                        <p:cTn id="2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9238"/>
                                        </p:tgtEl>
                                        <p:attrNameLst>
                                          <p:attrName>style.visibility</p:attrName>
                                        </p:attrNameLst>
                                      </p:cBhvr>
                                      <p:to>
                                        <p:strVal val="visible"/>
                                      </p:to>
                                    </p:set>
                                    <p:anim calcmode="lin" valueType="num">
                                      <p:cBhvr>
                                        <p:cTn id="32" dur="1000" fill="hold"/>
                                        <p:tgtEl>
                                          <p:spTgt spid="9238"/>
                                        </p:tgtEl>
                                        <p:attrNameLst>
                                          <p:attrName>ppt_x</p:attrName>
                                        </p:attrNameLst>
                                      </p:cBhvr>
                                      <p:tavLst>
                                        <p:tav tm="0">
                                          <p:val>
                                            <p:strVal val="#ppt_x-.2"/>
                                          </p:val>
                                        </p:tav>
                                        <p:tav tm="100000">
                                          <p:val>
                                            <p:strVal val="#ppt_x"/>
                                          </p:val>
                                        </p:tav>
                                      </p:tavLst>
                                    </p:anim>
                                    <p:anim calcmode="lin" valueType="num">
                                      <p:cBhvr>
                                        <p:cTn id="33" dur="1000" fill="hold"/>
                                        <p:tgtEl>
                                          <p:spTgt spid="923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238"/>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9239"/>
                                        </p:tgtEl>
                                        <p:attrNameLst>
                                          <p:attrName>style.visibility</p:attrName>
                                        </p:attrNameLst>
                                      </p:cBhvr>
                                      <p:to>
                                        <p:strVal val="visible"/>
                                      </p:to>
                                    </p:set>
                                    <p:anim calcmode="lin" valueType="num">
                                      <p:cBhvr>
                                        <p:cTn id="37" dur="1000" fill="hold"/>
                                        <p:tgtEl>
                                          <p:spTgt spid="9239"/>
                                        </p:tgtEl>
                                        <p:attrNameLst>
                                          <p:attrName>ppt_x</p:attrName>
                                        </p:attrNameLst>
                                      </p:cBhvr>
                                      <p:tavLst>
                                        <p:tav tm="0">
                                          <p:val>
                                            <p:strVal val="#ppt_x-.2"/>
                                          </p:val>
                                        </p:tav>
                                        <p:tav tm="100000">
                                          <p:val>
                                            <p:strVal val="#ppt_x"/>
                                          </p:val>
                                        </p:tav>
                                      </p:tavLst>
                                    </p:anim>
                                    <p:anim calcmode="lin" valueType="num">
                                      <p:cBhvr>
                                        <p:cTn id="38" dur="1000" fill="hold"/>
                                        <p:tgtEl>
                                          <p:spTgt spid="923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239"/>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9240"/>
                                        </p:tgtEl>
                                        <p:attrNameLst>
                                          <p:attrName>style.visibility</p:attrName>
                                        </p:attrNameLst>
                                      </p:cBhvr>
                                      <p:to>
                                        <p:strVal val="visible"/>
                                      </p:to>
                                    </p:set>
                                    <p:anim calcmode="lin" valueType="num">
                                      <p:cBhvr>
                                        <p:cTn id="42" dur="1000" fill="hold"/>
                                        <p:tgtEl>
                                          <p:spTgt spid="9240"/>
                                        </p:tgtEl>
                                        <p:attrNameLst>
                                          <p:attrName>ppt_x</p:attrName>
                                        </p:attrNameLst>
                                      </p:cBhvr>
                                      <p:tavLst>
                                        <p:tav tm="0">
                                          <p:val>
                                            <p:strVal val="#ppt_x-.2"/>
                                          </p:val>
                                        </p:tav>
                                        <p:tav tm="100000">
                                          <p:val>
                                            <p:strVal val="#ppt_x"/>
                                          </p:val>
                                        </p:tav>
                                      </p:tavLst>
                                    </p:anim>
                                    <p:anim calcmode="lin" valueType="num">
                                      <p:cBhvr>
                                        <p:cTn id="43" dur="1000" fill="hold"/>
                                        <p:tgtEl>
                                          <p:spTgt spid="924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240"/>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9241"/>
                                        </p:tgtEl>
                                        <p:attrNameLst>
                                          <p:attrName>style.visibility</p:attrName>
                                        </p:attrNameLst>
                                      </p:cBhvr>
                                      <p:to>
                                        <p:strVal val="visible"/>
                                      </p:to>
                                    </p:set>
                                    <p:anim calcmode="lin" valueType="num">
                                      <p:cBhvr>
                                        <p:cTn id="47" dur="1000" fill="hold"/>
                                        <p:tgtEl>
                                          <p:spTgt spid="9241"/>
                                        </p:tgtEl>
                                        <p:attrNameLst>
                                          <p:attrName>ppt_x</p:attrName>
                                        </p:attrNameLst>
                                      </p:cBhvr>
                                      <p:tavLst>
                                        <p:tav tm="0">
                                          <p:val>
                                            <p:strVal val="#ppt_x-.2"/>
                                          </p:val>
                                        </p:tav>
                                        <p:tav tm="100000">
                                          <p:val>
                                            <p:strVal val="#ppt_x"/>
                                          </p:val>
                                        </p:tav>
                                      </p:tavLst>
                                    </p:anim>
                                    <p:anim calcmode="lin" valueType="num">
                                      <p:cBhvr>
                                        <p:cTn id="48" dur="1000" fill="hold"/>
                                        <p:tgtEl>
                                          <p:spTgt spid="924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9241"/>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9242"/>
                                        </p:tgtEl>
                                        <p:attrNameLst>
                                          <p:attrName>style.visibility</p:attrName>
                                        </p:attrNameLst>
                                      </p:cBhvr>
                                      <p:to>
                                        <p:strVal val="visible"/>
                                      </p:to>
                                    </p:set>
                                    <p:anim calcmode="lin" valueType="num">
                                      <p:cBhvr>
                                        <p:cTn id="52" dur="1000" fill="hold"/>
                                        <p:tgtEl>
                                          <p:spTgt spid="9242"/>
                                        </p:tgtEl>
                                        <p:attrNameLst>
                                          <p:attrName>ppt_x</p:attrName>
                                        </p:attrNameLst>
                                      </p:cBhvr>
                                      <p:tavLst>
                                        <p:tav tm="0">
                                          <p:val>
                                            <p:strVal val="#ppt_x-.2"/>
                                          </p:val>
                                        </p:tav>
                                        <p:tav tm="100000">
                                          <p:val>
                                            <p:strVal val="#ppt_x"/>
                                          </p:val>
                                        </p:tav>
                                      </p:tavLst>
                                    </p:anim>
                                    <p:anim calcmode="lin" valueType="num">
                                      <p:cBhvr>
                                        <p:cTn id="53" dur="1000" fill="hold"/>
                                        <p:tgtEl>
                                          <p:spTgt spid="924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9242"/>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9243"/>
                                        </p:tgtEl>
                                        <p:attrNameLst>
                                          <p:attrName>style.visibility</p:attrName>
                                        </p:attrNameLst>
                                      </p:cBhvr>
                                      <p:to>
                                        <p:strVal val="visible"/>
                                      </p:to>
                                    </p:set>
                                    <p:anim calcmode="lin" valueType="num">
                                      <p:cBhvr>
                                        <p:cTn id="57" dur="1000" fill="hold"/>
                                        <p:tgtEl>
                                          <p:spTgt spid="9243"/>
                                        </p:tgtEl>
                                        <p:attrNameLst>
                                          <p:attrName>ppt_x</p:attrName>
                                        </p:attrNameLst>
                                      </p:cBhvr>
                                      <p:tavLst>
                                        <p:tav tm="0">
                                          <p:val>
                                            <p:strVal val="#ppt_x-.2"/>
                                          </p:val>
                                        </p:tav>
                                        <p:tav tm="100000">
                                          <p:val>
                                            <p:strVal val="#ppt_x"/>
                                          </p:val>
                                        </p:tav>
                                      </p:tavLst>
                                    </p:anim>
                                    <p:anim calcmode="lin" valueType="num">
                                      <p:cBhvr>
                                        <p:cTn id="58" dur="1000" fill="hold"/>
                                        <p:tgtEl>
                                          <p:spTgt spid="9243"/>
                                        </p:tgtEl>
                                        <p:attrNameLst>
                                          <p:attrName>ppt_y</p:attrName>
                                        </p:attrNameLst>
                                      </p:cBhvr>
                                      <p:tavLst>
                                        <p:tav tm="0">
                                          <p:val>
                                            <p:strVal val="#ppt_y"/>
                                          </p:val>
                                        </p:tav>
                                        <p:tav tm="100000">
                                          <p:val>
                                            <p:strVal val="#ppt_y"/>
                                          </p:val>
                                        </p:tav>
                                      </p:tavLst>
                                    </p:anim>
                                    <p:animEffect transition="in" filter="wipe(right)" prLst="gradientSize: 0.1">
                                      <p:cBhvr>
                                        <p:cTn id="59" dur="1000"/>
                                        <p:tgtEl>
                                          <p:spTgt spid="924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9222"/>
                                        </p:tgtEl>
                                        <p:attrNameLst>
                                          <p:attrName>style.visibility</p:attrName>
                                        </p:attrNameLst>
                                      </p:cBhvr>
                                      <p:to>
                                        <p:strVal val="visible"/>
                                      </p:to>
                                    </p:set>
                                    <p:animEffect transition="in" filter="randombar(horizontal)">
                                      <p:cBhvr>
                                        <p:cTn id="62" dur="500"/>
                                        <p:tgtEl>
                                          <p:spTgt spid="92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9244"/>
                                        </p:tgtEl>
                                        <p:attrNameLst>
                                          <p:attrName>style.visibility</p:attrName>
                                        </p:attrNameLst>
                                      </p:cBhvr>
                                      <p:to>
                                        <p:strVal val="visible"/>
                                      </p:to>
                                    </p:set>
                                    <p:animEffect transition="in" filter="randombar(horizontal)">
                                      <p:cBhvr>
                                        <p:cTn id="67" dur="500"/>
                                        <p:tgtEl>
                                          <p:spTgt spid="9244"/>
                                        </p:tgtEl>
                                      </p:cBhvr>
                                    </p:animEffect>
                                  </p:childTnLst>
                                </p:cTn>
                              </p:par>
                              <p:par>
                                <p:cTn id="68" presetID="14" presetClass="exit" presetSubtype="10" fill="hold" grpId="1" nodeType="withEffect">
                                  <p:stCondLst>
                                    <p:cond delay="0"/>
                                  </p:stCondLst>
                                  <p:childTnLst>
                                    <p:animEffect transition="out" filter="randombar(horizontal)">
                                      <p:cBhvr>
                                        <p:cTn id="69" dur="500"/>
                                        <p:tgtEl>
                                          <p:spTgt spid="9222"/>
                                        </p:tgtEl>
                                      </p:cBhvr>
                                    </p:animEffect>
                                    <p:set>
                                      <p:cBhvr>
                                        <p:cTn id="70" dur="1" fill="hold">
                                          <p:stCondLst>
                                            <p:cond delay="499"/>
                                          </p:stCondLst>
                                        </p:cTn>
                                        <p:tgtEl>
                                          <p:spTgt spid="9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2" grpId="1"/>
      <p:bldP spid="9225" grpId="0" animBg="1"/>
      <p:bldP spid="9226" grpId="0" animBg="1"/>
      <p:bldP spid="9232" grpId="0" animBg="1"/>
      <p:bldP spid="9238" grpId="0" animBg="1"/>
      <p:bldP spid="9239" grpId="0" animBg="1"/>
      <p:bldP spid="9240" grpId="0" animBg="1"/>
      <p:bldP spid="9241" grpId="0" animBg="1"/>
      <p:bldP spid="9242" grpId="0" animBg="1"/>
      <p:bldP spid="9243" grpId="0"/>
      <p:bldP spid="9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8" name="Text Box 6"/>
          <p:cNvSpPr txBox="1">
            <a:spLocks noChangeArrowheads="1"/>
          </p:cNvSpPr>
          <p:nvPr/>
        </p:nvSpPr>
        <p:spPr bwMode="auto">
          <a:xfrm>
            <a:off x="445477" y="1979614"/>
            <a:ext cx="42672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latin typeface="Times New Roman" pitchFamily="18" charset="0"/>
                <a:cs typeface="Times New Roman" pitchFamily="18" charset="0"/>
              </a:rPr>
              <a:t>Lọ gốm ở hình 74 có dạng một hình trụ.</a:t>
            </a:r>
            <a:r>
              <a:rPr lang="vi-VN" sz="3200" b="1">
                <a:latin typeface="Times New Roman" pitchFamily="18" charset="0"/>
                <a:cs typeface="Times New Roman" pitchFamily="18" charset="0"/>
              </a:rPr>
              <a:t> </a:t>
            </a:r>
            <a:r>
              <a:rPr lang="en-US" sz="3200" b="1">
                <a:latin typeface="Times New Roman" pitchFamily="18" charset="0"/>
                <a:cs typeface="Times New Roman" pitchFamily="18" charset="0"/>
              </a:rPr>
              <a:t>Quan sát hình và cho biết đâu là </a:t>
            </a:r>
            <a:r>
              <a:rPr lang="en-US" sz="3200" b="1">
                <a:solidFill>
                  <a:srgbClr val="FF0000"/>
                </a:solidFill>
                <a:latin typeface="Times New Roman" pitchFamily="18" charset="0"/>
                <a:cs typeface="Times New Roman" pitchFamily="18" charset="0"/>
              </a:rPr>
              <a:t>đáy</a:t>
            </a:r>
            <a:r>
              <a:rPr lang="en-US" sz="3200" b="1">
                <a:latin typeface="Times New Roman" pitchFamily="18" charset="0"/>
                <a:cs typeface="Times New Roman" pitchFamily="18" charset="0"/>
              </a:rPr>
              <a:t>, đâu là </a:t>
            </a:r>
            <a:r>
              <a:rPr lang="en-US" sz="3200" b="1">
                <a:solidFill>
                  <a:srgbClr val="FF0000"/>
                </a:solidFill>
                <a:latin typeface="Times New Roman" pitchFamily="18" charset="0"/>
                <a:cs typeface="Times New Roman" pitchFamily="18" charset="0"/>
              </a:rPr>
              <a:t>mặt xung quanh</a:t>
            </a:r>
            <a:r>
              <a:rPr lang="en-US" sz="3200" b="1">
                <a:latin typeface="Times New Roman" pitchFamily="18" charset="0"/>
                <a:cs typeface="Times New Roman" pitchFamily="18" charset="0"/>
              </a:rPr>
              <a:t>, đâu </a:t>
            </a:r>
            <a:r>
              <a:rPr lang="en-US" sz="3200" b="1">
                <a:solidFill>
                  <a:srgbClr val="FF0000"/>
                </a:solidFill>
                <a:latin typeface="Times New Roman" pitchFamily="18" charset="0"/>
                <a:cs typeface="Times New Roman" pitchFamily="18" charset="0"/>
              </a:rPr>
              <a:t>là đường sinh </a:t>
            </a:r>
            <a:r>
              <a:rPr lang="en-US" sz="3200" b="1">
                <a:latin typeface="Times New Roman" pitchFamily="18" charset="0"/>
                <a:cs typeface="Times New Roman" pitchFamily="18" charset="0"/>
              </a:rPr>
              <a:t>của hình trụ đó ?</a:t>
            </a:r>
          </a:p>
          <a:p>
            <a:pPr eaLnBrk="1" hangingPunct="1">
              <a:spcBef>
                <a:spcPct val="50000"/>
              </a:spcBef>
            </a:pPr>
            <a:endParaRPr lang="en-US" sz="3200" b="1">
              <a:latin typeface="Times New Roman" pitchFamily="18" charset="0"/>
              <a:cs typeface="Times New Roman" pitchFamily="18" charset="0"/>
            </a:endParaRPr>
          </a:p>
        </p:txBody>
      </p:sp>
      <p:grpSp>
        <p:nvGrpSpPr>
          <p:cNvPr id="2" name="Group 7"/>
          <p:cNvGrpSpPr>
            <a:grpSpLocks/>
          </p:cNvGrpSpPr>
          <p:nvPr/>
        </p:nvGrpSpPr>
        <p:grpSpPr bwMode="auto">
          <a:xfrm>
            <a:off x="5257800" y="1981200"/>
            <a:ext cx="2727081" cy="2438400"/>
            <a:chOff x="2880" y="2545"/>
            <a:chExt cx="1814" cy="1792"/>
          </a:xfrm>
        </p:grpSpPr>
        <p:sp>
          <p:nvSpPr>
            <p:cNvPr id="15374" name="Rectangle 8"/>
            <p:cNvSpPr>
              <a:spLocks noChangeArrowheads="1"/>
            </p:cNvSpPr>
            <p:nvPr/>
          </p:nvSpPr>
          <p:spPr bwMode="auto">
            <a:xfrm>
              <a:off x="2880" y="2545"/>
              <a:ext cx="1814" cy="1792"/>
            </a:xfrm>
            <a:prstGeom prst="rect">
              <a:avLst/>
            </a:prstGeom>
            <a:noFill/>
            <a:ln w="9525">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Calibri" pitchFamily="34" charset="0"/>
              </a:endParaRPr>
            </a:p>
          </p:txBody>
        </p:sp>
        <p:grpSp>
          <p:nvGrpSpPr>
            <p:cNvPr id="15375" name="Group 9"/>
            <p:cNvGrpSpPr>
              <a:grpSpLocks/>
            </p:cNvGrpSpPr>
            <p:nvPr/>
          </p:nvGrpSpPr>
          <p:grpSpPr bwMode="auto">
            <a:xfrm>
              <a:off x="3412" y="2714"/>
              <a:ext cx="881" cy="1238"/>
              <a:chOff x="3412" y="2708"/>
              <a:chExt cx="881" cy="1204"/>
            </a:xfrm>
          </p:grpSpPr>
          <p:grpSp>
            <p:nvGrpSpPr>
              <p:cNvPr id="15377" name="Group 10"/>
              <p:cNvGrpSpPr>
                <a:grpSpLocks/>
              </p:cNvGrpSpPr>
              <p:nvPr/>
            </p:nvGrpSpPr>
            <p:grpSpPr bwMode="auto">
              <a:xfrm>
                <a:off x="3412" y="2708"/>
                <a:ext cx="881" cy="1195"/>
                <a:chOff x="3412" y="2708"/>
                <a:chExt cx="881" cy="1195"/>
              </a:xfrm>
            </p:grpSpPr>
            <p:sp>
              <p:nvSpPr>
                <p:cNvPr id="15400" name="AutoShape 11"/>
                <p:cNvSpPr>
                  <a:spLocks noChangeArrowheads="1"/>
                </p:cNvSpPr>
                <p:nvPr/>
              </p:nvSpPr>
              <p:spPr bwMode="auto">
                <a:xfrm>
                  <a:off x="3424" y="2723"/>
                  <a:ext cx="862" cy="1180"/>
                </a:xfrm>
                <a:prstGeom prst="can">
                  <a:avLst>
                    <a:gd name="adj" fmla="val 34223"/>
                  </a:avLst>
                </a:prstGeom>
                <a:solidFill>
                  <a:srgbClr val="CC99FF"/>
                </a:solidFill>
                <a:ln w="9525">
                  <a:solidFill>
                    <a:srgbClr val="CC99FF"/>
                  </a:solidFill>
                  <a:round/>
                  <a:headEnd/>
                  <a:tailEnd/>
                </a:ln>
              </p:spPr>
              <p:txBody>
                <a:bodyPr wrap="none" anchor="ctr"/>
                <a:lstStyle/>
                <a:p>
                  <a:endParaRPr lang="vi-VN">
                    <a:latin typeface="Calibri" pitchFamily="34" charset="0"/>
                  </a:endParaRPr>
                </a:p>
              </p:txBody>
            </p:sp>
            <p:sp>
              <p:nvSpPr>
                <p:cNvPr id="15401" name="Oval 12"/>
                <p:cNvSpPr>
                  <a:spLocks noChangeArrowheads="1"/>
                </p:cNvSpPr>
                <p:nvPr/>
              </p:nvSpPr>
              <p:spPr bwMode="auto">
                <a:xfrm>
                  <a:off x="3412" y="2708"/>
                  <a:ext cx="881" cy="317"/>
                </a:xfrm>
                <a:prstGeom prst="ellipse">
                  <a:avLst/>
                </a:prstGeom>
                <a:solidFill>
                  <a:schemeClr val="bg1"/>
                </a:solidFill>
                <a:ln w="9525">
                  <a:solidFill>
                    <a:srgbClr val="CC99FF"/>
                  </a:solidFill>
                  <a:round/>
                  <a:headEnd/>
                  <a:tailEnd/>
                </a:ln>
              </p:spPr>
              <p:txBody>
                <a:bodyPr wrap="none" anchor="ctr"/>
                <a:lstStyle/>
                <a:p>
                  <a:endParaRPr lang="vi-VN">
                    <a:latin typeface="Calibri" pitchFamily="34" charset="0"/>
                  </a:endParaRPr>
                </a:p>
              </p:txBody>
            </p:sp>
          </p:grpSp>
          <p:sp>
            <p:nvSpPr>
              <p:cNvPr id="15378" name="Freeform 13"/>
              <p:cNvSpPr>
                <a:spLocks/>
              </p:cNvSpPr>
              <p:nvPr/>
            </p:nvSpPr>
            <p:spPr bwMode="auto">
              <a:xfrm>
                <a:off x="3424" y="2920"/>
                <a:ext cx="3" cy="861"/>
              </a:xfrm>
              <a:custGeom>
                <a:avLst/>
                <a:gdLst>
                  <a:gd name="T0" fmla="*/ 0 w 3"/>
                  <a:gd name="T1" fmla="*/ 0 h 861"/>
                  <a:gd name="T2" fmla="*/ 3 w 3"/>
                  <a:gd name="T3" fmla="*/ 861 h 861"/>
                  <a:gd name="T4" fmla="*/ 0 60000 65536"/>
                  <a:gd name="T5" fmla="*/ 0 60000 65536"/>
                  <a:gd name="T6" fmla="*/ 0 w 3"/>
                  <a:gd name="T7" fmla="*/ 0 h 861"/>
                  <a:gd name="T8" fmla="*/ 3 w 3"/>
                  <a:gd name="T9" fmla="*/ 861 h 861"/>
                </a:gdLst>
                <a:ahLst/>
                <a:cxnLst>
                  <a:cxn ang="T4">
                    <a:pos x="T0" y="T1"/>
                  </a:cxn>
                  <a:cxn ang="T5">
                    <a:pos x="T2" y="T3"/>
                  </a:cxn>
                </a:cxnLst>
                <a:rect l="T6" t="T7" r="T8" b="T9"/>
                <a:pathLst>
                  <a:path w="3" h="861">
                    <a:moveTo>
                      <a:pt x="0" y="0"/>
                    </a:moveTo>
                    <a:lnTo>
                      <a:pt x="3" y="861"/>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9" name="Freeform 14"/>
              <p:cNvSpPr>
                <a:spLocks/>
              </p:cNvSpPr>
              <p:nvPr/>
            </p:nvSpPr>
            <p:spPr bwMode="auto">
              <a:xfrm>
                <a:off x="3453" y="2936"/>
                <a:ext cx="3" cy="880"/>
              </a:xfrm>
              <a:custGeom>
                <a:avLst/>
                <a:gdLst>
                  <a:gd name="T0" fmla="*/ 3 w 3"/>
                  <a:gd name="T1" fmla="*/ 0 h 880"/>
                  <a:gd name="T2" fmla="*/ 0 w 3"/>
                  <a:gd name="T3" fmla="*/ 880 h 880"/>
                  <a:gd name="T4" fmla="*/ 0 60000 65536"/>
                  <a:gd name="T5" fmla="*/ 0 60000 65536"/>
                  <a:gd name="T6" fmla="*/ 0 w 3"/>
                  <a:gd name="T7" fmla="*/ 0 h 880"/>
                  <a:gd name="T8" fmla="*/ 3 w 3"/>
                  <a:gd name="T9" fmla="*/ 880 h 880"/>
                </a:gdLst>
                <a:ahLst/>
                <a:cxnLst>
                  <a:cxn ang="T4">
                    <a:pos x="T0" y="T1"/>
                  </a:cxn>
                  <a:cxn ang="T5">
                    <a:pos x="T2" y="T3"/>
                  </a:cxn>
                </a:cxnLst>
                <a:rect l="T6" t="T7" r="T8" b="T9"/>
                <a:pathLst>
                  <a:path w="3" h="880">
                    <a:moveTo>
                      <a:pt x="3" y="0"/>
                    </a:moveTo>
                    <a:lnTo>
                      <a:pt x="0" y="880"/>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0" name="Freeform 15"/>
              <p:cNvSpPr>
                <a:spLocks/>
              </p:cNvSpPr>
              <p:nvPr/>
            </p:nvSpPr>
            <p:spPr bwMode="auto">
              <a:xfrm>
                <a:off x="3520" y="2976"/>
                <a:ext cx="4" cy="872"/>
              </a:xfrm>
              <a:custGeom>
                <a:avLst/>
                <a:gdLst>
                  <a:gd name="T0" fmla="*/ 4 w 4"/>
                  <a:gd name="T1" fmla="*/ 0 h 872"/>
                  <a:gd name="T2" fmla="*/ 0 w 4"/>
                  <a:gd name="T3" fmla="*/ 872 h 872"/>
                  <a:gd name="T4" fmla="*/ 0 60000 65536"/>
                  <a:gd name="T5" fmla="*/ 0 60000 65536"/>
                  <a:gd name="T6" fmla="*/ 0 w 4"/>
                  <a:gd name="T7" fmla="*/ 0 h 872"/>
                  <a:gd name="T8" fmla="*/ 4 w 4"/>
                  <a:gd name="T9" fmla="*/ 872 h 872"/>
                </a:gdLst>
                <a:ahLst/>
                <a:cxnLst>
                  <a:cxn ang="T4">
                    <a:pos x="T0" y="T1"/>
                  </a:cxn>
                  <a:cxn ang="T5">
                    <a:pos x="T2" y="T3"/>
                  </a:cxn>
                </a:cxnLst>
                <a:rect l="T6" t="T7" r="T8" b="T9"/>
                <a:pathLst>
                  <a:path w="4" h="872">
                    <a:moveTo>
                      <a:pt x="4" y="0"/>
                    </a:moveTo>
                    <a:lnTo>
                      <a:pt x="0" y="872"/>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1" name="Freeform 16"/>
              <p:cNvSpPr>
                <a:spLocks/>
              </p:cNvSpPr>
              <p:nvPr/>
            </p:nvSpPr>
            <p:spPr bwMode="auto">
              <a:xfrm>
                <a:off x="3560" y="2988"/>
                <a:ext cx="5" cy="881"/>
              </a:xfrm>
              <a:custGeom>
                <a:avLst/>
                <a:gdLst>
                  <a:gd name="T0" fmla="*/ 0 w 5"/>
                  <a:gd name="T1" fmla="*/ 0 h 881"/>
                  <a:gd name="T2" fmla="*/ 5 w 5"/>
                  <a:gd name="T3" fmla="*/ 881 h 881"/>
                  <a:gd name="T4" fmla="*/ 0 60000 65536"/>
                  <a:gd name="T5" fmla="*/ 0 60000 65536"/>
                  <a:gd name="T6" fmla="*/ 0 w 5"/>
                  <a:gd name="T7" fmla="*/ 0 h 881"/>
                  <a:gd name="T8" fmla="*/ 5 w 5"/>
                  <a:gd name="T9" fmla="*/ 881 h 881"/>
                </a:gdLst>
                <a:ahLst/>
                <a:cxnLst>
                  <a:cxn ang="T4">
                    <a:pos x="T0" y="T1"/>
                  </a:cxn>
                  <a:cxn ang="T5">
                    <a:pos x="T2" y="T3"/>
                  </a:cxn>
                </a:cxnLst>
                <a:rect l="T6" t="T7" r="T8" b="T9"/>
                <a:pathLst>
                  <a:path w="5" h="881">
                    <a:moveTo>
                      <a:pt x="0" y="0"/>
                    </a:moveTo>
                    <a:lnTo>
                      <a:pt x="5" y="881"/>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2" name="Freeform 17"/>
              <p:cNvSpPr>
                <a:spLocks/>
              </p:cNvSpPr>
              <p:nvPr/>
            </p:nvSpPr>
            <p:spPr bwMode="auto">
              <a:xfrm>
                <a:off x="3684" y="3016"/>
                <a:ext cx="1" cy="880"/>
              </a:xfrm>
              <a:custGeom>
                <a:avLst/>
                <a:gdLst>
                  <a:gd name="T0" fmla="*/ 0 w 1"/>
                  <a:gd name="T1" fmla="*/ 0 h 880"/>
                  <a:gd name="T2" fmla="*/ 0 w 1"/>
                  <a:gd name="T3" fmla="*/ 880 h 880"/>
                  <a:gd name="T4" fmla="*/ 0 60000 65536"/>
                  <a:gd name="T5" fmla="*/ 0 60000 65536"/>
                  <a:gd name="T6" fmla="*/ 0 w 1"/>
                  <a:gd name="T7" fmla="*/ 0 h 880"/>
                  <a:gd name="T8" fmla="*/ 1 w 1"/>
                  <a:gd name="T9" fmla="*/ 880 h 880"/>
                </a:gdLst>
                <a:ahLst/>
                <a:cxnLst>
                  <a:cxn ang="T4">
                    <a:pos x="T0" y="T1"/>
                  </a:cxn>
                  <a:cxn ang="T5">
                    <a:pos x="T2" y="T3"/>
                  </a:cxn>
                </a:cxnLst>
                <a:rect l="T6" t="T7" r="T8" b="T9"/>
                <a:pathLst>
                  <a:path w="1" h="880">
                    <a:moveTo>
                      <a:pt x="0" y="0"/>
                    </a:moveTo>
                    <a:lnTo>
                      <a:pt x="0" y="880"/>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3" name="Freeform 18"/>
              <p:cNvSpPr>
                <a:spLocks/>
              </p:cNvSpPr>
              <p:nvPr/>
            </p:nvSpPr>
            <p:spPr bwMode="auto">
              <a:xfrm>
                <a:off x="3484" y="2956"/>
                <a:ext cx="4" cy="876"/>
              </a:xfrm>
              <a:custGeom>
                <a:avLst/>
                <a:gdLst>
                  <a:gd name="T0" fmla="*/ 4 w 4"/>
                  <a:gd name="T1" fmla="*/ 0 h 876"/>
                  <a:gd name="T2" fmla="*/ 0 w 4"/>
                  <a:gd name="T3" fmla="*/ 876 h 876"/>
                  <a:gd name="T4" fmla="*/ 0 60000 65536"/>
                  <a:gd name="T5" fmla="*/ 0 60000 65536"/>
                  <a:gd name="T6" fmla="*/ 0 w 4"/>
                  <a:gd name="T7" fmla="*/ 0 h 876"/>
                  <a:gd name="T8" fmla="*/ 4 w 4"/>
                  <a:gd name="T9" fmla="*/ 876 h 876"/>
                </a:gdLst>
                <a:ahLst/>
                <a:cxnLst>
                  <a:cxn ang="T4">
                    <a:pos x="T0" y="T1"/>
                  </a:cxn>
                  <a:cxn ang="T5">
                    <a:pos x="T2" y="T3"/>
                  </a:cxn>
                </a:cxnLst>
                <a:rect l="T6" t="T7" r="T8" b="T9"/>
                <a:pathLst>
                  <a:path w="4" h="876">
                    <a:moveTo>
                      <a:pt x="4" y="0"/>
                    </a:moveTo>
                    <a:lnTo>
                      <a:pt x="0" y="87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4" name="Freeform 19"/>
              <p:cNvSpPr>
                <a:spLocks/>
              </p:cNvSpPr>
              <p:nvPr/>
            </p:nvSpPr>
            <p:spPr bwMode="auto">
              <a:xfrm>
                <a:off x="3724" y="3016"/>
                <a:ext cx="1" cy="887"/>
              </a:xfrm>
              <a:custGeom>
                <a:avLst/>
                <a:gdLst>
                  <a:gd name="T0" fmla="*/ 0 w 1"/>
                  <a:gd name="T1" fmla="*/ 0 h 887"/>
                  <a:gd name="T2" fmla="*/ 1 w 1"/>
                  <a:gd name="T3" fmla="*/ 887 h 887"/>
                  <a:gd name="T4" fmla="*/ 0 60000 65536"/>
                  <a:gd name="T5" fmla="*/ 0 60000 65536"/>
                  <a:gd name="T6" fmla="*/ 0 w 1"/>
                  <a:gd name="T7" fmla="*/ 0 h 887"/>
                  <a:gd name="T8" fmla="*/ 1 w 1"/>
                  <a:gd name="T9" fmla="*/ 887 h 887"/>
                </a:gdLst>
                <a:ahLst/>
                <a:cxnLst>
                  <a:cxn ang="T4">
                    <a:pos x="T0" y="T1"/>
                  </a:cxn>
                  <a:cxn ang="T5">
                    <a:pos x="T2" y="T3"/>
                  </a:cxn>
                </a:cxnLst>
                <a:rect l="T6" t="T7" r="T8" b="T9"/>
                <a:pathLst>
                  <a:path w="1" h="887">
                    <a:moveTo>
                      <a:pt x="0" y="0"/>
                    </a:moveTo>
                    <a:lnTo>
                      <a:pt x="1" y="887"/>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5" name="Freeform 20"/>
              <p:cNvSpPr>
                <a:spLocks/>
              </p:cNvSpPr>
              <p:nvPr/>
            </p:nvSpPr>
            <p:spPr bwMode="auto">
              <a:xfrm>
                <a:off x="3636" y="3008"/>
                <a:ext cx="7" cy="885"/>
              </a:xfrm>
              <a:custGeom>
                <a:avLst/>
                <a:gdLst>
                  <a:gd name="T0" fmla="*/ 0 w 7"/>
                  <a:gd name="T1" fmla="*/ 0 h 885"/>
                  <a:gd name="T2" fmla="*/ 7 w 7"/>
                  <a:gd name="T3" fmla="*/ 885 h 885"/>
                  <a:gd name="T4" fmla="*/ 0 60000 65536"/>
                  <a:gd name="T5" fmla="*/ 0 60000 65536"/>
                  <a:gd name="T6" fmla="*/ 0 w 7"/>
                  <a:gd name="T7" fmla="*/ 0 h 885"/>
                  <a:gd name="T8" fmla="*/ 7 w 7"/>
                  <a:gd name="T9" fmla="*/ 885 h 885"/>
                </a:gdLst>
                <a:ahLst/>
                <a:cxnLst>
                  <a:cxn ang="T4">
                    <a:pos x="T0" y="T1"/>
                  </a:cxn>
                  <a:cxn ang="T5">
                    <a:pos x="T2" y="T3"/>
                  </a:cxn>
                </a:cxnLst>
                <a:rect l="T6" t="T7" r="T8" b="T9"/>
                <a:pathLst>
                  <a:path w="7" h="885">
                    <a:moveTo>
                      <a:pt x="0" y="0"/>
                    </a:moveTo>
                    <a:lnTo>
                      <a:pt x="7" y="885"/>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6" name="Freeform 21"/>
              <p:cNvSpPr>
                <a:spLocks/>
              </p:cNvSpPr>
              <p:nvPr/>
            </p:nvSpPr>
            <p:spPr bwMode="auto">
              <a:xfrm>
                <a:off x="3808" y="3027"/>
                <a:ext cx="1" cy="877"/>
              </a:xfrm>
              <a:custGeom>
                <a:avLst/>
                <a:gdLst>
                  <a:gd name="T0" fmla="*/ 1 w 1"/>
                  <a:gd name="T1" fmla="*/ 0 h 877"/>
                  <a:gd name="T2" fmla="*/ 0 w 1"/>
                  <a:gd name="T3" fmla="*/ 877 h 877"/>
                  <a:gd name="T4" fmla="*/ 0 60000 65536"/>
                  <a:gd name="T5" fmla="*/ 0 60000 65536"/>
                  <a:gd name="T6" fmla="*/ 0 w 1"/>
                  <a:gd name="T7" fmla="*/ 0 h 877"/>
                  <a:gd name="T8" fmla="*/ 1 w 1"/>
                  <a:gd name="T9" fmla="*/ 877 h 877"/>
                </a:gdLst>
                <a:ahLst/>
                <a:cxnLst>
                  <a:cxn ang="T4">
                    <a:pos x="T0" y="T1"/>
                  </a:cxn>
                  <a:cxn ang="T5">
                    <a:pos x="T2" y="T3"/>
                  </a:cxn>
                </a:cxnLst>
                <a:rect l="T6" t="T7" r="T8" b="T9"/>
                <a:pathLst>
                  <a:path w="1" h="877">
                    <a:moveTo>
                      <a:pt x="1" y="0"/>
                    </a:moveTo>
                    <a:lnTo>
                      <a:pt x="0" y="877"/>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7" name="Freeform 22"/>
              <p:cNvSpPr>
                <a:spLocks/>
              </p:cNvSpPr>
              <p:nvPr/>
            </p:nvSpPr>
            <p:spPr bwMode="auto">
              <a:xfrm>
                <a:off x="3851" y="3026"/>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8" name="Freeform 23"/>
              <p:cNvSpPr>
                <a:spLocks/>
              </p:cNvSpPr>
              <p:nvPr/>
            </p:nvSpPr>
            <p:spPr bwMode="auto">
              <a:xfrm>
                <a:off x="3600" y="3000"/>
                <a:ext cx="3" cy="877"/>
              </a:xfrm>
              <a:custGeom>
                <a:avLst/>
                <a:gdLst>
                  <a:gd name="T0" fmla="*/ 0 w 3"/>
                  <a:gd name="T1" fmla="*/ 0 h 877"/>
                  <a:gd name="T2" fmla="*/ 3 w 3"/>
                  <a:gd name="T3" fmla="*/ 877 h 877"/>
                  <a:gd name="T4" fmla="*/ 0 60000 65536"/>
                  <a:gd name="T5" fmla="*/ 0 60000 65536"/>
                  <a:gd name="T6" fmla="*/ 0 w 3"/>
                  <a:gd name="T7" fmla="*/ 0 h 877"/>
                  <a:gd name="T8" fmla="*/ 3 w 3"/>
                  <a:gd name="T9" fmla="*/ 877 h 877"/>
                </a:gdLst>
                <a:ahLst/>
                <a:cxnLst>
                  <a:cxn ang="T4">
                    <a:pos x="T0" y="T1"/>
                  </a:cxn>
                  <a:cxn ang="T5">
                    <a:pos x="T2" y="T3"/>
                  </a:cxn>
                </a:cxnLst>
                <a:rect l="T6" t="T7" r="T8" b="T9"/>
                <a:pathLst>
                  <a:path w="3" h="877">
                    <a:moveTo>
                      <a:pt x="0" y="0"/>
                    </a:moveTo>
                    <a:lnTo>
                      <a:pt x="3" y="877"/>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9" name="Freeform 24"/>
              <p:cNvSpPr>
                <a:spLocks/>
              </p:cNvSpPr>
              <p:nvPr/>
            </p:nvSpPr>
            <p:spPr bwMode="auto">
              <a:xfrm>
                <a:off x="3764" y="3022"/>
                <a:ext cx="3" cy="882"/>
              </a:xfrm>
              <a:custGeom>
                <a:avLst/>
                <a:gdLst>
                  <a:gd name="T0" fmla="*/ 3 w 3"/>
                  <a:gd name="T1" fmla="*/ 0 h 882"/>
                  <a:gd name="T2" fmla="*/ 0 w 3"/>
                  <a:gd name="T3" fmla="*/ 882 h 882"/>
                  <a:gd name="T4" fmla="*/ 0 60000 65536"/>
                  <a:gd name="T5" fmla="*/ 0 60000 65536"/>
                  <a:gd name="T6" fmla="*/ 0 w 3"/>
                  <a:gd name="T7" fmla="*/ 0 h 882"/>
                  <a:gd name="T8" fmla="*/ 3 w 3"/>
                  <a:gd name="T9" fmla="*/ 882 h 882"/>
                </a:gdLst>
                <a:ahLst/>
                <a:cxnLst>
                  <a:cxn ang="T4">
                    <a:pos x="T0" y="T1"/>
                  </a:cxn>
                  <a:cxn ang="T5">
                    <a:pos x="T2" y="T3"/>
                  </a:cxn>
                </a:cxnLst>
                <a:rect l="T6" t="T7" r="T8" b="T9"/>
                <a:pathLst>
                  <a:path w="3" h="882">
                    <a:moveTo>
                      <a:pt x="3" y="0"/>
                    </a:moveTo>
                    <a:lnTo>
                      <a:pt x="0" y="882"/>
                    </a:lnTo>
                  </a:path>
                </a:pathLst>
              </a:custGeom>
              <a:noFill/>
              <a:ln w="127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0" name="Freeform 25"/>
              <p:cNvSpPr>
                <a:spLocks/>
              </p:cNvSpPr>
              <p:nvPr/>
            </p:nvSpPr>
            <p:spPr bwMode="auto">
              <a:xfrm>
                <a:off x="3942" y="3020"/>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1" name="Freeform 26"/>
              <p:cNvSpPr>
                <a:spLocks/>
              </p:cNvSpPr>
              <p:nvPr/>
            </p:nvSpPr>
            <p:spPr bwMode="auto">
              <a:xfrm>
                <a:off x="3989" y="3012"/>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2" name="Freeform 27"/>
              <p:cNvSpPr>
                <a:spLocks/>
              </p:cNvSpPr>
              <p:nvPr/>
            </p:nvSpPr>
            <p:spPr bwMode="auto">
              <a:xfrm>
                <a:off x="4038" y="3006"/>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3" name="Freeform 28"/>
              <p:cNvSpPr>
                <a:spLocks/>
              </p:cNvSpPr>
              <p:nvPr/>
            </p:nvSpPr>
            <p:spPr bwMode="auto">
              <a:xfrm>
                <a:off x="3899" y="3022"/>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4" name="Freeform 29"/>
              <p:cNvSpPr>
                <a:spLocks/>
              </p:cNvSpPr>
              <p:nvPr/>
            </p:nvSpPr>
            <p:spPr bwMode="auto">
              <a:xfrm>
                <a:off x="4079" y="2998"/>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5" name="Freeform 30"/>
              <p:cNvSpPr>
                <a:spLocks/>
              </p:cNvSpPr>
              <p:nvPr/>
            </p:nvSpPr>
            <p:spPr bwMode="auto">
              <a:xfrm>
                <a:off x="4122" y="2992"/>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6" name="Freeform 31"/>
              <p:cNvSpPr>
                <a:spLocks/>
              </p:cNvSpPr>
              <p:nvPr/>
            </p:nvSpPr>
            <p:spPr bwMode="auto">
              <a:xfrm>
                <a:off x="4167" y="2974"/>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7" name="Freeform 32"/>
              <p:cNvSpPr>
                <a:spLocks/>
              </p:cNvSpPr>
              <p:nvPr/>
            </p:nvSpPr>
            <p:spPr bwMode="auto">
              <a:xfrm>
                <a:off x="4207" y="2959"/>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8" name="Freeform 33"/>
              <p:cNvSpPr>
                <a:spLocks/>
              </p:cNvSpPr>
              <p:nvPr/>
            </p:nvSpPr>
            <p:spPr bwMode="auto">
              <a:xfrm>
                <a:off x="4249" y="2939"/>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9" name="Freeform 34"/>
              <p:cNvSpPr>
                <a:spLocks/>
              </p:cNvSpPr>
              <p:nvPr/>
            </p:nvSpPr>
            <p:spPr bwMode="auto">
              <a:xfrm>
                <a:off x="4286" y="2903"/>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376" name="Text Box 35"/>
            <p:cNvSpPr txBox="1">
              <a:spLocks noChangeArrowheads="1"/>
            </p:cNvSpPr>
            <p:nvPr/>
          </p:nvSpPr>
          <p:spPr bwMode="auto">
            <a:xfrm>
              <a:off x="3482" y="4054"/>
              <a:ext cx="72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i="1">
                  <a:solidFill>
                    <a:srgbClr val="0000FF"/>
                  </a:solidFill>
                  <a:latin typeface="Calibri" pitchFamily="34" charset="0"/>
                  <a:cs typeface="Arial" pitchFamily="34" charset="0"/>
                </a:rPr>
                <a:t>Hình 74</a:t>
              </a:r>
            </a:p>
          </p:txBody>
        </p:sp>
      </p:grpSp>
      <p:sp>
        <p:nvSpPr>
          <p:cNvPr id="131108" name="Text Box 36"/>
          <p:cNvSpPr txBox="1">
            <a:spLocks noChangeArrowheads="1"/>
          </p:cNvSpPr>
          <p:nvPr/>
        </p:nvSpPr>
        <p:spPr bwMode="auto">
          <a:xfrm>
            <a:off x="0" y="1828800"/>
            <a:ext cx="762000" cy="584200"/>
          </a:xfrm>
          <a:prstGeom prst="rect">
            <a:avLst/>
          </a:prstGeom>
          <a:solidFill>
            <a:srgbClr val="FFFF00"/>
          </a:solidFill>
          <a:ln w="38100">
            <a:solidFill>
              <a:srgbClr val="FF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solidFill>
                  <a:srgbClr val="0000FF"/>
                </a:solidFill>
                <a:latin typeface="Times New Roman" pitchFamily="18" charset="0"/>
                <a:cs typeface="Times New Roman" pitchFamily="18" charset="0"/>
              </a:rPr>
              <a:t>?1</a:t>
            </a:r>
          </a:p>
        </p:txBody>
      </p:sp>
      <p:sp>
        <p:nvSpPr>
          <p:cNvPr id="131110" name="AutoShape 38"/>
          <p:cNvSpPr>
            <a:spLocks/>
          </p:cNvSpPr>
          <p:nvPr/>
        </p:nvSpPr>
        <p:spPr bwMode="auto">
          <a:xfrm>
            <a:off x="7467600" y="1143000"/>
            <a:ext cx="914400" cy="609600"/>
          </a:xfrm>
          <a:prstGeom prst="callout2">
            <a:avLst>
              <a:gd name="adj1" fmla="val 18750"/>
              <a:gd name="adj2" fmla="val -8333"/>
              <a:gd name="adj3" fmla="val 18750"/>
              <a:gd name="adj4" fmla="val -57292"/>
              <a:gd name="adj5" fmla="val 206250"/>
              <a:gd name="adj6" fmla="val -108333"/>
            </a:avLst>
          </a:prstGeom>
          <a:solidFill>
            <a:schemeClr val="bg1"/>
          </a:solidFill>
          <a:ln w="9525">
            <a:solidFill>
              <a:schemeClr val="tx1"/>
            </a:solidFill>
            <a:miter lim="800000"/>
            <a:headEnd/>
            <a:tailEnd/>
          </a:ln>
        </p:spPr>
        <p:txBody>
          <a:bodyPr/>
          <a:lstStyle/>
          <a:p>
            <a:r>
              <a:rPr lang="en-US" sz="2400" b="1">
                <a:solidFill>
                  <a:srgbClr val="0000FF"/>
                </a:solidFill>
                <a:latin typeface="Times New Roman" pitchFamily="18" charset="0"/>
                <a:cs typeface="Times New Roman" pitchFamily="18" charset="0"/>
              </a:rPr>
              <a:t>Đáy</a:t>
            </a:r>
          </a:p>
        </p:txBody>
      </p:sp>
      <p:sp>
        <p:nvSpPr>
          <p:cNvPr id="131111" name="Line 39"/>
          <p:cNvSpPr>
            <a:spLocks noChangeShapeType="1"/>
          </p:cNvSpPr>
          <p:nvPr/>
        </p:nvSpPr>
        <p:spPr bwMode="auto">
          <a:xfrm>
            <a:off x="6781800" y="3886200"/>
            <a:ext cx="1447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2" name="Text Box 40"/>
          <p:cNvSpPr txBox="1">
            <a:spLocks noChangeArrowheads="1"/>
          </p:cNvSpPr>
          <p:nvPr/>
        </p:nvSpPr>
        <p:spPr bwMode="auto">
          <a:xfrm>
            <a:off x="8257443" y="4191001"/>
            <a:ext cx="715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0000FF"/>
                </a:solidFill>
                <a:latin typeface="Times New Roman" pitchFamily="18" charset="0"/>
                <a:cs typeface="Times New Roman" pitchFamily="18" charset="0"/>
              </a:rPr>
              <a:t>Đáy</a:t>
            </a:r>
          </a:p>
        </p:txBody>
      </p:sp>
      <p:sp>
        <p:nvSpPr>
          <p:cNvPr id="131114" name="AutoShape 42"/>
          <p:cNvSpPr>
            <a:spLocks/>
          </p:cNvSpPr>
          <p:nvPr/>
        </p:nvSpPr>
        <p:spPr bwMode="auto">
          <a:xfrm>
            <a:off x="8077200" y="2286000"/>
            <a:ext cx="1066800" cy="609600"/>
          </a:xfrm>
          <a:prstGeom prst="callout2">
            <a:avLst>
              <a:gd name="adj1" fmla="val 18750"/>
              <a:gd name="adj2" fmla="val -7144"/>
              <a:gd name="adj3" fmla="val 18750"/>
              <a:gd name="adj4" fmla="val -34079"/>
              <a:gd name="adj5" fmla="val 186981"/>
              <a:gd name="adj6" fmla="val -131250"/>
            </a:avLst>
          </a:prstGeom>
          <a:solidFill>
            <a:schemeClr val="bg1"/>
          </a:solidFill>
          <a:ln w="9525">
            <a:solidFill>
              <a:schemeClr val="tx1"/>
            </a:solidFill>
            <a:miter lim="800000"/>
            <a:headEnd/>
            <a:tailEnd/>
          </a:ln>
        </p:spPr>
        <p:txBody>
          <a:bodyPr/>
          <a:lstStyle/>
          <a:p>
            <a:r>
              <a:rPr lang="en-US" sz="2400" b="1">
                <a:solidFill>
                  <a:srgbClr val="0000FF"/>
                </a:solidFill>
                <a:latin typeface="Times New Roman" pitchFamily="18" charset="0"/>
                <a:cs typeface="Times New Roman" pitchFamily="18" charset="0"/>
              </a:rPr>
              <a:t>Mặt xung quanh</a:t>
            </a:r>
          </a:p>
        </p:txBody>
      </p:sp>
      <p:sp>
        <p:nvSpPr>
          <p:cNvPr id="131115" name="Line 43"/>
          <p:cNvSpPr>
            <a:spLocks noChangeShapeType="1"/>
          </p:cNvSpPr>
          <p:nvPr/>
        </p:nvSpPr>
        <p:spPr bwMode="auto">
          <a:xfrm flipH="1">
            <a:off x="6400800" y="2651126"/>
            <a:ext cx="0" cy="123507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7" name="Line 45"/>
          <p:cNvSpPr>
            <a:spLocks noChangeShapeType="1"/>
          </p:cNvSpPr>
          <p:nvPr/>
        </p:nvSpPr>
        <p:spPr bwMode="auto">
          <a:xfrm flipH="1">
            <a:off x="4724400" y="3429000"/>
            <a:ext cx="16764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8" name="Text Box 46"/>
          <p:cNvSpPr txBox="1">
            <a:spLocks noChangeArrowheads="1"/>
          </p:cNvSpPr>
          <p:nvPr/>
        </p:nvSpPr>
        <p:spPr bwMode="auto">
          <a:xfrm>
            <a:off x="4028343" y="4648201"/>
            <a:ext cx="1712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0000FF"/>
                </a:solidFill>
                <a:latin typeface="Times New Roman" pitchFamily="18" charset="0"/>
                <a:cs typeface="Times New Roman" pitchFamily="18" charset="0"/>
              </a:rPr>
              <a:t>Đường sinh</a:t>
            </a:r>
          </a:p>
        </p:txBody>
      </p:sp>
      <p:sp>
        <p:nvSpPr>
          <p:cNvPr id="42" name="Rectangle 13"/>
          <p:cNvSpPr>
            <a:spLocks noChangeArrowheads="1"/>
          </p:cNvSpPr>
          <p:nvPr/>
        </p:nvSpPr>
        <p:spPr bwMode="auto">
          <a:xfrm>
            <a:off x="-140677" y="9890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44"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4000374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1108"/>
                                        </p:tgtEl>
                                        <p:attrNameLst>
                                          <p:attrName>style.visibility</p:attrName>
                                        </p:attrNameLst>
                                      </p:cBhvr>
                                      <p:to>
                                        <p:strVal val="visible"/>
                                      </p:to>
                                    </p:set>
                                    <p:animEffect transition="in" filter="box(in)">
                                      <p:cBhvr>
                                        <p:cTn id="7" dur="500"/>
                                        <p:tgtEl>
                                          <p:spTgt spid="131108"/>
                                        </p:tgtEl>
                                      </p:cBhvr>
                                    </p:animEffect>
                                  </p:childTnLst>
                                </p:cTn>
                              </p:par>
                              <p:par>
                                <p:cTn id="8" presetID="18" presetClass="entr" presetSubtype="12" fill="hold" nodeType="withEffect">
                                  <p:stCondLst>
                                    <p:cond delay="0"/>
                                  </p:stCondLst>
                                  <p:childTnLst>
                                    <p:set>
                                      <p:cBhvr>
                                        <p:cTn id="9" dur="1" fill="hold">
                                          <p:stCondLst>
                                            <p:cond delay="0"/>
                                          </p:stCondLst>
                                        </p:cTn>
                                        <p:tgtEl>
                                          <p:spTgt spid="131078">
                                            <p:txEl>
                                              <p:pRg st="0" end="0"/>
                                            </p:txEl>
                                          </p:spTgt>
                                        </p:tgtEl>
                                        <p:attrNameLst>
                                          <p:attrName>style.visibility</p:attrName>
                                        </p:attrNameLst>
                                      </p:cBhvr>
                                      <p:to>
                                        <p:strVal val="visible"/>
                                      </p:to>
                                    </p:set>
                                    <p:animEffect transition="in" filter="strips(downLeft)">
                                      <p:cBhvr>
                                        <p:cTn id="10" dur="500"/>
                                        <p:tgtEl>
                                          <p:spTgt spid="131078">
                                            <p:txEl>
                                              <p:pRg st="0" end="0"/>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31110"/>
                                        </p:tgtEl>
                                        <p:attrNameLst>
                                          <p:attrName>style.visibility</p:attrName>
                                        </p:attrNameLst>
                                      </p:cBhvr>
                                      <p:to>
                                        <p:strVal val="visible"/>
                                      </p:to>
                                    </p:set>
                                    <p:animEffect transition="in" filter="wedge">
                                      <p:cBhvr>
                                        <p:cTn id="18" dur="500"/>
                                        <p:tgtEl>
                                          <p:spTgt spid="131110"/>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131111"/>
                                        </p:tgtEl>
                                        <p:attrNameLst>
                                          <p:attrName>style.visibility</p:attrName>
                                        </p:attrNameLst>
                                      </p:cBhvr>
                                      <p:to>
                                        <p:strVal val="visible"/>
                                      </p:to>
                                    </p:set>
                                    <p:animEffect transition="in" filter="wedge">
                                      <p:cBhvr>
                                        <p:cTn id="21" dur="500"/>
                                        <p:tgtEl>
                                          <p:spTgt spid="131111"/>
                                        </p:tgtEl>
                                      </p:cBhvr>
                                    </p:animEffect>
                                  </p:childTnLst>
                                </p:cTn>
                              </p:par>
                              <p:par>
                                <p:cTn id="22" presetID="4" presetClass="entr" presetSubtype="16" fill="hold" nodeType="withEffect">
                                  <p:stCondLst>
                                    <p:cond delay="0"/>
                                  </p:stCondLst>
                                  <p:childTnLst>
                                    <p:set>
                                      <p:cBhvr>
                                        <p:cTn id="23" dur="1" fill="hold">
                                          <p:stCondLst>
                                            <p:cond delay="0"/>
                                          </p:stCondLst>
                                        </p:cTn>
                                        <p:tgtEl>
                                          <p:spTgt spid="131112">
                                            <p:txEl>
                                              <p:pRg st="0" end="0"/>
                                            </p:txEl>
                                          </p:spTgt>
                                        </p:tgtEl>
                                        <p:attrNameLst>
                                          <p:attrName>style.visibility</p:attrName>
                                        </p:attrNameLst>
                                      </p:cBhvr>
                                      <p:to>
                                        <p:strVal val="visible"/>
                                      </p:to>
                                    </p:set>
                                    <p:animEffect transition="in" filter="box(in)">
                                      <p:cBhvr>
                                        <p:cTn id="24" dur="500"/>
                                        <p:tgtEl>
                                          <p:spTgt spid="13111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131114"/>
                                        </p:tgtEl>
                                        <p:attrNameLst>
                                          <p:attrName>style.visibility</p:attrName>
                                        </p:attrNameLst>
                                      </p:cBhvr>
                                      <p:to>
                                        <p:strVal val="visible"/>
                                      </p:to>
                                    </p:set>
                                    <p:animEffect transition="in" filter="wedge">
                                      <p:cBhvr>
                                        <p:cTn id="29" dur="500"/>
                                        <p:tgtEl>
                                          <p:spTgt spid="1311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31115"/>
                                        </p:tgtEl>
                                        <p:attrNameLst>
                                          <p:attrName>style.visibility</p:attrName>
                                        </p:attrNameLst>
                                      </p:cBhvr>
                                      <p:to>
                                        <p:strVal val="visible"/>
                                      </p:to>
                                    </p:set>
                                    <p:animEffect transition="in" filter="slide(fromBottom)">
                                      <p:cBhvr>
                                        <p:cTn id="34" dur="500"/>
                                        <p:tgtEl>
                                          <p:spTgt spid="1311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31117"/>
                                        </p:tgtEl>
                                        <p:attrNameLst>
                                          <p:attrName>style.visibility</p:attrName>
                                        </p:attrNameLst>
                                      </p:cBhvr>
                                      <p:to>
                                        <p:strVal val="visible"/>
                                      </p:to>
                                    </p:set>
                                    <p:animEffect transition="in" filter="wedge">
                                      <p:cBhvr>
                                        <p:cTn id="39" dur="500"/>
                                        <p:tgtEl>
                                          <p:spTgt spid="131117"/>
                                        </p:tgtEl>
                                      </p:cBhvr>
                                    </p:animEffect>
                                  </p:childTnLst>
                                </p:cTn>
                              </p:par>
                              <p:par>
                                <p:cTn id="40" presetID="4" presetClass="entr" presetSubtype="16" fill="hold" nodeType="withEffect">
                                  <p:stCondLst>
                                    <p:cond delay="0"/>
                                  </p:stCondLst>
                                  <p:childTnLst>
                                    <p:set>
                                      <p:cBhvr>
                                        <p:cTn id="41" dur="1" fill="hold">
                                          <p:stCondLst>
                                            <p:cond delay="0"/>
                                          </p:stCondLst>
                                        </p:cTn>
                                        <p:tgtEl>
                                          <p:spTgt spid="131118">
                                            <p:txEl>
                                              <p:pRg st="0" end="0"/>
                                            </p:txEl>
                                          </p:spTgt>
                                        </p:tgtEl>
                                        <p:attrNameLst>
                                          <p:attrName>style.visibility</p:attrName>
                                        </p:attrNameLst>
                                      </p:cBhvr>
                                      <p:to>
                                        <p:strVal val="visible"/>
                                      </p:to>
                                    </p:set>
                                    <p:animEffect transition="in" filter="box(in)">
                                      <p:cBhvr>
                                        <p:cTn id="42" dur="500"/>
                                        <p:tgtEl>
                                          <p:spTgt spid="1311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08" grpId="0" animBg="1"/>
      <p:bldP spid="131110" grpId="0" animBg="1"/>
      <p:bldP spid="131111" grpId="0" animBg="1"/>
      <p:bldP spid="131114" grpId="0" animBg="1"/>
      <p:bldP spid="131115" grpId="0" animBg="1"/>
      <p:bldP spid="1311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6"/>
          <p:cNvSpPr txBox="1">
            <a:spLocks noChangeArrowheads="1"/>
          </p:cNvSpPr>
          <p:nvPr/>
        </p:nvSpPr>
        <p:spPr bwMode="auto">
          <a:xfrm>
            <a:off x="70338" y="1143000"/>
            <a:ext cx="72448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800" b="1" u="sng">
                <a:solidFill>
                  <a:srgbClr val="A50021"/>
                </a:solidFill>
                <a:latin typeface="Times New Roman" pitchFamily="18" charset="0"/>
                <a:cs typeface="Times New Roman" pitchFamily="18" charset="0"/>
              </a:rPr>
              <a:t>Bài tập 1</a:t>
            </a:r>
            <a:r>
              <a:rPr lang="en-US" sz="2800" b="1">
                <a:solidFill>
                  <a:srgbClr val="A50021"/>
                </a:solidFill>
                <a:latin typeface="Times New Roman" pitchFamily="18" charset="0"/>
                <a:cs typeface="Times New Roman" pitchFamily="18" charset="0"/>
              </a:rPr>
              <a:t> (SGK): </a:t>
            </a:r>
            <a:r>
              <a:rPr lang="en-US" sz="2800" b="1">
                <a:solidFill>
                  <a:srgbClr val="0000CC"/>
                </a:solidFill>
                <a:latin typeface="Times New Roman" pitchFamily="18" charset="0"/>
                <a:cs typeface="Times New Roman" pitchFamily="18" charset="0"/>
              </a:rPr>
              <a:t>Hãy điền thêm các tên gọi vào các vị trí được đánh số ở hình vẽ bên dưới.</a:t>
            </a:r>
            <a:r>
              <a:rPr lang="en-US" sz="2800" b="1">
                <a:solidFill>
                  <a:srgbClr val="A50021"/>
                </a:solidFill>
                <a:latin typeface="Times New Roman" pitchFamily="18" charset="0"/>
                <a:cs typeface="Times New Roman" pitchFamily="18" charset="0"/>
              </a:rPr>
              <a:t> </a:t>
            </a:r>
            <a:r>
              <a:rPr lang="en-US" sz="2800">
                <a:solidFill>
                  <a:srgbClr val="A50021"/>
                </a:solidFill>
                <a:latin typeface="Times New Roman" pitchFamily="18" charset="0"/>
                <a:cs typeface="Times New Roman" pitchFamily="18" charset="0"/>
              </a:rPr>
              <a:t> </a:t>
            </a:r>
          </a:p>
        </p:txBody>
      </p:sp>
      <p:sp>
        <p:nvSpPr>
          <p:cNvPr id="15585" name="Text Box 225"/>
          <p:cNvSpPr txBox="1">
            <a:spLocks noChangeArrowheads="1"/>
          </p:cNvSpPr>
          <p:nvPr/>
        </p:nvSpPr>
        <p:spPr bwMode="auto">
          <a:xfrm>
            <a:off x="5275384" y="4510088"/>
            <a:ext cx="3587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Mặt xung quanh</a:t>
            </a:r>
          </a:p>
        </p:txBody>
      </p:sp>
      <p:sp>
        <p:nvSpPr>
          <p:cNvPr id="10245" name="Text Box 490"/>
          <p:cNvSpPr txBox="1">
            <a:spLocks noChangeArrowheads="1"/>
          </p:cNvSpPr>
          <p:nvPr/>
        </p:nvSpPr>
        <p:spPr bwMode="auto">
          <a:xfrm>
            <a:off x="281354" y="1560514"/>
            <a:ext cx="626012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800" b="1">
                <a:solidFill>
                  <a:srgbClr val="0000CC"/>
                </a:solidFill>
                <a:latin typeface="Times New Roman" pitchFamily="18" charset="0"/>
                <a:cs typeface="Times New Roman" pitchFamily="18" charset="0"/>
              </a:rPr>
              <a:t>  </a:t>
            </a:r>
          </a:p>
        </p:txBody>
      </p:sp>
      <p:sp>
        <p:nvSpPr>
          <p:cNvPr id="16389" name="Text Box 222"/>
          <p:cNvSpPr txBox="1">
            <a:spLocks noChangeArrowheads="1"/>
          </p:cNvSpPr>
          <p:nvPr/>
        </p:nvSpPr>
        <p:spPr bwMode="auto">
          <a:xfrm>
            <a:off x="5275385" y="5410201"/>
            <a:ext cx="168812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Mặt đáy</a:t>
            </a:r>
          </a:p>
        </p:txBody>
      </p:sp>
      <p:sp>
        <p:nvSpPr>
          <p:cNvPr id="16390" name="Text Box 223"/>
          <p:cNvSpPr txBox="1">
            <a:spLocks noChangeArrowheads="1"/>
          </p:cNvSpPr>
          <p:nvPr/>
        </p:nvSpPr>
        <p:spPr bwMode="auto">
          <a:xfrm>
            <a:off x="3868616" y="2971801"/>
            <a:ext cx="35169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r</a:t>
            </a:r>
          </a:p>
        </p:txBody>
      </p:sp>
      <p:sp>
        <p:nvSpPr>
          <p:cNvPr id="16391" name="Text Box 224"/>
          <p:cNvSpPr txBox="1">
            <a:spLocks noChangeArrowheads="1"/>
          </p:cNvSpPr>
          <p:nvPr/>
        </p:nvSpPr>
        <p:spPr bwMode="auto">
          <a:xfrm>
            <a:off x="5205046" y="3290888"/>
            <a:ext cx="15489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Mặt đáy</a:t>
            </a:r>
          </a:p>
        </p:txBody>
      </p:sp>
      <p:sp>
        <p:nvSpPr>
          <p:cNvPr id="16392" name="Text Box 226"/>
          <p:cNvSpPr txBox="1">
            <a:spLocks noChangeArrowheads="1"/>
          </p:cNvSpPr>
          <p:nvPr/>
        </p:nvSpPr>
        <p:spPr bwMode="auto">
          <a:xfrm>
            <a:off x="4010758" y="5805488"/>
            <a:ext cx="42056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d</a:t>
            </a:r>
          </a:p>
        </p:txBody>
      </p:sp>
      <p:sp>
        <p:nvSpPr>
          <p:cNvPr id="16393" name="Text Box 227"/>
          <p:cNvSpPr txBox="1">
            <a:spLocks noChangeArrowheads="1"/>
          </p:cNvSpPr>
          <p:nvPr/>
        </p:nvSpPr>
        <p:spPr bwMode="auto">
          <a:xfrm>
            <a:off x="3096358" y="4267201"/>
            <a:ext cx="42056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h</a:t>
            </a:r>
          </a:p>
        </p:txBody>
      </p:sp>
      <p:sp>
        <p:nvSpPr>
          <p:cNvPr id="16394" name="Text Box 40"/>
          <p:cNvSpPr txBox="1">
            <a:spLocks noChangeArrowheads="1"/>
          </p:cNvSpPr>
          <p:nvPr/>
        </p:nvSpPr>
        <p:spPr bwMode="auto">
          <a:xfrm>
            <a:off x="3938954" y="5867400"/>
            <a:ext cx="132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 </a:t>
            </a:r>
          </a:p>
        </p:txBody>
      </p:sp>
      <p:sp>
        <p:nvSpPr>
          <p:cNvPr id="15879" name="Oval 519"/>
          <p:cNvSpPr>
            <a:spLocks noChangeArrowheads="1"/>
          </p:cNvSpPr>
          <p:nvPr/>
        </p:nvSpPr>
        <p:spPr bwMode="auto">
          <a:xfrm>
            <a:off x="5345723" y="3276600"/>
            <a:ext cx="1266092" cy="533400"/>
          </a:xfrm>
          <a:prstGeom prst="ellipse">
            <a:avLst/>
          </a:prstGeom>
          <a:solidFill>
            <a:schemeClr val="accent1"/>
          </a:solidFill>
          <a:ln w="9525">
            <a:solidFill>
              <a:schemeClr val="tx1"/>
            </a:solidFill>
            <a:round/>
            <a:headEnd/>
            <a:tailEnd/>
          </a:ln>
        </p:spPr>
        <p:txBody>
          <a:bodyPr wrap="none" anchor="ctr"/>
          <a:lstStyle/>
          <a:p>
            <a:r>
              <a:rPr lang="en-US"/>
              <a:t>5</a:t>
            </a:r>
            <a:endParaRPr lang="vi-VN"/>
          </a:p>
        </p:txBody>
      </p:sp>
      <p:sp>
        <p:nvSpPr>
          <p:cNvPr id="15880" name="Oval 520"/>
          <p:cNvSpPr>
            <a:spLocks noChangeArrowheads="1"/>
          </p:cNvSpPr>
          <p:nvPr/>
        </p:nvSpPr>
        <p:spPr bwMode="auto">
          <a:xfrm>
            <a:off x="5697415" y="4419600"/>
            <a:ext cx="2602523" cy="609600"/>
          </a:xfrm>
          <a:prstGeom prst="ellipse">
            <a:avLst/>
          </a:prstGeom>
          <a:solidFill>
            <a:schemeClr val="accent1"/>
          </a:solidFill>
          <a:ln w="9525">
            <a:solidFill>
              <a:schemeClr val="tx1"/>
            </a:solidFill>
            <a:round/>
            <a:headEnd/>
            <a:tailEnd/>
          </a:ln>
        </p:spPr>
        <p:txBody>
          <a:bodyPr wrap="none" anchor="ctr"/>
          <a:lstStyle/>
          <a:p>
            <a:r>
              <a:rPr lang="en-US"/>
              <a:t>4</a:t>
            </a:r>
            <a:endParaRPr lang="vi-VN"/>
          </a:p>
        </p:txBody>
      </p:sp>
      <p:sp>
        <p:nvSpPr>
          <p:cNvPr id="15881" name="Oval 521"/>
          <p:cNvSpPr>
            <a:spLocks noChangeArrowheads="1"/>
          </p:cNvSpPr>
          <p:nvPr/>
        </p:nvSpPr>
        <p:spPr bwMode="auto">
          <a:xfrm>
            <a:off x="5275385" y="5410200"/>
            <a:ext cx="1406769" cy="533400"/>
          </a:xfrm>
          <a:prstGeom prst="ellipse">
            <a:avLst/>
          </a:prstGeom>
          <a:solidFill>
            <a:schemeClr val="accent1"/>
          </a:solidFill>
          <a:ln w="9525">
            <a:solidFill>
              <a:schemeClr val="tx1"/>
            </a:solidFill>
            <a:round/>
            <a:headEnd/>
            <a:tailEnd/>
          </a:ln>
        </p:spPr>
        <p:txBody>
          <a:bodyPr wrap="none" anchor="ctr"/>
          <a:lstStyle/>
          <a:p>
            <a:r>
              <a:rPr lang="en-US"/>
              <a:t>5</a:t>
            </a:r>
            <a:endParaRPr lang="vi-VN"/>
          </a:p>
        </p:txBody>
      </p:sp>
      <p:sp>
        <p:nvSpPr>
          <p:cNvPr id="15882" name="Oval 522"/>
          <p:cNvSpPr>
            <a:spLocks noChangeArrowheads="1"/>
          </p:cNvSpPr>
          <p:nvPr/>
        </p:nvSpPr>
        <p:spPr bwMode="auto">
          <a:xfrm>
            <a:off x="4010758" y="5851525"/>
            <a:ext cx="350226" cy="457200"/>
          </a:xfrm>
          <a:prstGeom prst="ellipse">
            <a:avLst/>
          </a:prstGeom>
          <a:solidFill>
            <a:schemeClr val="accent1"/>
          </a:solidFill>
          <a:ln w="9525">
            <a:solidFill>
              <a:schemeClr val="tx1"/>
            </a:solidFill>
            <a:round/>
            <a:headEnd/>
            <a:tailEnd/>
          </a:ln>
        </p:spPr>
        <p:txBody>
          <a:bodyPr wrap="none" anchor="ctr"/>
          <a:lstStyle/>
          <a:p>
            <a:r>
              <a:rPr lang="en-US"/>
              <a:t>2</a:t>
            </a:r>
            <a:endParaRPr lang="vi-VN"/>
          </a:p>
        </p:txBody>
      </p:sp>
      <p:sp>
        <p:nvSpPr>
          <p:cNvPr id="15883" name="Oval 523"/>
          <p:cNvSpPr>
            <a:spLocks noChangeArrowheads="1"/>
          </p:cNvSpPr>
          <p:nvPr/>
        </p:nvSpPr>
        <p:spPr bwMode="auto">
          <a:xfrm>
            <a:off x="3798277" y="3048000"/>
            <a:ext cx="351692" cy="457200"/>
          </a:xfrm>
          <a:prstGeom prst="ellipse">
            <a:avLst/>
          </a:prstGeom>
          <a:solidFill>
            <a:schemeClr val="accent1"/>
          </a:solidFill>
          <a:ln w="9525">
            <a:solidFill>
              <a:schemeClr val="tx1"/>
            </a:solidFill>
            <a:round/>
            <a:headEnd/>
            <a:tailEnd/>
          </a:ln>
        </p:spPr>
        <p:txBody>
          <a:bodyPr wrap="none" anchor="ctr"/>
          <a:lstStyle/>
          <a:p>
            <a:r>
              <a:rPr lang="en-US"/>
              <a:t>1</a:t>
            </a:r>
            <a:endParaRPr lang="vi-VN"/>
          </a:p>
        </p:txBody>
      </p:sp>
      <p:sp>
        <p:nvSpPr>
          <p:cNvPr id="15884" name="Oval 524"/>
          <p:cNvSpPr>
            <a:spLocks noChangeArrowheads="1"/>
          </p:cNvSpPr>
          <p:nvPr/>
        </p:nvSpPr>
        <p:spPr bwMode="auto">
          <a:xfrm>
            <a:off x="3096358" y="4343400"/>
            <a:ext cx="350226" cy="457200"/>
          </a:xfrm>
          <a:prstGeom prst="ellipse">
            <a:avLst/>
          </a:prstGeom>
          <a:solidFill>
            <a:schemeClr val="accent1"/>
          </a:solidFill>
          <a:ln w="9525">
            <a:solidFill>
              <a:schemeClr val="tx1"/>
            </a:solidFill>
            <a:round/>
            <a:headEnd/>
            <a:tailEnd/>
          </a:ln>
        </p:spPr>
        <p:txBody>
          <a:bodyPr wrap="none" anchor="ctr"/>
          <a:lstStyle/>
          <a:p>
            <a:r>
              <a:rPr lang="en-US"/>
              <a:t>3</a:t>
            </a:r>
            <a:endParaRPr lang="vi-VN"/>
          </a:p>
        </p:txBody>
      </p:sp>
      <p:sp>
        <p:nvSpPr>
          <p:cNvPr id="15885" name="AutoShape 525">
            <a:hlinkClick r:id="" action="ppaction://noaction" highlightClick="1"/>
          </p:cNvPr>
          <p:cNvSpPr>
            <a:spLocks noChangeArrowheads="1"/>
          </p:cNvSpPr>
          <p:nvPr/>
        </p:nvSpPr>
        <p:spPr bwMode="auto">
          <a:xfrm>
            <a:off x="211015" y="3657600"/>
            <a:ext cx="422031"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1</a:t>
            </a:r>
            <a:endParaRPr lang="vi-VN"/>
          </a:p>
        </p:txBody>
      </p:sp>
      <p:sp>
        <p:nvSpPr>
          <p:cNvPr id="15886" name="AutoShape 526">
            <a:hlinkClick r:id="" action="ppaction://noaction" highlightClick="1"/>
          </p:cNvPr>
          <p:cNvSpPr>
            <a:spLocks noChangeArrowheads="1"/>
          </p:cNvSpPr>
          <p:nvPr/>
        </p:nvSpPr>
        <p:spPr bwMode="auto">
          <a:xfrm>
            <a:off x="211015" y="4267200"/>
            <a:ext cx="422031"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2</a:t>
            </a:r>
            <a:endParaRPr lang="vi-VN"/>
          </a:p>
        </p:txBody>
      </p:sp>
      <p:sp>
        <p:nvSpPr>
          <p:cNvPr id="15887" name="AutoShape 527">
            <a:hlinkClick r:id="" action="ppaction://noaction" highlightClick="1"/>
          </p:cNvPr>
          <p:cNvSpPr>
            <a:spLocks noChangeArrowheads="1"/>
          </p:cNvSpPr>
          <p:nvPr/>
        </p:nvSpPr>
        <p:spPr bwMode="auto">
          <a:xfrm>
            <a:off x="211015" y="4864100"/>
            <a:ext cx="422031"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3</a:t>
            </a:r>
            <a:endParaRPr lang="vi-VN"/>
          </a:p>
        </p:txBody>
      </p:sp>
      <p:sp>
        <p:nvSpPr>
          <p:cNvPr id="15888" name="AutoShape 528">
            <a:hlinkClick r:id="" action="ppaction://noaction" highlightClick="1"/>
          </p:cNvPr>
          <p:cNvSpPr>
            <a:spLocks noChangeArrowheads="1"/>
          </p:cNvSpPr>
          <p:nvPr/>
        </p:nvSpPr>
        <p:spPr bwMode="auto">
          <a:xfrm>
            <a:off x="211015" y="5486400"/>
            <a:ext cx="422031"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4</a:t>
            </a:r>
            <a:endParaRPr lang="vi-VN"/>
          </a:p>
        </p:txBody>
      </p:sp>
      <p:sp>
        <p:nvSpPr>
          <p:cNvPr id="15889" name="AutoShape 529">
            <a:hlinkClick r:id="" action="ppaction://noaction" highlightClick="1"/>
          </p:cNvPr>
          <p:cNvSpPr>
            <a:spLocks noChangeArrowheads="1"/>
          </p:cNvSpPr>
          <p:nvPr/>
        </p:nvSpPr>
        <p:spPr bwMode="auto">
          <a:xfrm>
            <a:off x="211015" y="6083300"/>
            <a:ext cx="422031"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5</a:t>
            </a:r>
            <a:endParaRPr lang="vi-VN"/>
          </a:p>
        </p:txBody>
      </p:sp>
      <p:grpSp>
        <p:nvGrpSpPr>
          <p:cNvPr id="16406" name="Group 537"/>
          <p:cNvGrpSpPr>
            <a:grpSpLocks/>
          </p:cNvGrpSpPr>
          <p:nvPr/>
        </p:nvGrpSpPr>
        <p:grpSpPr bwMode="auto">
          <a:xfrm>
            <a:off x="3305908" y="2895600"/>
            <a:ext cx="3376246" cy="3187700"/>
            <a:chOff x="2256" y="1824"/>
            <a:chExt cx="2304" cy="2008"/>
          </a:xfrm>
        </p:grpSpPr>
        <p:sp>
          <p:nvSpPr>
            <p:cNvPr id="16412" name="Arc 535"/>
            <p:cNvSpPr>
              <a:spLocks/>
            </p:cNvSpPr>
            <p:nvPr/>
          </p:nvSpPr>
          <p:spPr bwMode="auto">
            <a:xfrm>
              <a:off x="2493" y="3312"/>
              <a:ext cx="901" cy="311"/>
            </a:xfrm>
            <a:custGeom>
              <a:avLst/>
              <a:gdLst>
                <a:gd name="T0" fmla="*/ 0 w 43200"/>
                <a:gd name="T1" fmla="*/ 0 h 28720"/>
                <a:gd name="T2" fmla="*/ 0 w 43200"/>
                <a:gd name="T3" fmla="*/ 0 h 28720"/>
                <a:gd name="T4" fmla="*/ 0 w 43200"/>
                <a:gd name="T5" fmla="*/ 0 h 28720"/>
                <a:gd name="T6" fmla="*/ 0 60000 65536"/>
                <a:gd name="T7" fmla="*/ 0 60000 65536"/>
                <a:gd name="T8" fmla="*/ 0 60000 65536"/>
                <a:gd name="T9" fmla="*/ 0 w 43200"/>
                <a:gd name="T10" fmla="*/ 0 h 28720"/>
                <a:gd name="T11" fmla="*/ 43200 w 43200"/>
                <a:gd name="T12" fmla="*/ 28720 h 28720"/>
              </a:gdLst>
              <a:ahLst/>
              <a:cxnLst>
                <a:cxn ang="T6">
                  <a:pos x="T0" y="T1"/>
                </a:cxn>
                <a:cxn ang="T7">
                  <a:pos x="T2" y="T3"/>
                </a:cxn>
                <a:cxn ang="T8">
                  <a:pos x="T4" y="T5"/>
                </a:cxn>
              </a:cxnLst>
              <a:rect l="T9" t="T10" r="T11" b="T12"/>
              <a:pathLst>
                <a:path w="43200" h="28720" fill="none" extrusionOk="0">
                  <a:moveTo>
                    <a:pt x="42058" y="192"/>
                  </a:moveTo>
                  <a:cubicBezTo>
                    <a:pt x="42814" y="2423"/>
                    <a:pt x="43200" y="4763"/>
                    <a:pt x="43200" y="7120"/>
                  </a:cubicBezTo>
                  <a:cubicBezTo>
                    <a:pt x="43200" y="19049"/>
                    <a:pt x="33529" y="28720"/>
                    <a:pt x="21600" y="28720"/>
                  </a:cubicBezTo>
                  <a:cubicBezTo>
                    <a:pt x="9670" y="28720"/>
                    <a:pt x="0" y="19049"/>
                    <a:pt x="0" y="7120"/>
                  </a:cubicBezTo>
                  <a:cubicBezTo>
                    <a:pt x="-1" y="4695"/>
                    <a:pt x="408" y="2288"/>
                    <a:pt x="1207" y="0"/>
                  </a:cubicBezTo>
                </a:path>
                <a:path w="43200" h="28720" stroke="0" extrusionOk="0">
                  <a:moveTo>
                    <a:pt x="42058" y="192"/>
                  </a:moveTo>
                  <a:cubicBezTo>
                    <a:pt x="42814" y="2423"/>
                    <a:pt x="43200" y="4763"/>
                    <a:pt x="43200" y="7120"/>
                  </a:cubicBezTo>
                  <a:cubicBezTo>
                    <a:pt x="43200" y="19049"/>
                    <a:pt x="33529" y="28720"/>
                    <a:pt x="21600" y="28720"/>
                  </a:cubicBezTo>
                  <a:cubicBezTo>
                    <a:pt x="9670" y="28720"/>
                    <a:pt x="0" y="19049"/>
                    <a:pt x="0" y="7120"/>
                  </a:cubicBezTo>
                  <a:cubicBezTo>
                    <a:pt x="-1" y="4695"/>
                    <a:pt x="408" y="2288"/>
                    <a:pt x="1207" y="0"/>
                  </a:cubicBezTo>
                  <a:lnTo>
                    <a:pt x="21600" y="7120"/>
                  </a:lnTo>
                  <a:lnTo>
                    <a:pt x="42058" y="192"/>
                  </a:lnTo>
                  <a:close/>
                </a:path>
              </a:pathLst>
            </a:custGeom>
            <a:solidFill>
              <a:srgbClr val="ECF3A5"/>
            </a:solidFill>
            <a:ln w="19050">
              <a:solidFill>
                <a:schemeClr val="tx1"/>
              </a:solidFill>
              <a:round/>
              <a:headEnd/>
              <a:tailEnd/>
            </a:ln>
          </p:spPr>
          <p:txBody>
            <a:bodyPr wrap="none" anchor="ctr"/>
            <a:lstStyle/>
            <a:p>
              <a:endParaRPr lang="en-US"/>
            </a:p>
          </p:txBody>
        </p:sp>
        <p:sp>
          <p:nvSpPr>
            <p:cNvPr id="16413" name="Arc 536"/>
            <p:cNvSpPr>
              <a:spLocks/>
            </p:cNvSpPr>
            <p:nvPr/>
          </p:nvSpPr>
          <p:spPr bwMode="auto">
            <a:xfrm>
              <a:off x="2496" y="2312"/>
              <a:ext cx="907" cy="397"/>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2923" y="25042"/>
                  </a:moveTo>
                  <a:cubicBezTo>
                    <a:pt x="41234" y="35507"/>
                    <a:pt x="32200" y="43199"/>
                    <a:pt x="21600" y="43200"/>
                  </a:cubicBezTo>
                  <a:cubicBezTo>
                    <a:pt x="9670" y="43200"/>
                    <a:pt x="0" y="33529"/>
                    <a:pt x="0" y="21600"/>
                  </a:cubicBezTo>
                  <a:cubicBezTo>
                    <a:pt x="0" y="9670"/>
                    <a:pt x="9670" y="0"/>
                    <a:pt x="21600" y="0"/>
                  </a:cubicBezTo>
                  <a:cubicBezTo>
                    <a:pt x="33529" y="0"/>
                    <a:pt x="43200" y="9670"/>
                    <a:pt x="43200" y="21600"/>
                  </a:cubicBezTo>
                  <a:cubicBezTo>
                    <a:pt x="43200" y="22195"/>
                    <a:pt x="43175" y="22791"/>
                    <a:pt x="43126" y="23385"/>
                  </a:cubicBezTo>
                </a:path>
                <a:path w="43200" h="43200" stroke="0" extrusionOk="0">
                  <a:moveTo>
                    <a:pt x="42923" y="25042"/>
                  </a:moveTo>
                  <a:cubicBezTo>
                    <a:pt x="41234" y="35507"/>
                    <a:pt x="32200" y="43199"/>
                    <a:pt x="21600" y="43200"/>
                  </a:cubicBezTo>
                  <a:cubicBezTo>
                    <a:pt x="9670" y="43200"/>
                    <a:pt x="0" y="33529"/>
                    <a:pt x="0" y="21600"/>
                  </a:cubicBezTo>
                  <a:cubicBezTo>
                    <a:pt x="0" y="9670"/>
                    <a:pt x="9670" y="0"/>
                    <a:pt x="21600" y="0"/>
                  </a:cubicBezTo>
                  <a:cubicBezTo>
                    <a:pt x="33529" y="0"/>
                    <a:pt x="43200" y="9670"/>
                    <a:pt x="43200" y="21600"/>
                  </a:cubicBezTo>
                  <a:cubicBezTo>
                    <a:pt x="43200" y="22195"/>
                    <a:pt x="43175" y="22791"/>
                    <a:pt x="43126" y="23385"/>
                  </a:cubicBezTo>
                  <a:lnTo>
                    <a:pt x="21600" y="21600"/>
                  </a:lnTo>
                  <a:lnTo>
                    <a:pt x="42923" y="25042"/>
                  </a:lnTo>
                  <a:close/>
                </a:path>
              </a:pathLst>
            </a:custGeom>
            <a:solidFill>
              <a:srgbClr val="ECF3A5"/>
            </a:solidFill>
            <a:ln w="19050">
              <a:solidFill>
                <a:schemeClr val="tx1"/>
              </a:solidFill>
              <a:round/>
              <a:headEnd/>
              <a:tailEnd/>
            </a:ln>
          </p:spPr>
          <p:txBody>
            <a:bodyPr wrap="none" anchor="ctr"/>
            <a:lstStyle/>
            <a:p>
              <a:endParaRPr lang="en-US"/>
            </a:p>
          </p:txBody>
        </p:sp>
        <p:sp>
          <p:nvSpPr>
            <p:cNvPr id="16414" name="Text Box 42"/>
            <p:cNvSpPr txBox="1">
              <a:spLocks noChangeArrowheads="1"/>
            </p:cNvSpPr>
            <p:nvPr/>
          </p:nvSpPr>
          <p:spPr bwMode="auto">
            <a:xfrm>
              <a:off x="2501" y="1824"/>
              <a:ext cx="9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1200">
                <a:latin typeface="Times New Roman" pitchFamily="18" charset="0"/>
              </a:endParaRPr>
            </a:p>
          </p:txBody>
        </p:sp>
        <p:sp>
          <p:nvSpPr>
            <p:cNvPr id="16415" name="Line 10"/>
            <p:cNvSpPr>
              <a:spLocks noChangeShapeType="1"/>
            </p:cNvSpPr>
            <p:nvPr/>
          </p:nvSpPr>
          <p:spPr bwMode="auto">
            <a:xfrm>
              <a:off x="2393" y="2475"/>
              <a:ext cx="0" cy="941"/>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6" name="Text Box 38"/>
            <p:cNvSpPr txBox="1">
              <a:spLocks noChangeArrowheads="1"/>
            </p:cNvSpPr>
            <p:nvPr/>
          </p:nvSpPr>
          <p:spPr bwMode="auto">
            <a:xfrm>
              <a:off x="3659" y="2765"/>
              <a:ext cx="9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solidFill>
                  <a:srgbClr val="FF00FF"/>
                </a:solidFill>
              </a:endParaRPr>
            </a:p>
          </p:txBody>
        </p:sp>
        <p:sp>
          <p:nvSpPr>
            <p:cNvPr id="16417" name="Text Box 39"/>
            <p:cNvSpPr txBox="1">
              <a:spLocks noChangeArrowheads="1"/>
            </p:cNvSpPr>
            <p:nvPr/>
          </p:nvSpPr>
          <p:spPr bwMode="auto">
            <a:xfrm>
              <a:off x="3595" y="3392"/>
              <a:ext cx="9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FF"/>
                  </a:solidFill>
                </a:rPr>
                <a:t>. . .</a:t>
              </a:r>
              <a:r>
                <a:rPr lang="en-US"/>
                <a:t> </a:t>
              </a:r>
            </a:p>
          </p:txBody>
        </p:sp>
        <p:sp>
          <p:nvSpPr>
            <p:cNvPr id="16418" name="Line 19"/>
            <p:cNvSpPr>
              <a:spLocks noChangeShapeType="1"/>
            </p:cNvSpPr>
            <p:nvPr/>
          </p:nvSpPr>
          <p:spPr bwMode="auto">
            <a:xfrm>
              <a:off x="2511" y="3330"/>
              <a:ext cx="0" cy="50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20"/>
            <p:cNvSpPr>
              <a:spLocks noChangeShapeType="1"/>
            </p:cNvSpPr>
            <p:nvPr/>
          </p:nvSpPr>
          <p:spPr bwMode="auto">
            <a:xfrm>
              <a:off x="3412" y="3330"/>
              <a:ext cx="0" cy="50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21"/>
            <p:cNvSpPr>
              <a:spLocks noChangeShapeType="1"/>
            </p:cNvSpPr>
            <p:nvPr/>
          </p:nvSpPr>
          <p:spPr bwMode="auto">
            <a:xfrm>
              <a:off x="2511"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24"/>
            <p:cNvSpPr>
              <a:spLocks noChangeShapeType="1"/>
            </p:cNvSpPr>
            <p:nvPr/>
          </p:nvSpPr>
          <p:spPr bwMode="auto">
            <a:xfrm>
              <a:off x="2978"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25"/>
            <p:cNvSpPr>
              <a:spLocks noChangeShapeType="1"/>
            </p:cNvSpPr>
            <p:nvPr/>
          </p:nvSpPr>
          <p:spPr bwMode="auto">
            <a:xfrm>
              <a:off x="2978" y="3596"/>
              <a:ext cx="0" cy="188"/>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Line 26"/>
            <p:cNvSpPr>
              <a:spLocks noChangeShapeType="1"/>
            </p:cNvSpPr>
            <p:nvPr/>
          </p:nvSpPr>
          <p:spPr bwMode="auto">
            <a:xfrm>
              <a:off x="2511" y="3667"/>
              <a:ext cx="901"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24" name="Line 27"/>
            <p:cNvSpPr>
              <a:spLocks noChangeShapeType="1"/>
            </p:cNvSpPr>
            <p:nvPr/>
          </p:nvSpPr>
          <p:spPr bwMode="auto">
            <a:xfrm>
              <a:off x="2511" y="2200"/>
              <a:ext cx="451"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25" name="AutoShape 4"/>
            <p:cNvSpPr>
              <a:spLocks noChangeArrowheads="1"/>
            </p:cNvSpPr>
            <p:nvPr/>
          </p:nvSpPr>
          <p:spPr bwMode="auto">
            <a:xfrm>
              <a:off x="2496" y="2304"/>
              <a:ext cx="901" cy="1318"/>
            </a:xfrm>
            <a:prstGeom prst="flowChartMagneticDisk">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6" name="Line 43"/>
            <p:cNvSpPr>
              <a:spLocks noChangeShapeType="1"/>
            </p:cNvSpPr>
            <p:nvPr/>
          </p:nvSpPr>
          <p:spPr bwMode="auto">
            <a:xfrm>
              <a:off x="3412"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131"/>
            <p:cNvSpPr>
              <a:spLocks noChangeShapeType="1"/>
            </p:cNvSpPr>
            <p:nvPr/>
          </p:nvSpPr>
          <p:spPr bwMode="auto">
            <a:xfrm>
              <a:off x="3412"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Arc 485"/>
            <p:cNvSpPr>
              <a:spLocks/>
            </p:cNvSpPr>
            <p:nvPr/>
          </p:nvSpPr>
          <p:spPr bwMode="auto">
            <a:xfrm>
              <a:off x="2507" y="3209"/>
              <a:ext cx="901" cy="212"/>
            </a:xfrm>
            <a:custGeom>
              <a:avLst/>
              <a:gdLst>
                <a:gd name="T0" fmla="*/ 0 w 43200"/>
                <a:gd name="T1" fmla="*/ 0 h 25384"/>
                <a:gd name="T2" fmla="*/ 0 w 43200"/>
                <a:gd name="T3" fmla="*/ 0 h 25384"/>
                <a:gd name="T4" fmla="*/ 0 w 43200"/>
                <a:gd name="T5" fmla="*/ 0 h 25384"/>
                <a:gd name="T6" fmla="*/ 0 60000 65536"/>
                <a:gd name="T7" fmla="*/ 0 60000 65536"/>
                <a:gd name="T8" fmla="*/ 0 60000 65536"/>
                <a:gd name="T9" fmla="*/ 0 w 43200"/>
                <a:gd name="T10" fmla="*/ 0 h 25384"/>
                <a:gd name="T11" fmla="*/ 43200 w 43200"/>
                <a:gd name="T12" fmla="*/ 25384 h 25384"/>
              </a:gdLst>
              <a:ahLst/>
              <a:cxnLst>
                <a:cxn ang="T6">
                  <a:pos x="T0" y="T1"/>
                </a:cxn>
                <a:cxn ang="T7">
                  <a:pos x="T2" y="T3"/>
                </a:cxn>
                <a:cxn ang="T8">
                  <a:pos x="T4" y="T5"/>
                </a:cxn>
              </a:cxnLst>
              <a:rect l="T9" t="T10" r="T11" b="T12"/>
              <a:pathLst>
                <a:path w="43200" h="25384" fill="none" extrusionOk="0">
                  <a:moveTo>
                    <a:pt x="50" y="23082"/>
                  </a:moveTo>
                  <a:cubicBezTo>
                    <a:pt x="16" y="22588"/>
                    <a:pt x="0" y="22094"/>
                    <a:pt x="0" y="21600"/>
                  </a:cubicBezTo>
                  <a:cubicBezTo>
                    <a:pt x="0" y="9670"/>
                    <a:pt x="9670" y="0"/>
                    <a:pt x="21600" y="0"/>
                  </a:cubicBezTo>
                  <a:cubicBezTo>
                    <a:pt x="33529" y="0"/>
                    <a:pt x="43200" y="9670"/>
                    <a:pt x="43200" y="21600"/>
                  </a:cubicBezTo>
                  <a:cubicBezTo>
                    <a:pt x="43200" y="22868"/>
                    <a:pt x="43088" y="24134"/>
                    <a:pt x="42865" y="25383"/>
                  </a:cubicBezTo>
                </a:path>
                <a:path w="43200" h="25384" stroke="0" extrusionOk="0">
                  <a:moveTo>
                    <a:pt x="50" y="23082"/>
                  </a:moveTo>
                  <a:cubicBezTo>
                    <a:pt x="16" y="22588"/>
                    <a:pt x="0" y="22094"/>
                    <a:pt x="0" y="21600"/>
                  </a:cubicBezTo>
                  <a:cubicBezTo>
                    <a:pt x="0" y="9670"/>
                    <a:pt x="9670" y="0"/>
                    <a:pt x="21600" y="0"/>
                  </a:cubicBezTo>
                  <a:cubicBezTo>
                    <a:pt x="33529" y="0"/>
                    <a:pt x="43200" y="9670"/>
                    <a:pt x="43200" y="21600"/>
                  </a:cubicBezTo>
                  <a:cubicBezTo>
                    <a:pt x="43200" y="22868"/>
                    <a:pt x="43088" y="24134"/>
                    <a:pt x="42865" y="25383"/>
                  </a:cubicBezTo>
                  <a:lnTo>
                    <a:pt x="21600" y="21600"/>
                  </a:lnTo>
                  <a:lnTo>
                    <a:pt x="50" y="23082"/>
                  </a:lnTo>
                  <a:close/>
                </a:path>
              </a:pathLst>
            </a:custGeom>
            <a:solidFill>
              <a:srgbClr val="ECF3A5"/>
            </a:solidFill>
            <a:ln w="19050">
              <a:solidFill>
                <a:schemeClr val="tx1"/>
              </a:solidFill>
              <a:prstDash val="dash"/>
              <a:round/>
              <a:headEnd/>
              <a:tailEnd/>
            </a:ln>
          </p:spPr>
          <p:txBody>
            <a:bodyPr wrap="none" anchor="ctr"/>
            <a:lstStyle/>
            <a:p>
              <a:endParaRPr lang="en-US"/>
            </a:p>
          </p:txBody>
        </p:sp>
        <p:sp>
          <p:nvSpPr>
            <p:cNvPr id="16429" name="Freeform 486"/>
            <p:cNvSpPr>
              <a:spLocks/>
            </p:cNvSpPr>
            <p:nvPr/>
          </p:nvSpPr>
          <p:spPr bwMode="auto">
            <a:xfrm>
              <a:off x="3216" y="3504"/>
              <a:ext cx="1009" cy="288"/>
            </a:xfrm>
            <a:custGeom>
              <a:avLst/>
              <a:gdLst>
                <a:gd name="T0" fmla="*/ 0 w 816"/>
                <a:gd name="T1" fmla="*/ 0 h 288"/>
                <a:gd name="T2" fmla="*/ 16252 w 816"/>
                <a:gd name="T3" fmla="*/ 2488 h 288"/>
                <a:gd name="T4" fmla="*/ 46080 w 816"/>
                <a:gd name="T5" fmla="*/ 2488 h 288"/>
                <a:gd name="T6" fmla="*/ 0 60000 65536"/>
                <a:gd name="T7" fmla="*/ 0 60000 65536"/>
                <a:gd name="T8" fmla="*/ 0 60000 65536"/>
                <a:gd name="T9" fmla="*/ 0 w 816"/>
                <a:gd name="T10" fmla="*/ 0 h 288"/>
                <a:gd name="T11" fmla="*/ 816 w 816"/>
                <a:gd name="T12" fmla="*/ 288 h 288"/>
              </a:gdLst>
              <a:ahLst/>
              <a:cxnLst>
                <a:cxn ang="T6">
                  <a:pos x="T0" y="T1"/>
                </a:cxn>
                <a:cxn ang="T7">
                  <a:pos x="T2" y="T3"/>
                </a:cxn>
                <a:cxn ang="T8">
                  <a:pos x="T4" y="T5"/>
                </a:cxn>
              </a:cxnLst>
              <a:rect l="T9" t="T10" r="T11" b="T12"/>
              <a:pathLst>
                <a:path w="816" h="288">
                  <a:moveTo>
                    <a:pt x="0" y="0"/>
                  </a:moveTo>
                  <a:lnTo>
                    <a:pt x="288" y="288"/>
                  </a:lnTo>
                  <a:lnTo>
                    <a:pt x="816" y="288"/>
                  </a:lnTo>
                </a:path>
              </a:pathLst>
            </a:cu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0" name="Freeform 487"/>
            <p:cNvSpPr>
              <a:spLocks/>
            </p:cNvSpPr>
            <p:nvPr/>
          </p:nvSpPr>
          <p:spPr bwMode="auto">
            <a:xfrm>
              <a:off x="3224" y="2122"/>
              <a:ext cx="904" cy="314"/>
            </a:xfrm>
            <a:custGeom>
              <a:avLst/>
              <a:gdLst>
                <a:gd name="T0" fmla="*/ 0 w 816"/>
                <a:gd name="T1" fmla="*/ 39671 h 240"/>
                <a:gd name="T2" fmla="*/ 3232 w 816"/>
                <a:gd name="T3" fmla="*/ 0 h 240"/>
                <a:gd name="T4" fmla="*/ 13758 w 816"/>
                <a:gd name="T5" fmla="*/ 0 h 240"/>
                <a:gd name="T6" fmla="*/ 0 60000 65536"/>
                <a:gd name="T7" fmla="*/ 0 60000 65536"/>
                <a:gd name="T8" fmla="*/ 0 60000 65536"/>
                <a:gd name="T9" fmla="*/ 0 w 816"/>
                <a:gd name="T10" fmla="*/ 0 h 240"/>
                <a:gd name="T11" fmla="*/ 816 w 816"/>
                <a:gd name="T12" fmla="*/ 240 h 240"/>
              </a:gdLst>
              <a:ahLst/>
              <a:cxnLst>
                <a:cxn ang="T6">
                  <a:pos x="T0" y="T1"/>
                </a:cxn>
                <a:cxn ang="T7">
                  <a:pos x="T2" y="T3"/>
                </a:cxn>
                <a:cxn ang="T8">
                  <a:pos x="T4" y="T5"/>
                </a:cxn>
              </a:cxnLst>
              <a:rect l="T9" t="T10" r="T11" b="T12"/>
              <a:pathLst>
                <a:path w="816" h="240">
                  <a:moveTo>
                    <a:pt x="0" y="240"/>
                  </a:moveTo>
                  <a:lnTo>
                    <a:pt x="192" y="0"/>
                  </a:lnTo>
                  <a:lnTo>
                    <a:pt x="816" y="0"/>
                  </a:lnTo>
                </a:path>
              </a:pathLst>
            </a:cu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1" name="Line 17"/>
            <p:cNvSpPr>
              <a:spLocks noChangeShapeType="1"/>
            </p:cNvSpPr>
            <p:nvPr/>
          </p:nvSpPr>
          <p:spPr bwMode="auto">
            <a:xfrm flipH="1">
              <a:off x="2256" y="3408"/>
              <a:ext cx="1187"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18"/>
            <p:cNvSpPr>
              <a:spLocks noChangeShapeType="1"/>
            </p:cNvSpPr>
            <p:nvPr/>
          </p:nvSpPr>
          <p:spPr bwMode="auto">
            <a:xfrm flipH="1">
              <a:off x="2289" y="2483"/>
              <a:ext cx="1128"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23"/>
            <p:cNvSpPr>
              <a:spLocks noChangeShapeType="1"/>
            </p:cNvSpPr>
            <p:nvPr/>
          </p:nvSpPr>
          <p:spPr bwMode="auto">
            <a:xfrm>
              <a:off x="2976" y="2448"/>
              <a:ext cx="0" cy="1129"/>
            </a:xfrm>
            <a:prstGeom prst="line">
              <a:avLst/>
            </a:prstGeom>
            <a:noFill/>
            <a:ln w="9525">
              <a:solidFill>
                <a:srgbClr val="00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07" name="Text Box 488"/>
          <p:cNvSpPr txBox="1">
            <a:spLocks noChangeArrowheads="1"/>
          </p:cNvSpPr>
          <p:nvPr/>
        </p:nvSpPr>
        <p:spPr bwMode="auto">
          <a:xfrm>
            <a:off x="4254012" y="3556001"/>
            <a:ext cx="2840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rPr>
              <a:t>.</a:t>
            </a:r>
          </a:p>
        </p:txBody>
      </p:sp>
      <p:sp>
        <p:nvSpPr>
          <p:cNvPr id="16408" name="Text Box 8"/>
          <p:cNvSpPr txBox="1">
            <a:spLocks noChangeArrowheads="1"/>
          </p:cNvSpPr>
          <p:nvPr/>
        </p:nvSpPr>
        <p:spPr bwMode="auto">
          <a:xfrm>
            <a:off x="4242289" y="5029201"/>
            <a:ext cx="2840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rPr>
              <a:t>.</a:t>
            </a:r>
          </a:p>
        </p:txBody>
      </p:sp>
      <p:pic>
        <p:nvPicPr>
          <p:cNvPr id="16409" name="Picture 2" descr="2052563476_e31d10d24d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831" y="914400"/>
            <a:ext cx="232116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410" name="Straight Connector 53"/>
          <p:cNvCxnSpPr>
            <a:cxnSpLocks noChangeShapeType="1"/>
          </p:cNvCxnSpPr>
          <p:nvPr/>
        </p:nvCxnSpPr>
        <p:spPr bwMode="auto">
          <a:xfrm>
            <a:off x="4783015" y="4724400"/>
            <a:ext cx="77372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0"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3569962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blinds(horizontal)">
                                      <p:cBhvr>
                                        <p:cTn id="11"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5885"/>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3" presetClass="exit" presetSubtype="10" fill="hold" grpId="0" nodeType="withEffect">
                                  <p:stCondLst>
                                    <p:cond delay="0"/>
                                  </p:stCondLst>
                                  <p:childTnLst>
                                    <p:animEffect transition="out" filter="blinds(horizontal)">
                                      <p:cBhvr>
                                        <p:cTn id="16" dur="500"/>
                                        <p:tgtEl>
                                          <p:spTgt spid="15885"/>
                                        </p:tgtEl>
                                      </p:cBhvr>
                                    </p:animEffect>
                                    <p:set>
                                      <p:cBhvr>
                                        <p:cTn id="17" dur="1" fill="hold">
                                          <p:stCondLst>
                                            <p:cond delay="499"/>
                                          </p:stCondLst>
                                        </p:cTn>
                                        <p:tgtEl>
                                          <p:spTgt spid="15885"/>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15883"/>
                                        </p:tgtEl>
                                      </p:cBhvr>
                                    </p:animEffect>
                                    <p:set>
                                      <p:cBhvr>
                                        <p:cTn id="20" dur="1" fill="hold">
                                          <p:stCondLst>
                                            <p:cond delay="499"/>
                                          </p:stCondLst>
                                        </p:cTn>
                                        <p:tgtEl>
                                          <p:spTgt spid="15883"/>
                                        </p:tgtEl>
                                        <p:attrNameLst>
                                          <p:attrName>style.visibility</p:attrName>
                                        </p:attrNameLst>
                                      </p:cBhvr>
                                      <p:to>
                                        <p:strVal val="hidden"/>
                                      </p:to>
                                    </p:set>
                                  </p:childTnLst>
                                </p:cTn>
                              </p:par>
                            </p:childTnLst>
                          </p:cTn>
                        </p:par>
                      </p:childTnLst>
                    </p:cTn>
                  </p:par>
                </p:childTnLst>
              </p:cTn>
              <p:nextCondLst>
                <p:cond evt="onClick" delay="0">
                  <p:tgtEl>
                    <p:spTgt spid="15885"/>
                  </p:tgtEl>
                </p:cond>
              </p:nextCondLst>
            </p:seq>
            <p:seq concurrent="1" nextAc="seek">
              <p:cTn id="21" restart="whenNotActive" fill="hold" evtFilter="cancelBubble" nodeType="interactiveSeq">
                <p:stCondLst>
                  <p:cond evt="onClick" delay="0">
                    <p:tgtEl>
                      <p:spTgt spid="15886"/>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 presetClass="exit" presetSubtype="10" fill="hold" grpId="0" nodeType="clickEffect">
                                  <p:stCondLst>
                                    <p:cond delay="0"/>
                                  </p:stCondLst>
                                  <p:childTnLst>
                                    <p:animEffect transition="out" filter="blinds(horizontal)">
                                      <p:cBhvr>
                                        <p:cTn id="25" dur="500"/>
                                        <p:tgtEl>
                                          <p:spTgt spid="15886"/>
                                        </p:tgtEl>
                                      </p:cBhvr>
                                    </p:animEffect>
                                    <p:set>
                                      <p:cBhvr>
                                        <p:cTn id="26" dur="1" fill="hold">
                                          <p:stCondLst>
                                            <p:cond delay="499"/>
                                          </p:stCondLst>
                                        </p:cTn>
                                        <p:tgtEl>
                                          <p:spTgt spid="15886"/>
                                        </p:tgtEl>
                                        <p:attrNameLst>
                                          <p:attrName>style.visibility</p:attrName>
                                        </p:attrNameLst>
                                      </p:cBhvr>
                                      <p:to>
                                        <p:strVal val="hidden"/>
                                      </p:to>
                                    </p:set>
                                  </p:childTnLst>
                                </p:cTn>
                              </p:par>
                              <p:par>
                                <p:cTn id="27" presetID="3" presetClass="exit" presetSubtype="10" fill="hold" grpId="0" nodeType="withEffect">
                                  <p:stCondLst>
                                    <p:cond delay="0"/>
                                  </p:stCondLst>
                                  <p:childTnLst>
                                    <p:animEffect transition="out" filter="blinds(horizontal)">
                                      <p:cBhvr>
                                        <p:cTn id="28" dur="500"/>
                                        <p:tgtEl>
                                          <p:spTgt spid="15882"/>
                                        </p:tgtEl>
                                      </p:cBhvr>
                                    </p:animEffect>
                                    <p:set>
                                      <p:cBhvr>
                                        <p:cTn id="29" dur="1" fill="hold">
                                          <p:stCondLst>
                                            <p:cond delay="499"/>
                                          </p:stCondLst>
                                        </p:cTn>
                                        <p:tgtEl>
                                          <p:spTgt spid="15882"/>
                                        </p:tgtEl>
                                        <p:attrNameLst>
                                          <p:attrName>style.visibility</p:attrName>
                                        </p:attrNameLst>
                                      </p:cBhvr>
                                      <p:to>
                                        <p:strVal val="hidden"/>
                                      </p:to>
                                    </p:set>
                                  </p:childTnLst>
                                </p:cTn>
                              </p:par>
                            </p:childTnLst>
                          </p:cTn>
                        </p:par>
                      </p:childTnLst>
                    </p:cTn>
                  </p:par>
                </p:childTnLst>
              </p:cTn>
              <p:nextCondLst>
                <p:cond evt="onClick" delay="0">
                  <p:tgtEl>
                    <p:spTgt spid="15886"/>
                  </p:tgtEl>
                </p:cond>
              </p:nextCondLst>
            </p:seq>
            <p:seq concurrent="1" nextAc="seek">
              <p:cTn id="30" restart="whenNotActive" fill="hold" evtFilter="cancelBubble" nodeType="interactiveSeq">
                <p:stCondLst>
                  <p:cond evt="onClick" delay="0">
                    <p:tgtEl>
                      <p:spTgt spid="15887"/>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 presetClass="exit" presetSubtype="10" fill="hold" grpId="0" nodeType="withEffect">
                                  <p:stCondLst>
                                    <p:cond delay="0"/>
                                  </p:stCondLst>
                                  <p:childTnLst>
                                    <p:animEffect transition="out" filter="blinds(horizontal)">
                                      <p:cBhvr>
                                        <p:cTn id="34" dur="500"/>
                                        <p:tgtEl>
                                          <p:spTgt spid="15887"/>
                                        </p:tgtEl>
                                      </p:cBhvr>
                                    </p:animEffect>
                                    <p:set>
                                      <p:cBhvr>
                                        <p:cTn id="35" dur="1" fill="hold">
                                          <p:stCondLst>
                                            <p:cond delay="499"/>
                                          </p:stCondLst>
                                        </p:cTn>
                                        <p:tgtEl>
                                          <p:spTgt spid="15887"/>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15884"/>
                                        </p:tgtEl>
                                      </p:cBhvr>
                                    </p:animEffect>
                                    <p:set>
                                      <p:cBhvr>
                                        <p:cTn id="38" dur="1" fill="hold">
                                          <p:stCondLst>
                                            <p:cond delay="499"/>
                                          </p:stCondLst>
                                        </p:cTn>
                                        <p:tgtEl>
                                          <p:spTgt spid="15884"/>
                                        </p:tgtEl>
                                        <p:attrNameLst>
                                          <p:attrName>style.visibility</p:attrName>
                                        </p:attrNameLst>
                                      </p:cBhvr>
                                      <p:to>
                                        <p:strVal val="hidden"/>
                                      </p:to>
                                    </p:set>
                                  </p:childTnLst>
                                </p:cTn>
                              </p:par>
                            </p:childTnLst>
                          </p:cTn>
                        </p:par>
                      </p:childTnLst>
                    </p:cTn>
                  </p:par>
                </p:childTnLst>
              </p:cTn>
              <p:nextCondLst>
                <p:cond evt="onClick" delay="0">
                  <p:tgtEl>
                    <p:spTgt spid="15887"/>
                  </p:tgtEl>
                </p:cond>
              </p:nextCondLst>
            </p:seq>
            <p:seq concurrent="1" nextAc="seek">
              <p:cTn id="39" restart="whenNotActive" fill="hold" evtFilter="cancelBubble" nodeType="interactiveSeq">
                <p:stCondLst>
                  <p:cond evt="onClick" delay="0">
                    <p:tgtEl>
                      <p:spTgt spid="15888"/>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8" presetClass="entr" presetSubtype="16" fill="hold" grpId="0" nodeType="withEffect">
                                  <p:stCondLst>
                                    <p:cond delay="0"/>
                                  </p:stCondLst>
                                  <p:childTnLst>
                                    <p:set>
                                      <p:cBhvr>
                                        <p:cTn id="43" dur="1" fill="hold">
                                          <p:stCondLst>
                                            <p:cond delay="0"/>
                                          </p:stCondLst>
                                        </p:cTn>
                                        <p:tgtEl>
                                          <p:spTgt spid="15585"/>
                                        </p:tgtEl>
                                        <p:attrNameLst>
                                          <p:attrName>style.visibility</p:attrName>
                                        </p:attrNameLst>
                                      </p:cBhvr>
                                      <p:to>
                                        <p:strVal val="visible"/>
                                      </p:to>
                                    </p:set>
                                    <p:animEffect transition="in" filter="diamond(in)">
                                      <p:cBhvr>
                                        <p:cTn id="44" dur="500"/>
                                        <p:tgtEl>
                                          <p:spTgt spid="15585"/>
                                        </p:tgtEl>
                                      </p:cBhvr>
                                    </p:animEffect>
                                  </p:childTnLst>
                                </p:cTn>
                              </p:par>
                              <p:par>
                                <p:cTn id="45" presetID="3" presetClass="exit" presetSubtype="10" fill="hold" grpId="0" nodeType="withEffect">
                                  <p:stCondLst>
                                    <p:cond delay="0"/>
                                  </p:stCondLst>
                                  <p:childTnLst>
                                    <p:animEffect transition="out" filter="blinds(horizontal)">
                                      <p:cBhvr>
                                        <p:cTn id="46" dur="500"/>
                                        <p:tgtEl>
                                          <p:spTgt spid="15888"/>
                                        </p:tgtEl>
                                      </p:cBhvr>
                                    </p:animEffect>
                                    <p:set>
                                      <p:cBhvr>
                                        <p:cTn id="47" dur="1" fill="hold">
                                          <p:stCondLst>
                                            <p:cond delay="499"/>
                                          </p:stCondLst>
                                        </p:cTn>
                                        <p:tgtEl>
                                          <p:spTgt spid="15888"/>
                                        </p:tgtEl>
                                        <p:attrNameLst>
                                          <p:attrName>style.visibility</p:attrName>
                                        </p:attrNameLst>
                                      </p:cBhvr>
                                      <p:to>
                                        <p:strVal val="hidden"/>
                                      </p:to>
                                    </p:set>
                                  </p:childTnLst>
                                </p:cTn>
                              </p:par>
                              <p:par>
                                <p:cTn id="48" presetID="3" presetClass="exit" presetSubtype="10" fill="hold" grpId="0" nodeType="withEffect">
                                  <p:stCondLst>
                                    <p:cond delay="0"/>
                                  </p:stCondLst>
                                  <p:childTnLst>
                                    <p:animEffect transition="out" filter="blinds(horizontal)">
                                      <p:cBhvr>
                                        <p:cTn id="49" dur="500"/>
                                        <p:tgtEl>
                                          <p:spTgt spid="15880"/>
                                        </p:tgtEl>
                                      </p:cBhvr>
                                    </p:animEffect>
                                    <p:set>
                                      <p:cBhvr>
                                        <p:cTn id="50" dur="1" fill="hold">
                                          <p:stCondLst>
                                            <p:cond delay="499"/>
                                          </p:stCondLst>
                                        </p:cTn>
                                        <p:tgtEl>
                                          <p:spTgt spid="15880"/>
                                        </p:tgtEl>
                                        <p:attrNameLst>
                                          <p:attrName>style.visibility</p:attrName>
                                        </p:attrNameLst>
                                      </p:cBhvr>
                                      <p:to>
                                        <p:strVal val="hidden"/>
                                      </p:to>
                                    </p:set>
                                  </p:childTnLst>
                                </p:cTn>
                              </p:par>
                            </p:childTnLst>
                          </p:cTn>
                        </p:par>
                      </p:childTnLst>
                    </p:cTn>
                  </p:par>
                </p:childTnLst>
              </p:cTn>
              <p:nextCondLst>
                <p:cond evt="onClick" delay="0">
                  <p:tgtEl>
                    <p:spTgt spid="15888"/>
                  </p:tgtEl>
                </p:cond>
              </p:nextCondLst>
            </p:seq>
            <p:seq concurrent="1" nextAc="seek">
              <p:cTn id="51" restart="whenNotActive" fill="hold" evtFilter="cancelBubble" nodeType="interactiveSeq">
                <p:stCondLst>
                  <p:cond evt="onClick" delay="0">
                    <p:tgtEl>
                      <p:spTgt spid="15889"/>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3" presetClass="exit" presetSubtype="10" fill="hold" grpId="0" nodeType="withEffect">
                                  <p:stCondLst>
                                    <p:cond delay="0"/>
                                  </p:stCondLst>
                                  <p:childTnLst>
                                    <p:animEffect transition="out" filter="blinds(horizontal)">
                                      <p:cBhvr>
                                        <p:cTn id="55" dur="500"/>
                                        <p:tgtEl>
                                          <p:spTgt spid="15889"/>
                                        </p:tgtEl>
                                      </p:cBhvr>
                                    </p:animEffect>
                                    <p:set>
                                      <p:cBhvr>
                                        <p:cTn id="56" dur="1" fill="hold">
                                          <p:stCondLst>
                                            <p:cond delay="499"/>
                                          </p:stCondLst>
                                        </p:cTn>
                                        <p:tgtEl>
                                          <p:spTgt spid="15889"/>
                                        </p:tgtEl>
                                        <p:attrNameLst>
                                          <p:attrName>style.visibility</p:attrName>
                                        </p:attrNameLst>
                                      </p:cBhvr>
                                      <p:to>
                                        <p:strVal val="hidden"/>
                                      </p:to>
                                    </p:set>
                                  </p:childTnLst>
                                </p:cTn>
                              </p:par>
                              <p:par>
                                <p:cTn id="57" presetID="3" presetClass="exit" presetSubtype="10" fill="hold" grpId="0" nodeType="withEffect">
                                  <p:stCondLst>
                                    <p:cond delay="0"/>
                                  </p:stCondLst>
                                  <p:childTnLst>
                                    <p:animEffect transition="out" filter="blinds(horizontal)">
                                      <p:cBhvr>
                                        <p:cTn id="58" dur="500"/>
                                        <p:tgtEl>
                                          <p:spTgt spid="15879"/>
                                        </p:tgtEl>
                                      </p:cBhvr>
                                    </p:animEffect>
                                    <p:set>
                                      <p:cBhvr>
                                        <p:cTn id="59" dur="1" fill="hold">
                                          <p:stCondLst>
                                            <p:cond delay="499"/>
                                          </p:stCondLst>
                                        </p:cTn>
                                        <p:tgtEl>
                                          <p:spTgt spid="15879"/>
                                        </p:tgtEl>
                                        <p:attrNameLst>
                                          <p:attrName>style.visibility</p:attrName>
                                        </p:attrNameLst>
                                      </p:cBhvr>
                                      <p:to>
                                        <p:strVal val="hidden"/>
                                      </p:to>
                                    </p:set>
                                  </p:childTnLst>
                                </p:cTn>
                              </p:par>
                              <p:par>
                                <p:cTn id="60" presetID="3" presetClass="exit" presetSubtype="10" fill="hold" grpId="0" nodeType="withEffect">
                                  <p:stCondLst>
                                    <p:cond delay="0"/>
                                  </p:stCondLst>
                                  <p:childTnLst>
                                    <p:animEffect transition="out" filter="blinds(horizontal)">
                                      <p:cBhvr>
                                        <p:cTn id="61" dur="500"/>
                                        <p:tgtEl>
                                          <p:spTgt spid="15881"/>
                                        </p:tgtEl>
                                      </p:cBhvr>
                                    </p:animEffect>
                                    <p:set>
                                      <p:cBhvr>
                                        <p:cTn id="62" dur="1" fill="hold">
                                          <p:stCondLst>
                                            <p:cond delay="499"/>
                                          </p:stCondLst>
                                        </p:cTn>
                                        <p:tgtEl>
                                          <p:spTgt spid="15881"/>
                                        </p:tgtEl>
                                        <p:attrNameLst>
                                          <p:attrName>style.visibility</p:attrName>
                                        </p:attrNameLst>
                                      </p:cBhvr>
                                      <p:to>
                                        <p:strVal val="hidden"/>
                                      </p:to>
                                    </p:set>
                                  </p:childTnLst>
                                </p:cTn>
                              </p:par>
                            </p:childTnLst>
                          </p:cTn>
                        </p:par>
                      </p:childTnLst>
                    </p:cTn>
                  </p:par>
                </p:childTnLst>
              </p:cTn>
              <p:nextCondLst>
                <p:cond evt="onClick" delay="0">
                  <p:tgtEl>
                    <p:spTgt spid="15889"/>
                  </p:tgtEl>
                </p:cond>
              </p:nextCondLst>
            </p:seq>
          </p:childTnLst>
        </p:cTn>
      </p:par>
    </p:tnLst>
    <p:bldLst>
      <p:bldP spid="10242" grpId="0"/>
      <p:bldP spid="15585" grpId="0"/>
      <p:bldP spid="10245" grpId="0"/>
      <p:bldP spid="15879" grpId="0" animBg="1"/>
      <p:bldP spid="15880" grpId="0" animBg="1"/>
      <p:bldP spid="15881" grpId="0" animBg="1"/>
      <p:bldP spid="15882" grpId="0" animBg="1"/>
      <p:bldP spid="15883" grpId="0" animBg="1"/>
      <p:bldP spid="15884" grpId="0" animBg="1"/>
      <p:bldP spid="15885" grpId="0" animBg="1"/>
      <p:bldP spid="15886" grpId="0" animBg="1"/>
      <p:bldP spid="15887" grpId="0" animBg="1"/>
      <p:bldP spid="15888" grpId="0" animBg="1"/>
      <p:bldP spid="158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70338" y="996950"/>
            <a:ext cx="90736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800" b="1" u="sng" dirty="0" err="1">
                <a:solidFill>
                  <a:srgbClr val="C00000"/>
                </a:solidFill>
                <a:latin typeface="Times New Roman" pitchFamily="18" charset="0"/>
                <a:cs typeface="Times New Roman" pitchFamily="18" charset="0"/>
              </a:rPr>
              <a:t>Bài</a:t>
            </a:r>
            <a:r>
              <a:rPr lang="en-US" sz="2800" b="1" u="sng" dirty="0">
                <a:solidFill>
                  <a:srgbClr val="C00000"/>
                </a:solidFill>
                <a:latin typeface="Times New Roman" pitchFamily="18" charset="0"/>
                <a:cs typeface="Times New Roman" pitchFamily="18" charset="0"/>
              </a:rPr>
              <a:t> </a:t>
            </a:r>
            <a:r>
              <a:rPr lang="en-US" sz="2800" b="1" u="sng" dirty="0" err="1">
                <a:solidFill>
                  <a:srgbClr val="C00000"/>
                </a:solidFill>
                <a:latin typeface="Times New Roman" pitchFamily="18" charset="0"/>
                <a:cs typeface="Times New Roman" pitchFamily="18" charset="0"/>
              </a:rPr>
              <a:t>tập</a:t>
            </a:r>
            <a:r>
              <a:rPr lang="en-US" sz="2800" b="1" u="sng" dirty="0">
                <a:solidFill>
                  <a:srgbClr val="C00000"/>
                </a:solidFill>
                <a:latin typeface="Times New Roman" pitchFamily="18" charset="0"/>
                <a:cs typeface="Times New Roman" pitchFamily="18" charset="0"/>
              </a:rPr>
              <a:t> 3</a:t>
            </a:r>
            <a:r>
              <a:rPr lang="en-US" sz="2800" b="1" dirty="0">
                <a:solidFill>
                  <a:srgbClr val="C00000"/>
                </a:solidFill>
                <a:latin typeface="Times New Roman" pitchFamily="18" charset="0"/>
                <a:cs typeface="Times New Roman" pitchFamily="18" charset="0"/>
              </a:rPr>
              <a:t> (SGK):</a:t>
            </a:r>
            <a:r>
              <a:rPr lang="en-US" sz="2800" dirty="0">
                <a:solidFill>
                  <a:srgbClr val="C00000"/>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Quan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sát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hình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dưới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đây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chỉ</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cao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kính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đáy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của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mỗi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hình</a:t>
            </a:r>
            <a:r>
              <a:rPr lang="en-US" sz="2800" b="1" dirty="0">
                <a:solidFill>
                  <a:srgbClr val="0000CC"/>
                </a:solidFill>
                <a:latin typeface="Times New Roman" pitchFamily="18" charset="0"/>
                <a:cs typeface="Times New Roman" pitchFamily="18" charset="0"/>
              </a:rPr>
              <a:t>.</a:t>
            </a:r>
          </a:p>
        </p:txBody>
      </p:sp>
      <p:grpSp>
        <p:nvGrpSpPr>
          <p:cNvPr id="17411" name="Group 182"/>
          <p:cNvGrpSpPr>
            <a:grpSpLocks/>
          </p:cNvGrpSpPr>
          <p:nvPr/>
        </p:nvGrpSpPr>
        <p:grpSpPr bwMode="auto">
          <a:xfrm>
            <a:off x="633046" y="1981200"/>
            <a:ext cx="6916615" cy="2286000"/>
            <a:chOff x="358" y="1200"/>
            <a:chExt cx="4357" cy="1431"/>
          </a:xfrm>
        </p:grpSpPr>
        <p:sp>
          <p:nvSpPr>
            <p:cNvPr id="17442" name="Text Box 80"/>
            <p:cNvSpPr txBox="1">
              <a:spLocks noChangeArrowheads="1"/>
            </p:cNvSpPr>
            <p:nvPr/>
          </p:nvSpPr>
          <p:spPr bwMode="auto">
            <a:xfrm>
              <a:off x="1056" y="240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0000CC"/>
                  </a:solidFill>
                </a:rPr>
                <a:t>a)</a:t>
              </a:r>
            </a:p>
          </p:txBody>
        </p:sp>
        <p:sp>
          <p:nvSpPr>
            <p:cNvPr id="17443" name="Text Box 81"/>
            <p:cNvSpPr txBox="1">
              <a:spLocks noChangeArrowheads="1"/>
            </p:cNvSpPr>
            <p:nvPr/>
          </p:nvSpPr>
          <p:spPr bwMode="auto">
            <a:xfrm>
              <a:off x="4272" y="235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0000CC"/>
                  </a:solidFill>
                </a:rPr>
                <a:t>c)</a:t>
              </a:r>
            </a:p>
          </p:txBody>
        </p:sp>
        <p:sp>
          <p:nvSpPr>
            <p:cNvPr id="17444" name="Text Box 82"/>
            <p:cNvSpPr txBox="1">
              <a:spLocks noChangeArrowheads="1"/>
            </p:cNvSpPr>
            <p:nvPr/>
          </p:nvSpPr>
          <p:spPr bwMode="auto">
            <a:xfrm>
              <a:off x="2784" y="235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0000CC"/>
                  </a:solidFill>
                </a:rPr>
                <a:t>b)</a:t>
              </a:r>
            </a:p>
          </p:txBody>
        </p:sp>
        <p:grpSp>
          <p:nvGrpSpPr>
            <p:cNvPr id="17445" name="Group 120"/>
            <p:cNvGrpSpPr>
              <a:grpSpLocks/>
            </p:cNvGrpSpPr>
            <p:nvPr/>
          </p:nvGrpSpPr>
          <p:grpSpPr bwMode="auto">
            <a:xfrm>
              <a:off x="358" y="1200"/>
              <a:ext cx="4357" cy="1220"/>
              <a:chOff x="358" y="1200"/>
              <a:chExt cx="4357" cy="1220"/>
            </a:xfrm>
          </p:grpSpPr>
          <p:grpSp>
            <p:nvGrpSpPr>
              <p:cNvPr id="17446" name="Group 5"/>
              <p:cNvGrpSpPr>
                <a:grpSpLocks/>
              </p:cNvGrpSpPr>
              <p:nvPr/>
            </p:nvGrpSpPr>
            <p:grpSpPr bwMode="auto">
              <a:xfrm>
                <a:off x="358" y="1200"/>
                <a:ext cx="4357" cy="1152"/>
                <a:chOff x="694" y="2688"/>
                <a:chExt cx="4357" cy="1152"/>
              </a:xfrm>
            </p:grpSpPr>
            <p:sp>
              <p:nvSpPr>
                <p:cNvPr id="17448" name="Text Box 6"/>
                <p:cNvSpPr txBox="1">
                  <a:spLocks noChangeArrowheads="1"/>
                </p:cNvSpPr>
                <p:nvPr/>
              </p:nvSpPr>
              <p:spPr bwMode="auto">
                <a:xfrm>
                  <a:off x="4283" y="3627"/>
                  <a:ext cx="7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rgbClr val="C00000"/>
                      </a:solidFill>
                    </a:rPr>
                    <a:t>7m</a:t>
                  </a:r>
                </a:p>
              </p:txBody>
            </p:sp>
            <p:grpSp>
              <p:nvGrpSpPr>
                <p:cNvPr id="17449" name="Group 7"/>
                <p:cNvGrpSpPr>
                  <a:grpSpLocks/>
                </p:cNvGrpSpPr>
                <p:nvPr/>
              </p:nvGrpSpPr>
              <p:grpSpPr bwMode="auto">
                <a:xfrm>
                  <a:off x="694" y="2688"/>
                  <a:ext cx="4346" cy="1152"/>
                  <a:chOff x="694" y="2736"/>
                  <a:chExt cx="4346" cy="1152"/>
                </a:xfrm>
              </p:grpSpPr>
              <p:sp>
                <p:nvSpPr>
                  <p:cNvPr id="17450" name="Text Box 8"/>
                  <p:cNvSpPr txBox="1">
                    <a:spLocks noChangeArrowheads="1"/>
                  </p:cNvSpPr>
                  <p:nvPr/>
                </p:nvSpPr>
                <p:spPr bwMode="auto">
                  <a:xfrm>
                    <a:off x="1680" y="3312"/>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00"/>
                        </a:solidFill>
                      </a:rPr>
                      <a:t> </a:t>
                    </a:r>
                    <a:endParaRPr lang="en-US"/>
                  </a:p>
                </p:txBody>
              </p:sp>
              <p:sp>
                <p:nvSpPr>
                  <p:cNvPr id="17451" name="AutoShape 9"/>
                  <p:cNvSpPr>
                    <a:spLocks noChangeArrowheads="1"/>
                  </p:cNvSpPr>
                  <p:nvPr/>
                </p:nvSpPr>
                <p:spPr bwMode="auto">
                  <a:xfrm>
                    <a:off x="1248" y="2736"/>
                    <a:ext cx="480" cy="912"/>
                  </a:xfrm>
                  <a:prstGeom prst="flowChartMagneticDisk">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2" name="Oval 10"/>
                  <p:cNvSpPr>
                    <a:spLocks noChangeArrowheads="1"/>
                  </p:cNvSpPr>
                  <p:nvPr/>
                </p:nvSpPr>
                <p:spPr bwMode="auto">
                  <a:xfrm>
                    <a:off x="1248" y="3372"/>
                    <a:ext cx="480" cy="276"/>
                  </a:xfrm>
                  <a:prstGeom prst="ellipse">
                    <a:avLst/>
                  </a:prstGeom>
                  <a:noFill/>
                  <a:ln w="952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3" name="AutoShape 11"/>
                  <p:cNvSpPr>
                    <a:spLocks noChangeArrowheads="1"/>
                  </p:cNvSpPr>
                  <p:nvPr/>
                </p:nvSpPr>
                <p:spPr bwMode="auto">
                  <a:xfrm>
                    <a:off x="4368" y="3168"/>
                    <a:ext cx="672" cy="432"/>
                  </a:xfrm>
                  <a:prstGeom prst="flowChartMagneticDisk">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4" name="Oval 12"/>
                  <p:cNvSpPr>
                    <a:spLocks noChangeArrowheads="1"/>
                  </p:cNvSpPr>
                  <p:nvPr/>
                </p:nvSpPr>
                <p:spPr bwMode="auto">
                  <a:xfrm>
                    <a:off x="4368" y="3456"/>
                    <a:ext cx="672" cy="144"/>
                  </a:xfrm>
                  <a:prstGeom prst="ellipse">
                    <a:avLst/>
                  </a:prstGeom>
                  <a:noFill/>
                  <a:ln w="952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5" name="AutoShape 13"/>
                  <p:cNvSpPr>
                    <a:spLocks noChangeArrowheads="1"/>
                  </p:cNvSpPr>
                  <p:nvPr/>
                </p:nvSpPr>
                <p:spPr bwMode="auto">
                  <a:xfrm flipH="1">
                    <a:off x="2784" y="3120"/>
                    <a:ext cx="864" cy="288"/>
                  </a:xfrm>
                  <a:prstGeom prst="flowChartMagneticDrum">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6" name="Oval 14"/>
                  <p:cNvSpPr>
                    <a:spLocks noChangeArrowheads="1"/>
                  </p:cNvSpPr>
                  <p:nvPr/>
                </p:nvSpPr>
                <p:spPr bwMode="auto">
                  <a:xfrm>
                    <a:off x="3408" y="3120"/>
                    <a:ext cx="240" cy="288"/>
                  </a:xfrm>
                  <a:prstGeom prst="ellipse">
                    <a:avLst/>
                  </a:prstGeom>
                  <a:noFill/>
                  <a:ln w="952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7" name="Line 15"/>
                  <p:cNvSpPr>
                    <a:spLocks noChangeShapeType="1"/>
                  </p:cNvSpPr>
                  <p:nvPr/>
                </p:nvSpPr>
                <p:spPr bwMode="auto">
                  <a:xfrm>
                    <a:off x="1104" y="2880"/>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16"/>
                  <p:cNvSpPr>
                    <a:spLocks noChangeShapeType="1"/>
                  </p:cNvSpPr>
                  <p:nvPr/>
                </p:nvSpPr>
                <p:spPr bwMode="auto">
                  <a:xfrm>
                    <a:off x="1116" y="3504"/>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Text Box 17"/>
                  <p:cNvSpPr txBox="1">
                    <a:spLocks noChangeArrowheads="1"/>
                  </p:cNvSpPr>
                  <p:nvPr/>
                </p:nvSpPr>
                <p:spPr bwMode="auto">
                  <a:xfrm>
                    <a:off x="694" y="3086"/>
                    <a:ext cx="7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A50021"/>
                        </a:solidFill>
                      </a:rPr>
                      <a:t>10cm</a:t>
                    </a:r>
                  </a:p>
                </p:txBody>
              </p:sp>
              <p:sp>
                <p:nvSpPr>
                  <p:cNvPr id="17460" name="Line 18"/>
                  <p:cNvSpPr>
                    <a:spLocks noChangeShapeType="1"/>
                  </p:cNvSpPr>
                  <p:nvPr/>
                </p:nvSpPr>
                <p:spPr bwMode="auto">
                  <a:xfrm flipV="1">
                    <a:off x="1152" y="2880"/>
                    <a:ext cx="0" cy="240"/>
                  </a:xfrm>
                  <a:prstGeom prst="line">
                    <a:avLst/>
                  </a:prstGeom>
                  <a:noFill/>
                  <a:ln w="190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61" name="Line 19"/>
                  <p:cNvSpPr>
                    <a:spLocks noChangeShapeType="1"/>
                  </p:cNvSpPr>
                  <p:nvPr/>
                </p:nvSpPr>
                <p:spPr bwMode="auto">
                  <a:xfrm>
                    <a:off x="1152" y="3264"/>
                    <a:ext cx="0" cy="240"/>
                  </a:xfrm>
                  <a:prstGeom prst="line">
                    <a:avLst/>
                  </a:prstGeom>
                  <a:noFill/>
                  <a:ln w="190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62" name="Line 20"/>
                  <p:cNvSpPr>
                    <a:spLocks noChangeShapeType="1"/>
                  </p:cNvSpPr>
                  <p:nvPr/>
                </p:nvSpPr>
                <p:spPr bwMode="auto">
                  <a:xfrm>
                    <a:off x="1248" y="369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Line 21"/>
                  <p:cNvSpPr>
                    <a:spLocks noChangeShapeType="1"/>
                  </p:cNvSpPr>
                  <p:nvPr/>
                </p:nvSpPr>
                <p:spPr bwMode="auto">
                  <a:xfrm>
                    <a:off x="1728" y="369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22"/>
                  <p:cNvSpPr>
                    <a:spLocks noChangeShapeType="1"/>
                  </p:cNvSpPr>
                  <p:nvPr/>
                </p:nvSpPr>
                <p:spPr bwMode="auto">
                  <a:xfrm>
                    <a:off x="1248" y="3744"/>
                    <a:ext cx="480" cy="0"/>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65" name="Line 23"/>
                  <p:cNvSpPr>
                    <a:spLocks noChangeShapeType="1"/>
                  </p:cNvSpPr>
                  <p:nvPr/>
                </p:nvSpPr>
                <p:spPr bwMode="auto">
                  <a:xfrm>
                    <a:off x="2880" y="345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24"/>
                  <p:cNvSpPr>
                    <a:spLocks noChangeShapeType="1"/>
                  </p:cNvSpPr>
                  <p:nvPr/>
                </p:nvSpPr>
                <p:spPr bwMode="auto">
                  <a:xfrm>
                    <a:off x="5040" y="3600"/>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25"/>
                  <p:cNvSpPr>
                    <a:spLocks noChangeShapeType="1"/>
                  </p:cNvSpPr>
                  <p:nvPr/>
                </p:nvSpPr>
                <p:spPr bwMode="auto">
                  <a:xfrm>
                    <a:off x="4368" y="3600"/>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8" name="Line 26"/>
                  <p:cNvSpPr>
                    <a:spLocks noChangeShapeType="1"/>
                  </p:cNvSpPr>
                  <p:nvPr/>
                </p:nvSpPr>
                <p:spPr bwMode="auto">
                  <a:xfrm>
                    <a:off x="4368" y="3696"/>
                    <a:ext cx="672" cy="0"/>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69" name="Line 27"/>
                  <p:cNvSpPr>
                    <a:spLocks noChangeShapeType="1"/>
                  </p:cNvSpPr>
                  <p:nvPr/>
                </p:nvSpPr>
                <p:spPr bwMode="auto">
                  <a:xfrm flipH="1">
                    <a:off x="4224" y="3228"/>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Line 28"/>
                  <p:cNvSpPr>
                    <a:spLocks noChangeShapeType="1"/>
                  </p:cNvSpPr>
                  <p:nvPr/>
                </p:nvSpPr>
                <p:spPr bwMode="auto">
                  <a:xfrm flipH="1">
                    <a:off x="4224" y="3516"/>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29"/>
                  <p:cNvSpPr>
                    <a:spLocks noChangeShapeType="1"/>
                  </p:cNvSpPr>
                  <p:nvPr/>
                </p:nvSpPr>
                <p:spPr bwMode="auto">
                  <a:xfrm>
                    <a:off x="4320" y="3216"/>
                    <a:ext cx="0" cy="288"/>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72" name="Text Box 30"/>
                  <p:cNvSpPr txBox="1">
                    <a:spLocks noChangeArrowheads="1"/>
                  </p:cNvSpPr>
                  <p:nvPr/>
                </p:nvSpPr>
                <p:spPr bwMode="auto">
                  <a:xfrm>
                    <a:off x="2201" y="3187"/>
                    <a:ext cx="7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rgbClr val="A50021"/>
                        </a:solidFill>
                      </a:rPr>
                      <a:t>1 cm</a:t>
                    </a:r>
                  </a:p>
                </p:txBody>
              </p:sp>
              <p:sp>
                <p:nvSpPr>
                  <p:cNvPr id="17473" name="Text Box 31"/>
                  <p:cNvSpPr txBox="1">
                    <a:spLocks noChangeArrowheads="1"/>
                  </p:cNvSpPr>
                  <p:nvPr/>
                </p:nvSpPr>
                <p:spPr bwMode="auto">
                  <a:xfrm>
                    <a:off x="2806" y="3571"/>
                    <a:ext cx="7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rgbClr val="C00000"/>
                        </a:solidFill>
                      </a:rPr>
                      <a:t>11 cm</a:t>
                    </a:r>
                  </a:p>
                </p:txBody>
              </p:sp>
              <p:sp>
                <p:nvSpPr>
                  <p:cNvPr id="17474" name="Text Box 32"/>
                  <p:cNvSpPr txBox="1">
                    <a:spLocks noChangeArrowheads="1"/>
                  </p:cNvSpPr>
                  <p:nvPr/>
                </p:nvSpPr>
                <p:spPr bwMode="auto">
                  <a:xfrm>
                    <a:off x="3796" y="3264"/>
                    <a:ext cx="7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rgbClr val="A50021"/>
                        </a:solidFill>
                      </a:rPr>
                      <a:t>3 m</a:t>
                    </a:r>
                  </a:p>
                </p:txBody>
              </p:sp>
              <p:sp>
                <p:nvSpPr>
                  <p:cNvPr id="17475" name="Line 33"/>
                  <p:cNvSpPr>
                    <a:spLocks noChangeShapeType="1"/>
                  </p:cNvSpPr>
                  <p:nvPr/>
                </p:nvSpPr>
                <p:spPr bwMode="auto">
                  <a:xfrm>
                    <a:off x="3552" y="345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Line 34"/>
                  <p:cNvSpPr>
                    <a:spLocks noChangeShapeType="1"/>
                  </p:cNvSpPr>
                  <p:nvPr/>
                </p:nvSpPr>
                <p:spPr bwMode="auto">
                  <a:xfrm>
                    <a:off x="2880" y="3552"/>
                    <a:ext cx="672" cy="0"/>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77" name="Line 35"/>
                  <p:cNvSpPr>
                    <a:spLocks noChangeShapeType="1"/>
                  </p:cNvSpPr>
                  <p:nvPr/>
                </p:nvSpPr>
                <p:spPr bwMode="auto">
                  <a:xfrm>
                    <a:off x="2736" y="3120"/>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Line 36"/>
                  <p:cNvSpPr>
                    <a:spLocks noChangeShapeType="1"/>
                  </p:cNvSpPr>
                  <p:nvPr/>
                </p:nvSpPr>
                <p:spPr bwMode="auto">
                  <a:xfrm>
                    <a:off x="2736" y="3408"/>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37"/>
                  <p:cNvSpPr>
                    <a:spLocks noChangeShapeType="1"/>
                  </p:cNvSpPr>
                  <p:nvPr/>
                </p:nvSpPr>
                <p:spPr bwMode="auto">
                  <a:xfrm>
                    <a:off x="2736" y="3120"/>
                    <a:ext cx="0" cy="288"/>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17447" name="Text Box 84"/>
              <p:cNvSpPr txBox="1">
                <a:spLocks noChangeArrowheads="1"/>
              </p:cNvSpPr>
              <p:nvPr/>
            </p:nvSpPr>
            <p:spPr bwMode="auto">
              <a:xfrm>
                <a:off x="890" y="2208"/>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rgbClr val="A50021"/>
                    </a:solidFill>
                  </a:rPr>
                  <a:t>8cm</a:t>
                </a:r>
              </a:p>
            </p:txBody>
          </p:sp>
        </p:grpSp>
      </p:grpSp>
      <p:sp>
        <p:nvSpPr>
          <p:cNvPr id="17412" name="Text Box 183"/>
          <p:cNvSpPr txBox="1">
            <a:spLocks noChangeArrowheads="1"/>
          </p:cNvSpPr>
          <p:nvPr/>
        </p:nvSpPr>
        <p:spPr bwMode="auto">
          <a:xfrm>
            <a:off x="1267558" y="5257801"/>
            <a:ext cx="555527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vi-VN" sz="2800">
              <a:solidFill>
                <a:srgbClr val="006600"/>
              </a:solidFill>
              <a:latin typeface="Times New Roman" pitchFamily="18" charset="0"/>
            </a:endParaRPr>
          </a:p>
        </p:txBody>
      </p:sp>
      <p:graphicFrame>
        <p:nvGraphicFramePr>
          <p:cNvPr id="9294" name="Group 78"/>
          <p:cNvGraphicFramePr>
            <a:graphicFrameLocks noGrp="1"/>
          </p:cNvGraphicFramePr>
          <p:nvPr>
            <p:extLst>
              <p:ext uri="{D42A27DB-BD31-4B8C-83A1-F6EECF244321}">
                <p14:modId xmlns:p14="http://schemas.microsoft.com/office/powerpoint/2010/main" val="3422345283"/>
              </p:ext>
            </p:extLst>
          </p:nvPr>
        </p:nvGraphicFramePr>
        <p:xfrm>
          <a:off x="1430215" y="4554538"/>
          <a:ext cx="6096000" cy="2074862"/>
        </p:xfrm>
        <a:graphic>
          <a:graphicData uri="http://schemas.openxmlformats.org/drawingml/2006/table">
            <a:tbl>
              <a:tblPr/>
              <a:tblGrid>
                <a:gridCol w="1477108"/>
                <a:gridCol w="2180492"/>
                <a:gridCol w="2438400"/>
              </a:tblGrid>
              <a:tr h="5182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A50021"/>
                          </a:solidFill>
                          <a:effectLst/>
                          <a:latin typeface="Times New Roman" pitchFamily="18" charset="0"/>
                          <a:cs typeface="Times New Roman" pitchFamily="18" charset="0"/>
                        </a:rPr>
                        <a:t>Chiều</a:t>
                      </a:r>
                      <a:r>
                        <a:rPr kumimoji="0" lang="en-US" sz="2800" b="0" i="0" u="none" strike="noStrike" cap="none" normalizeH="0" baseline="0" dirty="0" smtClean="0">
                          <a:ln>
                            <a:noFill/>
                          </a:ln>
                          <a:solidFill>
                            <a:srgbClr val="A5002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A50021"/>
                          </a:solidFill>
                          <a:effectLst/>
                          <a:latin typeface="Times New Roman" pitchFamily="18" charset="0"/>
                          <a:cs typeface="Times New Roman" pitchFamily="18" charset="0"/>
                        </a:rPr>
                        <a:t>cao</a:t>
                      </a:r>
                      <a:r>
                        <a:rPr kumimoji="0" lang="en-US" sz="2800" b="0" i="0" u="none" strike="noStrike" cap="none" normalizeH="0" baseline="0" dirty="0" smtClean="0">
                          <a:ln>
                            <a:noFill/>
                          </a:ln>
                          <a:solidFill>
                            <a:srgbClr val="A50021"/>
                          </a:solidFill>
                          <a:effectLst/>
                          <a:latin typeface="Times New Roman" pitchFamily="18" charset="0"/>
                          <a:cs typeface="Times New Roman" pitchFamily="18" charset="0"/>
                        </a:rPr>
                        <a:t> h</a:t>
                      </a: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A50021"/>
                          </a:solidFill>
                          <a:effectLst/>
                          <a:latin typeface="Times New Roman" pitchFamily="18" charset="0"/>
                          <a:cs typeface="Times New Roman" pitchFamily="18" charset="0"/>
                        </a:rPr>
                        <a:t>Bán</a:t>
                      </a:r>
                      <a:r>
                        <a:rPr kumimoji="0" lang="en-US" sz="2800" b="0" i="0" u="none" strike="noStrike" cap="none" normalizeH="0" baseline="0" dirty="0" smtClean="0">
                          <a:ln>
                            <a:noFill/>
                          </a:ln>
                          <a:solidFill>
                            <a:srgbClr val="A5002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A50021"/>
                          </a:solidFill>
                          <a:effectLst/>
                          <a:latin typeface="Times New Roman" pitchFamily="18" charset="0"/>
                          <a:cs typeface="Times New Roman" pitchFamily="18" charset="0"/>
                        </a:rPr>
                        <a:t>kính</a:t>
                      </a:r>
                      <a:r>
                        <a:rPr kumimoji="0" lang="en-US" sz="2800" b="0" i="0" u="none" strike="noStrike" cap="none" normalizeH="0" baseline="0" dirty="0" smtClean="0">
                          <a:ln>
                            <a:noFill/>
                          </a:ln>
                          <a:solidFill>
                            <a:srgbClr val="A5002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A50021"/>
                          </a:solidFill>
                          <a:effectLst/>
                          <a:latin typeface="Times New Roman" pitchFamily="18" charset="0"/>
                          <a:cs typeface="Times New Roman" pitchFamily="18" charset="0"/>
                        </a:rPr>
                        <a:t>đáy</a:t>
                      </a:r>
                      <a:r>
                        <a:rPr kumimoji="0" lang="en-US" sz="2800" b="0" i="0" u="none" strike="noStrike" cap="none" normalizeH="0" baseline="0" dirty="0" smtClean="0">
                          <a:ln>
                            <a:noFill/>
                          </a:ln>
                          <a:solidFill>
                            <a:srgbClr val="A50021"/>
                          </a:solidFill>
                          <a:effectLst/>
                          <a:latin typeface="Times New Roman" pitchFamily="18" charset="0"/>
                          <a:cs typeface="Times New Roman" pitchFamily="18" charset="0"/>
                        </a:rPr>
                        <a:t> r</a:t>
                      </a: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50021"/>
                          </a:solidFill>
                          <a:effectLst/>
                          <a:latin typeface="Times New Roman" pitchFamily="18" charset="0"/>
                          <a:cs typeface="Times New Roman" pitchFamily="18" charset="0"/>
                        </a:rPr>
                        <a:t>Hình a</a:t>
                      </a:r>
                      <a:endParaRPr kumimoji="0" lang="vi-VN" sz="2800" b="0" i="0" u="none" strike="noStrike" cap="none" normalizeH="0" baseline="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50021"/>
                          </a:solidFill>
                          <a:effectLst/>
                          <a:latin typeface="Times New Roman" pitchFamily="18" charset="0"/>
                          <a:cs typeface="Times New Roman" pitchFamily="18" charset="0"/>
                        </a:rPr>
                        <a:t>Hình b</a:t>
                      </a:r>
                      <a:endParaRPr kumimoji="0" lang="vi-VN" sz="2800" b="0" i="0" u="none" strike="noStrike" cap="none" normalizeH="0" baseline="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50021"/>
                          </a:solidFill>
                          <a:effectLst/>
                          <a:latin typeface="Times New Roman" pitchFamily="18" charset="0"/>
                          <a:cs typeface="Times New Roman" pitchFamily="18" charset="0"/>
                        </a:rPr>
                        <a:t>Hình c</a:t>
                      </a:r>
                      <a:endParaRPr kumimoji="0" lang="vi-VN" sz="2800" b="0" i="0" u="none" strike="noStrike" cap="none" normalizeH="0" baseline="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783" name="Text Box 207"/>
          <p:cNvSpPr txBox="1">
            <a:spLocks noChangeArrowheads="1"/>
          </p:cNvSpPr>
          <p:nvPr/>
        </p:nvSpPr>
        <p:spPr bwMode="auto">
          <a:xfrm>
            <a:off x="3376246" y="5102226"/>
            <a:ext cx="1406769"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10 cm</a:t>
            </a:r>
            <a:endParaRPr lang="vi-VN" sz="2800">
              <a:solidFill>
                <a:srgbClr val="006600"/>
              </a:solidFill>
              <a:latin typeface="Times New Roman" pitchFamily="18" charset="0"/>
            </a:endParaRPr>
          </a:p>
        </p:txBody>
      </p:sp>
      <p:sp>
        <p:nvSpPr>
          <p:cNvPr id="24785" name="Text Box 209"/>
          <p:cNvSpPr txBox="1">
            <a:spLocks noChangeArrowheads="1"/>
          </p:cNvSpPr>
          <p:nvPr/>
        </p:nvSpPr>
        <p:spPr bwMode="auto">
          <a:xfrm>
            <a:off x="5556739" y="5102226"/>
            <a:ext cx="1406769"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  4 cm</a:t>
            </a:r>
            <a:endParaRPr lang="vi-VN" sz="2800">
              <a:solidFill>
                <a:srgbClr val="006600"/>
              </a:solidFill>
              <a:latin typeface="Times New Roman" pitchFamily="18" charset="0"/>
            </a:endParaRPr>
          </a:p>
        </p:txBody>
      </p:sp>
      <p:sp>
        <p:nvSpPr>
          <p:cNvPr id="24788" name="Text Box 212"/>
          <p:cNvSpPr txBox="1">
            <a:spLocks noChangeArrowheads="1"/>
          </p:cNvSpPr>
          <p:nvPr/>
        </p:nvSpPr>
        <p:spPr bwMode="auto">
          <a:xfrm>
            <a:off x="3376246" y="5621338"/>
            <a:ext cx="1406769"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11 cm</a:t>
            </a:r>
            <a:endParaRPr lang="vi-VN" sz="2800">
              <a:solidFill>
                <a:srgbClr val="006600"/>
              </a:solidFill>
              <a:latin typeface="Times New Roman" pitchFamily="18" charset="0"/>
            </a:endParaRPr>
          </a:p>
        </p:txBody>
      </p:sp>
      <p:sp>
        <p:nvSpPr>
          <p:cNvPr id="24789" name="Text Box 213"/>
          <p:cNvSpPr txBox="1">
            <a:spLocks noChangeArrowheads="1"/>
          </p:cNvSpPr>
          <p:nvPr/>
        </p:nvSpPr>
        <p:spPr bwMode="auto">
          <a:xfrm>
            <a:off x="5695951" y="5621338"/>
            <a:ext cx="1408234"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0,5 cm</a:t>
            </a:r>
            <a:endParaRPr lang="vi-VN" sz="2800">
              <a:solidFill>
                <a:srgbClr val="006600"/>
              </a:solidFill>
              <a:latin typeface="Times New Roman" pitchFamily="18" charset="0"/>
            </a:endParaRPr>
          </a:p>
        </p:txBody>
      </p:sp>
      <p:sp>
        <p:nvSpPr>
          <p:cNvPr id="24790" name="Text Box 214"/>
          <p:cNvSpPr txBox="1">
            <a:spLocks noChangeArrowheads="1"/>
          </p:cNvSpPr>
          <p:nvPr/>
        </p:nvSpPr>
        <p:spPr bwMode="auto">
          <a:xfrm>
            <a:off x="3376246" y="6078538"/>
            <a:ext cx="1406769"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3 m</a:t>
            </a:r>
            <a:endParaRPr lang="vi-VN" sz="2800">
              <a:solidFill>
                <a:srgbClr val="006600"/>
              </a:solidFill>
              <a:latin typeface="Times New Roman" pitchFamily="18" charset="0"/>
            </a:endParaRPr>
          </a:p>
        </p:txBody>
      </p:sp>
      <p:sp>
        <p:nvSpPr>
          <p:cNvPr id="24791" name="Text Box 215"/>
          <p:cNvSpPr txBox="1">
            <a:spLocks noChangeArrowheads="1"/>
          </p:cNvSpPr>
          <p:nvPr/>
        </p:nvSpPr>
        <p:spPr bwMode="auto">
          <a:xfrm>
            <a:off x="5695951" y="6059488"/>
            <a:ext cx="1408234"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3,5 m</a:t>
            </a:r>
            <a:endParaRPr lang="vi-VN" sz="2800">
              <a:solidFill>
                <a:srgbClr val="006600"/>
              </a:solidFill>
              <a:latin typeface="Times New Roman" pitchFamily="18" charset="0"/>
            </a:endParaRPr>
          </a:p>
        </p:txBody>
      </p:sp>
      <p:sp>
        <p:nvSpPr>
          <p:cNvPr id="51"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854430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3"/>
                                        </p:tgtEl>
                                        <p:attrNameLst>
                                          <p:attrName>style.visibility</p:attrName>
                                        </p:attrNameLst>
                                      </p:cBhvr>
                                      <p:to>
                                        <p:strVal val="visible"/>
                                      </p:to>
                                    </p:set>
                                    <p:animEffect transition="in" filter="blinds(horizontal)">
                                      <p:cBhvr>
                                        <p:cTn id="7" dur="500"/>
                                        <p:tgtEl>
                                          <p:spTgt spid="2478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85"/>
                                        </p:tgtEl>
                                        <p:attrNameLst>
                                          <p:attrName>style.visibility</p:attrName>
                                        </p:attrNameLst>
                                      </p:cBhvr>
                                      <p:to>
                                        <p:strVal val="visible"/>
                                      </p:to>
                                    </p:set>
                                    <p:animEffect transition="in" filter="blinds(horizontal)">
                                      <p:cBhvr>
                                        <p:cTn id="10" dur="500"/>
                                        <p:tgtEl>
                                          <p:spTgt spid="247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788"/>
                                        </p:tgtEl>
                                        <p:attrNameLst>
                                          <p:attrName>style.visibility</p:attrName>
                                        </p:attrNameLst>
                                      </p:cBhvr>
                                      <p:to>
                                        <p:strVal val="visible"/>
                                      </p:to>
                                    </p:set>
                                    <p:animEffect transition="in" filter="blinds(horizontal)">
                                      <p:cBhvr>
                                        <p:cTn id="15" dur="500"/>
                                        <p:tgtEl>
                                          <p:spTgt spid="2478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789"/>
                                        </p:tgtEl>
                                        <p:attrNameLst>
                                          <p:attrName>style.visibility</p:attrName>
                                        </p:attrNameLst>
                                      </p:cBhvr>
                                      <p:to>
                                        <p:strVal val="visible"/>
                                      </p:to>
                                    </p:set>
                                    <p:animEffect transition="in" filter="blinds(horizontal)">
                                      <p:cBhvr>
                                        <p:cTn id="18" dur="500"/>
                                        <p:tgtEl>
                                          <p:spTgt spid="247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4790"/>
                                        </p:tgtEl>
                                        <p:attrNameLst>
                                          <p:attrName>style.visibility</p:attrName>
                                        </p:attrNameLst>
                                      </p:cBhvr>
                                      <p:to>
                                        <p:strVal val="visible"/>
                                      </p:to>
                                    </p:set>
                                    <p:animEffect transition="in" filter="blinds(horizontal)">
                                      <p:cBhvr>
                                        <p:cTn id="23" dur="500"/>
                                        <p:tgtEl>
                                          <p:spTgt spid="2479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4791"/>
                                        </p:tgtEl>
                                        <p:attrNameLst>
                                          <p:attrName>style.visibility</p:attrName>
                                        </p:attrNameLst>
                                      </p:cBhvr>
                                      <p:to>
                                        <p:strVal val="visible"/>
                                      </p:to>
                                    </p:set>
                                    <p:animEffect transition="in" filter="blinds(horizontal)">
                                      <p:cBhvr>
                                        <p:cTn id="26" dur="500"/>
                                        <p:tgtEl>
                                          <p:spTgt spid="24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 grpId="0"/>
      <p:bldP spid="24785" grpId="0"/>
      <p:bldP spid="24788" grpId="0"/>
      <p:bldP spid="24789" grpId="0"/>
      <p:bldP spid="24790" grpId="0"/>
      <p:bldP spid="247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3729</Words>
  <Application>Microsoft Office PowerPoint</Application>
  <PresentationFormat>On-screen Show (4:3)</PresentationFormat>
  <Paragraphs>560</Paragraphs>
  <Slides>51</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55" baseType="lpstr">
      <vt:lpstr>Office Theme</vt:lpstr>
      <vt:lpstr>MathType 6.0 Equation</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vật thể quanh ta mang hình dáng những hình không gian mà chúng ta tìm hiểu trong tiết học hôm nay </vt:lpstr>
      <vt:lpstr>1/ Hình nón : </vt:lpstr>
      <vt:lpstr>b) Các yếu tố của hình nón : </vt:lpstr>
      <vt:lpstr>PowerPoint Presentation</vt:lpstr>
      <vt:lpstr>PowerPoint Presentation</vt:lpstr>
      <vt:lpstr>PowerPoint Presentation</vt:lpstr>
      <vt:lpstr>PowerPoint Presentation</vt:lpstr>
      <vt:lpstr>PowerPoint Presentation</vt:lpstr>
      <vt:lpstr>4/ Hình nón cụt : </vt:lpstr>
      <vt:lpstr>5/ Diện tích xung quanh và thể tích của hình nón cụt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18 SGK trang 117 </vt:lpstr>
      <vt:lpstr>PowerPoint Presentation</vt:lpstr>
      <vt:lpstr>PowerPoint Presentation</vt:lpstr>
      <vt:lpstr>Bài tập 15 trang 117 SGK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2021-05-10T06:23:31Z</dcterms:created>
  <dcterms:modified xsi:type="dcterms:W3CDTF">2021-05-10T06:24:12Z</dcterms:modified>
</cp:coreProperties>
</file>