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74" r:id="rId7"/>
    <p:sldId id="275" r:id="rId8"/>
    <p:sldId id="266" r:id="rId9"/>
    <p:sldId id="267" r:id="rId10"/>
    <p:sldId id="268" r:id="rId11"/>
    <p:sldId id="273" r:id="rId12"/>
    <p:sldId id="276" r:id="rId13"/>
    <p:sldId id="27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01-Aug-22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424489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01-Aug-22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237539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01-Aug-22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9061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155BC-D74C-4800-9772-3DC8553BF81C}" type="datetimeFigureOut">
              <a:rPr lang="en-US" smtClean="0"/>
              <a:t>01-Aug-22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200784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155BC-D74C-4800-9772-3DC8553BF81C}" type="datetimeFigureOut">
              <a:rPr lang="en-US" smtClean="0"/>
              <a:t>01-Aug-22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71011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155BC-D74C-4800-9772-3DC8553BF81C}" type="datetimeFigureOut">
              <a:rPr lang="en-US" smtClean="0"/>
              <a:t>01-Aug-22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7433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155BC-D74C-4800-9772-3DC8553BF81C}" type="datetimeFigureOut">
              <a:rPr lang="en-US" smtClean="0"/>
              <a:t>01-Aug-22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426461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155BC-D74C-4800-9772-3DC8553BF81C}" type="datetimeFigureOut">
              <a:rPr lang="en-US" smtClean="0"/>
              <a:t>01-Aug-22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49691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155BC-D74C-4800-9772-3DC8553BF81C}" type="datetimeFigureOut">
              <a:rPr lang="en-US" smtClean="0"/>
              <a:t>01-Aug-22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4758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155BC-D74C-4800-9772-3DC8553BF81C}" type="datetimeFigureOut">
              <a:rPr lang="en-US" smtClean="0"/>
              <a:t>01-Aug-22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119691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155BC-D74C-4800-9772-3DC8553BF81C}" type="datetimeFigureOut">
              <a:rPr lang="en-US" smtClean="0"/>
              <a:t>01-Aug-22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8199-7B6E-4B62-AD0A-40870382A1C5}" type="slidenum">
              <a:rPr lang="en-US" smtClean="0"/>
              <a:t>‹#›</a:t>
            </a:fld>
            <a:endParaRPr lang="en-US"/>
          </a:p>
        </p:txBody>
      </p:sp>
    </p:spTree>
    <p:extLst>
      <p:ext uri="{BB962C8B-B14F-4D97-AF65-F5344CB8AC3E}">
        <p14:creationId xmlns:p14="http://schemas.microsoft.com/office/powerpoint/2010/main" val="35256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F155BC-D74C-4800-9772-3DC8553BF81C}" type="datetimeFigureOut">
              <a:rPr lang="en-US" smtClean="0"/>
              <a:t>01-Aug-22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1398199-7B6E-4B62-AD0A-40870382A1C5}" type="slidenum">
              <a:rPr lang="en-US" smtClean="0"/>
              <a:t>‹#›</a:t>
            </a:fld>
            <a:endParaRPr lang="en-US"/>
          </a:p>
        </p:txBody>
      </p:sp>
    </p:spTree>
    <p:extLst>
      <p:ext uri="{BB962C8B-B14F-4D97-AF65-F5344CB8AC3E}">
        <p14:creationId xmlns:p14="http://schemas.microsoft.com/office/powerpoint/2010/main" val="13919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20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81475" y="766731"/>
            <a:ext cx="8763000" cy="584775"/>
          </a:xfrm>
          <a:prstGeom prst="rect">
            <a:avLst/>
          </a:prstGeom>
          <a:noFill/>
        </p:spPr>
        <p:txBody>
          <a:bodyPr wrap="square" rtlCol="0">
            <a:spAutoFit/>
          </a:bodyPr>
          <a:lstStyle/>
          <a:p>
            <a:r>
              <a:rPr lang="en-US" sz="3200" dirty="0" smtClean="0">
                <a:solidFill>
                  <a:srgbClr val="00B050"/>
                </a:solidFill>
                <a:latin typeface="Times New Roman" pitchFamily="18" charset="0"/>
                <a:cs typeface="Times New Roman" pitchFamily="18" charset="0"/>
              </a:rPr>
              <a:t>2.Những </a:t>
            </a:r>
            <a:r>
              <a:rPr lang="en-US" sz="3200" dirty="0" err="1" smtClean="0">
                <a:solidFill>
                  <a:srgbClr val="00B050"/>
                </a:solidFill>
                <a:latin typeface="Times New Roman" pitchFamily="18" charset="0"/>
                <a:cs typeface="Times New Roman" pitchFamily="18" charset="0"/>
              </a:rPr>
              <a:t>lưu</a:t>
            </a:r>
            <a:r>
              <a:rPr lang="en-US" sz="3200" dirty="0" smtClean="0">
                <a:solidFill>
                  <a:srgbClr val="00B050"/>
                </a:solidFill>
                <a:latin typeface="Times New Roman" pitchFamily="18" charset="0"/>
                <a:cs typeface="Times New Roman" pitchFamily="18" charset="0"/>
              </a:rPr>
              <a:t> ý </a:t>
            </a:r>
            <a:r>
              <a:rPr lang="en-US" sz="3200" dirty="0" err="1" smtClean="0">
                <a:solidFill>
                  <a:srgbClr val="00B050"/>
                </a:solidFill>
                <a:latin typeface="Times New Roman" pitchFamily="18" charset="0"/>
                <a:cs typeface="Times New Roman" pitchFamily="18" charset="0"/>
              </a:rPr>
              <a:t>khi</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đọc</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và</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sử</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dụng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tục</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ngữ</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Oval 5"/>
          <p:cNvSpPr/>
          <p:nvPr/>
        </p:nvSpPr>
        <p:spPr>
          <a:xfrm>
            <a:off x="-4689" y="1314450"/>
            <a:ext cx="9148689" cy="179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itchFamily="18" charset="0"/>
                <a:cs typeface="Times New Roman" pitchFamily="18" charset="0"/>
              </a:rPr>
              <a:t>Đọc văn bản Nàng Bân, "Chim trời, cá nước..." - xưa và nay, em rút ra được những lưu ý gì khi đọc hiểu và sử dụng tục ngữ?</a:t>
            </a:r>
            <a:endParaRPr lang="en-US" sz="2800" dirty="0">
              <a:latin typeface="Times New Roman" pitchFamily="18" charset="0"/>
              <a:cs typeface="Times New Roman" pitchFamily="18" charset="0"/>
            </a:endParaRPr>
          </a:p>
        </p:txBody>
      </p:sp>
      <p:sp>
        <p:nvSpPr>
          <p:cNvPr id="7" name="TextBox 6"/>
          <p:cNvSpPr txBox="1"/>
          <p:nvPr/>
        </p:nvSpPr>
        <p:spPr>
          <a:xfrm>
            <a:off x="81475" y="3310793"/>
            <a:ext cx="9062526"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dirty="0" smtClean="0"/>
              <a:t>-</a:t>
            </a:r>
            <a:r>
              <a:rPr lang="vi-VN" sz="3200" dirty="0" smtClean="0">
                <a:latin typeface="Times New Roman" pitchFamily="18" charset="0"/>
                <a:cs typeface="Times New Roman" pitchFamily="18" charset="0"/>
              </a:rPr>
              <a:t>Cần sử dụng đúng ngữ cảnh, đúng ý nghĩa về câu chuyện được nói đến trong văn bản.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41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III. </a:t>
            </a:r>
            <a:r>
              <a:rPr lang="en-US" sz="3600" dirty="0" err="1" smtClean="0">
                <a:solidFill>
                  <a:srgbClr val="FF0000"/>
                </a:solidFill>
                <a:latin typeface="Times New Roman" pitchFamily="18" charset="0"/>
                <a:cs typeface="Times New Roman" pitchFamily="18" charset="0"/>
              </a:rPr>
              <a:t>Luyện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5" name="Oval 4"/>
          <p:cNvSpPr/>
          <p:nvPr/>
        </p:nvSpPr>
        <p:spPr>
          <a:xfrm>
            <a:off x="1981200" y="536773"/>
            <a:ext cx="6019800" cy="18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Tìm một số câu tục ngữ được sử dụng trong tác phẩm văn chương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Oval 5"/>
          <p:cNvSpPr/>
          <p:nvPr/>
        </p:nvSpPr>
        <p:spPr>
          <a:xfrm>
            <a:off x="-4689" y="2495550"/>
            <a:ext cx="9148689" cy="264795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vi-VN" sz="2000" dirty="0" smtClean="0">
                <a:latin typeface="Times New Roman" pitchFamily="18" charset="0"/>
                <a:cs typeface="Times New Roman" pitchFamily="18" charset="0"/>
              </a:rPr>
              <a:t>- Một số câu tục ngữ được sử dụng trong tác phẩm văn chương:</a:t>
            </a:r>
          </a:p>
          <a:p>
            <a:pPr algn="just"/>
            <a:r>
              <a:rPr lang="vi-VN" sz="2000" dirty="0" smtClean="0">
                <a:latin typeface="Times New Roman" pitchFamily="18" charset="0"/>
                <a:cs typeface="Times New Roman" pitchFamily="18" charset="0"/>
              </a:rPr>
              <a:t>•	“Bảy nổi ba chìm với nước non” (Bánh trôi nước).</a:t>
            </a:r>
          </a:p>
          <a:p>
            <a:pPr algn="just"/>
            <a:r>
              <a:rPr lang="vi-VN" sz="2000" dirty="0" smtClean="0">
                <a:latin typeface="Times New Roman" pitchFamily="18" charset="0"/>
                <a:cs typeface="Times New Roman" pitchFamily="18" charset="0"/>
              </a:rPr>
              <a:t>•	“Đừng xanh như lá bạc như vôi” (Mời trầu).</a:t>
            </a:r>
          </a:p>
          <a:p>
            <a:pPr algn="just"/>
            <a:r>
              <a:rPr lang="vi-VN" sz="2000" dirty="0" smtClean="0">
                <a:latin typeface="Times New Roman" pitchFamily="18" charset="0"/>
                <a:cs typeface="Times New Roman" pitchFamily="18" charset="0"/>
              </a:rPr>
              <a:t>•	“Cố đấm ăn xôi xôi lại hẩm” (Làm lẽ).</a:t>
            </a:r>
          </a:p>
          <a:p>
            <a:pPr algn="just"/>
            <a:r>
              <a:rPr lang="vi-VN" sz="2000" dirty="0" smtClean="0"/>
              <a:t>•	...</a:t>
            </a:r>
            <a:endParaRPr lang="en-US" sz="2000" dirty="0"/>
          </a:p>
        </p:txBody>
      </p:sp>
    </p:spTree>
    <p:extLst>
      <p:ext uri="{BB962C8B-B14F-4D97-AF65-F5344CB8AC3E}">
        <p14:creationId xmlns:p14="http://schemas.microsoft.com/office/powerpoint/2010/main" val="29640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IV. </a:t>
            </a:r>
            <a:r>
              <a:rPr lang="en-US" sz="3600" dirty="0" err="1" smtClean="0">
                <a:solidFill>
                  <a:srgbClr val="FF0000"/>
                </a:solidFill>
                <a:latin typeface="Times New Roman" pitchFamily="18" charset="0"/>
                <a:cs typeface="Times New Roman" pitchFamily="18" charset="0"/>
              </a:rPr>
              <a:t>Vận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228600" y="1143000"/>
            <a:ext cx="88392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3200" dirty="0" smtClean="0">
                <a:latin typeface="Times New Roman" pitchFamily="18" charset="0"/>
                <a:cs typeface="Times New Roman" pitchFamily="18" charset="0"/>
              </a:rPr>
              <a:t>Viết đoạn văn theo chủ đề tự chọn trong đó sử dụng một câu tục ngữ trong bài học</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p:txBody>
      </p:sp>
      <p:sp>
        <p:nvSpPr>
          <p:cNvPr id="6" name="Oval 5"/>
          <p:cNvSpPr/>
          <p:nvPr/>
        </p:nvSpPr>
        <p:spPr>
          <a:xfrm>
            <a:off x="76200" y="2876550"/>
            <a:ext cx="8991600"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loát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202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4"/>
          <p:cNvGrpSpPr/>
          <p:nvPr/>
        </p:nvGrpSpPr>
        <p:grpSpPr>
          <a:xfrm>
            <a:off x="5449132" y="2673082"/>
            <a:ext cx="264415" cy="265480"/>
            <a:chOff x="0" y="0"/>
            <a:chExt cx="1913890" cy="1921595"/>
          </a:xfrm>
        </p:grpSpPr>
        <p:sp>
          <p:nvSpPr>
            <p:cNvPr id="65" name="Freeform 6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66" name="Group 66"/>
          <p:cNvGrpSpPr/>
          <p:nvPr/>
        </p:nvGrpSpPr>
        <p:grpSpPr>
          <a:xfrm>
            <a:off x="5767197" y="2673082"/>
            <a:ext cx="264415" cy="265480"/>
            <a:chOff x="0" y="0"/>
            <a:chExt cx="1913890" cy="1921595"/>
          </a:xfrm>
        </p:grpSpPr>
        <p:sp>
          <p:nvSpPr>
            <p:cNvPr id="67" name="Freeform 6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68" name="Group 68"/>
          <p:cNvGrpSpPr/>
          <p:nvPr/>
        </p:nvGrpSpPr>
        <p:grpSpPr>
          <a:xfrm>
            <a:off x="6085261" y="2673082"/>
            <a:ext cx="264415" cy="265480"/>
            <a:chOff x="0" y="0"/>
            <a:chExt cx="1913890" cy="1921595"/>
          </a:xfrm>
        </p:grpSpPr>
        <p:sp>
          <p:nvSpPr>
            <p:cNvPr id="69" name="Freeform 6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0" name="Group 70"/>
          <p:cNvGrpSpPr/>
          <p:nvPr/>
        </p:nvGrpSpPr>
        <p:grpSpPr>
          <a:xfrm>
            <a:off x="6403325" y="2673082"/>
            <a:ext cx="264415" cy="265480"/>
            <a:chOff x="0" y="0"/>
            <a:chExt cx="1913890" cy="1921595"/>
          </a:xfrm>
        </p:grpSpPr>
        <p:sp>
          <p:nvSpPr>
            <p:cNvPr id="71" name="Freeform 7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4" name="Group 74"/>
          <p:cNvGrpSpPr/>
          <p:nvPr/>
        </p:nvGrpSpPr>
        <p:grpSpPr>
          <a:xfrm>
            <a:off x="5449132" y="3279321"/>
            <a:ext cx="264415" cy="265480"/>
            <a:chOff x="0" y="0"/>
            <a:chExt cx="1913890" cy="1921595"/>
          </a:xfrm>
        </p:grpSpPr>
        <p:sp>
          <p:nvSpPr>
            <p:cNvPr id="75" name="Freeform 7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6" name="Group 76"/>
          <p:cNvGrpSpPr/>
          <p:nvPr/>
        </p:nvGrpSpPr>
        <p:grpSpPr>
          <a:xfrm>
            <a:off x="6085261" y="3279321"/>
            <a:ext cx="264415" cy="265480"/>
            <a:chOff x="0" y="0"/>
            <a:chExt cx="1913890" cy="1921595"/>
          </a:xfrm>
        </p:grpSpPr>
        <p:sp>
          <p:nvSpPr>
            <p:cNvPr id="77" name="Freeform 7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78" name="Group 78"/>
          <p:cNvGrpSpPr/>
          <p:nvPr/>
        </p:nvGrpSpPr>
        <p:grpSpPr>
          <a:xfrm>
            <a:off x="6403325" y="3279321"/>
            <a:ext cx="264415" cy="265480"/>
            <a:chOff x="0" y="0"/>
            <a:chExt cx="1913890" cy="1921595"/>
          </a:xfrm>
        </p:grpSpPr>
        <p:sp>
          <p:nvSpPr>
            <p:cNvPr id="79" name="Freeform 7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2" name="Group 82"/>
          <p:cNvGrpSpPr/>
          <p:nvPr/>
        </p:nvGrpSpPr>
        <p:grpSpPr>
          <a:xfrm>
            <a:off x="5449132" y="2976201"/>
            <a:ext cx="264415" cy="265480"/>
            <a:chOff x="0" y="0"/>
            <a:chExt cx="1913890" cy="1921595"/>
          </a:xfrm>
        </p:grpSpPr>
        <p:sp>
          <p:nvSpPr>
            <p:cNvPr id="83" name="Freeform 8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4" name="Group 84"/>
          <p:cNvGrpSpPr/>
          <p:nvPr/>
        </p:nvGrpSpPr>
        <p:grpSpPr>
          <a:xfrm>
            <a:off x="5767197" y="2976201"/>
            <a:ext cx="264415" cy="265480"/>
            <a:chOff x="0" y="0"/>
            <a:chExt cx="1913890" cy="1921595"/>
          </a:xfrm>
        </p:grpSpPr>
        <p:sp>
          <p:nvSpPr>
            <p:cNvPr id="85" name="Freeform 8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6" name="Group 86"/>
          <p:cNvGrpSpPr/>
          <p:nvPr/>
        </p:nvGrpSpPr>
        <p:grpSpPr>
          <a:xfrm>
            <a:off x="6085261" y="2976201"/>
            <a:ext cx="264415" cy="265480"/>
            <a:chOff x="0" y="0"/>
            <a:chExt cx="1913890" cy="1921595"/>
          </a:xfrm>
        </p:grpSpPr>
        <p:sp>
          <p:nvSpPr>
            <p:cNvPr id="87" name="Freeform 8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88" name="Group 88"/>
          <p:cNvGrpSpPr/>
          <p:nvPr/>
        </p:nvGrpSpPr>
        <p:grpSpPr>
          <a:xfrm>
            <a:off x="6403325" y="2976201"/>
            <a:ext cx="264415" cy="265480"/>
            <a:chOff x="0" y="0"/>
            <a:chExt cx="1913890" cy="1921595"/>
          </a:xfrm>
        </p:grpSpPr>
        <p:sp>
          <p:nvSpPr>
            <p:cNvPr id="89" name="Freeform 8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2" name="Group 92"/>
          <p:cNvGrpSpPr/>
          <p:nvPr/>
        </p:nvGrpSpPr>
        <p:grpSpPr>
          <a:xfrm>
            <a:off x="5449132" y="3885558"/>
            <a:ext cx="264415" cy="265480"/>
            <a:chOff x="0" y="0"/>
            <a:chExt cx="1913890" cy="1921595"/>
          </a:xfrm>
        </p:grpSpPr>
        <p:sp>
          <p:nvSpPr>
            <p:cNvPr id="93" name="Freeform 9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4" name="Group 94"/>
          <p:cNvGrpSpPr/>
          <p:nvPr/>
        </p:nvGrpSpPr>
        <p:grpSpPr>
          <a:xfrm>
            <a:off x="5767197" y="3885558"/>
            <a:ext cx="264415" cy="265480"/>
            <a:chOff x="0" y="0"/>
            <a:chExt cx="1913890" cy="1921595"/>
          </a:xfrm>
        </p:grpSpPr>
        <p:sp>
          <p:nvSpPr>
            <p:cNvPr id="95" name="Freeform 9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6" name="Group 96"/>
          <p:cNvGrpSpPr/>
          <p:nvPr/>
        </p:nvGrpSpPr>
        <p:grpSpPr>
          <a:xfrm>
            <a:off x="6085261" y="3885558"/>
            <a:ext cx="264415" cy="265480"/>
            <a:chOff x="0" y="0"/>
            <a:chExt cx="1913890" cy="1921595"/>
          </a:xfrm>
        </p:grpSpPr>
        <p:sp>
          <p:nvSpPr>
            <p:cNvPr id="97" name="Freeform 9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98" name="Group 98"/>
          <p:cNvGrpSpPr/>
          <p:nvPr/>
        </p:nvGrpSpPr>
        <p:grpSpPr>
          <a:xfrm>
            <a:off x="6403325" y="3885558"/>
            <a:ext cx="264415" cy="265480"/>
            <a:chOff x="0" y="0"/>
            <a:chExt cx="1913890" cy="1921595"/>
          </a:xfrm>
        </p:grpSpPr>
        <p:sp>
          <p:nvSpPr>
            <p:cNvPr id="99" name="Freeform 9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2" name="Group 102"/>
          <p:cNvGrpSpPr/>
          <p:nvPr/>
        </p:nvGrpSpPr>
        <p:grpSpPr>
          <a:xfrm>
            <a:off x="5449132" y="3582439"/>
            <a:ext cx="264415" cy="265480"/>
            <a:chOff x="0" y="0"/>
            <a:chExt cx="1913890" cy="1921595"/>
          </a:xfrm>
        </p:grpSpPr>
        <p:sp>
          <p:nvSpPr>
            <p:cNvPr id="103" name="Freeform 10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4" name="Group 104"/>
          <p:cNvGrpSpPr/>
          <p:nvPr/>
        </p:nvGrpSpPr>
        <p:grpSpPr>
          <a:xfrm>
            <a:off x="5767197" y="3582439"/>
            <a:ext cx="264415" cy="265480"/>
            <a:chOff x="0" y="0"/>
            <a:chExt cx="1913890" cy="1921595"/>
          </a:xfrm>
        </p:grpSpPr>
        <p:sp>
          <p:nvSpPr>
            <p:cNvPr id="105" name="Freeform 10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6" name="Group 106"/>
          <p:cNvGrpSpPr/>
          <p:nvPr/>
        </p:nvGrpSpPr>
        <p:grpSpPr>
          <a:xfrm>
            <a:off x="6085261" y="3582439"/>
            <a:ext cx="264415" cy="265480"/>
            <a:chOff x="0" y="0"/>
            <a:chExt cx="1913890" cy="1921595"/>
          </a:xfrm>
        </p:grpSpPr>
        <p:sp>
          <p:nvSpPr>
            <p:cNvPr id="107" name="Freeform 10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08" name="Group 108"/>
          <p:cNvGrpSpPr/>
          <p:nvPr/>
        </p:nvGrpSpPr>
        <p:grpSpPr>
          <a:xfrm>
            <a:off x="6403325" y="3582439"/>
            <a:ext cx="264415" cy="265480"/>
            <a:chOff x="0" y="0"/>
            <a:chExt cx="1913890" cy="1921595"/>
          </a:xfrm>
        </p:grpSpPr>
        <p:sp>
          <p:nvSpPr>
            <p:cNvPr id="109" name="Freeform 10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10" name="Group 110"/>
          <p:cNvGrpSpPr/>
          <p:nvPr/>
        </p:nvGrpSpPr>
        <p:grpSpPr>
          <a:xfrm>
            <a:off x="5767197" y="3279321"/>
            <a:ext cx="264415" cy="265480"/>
            <a:chOff x="0" y="0"/>
            <a:chExt cx="1913890" cy="1921595"/>
          </a:xfrm>
        </p:grpSpPr>
        <p:sp>
          <p:nvSpPr>
            <p:cNvPr id="111" name="Freeform 11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16" name="Group 116"/>
          <p:cNvGrpSpPr/>
          <p:nvPr/>
        </p:nvGrpSpPr>
        <p:grpSpPr>
          <a:xfrm>
            <a:off x="7325098" y="2673082"/>
            <a:ext cx="264415" cy="265480"/>
            <a:chOff x="0" y="0"/>
            <a:chExt cx="1913890" cy="1921595"/>
          </a:xfrm>
        </p:grpSpPr>
        <p:sp>
          <p:nvSpPr>
            <p:cNvPr id="117" name="Freeform 11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18" name="Group 118"/>
          <p:cNvGrpSpPr/>
          <p:nvPr/>
        </p:nvGrpSpPr>
        <p:grpSpPr>
          <a:xfrm>
            <a:off x="7643164" y="2673082"/>
            <a:ext cx="264415" cy="265480"/>
            <a:chOff x="0" y="0"/>
            <a:chExt cx="1913890" cy="1921595"/>
          </a:xfrm>
        </p:grpSpPr>
        <p:sp>
          <p:nvSpPr>
            <p:cNvPr id="119" name="Freeform 11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0" name="Group 120"/>
          <p:cNvGrpSpPr/>
          <p:nvPr/>
        </p:nvGrpSpPr>
        <p:grpSpPr>
          <a:xfrm>
            <a:off x="7961228" y="2673082"/>
            <a:ext cx="264415" cy="265480"/>
            <a:chOff x="0" y="0"/>
            <a:chExt cx="1913890" cy="1921595"/>
          </a:xfrm>
        </p:grpSpPr>
        <p:sp>
          <p:nvSpPr>
            <p:cNvPr id="121" name="Freeform 12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2" name="Group 122"/>
          <p:cNvGrpSpPr/>
          <p:nvPr/>
        </p:nvGrpSpPr>
        <p:grpSpPr>
          <a:xfrm>
            <a:off x="8279293" y="2673082"/>
            <a:ext cx="264415" cy="265480"/>
            <a:chOff x="0" y="0"/>
            <a:chExt cx="1913890" cy="1921595"/>
          </a:xfrm>
        </p:grpSpPr>
        <p:sp>
          <p:nvSpPr>
            <p:cNvPr id="123" name="Freeform 12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4" name="Group 124"/>
          <p:cNvGrpSpPr/>
          <p:nvPr/>
        </p:nvGrpSpPr>
        <p:grpSpPr>
          <a:xfrm>
            <a:off x="7007035" y="3279321"/>
            <a:ext cx="264415" cy="265480"/>
            <a:chOff x="0" y="0"/>
            <a:chExt cx="1913890" cy="1921595"/>
          </a:xfrm>
        </p:grpSpPr>
        <p:sp>
          <p:nvSpPr>
            <p:cNvPr id="125" name="Freeform 12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6" name="Group 126"/>
          <p:cNvGrpSpPr/>
          <p:nvPr/>
        </p:nvGrpSpPr>
        <p:grpSpPr>
          <a:xfrm>
            <a:off x="7325098" y="3279321"/>
            <a:ext cx="264415" cy="265480"/>
            <a:chOff x="0" y="0"/>
            <a:chExt cx="1913890" cy="1921595"/>
          </a:xfrm>
        </p:grpSpPr>
        <p:sp>
          <p:nvSpPr>
            <p:cNvPr id="127" name="Freeform 12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28" name="Group 128"/>
          <p:cNvGrpSpPr/>
          <p:nvPr/>
        </p:nvGrpSpPr>
        <p:grpSpPr>
          <a:xfrm>
            <a:off x="7961228" y="3279321"/>
            <a:ext cx="264415" cy="265480"/>
            <a:chOff x="0" y="0"/>
            <a:chExt cx="1913890" cy="1921595"/>
          </a:xfrm>
        </p:grpSpPr>
        <p:sp>
          <p:nvSpPr>
            <p:cNvPr id="129" name="Freeform 12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0" name="Group 130"/>
          <p:cNvGrpSpPr/>
          <p:nvPr/>
        </p:nvGrpSpPr>
        <p:grpSpPr>
          <a:xfrm>
            <a:off x="8279293" y="3279321"/>
            <a:ext cx="264415" cy="265480"/>
            <a:chOff x="0" y="0"/>
            <a:chExt cx="1913890" cy="1921595"/>
          </a:xfrm>
        </p:grpSpPr>
        <p:sp>
          <p:nvSpPr>
            <p:cNvPr id="131" name="Freeform 13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2" name="Group 132"/>
          <p:cNvGrpSpPr/>
          <p:nvPr/>
        </p:nvGrpSpPr>
        <p:grpSpPr>
          <a:xfrm>
            <a:off x="7007035" y="2976201"/>
            <a:ext cx="264415" cy="265480"/>
            <a:chOff x="0" y="0"/>
            <a:chExt cx="1913890" cy="1921595"/>
          </a:xfrm>
        </p:grpSpPr>
        <p:sp>
          <p:nvSpPr>
            <p:cNvPr id="133" name="Freeform 13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6" name="Group 136"/>
          <p:cNvGrpSpPr/>
          <p:nvPr/>
        </p:nvGrpSpPr>
        <p:grpSpPr>
          <a:xfrm>
            <a:off x="7643164" y="2976201"/>
            <a:ext cx="264415" cy="265480"/>
            <a:chOff x="0" y="0"/>
            <a:chExt cx="1913890" cy="1921595"/>
          </a:xfrm>
        </p:grpSpPr>
        <p:sp>
          <p:nvSpPr>
            <p:cNvPr id="137" name="Freeform 13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38" name="Group 138"/>
          <p:cNvGrpSpPr/>
          <p:nvPr/>
        </p:nvGrpSpPr>
        <p:grpSpPr>
          <a:xfrm>
            <a:off x="7961228" y="2976201"/>
            <a:ext cx="264415" cy="265480"/>
            <a:chOff x="0" y="0"/>
            <a:chExt cx="1913890" cy="1921595"/>
          </a:xfrm>
        </p:grpSpPr>
        <p:sp>
          <p:nvSpPr>
            <p:cNvPr id="139" name="Freeform 13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0" name="Group 140"/>
          <p:cNvGrpSpPr/>
          <p:nvPr/>
        </p:nvGrpSpPr>
        <p:grpSpPr>
          <a:xfrm>
            <a:off x="8279293" y="2976201"/>
            <a:ext cx="264415" cy="265480"/>
            <a:chOff x="0" y="0"/>
            <a:chExt cx="1913890" cy="1921595"/>
          </a:xfrm>
        </p:grpSpPr>
        <p:sp>
          <p:nvSpPr>
            <p:cNvPr id="141" name="Freeform 14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2" name="Group 142"/>
          <p:cNvGrpSpPr/>
          <p:nvPr/>
        </p:nvGrpSpPr>
        <p:grpSpPr>
          <a:xfrm>
            <a:off x="7007035" y="3885558"/>
            <a:ext cx="264415" cy="265480"/>
            <a:chOff x="0" y="0"/>
            <a:chExt cx="1913890" cy="1921595"/>
          </a:xfrm>
        </p:grpSpPr>
        <p:sp>
          <p:nvSpPr>
            <p:cNvPr id="143" name="Freeform 14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4" name="Group 144"/>
          <p:cNvGrpSpPr/>
          <p:nvPr/>
        </p:nvGrpSpPr>
        <p:grpSpPr>
          <a:xfrm>
            <a:off x="7325098" y="3885558"/>
            <a:ext cx="264415" cy="265480"/>
            <a:chOff x="0" y="0"/>
            <a:chExt cx="1913890" cy="1921595"/>
          </a:xfrm>
        </p:grpSpPr>
        <p:sp>
          <p:nvSpPr>
            <p:cNvPr id="145" name="Freeform 14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6" name="Group 146"/>
          <p:cNvGrpSpPr/>
          <p:nvPr/>
        </p:nvGrpSpPr>
        <p:grpSpPr>
          <a:xfrm>
            <a:off x="7643164" y="3885558"/>
            <a:ext cx="264415" cy="265480"/>
            <a:chOff x="0" y="0"/>
            <a:chExt cx="1913890" cy="1921595"/>
          </a:xfrm>
        </p:grpSpPr>
        <p:sp>
          <p:nvSpPr>
            <p:cNvPr id="147" name="Freeform 14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48" name="Group 148"/>
          <p:cNvGrpSpPr/>
          <p:nvPr/>
        </p:nvGrpSpPr>
        <p:grpSpPr>
          <a:xfrm>
            <a:off x="7961228" y="3885558"/>
            <a:ext cx="264415" cy="265480"/>
            <a:chOff x="0" y="0"/>
            <a:chExt cx="1913890" cy="1921595"/>
          </a:xfrm>
        </p:grpSpPr>
        <p:sp>
          <p:nvSpPr>
            <p:cNvPr id="149" name="Freeform 149"/>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52" name="Group 152"/>
          <p:cNvGrpSpPr/>
          <p:nvPr/>
        </p:nvGrpSpPr>
        <p:grpSpPr>
          <a:xfrm>
            <a:off x="7007035" y="3582439"/>
            <a:ext cx="264415" cy="265480"/>
            <a:chOff x="0" y="0"/>
            <a:chExt cx="1913890" cy="1921595"/>
          </a:xfrm>
        </p:grpSpPr>
        <p:sp>
          <p:nvSpPr>
            <p:cNvPr id="153" name="Freeform 153"/>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54" name="Group 154"/>
          <p:cNvGrpSpPr/>
          <p:nvPr/>
        </p:nvGrpSpPr>
        <p:grpSpPr>
          <a:xfrm>
            <a:off x="7325098" y="3582439"/>
            <a:ext cx="264415" cy="265480"/>
            <a:chOff x="0" y="0"/>
            <a:chExt cx="1913890" cy="1921595"/>
          </a:xfrm>
        </p:grpSpPr>
        <p:sp>
          <p:nvSpPr>
            <p:cNvPr id="155" name="Freeform 155"/>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56" name="Group 156"/>
          <p:cNvGrpSpPr/>
          <p:nvPr/>
        </p:nvGrpSpPr>
        <p:grpSpPr>
          <a:xfrm>
            <a:off x="7643164" y="3582439"/>
            <a:ext cx="264415" cy="265480"/>
            <a:chOff x="0" y="0"/>
            <a:chExt cx="1913890" cy="1921595"/>
          </a:xfrm>
        </p:grpSpPr>
        <p:sp>
          <p:nvSpPr>
            <p:cNvPr id="157" name="Freeform 157"/>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grpSp>
        <p:nvGrpSpPr>
          <p:cNvPr id="160" name="Group 160"/>
          <p:cNvGrpSpPr/>
          <p:nvPr/>
        </p:nvGrpSpPr>
        <p:grpSpPr>
          <a:xfrm>
            <a:off x="8279293" y="3582439"/>
            <a:ext cx="264415" cy="265480"/>
            <a:chOff x="0" y="0"/>
            <a:chExt cx="1913890" cy="1921595"/>
          </a:xfrm>
        </p:grpSpPr>
        <p:sp>
          <p:nvSpPr>
            <p:cNvPr id="161" name="Freeform 161"/>
            <p:cNvSpPr/>
            <p:nvPr/>
          </p:nvSpPr>
          <p:spPr>
            <a:xfrm>
              <a:off x="0" y="0"/>
              <a:ext cx="1913890" cy="1921595"/>
            </a:xfrm>
            <a:custGeom>
              <a:avLst/>
              <a:gdLst/>
              <a:ahLst/>
              <a:cxnLst/>
              <a:rect l="l" t="t" r="r" b="b"/>
              <a:pathLst>
                <a:path w="1913890" h="1921595">
                  <a:moveTo>
                    <a:pt x="0" y="0"/>
                  </a:moveTo>
                  <a:lnTo>
                    <a:pt x="1913890" y="0"/>
                  </a:lnTo>
                  <a:lnTo>
                    <a:pt x="1913890" y="1921595"/>
                  </a:lnTo>
                  <a:lnTo>
                    <a:pt x="0" y="1921595"/>
                  </a:lnTo>
                  <a:close/>
                </a:path>
              </a:pathLst>
            </a:custGeom>
            <a:solidFill>
              <a:srgbClr val="FFFBF8"/>
            </a:solidFill>
          </p:spPr>
        </p:sp>
      </p:grpSp>
      <p:pic>
        <p:nvPicPr>
          <p:cNvPr id="164" name="Picture 164"/>
          <p:cNvPicPr>
            <a:picLocks noChangeAspect="1"/>
          </p:cNvPicPr>
          <p:nvPr/>
        </p:nvPicPr>
        <p:blipFill>
          <a:blip r:embed="rId2"/>
          <a:srcRect/>
          <a:stretch>
            <a:fillRect/>
          </a:stretch>
        </p:blipFill>
        <p:spPr>
          <a:xfrm rot="315598">
            <a:off x="-65275" y="248713"/>
            <a:ext cx="2474377" cy="5121845"/>
          </a:xfrm>
          <a:prstGeom prst="rect">
            <a:avLst/>
          </a:prstGeom>
        </p:spPr>
      </p:pic>
      <p:pic>
        <p:nvPicPr>
          <p:cNvPr id="165" name="Picture 165"/>
          <p:cNvPicPr>
            <a:picLocks noChangeAspect="1"/>
          </p:cNvPicPr>
          <p:nvPr/>
        </p:nvPicPr>
        <p:blipFill>
          <a:blip r:embed="rId3"/>
          <a:srcRect/>
          <a:stretch>
            <a:fillRect/>
          </a:stretch>
        </p:blipFill>
        <p:spPr>
          <a:xfrm rot="583289">
            <a:off x="2138231" y="1358359"/>
            <a:ext cx="648616" cy="642130"/>
          </a:xfrm>
          <a:prstGeom prst="rect">
            <a:avLst/>
          </a:prstGeom>
        </p:spPr>
      </p:pic>
      <p:pic>
        <p:nvPicPr>
          <p:cNvPr id="186" name="Picture 29"/>
          <p:cNvPicPr>
            <a:picLocks noChangeAspect="1"/>
          </p:cNvPicPr>
          <p:nvPr/>
        </p:nvPicPr>
        <p:blipFill>
          <a:blip r:embed="rId4"/>
          <a:srcRect/>
          <a:stretch>
            <a:fillRect/>
          </a:stretch>
        </p:blipFill>
        <p:spPr>
          <a:xfrm>
            <a:off x="5973703" y="20800"/>
            <a:ext cx="3063020" cy="1690667"/>
          </a:xfrm>
          <a:prstGeom prst="rect">
            <a:avLst/>
          </a:prstGeom>
        </p:spPr>
      </p:pic>
      <p:sp>
        <p:nvSpPr>
          <p:cNvPr id="187" name="Rectangle 186"/>
          <p:cNvSpPr/>
          <p:nvPr/>
        </p:nvSpPr>
        <p:spPr>
          <a:xfrm>
            <a:off x="2261996" y="2079306"/>
            <a:ext cx="7010400"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Chào</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tạm</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biệt</a:t>
            </a:r>
            <a:r>
              <a:rPr lang="en-US" sz="54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và</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chúc</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các</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em</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học</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tốt</a:t>
            </a:r>
            <a:r>
              <a:rPr lang="en-US" sz="54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a:t>
            </a:r>
            <a:endPar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59582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60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6"/>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1908810"/>
            <a:ext cx="9818114" cy="3543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453679"/>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90600" y="3143250"/>
            <a:ext cx="5029200" cy="1569660"/>
          </a:xfrm>
          <a:prstGeom prst="rect">
            <a:avLst/>
          </a:prstGeom>
          <a:noFill/>
        </p:spPr>
        <p:txBody>
          <a:bodyPr wrap="square" rtlCol="0">
            <a:spAutoFit/>
          </a:bodyPr>
          <a:lstStyle/>
          <a:p>
            <a:pPr algn="just"/>
            <a:r>
              <a:rPr lang="vi-VN" sz="2400" dirty="0" smtClean="0">
                <a:solidFill>
                  <a:srgbClr val="008000"/>
                </a:solidFill>
                <a:latin typeface="Times New Roman" pitchFamily="18" charset="0"/>
                <a:cs typeface="Times New Roman" pitchFamily="18" charset="0"/>
              </a:rPr>
              <a:t>……….là những câu nói dân gian ngắn gọn, ổn định, có nhịp điệu, hình ảnh, đúc kết những bài học, kinh nghiệm của nhân dân từ xưa đến nay?</a:t>
            </a:r>
            <a:endParaRPr lang="en-US" sz="2400" dirty="0">
              <a:solidFill>
                <a:srgbClr val="008000"/>
              </a:solidFill>
              <a:latin typeface="Times New Roman" pitchFamily="18" charset="0"/>
              <a:cs typeface="Times New Roman" pitchFamily="18" charset="0"/>
            </a:endParaRPr>
          </a:p>
        </p:txBody>
      </p:sp>
      <p:sp>
        <p:nvSpPr>
          <p:cNvPr id="11" name="TextBox 10"/>
          <p:cNvSpPr txBox="1"/>
          <p:nvPr/>
        </p:nvSpPr>
        <p:spPr>
          <a:xfrm>
            <a:off x="3222477" y="590550"/>
            <a:ext cx="3124200" cy="1015663"/>
          </a:xfrm>
          <a:prstGeom prst="rect">
            <a:avLst/>
          </a:prstGeom>
          <a:noFill/>
        </p:spPr>
        <p:txBody>
          <a:bodyPr wrap="square" rtlCol="0">
            <a:spAutoFit/>
          </a:bodyPr>
          <a:lstStyle/>
          <a:p>
            <a:pPr algn="ctr"/>
            <a:r>
              <a:rPr lang="en-US" sz="6000" dirty="0" err="1" smtClean="0">
                <a:solidFill>
                  <a:srgbClr val="C00000"/>
                </a:solidFill>
                <a:latin typeface="Times New Roman" pitchFamily="18" charset="0"/>
                <a:cs typeface="Times New Roman" pitchFamily="18" charset="0"/>
              </a:rPr>
              <a:t>Tục</a:t>
            </a:r>
            <a:r>
              <a:rPr lang="en-US" sz="6000" dirty="0" smtClean="0">
                <a:solidFill>
                  <a:srgbClr val="C00000"/>
                </a:solidFill>
                <a:latin typeface="Times New Roman" pitchFamily="18" charset="0"/>
                <a:cs typeface="Times New Roman" pitchFamily="18" charset="0"/>
              </a:rPr>
              <a:t> </a:t>
            </a:r>
            <a:r>
              <a:rPr lang="en-US" sz="6000" dirty="0" err="1" smtClean="0">
                <a:solidFill>
                  <a:srgbClr val="C00000"/>
                </a:solidFill>
                <a:latin typeface="Times New Roman" pitchFamily="18" charset="0"/>
                <a:cs typeface="Times New Roman" pitchFamily="18" charset="0"/>
              </a:rPr>
              <a:t>ngữ</a:t>
            </a:r>
            <a:endParaRPr lang="en-US" sz="6000" dirty="0" smtClean="0">
              <a:solidFill>
                <a:srgbClr val="C0000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3"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6"/>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1908810"/>
            <a:ext cx="9818114" cy="3543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453679"/>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0" y="3028950"/>
            <a:ext cx="4724400" cy="1754326"/>
          </a:xfrm>
          <a:prstGeom prst="rect">
            <a:avLst/>
          </a:prstGeom>
          <a:noFill/>
        </p:spPr>
        <p:txBody>
          <a:bodyPr wrap="square" rtlCol="0">
            <a:spAutoFit/>
          </a:bodyPr>
          <a:lstStyle/>
          <a:p>
            <a:pPr algn="just"/>
            <a:r>
              <a:rPr lang="vi-VN" sz="3600" dirty="0" smtClean="0">
                <a:solidFill>
                  <a:srgbClr val="008000"/>
                </a:solidFill>
                <a:latin typeface="Times New Roman" pitchFamily="18" charset="0"/>
                <a:cs typeface="Times New Roman" pitchFamily="18" charset="0"/>
              </a:rPr>
              <a:t>Tháng Giêng rét đài, tháng Hai rét lộc, tháng Ba rét….?</a:t>
            </a:r>
            <a:endParaRPr lang="en-US" sz="3600" dirty="0">
              <a:solidFill>
                <a:srgbClr val="008000"/>
              </a:solidFill>
              <a:latin typeface="Times New Roman" pitchFamily="18" charset="0"/>
              <a:cs typeface="Times New Roman" pitchFamily="18" charset="0"/>
            </a:endParaRPr>
          </a:p>
        </p:txBody>
      </p:sp>
      <p:sp>
        <p:nvSpPr>
          <p:cNvPr id="11" name="TextBox 10"/>
          <p:cNvSpPr txBox="1"/>
          <p:nvPr/>
        </p:nvSpPr>
        <p:spPr>
          <a:xfrm>
            <a:off x="3043559" y="502920"/>
            <a:ext cx="3493514" cy="1015663"/>
          </a:xfrm>
          <a:prstGeom prst="rect">
            <a:avLst/>
          </a:prstGeom>
          <a:noFill/>
        </p:spPr>
        <p:txBody>
          <a:bodyPr wrap="square" rtlCol="0">
            <a:spAutoFit/>
          </a:bodyPr>
          <a:lstStyle/>
          <a:p>
            <a:pPr algn="ctr"/>
            <a:r>
              <a:rPr lang="en-US" sz="6000" dirty="0" err="1" smtClean="0">
                <a:solidFill>
                  <a:srgbClr val="C00000"/>
                </a:solidFill>
                <a:latin typeface="Times New Roman" pitchFamily="18" charset="0"/>
                <a:cs typeface="Times New Roman" pitchFamily="18" charset="0"/>
              </a:rPr>
              <a:t>Nàng</a:t>
            </a:r>
            <a:r>
              <a:rPr lang="en-US" sz="6000" dirty="0" smtClean="0">
                <a:solidFill>
                  <a:srgbClr val="C00000"/>
                </a:solidFill>
                <a:latin typeface="Times New Roman" pitchFamily="18" charset="0"/>
                <a:cs typeface="Times New Roman" pitchFamily="18" charset="0"/>
              </a:rPr>
              <a:t> </a:t>
            </a:r>
            <a:r>
              <a:rPr lang="en-US" sz="6000" dirty="0" err="1" smtClean="0">
                <a:solidFill>
                  <a:srgbClr val="C00000"/>
                </a:solidFill>
                <a:latin typeface="Times New Roman" pitchFamily="18" charset="0"/>
                <a:cs typeface="Times New Roman" pitchFamily="18" charset="0"/>
              </a:rPr>
              <a:t>Bân</a:t>
            </a:r>
            <a:endParaRPr lang="en-US" sz="6000" dirty="0" smtClean="0">
              <a:solidFill>
                <a:srgbClr val="C0000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3"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6"/>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1908810"/>
            <a:ext cx="9818114" cy="3543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453679"/>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0" y="3181350"/>
            <a:ext cx="4953000" cy="1569660"/>
          </a:xfrm>
          <a:prstGeom prst="rect">
            <a:avLst/>
          </a:prstGeom>
          <a:noFill/>
        </p:spPr>
        <p:txBody>
          <a:bodyPr wrap="square" rtlCol="0">
            <a:spAutoFit/>
          </a:bodyPr>
          <a:lstStyle/>
          <a:p>
            <a:pPr algn="just"/>
            <a:r>
              <a:rPr lang="vi-VN" sz="3200" dirty="0" smtClean="0">
                <a:solidFill>
                  <a:srgbClr val="008000"/>
                </a:solidFill>
                <a:latin typeface="Times New Roman" pitchFamily="18" charset="0"/>
                <a:cs typeface="Times New Roman" pitchFamily="18" charset="0"/>
              </a:rPr>
              <a:t>Câu tục ngữ  “Tấc đất, tất vàng”  là những kinh nghiệm dân gian về……?</a:t>
            </a:r>
            <a:endParaRPr lang="en-US" sz="3200" dirty="0">
              <a:solidFill>
                <a:srgbClr val="008000"/>
              </a:solidFill>
              <a:latin typeface="Times New Roman" pitchFamily="18" charset="0"/>
              <a:cs typeface="Times New Roman" pitchFamily="18" charset="0"/>
            </a:endParaRPr>
          </a:p>
        </p:txBody>
      </p:sp>
      <p:sp>
        <p:nvSpPr>
          <p:cNvPr id="11" name="TextBox 10"/>
          <p:cNvSpPr txBox="1"/>
          <p:nvPr/>
        </p:nvSpPr>
        <p:spPr>
          <a:xfrm>
            <a:off x="3212085" y="379893"/>
            <a:ext cx="3385059" cy="1569660"/>
          </a:xfrm>
          <a:prstGeom prst="rect">
            <a:avLst/>
          </a:prstGeom>
          <a:noFill/>
        </p:spPr>
        <p:txBody>
          <a:bodyPr wrap="square" rtlCol="0">
            <a:spAutoFit/>
          </a:bodyPr>
          <a:lstStyle/>
          <a:p>
            <a:pPr algn="ctr"/>
            <a:r>
              <a:rPr lang="vi-VN" sz="4800" b="1" dirty="0" smtClean="0">
                <a:solidFill>
                  <a:srgbClr val="C00000"/>
                </a:solidFill>
                <a:latin typeface="Times New Roman" pitchFamily="18" charset="0"/>
                <a:cs typeface="Times New Roman" pitchFamily="18" charset="0"/>
              </a:rPr>
              <a:t>Lao động </a:t>
            </a:r>
            <a:endParaRPr lang="en-US" sz="4800" b="1" dirty="0" smtClean="0">
              <a:solidFill>
                <a:srgbClr val="C00000"/>
              </a:solidFill>
              <a:latin typeface="Times New Roman" pitchFamily="18" charset="0"/>
              <a:cs typeface="Times New Roman" pitchFamily="18" charset="0"/>
            </a:endParaRPr>
          </a:p>
          <a:p>
            <a:pPr algn="ctr"/>
            <a:r>
              <a:rPr lang="vi-VN" sz="4800" b="1" dirty="0" smtClean="0">
                <a:solidFill>
                  <a:srgbClr val="C00000"/>
                </a:solidFill>
                <a:latin typeface="Times New Roman" pitchFamily="18" charset="0"/>
                <a:cs typeface="Times New Roman" pitchFamily="18" charset="0"/>
              </a:rPr>
              <a:t>sản </a:t>
            </a:r>
            <a:r>
              <a:rPr lang="vi-VN" sz="4800" b="1" dirty="0" smtClean="0">
                <a:solidFill>
                  <a:srgbClr val="C00000"/>
                </a:solidFill>
                <a:latin typeface="Times New Roman" pitchFamily="18" charset="0"/>
                <a:cs typeface="Times New Roman" pitchFamily="18" charset="0"/>
              </a:rPr>
              <a:t>xuất</a:t>
            </a:r>
            <a:endParaRPr lang="en-US" sz="4800" b="1" dirty="0" smtClean="0">
              <a:solidFill>
                <a:srgbClr val="C0000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3"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03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6"/>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14" y="1908810"/>
            <a:ext cx="9818114" cy="3543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83488" y="-453679"/>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0" y="3086101"/>
            <a:ext cx="4761877" cy="1569660"/>
          </a:xfrm>
          <a:prstGeom prst="rect">
            <a:avLst/>
          </a:prstGeom>
          <a:noFill/>
        </p:spPr>
        <p:txBody>
          <a:bodyPr wrap="square" rtlCol="0">
            <a:spAutoFit/>
          </a:bodyPr>
          <a:lstStyle/>
          <a:p>
            <a:pPr algn="just"/>
            <a:r>
              <a:rPr lang="en-US" sz="3200" dirty="0" err="1" smtClean="0">
                <a:solidFill>
                  <a:srgbClr val="008000"/>
                </a:solidFill>
                <a:latin typeface="Times New Roman" pitchFamily="18" charset="0"/>
                <a:cs typeface="Times New Roman" pitchFamily="18" charset="0"/>
              </a:rPr>
              <a:t>Tìm</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câu</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tục</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ngữ</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trái</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nghĩa</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với</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câu</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tục</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ngữ</a:t>
            </a:r>
            <a:r>
              <a:rPr lang="en-US" sz="3200" dirty="0" smtClean="0">
                <a:solidFill>
                  <a:srgbClr val="008000"/>
                </a:solidFill>
                <a:latin typeface="Times New Roman" pitchFamily="18" charset="0"/>
                <a:cs typeface="Times New Roman" pitchFamily="18" charset="0"/>
              </a:rPr>
              <a:t> “ </a:t>
            </a:r>
            <a:r>
              <a:rPr lang="en-US" sz="3200" dirty="0" err="1" smtClean="0">
                <a:solidFill>
                  <a:srgbClr val="008000"/>
                </a:solidFill>
                <a:latin typeface="Times New Roman" pitchFamily="18" charset="0"/>
                <a:cs typeface="Times New Roman" pitchFamily="18" charset="0"/>
              </a:rPr>
              <a:t>Ăn</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quả</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nhớ</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kẻ</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trồng</a:t>
            </a:r>
            <a:r>
              <a:rPr lang="en-US" sz="3200" dirty="0" smtClean="0">
                <a:solidFill>
                  <a:srgbClr val="008000"/>
                </a:solidFill>
                <a:latin typeface="Times New Roman" pitchFamily="18" charset="0"/>
                <a:cs typeface="Times New Roman" pitchFamily="18" charset="0"/>
              </a:rPr>
              <a:t> </a:t>
            </a:r>
            <a:r>
              <a:rPr lang="en-US" sz="3200" dirty="0" err="1" smtClean="0">
                <a:solidFill>
                  <a:srgbClr val="008000"/>
                </a:solidFill>
                <a:latin typeface="Times New Roman" pitchFamily="18" charset="0"/>
                <a:cs typeface="Times New Roman" pitchFamily="18" charset="0"/>
              </a:rPr>
              <a:t>cây</a:t>
            </a:r>
            <a:r>
              <a:rPr lang="en-US" sz="3200" dirty="0" smtClean="0">
                <a:solidFill>
                  <a:srgbClr val="008000"/>
                </a:solidFill>
                <a:latin typeface="Times New Roman" pitchFamily="18" charset="0"/>
                <a:cs typeface="Times New Roman" pitchFamily="18" charset="0"/>
              </a:rPr>
              <a:t>”.?</a:t>
            </a:r>
            <a:endParaRPr lang="en-US" sz="3200" dirty="0">
              <a:solidFill>
                <a:srgbClr val="008000"/>
              </a:solidFill>
              <a:latin typeface="Times New Roman" pitchFamily="18" charset="0"/>
              <a:cs typeface="Times New Roman" pitchFamily="18" charset="0"/>
            </a:endParaRPr>
          </a:p>
        </p:txBody>
      </p:sp>
      <p:sp>
        <p:nvSpPr>
          <p:cNvPr id="11" name="TextBox 10"/>
          <p:cNvSpPr txBox="1"/>
          <p:nvPr/>
        </p:nvSpPr>
        <p:spPr>
          <a:xfrm>
            <a:off x="3212086" y="480059"/>
            <a:ext cx="3124200" cy="1569660"/>
          </a:xfrm>
          <a:prstGeom prst="rect">
            <a:avLst/>
          </a:prstGeom>
          <a:noFill/>
        </p:spPr>
        <p:txBody>
          <a:bodyPr wrap="square" rtlCol="0">
            <a:spAutoFit/>
          </a:bodyPr>
          <a:lstStyle/>
          <a:p>
            <a:pPr algn="ctr"/>
            <a:r>
              <a:rPr lang="vi-VN" sz="4800" b="1" dirty="0" smtClean="0">
                <a:solidFill>
                  <a:srgbClr val="C00000"/>
                </a:solidFill>
                <a:latin typeface="Times New Roman" pitchFamily="18" charset="0"/>
                <a:cs typeface="Times New Roman" pitchFamily="18" charset="0"/>
              </a:rPr>
              <a:t>Ăn cháo đá bát</a:t>
            </a:r>
            <a:endParaRPr lang="en-US" sz="4800" b="1" dirty="0" smtClean="0">
              <a:solidFill>
                <a:srgbClr val="C00000"/>
              </a:solidFill>
              <a:latin typeface="Times New Roman" pitchFamily="18" charset="0"/>
              <a:cs typeface="Times New Roman" pitchFamily="18" charset="0"/>
            </a:endParaRPr>
          </a:p>
        </p:txBody>
      </p:sp>
      <p:pic>
        <p:nvPicPr>
          <p:cNvPr id="13"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583"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1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9707" y="114300"/>
            <a:ext cx="9363707" cy="4760485"/>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14B"/>
              </a:solidFill>
            </p:spPr>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id="22" name="TextBox 21"/>
          <p:cNvSpPr txBox="1"/>
          <p:nvPr/>
        </p:nvSpPr>
        <p:spPr>
          <a:xfrm>
            <a:off x="186397" y="1371600"/>
            <a:ext cx="7838439" cy="707886"/>
          </a:xfrm>
          <a:prstGeom prst="rect">
            <a:avLst/>
          </a:prstGeom>
          <a:noFill/>
        </p:spPr>
        <p:txBody>
          <a:bodyPr wrap="square" lIns="91430" tIns="45720" rIns="91430" bIns="45720" rtlCol="0">
            <a:spAutoFit/>
          </a:bodyPr>
          <a:lstStyle/>
          <a:p>
            <a:r>
              <a:rPr lang="en-US" sz="4000" b="1" dirty="0" err="1" smtClean="0">
                <a:solidFill>
                  <a:srgbClr val="FF0000"/>
                </a:solidFill>
                <a:latin typeface="Times New Roman" pitchFamily="18" charset="0"/>
                <a:cs typeface="Times New Roman" pitchFamily="18" charset="0"/>
              </a:rPr>
              <a:t>I.Trải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nghiệm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cùng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văn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bản</a:t>
            </a:r>
            <a:endParaRPr lang="en-US" sz="4000" b="1" dirty="0">
              <a:solidFill>
                <a:srgbClr val="FF0000"/>
              </a:solidFill>
              <a:latin typeface="Times New Roman" pitchFamily="18" charset="0"/>
              <a:cs typeface="Times New Roman" pitchFamily="18" charset="0"/>
            </a:endParaRPr>
          </a:p>
        </p:txBody>
      </p:sp>
      <p:sp>
        <p:nvSpPr>
          <p:cNvPr id="24" name="Rectangle 1"/>
          <p:cNvSpPr>
            <a:spLocks noChangeArrowheads="1"/>
          </p:cNvSpPr>
          <p:nvPr/>
        </p:nvSpPr>
        <p:spPr bwMode="auto">
          <a:xfrm>
            <a:off x="152400" y="2747984"/>
            <a:ext cx="899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20" rIns="91430" bIns="45720" numCol="1" anchor="ctr" anchorCtr="0" compatLnSpc="1">
            <a:prstTxWarp prst="textNoShape">
              <a:avLst/>
            </a:prstTxWarp>
            <a:spAutoFit/>
          </a:bodyPr>
          <a:lstStyle/>
          <a:p>
            <a:pPr defTabSz="913924" fontAlgn="base">
              <a:spcBef>
                <a:spcPct val="0"/>
              </a:spcBef>
              <a:spcAft>
                <a:spcPct val="0"/>
              </a:spcAft>
            </a:pPr>
            <a:r>
              <a:rPr lang="en-US" sz="4000" dirty="0" smtClean="0">
                <a:latin typeface="Times New Roman" pitchFamily="18" charset="0"/>
                <a:cs typeface="Times New Roman" pitchFamily="18" charset="0"/>
              </a:rPr>
              <a:t>1.Đọc</a:t>
            </a:r>
          </a:p>
        </p:txBody>
      </p:sp>
      <p:sp>
        <p:nvSpPr>
          <p:cNvPr id="13" name="TextBox 12"/>
          <p:cNvSpPr txBox="1"/>
          <p:nvPr/>
        </p:nvSpPr>
        <p:spPr>
          <a:xfrm>
            <a:off x="126771" y="3963643"/>
            <a:ext cx="3896745"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2.Chú </a:t>
            </a:r>
            <a:r>
              <a:rPr lang="en-US" sz="4000" dirty="0" err="1" smtClean="0">
                <a:latin typeface="Times New Roman" pitchFamily="18" charset="0"/>
                <a:cs typeface="Times New Roman" pitchFamily="18" charset="0"/>
              </a:rPr>
              <a:t>thích</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14" name="TextBox 13"/>
          <p:cNvSpPr txBox="1"/>
          <p:nvPr/>
        </p:nvSpPr>
        <p:spPr>
          <a:xfrm>
            <a:off x="715889" y="314051"/>
            <a:ext cx="7827525" cy="8002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vi-V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Đọc kết nối chủ điểm</a:t>
            </a:r>
          </a:p>
          <a:p>
            <a:r>
              <a:rPr lang="vi-V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TỤC NGỮ VÀ SÁNG TÁC VĂN CHƯƠNG</a:t>
            </a:r>
            <a:endParaRPr lang="vi-VN"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809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369332"/>
          </a:xfrm>
          <a:prstGeom prst="rect">
            <a:avLst/>
          </a:prstGeom>
          <a:noFill/>
        </p:spPr>
        <p:txBody>
          <a:bodyPr wrap="square" rtlCol="0">
            <a:spAutoFit/>
          </a:bodyPr>
          <a:lstStyle/>
          <a:p>
            <a:endParaRPr lang="en-US" dirty="0"/>
          </a:p>
        </p:txBody>
      </p:sp>
      <p:sp>
        <p:nvSpPr>
          <p:cNvPr id="5" name="TextBox 4"/>
          <p:cNvSpPr txBox="1"/>
          <p:nvPr/>
        </p:nvSpPr>
        <p:spPr>
          <a:xfrm>
            <a:off x="-4689" y="110952"/>
            <a:ext cx="76962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81475" y="766731"/>
            <a:ext cx="8763000" cy="584775"/>
          </a:xfrm>
          <a:prstGeom prst="rect">
            <a:avLst/>
          </a:prstGeom>
          <a:noFill/>
        </p:spPr>
        <p:txBody>
          <a:bodyPr wrap="square" rtlCol="0">
            <a:spAutoFit/>
          </a:bodyPr>
          <a:lstStyle/>
          <a:p>
            <a:r>
              <a:rPr lang="vi-VN" sz="3200" dirty="0" smtClean="0">
                <a:solidFill>
                  <a:srgbClr val="00B050"/>
                </a:solidFill>
                <a:latin typeface="Times New Roman" pitchFamily="18" charset="0"/>
                <a:cs typeface="Times New Roman" pitchFamily="18" charset="0"/>
              </a:rPr>
              <a:t>1.Mối quan hệ giữa tục ngữ và sáng tác văn chương</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Oval 6"/>
          <p:cNvSpPr/>
          <p:nvPr/>
        </p:nvSpPr>
        <p:spPr>
          <a:xfrm>
            <a:off x="81475" y="1214983"/>
            <a:ext cx="5029200" cy="324271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vi-VN" sz="2400" dirty="0" smtClean="0">
                <a:latin typeface="Times New Roman" pitchFamily="18" charset="0"/>
                <a:cs typeface="Times New Roman" pitchFamily="18" charset="0"/>
              </a:rPr>
              <a:t>* Sau khi đọc truyện Nàng Bân, em hiểu thế nào về cái rét nàng Bân được nhắc đến trong câu tục ngữ Tháng Giêng rét đài, tháng Hai rét lộc, tháng Ba rét nàng Bân?</a:t>
            </a:r>
            <a:endParaRPr lang="en-US" sz="2400" dirty="0">
              <a:latin typeface="Times New Roman" pitchFamily="18" charset="0"/>
              <a:cs typeface="Times New Roman" pitchFamily="18" charset="0"/>
            </a:endParaRPr>
          </a:p>
        </p:txBody>
      </p:sp>
      <p:sp>
        <p:nvSpPr>
          <p:cNvPr id="8" name="Oval 7"/>
          <p:cNvSpPr/>
          <p:nvPr/>
        </p:nvSpPr>
        <p:spPr>
          <a:xfrm>
            <a:off x="4876801" y="2171701"/>
            <a:ext cx="4571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10675" y="1371599"/>
            <a:ext cx="4033325" cy="3200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 Câu trả lời của tía nuôi nhân vật "tôi" ở cuối văn bản thứ hai giúp em hiểu gi thêm về câu tục ngữ Chim trời cá nước, ai được nấy ăn?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977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 y="110952"/>
            <a:ext cx="7696200" cy="646331"/>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II.Suy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ngẫm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hồi</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81475" y="766731"/>
            <a:ext cx="8763000" cy="584775"/>
          </a:xfrm>
          <a:prstGeom prst="rect">
            <a:avLst/>
          </a:prstGeom>
          <a:noFill/>
        </p:spPr>
        <p:txBody>
          <a:bodyPr wrap="square" rtlCol="0">
            <a:spAutoFit/>
          </a:bodyPr>
          <a:lstStyle/>
          <a:p>
            <a:r>
              <a:rPr lang="vi-VN" sz="3200" dirty="0" smtClean="0">
                <a:solidFill>
                  <a:srgbClr val="00B050"/>
                </a:solidFill>
                <a:latin typeface="Times New Roman" pitchFamily="18" charset="0"/>
                <a:cs typeface="Times New Roman" pitchFamily="18" charset="0"/>
              </a:rPr>
              <a:t>1.Mối quan hệ giữa tục ngữ và sáng tác văn chương</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347588" y="1314450"/>
            <a:ext cx="8458200" cy="1409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smtClean="0">
                <a:latin typeface="Times New Roman" pitchFamily="18" charset="0"/>
                <a:cs typeface="Times New Roman" pitchFamily="18" charset="0"/>
              </a:rPr>
              <a:t>- Nhân dân ta đã mượn hình ảnh nàng Bân may áo rét cho chồng để nói về cái rét. Đó là cái rét cuối cùng của mùa đông xảy ra vào tháng 3, khi mà thời tiết đột nhiên trở lạnh ngay giữa những ngày nắng liên tiếp.</a:t>
            </a:r>
          </a:p>
        </p:txBody>
      </p:sp>
      <p:sp>
        <p:nvSpPr>
          <p:cNvPr id="7" name="Rectangle 6"/>
          <p:cNvSpPr/>
          <p:nvPr/>
        </p:nvSpPr>
        <p:spPr>
          <a:xfrm>
            <a:off x="340661" y="2876550"/>
            <a:ext cx="8458200" cy="1095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smtClean="0">
                <a:latin typeface="Times New Roman" pitchFamily="18" charset="0"/>
                <a:cs typeface="Times New Roman" pitchFamily="18" charset="0"/>
              </a:rPr>
              <a:t>- Câu </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Chim trời cá nước, ai được nấy ăn</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được hiểu theo nghĩa là của cải thiên nhiên ban tặng không của riêng ai, sự chiếm hữu là không hạn chế</a:t>
            </a:r>
            <a:r>
              <a:rPr lang="vi-VN" sz="2400" dirty="0" smtClean="0"/>
              <a:t>.</a:t>
            </a:r>
            <a:endParaRPr lang="en-US" sz="2400" dirty="0"/>
          </a:p>
        </p:txBody>
      </p:sp>
      <p:sp>
        <p:nvSpPr>
          <p:cNvPr id="10" name="Right Arrow 9"/>
          <p:cNvSpPr/>
          <p:nvPr/>
        </p:nvSpPr>
        <p:spPr>
          <a:xfrm>
            <a:off x="152400" y="4300536"/>
            <a:ext cx="871612"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0548" y="4229099"/>
            <a:ext cx="8043787"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smtClean="0">
                <a:latin typeface="Times New Roman" pitchFamily="18" charset="0"/>
                <a:cs typeface="Times New Roman" pitchFamily="18" charset="0"/>
              </a:rPr>
              <a:t>Tác dụng: tăng sự thuyết phục về một nhận thức của con người</a:t>
            </a:r>
            <a:r>
              <a:rPr lang="vi-VN" sz="2400" dirty="0" smtClean="0"/>
              <a:t>.</a:t>
            </a:r>
            <a:endParaRPr lang="en-US" sz="2400" dirty="0"/>
          </a:p>
        </p:txBody>
      </p:sp>
    </p:spTree>
    <p:extLst>
      <p:ext uri="{BB962C8B-B14F-4D97-AF65-F5344CB8AC3E}">
        <p14:creationId xmlns:p14="http://schemas.microsoft.com/office/powerpoint/2010/main" val="16974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503</Words>
  <Application>Microsoft Office PowerPoint</Application>
  <PresentationFormat>On-screen Show (16:9)</PresentationFormat>
  <Paragraphs>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NGUYET</cp:lastModifiedBy>
  <cp:revision>14</cp:revision>
  <dcterms:created xsi:type="dcterms:W3CDTF">2022-06-27T08:22:04Z</dcterms:created>
  <dcterms:modified xsi:type="dcterms:W3CDTF">2022-08-01T14:45:32Z</dcterms:modified>
</cp:coreProperties>
</file>