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258" r:id="rId3"/>
    <p:sldId id="257" r:id="rId4"/>
    <p:sldId id="363" r:id="rId5"/>
    <p:sldId id="364" r:id="rId6"/>
    <p:sldId id="365" r:id="rId7"/>
    <p:sldId id="369" r:id="rId8"/>
    <p:sldId id="366" r:id="rId9"/>
    <p:sldId id="367" r:id="rId10"/>
    <p:sldId id="368"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07" r:id="rId25"/>
    <p:sldId id="269" r:id="rId26"/>
    <p:sldId id="341" r:id="rId27"/>
    <p:sldId id="383" r:id="rId28"/>
    <p:sldId id="385" r:id="rId29"/>
    <p:sldId id="344" r:id="rId30"/>
    <p:sldId id="316" r:id="rId31"/>
    <p:sldId id="386" r:id="rId32"/>
    <p:sldId id="388" r:id="rId33"/>
    <p:sldId id="389" r:id="rId34"/>
    <p:sldId id="349" r:id="rId35"/>
    <p:sldId id="391" r:id="rId36"/>
    <p:sldId id="392" r:id="rId37"/>
    <p:sldId id="393" r:id="rId38"/>
    <p:sldId id="268" r:id="rId39"/>
    <p:sldId id="395" r:id="rId40"/>
    <p:sldId id="262" r:id="rId41"/>
    <p:sldId id="396" r:id="rId42"/>
    <p:sldId id="394" r:id="rId43"/>
    <p:sldId id="351" r:id="rId44"/>
    <p:sldId id="397" r:id="rId45"/>
    <p:sldId id="399" r:id="rId46"/>
    <p:sldId id="272" r:id="rId47"/>
    <p:sldId id="401" r:id="rId48"/>
    <p:sldId id="288" r:id="rId49"/>
    <p:sldId id="402" r:id="rId50"/>
    <p:sldId id="261" r:id="rId51"/>
    <p:sldId id="403" r:id="rId52"/>
    <p:sldId id="355" r:id="rId53"/>
    <p:sldId id="360" r:id="rId54"/>
    <p:sldId id="293" r:id="rId55"/>
    <p:sldId id="404" r:id="rId56"/>
    <p:sldId id="405" r:id="rId57"/>
    <p:sldId id="406" r:id="rId58"/>
    <p:sldId id="407" r:id="rId59"/>
    <p:sldId id="408" r:id="rId60"/>
    <p:sldId id="409" r:id="rId61"/>
    <p:sldId id="264" r:id="rId62"/>
    <p:sldId id="334" r:id="rId63"/>
  </p:sldIdLst>
  <p:sldSz cx="18288000" cy="10287000"/>
  <p:notesSz cx="6858000" cy="9144000"/>
  <p:embeddedFontLst>
    <p:embeddedFont>
      <p:font typeface="Cambria Math" panose="02040503050406030204" pitchFamily="18" charset="0"/>
      <p:regular r:id="rId65"/>
    </p:embeddedFont>
    <p:embeddedFont>
      <p:font typeface="Malgun Gothic" panose="020B0503020000020004" pitchFamily="34" charset="-127"/>
      <p:regular r:id="rId66"/>
      <p:bold r:id="rId67"/>
    </p:embeddedFont>
    <p:embeddedFont>
      <p:font typeface="Calibri" panose="020F0502020204030204" pitchFamily="34" charset="0"/>
      <p:regular r:id="rId68"/>
      <p:bold r:id="rId69"/>
      <p:italic r:id="rId70"/>
      <p:boldItalic r:id="rId71"/>
    </p:embeddedFont>
    <p:embeddedFont>
      <p:font typeface="Anton"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F4E9"/>
    <a:srgbClr val="895858"/>
    <a:srgbClr val="000000"/>
    <a:srgbClr val="FDF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5972" autoAdjust="0"/>
  </p:normalViewPr>
  <p:slideViewPr>
    <p:cSldViewPr>
      <p:cViewPr varScale="1">
        <p:scale>
          <a:sx n="40" d="100"/>
          <a:sy n="40" d="100"/>
        </p:scale>
        <p:origin x="28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1904A-FE17-43C8-A84D-E4E55B2E4A09}"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B169B-40D4-4569-8F90-D828D1243143}" type="slidenum">
              <a:rPr lang="en-US" smtClean="0"/>
              <a:t>‹#›</a:t>
            </a:fld>
            <a:endParaRPr lang="en-US"/>
          </a:p>
        </p:txBody>
      </p:sp>
    </p:spTree>
    <p:extLst>
      <p:ext uri="{BB962C8B-B14F-4D97-AF65-F5344CB8AC3E}">
        <p14:creationId xmlns:p14="http://schemas.microsoft.com/office/powerpoint/2010/main" val="99179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1" Type="http://schemas.openxmlformats.org/officeDocument/2006/relationships/image" Target="../media/image35.png"/><Relationship Id="rId2" Type="http://schemas.openxmlformats.org/officeDocument/2006/relationships/image" Target="../media/image31.png"/><Relationship Id="rId20" Type="http://schemas.openxmlformats.org/officeDocument/2006/relationships/image" Target="../media/image19.sv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 Id="rId22" Type="http://schemas.openxmlformats.org/officeDocument/2006/relationships/image" Target="../media/image21.sv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1.svg"/><Relationship Id="rId10" Type="http://schemas.microsoft.com/office/2007/relationships/hdphoto" Target="../media/hdphoto2.wdp"/><Relationship Id="rId4" Type="http://schemas.openxmlformats.org/officeDocument/2006/relationships/image" Target="../media/image46.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1.svg"/><Relationship Id="rId4" Type="http://schemas.openxmlformats.org/officeDocument/2006/relationships/image" Target="../media/image46.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1.svg"/><Relationship Id="rId4" Type="http://schemas.openxmlformats.org/officeDocument/2006/relationships/image" Target="../media/image46.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image" Target="../media/image6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6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microsoft.com/office/2007/relationships/hdphoto" Target="../media/hdphoto5.wdp"/></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3.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36.png"/><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0" name="Picture 69"/>
          <p:cNvPicPr>
            <a:picLocks noChangeAspect="1"/>
          </p:cNvPicPr>
          <p:nvPr/>
        </p:nvPicPr>
        <p:blipFill>
          <a:blip r:embed="rId2"/>
          <a:stretch>
            <a:fillRect/>
          </a:stretch>
        </p:blipFill>
        <p:spPr>
          <a:xfrm>
            <a:off x="-533400" y="-342900"/>
            <a:ext cx="20209992" cy="13985436"/>
          </a:xfrm>
          <a:prstGeom prst="rect">
            <a:avLst/>
          </a:prstGeom>
        </p:spPr>
      </p:pic>
      <p:sp>
        <p:nvSpPr>
          <p:cNvPr id="71" name="Rectangle 70"/>
          <p:cNvSpPr/>
          <p:nvPr/>
        </p:nvSpPr>
        <p:spPr>
          <a:xfrm>
            <a:off x="1447800" y="1806742"/>
            <a:ext cx="15651317" cy="3554819"/>
          </a:xfrm>
          <a:prstGeom prst="rect">
            <a:avLst/>
          </a:prstGeom>
        </p:spPr>
        <p:txBody>
          <a:bodyPr wrap="square">
            <a:spAutoFit/>
          </a:bodyPr>
          <a:lstStyle/>
          <a:p>
            <a:pPr algn="ctr">
              <a:lnSpc>
                <a:spcPct val="150000"/>
              </a:lnSpc>
              <a:defRPr/>
            </a:pPr>
            <a:r>
              <a:rPr lang="en-US" sz="7500" b="1" kern="0" dirty="0" smtClean="0">
                <a:latin typeface="Arial"/>
                <a:cs typeface="Arial"/>
                <a:sym typeface="Anton"/>
              </a:rPr>
              <a:t>CHÀO MỪNG CÁC EM </a:t>
            </a:r>
          </a:p>
          <a:p>
            <a:pPr algn="ctr">
              <a:lnSpc>
                <a:spcPct val="150000"/>
              </a:lnSpc>
              <a:defRPr/>
            </a:pPr>
            <a:r>
              <a:rPr lang="en-US" sz="7500" b="1" kern="0" dirty="0" smtClean="0">
                <a:latin typeface="Arial"/>
                <a:cs typeface="Arial"/>
                <a:sym typeface="Anton"/>
              </a:rPr>
              <a:t>ĐẾN VỚI BUỔI </a:t>
            </a:r>
            <a:r>
              <a:rPr lang="en-US" sz="7500" b="1" kern="0" smtClean="0">
                <a:latin typeface="Arial"/>
                <a:cs typeface="Arial"/>
                <a:sym typeface="Anton"/>
              </a:rPr>
              <a:t>HỌC HÔM </a:t>
            </a:r>
            <a:r>
              <a:rPr lang="en-US" sz="7500" b="1" kern="0" dirty="0" smtClean="0">
                <a:latin typeface="Arial"/>
                <a:cs typeface="Arial"/>
                <a:sym typeface="Anton"/>
              </a:rPr>
              <a:t>NAY!</a:t>
            </a:r>
            <a:endParaRPr lang="en-US" sz="7500" kern="0" dirty="0">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471872" y="2844898"/>
                <a:ext cx="16078200" cy="1841402"/>
              </a:xfrm>
              <a:prstGeom prst="rect">
                <a:avLst/>
              </a:prstGeom>
            </p:spPr>
            <p:txBody>
              <a:bodyPr wrap="square">
                <a:spAutoFit/>
              </a:bodyPr>
              <a:lstStyle/>
              <a:p>
                <a:pPr lvl="0">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Bài 7. </a:t>
                </a:r>
                <a:r>
                  <a:rPr lang="pt-BR" sz="4000">
                    <a:solidFill>
                      <a:srgbClr val="000000"/>
                    </a:solidFill>
                    <a:latin typeface="Arial" panose="020B0604020202020204" pitchFamily="34" charset="0"/>
                    <a:cs typeface="Arial" panose="020B0604020202020204" pitchFamily="34" charset="0"/>
                  </a:rPr>
                  <a:t>Cho </a:t>
                </a:r>
                <a14:m>
                  <m:oMath xmlns:m="http://schemas.openxmlformats.org/officeDocument/2006/math">
                    <m:r>
                      <a:rPr lang="pt-BR" sz="4000" i="1" smtClean="0">
                        <a:solidFill>
                          <a:srgbClr val="000000"/>
                        </a:solidFill>
                        <a:latin typeface="Cambria Math" panose="02040503050406030204" pitchFamily="18" charset="0"/>
                        <a:cs typeface="Arial" panose="020B0604020202020204" pitchFamily="34" charset="0"/>
                      </a:rPr>
                      <m:t>0&lt;</m:t>
                    </m:r>
                    <m:r>
                      <a:rPr lang="pt-BR" sz="4000" i="1" smtClean="0">
                        <a:solidFill>
                          <a:srgbClr val="000000"/>
                        </a:solidFill>
                        <a:latin typeface="Cambria Math" panose="02040503050406030204" pitchFamily="18" charset="0"/>
                        <a:cs typeface="Arial" panose="020B0604020202020204" pitchFamily="34" charset="0"/>
                      </a:rPr>
                      <m:t>𝑎</m:t>
                    </m:r>
                    <m:r>
                      <a:rPr lang="pt-BR" sz="4000" i="1" smtClean="0">
                        <a:solidFill>
                          <a:srgbClr val="000000"/>
                        </a:solidFill>
                        <a:latin typeface="Cambria Math" panose="02040503050406030204" pitchFamily="18" charset="0"/>
                        <a:cs typeface="Arial" panose="020B0604020202020204" pitchFamily="34" charset="0"/>
                      </a:rPr>
                      <m:t>≠1</m:t>
                    </m:r>
                  </m:oMath>
                </a14:m>
                <a:r>
                  <a:rPr lang="pt-BR" sz="4000">
                    <a:solidFill>
                      <a:srgbClr val="000000"/>
                    </a:solidFill>
                    <a:latin typeface="Arial" panose="020B0604020202020204" pitchFamily="34" charset="0"/>
                    <a:cs typeface="Arial" panose="020B0604020202020204" pitchFamily="34" charset="0"/>
                  </a:rPr>
                  <a:t>. Giá trị của </a:t>
                </a:r>
                <a:r>
                  <a:rPr lang="pt-BR" sz="4000">
                    <a:solidFill>
                      <a:srgbClr val="000000"/>
                    </a:solidFill>
                    <a:latin typeface="Arial" panose="020B0604020202020204" pitchFamily="34" charset="0"/>
                    <a:cs typeface="Arial" panose="020B0604020202020204" pitchFamily="34" charset="0"/>
                  </a:rPr>
                  <a:t>biểu </a:t>
                </a:r>
                <a:r>
                  <a:rPr lang="pt-BR" sz="4000" smtClean="0">
                    <a:solidFill>
                      <a:srgbClr val="000000"/>
                    </a:solidFill>
                    <a:latin typeface="Arial" panose="020B0604020202020204" pitchFamily="34" charset="0"/>
                    <a:cs typeface="Arial" panose="020B0604020202020204" pitchFamily="34" charset="0"/>
                  </a:rPr>
                  <a:t>thức </a:t>
                </a:r>
                <a14:m>
                  <m:oMath xmlns:m="http://schemas.openxmlformats.org/officeDocument/2006/math">
                    <m:sSub>
                      <m:sSubPr>
                        <m:ctrlPr>
                          <a:rPr lang="en-US" sz="4000" i="1">
                            <a:solidFill>
                              <a:srgbClr val="000000"/>
                            </a:solidFill>
                            <a:latin typeface="Cambria Math" panose="02040503050406030204" pitchFamily="18" charset="0"/>
                            <a:cs typeface="Arial" panose="020B0604020202020204" pitchFamily="34" charset="0"/>
                          </a:rPr>
                        </m:ctrlPr>
                      </m:sSubPr>
                      <m:e>
                        <m:r>
                          <a:rPr lang="en-US" sz="4000" i="1">
                            <a:solidFill>
                              <a:srgbClr val="000000"/>
                            </a:solidFill>
                            <a:latin typeface="Cambria Math" panose="02040503050406030204" pitchFamily="18" charset="0"/>
                            <a:cs typeface="Arial" panose="020B0604020202020204" pitchFamily="34" charset="0"/>
                          </a:rPr>
                          <m:t>𝑙𝑜𝑔</m:t>
                        </m:r>
                      </m:e>
                      <m:sub>
                        <m:r>
                          <a:rPr lang="en-US" sz="4000" b="0" i="1" smtClean="0">
                            <a:solidFill>
                              <a:srgbClr val="000000"/>
                            </a:solidFill>
                            <a:latin typeface="Cambria Math" panose="02040503050406030204" pitchFamily="18" charset="0"/>
                            <a:cs typeface="Arial" panose="020B0604020202020204" pitchFamily="34" charset="0"/>
                          </a:rPr>
                          <m:t>𝑎</m:t>
                        </m:r>
                      </m:sub>
                    </m:sSub>
                    <m:d>
                      <m:dPr>
                        <m:ctrlPr>
                          <a:rPr lang="en-US" sz="4000" i="1" smtClean="0">
                            <a:solidFill>
                              <a:srgbClr val="000000"/>
                            </a:solidFill>
                            <a:latin typeface="Cambria Math" panose="02040503050406030204" pitchFamily="18" charset="0"/>
                            <a:cs typeface="Arial" panose="020B0604020202020204" pitchFamily="34" charset="0"/>
                          </a:rPr>
                        </m:ctrlPr>
                      </m:dPr>
                      <m:e>
                        <m:sSup>
                          <m:sSupPr>
                            <m:ctrlPr>
                              <a:rPr lang="en-US"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𝑎</m:t>
                            </m:r>
                          </m:e>
                          <m:sup>
                            <m:r>
                              <a:rPr lang="en-US" sz="4000" b="0" i="1" smtClean="0">
                                <a:solidFill>
                                  <a:srgbClr val="000000"/>
                                </a:solidFill>
                                <a:latin typeface="Cambria Math" panose="02040503050406030204" pitchFamily="18" charset="0"/>
                                <a:cs typeface="Arial" panose="020B0604020202020204" pitchFamily="34" charset="0"/>
                              </a:rPr>
                              <m:t>3</m:t>
                            </m:r>
                          </m:sup>
                        </m:sSup>
                        <m:r>
                          <a:rPr lang="en-US" sz="4000" b="0" i="1" smtClean="0">
                            <a:solidFill>
                              <a:srgbClr val="000000"/>
                            </a:solidFill>
                            <a:latin typeface="Cambria Math" panose="02040503050406030204" pitchFamily="18" charset="0"/>
                            <a:cs typeface="Arial" panose="020B0604020202020204" pitchFamily="34" charset="0"/>
                          </a:rPr>
                          <m:t>.</m:t>
                        </m:r>
                        <m:rad>
                          <m:radPr>
                            <m:ctrlPr>
                              <a:rPr lang="en-US" sz="4000" b="0" i="1" smtClean="0">
                                <a:solidFill>
                                  <a:srgbClr val="000000"/>
                                </a:solidFill>
                                <a:latin typeface="Cambria Math" panose="02040503050406030204" pitchFamily="18" charset="0"/>
                                <a:cs typeface="Arial" panose="020B0604020202020204" pitchFamily="34" charset="0"/>
                              </a:rPr>
                            </m:ctrlPr>
                          </m:radPr>
                          <m:deg>
                            <m:r>
                              <m:rPr>
                                <m:brk m:alnAt="7"/>
                              </m:rPr>
                              <a:rPr lang="en-US" sz="4000" b="0" i="1" smtClean="0">
                                <a:solidFill>
                                  <a:srgbClr val="000000"/>
                                </a:solidFill>
                                <a:latin typeface="Cambria Math" panose="02040503050406030204" pitchFamily="18" charset="0"/>
                                <a:cs typeface="Arial" panose="020B0604020202020204" pitchFamily="34" charset="0"/>
                              </a:rPr>
                              <m:t>4</m:t>
                            </m:r>
                          </m:deg>
                          <m:e>
                            <m:r>
                              <a:rPr lang="en-US" sz="4000" b="0" i="1" smtClean="0">
                                <a:solidFill>
                                  <a:srgbClr val="000000"/>
                                </a:solidFill>
                                <a:latin typeface="Cambria Math" panose="02040503050406030204" pitchFamily="18" charset="0"/>
                                <a:cs typeface="Arial" panose="020B0604020202020204" pitchFamily="34" charset="0"/>
                              </a:rPr>
                              <m:t>𝑎</m:t>
                            </m:r>
                          </m:e>
                        </m:rad>
                      </m:e>
                    </m:d>
                    <m:r>
                      <a:rPr lang="en-US" sz="4000" b="0" i="1" smtClean="0">
                        <a:solidFill>
                          <a:srgbClr val="000000"/>
                        </a:solidFill>
                        <a:latin typeface="Cambria Math" panose="02040503050406030204" pitchFamily="18" charset="0"/>
                        <a:cs typeface="Arial" panose="020B0604020202020204" pitchFamily="34" charset="0"/>
                      </a:rPr>
                      <m:t>+</m:t>
                    </m:r>
                    <m:sSup>
                      <m:sSupPr>
                        <m:ctrlPr>
                          <a:rPr lang="en-US" sz="4000" b="0" i="1" smtClean="0">
                            <a:solidFill>
                              <a:srgbClr val="000000"/>
                            </a:solidFill>
                            <a:latin typeface="Cambria Math" panose="02040503050406030204" pitchFamily="18" charset="0"/>
                            <a:cs typeface="Arial" panose="020B0604020202020204" pitchFamily="34" charset="0"/>
                          </a:rPr>
                        </m:ctrlPr>
                      </m:sSupPr>
                      <m:e>
                        <m:d>
                          <m:dPr>
                            <m:ctrlPr>
                              <a:rPr lang="en-US" sz="4000" b="0" i="1" smtClean="0">
                                <a:solidFill>
                                  <a:srgbClr val="000000"/>
                                </a:solidFill>
                                <a:latin typeface="Cambria Math" panose="02040503050406030204" pitchFamily="18" charset="0"/>
                                <a:cs typeface="Arial" panose="020B0604020202020204" pitchFamily="34" charset="0"/>
                              </a:rPr>
                            </m:ctrlPr>
                          </m:dPr>
                          <m:e>
                            <m:rad>
                              <m:radPr>
                                <m:ctrlPr>
                                  <a:rPr lang="en-US" sz="4000" b="0" i="1" smtClean="0">
                                    <a:solidFill>
                                      <a:srgbClr val="000000"/>
                                    </a:solidFill>
                                    <a:latin typeface="Cambria Math" panose="02040503050406030204" pitchFamily="18" charset="0"/>
                                    <a:cs typeface="Arial" panose="020B0604020202020204" pitchFamily="34" charset="0"/>
                                  </a:rPr>
                                </m:ctrlPr>
                              </m:radPr>
                              <m:deg>
                                <m:r>
                                  <m:rPr>
                                    <m:brk m:alnAt="7"/>
                                  </m:rPr>
                                  <a:rPr lang="en-US" sz="4000" b="0" i="1" smtClean="0">
                                    <a:solidFill>
                                      <a:srgbClr val="000000"/>
                                    </a:solidFill>
                                    <a:latin typeface="Cambria Math" panose="02040503050406030204" pitchFamily="18" charset="0"/>
                                    <a:cs typeface="Arial" panose="020B0604020202020204" pitchFamily="34" charset="0"/>
                                  </a:rPr>
                                  <m:t>3</m:t>
                                </m:r>
                              </m:deg>
                              <m:e>
                                <m:r>
                                  <a:rPr lang="en-US" sz="4000" b="0" i="1" smtClean="0">
                                    <a:solidFill>
                                      <a:srgbClr val="000000"/>
                                    </a:solidFill>
                                    <a:latin typeface="Cambria Math" panose="02040503050406030204" pitchFamily="18" charset="0"/>
                                    <a:cs typeface="Arial" panose="020B0604020202020204" pitchFamily="34" charset="0"/>
                                  </a:rPr>
                                  <m:t>𝑎</m:t>
                                </m:r>
                              </m:e>
                            </m:rad>
                          </m:e>
                        </m:d>
                      </m:e>
                      <m:sup>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𝑙𝑜𝑔</m:t>
                            </m:r>
                          </m:e>
                          <m:sub>
                            <m:r>
                              <a:rPr lang="en-US" sz="4000" b="0" i="1" smtClean="0">
                                <a:solidFill>
                                  <a:srgbClr val="000000"/>
                                </a:solidFill>
                                <a:latin typeface="Cambria Math" panose="02040503050406030204" pitchFamily="18" charset="0"/>
                                <a:cs typeface="Arial" panose="020B0604020202020204" pitchFamily="34" charset="0"/>
                              </a:rPr>
                              <m:t>𝑎</m:t>
                            </m:r>
                          </m:sub>
                        </m:sSub>
                        <m:r>
                          <a:rPr lang="en-US" sz="4000" b="0" i="1" smtClean="0">
                            <a:solidFill>
                              <a:srgbClr val="000000"/>
                            </a:solidFill>
                            <a:latin typeface="Cambria Math" panose="02040503050406030204" pitchFamily="18" charset="0"/>
                            <a:cs typeface="Arial" panose="020B0604020202020204" pitchFamily="34" charset="0"/>
                          </a:rPr>
                          <m:t>8</m:t>
                        </m:r>
                      </m:sup>
                    </m:sSup>
                  </m:oMath>
                </a14:m>
                <a:r>
                  <a:rPr lang="pt-BR" sz="4000" smtClean="0">
                    <a:solidFill>
                      <a:srgbClr val="000000"/>
                    </a:solidFill>
                    <a:latin typeface="Arial" panose="020B0604020202020204" pitchFamily="34" charset="0"/>
                    <a:cs typeface="Arial" panose="020B0604020202020204" pitchFamily="34" charset="0"/>
                  </a:rPr>
                  <a:t> 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471872" y="2844898"/>
                <a:ext cx="16078200" cy="1841402"/>
              </a:xfrm>
              <a:prstGeom prst="rect">
                <a:avLst/>
              </a:prstGeom>
              <a:blipFill>
                <a:blip r:embed="rId3"/>
                <a:stretch>
                  <a:fillRect l="-1327" b="-132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092326" y="4934051"/>
                <a:ext cx="14155933" cy="23229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300000"/>
                  </a:lnSpc>
                  <a:spcBef>
                    <a:spcPct val="0"/>
                  </a:spcBef>
                  <a:spcAft>
                    <a:spcPct val="0"/>
                  </a:spcAft>
                  <a:buClrTx/>
                  <a:buSzTx/>
                  <a:buFontTx/>
                  <a:buNone/>
                  <a:tabLst/>
                  <a:defRPr/>
                </a:pPr>
                <a:r>
                  <a:rPr kumimoji="0" lang="pt-BR" altLang="en-US" sz="4100" b="0" i="0" u="none" strike="noStrike" kern="1200" cap="none" spc="0" normalizeH="0" baseline="0" noProof="0" smtClean="0">
                    <a:ln>
                      <a:noFill/>
                    </a:ln>
                    <a:solidFill>
                      <a:srgbClr val="000000"/>
                    </a:solidFill>
                    <a:effectLst/>
                    <a:uLnTx/>
                    <a:uFillTx/>
                    <a:ea typeface="Open Sans"/>
                    <a:cs typeface="Arial" panose="020B0604020202020204" pitchFamily="34" charset="0"/>
                  </a:rPr>
                  <a:t>A. </a:t>
                </a:r>
                <a14:m>
                  <m:oMath xmlns:m="http://schemas.openxmlformats.org/officeDocument/2006/math">
                    <m:f>
                      <m:f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rPr>
                          <m:t>19</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rPr>
                          <m:t>4</m:t>
                        </m:r>
                      </m:den>
                    </m:f>
                  </m:oMath>
                </a14:m>
                <a:r>
                  <a:rPr kumimoji="0" lang="pt-BR" altLang="en-US" sz="4100" b="0" i="0" u="none" strike="noStrike" kern="1200" cap="none" spc="0" normalizeH="0" baseline="0" noProof="0" smtClean="0">
                    <a:ln>
                      <a:noFill/>
                    </a:ln>
                    <a:solidFill>
                      <a:srgbClr val="000000"/>
                    </a:solidFill>
                    <a:effectLst/>
                    <a:uLnTx/>
                    <a:uFillTx/>
                    <a:ea typeface="Open Sans"/>
                    <a:cs typeface="Arial" panose="020B0604020202020204" pitchFamily="34" charset="0"/>
                  </a:rPr>
                  <a:t>.			B</a:t>
                </a:r>
                <a:r>
                  <a:rPr kumimoji="0" lang="pt-BR" altLang="en-US" sz="4100" b="0" i="0" u="none" strike="noStrike" kern="1200" cap="none" spc="0" normalizeH="0" baseline="0" noProof="0">
                    <a:ln>
                      <a:noFill/>
                    </a:ln>
                    <a:solidFill>
                      <a:srgbClr val="000000"/>
                    </a:solidFill>
                    <a:effectLst/>
                    <a:uLnTx/>
                    <a:uFillTx/>
                    <a:ea typeface="Open Sans"/>
                    <a:cs typeface="Arial" panose="020B0604020202020204" pitchFamily="34" charset="0"/>
                  </a:rPr>
                  <a:t>. </a:t>
                </a:r>
                <a14:m>
                  <m:oMath xmlns:m="http://schemas.openxmlformats.org/officeDocument/2006/math">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9</m:t>
                    </m:r>
                  </m:oMath>
                </a14:m>
                <a:r>
                  <a:rPr kumimoji="0" lang="pt-BR" altLang="en-US" sz="4100" b="0" i="0" u="none" strike="noStrike" kern="1200" cap="none" spc="0" normalizeH="0" baseline="0" noProof="0" smtClean="0">
                    <a:ln>
                      <a:noFill/>
                    </a:ln>
                    <a:solidFill>
                      <a:srgbClr val="000000"/>
                    </a:solidFill>
                    <a:effectLst/>
                    <a:uLnTx/>
                    <a:uFillTx/>
                    <a:ea typeface="Open Sans"/>
                    <a:cs typeface="Arial" panose="020B0604020202020204" pitchFamily="34" charset="0"/>
                  </a:rPr>
                  <a:t>.</a:t>
                </a:r>
                <a:r>
                  <a:rPr lang="pt-BR" altLang="en-US" sz="4100">
                    <a:solidFill>
                      <a:srgbClr val="000000"/>
                    </a:solidFill>
                    <a:ea typeface="Open Sans"/>
                    <a:cs typeface="Arial" panose="020B0604020202020204" pitchFamily="34" charset="0"/>
                  </a:rPr>
                  <a:t>	</a:t>
                </a:r>
                <a:r>
                  <a:rPr lang="pt-BR" altLang="en-US" sz="4100" smtClean="0">
                    <a:solidFill>
                      <a:srgbClr val="000000"/>
                    </a:solidFill>
                    <a:ea typeface="Open Sans"/>
                    <a:cs typeface="Arial" panose="020B0604020202020204" pitchFamily="34" charset="0"/>
                  </a:rPr>
                  <a:t>		</a:t>
                </a:r>
                <a:r>
                  <a:rPr kumimoji="0" lang="pt-BR" altLang="en-US" sz="4100" b="0" i="0" u="none" strike="noStrike" kern="1200" cap="none" spc="0" normalizeH="0" baseline="0" noProof="0" smtClean="0">
                    <a:ln>
                      <a:noFill/>
                    </a:ln>
                    <a:solidFill>
                      <a:srgbClr val="000000"/>
                    </a:solidFill>
                    <a:effectLst/>
                    <a:uLnTx/>
                    <a:uFillTx/>
                    <a:ea typeface="Open Sans"/>
                    <a:cs typeface="Arial" panose="020B0604020202020204" pitchFamily="34" charset="0"/>
                  </a:rPr>
                  <a:t>C.</a:t>
                </a:r>
                <a:r>
                  <a:rPr kumimoji="0" lang="pt-BR" altLang="en-US" sz="4100" b="0" i="0" u="none" strike="noStrike" kern="1200" cap="none" spc="0" normalizeH="0" noProof="0" smtClean="0">
                    <a:ln>
                      <a:noFill/>
                    </a:ln>
                    <a:solidFill>
                      <a:srgbClr val="000000"/>
                    </a:solidFill>
                    <a:effectLst/>
                    <a:uLnTx/>
                    <a:uFillTx/>
                    <a:ea typeface="Open Sans"/>
                    <a:cs typeface="Arial" panose="020B0604020202020204" pitchFamily="34" charset="0"/>
                  </a:rPr>
                  <a:t> </a:t>
                </a:r>
                <a14:m>
                  <m:oMath xmlns:m="http://schemas.openxmlformats.org/officeDocument/2006/math">
                    <m:f>
                      <m:fPr>
                        <m:ctrlPr>
                          <a:rPr lang="en-US" sz="4100" i="1">
                            <a:solidFill>
                              <a:srgbClr val="000000"/>
                            </a:solidFill>
                            <a:latin typeface="Cambria Math" panose="02040503050406030204" pitchFamily="18" charset="0"/>
                          </a:rPr>
                        </m:ctrlPr>
                      </m:fPr>
                      <m:num>
                        <m:r>
                          <a:rPr lang="en-US" sz="4100" b="0" i="1" smtClean="0">
                            <a:solidFill>
                              <a:srgbClr val="000000"/>
                            </a:solidFill>
                            <a:latin typeface="Cambria Math" panose="02040503050406030204" pitchFamily="18" charset="0"/>
                          </a:rPr>
                          <m:t>2</m:t>
                        </m:r>
                        <m:r>
                          <a:rPr lang="en-US" sz="4100" i="1">
                            <a:solidFill>
                              <a:srgbClr val="000000"/>
                            </a:solidFill>
                            <a:latin typeface="Cambria Math" panose="02040503050406030204" pitchFamily="18" charset="0"/>
                          </a:rPr>
                          <m:t>1</m:t>
                        </m:r>
                      </m:num>
                      <m:den>
                        <m:r>
                          <a:rPr lang="en-US" sz="4100" i="1">
                            <a:solidFill>
                              <a:srgbClr val="000000"/>
                            </a:solidFill>
                            <a:latin typeface="Cambria Math" panose="02040503050406030204" pitchFamily="18" charset="0"/>
                          </a:rPr>
                          <m:t>4</m:t>
                        </m:r>
                      </m:den>
                    </m:f>
                  </m:oMath>
                </a14:m>
                <a:r>
                  <a:rPr kumimoji="0" lang="pt-BR" altLang="en-US" sz="4100" b="0" i="0" u="none" strike="noStrike" kern="1200" cap="none" spc="0" normalizeH="0" baseline="0" noProof="0" smtClean="0">
                    <a:ln>
                      <a:noFill/>
                    </a:ln>
                    <a:solidFill>
                      <a:srgbClr val="000000"/>
                    </a:solidFill>
                    <a:effectLst/>
                    <a:uLnTx/>
                    <a:uFillTx/>
                    <a:ea typeface="Open Sans"/>
                    <a:cs typeface="Arial" panose="020B0604020202020204" pitchFamily="34" charset="0"/>
                  </a:rPr>
                  <a:t>.			D. </a:t>
                </a:r>
                <a14:m>
                  <m:oMath xmlns:m="http://schemas.openxmlformats.org/officeDocument/2006/math">
                    <m:f>
                      <m:fPr>
                        <m:ctrlPr>
                          <a:rPr lang="en-US" sz="4100" i="1">
                            <a:solidFill>
                              <a:srgbClr val="000000"/>
                            </a:solidFill>
                            <a:latin typeface="Cambria Math" panose="02040503050406030204" pitchFamily="18" charset="0"/>
                          </a:rPr>
                        </m:ctrlPr>
                      </m:fPr>
                      <m:num>
                        <m:r>
                          <a:rPr lang="en-US" sz="4100" b="0" i="1" smtClean="0">
                            <a:solidFill>
                              <a:srgbClr val="000000"/>
                            </a:solidFill>
                            <a:latin typeface="Cambria Math" panose="02040503050406030204" pitchFamily="18" charset="0"/>
                          </a:rPr>
                          <m:t>47</m:t>
                        </m:r>
                      </m:num>
                      <m:den>
                        <m:r>
                          <a:rPr lang="en-US" sz="4100" b="0" i="1" smtClean="0">
                            <a:solidFill>
                              <a:srgbClr val="000000"/>
                            </a:solidFill>
                            <a:latin typeface="Cambria Math" panose="02040503050406030204" pitchFamily="18" charset="0"/>
                          </a:rPr>
                          <m:t>12</m:t>
                        </m:r>
                      </m:den>
                    </m:f>
                  </m:oMath>
                </a14:m>
                <a:r>
                  <a:rPr kumimoji="0" lang="pt-BR" altLang="en-US" sz="4100" b="0" i="1" u="none" strike="noStrike" kern="1200" cap="none" spc="0" normalizeH="0" baseline="0" noProof="0" smtClean="0">
                    <a:ln>
                      <a:noFill/>
                    </a:ln>
                    <a:solidFill>
                      <a:srgbClr val="000000"/>
                    </a:solidFill>
                    <a:effectLst/>
                    <a:uLnTx/>
                    <a:uFillTx/>
                    <a:ea typeface="Open Sans"/>
                    <a:cs typeface="Arial" panose="020B0604020202020204" pitchFamily="34" charset="0"/>
                  </a:rPr>
                  <a:t>.</a:t>
                </a:r>
                <a:endParaRPr kumimoji="0" lang="pt-BR" altLang="en-US" sz="4100" b="0" i="1" u="none" strike="noStrike" kern="1200" cap="none" spc="0" normalizeH="0" baseline="0" noProof="0">
                  <a:ln>
                    <a:noFill/>
                  </a:ln>
                  <a:solidFill>
                    <a:srgbClr val="000000"/>
                  </a:solidFill>
                  <a:effectLst/>
                  <a:uLnTx/>
                  <a:uFillTx/>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092326" y="4934051"/>
                <a:ext cx="14155933" cy="2322944"/>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9906000" y="6017913"/>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250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5" name="Rectangle 4"/>
              <p:cNvSpPr/>
              <p:nvPr/>
            </p:nvSpPr>
            <p:spPr>
              <a:xfrm>
                <a:off x="1471872" y="2500116"/>
                <a:ext cx="15464761" cy="1938992"/>
              </a:xfrm>
              <a:prstGeom prst="rect">
                <a:avLst/>
              </a:prstGeom>
            </p:spPr>
            <p:txBody>
              <a:bodyPr wrap="square">
                <a:spAutoFit/>
              </a:bodyPr>
              <a:lstStyle/>
              <a:p>
                <a:pPr lvl="0">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8. </a:t>
                </a:r>
                <a:r>
                  <a:rPr lang="vi-VN" sz="4000">
                    <a:solidFill>
                      <a:srgbClr val="000000"/>
                    </a:solidFill>
                    <a:cs typeface="Arial" panose="020B0604020202020204" pitchFamily="34" charset="0"/>
                  </a:rPr>
                  <a:t>Cho đồ thị ba hàm số mũ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𝑦</m:t>
                    </m:r>
                    <m:r>
                      <a:rPr lang="vi-VN" sz="4000" i="1" smtClean="0">
                        <a:solidFill>
                          <a:srgbClr val="000000"/>
                        </a:solidFill>
                        <a:latin typeface="Cambria Math" panose="02040503050406030204" pitchFamily="18" charset="0"/>
                        <a:cs typeface="Arial" panose="020B0604020202020204" pitchFamily="34" charset="0"/>
                      </a:rPr>
                      <m:t>=</m:t>
                    </m:r>
                    <m:sSup>
                      <m:sSupPr>
                        <m:ctrlPr>
                          <a:rPr lang="vi-VN"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𝑎</m:t>
                        </m:r>
                      </m:e>
                      <m:sup>
                        <m:r>
                          <a:rPr lang="en-US" sz="4000" b="0" i="1" smtClean="0">
                            <a:solidFill>
                              <a:srgbClr val="000000"/>
                            </a:solidFill>
                            <a:latin typeface="Cambria Math" panose="02040503050406030204" pitchFamily="18" charset="0"/>
                            <a:cs typeface="Arial" panose="020B0604020202020204" pitchFamily="34" charset="0"/>
                          </a:rPr>
                          <m:t>𝑥</m:t>
                        </m:r>
                      </m:sup>
                    </m:sSup>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𝑦</m:t>
                    </m:r>
                    <m:r>
                      <a:rPr lang="vi-VN" sz="4000" i="1" smtClean="0">
                        <a:solidFill>
                          <a:srgbClr val="000000"/>
                        </a:solidFill>
                        <a:latin typeface="Cambria Math" panose="02040503050406030204" pitchFamily="18" charset="0"/>
                        <a:cs typeface="Arial" panose="020B0604020202020204" pitchFamily="34" charset="0"/>
                      </a:rPr>
                      <m:t>=</m:t>
                    </m:r>
                    <m:sSup>
                      <m:sSupPr>
                        <m:ctrlPr>
                          <a:rPr lang="vi-VN" sz="4000" i="1">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𝑏</m:t>
                        </m:r>
                      </m:e>
                      <m:sup>
                        <m:r>
                          <a:rPr lang="en-US" sz="4000" i="1">
                            <a:solidFill>
                              <a:srgbClr val="000000"/>
                            </a:solidFill>
                            <a:latin typeface="Cambria Math" panose="02040503050406030204" pitchFamily="18" charset="0"/>
                            <a:cs typeface="Arial" panose="020B0604020202020204" pitchFamily="34" charset="0"/>
                          </a:rPr>
                          <m:t>𝑥</m:t>
                        </m:r>
                      </m:sup>
                    </m:sSup>
                  </m:oMath>
                </a14:m>
                <a:r>
                  <a:rPr lang="en-US" sz="4000" smtClean="0">
                    <a:solidFill>
                      <a:srgbClr val="000000"/>
                    </a:solidFill>
                    <a:cs typeface="Arial" panose="020B0604020202020204" pitchFamily="34" charset="0"/>
                  </a:rPr>
                  <a:t> </a:t>
                </a:r>
                <a:r>
                  <a:rPr lang="vi-VN" sz="4000" smtClean="0">
                    <a:solidFill>
                      <a:srgbClr val="000000"/>
                    </a:solidFill>
                    <a:cs typeface="Arial" panose="020B0604020202020204" pitchFamily="34" charset="0"/>
                  </a:rPr>
                  <a:t>và </a:t>
                </a:r>
                <a14:m>
                  <m:oMath xmlns:m="http://schemas.openxmlformats.org/officeDocument/2006/math">
                    <m:r>
                      <a:rPr lang="vi-VN" sz="4000" i="1">
                        <a:solidFill>
                          <a:srgbClr val="000000"/>
                        </a:solidFill>
                        <a:latin typeface="Cambria Math" panose="02040503050406030204" pitchFamily="18" charset="0"/>
                        <a:cs typeface="Arial" panose="020B0604020202020204" pitchFamily="34" charset="0"/>
                      </a:rPr>
                      <m:t>𝑦</m:t>
                    </m:r>
                    <m:r>
                      <a:rPr lang="vi-VN" sz="4000" i="1">
                        <a:solidFill>
                          <a:srgbClr val="000000"/>
                        </a:solidFill>
                        <a:latin typeface="Cambria Math" panose="02040503050406030204" pitchFamily="18" charset="0"/>
                        <a:cs typeface="Arial" panose="020B0604020202020204" pitchFamily="34" charset="0"/>
                      </a:rPr>
                      <m:t>=</m:t>
                    </m:r>
                    <m:sSup>
                      <m:sSupPr>
                        <m:ctrlPr>
                          <a:rPr lang="vi-VN" sz="4000" i="1">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𝑐</m:t>
                        </m:r>
                      </m:e>
                      <m:sup>
                        <m:r>
                          <a:rPr lang="en-US" sz="4000" i="1">
                            <a:solidFill>
                              <a:srgbClr val="000000"/>
                            </a:solidFill>
                            <a:latin typeface="Cambria Math" panose="02040503050406030204" pitchFamily="18" charset="0"/>
                            <a:cs typeface="Arial" panose="020B0604020202020204" pitchFamily="34" charset="0"/>
                          </a:rPr>
                          <m:t>𝑥</m:t>
                        </m:r>
                      </m:sup>
                    </m:sSup>
                  </m:oMath>
                </a14:m>
                <a:r>
                  <a:rPr lang="vi-VN" sz="4000">
                    <a:solidFill>
                      <a:srgbClr val="000000"/>
                    </a:solidFill>
                    <a:cs typeface="Arial" panose="020B0604020202020204" pitchFamily="34" charset="0"/>
                  </a:rPr>
                  <a:t>như trong hình vẽ dưới đây. Khẳng định nào sau đây là đúng?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471872" y="2500116"/>
                <a:ext cx="15464761" cy="1938992"/>
              </a:xfrm>
              <a:prstGeom prst="rect">
                <a:avLst/>
              </a:prstGeom>
              <a:blipFill>
                <a:blip r:embed="rId2"/>
                <a:stretch>
                  <a:fillRect l="-1380" r="-473" b="-6918"/>
                </a:stretch>
              </a:blipFill>
            </p:spPr>
            <p:txBody>
              <a:bodyPr/>
              <a:lstStyle/>
              <a:p>
                <a:r>
                  <a:rPr lang="en-US">
                    <a:noFill/>
                  </a:rPr>
                  <a:t> </a:t>
                </a:r>
              </a:p>
            </p:txBody>
          </p:sp>
        </mc:Fallback>
      </mc:AlternateContent>
      <p:sp>
        <p:nvSpPr>
          <p:cNvPr id="6" name="Rectangle 1"/>
          <p:cNvSpPr>
            <a:spLocks noChangeArrowheads="1"/>
          </p:cNvSpPr>
          <p:nvPr/>
        </p:nvSpPr>
        <p:spPr bwMode="auto">
          <a:xfrm>
            <a:off x="1485900" y="4290179"/>
            <a:ext cx="8991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300000"/>
              </a:lnSpc>
            </a:pPr>
            <a:r>
              <a:rPr lang="pt-BR" altLang="en-US" sz="4000">
                <a:solidFill>
                  <a:srgbClr val="000000"/>
                </a:solidFill>
                <a:ea typeface="Open Sans"/>
                <a:cs typeface="Arial" panose="020B0604020202020204" pitchFamily="34" charset="0"/>
              </a:rPr>
              <a:t>A. a &gt; c </a:t>
            </a:r>
            <a:r>
              <a:rPr lang="pt-BR" altLang="en-US" sz="4000">
                <a:solidFill>
                  <a:srgbClr val="000000"/>
                </a:solidFill>
                <a:ea typeface="Open Sans"/>
                <a:cs typeface="Arial" panose="020B0604020202020204" pitchFamily="34" charset="0"/>
              </a:rPr>
              <a:t>&gt; </a:t>
            </a:r>
            <a:r>
              <a:rPr lang="pt-BR" altLang="en-US" sz="4000" smtClean="0">
                <a:solidFill>
                  <a:srgbClr val="000000"/>
                </a:solidFill>
                <a:ea typeface="Open Sans"/>
                <a:cs typeface="Arial" panose="020B0604020202020204" pitchFamily="34" charset="0"/>
              </a:rPr>
              <a:t>b.			B</a:t>
            </a:r>
            <a:r>
              <a:rPr lang="pt-BR" altLang="en-US" sz="4000">
                <a:solidFill>
                  <a:srgbClr val="000000"/>
                </a:solidFill>
                <a:ea typeface="Open Sans"/>
                <a:cs typeface="Arial" panose="020B0604020202020204" pitchFamily="34" charset="0"/>
              </a:rPr>
              <a:t>. b &gt; a &gt; c.</a:t>
            </a:r>
          </a:p>
          <a:p>
            <a:pPr lvl="0">
              <a:lnSpc>
                <a:spcPct val="300000"/>
              </a:lnSpc>
            </a:pPr>
            <a:r>
              <a:rPr lang="pt-BR" altLang="en-US" sz="4000" smtClean="0">
                <a:solidFill>
                  <a:srgbClr val="000000"/>
                </a:solidFill>
                <a:ea typeface="Open Sans"/>
                <a:cs typeface="Arial" panose="020B0604020202020204" pitchFamily="34" charset="0"/>
              </a:rPr>
              <a:t>C</a:t>
            </a:r>
            <a:r>
              <a:rPr lang="pt-BR" altLang="en-US" sz="4000">
                <a:solidFill>
                  <a:srgbClr val="000000"/>
                </a:solidFill>
                <a:ea typeface="Open Sans"/>
                <a:cs typeface="Arial" panose="020B0604020202020204" pitchFamily="34" charset="0"/>
              </a:rPr>
              <a:t>. c &gt; a </a:t>
            </a:r>
            <a:r>
              <a:rPr lang="pt-BR" altLang="en-US" sz="4000">
                <a:solidFill>
                  <a:srgbClr val="000000"/>
                </a:solidFill>
                <a:ea typeface="Open Sans"/>
                <a:cs typeface="Arial" panose="020B0604020202020204" pitchFamily="34" charset="0"/>
              </a:rPr>
              <a:t>&gt; </a:t>
            </a:r>
            <a:r>
              <a:rPr lang="pt-BR" altLang="en-US" sz="4000" smtClean="0">
                <a:solidFill>
                  <a:srgbClr val="000000"/>
                </a:solidFill>
                <a:ea typeface="Open Sans"/>
                <a:cs typeface="Arial" panose="020B0604020202020204" pitchFamily="34" charset="0"/>
              </a:rPr>
              <a:t>b.		D</a:t>
            </a:r>
            <a:r>
              <a:rPr lang="pt-BR" altLang="en-US" sz="4000">
                <a:solidFill>
                  <a:srgbClr val="000000"/>
                </a:solidFill>
                <a:ea typeface="Open Sans"/>
                <a:cs typeface="Arial" panose="020B0604020202020204" pitchFamily="34" charset="0"/>
              </a:rPr>
              <a:t>. c &gt; b &gt; </a:t>
            </a:r>
            <a:r>
              <a:rPr lang="pt-BR" altLang="en-US" sz="4000">
                <a:solidFill>
                  <a:srgbClr val="000000"/>
                </a:solidFill>
                <a:ea typeface="Open Sans"/>
                <a:cs typeface="Arial" panose="020B0604020202020204" pitchFamily="34" charset="0"/>
              </a:rPr>
              <a:t>a</a:t>
            </a:r>
            <a:r>
              <a:rPr lang="pt-BR" altLang="en-US" sz="4000" smtClean="0">
                <a:solidFill>
                  <a:srgbClr val="000000"/>
                </a:solidFill>
                <a:ea typeface="Open Sans"/>
                <a:cs typeface="Arial" panose="020B0604020202020204" pitchFamily="34" charset="0"/>
              </a:rPr>
              <a:t>.</a:t>
            </a:r>
            <a:endParaRPr lang="pt-BR" altLang="en-US" sz="4000">
              <a:solidFill>
                <a:srgbClr val="000000"/>
              </a:solidFill>
              <a:ea typeface="Open Sans"/>
              <a:cs typeface="Arial" panose="020B0604020202020204" pitchFamily="34" charset="0"/>
            </a:endParaRPr>
          </a:p>
        </p:txBody>
      </p:sp>
      <p:sp>
        <p:nvSpPr>
          <p:cNvPr id="7" name="Oval 6"/>
          <p:cNvSpPr/>
          <p:nvPr/>
        </p:nvSpPr>
        <p:spPr>
          <a:xfrm>
            <a:off x="1178707" y="6935073"/>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1356193" y="4699880"/>
            <a:ext cx="5799653" cy="4697240"/>
          </a:xfrm>
          <a:prstGeom prst="rect">
            <a:avLst/>
          </a:prstGeom>
        </p:spPr>
      </p:pic>
      <p:sp>
        <p:nvSpPr>
          <p:cNvPr id="13" name="TextBox 12"/>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3494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762108" y="2918598"/>
                <a:ext cx="11039304" cy="707886"/>
              </a:xfrm>
              <a:prstGeom prst="rect">
                <a:avLst/>
              </a:prstGeom>
            </p:spPr>
            <p:txBody>
              <a:bodyPr wrap="none">
                <a:spAutoFit/>
              </a:bodyPr>
              <a:lstStyle/>
              <a:p>
                <a:pPr lvl="0"/>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9. </a:t>
                </a:r>
                <a:r>
                  <a:rPr lang="en-US" sz="4000">
                    <a:solidFill>
                      <a:srgbClr val="000000"/>
                    </a:solidFill>
                    <a:latin typeface="Arial" panose="020B0604020202020204" pitchFamily="34" charset="0"/>
                    <a:cs typeface="Arial" panose="020B0604020202020204" pitchFamily="34" charset="0"/>
                  </a:rPr>
                  <a:t>Nếu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𝑓</m:t>
                    </m:r>
                    <m:r>
                      <a:rPr lang="en-US" sz="4000" i="1" smtClean="0">
                        <a:solidFill>
                          <a:srgbClr val="000000"/>
                        </a:solidFill>
                        <a:latin typeface="Cambria Math" panose="02040503050406030204" pitchFamily="18" charset="0"/>
                        <a:cs typeface="Arial" panose="020B0604020202020204" pitchFamily="34" charset="0"/>
                      </a:rPr>
                      <m:t>(</m:t>
                    </m:r>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 = </m:t>
                    </m:r>
                    <m:sSup>
                      <m:sSupPr>
                        <m:ctrlPr>
                          <a:rPr lang="en-US" sz="4000" i="1" smtClean="0">
                            <a:solidFill>
                              <a:srgbClr val="000000"/>
                            </a:solidFill>
                            <a:latin typeface="Cambria Math" panose="02040503050406030204" pitchFamily="18" charset="0"/>
                            <a:cs typeface="Arial" panose="020B0604020202020204" pitchFamily="34" charset="0"/>
                          </a:rPr>
                        </m:ctrlPr>
                      </m:sSupPr>
                      <m:e>
                        <m:r>
                          <m:rPr>
                            <m:sty m:val="p"/>
                          </m:rPr>
                          <a:rPr lang="en-US" sz="4000" i="1">
                            <a:solidFill>
                              <a:srgbClr val="000000"/>
                            </a:solidFill>
                            <a:latin typeface="Cambria Math" panose="02040503050406030204" pitchFamily="18" charset="0"/>
                            <a:cs typeface="Arial" panose="020B0604020202020204" pitchFamily="34" charset="0"/>
                          </a:rPr>
                          <m:t>sin</m:t>
                        </m:r>
                      </m:e>
                      <m:sup>
                        <m:r>
                          <a:rPr lang="en-US" sz="4000" i="1">
                            <a:solidFill>
                              <a:srgbClr val="000000"/>
                            </a:solidFill>
                            <a:latin typeface="Cambria Math" panose="02040503050406030204" pitchFamily="18" charset="0"/>
                            <a:cs typeface="Arial" panose="020B0604020202020204" pitchFamily="34" charset="0"/>
                          </a:rPr>
                          <m:t>2</m:t>
                        </m:r>
                      </m:sup>
                    </m:sSup>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 + </m:t>
                    </m:r>
                    <m:r>
                      <a:rPr lang="en-US" sz="4000" i="1" smtClean="0">
                        <a:solidFill>
                          <a:srgbClr val="000000"/>
                        </a:solidFill>
                        <a:latin typeface="Cambria Math" panose="02040503050406030204" pitchFamily="18" charset="0"/>
                        <a:cs typeface="Arial" panose="020B0604020202020204" pitchFamily="34" charset="0"/>
                      </a:rPr>
                      <m:t>𝑥</m:t>
                    </m:r>
                    <m:sSup>
                      <m:sSupPr>
                        <m:ctrlPr>
                          <a:rPr lang="en-US" sz="4000" i="1" smtClean="0">
                            <a:solidFill>
                              <a:srgbClr val="000000"/>
                            </a:solidFill>
                            <a:latin typeface="Cambria Math" panose="02040503050406030204" pitchFamily="18" charset="0"/>
                            <a:cs typeface="Arial" panose="020B0604020202020204" pitchFamily="34" charset="0"/>
                          </a:rPr>
                        </m:ctrlPr>
                      </m:sSupPr>
                      <m:e>
                        <m:r>
                          <a:rPr lang="en-US" sz="4000" i="1">
                            <a:solidFill>
                              <a:srgbClr val="000000"/>
                            </a:solidFill>
                            <a:latin typeface="Cambria Math" panose="02040503050406030204" pitchFamily="18" charset="0"/>
                            <a:cs typeface="Arial" panose="020B0604020202020204" pitchFamily="34" charset="0"/>
                          </a:rPr>
                          <m:t>𝑒</m:t>
                        </m:r>
                      </m:e>
                      <m:sup>
                        <m:r>
                          <a:rPr lang="en-US" sz="4000" i="1">
                            <a:solidFill>
                              <a:srgbClr val="000000"/>
                            </a:solidFill>
                            <a:latin typeface="Cambria Math" panose="02040503050406030204" pitchFamily="18" charset="0"/>
                            <a:cs typeface="Arial" panose="020B0604020202020204" pitchFamily="34" charset="0"/>
                          </a:rPr>
                          <m:t>2</m:t>
                        </m:r>
                        <m:r>
                          <a:rPr lang="en-US" sz="4000" i="1">
                            <a:solidFill>
                              <a:srgbClr val="000000"/>
                            </a:solidFill>
                            <a:latin typeface="Cambria Math" panose="02040503050406030204" pitchFamily="18" charset="0"/>
                            <a:cs typeface="Arial" panose="020B0604020202020204" pitchFamily="34" charset="0"/>
                          </a:rPr>
                          <m:t>𝑥</m:t>
                        </m:r>
                      </m:sup>
                    </m:sSup>
                  </m:oMath>
                </a14:m>
                <a:r>
                  <a:rPr lang="en-US" sz="4000" smtClean="0">
                    <a:solidFill>
                      <a:srgbClr val="000000"/>
                    </a:solidFill>
                    <a:latin typeface="Arial" panose="020B0604020202020204" pitchFamily="34" charset="0"/>
                    <a:cs typeface="Arial" panose="020B0604020202020204" pitchFamily="34" charset="0"/>
                  </a:rPr>
                  <a:t> thì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𝑓</m:t>
                    </m:r>
                    <m:r>
                      <a:rPr lang="en-US" sz="4000" i="1" smtClean="0">
                        <a:solidFill>
                          <a:srgbClr val="000000"/>
                        </a:solidFill>
                        <a:latin typeface="Cambria Math" panose="02040503050406030204" pitchFamily="18" charset="0"/>
                        <a:cs typeface="Arial" panose="020B0604020202020204" pitchFamily="34" charset="0"/>
                      </a:rPr>
                      <m:t>"(0) </m:t>
                    </m:r>
                  </m:oMath>
                </a14:m>
                <a:r>
                  <a:rPr lang="en-US" sz="4000">
                    <a:solidFill>
                      <a:srgbClr val="000000"/>
                    </a:solidFill>
                    <a:latin typeface="Arial" panose="020B0604020202020204" pitchFamily="34" charset="0"/>
                    <a:cs typeface="Arial" panose="020B0604020202020204" pitchFamily="34" charset="0"/>
                  </a:rPr>
                  <a:t>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62108" y="2918598"/>
                <a:ext cx="11039304" cy="707886"/>
              </a:xfrm>
              <a:prstGeom prst="rect">
                <a:avLst/>
              </a:prstGeom>
              <a:blipFill>
                <a:blip r:embed="rId3"/>
                <a:stretch>
                  <a:fillRect l="-1933" t="-15517" r="-939" b="-36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5867400" y="4045796"/>
                <a:ext cx="6912470" cy="344075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300000"/>
                  </a:lnSpc>
                  <a:spcBef>
                    <a:spcPct val="0"/>
                  </a:spcBef>
                  <a:spcAft>
                    <a:spcPct val="0"/>
                  </a:spcAft>
                  <a:buClrTx/>
                  <a:buSzTx/>
                  <a:buFontTx/>
                  <a:buNone/>
                  <a:tabLst/>
                  <a:defRPr/>
                </a:pPr>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a:t>
                </a:r>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14:m>
                  <m:oMath xmlns:m="http://schemas.openxmlformats.org/officeDocument/2006/math">
                    <m:r>
                      <a:rPr kumimoji="0" lang="en-US" alt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Arial" panose="020B0604020202020204" pitchFamily="34" charset="0"/>
                      </a:rPr>
                      <m:t>4</m:t>
                    </m:r>
                  </m:oMath>
                </a14:m>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a:t>
                </a:r>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oMath>
                </a14:m>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a:p>
                <a:pPr marL="0" marR="0" lvl="0" indent="0" algn="just" defTabSz="914400" rtl="0" eaLnBrk="0" fontAlgn="base" latinLnBrk="0" hangingPunct="0">
                  <a:lnSpc>
                    <a:spcPct val="300000"/>
                  </a:lnSpc>
                  <a:spcBef>
                    <a:spcPct val="0"/>
                  </a:spcBef>
                  <a:spcAft>
                    <a:spcPct val="0"/>
                  </a:spcAft>
                  <a:buClrTx/>
                  <a:buSzTx/>
                  <a:buFontTx/>
                  <a:buNone/>
                  <a:tabLst/>
                  <a:defRPr/>
                </a:pPr>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C. </a:t>
                </a: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6</m:t>
                    </m:r>
                  </m:oMath>
                </a14:m>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a:t>
                </a:r>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0.</m:t>
                    </m:r>
                  </m:oMath>
                </a14:m>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p>
            </p:txBody>
          </p:sp>
        </mc:Choice>
        <mc:Fallback>
          <p:sp>
            <p:nvSpPr>
              <p:cNvPr id="6" name="Rectangle 1"/>
              <p:cNvSpPr>
                <a:spLocks noRot="1" noChangeAspect="1" noMove="1" noResize="1" noEditPoints="1" noAdjustHandles="1" noChangeArrowheads="1" noChangeShapeType="1" noTextEdit="1"/>
              </p:cNvSpPr>
              <p:nvPr/>
            </p:nvSpPr>
            <p:spPr bwMode="auto">
              <a:xfrm>
                <a:off x="5867400" y="4045796"/>
                <a:ext cx="6912470" cy="3440750"/>
              </a:xfrm>
              <a:prstGeom prst="rect">
                <a:avLst/>
              </a:prstGeom>
              <a:blipFill>
                <a:blip r:embed="rId4"/>
                <a:stretch>
                  <a:fillRect l="-3177" r="-265" b="-2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5528275" y="643890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3435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046003" y="8039100"/>
            <a:ext cx="1196054" cy="144425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219200" y="2518708"/>
                <a:ext cx="16042569" cy="1938992"/>
              </a:xfrm>
              <a:prstGeom prst="rect">
                <a:avLst/>
              </a:prstGeom>
            </p:spPr>
            <p:txBody>
              <a:bodyPr wrap="square">
                <a:spAutoFit/>
              </a:bodyPr>
              <a:lstStyle/>
              <a:p>
                <a:pPr lvl="0">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10. </a:t>
                </a:r>
                <a:r>
                  <a:rPr lang="vi-VN" sz="4000">
                    <a:solidFill>
                      <a:srgbClr val="000000"/>
                    </a:solidFill>
                    <a:cs typeface="Arial" panose="020B0604020202020204" pitchFamily="34" charset="0"/>
                  </a:rPr>
                  <a:t>Phương trình tiếp tuyến của đồ thị hàm số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𝑦</m:t>
                    </m:r>
                    <m:r>
                      <a:rPr lang="vi-VN" sz="4000" i="1" smtClean="0">
                        <a:solidFill>
                          <a:srgbClr val="000000"/>
                        </a:solidFill>
                        <a:latin typeface="Cambria Math" panose="02040503050406030204" pitchFamily="18" charset="0"/>
                        <a:cs typeface="Arial" panose="020B0604020202020204" pitchFamily="34" charset="0"/>
                      </a:rPr>
                      <m:t>=−2</m:t>
                    </m:r>
                    <m:sSup>
                      <m:sSupPr>
                        <m:ctrlPr>
                          <a:rPr lang="vi-VN"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𝑥</m:t>
                        </m:r>
                      </m:e>
                      <m:sup>
                        <m:r>
                          <a:rPr lang="en-US" sz="4000" b="0" i="1" smtClean="0">
                            <a:solidFill>
                              <a:srgbClr val="000000"/>
                            </a:solidFill>
                            <a:latin typeface="Cambria Math" panose="02040503050406030204" pitchFamily="18" charset="0"/>
                            <a:cs typeface="Arial" panose="020B0604020202020204" pitchFamily="34" charset="0"/>
                          </a:rPr>
                          <m:t>3</m:t>
                        </m:r>
                      </m:sup>
                    </m:sSup>
                    <m:r>
                      <a:rPr lang="vi-VN" sz="4000" i="1" smtClean="0">
                        <a:solidFill>
                          <a:srgbClr val="000000"/>
                        </a:solidFill>
                        <a:latin typeface="Cambria Math" panose="02040503050406030204" pitchFamily="18" charset="0"/>
                        <a:cs typeface="Arial" panose="020B0604020202020204" pitchFamily="34" charset="0"/>
                      </a:rPr>
                      <m:t>+ 6</m:t>
                    </m:r>
                    <m:sSup>
                      <m:sSupPr>
                        <m:ctrlPr>
                          <a:rPr lang="vi-VN" sz="4000" i="1">
                            <a:solidFill>
                              <a:srgbClr val="000000"/>
                            </a:solidFill>
                            <a:latin typeface="Cambria Math" panose="02040503050406030204" pitchFamily="18" charset="0"/>
                            <a:cs typeface="Arial" panose="020B0604020202020204" pitchFamily="34" charset="0"/>
                          </a:rPr>
                        </m:ctrlPr>
                      </m:sSupPr>
                      <m:e>
                        <m:r>
                          <a:rPr lang="en-US" sz="4000" i="1">
                            <a:solidFill>
                              <a:srgbClr val="000000"/>
                            </a:solidFill>
                            <a:latin typeface="Cambria Math" panose="02040503050406030204" pitchFamily="18" charset="0"/>
                            <a:cs typeface="Arial" panose="020B0604020202020204" pitchFamily="34" charset="0"/>
                          </a:rPr>
                          <m:t>𝑥</m:t>
                        </m:r>
                      </m:e>
                      <m:sup>
                        <m:r>
                          <a:rPr lang="en-US" sz="4000" b="0" i="1" smtClean="0">
                            <a:solidFill>
                              <a:srgbClr val="000000"/>
                            </a:solidFill>
                            <a:latin typeface="Cambria Math" panose="02040503050406030204" pitchFamily="18" charset="0"/>
                            <a:cs typeface="Arial" panose="020B0604020202020204" pitchFamily="34" charset="0"/>
                          </a:rPr>
                          <m:t>2</m:t>
                        </m:r>
                      </m:sup>
                    </m:sSup>
                    <m:r>
                      <a:rPr lang="vi-VN" sz="4000" i="1" smtClean="0">
                        <a:solidFill>
                          <a:srgbClr val="000000"/>
                        </a:solidFill>
                        <a:latin typeface="Cambria Math" panose="02040503050406030204" pitchFamily="18" charset="0"/>
                        <a:cs typeface="Arial" panose="020B0604020202020204" pitchFamily="34" charset="0"/>
                      </a:rPr>
                      <m:t>–5</m:t>
                    </m:r>
                  </m:oMath>
                </a14:m>
                <a:r>
                  <a:rPr lang="en-US" sz="4000" smtClean="0">
                    <a:solidFill>
                      <a:srgbClr val="000000"/>
                    </a:solidFill>
                    <a:cs typeface="Arial" panose="020B0604020202020204" pitchFamily="34" charset="0"/>
                  </a:rPr>
                  <a:t> </a:t>
                </a:r>
                <a:r>
                  <a:rPr lang="vi-VN" sz="4000">
                    <a:solidFill>
                      <a:srgbClr val="000000"/>
                    </a:solidFill>
                    <a:cs typeface="Arial" panose="020B0604020202020204" pitchFamily="34" charset="0"/>
                  </a:rPr>
                  <a:t>tại điểm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𝑀</m:t>
                    </m:r>
                    <m:r>
                      <a:rPr lang="vi-VN" sz="4000" i="1" smtClean="0">
                        <a:solidFill>
                          <a:srgbClr val="000000"/>
                        </a:solidFill>
                        <a:latin typeface="Cambria Math" panose="02040503050406030204" pitchFamily="18" charset="0"/>
                        <a:cs typeface="Arial" panose="020B0604020202020204" pitchFamily="34" charset="0"/>
                      </a:rPr>
                      <m:t>(3; −5)</m:t>
                    </m:r>
                  </m:oMath>
                </a14:m>
                <a:r>
                  <a:rPr lang="vi-VN" sz="4000">
                    <a:solidFill>
                      <a:srgbClr val="000000"/>
                    </a:solidFill>
                    <a:cs typeface="Arial" panose="020B0604020202020204" pitchFamily="34" charset="0"/>
                  </a:rPr>
                  <a:t> thuộc đồ thị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9200" y="2518708"/>
                <a:ext cx="16042569" cy="1938992"/>
              </a:xfrm>
              <a:prstGeom prst="rect">
                <a:avLst/>
              </a:prstGeom>
              <a:blipFill>
                <a:blip r:embed="rId3"/>
                <a:stretch>
                  <a:fillRect l="-1330" b="-69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992084" y="4451069"/>
                <a:ext cx="12496800" cy="378565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300000"/>
                  </a:lnSpc>
                </a:pPr>
                <a:r>
                  <a:rPr lang="es-ES" altLang="en-US" sz="4000">
                    <a:solidFill>
                      <a:srgbClr val="000000"/>
                    </a:solidFill>
                    <a:ea typeface="Open Sans"/>
                    <a:cs typeface="Arial" panose="020B0604020202020204" pitchFamily="34" charset="0"/>
                  </a:rPr>
                  <a:t>A. </a:t>
                </a:r>
                <a14:m>
                  <m:oMath xmlns:m="http://schemas.openxmlformats.org/officeDocument/2006/math">
                    <m:r>
                      <a:rPr lang="es-ES" altLang="en-US" sz="4000" i="1" smtClean="0">
                        <a:solidFill>
                          <a:srgbClr val="000000"/>
                        </a:solidFill>
                        <a:latin typeface="Cambria Math" panose="02040503050406030204" pitchFamily="18" charset="0"/>
                        <a:ea typeface="Open Sans"/>
                        <a:cs typeface="Arial" panose="020B0604020202020204" pitchFamily="34" charset="0"/>
                      </a:rPr>
                      <m:t>𝑦</m:t>
                    </m:r>
                    <m:r>
                      <a:rPr lang="es-ES" altLang="en-US" sz="4000" i="1" smtClean="0">
                        <a:solidFill>
                          <a:srgbClr val="000000"/>
                        </a:solidFill>
                        <a:latin typeface="Cambria Math" panose="02040503050406030204" pitchFamily="18" charset="0"/>
                        <a:ea typeface="Open Sans"/>
                        <a:cs typeface="Arial" panose="020B0604020202020204" pitchFamily="34" charset="0"/>
                      </a:rPr>
                      <m:t> = 18</m:t>
                    </m:r>
                    <m:r>
                      <a:rPr lang="es-ES" altLang="en-US" sz="4000" i="1" smtClean="0">
                        <a:solidFill>
                          <a:srgbClr val="000000"/>
                        </a:solidFill>
                        <a:latin typeface="Cambria Math" panose="02040503050406030204" pitchFamily="18" charset="0"/>
                        <a:ea typeface="Open Sans"/>
                        <a:cs typeface="Arial" panose="020B0604020202020204" pitchFamily="34" charset="0"/>
                      </a:rPr>
                      <m:t>𝑥</m:t>
                    </m:r>
                    <m:r>
                      <a:rPr lang="es-ES" altLang="en-US" sz="4000" i="1" smtClean="0">
                        <a:solidFill>
                          <a:srgbClr val="000000"/>
                        </a:solidFill>
                        <a:latin typeface="Cambria Math" panose="02040503050406030204" pitchFamily="18" charset="0"/>
                        <a:ea typeface="Open Sans"/>
                        <a:cs typeface="Arial" panose="020B0604020202020204" pitchFamily="34" charset="0"/>
                      </a:rPr>
                      <m:t> + 49</m:t>
                    </m:r>
                  </m:oMath>
                </a14:m>
                <a:r>
                  <a:rPr lang="es-ES" altLang="en-US" sz="4000" smtClean="0">
                    <a:solidFill>
                      <a:srgbClr val="000000"/>
                    </a:solidFill>
                    <a:ea typeface="Open Sans"/>
                    <a:cs typeface="Arial" panose="020B0604020202020204" pitchFamily="34" charset="0"/>
                  </a:rPr>
                  <a:t>.				B. </a:t>
                </a:r>
                <a14:m>
                  <m:oMath xmlns:m="http://schemas.openxmlformats.org/officeDocument/2006/math">
                    <m:r>
                      <a:rPr lang="es-ES" altLang="en-US" sz="4000" i="1" smtClean="0">
                        <a:solidFill>
                          <a:srgbClr val="000000"/>
                        </a:solidFill>
                        <a:latin typeface="Cambria Math" panose="02040503050406030204" pitchFamily="18" charset="0"/>
                        <a:ea typeface="Open Sans"/>
                        <a:cs typeface="Arial" panose="020B0604020202020204" pitchFamily="34" charset="0"/>
                      </a:rPr>
                      <m:t>𝑦</m:t>
                    </m:r>
                    <m:r>
                      <a:rPr lang="es-ES" altLang="en-US" sz="4000" i="1" smtClean="0">
                        <a:solidFill>
                          <a:srgbClr val="000000"/>
                        </a:solidFill>
                        <a:latin typeface="Cambria Math" panose="02040503050406030204" pitchFamily="18" charset="0"/>
                        <a:ea typeface="Open Sans"/>
                        <a:cs typeface="Arial" panose="020B0604020202020204" pitchFamily="34" charset="0"/>
                      </a:rPr>
                      <m:t> = 18</m:t>
                    </m:r>
                    <m:r>
                      <a:rPr lang="es-ES" altLang="en-US" sz="4000" i="1" smtClean="0">
                        <a:solidFill>
                          <a:srgbClr val="000000"/>
                        </a:solidFill>
                        <a:latin typeface="Cambria Math" panose="02040503050406030204" pitchFamily="18" charset="0"/>
                        <a:ea typeface="Open Sans"/>
                        <a:cs typeface="Arial" panose="020B0604020202020204" pitchFamily="34" charset="0"/>
                      </a:rPr>
                      <m:t>𝑥</m:t>
                    </m:r>
                    <m:r>
                      <a:rPr lang="es-ES" altLang="en-US" sz="4000" i="1" smtClean="0">
                        <a:solidFill>
                          <a:srgbClr val="000000"/>
                        </a:solidFill>
                        <a:latin typeface="Cambria Math" panose="02040503050406030204" pitchFamily="18" charset="0"/>
                        <a:ea typeface="Open Sans"/>
                        <a:cs typeface="Arial" panose="020B0604020202020204" pitchFamily="34" charset="0"/>
                      </a:rPr>
                      <m:t> − 49</m:t>
                    </m:r>
                  </m:oMath>
                </a14:m>
                <a:r>
                  <a:rPr lang="es-ES" altLang="en-US" sz="4000" smtClean="0">
                    <a:solidFill>
                      <a:srgbClr val="000000"/>
                    </a:solidFill>
                    <a:ea typeface="Open Sans"/>
                    <a:cs typeface="Arial" panose="020B0604020202020204" pitchFamily="34" charset="0"/>
                  </a:rPr>
                  <a:t>.</a:t>
                </a:r>
                <a:endParaRPr lang="es-ES" altLang="en-US" sz="4000">
                  <a:solidFill>
                    <a:srgbClr val="000000"/>
                  </a:solidFill>
                  <a:ea typeface="Open Sans"/>
                  <a:cs typeface="Arial" panose="020B0604020202020204" pitchFamily="34" charset="0"/>
                </a:endParaRPr>
              </a:p>
              <a:p>
                <a:pPr lvl="0" algn="just">
                  <a:lnSpc>
                    <a:spcPct val="300000"/>
                  </a:lnSpc>
                </a:pPr>
                <a:r>
                  <a:rPr lang="es-ES" altLang="en-US" sz="4000">
                    <a:solidFill>
                      <a:srgbClr val="000000"/>
                    </a:solidFill>
                    <a:ea typeface="Open Sans"/>
                    <a:cs typeface="Arial" panose="020B0604020202020204" pitchFamily="34" charset="0"/>
                  </a:rPr>
                  <a:t>C. </a:t>
                </a:r>
                <a14:m>
                  <m:oMath xmlns:m="http://schemas.openxmlformats.org/officeDocument/2006/math">
                    <m:r>
                      <a:rPr lang="es-ES" altLang="en-US" sz="4000" i="1" smtClean="0">
                        <a:solidFill>
                          <a:srgbClr val="000000"/>
                        </a:solidFill>
                        <a:latin typeface="Cambria Math" panose="02040503050406030204" pitchFamily="18" charset="0"/>
                        <a:ea typeface="Open Sans"/>
                        <a:cs typeface="Arial" panose="020B0604020202020204" pitchFamily="34" charset="0"/>
                      </a:rPr>
                      <m:t>𝑦</m:t>
                    </m:r>
                    <m:r>
                      <a:rPr lang="es-ES" altLang="en-US" sz="4000" i="1" smtClean="0">
                        <a:solidFill>
                          <a:srgbClr val="000000"/>
                        </a:solidFill>
                        <a:latin typeface="Cambria Math" panose="02040503050406030204" pitchFamily="18" charset="0"/>
                        <a:ea typeface="Open Sans"/>
                        <a:cs typeface="Arial" panose="020B0604020202020204" pitchFamily="34" charset="0"/>
                      </a:rPr>
                      <m:t> = −18</m:t>
                    </m:r>
                    <m:r>
                      <a:rPr lang="es-ES" altLang="en-US" sz="4000" i="1" smtClean="0">
                        <a:solidFill>
                          <a:srgbClr val="000000"/>
                        </a:solidFill>
                        <a:latin typeface="Cambria Math" panose="02040503050406030204" pitchFamily="18" charset="0"/>
                        <a:ea typeface="Open Sans"/>
                        <a:cs typeface="Arial" panose="020B0604020202020204" pitchFamily="34" charset="0"/>
                      </a:rPr>
                      <m:t>𝑥</m:t>
                    </m:r>
                    <m:r>
                      <a:rPr lang="es-ES" altLang="en-US" sz="4000" i="1" smtClean="0">
                        <a:solidFill>
                          <a:srgbClr val="000000"/>
                        </a:solidFill>
                        <a:latin typeface="Cambria Math" panose="02040503050406030204" pitchFamily="18" charset="0"/>
                        <a:ea typeface="Open Sans"/>
                        <a:cs typeface="Arial" panose="020B0604020202020204" pitchFamily="34" charset="0"/>
                      </a:rPr>
                      <m:t> − 49</m:t>
                    </m:r>
                  </m:oMath>
                </a14:m>
                <a:r>
                  <a:rPr lang="es-ES" altLang="en-US" sz="4000" smtClean="0">
                    <a:solidFill>
                      <a:srgbClr val="000000"/>
                    </a:solidFill>
                    <a:ea typeface="Open Sans"/>
                    <a:cs typeface="Arial" panose="020B0604020202020204" pitchFamily="34" charset="0"/>
                  </a:rPr>
                  <a:t>.			D</a:t>
                </a:r>
                <a:r>
                  <a:rPr lang="es-ES" altLang="en-US" sz="4000">
                    <a:solidFill>
                      <a:srgbClr val="000000"/>
                    </a:solidFill>
                    <a:ea typeface="Open Sans"/>
                    <a:cs typeface="Arial" panose="020B0604020202020204" pitchFamily="34" charset="0"/>
                  </a:rPr>
                  <a:t>. </a:t>
                </a:r>
                <a14:m>
                  <m:oMath xmlns:m="http://schemas.openxmlformats.org/officeDocument/2006/math">
                    <m:r>
                      <a:rPr lang="es-ES" altLang="en-US" sz="4000" i="1" smtClean="0">
                        <a:solidFill>
                          <a:srgbClr val="000000"/>
                        </a:solidFill>
                        <a:latin typeface="Cambria Math" panose="02040503050406030204" pitchFamily="18" charset="0"/>
                        <a:ea typeface="Open Sans"/>
                        <a:cs typeface="Arial" panose="020B0604020202020204" pitchFamily="34" charset="0"/>
                      </a:rPr>
                      <m:t>𝑦</m:t>
                    </m:r>
                    <m:r>
                      <a:rPr lang="es-ES" altLang="en-US" sz="4000" i="1" smtClean="0">
                        <a:solidFill>
                          <a:srgbClr val="000000"/>
                        </a:solidFill>
                        <a:latin typeface="Cambria Math" panose="02040503050406030204" pitchFamily="18" charset="0"/>
                        <a:ea typeface="Open Sans"/>
                        <a:cs typeface="Arial" panose="020B0604020202020204" pitchFamily="34" charset="0"/>
                      </a:rPr>
                      <m:t> = −18</m:t>
                    </m:r>
                    <m:r>
                      <a:rPr lang="es-ES" altLang="en-US" sz="4000" i="1" smtClean="0">
                        <a:solidFill>
                          <a:srgbClr val="000000"/>
                        </a:solidFill>
                        <a:latin typeface="Cambria Math" panose="02040503050406030204" pitchFamily="18" charset="0"/>
                        <a:ea typeface="Open Sans"/>
                        <a:cs typeface="Arial" panose="020B0604020202020204" pitchFamily="34" charset="0"/>
                      </a:rPr>
                      <m:t>𝑥</m:t>
                    </m:r>
                    <m:r>
                      <a:rPr lang="es-ES" altLang="en-US" sz="4000" i="1" smtClean="0">
                        <a:solidFill>
                          <a:srgbClr val="000000"/>
                        </a:solidFill>
                        <a:latin typeface="Cambria Math" panose="02040503050406030204" pitchFamily="18" charset="0"/>
                        <a:ea typeface="Open Sans"/>
                        <a:cs typeface="Arial" panose="020B0604020202020204" pitchFamily="34" charset="0"/>
                      </a:rPr>
                      <m:t> + 49</m:t>
                    </m:r>
                  </m:oMath>
                </a14:m>
                <a:r>
                  <a:rPr lang="es-ES" altLang="en-US" sz="4000">
                    <a:solidFill>
                      <a:srgbClr val="000000"/>
                    </a:solidFill>
                    <a:ea typeface="Open Sans"/>
                    <a:cs typeface="Arial" panose="020B0604020202020204" pitchFamily="34" charset="0"/>
                  </a:rPr>
                  <a:t>.</a:t>
                </a:r>
                <a:endPar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992084" y="4451069"/>
                <a:ext cx="12496800" cy="3785652"/>
              </a:xfrm>
              <a:prstGeom prst="rect">
                <a:avLst/>
              </a:prstGeom>
              <a:blipFill>
                <a:blip r:embed="rId4"/>
                <a:stretch>
                  <a:fillRect l="-175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9982200" y="7008513"/>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8118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616375" y="2419753"/>
                <a:ext cx="15107833" cy="2952347"/>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11. </a:t>
                </a:r>
                <a:r>
                  <a:rPr lang="pt-BR" sz="4000">
                    <a:solidFill>
                      <a:srgbClr val="000000"/>
                    </a:solidFill>
                    <a:latin typeface="Arial" panose="020B0604020202020204" pitchFamily="34" charset="0"/>
                    <a:cs typeface="Arial" panose="020B0604020202020204" pitchFamily="34" charset="0"/>
                  </a:rPr>
                  <a:t>Cho hình chóp S.ABC có đáy ABC là tam giác đều cạnh a và </a:t>
                </a:r>
                <a:r>
                  <a:rPr lang="pt-BR" sz="4000">
                    <a:solidFill>
                      <a:srgbClr val="000000"/>
                    </a:solidFill>
                    <a:latin typeface="Arial" panose="020B0604020202020204" pitchFamily="34" charset="0"/>
                    <a:cs typeface="Arial" panose="020B0604020202020204" pitchFamily="34" charset="0"/>
                  </a:rPr>
                  <a:t>SA </a:t>
                </a:r>
                <a:r>
                  <a:rPr lang="pt-BR" sz="4000" smtClean="0">
                    <a:solidFill>
                      <a:srgbClr val="000000"/>
                    </a:solidFill>
                    <a:latin typeface="Arial" panose="020B0604020202020204" pitchFamily="34" charset="0"/>
                    <a:cs typeface="Arial" panose="020B0604020202020204" pitchFamily="34" charset="0"/>
                  </a:rPr>
                  <a:t>⊥ (</a:t>
                </a:r>
                <a:r>
                  <a:rPr lang="pt-BR" sz="4000">
                    <a:solidFill>
                      <a:srgbClr val="000000"/>
                    </a:solidFill>
                    <a:latin typeface="Arial" panose="020B0604020202020204" pitchFamily="34" charset="0"/>
                    <a:cs typeface="Arial" panose="020B0604020202020204" pitchFamily="34" charset="0"/>
                  </a:rPr>
                  <a:t>ABC), SA </a:t>
                </a:r>
                <a:r>
                  <a:rPr lang="pt-BR" sz="4000">
                    <a:solidFill>
                      <a:srgbClr val="000000"/>
                    </a:solidFill>
                    <a:latin typeface="Arial" panose="020B0604020202020204" pitchFamily="34" charset="0"/>
                    <a:cs typeface="Arial" panose="020B0604020202020204" pitchFamily="34" charset="0"/>
                  </a:rPr>
                  <a:t>= </a:t>
                </a:r>
                <a:r>
                  <a:rPr lang="pt-BR" sz="4000" smtClean="0">
                    <a:solidFill>
                      <a:srgbClr val="000000"/>
                    </a:solidFill>
                    <a:latin typeface="Arial" panose="020B0604020202020204" pitchFamily="34" charset="0"/>
                    <a:cs typeface="Arial" panose="020B0604020202020204" pitchFamily="34" charset="0"/>
                  </a:rPr>
                  <a:t>a</a:t>
                </a:r>
                <a14:m>
                  <m:oMath xmlns:m="http://schemas.openxmlformats.org/officeDocument/2006/math">
                    <m:rad>
                      <m:radPr>
                        <m:degHide m:val="on"/>
                        <m:ctrlPr>
                          <a:rPr lang="pt-BR" sz="4000" i="1" smtClean="0">
                            <a:solidFill>
                              <a:srgbClr val="000000"/>
                            </a:solidFill>
                            <a:latin typeface="Cambria Math" panose="02040503050406030204" pitchFamily="18" charset="0"/>
                            <a:cs typeface="Arial" panose="020B0604020202020204" pitchFamily="34" charset="0"/>
                          </a:rPr>
                        </m:ctrlPr>
                      </m:radPr>
                      <m:deg/>
                      <m:e>
                        <m:r>
                          <a:rPr lang="en-US" sz="4000" b="0" i="1" smtClean="0">
                            <a:solidFill>
                              <a:srgbClr val="000000"/>
                            </a:solidFill>
                            <a:latin typeface="Cambria Math" panose="02040503050406030204" pitchFamily="18" charset="0"/>
                            <a:cs typeface="Arial" panose="020B0604020202020204" pitchFamily="34" charset="0"/>
                          </a:rPr>
                          <m:t>2</m:t>
                        </m:r>
                      </m:e>
                    </m:rad>
                  </m:oMath>
                </a14:m>
                <a:r>
                  <a:rPr lang="pt-BR" sz="4000" smtClean="0">
                    <a:solidFill>
                      <a:srgbClr val="000000"/>
                    </a:solidFill>
                    <a:latin typeface="Arial" panose="020B0604020202020204" pitchFamily="34" charset="0"/>
                    <a:cs typeface="Arial" panose="020B0604020202020204" pitchFamily="34" charset="0"/>
                  </a:rPr>
                  <a:t>. </a:t>
                </a:r>
                <a:r>
                  <a:rPr lang="pt-BR" sz="4000" smtClean="0">
                    <a:solidFill>
                      <a:srgbClr val="000000"/>
                    </a:solidFill>
                    <a:latin typeface="Arial" panose="020B0604020202020204" pitchFamily="34" charset="0"/>
                    <a:cs typeface="Arial" panose="020B0604020202020204" pitchFamily="34" charset="0"/>
                  </a:rPr>
                  <a:t>Khoảng </a:t>
                </a:r>
                <a:r>
                  <a:rPr lang="pt-BR" sz="4000">
                    <a:solidFill>
                      <a:srgbClr val="000000"/>
                    </a:solidFill>
                    <a:latin typeface="Arial" panose="020B0604020202020204" pitchFamily="34" charset="0"/>
                    <a:cs typeface="Arial" panose="020B0604020202020204" pitchFamily="34" charset="0"/>
                  </a:rPr>
                  <a:t>cách từ A đến mặt phẳng (SBC) 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16375" y="2419753"/>
                <a:ext cx="15107833" cy="2952347"/>
              </a:xfrm>
              <a:prstGeom prst="rect">
                <a:avLst/>
              </a:prstGeom>
              <a:blipFill>
                <a:blip r:embed="rId3"/>
                <a:stretch>
                  <a:fillRect l="-1412" r="-1453" b="-41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092326" y="4982688"/>
                <a:ext cx="14155933" cy="26754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300000"/>
                  </a:lnSpc>
                </a:pP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 </a:t>
                </a:r>
                <a14:m>
                  <m:oMath xmlns:m="http://schemas.openxmlformats.org/officeDocument/2006/math">
                    <m:f>
                      <m:f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m:t>
                        </m:r>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11</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 </a:t>
                </a:r>
                <a14:m>
                  <m:oMath xmlns:m="http://schemas.openxmlformats.org/officeDocument/2006/math">
                    <m:f>
                      <m:fPr>
                        <m:ctrlPr>
                          <a:rPr lang="en-US" sz="4100" i="1">
                            <a:solidFill>
                              <a:srgbClr val="000000"/>
                            </a:solidFill>
                            <a:latin typeface="Cambria Math" panose="02040503050406030204" pitchFamily="18" charset="0"/>
                          </a:rPr>
                        </m:ctrlPr>
                      </m:fPr>
                      <m:num>
                        <m:r>
                          <a:rPr lang="en-US" sz="4100" i="1">
                            <a:solidFill>
                              <a:srgbClr val="000000"/>
                            </a:solidFill>
                            <a:latin typeface="Cambria Math" panose="02040503050406030204" pitchFamily="18" charset="0"/>
                          </a:rPr>
                          <m:t>𝑎</m:t>
                        </m:r>
                        <m:rad>
                          <m:radPr>
                            <m:degHide m:val="on"/>
                            <m:ctrlPr>
                              <a:rPr lang="en-US" sz="4100" i="1" smtClean="0">
                                <a:solidFill>
                                  <a:srgbClr val="000000"/>
                                </a:solidFill>
                                <a:latin typeface="Cambria Math" panose="02040503050406030204" pitchFamily="18" charset="0"/>
                              </a:rPr>
                            </m:ctrlPr>
                          </m:radPr>
                          <m:deg/>
                          <m:e>
                            <m:r>
                              <a:rPr lang="en-US" sz="4100" b="0" i="1" smtClean="0">
                                <a:solidFill>
                                  <a:srgbClr val="000000"/>
                                </a:solidFill>
                                <a:latin typeface="Cambria Math" panose="02040503050406030204" pitchFamily="18" charset="0"/>
                              </a:rPr>
                              <m:t>66</m:t>
                            </m:r>
                          </m:e>
                        </m:rad>
                      </m:num>
                      <m:den>
                        <m:r>
                          <a:rPr lang="en-US" sz="4100" i="1">
                            <a:solidFill>
                              <a:srgbClr val="000000"/>
                            </a:solidFill>
                            <a:latin typeface="Cambria Math" panose="02040503050406030204" pitchFamily="18" charset="0"/>
                          </a:rPr>
                          <m:t>11</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pt-BR" altLang="en-US" sz="41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C. </a:t>
                </a:r>
                <a14:m>
                  <m:oMath xmlns:m="http://schemas.openxmlformats.org/officeDocument/2006/math">
                    <m:f>
                      <m:fPr>
                        <m:ctrlPr>
                          <a:rPr lang="en-US" sz="4100" i="1">
                            <a:solidFill>
                              <a:srgbClr val="000000"/>
                            </a:solidFill>
                            <a:latin typeface="Cambria Math" panose="02040503050406030204" pitchFamily="18" charset="0"/>
                          </a:rPr>
                        </m:ctrlPr>
                      </m:fPr>
                      <m:num>
                        <m:r>
                          <a:rPr lang="en-US" sz="4100" i="1">
                            <a:solidFill>
                              <a:srgbClr val="000000"/>
                            </a:solidFill>
                            <a:latin typeface="Cambria Math" panose="02040503050406030204" pitchFamily="18" charset="0"/>
                          </a:rPr>
                          <m:t>𝑎</m:t>
                        </m:r>
                        <m:rad>
                          <m:radPr>
                            <m:degHide m:val="on"/>
                            <m:ctrlPr>
                              <a:rPr lang="en-US" sz="4100" i="1">
                                <a:solidFill>
                                  <a:srgbClr val="000000"/>
                                </a:solidFill>
                                <a:latin typeface="Cambria Math" panose="02040503050406030204" pitchFamily="18" charset="0"/>
                              </a:rPr>
                            </m:ctrlPr>
                          </m:radPr>
                          <m:deg/>
                          <m:e>
                            <m:r>
                              <a:rPr lang="en-US" sz="4100" i="1">
                                <a:solidFill>
                                  <a:srgbClr val="000000"/>
                                </a:solidFill>
                                <a:latin typeface="Cambria Math" panose="02040503050406030204" pitchFamily="18" charset="0"/>
                              </a:rPr>
                              <m:t>6</m:t>
                            </m:r>
                          </m:e>
                        </m:rad>
                      </m:num>
                      <m:den>
                        <m:r>
                          <a:rPr lang="en-US" sz="4100" i="1">
                            <a:solidFill>
                              <a:srgbClr val="000000"/>
                            </a:solidFill>
                            <a:latin typeface="Cambria Math" panose="02040503050406030204" pitchFamily="18" charset="0"/>
                          </a:rPr>
                          <m:t>11</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 </a:t>
                </a:r>
                <a14:m>
                  <m:oMath xmlns:m="http://schemas.openxmlformats.org/officeDocument/2006/math">
                    <m:f>
                      <m:fPr>
                        <m:ctrlPr>
                          <a:rPr lang="en-US" sz="4100" i="1">
                            <a:solidFill>
                              <a:srgbClr val="000000"/>
                            </a:solidFill>
                            <a:latin typeface="Cambria Math" panose="02040503050406030204" pitchFamily="18" charset="0"/>
                          </a:rPr>
                        </m:ctrlPr>
                      </m:fPr>
                      <m:num>
                        <m:r>
                          <a:rPr lang="en-US" sz="4100" i="1">
                            <a:solidFill>
                              <a:srgbClr val="000000"/>
                            </a:solidFill>
                            <a:latin typeface="Cambria Math" panose="02040503050406030204" pitchFamily="18" charset="0"/>
                          </a:rPr>
                          <m:t>𝑎</m:t>
                        </m:r>
                        <m:rad>
                          <m:radPr>
                            <m:degHide m:val="on"/>
                            <m:ctrlPr>
                              <a:rPr lang="en-US" sz="4100" i="1">
                                <a:solidFill>
                                  <a:srgbClr val="000000"/>
                                </a:solidFill>
                                <a:latin typeface="Cambria Math" panose="02040503050406030204" pitchFamily="18" charset="0"/>
                              </a:rPr>
                            </m:ctrlPr>
                          </m:radPr>
                          <m:deg/>
                          <m:e>
                            <m:r>
                              <a:rPr lang="en-US" sz="4100" b="0" i="1" smtClean="0">
                                <a:solidFill>
                                  <a:srgbClr val="000000"/>
                                </a:solidFill>
                                <a:latin typeface="Cambria Math" panose="02040503050406030204" pitchFamily="18" charset="0"/>
                              </a:rPr>
                              <m:t>11</m:t>
                            </m:r>
                          </m:e>
                        </m:rad>
                      </m:num>
                      <m:den>
                        <m:r>
                          <a:rPr lang="en-US" sz="4100" i="1">
                            <a:solidFill>
                              <a:srgbClr val="000000"/>
                            </a:solidFill>
                            <a:latin typeface="Cambria Math" panose="02040503050406030204" pitchFamily="18" charset="0"/>
                          </a:rPr>
                          <m:t>11</m:t>
                        </m:r>
                      </m:den>
                    </m:f>
                  </m:oMath>
                </a14:m>
                <a:r>
                  <a:rPr kumimoji="0" lang="pt-BR" altLang="en-US" sz="4100" b="0" i="1"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1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092326" y="4982688"/>
                <a:ext cx="14155933" cy="2675412"/>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6019800" y="6402643"/>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6516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p:sp>
        <p:nvSpPr>
          <p:cNvPr id="5" name="Rectangle 4"/>
          <p:cNvSpPr/>
          <p:nvPr/>
        </p:nvSpPr>
        <p:spPr>
          <a:xfrm>
            <a:off x="1616375" y="2419753"/>
            <a:ext cx="15107833" cy="2748253"/>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12. </a:t>
            </a:r>
            <a:r>
              <a:rPr lang="pt-BR" sz="4000">
                <a:solidFill>
                  <a:srgbClr val="000000"/>
                </a:solidFill>
                <a:latin typeface="Arial" panose="020B0604020202020204" pitchFamily="34" charset="0"/>
                <a:cs typeface="Arial" panose="020B0604020202020204" pitchFamily="34" charset="0"/>
              </a:rPr>
              <a:t>Cho hình hộp ABCD.A'B'C'D' có đáy ABCD là hình chữ nhật. Biết AC = AA' = 2a. Giá trị lớn nhất của thể tích hình hộp ABCD.A'B'C'D' 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092324" y="5298793"/>
                <a:ext cx="14155933" cy="19851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300000"/>
                  </a:lnSpc>
                </a:pP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 </a:t>
                </a:r>
                <a14:m>
                  <m:oMath xmlns:m="http://schemas.openxmlformats.org/officeDocument/2006/math">
                    <m:r>
                      <a:rPr kumimoji="0" lang="en-US" sz="41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8</m:t>
                    </m:r>
                    <m:sSup>
                      <m:sSup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e>
                      <m:sup>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sSup>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 </a:t>
                </a:r>
                <a14:m>
                  <m:oMath xmlns:m="http://schemas.openxmlformats.org/officeDocument/2006/math">
                    <m:r>
                      <a:rPr lang="en-US" sz="4100" b="0" i="0" smtClean="0">
                        <a:solidFill>
                          <a:srgbClr val="000000"/>
                        </a:solidFill>
                        <a:latin typeface="Cambria Math" panose="02040503050406030204" pitchFamily="18" charset="0"/>
                      </a:rPr>
                      <m:t>6</m:t>
                    </m:r>
                    <m:sSup>
                      <m:sSupPr>
                        <m:ctrlPr>
                          <a:rPr lang="en-US" sz="4100" i="1">
                            <a:solidFill>
                              <a:srgbClr val="000000"/>
                            </a:solidFill>
                            <a:latin typeface="Cambria Math" panose="02040503050406030204" pitchFamily="18" charset="0"/>
                          </a:rPr>
                        </m:ctrlPr>
                      </m:sSupPr>
                      <m:e>
                        <m:r>
                          <a:rPr lang="en-US" sz="4100" i="1">
                            <a:solidFill>
                              <a:srgbClr val="000000"/>
                            </a:solidFill>
                            <a:latin typeface="Cambria Math" panose="02040503050406030204" pitchFamily="18" charset="0"/>
                          </a:rPr>
                          <m:t>𝑎</m:t>
                        </m:r>
                      </m:e>
                      <m:sup>
                        <m:r>
                          <a:rPr lang="en-US" sz="4100" i="1">
                            <a:solidFill>
                              <a:srgbClr val="000000"/>
                            </a:solidFill>
                            <a:latin typeface="Cambria Math" panose="02040503050406030204" pitchFamily="18" charset="0"/>
                          </a:rPr>
                          <m:t>3</m:t>
                        </m:r>
                      </m:sup>
                    </m:sSup>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pt-BR" altLang="en-US" sz="41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C. </a:t>
                </a:r>
                <a14:m>
                  <m:oMath xmlns:m="http://schemas.openxmlformats.org/officeDocument/2006/math">
                    <m:r>
                      <a:rPr lang="en-US" sz="4100" b="0" i="0" smtClean="0">
                        <a:solidFill>
                          <a:srgbClr val="000000"/>
                        </a:solidFill>
                        <a:latin typeface="Cambria Math" panose="02040503050406030204" pitchFamily="18" charset="0"/>
                      </a:rPr>
                      <m:t>4</m:t>
                    </m:r>
                    <m:sSup>
                      <m:sSupPr>
                        <m:ctrlPr>
                          <a:rPr lang="en-US" sz="4100" i="1">
                            <a:solidFill>
                              <a:srgbClr val="000000"/>
                            </a:solidFill>
                            <a:latin typeface="Cambria Math" panose="02040503050406030204" pitchFamily="18" charset="0"/>
                          </a:rPr>
                        </m:ctrlPr>
                      </m:sSupPr>
                      <m:e>
                        <m:r>
                          <a:rPr lang="en-US" sz="4100" i="1">
                            <a:solidFill>
                              <a:srgbClr val="000000"/>
                            </a:solidFill>
                            <a:latin typeface="Cambria Math" panose="02040503050406030204" pitchFamily="18" charset="0"/>
                          </a:rPr>
                          <m:t>𝑎</m:t>
                        </m:r>
                      </m:e>
                      <m:sup>
                        <m:r>
                          <a:rPr lang="en-US" sz="4100" i="1">
                            <a:solidFill>
                              <a:srgbClr val="000000"/>
                            </a:solidFill>
                            <a:latin typeface="Cambria Math" panose="02040503050406030204" pitchFamily="18" charset="0"/>
                          </a:rPr>
                          <m:t>3</m:t>
                        </m:r>
                      </m:sup>
                    </m:sSup>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 </a:t>
                </a:r>
                <a14:m>
                  <m:oMath xmlns:m="http://schemas.openxmlformats.org/officeDocument/2006/math">
                    <m:r>
                      <a:rPr lang="en-US" altLang="en-US" sz="4100" noProof="0" smtClean="0">
                        <a:solidFill>
                          <a:srgbClr val="000000"/>
                        </a:solidFill>
                        <a:latin typeface="Cambria Math" panose="02040503050406030204" pitchFamily="18" charset="0"/>
                      </a:rPr>
                      <m:t> </m:t>
                    </m:r>
                    <m:sSup>
                      <m:sSupPr>
                        <m:ctrlPr>
                          <a:rPr lang="en-US" sz="4100" i="1">
                            <a:solidFill>
                              <a:srgbClr val="000000"/>
                            </a:solidFill>
                            <a:latin typeface="Cambria Math" panose="02040503050406030204" pitchFamily="18" charset="0"/>
                          </a:rPr>
                        </m:ctrlPr>
                      </m:sSupPr>
                      <m:e>
                        <m:r>
                          <a:rPr lang="en-US" sz="4100" i="1">
                            <a:solidFill>
                              <a:srgbClr val="000000"/>
                            </a:solidFill>
                            <a:latin typeface="Cambria Math" panose="02040503050406030204" pitchFamily="18" charset="0"/>
                          </a:rPr>
                          <m:t>𝑎</m:t>
                        </m:r>
                      </m:e>
                      <m:sup>
                        <m:r>
                          <a:rPr lang="en-US" sz="4100" i="1">
                            <a:solidFill>
                              <a:srgbClr val="000000"/>
                            </a:solidFill>
                            <a:latin typeface="Cambria Math" panose="02040503050406030204" pitchFamily="18" charset="0"/>
                          </a:rPr>
                          <m:t>3</m:t>
                        </m:r>
                      </m:sup>
                    </m:sSup>
                  </m:oMath>
                </a14:m>
                <a:r>
                  <a:rPr kumimoji="0" lang="pt-BR" altLang="en-US" sz="4100" b="0" i="1"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1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092324" y="5298793"/>
                <a:ext cx="14155933" cy="1985159"/>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9829800" y="613410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9577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p:sp>
        <p:nvSpPr>
          <p:cNvPr id="5" name="Rectangle 4"/>
          <p:cNvSpPr/>
          <p:nvPr/>
        </p:nvSpPr>
        <p:spPr>
          <a:xfrm>
            <a:off x="1616375" y="2419753"/>
            <a:ext cx="15107833" cy="2748253"/>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13. </a:t>
            </a:r>
            <a:r>
              <a:rPr lang="vi-VN" sz="4000">
                <a:solidFill>
                  <a:srgbClr val="000000"/>
                </a:solidFill>
                <a:cs typeface="Arial" panose="020B0604020202020204" pitchFamily="34" charset="0"/>
              </a:rPr>
              <a:t>Cho tứ diện đều ABCD có cạnh bằng a. Gọi M, N lần lượt là trung điểm của cạnh AC và cạnh AD. Thể tích khối chóp B.CMND 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092326" y="5012663"/>
                <a:ext cx="14155933" cy="26154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300000"/>
                  </a:lnSpc>
                </a:pP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 </a:t>
                </a:r>
                <a14:m>
                  <m:oMath xmlns:m="http://schemas.openxmlformats.org/officeDocument/2006/math">
                    <m:f>
                      <m:f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e>
                          <m:sup>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sSup>
                        <m:rad>
                          <m:radPr>
                            <m:degHide m:val="on"/>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e>
                        </m:rad>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 </a:t>
                </a:r>
                <a14:m>
                  <m:oMath xmlns:m="http://schemas.openxmlformats.org/officeDocument/2006/math">
                    <m:f>
                      <m:fPr>
                        <m:ctrlPr>
                          <a:rPr lang="en-US" sz="4100" i="1">
                            <a:solidFill>
                              <a:srgbClr val="000000"/>
                            </a:solidFill>
                            <a:latin typeface="Cambria Math" panose="02040503050406030204" pitchFamily="18" charset="0"/>
                          </a:rPr>
                        </m:ctrlPr>
                      </m:fPr>
                      <m:num>
                        <m:sSup>
                          <m:sSupPr>
                            <m:ctrlPr>
                              <a:rPr lang="en-US" sz="4100" i="1">
                                <a:solidFill>
                                  <a:srgbClr val="000000"/>
                                </a:solidFill>
                                <a:latin typeface="Cambria Math" panose="02040503050406030204" pitchFamily="18" charset="0"/>
                              </a:rPr>
                            </m:ctrlPr>
                          </m:sSupPr>
                          <m:e>
                            <m:r>
                              <a:rPr lang="en-US" sz="4100" i="1">
                                <a:solidFill>
                                  <a:srgbClr val="000000"/>
                                </a:solidFill>
                                <a:latin typeface="Cambria Math" panose="02040503050406030204" pitchFamily="18" charset="0"/>
                              </a:rPr>
                              <m:t>𝑎</m:t>
                            </m:r>
                          </m:e>
                          <m:sup>
                            <m:r>
                              <a:rPr lang="en-US" sz="4100" i="1">
                                <a:solidFill>
                                  <a:srgbClr val="000000"/>
                                </a:solidFill>
                                <a:latin typeface="Cambria Math" panose="02040503050406030204" pitchFamily="18" charset="0"/>
                              </a:rPr>
                              <m:t>3</m:t>
                            </m:r>
                          </m:sup>
                        </m:sSup>
                        <m:rad>
                          <m:radPr>
                            <m:degHide m:val="on"/>
                            <m:ctrlPr>
                              <a:rPr lang="en-US" sz="4100" i="1">
                                <a:solidFill>
                                  <a:srgbClr val="000000"/>
                                </a:solidFill>
                                <a:latin typeface="Cambria Math" panose="02040503050406030204" pitchFamily="18" charset="0"/>
                              </a:rPr>
                            </m:ctrlPr>
                          </m:radPr>
                          <m:deg/>
                          <m:e>
                            <m:r>
                              <a:rPr lang="en-US" sz="4100" i="1">
                                <a:solidFill>
                                  <a:srgbClr val="000000"/>
                                </a:solidFill>
                                <a:latin typeface="Cambria Math" panose="02040503050406030204" pitchFamily="18" charset="0"/>
                              </a:rPr>
                              <m:t>2</m:t>
                            </m:r>
                          </m:e>
                        </m:rad>
                      </m:num>
                      <m:den>
                        <m:r>
                          <a:rPr lang="en-US" sz="4100" i="1">
                            <a:solidFill>
                              <a:srgbClr val="000000"/>
                            </a:solidFill>
                            <a:latin typeface="Cambria Math" panose="02040503050406030204" pitchFamily="18" charset="0"/>
                          </a:rPr>
                          <m:t>1</m:t>
                        </m:r>
                        <m:r>
                          <a:rPr lang="en-US" sz="4100" b="0" i="1" smtClean="0">
                            <a:solidFill>
                              <a:srgbClr val="000000"/>
                            </a:solidFill>
                            <a:latin typeface="Cambria Math" panose="02040503050406030204" pitchFamily="18" charset="0"/>
                          </a:rPr>
                          <m:t>6</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pt-BR" altLang="en-US" sz="41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C. </a:t>
                </a:r>
                <a14:m>
                  <m:oMath xmlns:m="http://schemas.openxmlformats.org/officeDocument/2006/math">
                    <m:f>
                      <m:fPr>
                        <m:ctrlPr>
                          <a:rPr lang="en-US" sz="4100" i="1">
                            <a:solidFill>
                              <a:srgbClr val="000000"/>
                            </a:solidFill>
                            <a:latin typeface="Cambria Math" panose="02040503050406030204" pitchFamily="18" charset="0"/>
                          </a:rPr>
                        </m:ctrlPr>
                      </m:fPr>
                      <m:num>
                        <m:sSup>
                          <m:sSupPr>
                            <m:ctrlPr>
                              <a:rPr lang="en-US" sz="4100" i="1">
                                <a:solidFill>
                                  <a:srgbClr val="000000"/>
                                </a:solidFill>
                                <a:latin typeface="Cambria Math" panose="02040503050406030204" pitchFamily="18" charset="0"/>
                              </a:rPr>
                            </m:ctrlPr>
                          </m:sSupPr>
                          <m:e>
                            <m:r>
                              <a:rPr lang="en-US" sz="4100" i="1">
                                <a:solidFill>
                                  <a:srgbClr val="000000"/>
                                </a:solidFill>
                                <a:latin typeface="Cambria Math" panose="02040503050406030204" pitchFamily="18" charset="0"/>
                              </a:rPr>
                              <m:t>𝑎</m:t>
                            </m:r>
                          </m:e>
                          <m:sup>
                            <m:r>
                              <a:rPr lang="en-US" sz="4100" i="1">
                                <a:solidFill>
                                  <a:srgbClr val="000000"/>
                                </a:solidFill>
                                <a:latin typeface="Cambria Math" panose="02040503050406030204" pitchFamily="18" charset="0"/>
                              </a:rPr>
                              <m:t>3</m:t>
                            </m:r>
                          </m:sup>
                        </m:sSup>
                        <m:rad>
                          <m:radPr>
                            <m:degHide m:val="on"/>
                            <m:ctrlPr>
                              <a:rPr lang="en-US" sz="4100" i="1">
                                <a:solidFill>
                                  <a:srgbClr val="000000"/>
                                </a:solidFill>
                                <a:latin typeface="Cambria Math" panose="02040503050406030204" pitchFamily="18" charset="0"/>
                              </a:rPr>
                            </m:ctrlPr>
                          </m:radPr>
                          <m:deg/>
                          <m:e>
                            <m:r>
                              <a:rPr lang="en-US" sz="4100" i="1">
                                <a:solidFill>
                                  <a:srgbClr val="000000"/>
                                </a:solidFill>
                                <a:latin typeface="Cambria Math" panose="02040503050406030204" pitchFamily="18" charset="0"/>
                              </a:rPr>
                              <m:t>2</m:t>
                            </m:r>
                          </m:e>
                        </m:rad>
                      </m:num>
                      <m:den>
                        <m:r>
                          <a:rPr lang="en-US" sz="4100" b="0" i="1" smtClean="0">
                            <a:solidFill>
                              <a:srgbClr val="000000"/>
                            </a:solidFill>
                            <a:latin typeface="Cambria Math" panose="02040503050406030204" pitchFamily="18" charset="0"/>
                          </a:rPr>
                          <m:t>24</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 </a:t>
                </a:r>
                <a14:m>
                  <m:oMath xmlns:m="http://schemas.openxmlformats.org/officeDocument/2006/math">
                    <m:f>
                      <m:fPr>
                        <m:ctrlPr>
                          <a:rPr lang="en-US" sz="4100" i="1">
                            <a:solidFill>
                              <a:srgbClr val="000000"/>
                            </a:solidFill>
                            <a:latin typeface="Cambria Math" panose="02040503050406030204" pitchFamily="18" charset="0"/>
                          </a:rPr>
                        </m:ctrlPr>
                      </m:fPr>
                      <m:num>
                        <m:sSup>
                          <m:sSupPr>
                            <m:ctrlPr>
                              <a:rPr lang="en-US" sz="4100" i="1">
                                <a:solidFill>
                                  <a:srgbClr val="000000"/>
                                </a:solidFill>
                                <a:latin typeface="Cambria Math" panose="02040503050406030204" pitchFamily="18" charset="0"/>
                              </a:rPr>
                            </m:ctrlPr>
                          </m:sSupPr>
                          <m:e>
                            <m:r>
                              <a:rPr lang="en-US" sz="4100" i="1">
                                <a:solidFill>
                                  <a:srgbClr val="000000"/>
                                </a:solidFill>
                                <a:latin typeface="Cambria Math" panose="02040503050406030204" pitchFamily="18" charset="0"/>
                              </a:rPr>
                              <m:t>𝑎</m:t>
                            </m:r>
                          </m:e>
                          <m:sup>
                            <m:r>
                              <a:rPr lang="en-US" sz="4100" i="1">
                                <a:solidFill>
                                  <a:srgbClr val="000000"/>
                                </a:solidFill>
                                <a:latin typeface="Cambria Math" panose="02040503050406030204" pitchFamily="18" charset="0"/>
                              </a:rPr>
                              <m:t>3</m:t>
                            </m:r>
                          </m:sup>
                        </m:sSup>
                        <m:rad>
                          <m:radPr>
                            <m:degHide m:val="on"/>
                            <m:ctrlPr>
                              <a:rPr lang="en-US" sz="4100" i="1">
                                <a:solidFill>
                                  <a:srgbClr val="000000"/>
                                </a:solidFill>
                                <a:latin typeface="Cambria Math" panose="02040503050406030204" pitchFamily="18" charset="0"/>
                              </a:rPr>
                            </m:ctrlPr>
                          </m:radPr>
                          <m:deg/>
                          <m:e>
                            <m:r>
                              <a:rPr lang="en-US" sz="4100" i="1">
                                <a:solidFill>
                                  <a:srgbClr val="000000"/>
                                </a:solidFill>
                                <a:latin typeface="Cambria Math" panose="02040503050406030204" pitchFamily="18" charset="0"/>
                              </a:rPr>
                              <m:t>2</m:t>
                            </m:r>
                          </m:e>
                        </m:rad>
                      </m:num>
                      <m:den>
                        <m:r>
                          <a:rPr lang="en-US" sz="4100" b="0" i="1" smtClean="0">
                            <a:solidFill>
                              <a:srgbClr val="000000"/>
                            </a:solidFill>
                            <a:latin typeface="Cambria Math" panose="02040503050406030204" pitchFamily="18" charset="0"/>
                          </a:rPr>
                          <m:t>8</m:t>
                        </m:r>
                      </m:den>
                    </m:f>
                  </m:oMath>
                </a14:m>
                <a:r>
                  <a:rPr kumimoji="0" lang="pt-BR" altLang="en-US" sz="4100" b="0" i="1"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1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092326" y="5012663"/>
                <a:ext cx="14155933" cy="261546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6019800" y="6366716"/>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2146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p:sp>
        <p:nvSpPr>
          <p:cNvPr id="5" name="Rectangle 4"/>
          <p:cNvSpPr/>
          <p:nvPr/>
        </p:nvSpPr>
        <p:spPr>
          <a:xfrm>
            <a:off x="1616375" y="2400300"/>
            <a:ext cx="15107833" cy="1824923"/>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14. </a:t>
            </a:r>
            <a:r>
              <a:rPr lang="vi-VN" sz="4000">
                <a:solidFill>
                  <a:srgbClr val="000000"/>
                </a:solidFill>
                <a:cs typeface="Arial" panose="020B0604020202020204" pitchFamily="34" charset="0"/>
              </a:rPr>
              <a:t>Cho lăng trụ tam giác đều ABC.A'B'C' có AB = 1; AA' = 2. Thể tích khối lăng trụ ABC.A'B'C' 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092324" y="3911527"/>
                <a:ext cx="14155933" cy="31164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300000"/>
                  </a:lnSpc>
                </a:pP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 </a:t>
                </a:r>
                <a14:m>
                  <m:oMath xmlns:m="http://schemas.openxmlformats.org/officeDocument/2006/math">
                    <m:f>
                      <m:f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ad>
                          <m:radPr>
                            <m:degHide m:val="on"/>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e>
                        </m:rad>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 </a:t>
                </a:r>
                <a14:m>
                  <m:oMath xmlns:m="http://schemas.openxmlformats.org/officeDocument/2006/math">
                    <m:f>
                      <m:f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ad>
                          <m:radPr>
                            <m:degHide m:val="on"/>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e>
                        </m:rad>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pt-BR" altLang="en-US" sz="41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C. </a:t>
                </a:r>
                <a14:m>
                  <m:oMath xmlns:m="http://schemas.openxmlformats.org/officeDocument/2006/math">
                    <m:f>
                      <m:fPr>
                        <m:ctrlPr>
                          <a:rPr lang="en-US" sz="4100" i="1">
                            <a:solidFill>
                              <a:srgbClr val="000000"/>
                            </a:solidFill>
                            <a:latin typeface="Cambria Math" panose="02040503050406030204" pitchFamily="18" charset="0"/>
                          </a:rPr>
                        </m:ctrlPr>
                      </m:fPr>
                      <m:num>
                        <m:rad>
                          <m:radPr>
                            <m:degHide m:val="on"/>
                            <m:ctrlPr>
                              <a:rPr lang="en-US" sz="4100" i="1">
                                <a:solidFill>
                                  <a:srgbClr val="000000"/>
                                </a:solidFill>
                                <a:latin typeface="Cambria Math" panose="02040503050406030204" pitchFamily="18" charset="0"/>
                              </a:rPr>
                            </m:ctrlPr>
                          </m:radPr>
                          <m:deg/>
                          <m:e>
                            <m:r>
                              <a:rPr lang="en-US" sz="4100" i="1">
                                <a:solidFill>
                                  <a:srgbClr val="000000"/>
                                </a:solidFill>
                                <a:latin typeface="Cambria Math" panose="02040503050406030204" pitchFamily="18" charset="0"/>
                              </a:rPr>
                              <m:t>3</m:t>
                            </m:r>
                          </m:e>
                        </m:rad>
                      </m:num>
                      <m:den>
                        <m:r>
                          <a:rPr lang="en-US" sz="4100" b="0" i="1" smtClean="0">
                            <a:solidFill>
                              <a:srgbClr val="000000"/>
                            </a:solidFill>
                            <a:latin typeface="Cambria Math" panose="02040503050406030204" pitchFamily="18" charset="0"/>
                          </a:rPr>
                          <m:t>4</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 </a:t>
                </a:r>
                <a14:m>
                  <m:oMath xmlns:m="http://schemas.openxmlformats.org/officeDocument/2006/math">
                    <m:f>
                      <m:fPr>
                        <m:ctrlPr>
                          <a:rPr lang="en-US" sz="4100" i="1">
                            <a:solidFill>
                              <a:srgbClr val="000000"/>
                            </a:solidFill>
                            <a:latin typeface="Cambria Math" panose="02040503050406030204" pitchFamily="18" charset="0"/>
                          </a:rPr>
                        </m:ctrlPr>
                      </m:fPr>
                      <m:num>
                        <m:rad>
                          <m:radPr>
                            <m:degHide m:val="on"/>
                            <m:ctrlPr>
                              <a:rPr lang="en-US" sz="4100" i="1">
                                <a:solidFill>
                                  <a:srgbClr val="000000"/>
                                </a:solidFill>
                                <a:latin typeface="Cambria Math" panose="02040503050406030204" pitchFamily="18" charset="0"/>
                              </a:rPr>
                            </m:ctrlPr>
                          </m:radPr>
                          <m:deg/>
                          <m:e>
                            <m:r>
                              <a:rPr lang="en-US" sz="4100" i="1">
                                <a:solidFill>
                                  <a:srgbClr val="000000"/>
                                </a:solidFill>
                                <a:latin typeface="Cambria Math" panose="02040503050406030204" pitchFamily="18" charset="0"/>
                              </a:rPr>
                              <m:t>3</m:t>
                            </m:r>
                          </m:e>
                        </m:rad>
                      </m:num>
                      <m:den>
                        <m:r>
                          <a:rPr lang="en-US" sz="4100" b="0" i="1" smtClean="0">
                            <a:solidFill>
                              <a:srgbClr val="000000"/>
                            </a:solidFill>
                            <a:latin typeface="Cambria Math" panose="02040503050406030204" pitchFamily="18" charset="0"/>
                          </a:rPr>
                          <m:t>8</m:t>
                        </m:r>
                      </m:den>
                    </m:f>
                  </m:oMath>
                </a14:m>
                <a:r>
                  <a:rPr kumimoji="0" lang="pt-BR" altLang="en-US" sz="4100" b="0" i="1"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1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092324" y="3911527"/>
                <a:ext cx="14155933" cy="3116431"/>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2590800" y="5469742"/>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484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616375" y="2482633"/>
                <a:ext cx="15107833" cy="2051267"/>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15. </a:t>
                </a:r>
                <a:r>
                  <a:rPr lang="vi-VN" sz="4000">
                    <a:solidFill>
                      <a:srgbClr val="000000"/>
                    </a:solidFill>
                    <a:cs typeface="Arial" panose="020B0604020202020204" pitchFamily="34" charset="0"/>
                  </a:rPr>
                  <a:t>Cho hình lập phương ABCD.A'B'C'D' có AC</a:t>
                </a:r>
                <a:r>
                  <a:rPr lang="vi-VN" sz="4000">
                    <a:solidFill>
                      <a:srgbClr val="000000"/>
                    </a:solidFill>
                    <a:cs typeface="Arial" panose="020B0604020202020204" pitchFamily="34" charset="0"/>
                  </a:rPr>
                  <a:t>' </a:t>
                </a:r>
                <a:r>
                  <a:rPr lang="vi-VN" sz="4000" smtClean="0">
                    <a:solidFill>
                      <a:srgbClr val="000000"/>
                    </a:solidFill>
                    <a:cs typeface="Arial" panose="020B0604020202020204" pitchFamily="34" charset="0"/>
                  </a:rPr>
                  <a:t>= </a:t>
                </a:r>
                <a14:m>
                  <m:oMath xmlns:m="http://schemas.openxmlformats.org/officeDocument/2006/math">
                    <m:rad>
                      <m:radPr>
                        <m:degHide m:val="on"/>
                        <m:ctrlPr>
                          <a:rPr lang="en-US" sz="4000" i="1">
                            <a:solidFill>
                              <a:srgbClr val="000000"/>
                            </a:solidFill>
                            <a:latin typeface="Cambria Math" panose="02040503050406030204" pitchFamily="18" charset="0"/>
                          </a:rPr>
                        </m:ctrlPr>
                      </m:radPr>
                      <m:deg/>
                      <m:e>
                        <m:r>
                          <a:rPr lang="en-US" sz="4000" i="1">
                            <a:solidFill>
                              <a:srgbClr val="000000"/>
                            </a:solidFill>
                            <a:latin typeface="Cambria Math" panose="02040503050406030204" pitchFamily="18" charset="0"/>
                          </a:rPr>
                          <m:t>3</m:t>
                        </m:r>
                      </m:e>
                    </m:rad>
                  </m:oMath>
                </a14:m>
                <a:r>
                  <a:rPr lang="vi-VN" sz="4000" smtClean="0">
                    <a:solidFill>
                      <a:srgbClr val="000000"/>
                    </a:solidFill>
                    <a:cs typeface="Arial" panose="020B0604020202020204" pitchFamily="34" charset="0"/>
                  </a:rPr>
                  <a:t>. </a:t>
                </a:r>
                <a:r>
                  <a:rPr lang="vi-VN" sz="4000">
                    <a:solidFill>
                      <a:srgbClr val="000000"/>
                    </a:solidFill>
                    <a:cs typeface="Arial" panose="020B0604020202020204" pitchFamily="34" charset="0"/>
                  </a:rPr>
                  <a:t>Khoảng cách giữa hai đường thẳng AB' và BC' 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16375" y="2482633"/>
                <a:ext cx="15107833" cy="2051267"/>
              </a:xfrm>
              <a:prstGeom prst="rect">
                <a:avLst/>
              </a:prstGeom>
              <a:blipFill>
                <a:blip r:embed="rId3"/>
                <a:stretch>
                  <a:fillRect l="-1412" r="-1453" b="-50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092324" y="4163519"/>
                <a:ext cx="14155933" cy="261244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300000"/>
                  </a:lnSpc>
                  <a:spcBef>
                    <a:spcPct val="0"/>
                  </a:spcBef>
                  <a:spcAft>
                    <a:spcPct val="0"/>
                  </a:spcAft>
                  <a:buClrTx/>
                  <a:buSzTx/>
                  <a:buFontTx/>
                  <a:buNone/>
                  <a:tabLst/>
                  <a:defRPr/>
                </a:pP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 </a:t>
                </a:r>
                <a14:m>
                  <m:oMath xmlns:m="http://schemas.openxmlformats.org/officeDocument/2006/math">
                    <m:f>
                      <m:f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 </a:t>
                </a:r>
                <a14:m>
                  <m:oMath xmlns:m="http://schemas.openxmlformats.org/officeDocument/2006/math">
                    <m:f>
                      <m:f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ad>
                          <m:radPr>
                            <m:degHide m:val="on"/>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e>
                        </m:rad>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pt-BR" altLang="en-US" sz="41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C. </a:t>
                </a:r>
                <a14:m>
                  <m:oMath xmlns:m="http://schemas.openxmlformats.org/officeDocument/2006/math">
                    <m:f>
                      <m:f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ad>
                          <m:radPr>
                            <m:degHide m:val="on"/>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e>
                        </m:rad>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 </a:t>
                </a:r>
                <a14:m>
                  <m:oMath xmlns:m="http://schemas.openxmlformats.org/officeDocument/2006/math">
                    <m:f>
                      <m:f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oMath>
                </a14:m>
                <a:r>
                  <a:rPr kumimoji="0" lang="pt-BR" altLang="en-US" sz="4100" b="0" i="1"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1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092324" y="4163519"/>
                <a:ext cx="14155933" cy="2612446"/>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6340642" y="552303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7895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5" name="Rectangle 4"/>
          <p:cNvSpPr/>
          <p:nvPr/>
        </p:nvSpPr>
        <p:spPr>
          <a:xfrm>
            <a:off x="1616375" y="2226588"/>
            <a:ext cx="15107833" cy="5355312"/>
          </a:xfrm>
          <a:prstGeom prst="rect">
            <a:avLst/>
          </a:prstGeom>
        </p:spPr>
        <p:txBody>
          <a:bodyPr wrap="square">
            <a:spAutoFit/>
          </a:bodyPr>
          <a:lstStyle/>
          <a:p>
            <a:pPr lvl="0" algn="just">
              <a:lnSpc>
                <a:spcPct val="150000"/>
              </a:lnSpc>
            </a:pPr>
            <a:r>
              <a:rPr lang="vi-VN" sz="3800" smtClean="0">
                <a:solidFill>
                  <a:srgbClr val="000000"/>
                </a:solidFill>
                <a:cs typeface="Arial" panose="020B0604020202020204" pitchFamily="34" charset="0"/>
              </a:rPr>
              <a:t>Cho </a:t>
            </a:r>
            <a:r>
              <a:rPr lang="vi-VN" sz="3800">
                <a:solidFill>
                  <a:srgbClr val="000000"/>
                </a:solidFill>
                <a:cs typeface="Arial" panose="020B0604020202020204" pitchFamily="34" charset="0"/>
              </a:rPr>
              <a:t>mẫu số liệu ghép nhóm về thu nhập của các công nhân tại một doanh </a:t>
            </a:r>
            <a:r>
              <a:rPr lang="vi-VN" sz="3800">
                <a:solidFill>
                  <a:srgbClr val="000000"/>
                </a:solidFill>
                <a:cs typeface="Arial" panose="020B0604020202020204" pitchFamily="34" charset="0"/>
              </a:rPr>
              <a:t>nghiệp </a:t>
            </a:r>
            <a:r>
              <a:rPr lang="vi-VN" sz="3800" smtClean="0">
                <a:solidFill>
                  <a:srgbClr val="000000"/>
                </a:solidFill>
                <a:cs typeface="Arial" panose="020B0604020202020204" pitchFamily="34" charset="0"/>
              </a:rPr>
              <a:t>lớn:</a:t>
            </a:r>
            <a:endParaRPr lang="en-US" sz="3800" smtClean="0">
              <a:solidFill>
                <a:srgbClr val="000000"/>
              </a:solidFill>
              <a:cs typeface="Arial" panose="020B0604020202020204" pitchFamily="34" charset="0"/>
            </a:endParaRPr>
          </a:p>
          <a:p>
            <a:pPr lvl="0" algn="just">
              <a:lnSpc>
                <a:spcPct val="150000"/>
              </a:lnSpc>
            </a:pPr>
            <a:endParaRPr lang="en-US" sz="3800" b="1">
              <a:solidFill>
                <a:srgbClr val="000000"/>
              </a:solidFill>
              <a:latin typeface="Arial" panose="020B0604020202020204" pitchFamily="34" charset="0"/>
              <a:cs typeface="Arial" panose="020B0604020202020204" pitchFamily="34" charset="0"/>
            </a:endParaRPr>
          </a:p>
          <a:p>
            <a:pPr lvl="0" algn="just">
              <a:lnSpc>
                <a:spcPct val="150000"/>
              </a:lnSpc>
            </a:pPr>
            <a:endParaRPr lang="en-US" sz="3800" b="1" smtClean="0">
              <a:solidFill>
                <a:srgbClr val="000000"/>
              </a:solidFill>
              <a:latin typeface="Arial" panose="020B0604020202020204" pitchFamily="34" charset="0"/>
              <a:cs typeface="Arial" panose="020B0604020202020204" pitchFamily="34" charset="0"/>
            </a:endParaRPr>
          </a:p>
          <a:p>
            <a:pPr lvl="0" algn="just">
              <a:lnSpc>
                <a:spcPct val="150000"/>
              </a:lnSpc>
            </a:pPr>
            <a:endParaRPr lang="en-US" sz="3800" b="1" smtClean="0">
              <a:solidFill>
                <a:srgbClr val="000000"/>
              </a:solidFill>
              <a:latin typeface="Arial" panose="020B0604020202020204" pitchFamily="34" charset="0"/>
              <a:cs typeface="Arial" panose="020B0604020202020204" pitchFamily="34" charset="0"/>
            </a:endParaRPr>
          </a:p>
          <a:p>
            <a:pPr lvl="0" algn="just">
              <a:lnSpc>
                <a:spcPct val="150000"/>
              </a:lnSpc>
            </a:pPr>
            <a:r>
              <a:rPr lang="en-US" sz="3800" b="1" smtClean="0">
                <a:solidFill>
                  <a:srgbClr val="000000"/>
                </a:solidFill>
                <a:latin typeface="Arial" panose="020B0604020202020204" pitchFamily="34" charset="0"/>
                <a:cs typeface="Arial" panose="020B0604020202020204" pitchFamily="34" charset="0"/>
              </a:rPr>
              <a:t>Bài </a:t>
            </a:r>
            <a:r>
              <a:rPr lang="en-US" sz="3800" b="1">
                <a:solidFill>
                  <a:srgbClr val="000000"/>
                </a:solidFill>
                <a:latin typeface="Arial" panose="020B0604020202020204" pitchFamily="34" charset="0"/>
                <a:cs typeface="Arial" panose="020B0604020202020204" pitchFamily="34" charset="0"/>
              </a:rPr>
              <a:t>16</a:t>
            </a:r>
            <a:r>
              <a:rPr lang="en-US" sz="3800" b="1">
                <a:solidFill>
                  <a:srgbClr val="000000"/>
                </a:solidFill>
                <a:latin typeface="Arial" panose="020B0604020202020204" pitchFamily="34" charset="0"/>
                <a:cs typeface="Arial" panose="020B0604020202020204" pitchFamily="34" charset="0"/>
              </a:rPr>
              <a:t>. </a:t>
            </a:r>
            <a:r>
              <a:rPr lang="sv-SE" sz="3800">
                <a:solidFill>
                  <a:srgbClr val="000000"/>
                </a:solidFill>
                <a:latin typeface="Arial" panose="020B0604020202020204" pitchFamily="34" charset="0"/>
                <a:cs typeface="Arial" panose="020B0604020202020204" pitchFamily="34" charset="0"/>
              </a:rPr>
              <a:t>Nhóm chứa trung vị là</a:t>
            </a:r>
            <a:endParaRPr kumimoji="0" lang="en-US" sz="38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1"/>
          <p:cNvSpPr>
            <a:spLocks noChangeArrowheads="1"/>
          </p:cNvSpPr>
          <p:nvPr/>
        </p:nvSpPr>
        <p:spPr bwMode="auto">
          <a:xfrm>
            <a:off x="2092324" y="7971592"/>
            <a:ext cx="1415593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3800">
                <a:solidFill>
                  <a:srgbClr val="000000"/>
                </a:solidFill>
                <a:ea typeface="Open Sans"/>
                <a:cs typeface="Arial" panose="020B0604020202020204" pitchFamily="34" charset="0"/>
              </a:rPr>
              <a:t>A. [5; </a:t>
            </a:r>
            <a:r>
              <a:rPr lang="pt-BR" altLang="en-US" sz="3800">
                <a:solidFill>
                  <a:srgbClr val="000000"/>
                </a:solidFill>
                <a:ea typeface="Open Sans"/>
                <a:cs typeface="Arial" panose="020B0604020202020204" pitchFamily="34" charset="0"/>
              </a:rPr>
              <a:t>10</a:t>
            </a:r>
            <a:r>
              <a:rPr lang="pt-BR" altLang="en-US" sz="3800" smtClean="0">
                <a:solidFill>
                  <a:srgbClr val="000000"/>
                </a:solidFill>
                <a:ea typeface="Open Sans"/>
                <a:cs typeface="Arial" panose="020B0604020202020204" pitchFamily="34" charset="0"/>
              </a:rPr>
              <a:t>).		B</a:t>
            </a:r>
            <a:r>
              <a:rPr lang="pt-BR" altLang="en-US" sz="3800">
                <a:solidFill>
                  <a:srgbClr val="000000"/>
                </a:solidFill>
                <a:ea typeface="Open Sans"/>
                <a:cs typeface="Arial" panose="020B0604020202020204" pitchFamily="34" charset="0"/>
              </a:rPr>
              <a:t>. [10; </a:t>
            </a:r>
            <a:r>
              <a:rPr lang="pt-BR" altLang="en-US" sz="3800">
                <a:solidFill>
                  <a:srgbClr val="000000"/>
                </a:solidFill>
                <a:ea typeface="Open Sans"/>
                <a:cs typeface="Arial" panose="020B0604020202020204" pitchFamily="34" charset="0"/>
              </a:rPr>
              <a:t>15</a:t>
            </a:r>
            <a:r>
              <a:rPr lang="pt-BR" altLang="en-US" sz="3800" smtClean="0">
                <a:solidFill>
                  <a:srgbClr val="000000"/>
                </a:solidFill>
                <a:ea typeface="Open Sans"/>
                <a:cs typeface="Arial" panose="020B0604020202020204" pitchFamily="34" charset="0"/>
              </a:rPr>
              <a:t>).		C</a:t>
            </a:r>
            <a:r>
              <a:rPr lang="pt-BR" altLang="en-US" sz="3800">
                <a:solidFill>
                  <a:srgbClr val="000000"/>
                </a:solidFill>
                <a:ea typeface="Open Sans"/>
                <a:cs typeface="Arial" panose="020B0604020202020204" pitchFamily="34" charset="0"/>
              </a:rPr>
              <a:t>. [15; </a:t>
            </a:r>
            <a:r>
              <a:rPr lang="pt-BR" altLang="en-US" sz="3800">
                <a:solidFill>
                  <a:srgbClr val="000000"/>
                </a:solidFill>
                <a:ea typeface="Open Sans"/>
                <a:cs typeface="Arial" panose="020B0604020202020204" pitchFamily="34" charset="0"/>
              </a:rPr>
              <a:t>20</a:t>
            </a:r>
            <a:r>
              <a:rPr lang="pt-BR" altLang="en-US" sz="3800" smtClean="0">
                <a:solidFill>
                  <a:srgbClr val="000000"/>
                </a:solidFill>
                <a:ea typeface="Open Sans"/>
                <a:cs typeface="Arial" panose="020B0604020202020204" pitchFamily="34" charset="0"/>
              </a:rPr>
              <a:t>).		D</a:t>
            </a:r>
            <a:r>
              <a:rPr lang="pt-BR" altLang="en-US" sz="3800">
                <a:solidFill>
                  <a:srgbClr val="000000"/>
                </a:solidFill>
                <a:ea typeface="Open Sans"/>
                <a:cs typeface="Arial" panose="020B0604020202020204" pitchFamily="34" charset="0"/>
              </a:rPr>
              <a:t>. [20; 25).</a:t>
            </a:r>
            <a:endParaRPr kumimoji="0" lang="pt-BR" altLang="en-US" sz="3800" b="0" i="1" u="none" strike="noStrike" kern="1200" cap="none" spc="0" normalizeH="0" baseline="0" noProof="0">
              <a:ln>
                <a:noFill/>
              </a:ln>
              <a:solidFill>
                <a:srgbClr val="000000"/>
              </a:solidFill>
              <a:effectLst/>
              <a:uLnTx/>
              <a:uFillTx/>
              <a:ea typeface="Open Sans"/>
              <a:cs typeface="Arial" panose="020B0604020202020204" pitchFamily="34" charset="0"/>
            </a:endParaRPr>
          </a:p>
        </p:txBody>
      </p:sp>
      <p:sp>
        <p:nvSpPr>
          <p:cNvPr id="7" name="Oval 6"/>
          <p:cNvSpPr/>
          <p:nvPr/>
        </p:nvSpPr>
        <p:spPr>
          <a:xfrm>
            <a:off x="9440166" y="7768861"/>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143079" y="4215312"/>
            <a:ext cx="12594174" cy="2080119"/>
          </a:xfrm>
          <a:prstGeom prst="rect">
            <a:avLst/>
          </a:prstGeom>
        </p:spPr>
      </p:pic>
      <p:sp>
        <p:nvSpPr>
          <p:cNvPr id="11" name="TextBox 10"/>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0822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4668" y="114300"/>
            <a:ext cx="17754600" cy="100965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5" name="Rectangle 24"/>
          <p:cNvSpPr/>
          <p:nvPr/>
        </p:nvSpPr>
        <p:spPr>
          <a:xfrm>
            <a:off x="7163320" y="294774"/>
            <a:ext cx="3937296" cy="1161600"/>
          </a:xfrm>
          <a:prstGeom prst="rect">
            <a:avLst/>
          </a:prstGeom>
        </p:spPr>
        <p:txBody>
          <a:bodyPr wrap="none">
            <a:spAutoFit/>
          </a:bodyPr>
          <a:lstStyle/>
          <a:p>
            <a:pPr lvl="0" algn="ctr">
              <a:lnSpc>
                <a:spcPts val="9600"/>
              </a:lnSpc>
            </a:pPr>
            <a:r>
              <a:rPr lang="en-US" sz="5000" b="1" smtClean="0">
                <a:solidFill>
                  <a:srgbClr val="C00000"/>
                </a:solidFill>
                <a:latin typeface="Arial" panose="020B0604020202020204" pitchFamily="34" charset="0"/>
                <a:cs typeface="Arial" panose="020B0604020202020204" pitchFamily="34" charset="0"/>
              </a:rPr>
              <a:t>KHỞI ĐỘNG</a:t>
            </a:r>
            <a:endParaRPr lang="en-US" sz="5000" b="1"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600200" y="1590174"/>
            <a:ext cx="15380506" cy="830997"/>
            <a:chOff x="2145632" y="1801711"/>
            <a:chExt cx="15380506" cy="830997"/>
          </a:xfrm>
        </p:grpSpPr>
        <p:sp>
          <p:nvSpPr>
            <p:cNvPr id="26" name="Rectangle 25"/>
            <p:cNvSpPr/>
            <p:nvPr/>
          </p:nvSpPr>
          <p:spPr>
            <a:xfrm>
              <a:off x="3276599" y="1801711"/>
              <a:ext cx="14249539" cy="830997"/>
            </a:xfrm>
            <a:prstGeom prst="rect">
              <a:avLst/>
            </a:prstGeom>
          </p:spPr>
          <p:txBody>
            <a:bodyPr wrap="square">
              <a:spAutoFit/>
            </a:bodyPr>
            <a:lstStyle/>
            <a:p>
              <a:pPr algn="just">
                <a:lnSpc>
                  <a:spcPct val="150000"/>
                </a:lnSpc>
                <a:spcBef>
                  <a:spcPts val="600"/>
                </a:spcBef>
                <a:spcAft>
                  <a:spcPts val="600"/>
                </a:spcAft>
              </a:pPr>
              <a:r>
                <a:rPr lang="vi-VN" sz="3200" i="1">
                  <a:solidFill>
                    <a:schemeClr val="tx2"/>
                  </a:solidFill>
                  <a:ea typeface="Calibri" panose="020F0502020204030204" pitchFamily="34" charset="0"/>
                  <a:cs typeface="Arial" panose="020B0604020202020204" pitchFamily="34" charset="0"/>
                </a:rPr>
                <a:t>Nhắc lại các nội dung chính đã được học trong chương trình Toán học lớp 11.</a:t>
              </a:r>
              <a:endParaRPr lang="en-US" sz="3200" i="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1" name="Picture 30"/>
            <p:cNvPicPr>
              <a:picLocks noChangeAspect="1"/>
            </p:cNvPicPr>
            <p:nvPr/>
          </p:nvPicPr>
          <p:blipFill>
            <a:blip r:embed="rId2"/>
            <a:stretch>
              <a:fillRect/>
            </a:stretch>
          </p:blipFill>
          <p:spPr>
            <a:xfrm>
              <a:off x="2145632" y="1846375"/>
              <a:ext cx="1002632" cy="786333"/>
            </a:xfrm>
            <a:prstGeom prst="rect">
              <a:avLst/>
            </a:prstGeom>
          </p:spPr>
        </p:pic>
      </p:grpSp>
      <p:sp>
        <p:nvSpPr>
          <p:cNvPr id="6" name="Rectangle 5"/>
          <p:cNvSpPr/>
          <p:nvPr/>
        </p:nvSpPr>
        <p:spPr>
          <a:xfrm>
            <a:off x="8415361" y="2275974"/>
            <a:ext cx="1433213" cy="1077218"/>
          </a:xfrm>
          <a:prstGeom prst="rect">
            <a:avLst/>
          </a:prstGeom>
        </p:spPr>
        <p:txBody>
          <a:bodyPr wrap="none">
            <a:spAutoFit/>
          </a:bodyPr>
          <a:lstStyle/>
          <a:p>
            <a:pPr lvl="0">
              <a:lnSpc>
                <a:spcPct val="200000"/>
              </a:lnSpc>
              <a:spcBef>
                <a:spcPts val="300"/>
              </a:spcBef>
              <a:spcAft>
                <a:spcPts val="300"/>
              </a:spcAft>
            </a:pPr>
            <a:r>
              <a:rPr lang="en-US" sz="3200" b="1" smtClean="0">
                <a:solidFill>
                  <a:srgbClr val="000000"/>
                </a:solidFill>
                <a:latin typeface="Arial" panose="020B0604020202020204" pitchFamily="34" charset="0"/>
                <a:ea typeface="Calibri" panose="020F0502020204030204" pitchFamily="34" charset="0"/>
                <a:cs typeface="Arial" panose="020B0604020202020204" pitchFamily="34" charset="0"/>
              </a:rPr>
              <a:t>Trả lời</a:t>
            </a:r>
            <a:endParaRPr lang="en-US" sz="32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7" name="Rectangle 6"/>
          <p:cNvSpPr/>
          <p:nvPr/>
        </p:nvSpPr>
        <p:spPr>
          <a:xfrm>
            <a:off x="1828800" y="3342774"/>
            <a:ext cx="16090232" cy="674030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200" kern="100">
                <a:latin typeface="Arial" panose="020B0604020202020204" pitchFamily="34" charset="0"/>
                <a:ea typeface="Calibri" panose="020F0502020204030204" pitchFamily="34" charset="0"/>
                <a:cs typeface="Arial" panose="020B0604020202020204" pitchFamily="34" charset="0"/>
              </a:rPr>
              <a:t>Hàm số lượng giác và phương trình lượng giác.</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Dãy số. Cấp số cộng và cấp số nhân.</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Các số đặc trưng đo xu thế trung tâm của mẫu số liệu ghép nhóm.</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Giới hạn. Hàm số liên tục.</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Hàm số mũ và hàm số logarit.</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Quan hệ song song trong không gian.</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Quan hệ vuông góc trong không gian.</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Các quy tắc tính xác suất.</a:t>
            </a:r>
            <a:endParaRPr lang="en-US" sz="3200" kern="1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tabLst>
                <a:tab pos="3429000" algn="ctr"/>
                <a:tab pos="4552315" algn="l"/>
              </a:tabLst>
            </a:pPr>
            <a:r>
              <a:rPr lang="nl-NL" sz="3200" kern="100">
                <a:latin typeface="Arial" panose="020B0604020202020204" pitchFamily="34" charset="0"/>
                <a:ea typeface="Calibri" panose="020F0502020204030204" pitchFamily="34" charset="0"/>
                <a:cs typeface="Arial" panose="020B0604020202020204" pitchFamily="34" charset="0"/>
              </a:rPr>
              <a:t>Đạo hàm.</a:t>
            </a:r>
            <a:endParaRPr lang="en-US" sz="3200" kern="1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5614218" y="7734301"/>
            <a:ext cx="1841766" cy="2184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anim calcmode="lin" valueType="num">
                                      <p:cBhvr>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anim calcmode="lin" valueType="num">
                                      <p:cBhvr>
                                        <p:cTn id="2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anim calcmode="lin" valueType="num">
                                      <p:cBhvr>
                                        <p:cTn id="3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7">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anim calcmode="lin" valueType="num">
                                      <p:cBhvr>
                                        <p:cTn id="3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7">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anim calcmode="lin" valueType="num">
                                      <p:cBhvr>
                                        <p:cTn id="4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7">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fade">
                                      <p:cBhvr>
                                        <p:cTn id="47" dur="500"/>
                                        <p:tgtEl>
                                          <p:spTgt spid="7">
                                            <p:txEl>
                                              <p:pRg st="5" end="5"/>
                                            </p:txEl>
                                          </p:spTgt>
                                        </p:tgtEl>
                                      </p:cBhvr>
                                    </p:animEffect>
                                    <p:anim calcmode="lin" valueType="num">
                                      <p:cBhvr>
                                        <p:cTn id="48"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9" dur="500" fill="hold"/>
                                        <p:tgtEl>
                                          <p:spTgt spid="7">
                                            <p:txEl>
                                              <p:pRg st="5" end="5"/>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Effect transition="in" filter="fade">
                                      <p:cBhvr>
                                        <p:cTn id="52" dur="500"/>
                                        <p:tgtEl>
                                          <p:spTgt spid="7">
                                            <p:txEl>
                                              <p:pRg st="6" end="6"/>
                                            </p:txEl>
                                          </p:spTgt>
                                        </p:tgtEl>
                                      </p:cBhvr>
                                    </p:animEffect>
                                    <p:anim calcmode="lin" valueType="num">
                                      <p:cBhvr>
                                        <p:cTn id="5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4" dur="500" fill="hold"/>
                                        <p:tgtEl>
                                          <p:spTgt spid="7">
                                            <p:txEl>
                                              <p:pRg st="6" end="6"/>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500"/>
                                        <p:tgtEl>
                                          <p:spTgt spid="7">
                                            <p:txEl>
                                              <p:pRg st="7" end="7"/>
                                            </p:txEl>
                                          </p:spTgt>
                                        </p:tgtEl>
                                      </p:cBhvr>
                                    </p:animEffect>
                                    <p:anim calcmode="lin" valueType="num">
                                      <p:cBhvr>
                                        <p:cTn id="58"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9" dur="500" fill="hold"/>
                                        <p:tgtEl>
                                          <p:spTgt spid="7">
                                            <p:txEl>
                                              <p:pRg st="7" end="7"/>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Effect transition="in" filter="fade">
                                      <p:cBhvr>
                                        <p:cTn id="62" dur="500"/>
                                        <p:tgtEl>
                                          <p:spTgt spid="7">
                                            <p:txEl>
                                              <p:pRg st="8" end="8"/>
                                            </p:txEl>
                                          </p:spTgt>
                                        </p:tgtEl>
                                      </p:cBhvr>
                                    </p:animEffect>
                                    <p:anim calcmode="lin" valueType="num">
                                      <p:cBhvr>
                                        <p:cTn id="6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4" dur="5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5" name="Rectangle 4"/>
          <p:cNvSpPr/>
          <p:nvPr/>
        </p:nvSpPr>
        <p:spPr>
          <a:xfrm>
            <a:off x="1616375" y="2226588"/>
            <a:ext cx="15107833"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mẫu số liệu ghép nhóm về thu nhập của các công nhân tại một doanh nghiệp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lớn:</a:t>
            </a:r>
            <a:endParaRPr kumimoji="0" lang="en-US" sz="3800" b="0" i="0" u="none" strike="noStrike" kern="1200" cap="none" spc="0" normalizeH="0" baseline="0" noProof="0" smtClean="0">
              <a:ln>
                <a:noFill/>
              </a:ln>
              <a:solidFill>
                <a:srgbClr val="000000"/>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lvl="0" algn="just">
              <a:lnSpc>
                <a:spcPct val="150000"/>
              </a:lnSpc>
            </a:pPr>
            <a:r>
              <a:rPr kumimoji="0" lang="en-US" sz="3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17. </a:t>
            </a:r>
            <a:r>
              <a:rPr lang="sv-SE" sz="3800">
                <a:solidFill>
                  <a:srgbClr val="000000"/>
                </a:solidFill>
                <a:latin typeface="Arial" panose="020B0604020202020204" pitchFamily="34" charset="0"/>
                <a:cs typeface="Arial" panose="020B0604020202020204" pitchFamily="34" charset="0"/>
              </a:rPr>
              <a:t>Nhóm chứa mốt là</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1"/>
          <p:cNvSpPr>
            <a:spLocks noChangeArrowheads="1"/>
          </p:cNvSpPr>
          <p:nvPr/>
        </p:nvSpPr>
        <p:spPr bwMode="auto">
          <a:xfrm>
            <a:off x="2092324" y="7971592"/>
            <a:ext cx="1415593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A. [5; 10</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[10; 15</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C</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[15; 20</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[20; 25).</a:t>
            </a:r>
            <a:endParaRPr kumimoji="0" lang="pt-BR" altLang="en-US" sz="38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p:sp>
        <p:nvSpPr>
          <p:cNvPr id="7" name="Oval 6"/>
          <p:cNvSpPr/>
          <p:nvPr/>
        </p:nvSpPr>
        <p:spPr>
          <a:xfrm>
            <a:off x="9440166" y="7826209"/>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143079" y="4215312"/>
            <a:ext cx="12594174" cy="2080119"/>
          </a:xfrm>
          <a:prstGeom prst="rect">
            <a:avLst/>
          </a:prstGeom>
        </p:spPr>
      </p:pic>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2869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5" name="Rectangle 4"/>
          <p:cNvSpPr/>
          <p:nvPr/>
        </p:nvSpPr>
        <p:spPr>
          <a:xfrm>
            <a:off x="1616375" y="2341751"/>
            <a:ext cx="15107833" cy="4478149"/>
          </a:xfrm>
          <a:prstGeom prst="rect">
            <a:avLst/>
          </a:prstGeom>
        </p:spPr>
        <p:txBody>
          <a:bodyPr wrap="square">
            <a:spAutoFit/>
          </a:bodyPr>
          <a:lstStyle/>
          <a:p>
            <a:pPr lvl="0" algn="just">
              <a:lnSpc>
                <a:spcPct val="150000"/>
              </a:lnSpc>
            </a:pPr>
            <a:r>
              <a:rPr kumimoji="0" lang="en-US" sz="3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18. </a:t>
            </a:r>
            <a:r>
              <a:rPr lang="vi-VN" sz="3800">
                <a:solidFill>
                  <a:srgbClr val="000000"/>
                </a:solidFill>
                <a:cs typeface="Arial" panose="020B0604020202020204" pitchFamily="34" charset="0"/>
              </a:rPr>
              <a:t>Vận động viên Tùng thi bắn súng. Biết rằng xác suất để Tùng bắn trúng vòng 10 là 0,2. Mỗi vận động viên được bắn hai lần và hai lần bắn là độc lập. Vận động viên đạt huy chương vàng nếu cả hai lần bắn trúng vòng 10. Xác suất để vận động viên Tùng đạt huy chương vàng là</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1"/>
          <p:cNvSpPr>
            <a:spLocks noChangeArrowheads="1"/>
          </p:cNvSpPr>
          <p:nvPr/>
        </p:nvSpPr>
        <p:spPr bwMode="auto">
          <a:xfrm>
            <a:off x="2092324" y="7361992"/>
            <a:ext cx="1415593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A. </a:t>
            </a:r>
            <a:r>
              <a:rPr lang="pt-BR" altLang="en-US" sz="3800" smtClean="0">
                <a:solidFill>
                  <a:srgbClr val="000000"/>
                </a:solidFill>
                <a:ea typeface="Open Sans"/>
                <a:cs typeface="Arial" panose="020B0604020202020204" pitchFamily="34" charset="0"/>
              </a:rPr>
              <a:t>0,04.</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0,035.		C</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0,05.			D</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0,045.</a:t>
            </a:r>
            <a:endParaRPr kumimoji="0" lang="pt-BR" altLang="en-US" sz="38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p:sp>
        <p:nvSpPr>
          <p:cNvPr id="7" name="Oval 6"/>
          <p:cNvSpPr/>
          <p:nvPr/>
        </p:nvSpPr>
        <p:spPr>
          <a:xfrm>
            <a:off x="2286000" y="7156478"/>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461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p:sp>
        <p:nvSpPr>
          <p:cNvPr id="5" name="Rectangle 4"/>
          <p:cNvSpPr/>
          <p:nvPr/>
        </p:nvSpPr>
        <p:spPr>
          <a:xfrm>
            <a:off x="1616375" y="2482633"/>
            <a:ext cx="15107833" cy="2748253"/>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19. </a:t>
            </a:r>
            <a:r>
              <a:rPr lang="vi-VN" sz="4000">
                <a:solidFill>
                  <a:srgbClr val="000000"/>
                </a:solidFill>
                <a:cs typeface="Arial" panose="020B0604020202020204" pitchFamily="34" charset="0"/>
              </a:rPr>
              <a:t>Hai bạn Sơn và Tùng, mỗi người gieo một con xúc xắc. Xác suất để số chấm xuất hiện trên cả hai con xúc xắc của Sơn và Tùng lớn hơn 1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2092324" y="4869511"/>
                <a:ext cx="14155933" cy="23551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300000"/>
                  </a:lnSpc>
                  <a:spcBef>
                    <a:spcPct val="0"/>
                  </a:spcBef>
                  <a:spcAft>
                    <a:spcPct val="0"/>
                  </a:spcAft>
                  <a:buClrTx/>
                  <a:buSzTx/>
                  <a:buFontTx/>
                  <a:buNone/>
                  <a:tabLst/>
                  <a:defRPr/>
                </a:pP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 </a:t>
                </a:r>
                <a14:m>
                  <m:oMath xmlns:m="http://schemas.openxmlformats.org/officeDocument/2006/math">
                    <m:f>
                      <m:f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 </a:t>
                </a:r>
                <a14:m>
                  <m:oMath xmlns:m="http://schemas.openxmlformats.org/officeDocument/2006/math">
                    <m:f>
                      <m:f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25</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36</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pt-BR" altLang="en-US" sz="41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C. </a:t>
                </a:r>
                <a14:m>
                  <m:oMath xmlns:m="http://schemas.openxmlformats.org/officeDocument/2006/math">
                    <m:f>
                      <m:f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26</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35</m:t>
                        </m:r>
                      </m:den>
                    </m:f>
                  </m:oMath>
                </a14:m>
                <a:r>
                  <a:rPr kumimoji="0" lang="pt-BR" altLang="en-US" sz="41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 </a:t>
                </a:r>
                <a14:m>
                  <m:oMath xmlns:m="http://schemas.openxmlformats.org/officeDocument/2006/math">
                    <m:f>
                      <m:f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28</m:t>
                        </m:r>
                      </m:num>
                      <m:den>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37</m:t>
                        </m:r>
                      </m:den>
                    </m:f>
                  </m:oMath>
                </a14:m>
                <a:r>
                  <a:rPr kumimoji="0" lang="pt-BR" altLang="en-US" sz="4100" b="0" i="1"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1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2092324" y="4869511"/>
                <a:ext cx="14155933" cy="2355132"/>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6248400" y="598170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3995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5" name="Rectangle 4"/>
          <p:cNvSpPr/>
          <p:nvPr/>
        </p:nvSpPr>
        <p:spPr>
          <a:xfrm>
            <a:off x="2248864" y="2653248"/>
            <a:ext cx="13842852" cy="3785652"/>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Bài 20. </a:t>
            </a:r>
            <a:r>
              <a:rPr lang="vi-VN" sz="4000">
                <a:solidFill>
                  <a:srgbClr val="000000"/>
                </a:solidFill>
                <a:cs typeface="Arial" panose="020B0604020202020204" pitchFamily="34" charset="0"/>
              </a:rPr>
              <a:t>Hai bạn An và Bình tham gia một trò chơi độc lập với nhau. Xác suất để An và Bình giành giải thưởng tương ứng là 0,8 và 0,6. Xác suất để có ít nhất một bạn giành giải thưởng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1"/>
          <p:cNvSpPr>
            <a:spLocks noChangeArrowheads="1"/>
          </p:cNvSpPr>
          <p:nvPr/>
        </p:nvSpPr>
        <p:spPr bwMode="auto">
          <a:xfrm>
            <a:off x="2092324" y="7361992"/>
            <a:ext cx="1415593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A. </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0,94.			B</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0,924.		C</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0,92.			D</a:t>
            </a:r>
            <a:r>
              <a:rPr kumimoji="0" lang="pt-BR"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r>
              <a:rPr kumimoji="0" lang="pt-BR"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0,93.</a:t>
            </a:r>
            <a:endParaRPr kumimoji="0" lang="pt-BR" altLang="en-US" sz="3800" b="0" i="1"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p:txBody>
      </p:sp>
      <p:sp>
        <p:nvSpPr>
          <p:cNvPr id="7" name="Oval 6"/>
          <p:cNvSpPr/>
          <p:nvPr/>
        </p:nvSpPr>
        <p:spPr>
          <a:xfrm>
            <a:off x="9753600" y="7185252"/>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027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141878"/>
            <a:ext cx="11658601" cy="19131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9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9000" b="1"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9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10" name="Picture 9"/>
          <p:cNvPicPr>
            <a:picLocks noChangeAspect="1"/>
          </p:cNvPicPr>
          <p:nvPr/>
        </p:nvPicPr>
        <p:blipFill>
          <a:blip r:embed="rId3"/>
          <a:stretch>
            <a:fillRect/>
          </a:stretch>
        </p:blipFill>
        <p:spPr>
          <a:xfrm>
            <a:off x="1877726" y="1075574"/>
            <a:ext cx="1245503" cy="1295400"/>
          </a:xfrm>
          <a:prstGeom prst="rect">
            <a:avLst/>
          </a:prstGeom>
        </p:spPr>
      </p:pic>
      <p:pic>
        <p:nvPicPr>
          <p:cNvPr id="11" name="Picture 10"/>
          <p:cNvPicPr>
            <a:picLocks noChangeAspect="1"/>
          </p:cNvPicPr>
          <p:nvPr/>
        </p:nvPicPr>
        <p:blipFill>
          <a:blip r:embed="rId4"/>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141771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6007393" y="8325808"/>
            <a:ext cx="1299088" cy="1987892"/>
          </a:xfrm>
          <a:prstGeom prst="rect">
            <a:avLst/>
          </a:prstGeom>
        </p:spPr>
      </p:pic>
      <p:sp>
        <p:nvSpPr>
          <p:cNvPr id="6" name="Rectangle 5"/>
          <p:cNvSpPr/>
          <p:nvPr/>
        </p:nvSpPr>
        <p:spPr>
          <a:xfrm>
            <a:off x="812442" y="633959"/>
            <a:ext cx="15697200" cy="760016"/>
          </a:xfrm>
          <a:prstGeom prst="rect">
            <a:avLst/>
          </a:prstGeom>
        </p:spPr>
        <p:txBody>
          <a:bodyPr wrap="square">
            <a:spAutoFit/>
          </a:bodyPr>
          <a:lstStyle/>
          <a:p>
            <a:pPr algn="just">
              <a:lnSpc>
                <a:spcPct val="150000"/>
              </a:lnSpc>
            </a:pPr>
            <a:r>
              <a:rPr lang="en-US" sz="3300" b="1" smtClean="0">
                <a:solidFill>
                  <a:schemeClr val="tx2"/>
                </a:solidFill>
                <a:latin typeface="Arial" panose="020B0604020202020204" pitchFamily="34" charset="0"/>
                <a:ea typeface="Calibri" panose="020F0502020204030204" pitchFamily="34" charset="0"/>
                <a:cs typeface="Arial" panose="020B0604020202020204" pitchFamily="34" charset="0"/>
              </a:rPr>
              <a:t>Bài 21</a:t>
            </a:r>
            <a:r>
              <a:rPr lang="en-US" sz="3300" b="1">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3300" b="1" smtClean="0">
                <a:solidFill>
                  <a:schemeClr val="tx2"/>
                </a:solidFill>
                <a:latin typeface="Arial" panose="020B0604020202020204" pitchFamily="34" charset="0"/>
                <a:ea typeface="Calibri" panose="020F0502020204030204" pitchFamily="34" charset="0"/>
                <a:cs typeface="Arial" panose="020B0604020202020204" pitchFamily="34" charset="0"/>
              </a:rPr>
              <a:t>(SGK-tr107)</a:t>
            </a:r>
            <a:r>
              <a:rPr lang="en-US" sz="330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vi-VN" sz="3300" smtClean="0">
                <a:solidFill>
                  <a:srgbClr val="000000"/>
                </a:solidFill>
                <a:ea typeface="Calibri" panose="020F0502020204030204" pitchFamily="34" charset="0"/>
                <a:cs typeface="Arial" panose="020B0604020202020204" pitchFamily="34" charset="0"/>
              </a:rPr>
              <a:t>Rút </a:t>
            </a:r>
            <a:r>
              <a:rPr lang="vi-VN" sz="3300">
                <a:solidFill>
                  <a:srgbClr val="000000"/>
                </a:solidFill>
                <a:ea typeface="Calibri" panose="020F0502020204030204" pitchFamily="34" charset="0"/>
                <a:cs typeface="Arial" panose="020B0604020202020204" pitchFamily="34" charset="0"/>
              </a:rPr>
              <a:t>gọn các biểu thức sau:</a:t>
            </a:r>
            <a:endParaRPr lang="en-US" sz="3300" dirty="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12442" y="1454633"/>
                <a:ext cx="16256358" cy="1834156"/>
              </a:xfrm>
              <a:prstGeom prst="rect">
                <a:avLst/>
              </a:prstGeom>
            </p:spPr>
            <p:txBody>
              <a:bodyPr wrap="square">
                <a:spAutoFit/>
              </a:bodyPr>
              <a:lstStyle/>
              <a:p>
                <a:pPr>
                  <a:lnSpc>
                    <a:spcPct val="150000"/>
                  </a:lnSpc>
                  <a:spcAft>
                    <a:spcPts val="1200"/>
                  </a:spcAft>
                </a:pPr>
                <a14:m>
                  <m:oMathPara xmlns:m="http://schemas.openxmlformats.org/officeDocument/2006/math">
                    <m:oMathParaPr>
                      <m:jc m:val="left"/>
                    </m:oMathParaPr>
                    <m:oMath xmlns:m="http://schemas.openxmlformats.org/officeDocument/2006/math">
                      <m:r>
                        <a:rPr lang="en-US" sz="3300" b="0" i="1" kern="100"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3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33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3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300" kern="1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3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33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3300" kern="100">
                              <a:effectLst/>
                              <a:latin typeface="Cambria Math" panose="02040503050406030204" pitchFamily="18" charset="0"/>
                              <a:ea typeface="Calibri" panose="020F0502020204030204" pitchFamily="34" charset="0"/>
                              <a:cs typeface="Times New Roman" panose="02020603050405020304" pitchFamily="18" charset="0"/>
                            </a:rPr>
                            <m:t>sin</m:t>
                          </m:r>
                          <m:r>
                            <a:rPr lang="en-US" sz="33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3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effectLst/>
                              <a:latin typeface="Cambria Math" panose="02040503050406030204" pitchFamily="18" charset="0"/>
                              <a:ea typeface="Calibri" panose="020F0502020204030204" pitchFamily="34" charset="0"/>
                              <a:cs typeface="Times New Roman" panose="02020603050405020304" pitchFamily="18" charset="0"/>
                            </a:rPr>
                            <m:t>tan</m:t>
                          </m:r>
                          <m:r>
                            <a:rPr lang="en-US" sz="3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3300" kern="100">
                              <a:effectLst/>
                              <a:latin typeface="Cambria Math" panose="02040503050406030204" pitchFamily="18" charset="0"/>
                              <a:ea typeface="Calibri" panose="020F0502020204030204" pitchFamily="34" charset="0"/>
                              <a:cs typeface="Times New Roman" panose="02020603050405020304" pitchFamily="18" charset="0"/>
                            </a:rPr>
                            <m:t>tan</m:t>
                          </m:r>
                          <m:r>
                            <a:rPr lang="en-US" sz="3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3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33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12442" y="1454633"/>
                <a:ext cx="16256358" cy="18341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812442" y="4429183"/>
                <a:ext cx="16713558" cy="2009717"/>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left"/>
                    </m:oMathParaPr>
                    <m:oMath xmlns:m="http://schemas.openxmlformats.org/officeDocument/2006/math">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cot</m:t>
                      </m:r>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3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3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12442" y="4429183"/>
                <a:ext cx="16713558" cy="20097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6629400" y="1399860"/>
                <a:ext cx="14478000" cy="3189591"/>
              </a:xfrm>
              <a:prstGeom prst="rect">
                <a:avLst/>
              </a:prstGeom>
            </p:spPr>
            <p:txBody>
              <a:bodyPr wrap="square">
                <a:spAutoFit/>
              </a:bodyPr>
              <a:lstStyle/>
              <a:p>
                <a:pPr lvl="0">
                  <a:lnSpc>
                    <a:spcPct val="150000"/>
                  </a:lnSpc>
                </a:pPr>
                <a14:m>
                  <m:oMathPara xmlns:m="http://schemas.openxmlformats.org/officeDocument/2006/math">
                    <m:oMathParaPr>
                      <m:jc m:val="left"/>
                    </m:oMathParaPr>
                    <m:oMath xmlns:m="http://schemas.openxmlformats.org/officeDocument/2006/math">
                      <m:r>
                        <a:rPr lang="en-US" sz="33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fName>
                            <m:e>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fName>
                            <m:e>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num>
                        <m:den>
                          <m:func>
                            <m:funcPr>
                              <m:ctrl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fName>
                            <m:e>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fName>
                            <m:e>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den>
                      </m:f>
                    </m:oMath>
                  </m:oMathPara>
                </a14:m>
                <a:endParaRPr lang="en-US" sz="3300" i="1"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3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629400" y="1399860"/>
                <a:ext cx="14478000" cy="31895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600200" y="6057900"/>
                <a:ext cx="12171217" cy="1693477"/>
              </a:xfrm>
              <a:prstGeom prst="rect">
                <a:avLst/>
              </a:prstGeom>
            </p:spPr>
            <p:txBody>
              <a:bodyPr wrap="non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3300" b="0" i="1"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cot</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tan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tan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tan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3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600200" y="6057900"/>
                <a:ext cx="12171217" cy="16934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812442" y="7886700"/>
                <a:ext cx="16980897" cy="759823"/>
              </a:xfrm>
              <a:prstGeom prst="rect">
                <a:avLst/>
              </a:prstGeom>
            </p:spPr>
            <p:txBody>
              <a:bodyPr wrap="square">
                <a:spAutoFit/>
              </a:bodyPr>
              <a:lstStyle/>
              <a:p>
                <a:pPr lvl="0">
                  <a:lnSpc>
                    <a:spcPct val="150000"/>
                  </a:lnSpc>
                  <a:spcAft>
                    <a:spcPts val="1200"/>
                  </a:spcAft>
                </a:pPr>
                <a14:m>
                  <m:oMath xmlns:m="http://schemas.openxmlformats.org/officeDocument/2006/math">
                    <m:r>
                      <a:rPr lang="en-US" sz="3300" i="1" kern="10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𝑐</m:t>
                    </m:r>
                    <m:r>
                      <a:rPr lang="en-US" sz="3300" i="1" kern="10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3300" i="1" kern="10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𝐶</m:t>
                    </m:r>
                    <m:r>
                      <a:rPr lang="en-US" sz="3300" b="0" i="1" kern="10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300" kern="100" smtClean="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300"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3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3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b="0" i="0" kern="10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3300"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en-US" sz="33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300" b="0" i="1" kern="10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3300"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d>
                    <m:r>
                      <m:rPr>
                        <m:sty m:val="p"/>
                      </m:rPr>
                      <a:rPr lang="en-US" sz="3300"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30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812442" y="7886700"/>
                <a:ext cx="16980897" cy="7598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9150016" y="4872103"/>
                <a:ext cx="8112028" cy="105714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cot</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𝜋</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9150016" y="4872103"/>
                <a:ext cx="8112028" cy="105714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669250" y="8772987"/>
                <a:ext cx="13418350" cy="1007968"/>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left"/>
                    </m:oMathParaPr>
                    <m:oMath xmlns:m="http://schemas.openxmlformats.org/officeDocument/2006/math">
                      <m:r>
                        <a:rPr lang="en-US" sz="33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r>
                        <a:rPr lang="en-US" sz="33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r>
                        <a:rPr lang="en-US" sz="33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3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669250" y="8772987"/>
                <a:ext cx="13418350" cy="1007968"/>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21291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up)">
                                      <p:cBhvr>
                                        <p:cTn id="29" dur="500"/>
                                        <p:tgtEl>
                                          <p:spTgt spid="8">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up)">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right)">
                                      <p:cBhvr>
                                        <p:cTn id="37" dur="500"/>
                                        <p:tgtEl>
                                          <p:spTgt spid="12">
                                            <p:txEl>
                                              <p:pRg st="0" end="0"/>
                                            </p:txEl>
                                          </p:spTgt>
                                        </p:tgtEl>
                                      </p:cBhvr>
                                    </p:animEffect>
                                  </p:childTnLst>
                                </p:cTn>
                              </p:par>
                              <p:par>
                                <p:cTn id="38" presetID="22" presetClass="entr" presetSubtype="2" fill="hold"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right)">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barn(inVertical)">
                                      <p:cBhvr>
                                        <p:cTn id="4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89483" y="211044"/>
            <a:ext cx="17678400" cy="9809256"/>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defRPr/>
              </a:pPr>
              <a:endParaRPr>
                <a:solidFill>
                  <a:prstClr val="black"/>
                </a:solidFill>
              </a:endParaRPr>
            </a:p>
          </p:txBody>
        </p:sp>
      </p:grpSp>
      <mc:AlternateContent xmlns:mc="http://schemas.openxmlformats.org/markup-compatibility/2006">
        <mc:Choice xmlns:a14="http://schemas.microsoft.com/office/drawing/2010/main" Requires="a14">
          <p:sp>
            <p:nvSpPr>
              <p:cNvPr id="23" name="Rectangle 22"/>
              <p:cNvSpPr/>
              <p:nvPr/>
            </p:nvSpPr>
            <p:spPr>
              <a:xfrm>
                <a:off x="533400" y="419100"/>
                <a:ext cx="17141686" cy="4941481"/>
              </a:xfrm>
              <a:prstGeom prst="rect">
                <a:avLst/>
              </a:prstGeom>
            </p:spPr>
            <p:txBody>
              <a:bodyPr wrap="square">
                <a:spAutoFit/>
              </a:bodyPr>
              <a:lstStyle/>
              <a:p>
                <a:pPr algn="just">
                  <a:lnSpc>
                    <a:spcPct val="150000"/>
                  </a:lnSpc>
                </a:pPr>
                <a:r>
                  <a:rPr lang="en-US" sz="3300" b="1" smtClean="0">
                    <a:solidFill>
                      <a:schemeClr val="tx2"/>
                    </a:solidFill>
                    <a:latin typeface="Arial" panose="020B0604020202020204" pitchFamily="34" charset="0"/>
                    <a:ea typeface="Calibri" panose="020F0502020204030204" pitchFamily="34" charset="0"/>
                    <a:cs typeface="Arial" panose="020B0604020202020204" pitchFamily="34" charset="0"/>
                  </a:rPr>
                  <a:t>Bài 22</a:t>
                </a:r>
                <a:r>
                  <a:rPr lang="en-US" sz="3300" b="1" smtClean="0">
                    <a:solidFill>
                      <a:schemeClr val="tx2"/>
                    </a:solidFill>
                    <a:latin typeface="Arial" panose="020B0604020202020204" pitchFamily="34" charset="0"/>
                    <a:ea typeface="Calibri" panose="020F0502020204030204" pitchFamily="34" charset="0"/>
                    <a:cs typeface="Arial" panose="020B0604020202020204" pitchFamily="34" charset="0"/>
                  </a:rPr>
                  <a:t> (SGK-tr107)</a:t>
                </a:r>
                <a:r>
                  <a:rPr lang="en-US" sz="3300">
                    <a:solidFill>
                      <a:schemeClr val="tx2"/>
                    </a:solidFill>
                    <a:latin typeface="Arial" panose="020B0604020202020204" pitchFamily="34" charset="0"/>
                    <a:ea typeface="Calibri" panose="020F0502020204030204" pitchFamily="34" charset="0"/>
                    <a:cs typeface="Arial" panose="020B0604020202020204" pitchFamily="34" charset="0"/>
                  </a:rPr>
                  <a:t> </a:t>
                </a:r>
                <a:r>
                  <a:rPr lang="vi-VN" sz="3300">
                    <a:solidFill>
                      <a:srgbClr val="000000"/>
                    </a:solidFill>
                    <a:ea typeface="Calibri" panose="020F0502020204030204" pitchFamily="34" charset="0"/>
                    <a:cs typeface="Arial" panose="020B0604020202020204" pitchFamily="34" charset="0"/>
                  </a:rPr>
                  <a:t>Mùa xuân ở hội Lim (tỉnh Bắc Ninh) thường có trò chơi đu. Khi người chơi đu nhún cây đu sẽ đưa người chơi dao động qua lại quanh vị trí cân bằng. Giả sử khoảng cách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Arial" panose="020B0604020202020204" pitchFamily="34" charset="0"/>
                      </a:rPr>
                      <m:t>h</m:t>
                    </m:r>
                  </m:oMath>
                </a14:m>
                <a:r>
                  <a:rPr lang="vi-VN" sz="3300">
                    <a:solidFill>
                      <a:srgbClr val="000000"/>
                    </a:solidFill>
                    <a:ea typeface="Calibri" panose="020F0502020204030204" pitchFamily="34" charset="0"/>
                    <a:cs typeface="Arial" panose="020B0604020202020204" pitchFamily="34" charset="0"/>
                  </a:rPr>
                  <a:t> (tính bằng mét) từ người chơi đu đến vị trí cân bằng được tính theo thời gian </a:t>
                </a:r>
                <a14:m>
                  <m:oMath xmlns:m="http://schemas.openxmlformats.org/officeDocument/2006/math">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300">
                    <a:solidFill>
                      <a:srgbClr val="000000"/>
                    </a:solidFill>
                    <a:ea typeface="Calibri" panose="020F0502020204030204" pitchFamily="34" charset="0"/>
                    <a:cs typeface="Arial" panose="020B0604020202020204" pitchFamily="34" charset="0"/>
                  </a:rPr>
                  <a:t>(</a:t>
                </a:r>
                <a14:m>
                  <m:oMath xmlns:m="http://schemas.openxmlformats.org/officeDocument/2006/math">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≥0</m:t>
                    </m:r>
                  </m:oMath>
                </a14:m>
                <a:r>
                  <a:rPr lang="vi-VN" sz="3300" smtClean="0">
                    <a:solidFill>
                      <a:srgbClr val="000000"/>
                    </a:solidFill>
                    <a:ea typeface="Calibri" panose="020F0502020204030204" pitchFamily="34" charset="0"/>
                    <a:cs typeface="Arial" panose="020B0604020202020204" pitchFamily="34" charset="0"/>
                  </a:rPr>
                  <a:t> </a:t>
                </a:r>
                <a:r>
                  <a:rPr lang="vi-VN" sz="3300">
                    <a:solidFill>
                      <a:srgbClr val="000000"/>
                    </a:solidFill>
                    <a:ea typeface="Calibri" panose="020F0502020204030204" pitchFamily="34" charset="0"/>
                    <a:cs typeface="Arial" panose="020B0604020202020204" pitchFamily="34" charset="0"/>
                  </a:rPr>
                  <a:t>và được tính bằng giây) bởi hệ thức </a:t>
                </a:r>
                <a14:m>
                  <m:oMath xmlns:m="http://schemas.openxmlformats.org/officeDocument/2006/math">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h</m:t>
                    </m:r>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300">
                    <a:solidFill>
                      <a:srgbClr val="000000"/>
                    </a:solidFill>
                    <a:ea typeface="Calibri" panose="020F0502020204030204" pitchFamily="34" charset="0"/>
                    <a:cs typeface="Arial" panose="020B0604020202020204" pitchFamily="34" charset="0"/>
                  </a:rPr>
                  <a:t> với </a:t>
                </a:r>
                <a14:m>
                  <m:oMath xmlns:m="http://schemas.openxmlformats.org/officeDocument/2006/math">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vi-VN" sz="33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r>
                      <m:rPr>
                        <m:sty m:val="p"/>
                      </m:rP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cos</m:t>
                    </m:r>
                    <m:d>
                      <m:dPr>
                        <m:begChr m:val="["/>
                        <m:endChr m:val="]"/>
                        <m:ctrlP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f>
                          <m:fPr>
                            <m:ctrlP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vi-VN" sz="33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3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den>
                        </m:f>
                        <m:d>
                          <m:dPr>
                            <m:ctrlPr>
                              <a:rPr lang="vi-VN" sz="33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33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33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en-US" sz="33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e>
                        </m:d>
                      </m:e>
                    </m:d>
                  </m:oMath>
                </a14:m>
                <a:r>
                  <a:rPr lang="vi-VN" sz="3300" smtClean="0">
                    <a:solidFill>
                      <a:srgbClr val="000000"/>
                    </a:solidFill>
                    <a:ea typeface="Calibri" panose="020F0502020204030204" pitchFamily="34" charset="0"/>
                    <a:cs typeface="Arial" panose="020B0604020202020204" pitchFamily="34" charset="0"/>
                  </a:rPr>
                  <a:t>, trong</a:t>
                </a:r>
                <a:r>
                  <a:rPr lang="en-US" sz="3300" smtClean="0">
                    <a:solidFill>
                      <a:srgbClr val="000000"/>
                    </a:solidFill>
                    <a:ea typeface="Calibri" panose="020F0502020204030204" pitchFamily="34" charset="0"/>
                    <a:cs typeface="Arial" panose="020B0604020202020204" pitchFamily="34" charset="0"/>
                  </a:rPr>
                  <a:t> </a:t>
                </a:r>
                <a:r>
                  <a:rPr lang="en-US" sz="3300" smtClean="0">
                    <a:solidFill>
                      <a:srgbClr val="000000"/>
                    </a:solidFill>
                    <a:latin typeface="Arial" panose="020B0604020202020204" pitchFamily="34" charset="0"/>
                    <a:ea typeface="Calibri" panose="020F0502020204030204" pitchFamily="34" charset="0"/>
                    <a:cs typeface="Arial" panose="020B0604020202020204" pitchFamily="34" charset="0"/>
                  </a:rPr>
                  <a:t>đó </a:t>
                </a:r>
                <a:r>
                  <a:rPr lang="vi-VN" sz="3300" smtClean="0">
                    <a:solidFill>
                      <a:srgbClr val="000000"/>
                    </a:solidFill>
                    <a:ea typeface="Calibri" panose="020F0502020204030204" pitchFamily="34" charset="0"/>
                    <a:cs typeface="Arial" panose="020B0604020202020204" pitchFamily="34" charset="0"/>
                  </a:rPr>
                  <a:t>ta </a:t>
                </a:r>
                <a:r>
                  <a:rPr lang="vi-VN" sz="3300">
                    <a:solidFill>
                      <a:srgbClr val="000000"/>
                    </a:solidFill>
                    <a:ea typeface="Calibri" panose="020F0502020204030204" pitchFamily="34" charset="0"/>
                    <a:cs typeface="Arial" panose="020B0604020202020204" pitchFamily="34" charset="0"/>
                  </a:rPr>
                  <a:t>quy ước rằng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vi-VN" sz="3300" i="1">
                        <a:solidFill>
                          <a:srgbClr val="000000"/>
                        </a:solidFill>
                        <a:latin typeface="Cambria Math" panose="02040503050406030204" pitchFamily="18" charset="0"/>
                        <a:ea typeface="Calibri" panose="020F0502020204030204" pitchFamily="34" charset="0"/>
                        <a:cs typeface="Arial" panose="020B0604020202020204" pitchFamily="34" charset="0"/>
                      </a:rPr>
                      <m:t>&gt;0 </m:t>
                    </m:r>
                  </m:oMath>
                </a14:m>
                <a:r>
                  <a:rPr lang="vi-VN" sz="3300">
                    <a:solidFill>
                      <a:srgbClr val="000000"/>
                    </a:solidFill>
                    <a:ea typeface="Calibri" panose="020F0502020204030204" pitchFamily="34" charset="0"/>
                    <a:cs typeface="Arial" panose="020B0604020202020204" pitchFamily="34" charset="0"/>
                  </a:rPr>
                  <a:t>khi vị trí cân bằng ở về phía sau lưng người chơi đu và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vi-VN" sz="3300" i="1">
                        <a:solidFill>
                          <a:srgbClr val="000000"/>
                        </a:solidFill>
                        <a:latin typeface="Cambria Math" panose="02040503050406030204" pitchFamily="18" charset="0"/>
                        <a:ea typeface="Calibri" panose="020F0502020204030204" pitchFamily="34" charset="0"/>
                        <a:cs typeface="Arial" panose="020B0604020202020204" pitchFamily="34" charset="0"/>
                      </a:rPr>
                      <m:t>&lt;0</m:t>
                    </m:r>
                  </m:oMath>
                </a14:m>
                <a:r>
                  <a:rPr lang="en-US" sz="3300">
                    <a:solidFill>
                      <a:srgbClr val="000000"/>
                    </a:solidFill>
                    <a:ea typeface="Calibri" panose="020F0502020204030204" pitchFamily="34" charset="0"/>
                    <a:cs typeface="Arial" panose="020B0604020202020204" pitchFamily="34" charset="0"/>
                  </a:rPr>
                  <a:t> </a:t>
                </a:r>
                <a:r>
                  <a:rPr lang="vi-VN" sz="3300">
                    <a:solidFill>
                      <a:srgbClr val="000000"/>
                    </a:solidFill>
                    <a:ea typeface="Calibri" panose="020F0502020204030204" pitchFamily="34" charset="0"/>
                    <a:cs typeface="Arial" panose="020B0604020202020204" pitchFamily="34" charset="0"/>
                  </a:rPr>
                  <a:t>trong trường hợp ngược </a:t>
                </a:r>
                <a:r>
                  <a:rPr lang="vi-VN" sz="3300">
                    <a:solidFill>
                      <a:srgbClr val="000000"/>
                    </a:solidFill>
                    <a:ea typeface="Calibri" panose="020F0502020204030204" pitchFamily="34" charset="0"/>
                    <a:cs typeface="Arial" panose="020B0604020202020204" pitchFamily="34" charset="0"/>
                  </a:rPr>
                  <a:t>lại</a:t>
                </a:r>
                <a:r>
                  <a:rPr lang="vi-VN" sz="3300" smtClean="0">
                    <a:solidFill>
                      <a:srgbClr val="000000"/>
                    </a:solidFill>
                    <a:ea typeface="Calibri" panose="020F0502020204030204" pitchFamily="34" charset="0"/>
                    <a:cs typeface="Arial" panose="020B0604020202020204" pitchFamily="34" charset="0"/>
                  </a:rPr>
                  <a:t>.</a:t>
                </a:r>
                <a:endParaRPr lang="vi-VN" sz="3300">
                  <a:solidFill>
                    <a:srgbClr val="000000"/>
                  </a:solidFill>
                  <a:ea typeface="Calibri" panose="020F050202020403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533400" y="419100"/>
                <a:ext cx="17141686" cy="4941481"/>
              </a:xfrm>
              <a:prstGeom prst="rect">
                <a:avLst/>
              </a:prstGeom>
              <a:blipFill>
                <a:blip r:embed="rId8"/>
                <a:stretch>
                  <a:fillRect l="-961" r="-961" b="-3333"/>
                </a:stretch>
              </a:blipFill>
            </p:spPr>
            <p:txBody>
              <a:bodyPr/>
              <a:lstStyle/>
              <a:p>
                <a:r>
                  <a:rPr lang="en-US">
                    <a:noFill/>
                  </a:rPr>
                  <a:t> </a:t>
                </a:r>
              </a:p>
            </p:txBody>
          </p:sp>
        </mc:Fallback>
      </mc:AlternateContent>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8846667" y="4610100"/>
            <a:ext cx="8984133" cy="5263327"/>
          </a:xfrm>
          <a:prstGeom prst="rect">
            <a:avLst/>
          </a:prstGeom>
        </p:spPr>
      </p:pic>
      <p:sp>
        <p:nvSpPr>
          <p:cNvPr id="4" name="Rectangle 3"/>
          <p:cNvSpPr/>
          <p:nvPr/>
        </p:nvSpPr>
        <p:spPr>
          <a:xfrm>
            <a:off x="567812" y="5202921"/>
            <a:ext cx="8123140" cy="4662815"/>
          </a:xfrm>
          <a:prstGeom prst="rect">
            <a:avLst/>
          </a:prstGeom>
        </p:spPr>
        <p:txBody>
          <a:bodyPr wrap="square">
            <a:spAutoFit/>
          </a:bodyPr>
          <a:lstStyle/>
          <a:p>
            <a:pPr lvl="0" algn="just">
              <a:lnSpc>
                <a:spcPct val="150000"/>
              </a:lnSpc>
            </a:pPr>
            <a:r>
              <a:rPr lang="vi-VN" sz="3300" smtClean="0">
                <a:solidFill>
                  <a:srgbClr val="000000"/>
                </a:solidFill>
                <a:ea typeface="Calibri" panose="020F0502020204030204" pitchFamily="34" charset="0"/>
                <a:cs typeface="Arial" panose="020B0604020202020204" pitchFamily="34" charset="0"/>
              </a:rPr>
              <a:t>a</a:t>
            </a:r>
            <a:r>
              <a:rPr lang="vi-VN" sz="3300">
                <a:solidFill>
                  <a:srgbClr val="000000"/>
                </a:solidFill>
                <a:ea typeface="Calibri" panose="020F0502020204030204" pitchFamily="34" charset="0"/>
                <a:cs typeface="Arial" panose="020B0604020202020204" pitchFamily="34" charset="0"/>
              </a:rPr>
              <a:t>) Tìm các thời điểm trong vòng 2 giây đầu tiên mà người chơi đu ở xa vị trí cân bằng nhất</a:t>
            </a:r>
            <a:r>
              <a:rPr lang="vi-VN" sz="3300">
                <a:solidFill>
                  <a:srgbClr val="000000"/>
                </a:solidFill>
                <a:ea typeface="Calibri" panose="020F0502020204030204" pitchFamily="34" charset="0"/>
                <a:cs typeface="Arial" panose="020B0604020202020204" pitchFamily="34" charset="0"/>
              </a:rPr>
              <a:t>.</a:t>
            </a:r>
            <a:endParaRPr lang="vi-VN" sz="3300">
              <a:solidFill>
                <a:srgbClr val="000000"/>
              </a:solidFill>
              <a:ea typeface="Calibri" panose="020F0502020204030204" pitchFamily="34" charset="0"/>
              <a:cs typeface="Arial" panose="020B0604020202020204" pitchFamily="34" charset="0"/>
            </a:endParaRPr>
          </a:p>
          <a:p>
            <a:pPr lvl="0" algn="just">
              <a:lnSpc>
                <a:spcPct val="150000"/>
              </a:lnSpc>
            </a:pPr>
            <a:r>
              <a:rPr lang="vi-VN" sz="3300">
                <a:solidFill>
                  <a:srgbClr val="000000"/>
                </a:solidFill>
                <a:ea typeface="Calibri" panose="020F0502020204030204" pitchFamily="34" charset="0"/>
                <a:cs typeface="Arial" panose="020B0604020202020204" pitchFamily="34" charset="0"/>
              </a:rPr>
              <a:t>b) Tìm các thời điểm trong vòng 2 giây đầu tiên mà người chơi đu cách vị trí cân bằng 2 m (tính chính xác đến 0,01 giây</a:t>
            </a:r>
            <a:r>
              <a:rPr lang="vi-VN" sz="3300">
                <a:solidFill>
                  <a:srgbClr val="000000"/>
                </a:solidFill>
                <a:ea typeface="Calibri" panose="020F0502020204030204" pitchFamily="34" charset="0"/>
                <a:cs typeface="Arial" panose="020B0604020202020204" pitchFamily="34" charset="0"/>
              </a:rPr>
              <a:t>).</a:t>
            </a:r>
            <a:endParaRPr lang="vi-VN" sz="3300">
              <a:solidFill>
                <a:srgbClr val="000000"/>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7280180"/>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89483" y="211044"/>
            <a:ext cx="17678400" cy="9809256"/>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val Callout 20"/>
          <p:cNvSpPr/>
          <p:nvPr/>
        </p:nvSpPr>
        <p:spPr>
          <a:xfrm>
            <a:off x="8191833" y="7760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762000" y="1943100"/>
                <a:ext cx="16611600" cy="7513019"/>
              </a:xfrm>
              <a:prstGeom prst="rect">
                <a:avLst/>
              </a:prstGeom>
            </p:spPr>
            <p:txBody>
              <a:bodyPr wrap="square">
                <a:spAutoFit/>
              </a:bodyPr>
              <a:lstStyle/>
              <a:p>
                <a:pPr>
                  <a:lnSpc>
                    <a:spcPct val="150000"/>
                  </a:lnSpc>
                </a:pPr>
                <a:r>
                  <a:rPr lang="en-US" sz="3700" kern="100" smtClean="0">
                    <a:latin typeface="Arial" panose="020B0604020202020204" pitchFamily="34" charset="0"/>
                    <a:ea typeface="Calibri" panose="020F0502020204030204" pitchFamily="34" charset="0"/>
                    <a:cs typeface="Arial" panose="020B0604020202020204" pitchFamily="34" charset="0"/>
                  </a:rPr>
                  <a:t>a) Ta </a:t>
                </a:r>
                <a:r>
                  <a:rPr lang="en-US" sz="3700" kern="100">
                    <a:latin typeface="Arial" panose="020B0604020202020204" pitchFamily="34" charset="0"/>
                    <a:ea typeface="Calibri" panose="020F0502020204030204" pitchFamily="34" charset="0"/>
                    <a:cs typeface="Arial" panose="020B0604020202020204" pitchFamily="34" charset="0"/>
                  </a:rPr>
                  <a:t>co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h</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cos</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kern="100">
                        <a:effectLst/>
                        <a:latin typeface="Cambria Math" panose="02040503050406030204" pitchFamily="18" charset="0"/>
                        <a:ea typeface="Calibri" panose="020F0502020204030204" pitchFamily="34" charset="0"/>
                        <a:cs typeface="Times New Roman" panose="02020603050405020304" pitchFamily="18" charset="0"/>
                      </a:rPr>
                      <m:t>∣&lt;3</m:t>
                    </m:r>
                  </m:oMath>
                </a14:m>
                <a:r>
                  <a:rPr lang="en-US" sz="3700" kern="100">
                    <a:effectLst/>
                    <a:latin typeface="Arial" panose="020B0604020202020204" pitchFamily="34" charset="0"/>
                    <a:ea typeface="Calibri" panose="020F0502020204030204" pitchFamily="34" charset="0"/>
                    <a:cs typeface="Arial" panose="020B0604020202020204" pitchFamily="34" charset="0"/>
                  </a:rPr>
                  <a:t>. </a:t>
                </a:r>
                <a:endParaRPr lang="en-US" sz="37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700" kern="100" smtClean="0">
                    <a:effectLst/>
                    <a:latin typeface="Arial" panose="020B0604020202020204" pitchFamily="34" charset="0"/>
                    <a:ea typeface="Calibri" panose="020F0502020204030204" pitchFamily="34" charset="0"/>
                    <a:cs typeface="Arial" panose="020B0604020202020204" pitchFamily="34" charset="0"/>
                  </a:rPr>
                  <a:t>Vậy </a:t>
                </a:r>
                <a:r>
                  <a:rPr lang="en-US" sz="3700" kern="100">
                    <a:effectLst/>
                    <a:latin typeface="Arial" panose="020B0604020202020204" pitchFamily="34" charset="0"/>
                    <a:ea typeface="Calibri" panose="020F0502020204030204" pitchFamily="34" charset="0"/>
                    <a:cs typeface="Arial" panose="020B0604020202020204" pitchFamily="34" charset="0"/>
                  </a:rPr>
                  <a:t>người </a:t>
                </a:r>
                <a:r>
                  <a:rPr lang="en-US" sz="3700" kern="100" smtClean="0">
                    <a:effectLst/>
                    <a:latin typeface="Arial" panose="020B0604020202020204" pitchFamily="34" charset="0"/>
                    <a:ea typeface="Calibri" panose="020F0502020204030204" pitchFamily="34" charset="0"/>
                    <a:cs typeface="Arial" panose="020B0604020202020204" pitchFamily="34" charset="0"/>
                  </a:rPr>
                  <a:t>chơi đu </a:t>
                </a:r>
                <a:r>
                  <a:rPr lang="en-US" sz="3700" kern="100">
                    <a:effectLst/>
                    <a:latin typeface="Arial" panose="020B0604020202020204" pitchFamily="34" charset="0"/>
                    <a:ea typeface="Calibri" panose="020F0502020204030204" pitchFamily="34" charset="0"/>
                    <a:cs typeface="Arial" panose="020B0604020202020204" pitchFamily="34" charset="0"/>
                  </a:rPr>
                  <a:t>ở </a:t>
                </a:r>
                <a:r>
                  <a:rPr lang="en-US" sz="3700" kern="100">
                    <a:effectLst/>
                    <a:latin typeface="Arial" panose="020B0604020202020204" pitchFamily="34" charset="0"/>
                    <a:ea typeface="Calibri" panose="020F0502020204030204" pitchFamily="34" charset="0"/>
                    <a:cs typeface="Arial" panose="020B0604020202020204" pitchFamily="34" charset="0"/>
                  </a:rPr>
                  <a:t>xa </a:t>
                </a:r>
                <a:r>
                  <a:rPr lang="en-US" sz="3700" kern="100" smtClean="0">
                    <a:effectLst/>
                    <a:latin typeface="Arial" panose="020B0604020202020204" pitchFamily="34" charset="0"/>
                    <a:ea typeface="Calibri" panose="020F0502020204030204" pitchFamily="34" charset="0"/>
                    <a:cs typeface="Arial" panose="020B0604020202020204" pitchFamily="34" charset="0"/>
                  </a:rPr>
                  <a:t>vị </a:t>
                </a:r>
                <a:r>
                  <a:rPr lang="en-US" sz="3700" kern="100">
                    <a:effectLst/>
                    <a:latin typeface="Arial" panose="020B0604020202020204" pitchFamily="34" charset="0"/>
                    <a:ea typeface="Calibri" panose="020F0502020204030204" pitchFamily="34" charset="0"/>
                    <a:cs typeface="Arial" panose="020B0604020202020204" pitchFamily="34" charset="0"/>
                  </a:rPr>
                  <a:t>trí </a:t>
                </a:r>
                <a:r>
                  <a:rPr lang="en-US" sz="3700" kern="100" smtClean="0">
                    <a:effectLst/>
                    <a:latin typeface="Arial" panose="020B0604020202020204" pitchFamily="34" charset="0"/>
                    <a:ea typeface="Calibri" panose="020F0502020204030204" pitchFamily="34" charset="0"/>
                    <a:cs typeface="Arial" panose="020B0604020202020204" pitchFamily="34" charset="0"/>
                  </a:rPr>
                  <a:t>cân </a:t>
                </a:r>
                <a:r>
                  <a:rPr lang="en-US" sz="3700" kern="100">
                    <a:effectLst/>
                    <a:latin typeface="Arial" panose="020B0604020202020204" pitchFamily="34" charset="0"/>
                    <a:ea typeface="Calibri" panose="020F0502020204030204" pitchFamily="34" charset="0"/>
                    <a:cs typeface="Arial" panose="020B0604020202020204" pitchFamily="34" charset="0"/>
                  </a:rPr>
                  <a:t>băng </a:t>
                </a:r>
                <a:r>
                  <a:rPr lang="en-US" sz="3700" kern="100" smtClean="0">
                    <a:effectLst/>
                    <a:latin typeface="Arial" panose="020B0604020202020204" pitchFamily="34" charset="0"/>
                    <a:ea typeface="Calibri" panose="020F0502020204030204" pitchFamily="34" charset="0"/>
                    <a:cs typeface="Arial" panose="020B0604020202020204" pitchFamily="34" charset="0"/>
                  </a:rPr>
                  <a:t>nhất khi </a:t>
                </a:r>
              </a:p>
              <a:p>
                <a:pPr algn="ctr">
                  <a:lnSpc>
                    <a:spcPct val="150000"/>
                  </a:lnSpc>
                </a:pPr>
                <a14:m>
                  <m:oMath xmlns:m="http://schemas.openxmlformats.org/officeDocument/2006/math">
                    <m:func>
                      <m:funcPr>
                        <m:ctrlPr>
                          <a:rPr lang="en-US" sz="3700" kern="100">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e>
                            </m:d>
                          </m:e>
                        </m:d>
                      </m:e>
                    </m:func>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sin</m:t>
                        </m:r>
                      </m:fName>
                      <m:e>
                        <m:d>
                          <m:dPr>
                            <m:begChr m:val="["/>
                            <m:endChr m:val="]"/>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e>
                            </m:d>
                          </m:e>
                        </m:d>
                      </m:e>
                    </m:func>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kern="100" smtClean="0">
                    <a:effectLst/>
                    <a:latin typeface="Cambria Math" panose="02040503050406030204" pitchFamily="18" charset="0"/>
                    <a:ea typeface="Calibri" panose="020F0502020204030204" pitchFamily="34" charset="0"/>
                    <a:cs typeface="Times New Roman" panose="02020603050405020304" pitchFamily="18" charset="0"/>
                  </a:rPr>
                  <a:t> </a:t>
                </a:r>
              </a:p>
              <a:p>
                <a:pPr algn="ctr">
                  <a:lnSpc>
                    <a:spcPct val="150000"/>
                  </a:lnSpc>
                </a:pPr>
                <a14:m>
                  <m:oMath xmlns:m="http://schemas.openxmlformats.org/officeDocument/2006/math">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𝜋</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ℤ</m:t>
                    </m:r>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 </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700" kern="1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∈[0;2]</m:t>
                    </m:r>
                  </m:oMath>
                </a14:m>
                <a:r>
                  <a:rPr lang="en-US" sz="3700" kern="100">
                    <a:effectLst/>
                    <a:latin typeface="Arial" panose="020B0604020202020204" pitchFamily="34" charset="0"/>
                    <a:ea typeface="Calibri" panose="020F0502020204030204" pitchFamily="34" charset="0"/>
                    <a:cs typeface="Arial" panose="020B0604020202020204" pitchFamily="34" charset="0"/>
                  </a:rPr>
                  <a:t> nén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700" kern="1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700" kern="100">
                    <a:effectLst/>
                    <a:latin typeface="Arial" panose="020B0604020202020204" pitchFamily="34" charset="0"/>
                    <a:ea typeface="Calibri" panose="020F0502020204030204" pitchFamily="34" charset="0"/>
                    <a:cs typeface="Arial" panose="020B0604020202020204" pitchFamily="34" charset="0"/>
                  </a:rPr>
                  <a:t>Vậy trong vòng 2 giây đầu tiên, người chơi đu ở xa vị trí cân bằng nhất tại các thời điểm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=0,5 </m:t>
                    </m:r>
                  </m:oMath>
                </a14:m>
                <a:r>
                  <a:rPr lang="en-US" sz="3700" kern="100">
                    <a:effectLst/>
                    <a:latin typeface="Arial" panose="020B0604020202020204" pitchFamily="34" charset="0"/>
                    <a:ea typeface="Malgun Gothic" panose="020B0503020000020004" pitchFamily="34" charset="-127"/>
                    <a:cs typeface="Arial" panose="020B0604020202020204" pitchFamily="34" charset="0"/>
                  </a:rPr>
                  <a:t>giây và </a:t>
                </a:r>
                <a14:m>
                  <m:oMath xmlns:m="http://schemas.openxmlformats.org/officeDocument/2006/math">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=2 </m:t>
                    </m:r>
                  </m:oMath>
                </a14:m>
                <a:r>
                  <a:rPr lang="en-US" sz="3700" kern="100">
                    <a:effectLst/>
                    <a:latin typeface="Arial" panose="020B0604020202020204" pitchFamily="34" charset="0"/>
                    <a:ea typeface="Malgun Gothic" panose="020B0503020000020004" pitchFamily="34" charset="-127"/>
                    <a:cs typeface="Arial" panose="020B0604020202020204" pitchFamily="34" charset="0"/>
                  </a:rPr>
                  <a:t>giây</a:t>
                </a:r>
                <a:r>
                  <a:rPr lang="en-US" sz="3700" kern="100" smtClean="0">
                    <a:effectLst/>
                    <a:latin typeface="Arial" panose="020B0604020202020204" pitchFamily="34" charset="0"/>
                    <a:ea typeface="Malgun Gothic" panose="020B0503020000020004" pitchFamily="34" charset="-127"/>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2000" y="1943100"/>
                <a:ext cx="16611600" cy="7513019"/>
              </a:xfrm>
              <a:prstGeom prst="rect">
                <a:avLst/>
              </a:prstGeom>
              <a:blipFill>
                <a:blip r:embed="rId8"/>
                <a:stretch>
                  <a:fillRect l="-1138" r="-807"/>
                </a:stretch>
              </a:blipFill>
            </p:spPr>
            <p:txBody>
              <a:bodyPr/>
              <a:lstStyle/>
              <a:p>
                <a:r>
                  <a:rPr lang="en-US">
                    <a:noFill/>
                  </a:rPr>
                  <a:t> </a:t>
                </a:r>
              </a:p>
            </p:txBody>
          </p:sp>
        </mc:Fallback>
      </mc:AlternateContent>
      <p:pic>
        <p:nvPicPr>
          <p:cNvPr id="40" name="Picture 39"/>
          <p:cNvPicPr>
            <a:picLocks noChangeAspect="1"/>
          </p:cNvPicPr>
          <p:nvPr/>
        </p:nvPicPr>
        <p:blipFill>
          <a:blip r:embed="rId9"/>
          <a:stretch>
            <a:fillRect/>
          </a:stretch>
        </p:blipFill>
        <p:spPr>
          <a:xfrm>
            <a:off x="15777477" y="939922"/>
            <a:ext cx="1560481" cy="1413858"/>
          </a:xfrm>
          <a:prstGeom prst="rect">
            <a:avLst/>
          </a:prstGeom>
        </p:spPr>
      </p:pic>
    </p:spTree>
    <p:extLst>
      <p:ext uri="{BB962C8B-B14F-4D97-AF65-F5344CB8AC3E}">
        <p14:creationId xmlns:p14="http://schemas.microsoft.com/office/powerpoint/2010/main" val="240071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500"/>
                                        <p:tgtEl>
                                          <p:spTgt spid="2">
                                            <p:txEl>
                                              <p:pRg st="2" end="2"/>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left)">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89483" y="211044"/>
            <a:ext cx="17678400" cy="9809256"/>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val Callout 20"/>
          <p:cNvSpPr/>
          <p:nvPr/>
        </p:nvSpPr>
        <p:spPr>
          <a:xfrm>
            <a:off x="8191833" y="7760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447800" y="2353780"/>
                <a:ext cx="15555085" cy="6238311"/>
              </a:xfrm>
              <a:prstGeom prst="rect">
                <a:avLst/>
              </a:prstGeom>
            </p:spPr>
            <p:txBody>
              <a:bodyPr wrap="square">
                <a:spAutoFit/>
              </a:bodyPr>
              <a:lstStyle/>
              <a:p>
                <a:pPr lvl="0">
                  <a:lnSpc>
                    <a:spcPct val="150000"/>
                  </a:lnSpc>
                  <a:spcBef>
                    <a:spcPts val="600"/>
                  </a:spcBef>
                  <a:spcAft>
                    <a:spcPts val="600"/>
                  </a:spcAft>
                  <a:defRPr/>
                </a:pPr>
                <a:r>
                  <a:rPr lang="en-US" sz="3700" kern="100" smtClean="0">
                    <a:solidFill>
                      <a:prstClr val="black"/>
                    </a:solidFill>
                    <a:latin typeface="Arial" panose="020B0604020202020204" pitchFamily="34" charset="0"/>
                    <a:ea typeface="Calibri" panose="020F0502020204030204" pitchFamily="34" charset="0"/>
                    <a:cs typeface="Arial" panose="020B0604020202020204" pitchFamily="34" charset="0"/>
                  </a:rPr>
                  <a:t>b) Người </a:t>
                </a:r>
                <a:r>
                  <a:rPr lang="en-US" sz="3700" kern="100" smtClean="0">
                    <a:solidFill>
                      <a:prstClr val="black"/>
                    </a:solidFill>
                    <a:latin typeface="Arial" panose="020B0604020202020204" pitchFamily="34" charset="0"/>
                    <a:ea typeface="Calibri" panose="020F0502020204030204" pitchFamily="34" charset="0"/>
                    <a:cs typeface="Arial" panose="020B0604020202020204" pitchFamily="34" charset="0"/>
                  </a:rPr>
                  <a:t>chơi đu cách vị trí cân bằng </a:t>
                </a:r>
                <a14:m>
                  <m:oMath xmlns:m="http://schemas.openxmlformats.org/officeDocument/2006/math">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2 </m:t>
                    </m:r>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khi</a:t>
                </a:r>
              </a:p>
              <a:p>
                <a:pPr lvl="0" algn="ctr">
                  <a:lnSpc>
                    <a:spcPct val="150000"/>
                  </a:lnSpc>
                  <a:spcBef>
                    <a:spcPts val="600"/>
                  </a:spcBef>
                  <a:spcAft>
                    <a:spcPts val="600"/>
                  </a:spcAft>
                  <a:defRPr/>
                </a:pP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=2⇔3</m:t>
                    </m:r>
                    <m:d>
                      <m:dPr>
                        <m:begChr m:val="|"/>
                        <m:endChr m:val="|"/>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d>
                          <m:dPr>
                            <m:begChr m:val="["/>
                            <m:endChr m:val="]"/>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d>
                      </m:e>
                    </m:func>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370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a:t> </a:t>
                </a:r>
              </a:p>
              <a:p>
                <a:pPr lvl="0">
                  <a:lnSpc>
                    <a:spcPct val="150000"/>
                  </a:lnSpc>
                  <a:spcBef>
                    <a:spcPts val="600"/>
                  </a:spcBef>
                  <a:spcAft>
                    <a:spcPts val="600"/>
                  </a:spcAft>
                  <a:defRPr/>
                </a:pPr>
                <a:r>
                  <a:rPr lang="en-US" sz="3700" kern="1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7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3700" kern="100" smtClean="0">
                    <a:solidFill>
                      <a:prstClr val="black"/>
                    </a:solidFill>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func>
                      <m:func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arccos</m:t>
                        </m:r>
                      </m:fName>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e>
                        </m:d>
                      </m:e>
                    </m:func>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𝑘</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𝑘</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ℤ</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∈[0;2]</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0,10</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giây,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0,90</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700" kern="100" smtClean="0">
                    <a:solidFill>
                      <a:prstClr val="black"/>
                    </a:solidFill>
                    <a:latin typeface="Arial" panose="020B0604020202020204" pitchFamily="34" charset="0"/>
                    <a:ea typeface="Calibri" panose="020F0502020204030204" pitchFamily="34" charset="0"/>
                    <a:cs typeface="Arial" panose="020B0604020202020204" pitchFamily="34" charset="0"/>
                  </a:rPr>
                  <a:t>giây </a:t>
                </a: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≈1,60</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giây.</a:t>
                </a:r>
              </a:p>
            </p:txBody>
          </p:sp>
        </mc:Choice>
        <mc:Fallback>
          <p:sp>
            <p:nvSpPr>
              <p:cNvPr id="2" name="Rectangle 1"/>
              <p:cNvSpPr>
                <a:spLocks noRot="1" noChangeAspect="1" noMove="1" noResize="1" noEditPoints="1" noAdjustHandles="1" noChangeArrowheads="1" noChangeShapeType="1" noTextEdit="1"/>
              </p:cNvSpPr>
              <p:nvPr/>
            </p:nvSpPr>
            <p:spPr>
              <a:xfrm>
                <a:off x="1447800" y="2353780"/>
                <a:ext cx="15555085" cy="6238311"/>
              </a:xfrm>
              <a:prstGeom prst="rect">
                <a:avLst/>
              </a:prstGeom>
              <a:blipFill>
                <a:blip r:embed="rId8"/>
                <a:stretch>
                  <a:fillRect l="-1254" b="-1173"/>
                </a:stretch>
              </a:blipFill>
            </p:spPr>
            <p:txBody>
              <a:bodyPr/>
              <a:lstStyle/>
              <a:p>
                <a:r>
                  <a:rPr lang="en-US">
                    <a:noFill/>
                  </a:rPr>
                  <a:t> </a:t>
                </a:r>
              </a:p>
            </p:txBody>
          </p:sp>
        </mc:Fallback>
      </mc:AlternateContent>
      <p:pic>
        <p:nvPicPr>
          <p:cNvPr id="40" name="Picture 39"/>
          <p:cNvPicPr>
            <a:picLocks noChangeAspect="1"/>
          </p:cNvPicPr>
          <p:nvPr/>
        </p:nvPicPr>
        <p:blipFill>
          <a:blip r:embed="rId9"/>
          <a:stretch>
            <a:fillRect/>
          </a:stretch>
        </p:blipFill>
        <p:spPr>
          <a:xfrm>
            <a:off x="15777477" y="939922"/>
            <a:ext cx="1560481" cy="1413858"/>
          </a:xfrm>
          <a:prstGeom prst="rect">
            <a:avLst/>
          </a:prstGeom>
        </p:spPr>
      </p:pic>
    </p:spTree>
    <p:extLst>
      <p:ext uri="{BB962C8B-B14F-4D97-AF65-F5344CB8AC3E}">
        <p14:creationId xmlns:p14="http://schemas.microsoft.com/office/powerpoint/2010/main" val="31549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14" name="Rectangle 13"/>
              <p:cNvSpPr/>
              <p:nvPr/>
            </p:nvSpPr>
            <p:spPr>
              <a:xfrm>
                <a:off x="533400" y="419100"/>
                <a:ext cx="17141686" cy="2482667"/>
              </a:xfrm>
              <a:prstGeom prst="rect">
                <a:avLst/>
              </a:prstGeom>
            </p:spPr>
            <p:txBody>
              <a:bodyPr wrap="square">
                <a:spAutoFit/>
              </a:bodyPr>
              <a:lstStyle/>
              <a:p>
                <a:pPr algn="just">
                  <a:lnSpc>
                    <a:spcPct val="150000"/>
                  </a:lnSpc>
                </a:pPr>
                <a:r>
                  <a:rPr lang="en-US" sz="3600" b="1" smtClean="0">
                    <a:solidFill>
                      <a:schemeClr val="tx2"/>
                    </a:solidFill>
                    <a:latin typeface="Arial" panose="020B0604020202020204" pitchFamily="34" charset="0"/>
                    <a:ea typeface="Calibri" panose="020F0502020204030204" pitchFamily="34" charset="0"/>
                    <a:cs typeface="Arial" panose="020B0604020202020204" pitchFamily="34" charset="0"/>
                  </a:rPr>
                  <a:t>Bài 23</a:t>
                </a:r>
                <a:r>
                  <a:rPr lang="en-US" sz="3600" b="1" smtClean="0">
                    <a:solidFill>
                      <a:schemeClr val="tx2"/>
                    </a:solidFill>
                    <a:latin typeface="Arial" panose="020B0604020202020204" pitchFamily="34" charset="0"/>
                    <a:ea typeface="Calibri" panose="020F0502020204030204" pitchFamily="34" charset="0"/>
                    <a:cs typeface="Arial" panose="020B0604020202020204" pitchFamily="34" charset="0"/>
                  </a:rPr>
                  <a:t> (SGK-tr107)</a:t>
                </a:r>
                <a:r>
                  <a:rPr lang="en-US" sz="3600">
                    <a:solidFill>
                      <a:schemeClr val="tx2"/>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Cho cấp số nhân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a:solidFill>
                      <a:srgbClr val="000000"/>
                    </a:solidFill>
                    <a:ea typeface="Calibri" panose="020F0502020204030204" pitchFamily="34" charset="0"/>
                    <a:cs typeface="Arial" panose="020B0604020202020204" pitchFamily="34" charset="0"/>
                  </a:rPr>
                  <a:t>biết rằng ba số </a:t>
                </a:r>
                <a14:m>
                  <m:oMath xmlns:m="http://schemas.openxmlformats.org/officeDocument/2006/math">
                    <m:sSub>
                      <m:sSubPr>
                        <m:ctrlP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vi-VN" sz="3600">
                    <a:solidFill>
                      <a:srgbClr val="000000"/>
                    </a:solidFill>
                    <a:ea typeface="Calibri" panose="020F0502020204030204" pitchFamily="34" charset="0"/>
                    <a:cs typeface="Arial" panose="020B0604020202020204" pitchFamily="34" charset="0"/>
                  </a:rPr>
                  <a:t>, </a:t>
                </a:r>
                <a14:m>
                  <m:oMath xmlns:m="http://schemas.openxmlformats.org/officeDocument/2006/math">
                    <m:sSub>
                      <m:sSubPr>
                        <m:ctrlP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oMath>
                </a14:m>
                <a:r>
                  <a:rPr lang="vi-VN" sz="3600">
                    <a:solidFill>
                      <a:srgbClr val="000000"/>
                    </a:solidFill>
                    <a:ea typeface="Calibri" panose="020F0502020204030204" pitchFamily="34" charset="0"/>
                    <a:cs typeface="Arial" panose="020B0604020202020204" pitchFamily="34" charset="0"/>
                  </a:rPr>
                  <a:t> và </a:t>
                </a:r>
                <a14:m>
                  <m:oMath xmlns:m="http://schemas.openxmlformats.org/officeDocument/2006/math">
                    <m:sSub>
                      <m:sSubPr>
                        <m:ctrlP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7</m:t>
                        </m:r>
                      </m:sub>
                    </m:sSub>
                  </m:oMath>
                </a14:m>
                <a:r>
                  <a:rPr lang="vi-VN" sz="3600">
                    <a:solidFill>
                      <a:srgbClr val="000000"/>
                    </a:solidFill>
                    <a:ea typeface="Calibri" panose="020F0502020204030204" pitchFamily="34" charset="0"/>
                    <a:cs typeface="Arial" panose="020B0604020202020204" pitchFamily="34" charset="0"/>
                  </a:rPr>
                  <a:t> lần lượt là các số hạng thứ nhất, thứ hai và thứ mười của một cấp số cộng có công sai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0</m:t>
                    </m:r>
                  </m:oMath>
                </a14:m>
                <a:r>
                  <a:rPr lang="vi-VN" sz="3600">
                    <a:solidFill>
                      <a:srgbClr val="000000"/>
                    </a:solidFill>
                    <a:ea typeface="Calibri" panose="020F0502020204030204" pitchFamily="34" charset="0"/>
                    <a:cs typeface="Arial" panose="020B0604020202020204" pitchFamily="34" charset="0"/>
                  </a:rPr>
                  <a:t>. Hãy tìm công bội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𝑞</m:t>
                    </m:r>
                  </m:oMath>
                </a14:m>
                <a:r>
                  <a:rPr lang="vi-VN" sz="3600">
                    <a:solidFill>
                      <a:srgbClr val="000000"/>
                    </a:solidFill>
                    <a:ea typeface="Calibri" panose="020F0502020204030204" pitchFamily="34" charset="0"/>
                    <a:cs typeface="Arial" panose="020B0604020202020204" pitchFamily="34" charset="0"/>
                  </a:rPr>
                  <a:t> của cấp số nhân </a:t>
                </a:r>
                <a:r>
                  <a:rPr lang="vi-VN" sz="3600">
                    <a:solidFill>
                      <a:srgbClr val="000000"/>
                    </a:solidFill>
                    <a:ea typeface="Calibri" panose="020F0502020204030204" pitchFamily="34" charset="0"/>
                    <a:cs typeface="Arial" panose="020B0604020202020204" pitchFamily="34" charset="0"/>
                  </a:rPr>
                  <a:t>đó</a:t>
                </a:r>
                <a:r>
                  <a:rPr lang="vi-VN" sz="3600" smtClean="0">
                    <a:solidFill>
                      <a:srgbClr val="000000"/>
                    </a:solidFill>
                    <a:ea typeface="Calibri" panose="020F0502020204030204" pitchFamily="34" charset="0"/>
                    <a:cs typeface="Arial" panose="020B0604020202020204" pitchFamily="34" charset="0"/>
                  </a:rPr>
                  <a:t>.</a:t>
                </a:r>
                <a:endParaRPr lang="vi-VN" sz="3600">
                  <a:solidFill>
                    <a:srgbClr val="000000"/>
                  </a:solidFill>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33400" y="419100"/>
                <a:ext cx="17141686" cy="2482667"/>
              </a:xfrm>
              <a:prstGeom prst="rect">
                <a:avLst/>
              </a:prstGeom>
              <a:blipFill>
                <a:blip r:embed="rId2"/>
                <a:stretch>
                  <a:fillRect l="-1103" r="-1103" b="-8354"/>
                </a:stretch>
              </a:blipFill>
            </p:spPr>
            <p:txBody>
              <a:bodyPr/>
              <a:lstStyle/>
              <a:p>
                <a:r>
                  <a:rPr lang="en-US">
                    <a:noFill/>
                  </a:rPr>
                  <a:t> </a:t>
                </a:r>
              </a:p>
            </p:txBody>
          </p:sp>
        </mc:Fallback>
      </mc:AlternateContent>
      <p:pic>
        <p:nvPicPr>
          <p:cNvPr id="22" name="Picture 21"/>
          <p:cNvPicPr>
            <a:picLocks noChangeAspect="1"/>
          </p:cNvPicPr>
          <p:nvPr/>
        </p:nvPicPr>
        <p:blipFill>
          <a:blip r:embed="rId3"/>
          <a:stretch>
            <a:fillRect/>
          </a:stretch>
        </p:blipFill>
        <p:spPr>
          <a:xfrm rot="16200000">
            <a:off x="16581939" y="8590118"/>
            <a:ext cx="1122810" cy="1063484"/>
          </a:xfrm>
          <a:prstGeom prst="rect">
            <a:avLst/>
          </a:prstGeom>
        </p:spPr>
      </p:pic>
      <p:sp>
        <p:nvSpPr>
          <p:cNvPr id="23" name="Oval Callout 22"/>
          <p:cNvSpPr/>
          <p:nvPr/>
        </p:nvSpPr>
        <p:spPr>
          <a:xfrm>
            <a:off x="8255996" y="30861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58252" y="4094058"/>
                <a:ext cx="16747422" cy="2482667"/>
              </a:xfrm>
              <a:prstGeom prst="rect">
                <a:avLst/>
              </a:prstGeom>
            </p:spPr>
            <p:txBody>
              <a:bodyPr wrap="square">
                <a:spAutoFit/>
              </a:bodyPr>
              <a:lstStyle/>
              <a:p>
                <a:pPr algn="just">
                  <a:lnSpc>
                    <a:spcPct val="150000"/>
                  </a:lnSpc>
                </a:pPr>
                <a:r>
                  <a:rPr lang="en-US" sz="3600" kern="100">
                    <a:latin typeface="Arial" panose="020B0604020202020204" pitchFamily="34" charset="0"/>
                    <a:ea typeface="Malgun Gothic" panose="020B0503020000020004" pitchFamily="34" charset="-127"/>
                    <a:cs typeface="Arial" panose="020B0604020202020204" pitchFamily="34" charset="0"/>
                  </a:rPr>
                  <a:t>Theo giả </a:t>
                </a:r>
                <a:r>
                  <a:rPr lang="en-US" sz="3600" kern="100">
                    <a:latin typeface="Arial" panose="020B0604020202020204" pitchFamily="34" charset="0"/>
                    <a:ea typeface="Malgun Gothic" panose="020B0503020000020004" pitchFamily="34" charset="-127"/>
                    <a:cs typeface="Arial" panose="020B0604020202020204" pitchFamily="34" charset="0"/>
                  </a:rPr>
                  <a:t>thiết</a:t>
                </a:r>
                <a:r>
                  <a:rPr lang="en-US" sz="3600" kern="100" smtClean="0">
                    <a:latin typeface="Arial" panose="020B0604020202020204" pitchFamily="34" charset="0"/>
                    <a:ea typeface="Malgun Gothic" panose="020B0503020000020004" pitchFamily="34" charset="-127"/>
                    <a:cs typeface="Arial" panose="020B0604020202020204" pitchFamily="34" charset="0"/>
                  </a:rPr>
                  <a:t>:</a:t>
                </a:r>
                <a:r>
                  <a:rPr lang="en-US" sz="3600" kern="1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4</m:t>
                        </m:r>
                      </m:sub>
                    </m:s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3</m:t>
                        </m:r>
                      </m:sup>
                    </m:sSup>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7</m:t>
                        </m:r>
                      </m:sub>
                    </m:s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6</m:t>
                        </m:r>
                      </m:sup>
                    </m:sSup>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a:t>
                </a:r>
                <a:endParaRPr lang="en-US" sz="3600" kern="1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en-US" sz="3600" kern="100" smtClean="0">
                    <a:effectLst/>
                    <a:latin typeface="Arial" panose="020B0604020202020204" pitchFamily="34" charset="0"/>
                    <a:ea typeface="Malgun Gothic" panose="020B0503020000020004" pitchFamily="34" charset="-127"/>
                    <a:cs typeface="Arial" panose="020B0604020202020204" pitchFamily="34" charset="0"/>
                  </a:rPr>
                  <a:t>Mặt </a:t>
                </a:r>
                <a:r>
                  <a:rPr lang="en-US" sz="3600" kern="100">
                    <a:effectLst/>
                    <a:latin typeface="Arial" panose="020B0604020202020204" pitchFamily="34" charset="0"/>
                    <a:ea typeface="Malgun Gothic" panose="020B0503020000020004" pitchFamily="34" charset="-127"/>
                    <a:cs typeface="Arial" panose="020B0604020202020204" pitchFamily="34" charset="0"/>
                  </a:rPr>
                  <a:t>khác vì ba số </a:t>
                </a:r>
                <a14:m>
                  <m:oMath xmlns:m="http://schemas.openxmlformats.org/officeDocument/2006/math">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4</m:t>
                        </m:r>
                      </m:sub>
                    </m:sSub>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7</m:t>
                        </m:r>
                      </m:sub>
                    </m:sSub>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lần lượt là các số hạng thứ nhất, thứ hai và thứ mười của một cấp số cộng có công sai </a:t>
                </a:r>
                <a14:m>
                  <m:oMath xmlns:m="http://schemas.openxmlformats.org/officeDocument/2006/math">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nên ta </a:t>
                </a:r>
                <a:r>
                  <a:rPr lang="en-US" sz="3600" kern="100">
                    <a:effectLst/>
                    <a:latin typeface="Arial" panose="020B0604020202020204" pitchFamily="34" charset="0"/>
                    <a:ea typeface="Malgun Gothic" panose="020B0503020000020004" pitchFamily="34" charset="-127"/>
                    <a:cs typeface="Arial" panose="020B0604020202020204" pitchFamily="34" charset="0"/>
                  </a:rPr>
                  <a:t>có</a:t>
                </a:r>
                <a:r>
                  <a:rPr lang="en-US" sz="3600" kern="100" smtClean="0">
                    <a:effectLst/>
                    <a:latin typeface="Arial" panose="020B0604020202020204" pitchFamily="34" charset="0"/>
                    <a:ea typeface="Malgun Gothic" panose="020B0503020000020004" pitchFamily="34" charset="-127"/>
                    <a:cs typeface="Arial" panose="020B0604020202020204" pitchFamily="34" charset="0"/>
                  </a:rPr>
                  <a:t>:</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58252" y="4094058"/>
                <a:ext cx="16747422" cy="2482667"/>
              </a:xfrm>
              <a:prstGeom prst="rect">
                <a:avLst/>
              </a:prstGeom>
              <a:blipFill>
                <a:blip r:embed="rId4"/>
                <a:stretch>
                  <a:fillRect l="-1092" r="-1092" b="-83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759480" y="5908624"/>
                <a:ext cx="16746193" cy="3806876"/>
              </a:xfrm>
              <a:prstGeom prst="rect">
                <a:avLst/>
              </a:prstGeom>
            </p:spPr>
            <p:txBody>
              <a:bodyPr wrap="square">
                <a:spAutoFit/>
              </a:bodyPr>
              <a:lstStyle/>
              <a:p>
                <a:pPr lvl="0" algn="just">
                  <a:lnSpc>
                    <a:spcPct val="140000"/>
                  </a:lnSpc>
                </a:pPr>
                <a14:m>
                  <m:oMathPara xmlns:m="http://schemas.openxmlformats.org/officeDocument/2006/math">
                    <m:oMathParaPr>
                      <m:jc m:val="centerGroup"/>
                    </m:oMathParaPr>
                    <m:oMath xmlns:m="http://schemas.openxmlformats.org/officeDocument/2006/math">
                      <m:d>
                        <m:dPr>
                          <m:begChr m:val="{"/>
                          <m:endChr m:val=""/>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eqArrPr>
                            <m:e>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sub>
                              </m:s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m:t>
                              </m:r>
                            </m:e>
                            <m:e>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sub>
                              </m:s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+9</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m:t>
                              </m:r>
                            </m:e>
                          </m:eqAr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eqArrPr>
                                <m:e>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d>
                                    <m:d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e>
                                  </m:d>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m:t>
                                  </m:r>
                                </m:e>
                                <m:e>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d>
                                    <m:d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e>
                                  </m:d>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=9</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m:t>
                                  </m:r>
                                </m:e>
                              </m:eqArr>
                            </m:e>
                          </m:d>
                        </m:e>
                      </m:d>
                    </m:oMath>
                  </m:oMathPara>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40000"/>
                  </a:lnSpc>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9=</m:t>
                    </m:r>
                    <m:f>
                      <m:f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9</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m:t>
                        </m:r>
                      </m:num>
                      <m:den>
                        <m:r>
                          <a:rPr lang="fr-FR"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den>
                    </m:f>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d>
                          <m:d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e>
                        </m:d>
                      </m:num>
                      <m:den>
                        <m:sSub>
                          <m:sSub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𝑢</m:t>
                            </m:r>
                          </m:e>
                          <m:sub>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d>
                          <m:d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e>
                        </m:d>
                      </m:den>
                    </m:f>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59480" y="5908624"/>
                <a:ext cx="16746193" cy="3806876"/>
              </a:xfrm>
              <a:prstGeom prst="rect">
                <a:avLst/>
              </a:prstGeom>
              <a:blipFill>
                <a:blip r:embed="rId5"/>
                <a:stretch>
                  <a:fillRect l="-1129"/>
                </a:stretch>
              </a:blipFill>
            </p:spPr>
            <p:txBody>
              <a:bodyPr/>
              <a:lstStyle/>
              <a:p>
                <a:r>
                  <a:rPr lang="en-US">
                    <a:noFill/>
                  </a:rPr>
                  <a:t> </a:t>
                </a:r>
              </a:p>
            </p:txBody>
          </p:sp>
        </mc:Fallback>
      </mc:AlternateContent>
    </p:spTree>
    <p:extLst>
      <p:ext uri="{BB962C8B-B14F-4D97-AF65-F5344CB8AC3E}">
        <p14:creationId xmlns:p14="http://schemas.microsoft.com/office/powerpoint/2010/main" val="394141218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943993" y="266700"/>
            <a:ext cx="16092114" cy="9296400"/>
          </a:xfrm>
          <a:prstGeom prst="rect">
            <a:avLst/>
          </a:prstGeom>
        </p:spPr>
      </p:pic>
      <p:sp>
        <p:nvSpPr>
          <p:cNvPr id="70" name="Google Shape;132;p3"/>
          <p:cNvSpPr/>
          <p:nvPr/>
        </p:nvSpPr>
        <p:spPr>
          <a:xfrm>
            <a:off x="1335110" y="176937"/>
            <a:ext cx="15700997" cy="7709763"/>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endParaRPr lang="vi-VN" sz="11000" b="1" kern="0" dirty="0">
              <a:solidFill>
                <a:srgbClr val="C00000"/>
              </a:solidFill>
              <a:ea typeface="Calibri" panose="020F0502020204030204" pitchFamily="34" charset="0"/>
              <a:cs typeface="Times New Roman" panose="02020603050405020304" pitchFamily="18" charset="0"/>
            </a:endParaRPr>
          </a:p>
          <a:p>
            <a:pPr algn="ctr">
              <a:lnSpc>
                <a:spcPct val="150000"/>
              </a:lnSpc>
              <a:spcAft>
                <a:spcPts val="0"/>
              </a:spcAft>
            </a:pPr>
            <a:r>
              <a:rPr lang="vi-VN" sz="11000" b="1" kern="0" dirty="0">
                <a:solidFill>
                  <a:srgbClr val="C00000"/>
                </a:solidFill>
                <a:ea typeface="Calibri" panose="020F0502020204030204" pitchFamily="34" charset="0"/>
                <a:cs typeface="Times New Roman" panose="02020603050405020304" pitchFamily="18" charset="0"/>
              </a:rPr>
              <a:t>BÀI TẬP ÔN TẬP </a:t>
            </a:r>
            <a:endParaRPr lang="en-US" sz="11000" b="1" kern="0" dirty="0" smtClean="0">
              <a:solidFill>
                <a:srgbClr val="C00000"/>
              </a:solidFill>
              <a:ea typeface="Calibri" panose="020F0502020204030204" pitchFamily="34" charset="0"/>
              <a:cs typeface="Times New Roman" panose="02020603050405020304" pitchFamily="18" charset="0"/>
            </a:endParaRPr>
          </a:p>
          <a:p>
            <a:pPr algn="ctr">
              <a:lnSpc>
                <a:spcPct val="150000"/>
              </a:lnSpc>
              <a:spcAft>
                <a:spcPts val="0"/>
              </a:spcAft>
            </a:pPr>
            <a:r>
              <a:rPr lang="vi-VN" sz="11000" b="1" kern="0" dirty="0" smtClean="0">
                <a:solidFill>
                  <a:srgbClr val="C00000"/>
                </a:solidFill>
                <a:ea typeface="Calibri" panose="020F0502020204030204" pitchFamily="34" charset="0"/>
                <a:cs typeface="Times New Roman" panose="02020603050405020304" pitchFamily="18" charset="0"/>
              </a:rPr>
              <a:t>CUỐI </a:t>
            </a:r>
            <a:r>
              <a:rPr lang="vi-VN" sz="11000" b="1" kern="0" dirty="0">
                <a:solidFill>
                  <a:srgbClr val="C00000"/>
                </a:solidFill>
                <a:ea typeface="Calibri" panose="020F0502020204030204" pitchFamily="34" charset="0"/>
                <a:cs typeface="Times New Roman" panose="02020603050405020304" pitchFamily="18" charset="0"/>
              </a:rPr>
              <a:t>NĂM</a:t>
            </a: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alpha val="51000"/>
          </a:srgb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rot="18227950">
            <a:off x="17321105" y="9457963"/>
            <a:ext cx="988769" cy="951805"/>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152400" y="123154"/>
                <a:ext cx="17983200" cy="10049546"/>
              </a:xfrm>
              <a:prstGeom prst="rect">
                <a:avLst/>
              </a:prstGeom>
            </p:spPr>
            <p:txBody>
              <a:bodyPr wrap="square">
                <a:spAutoFit/>
              </a:bodyPr>
              <a:lstStyle/>
              <a:p>
                <a:pPr algn="just">
                  <a:lnSpc>
                    <a:spcPct val="150000"/>
                  </a:lnSpc>
                </a:pPr>
                <a:r>
                  <a:rPr lang="en-US" sz="3350" b="1" smtClean="0">
                    <a:solidFill>
                      <a:schemeClr val="tx2"/>
                    </a:solidFill>
                    <a:latin typeface="Arial" panose="020B0604020202020204" pitchFamily="34" charset="0"/>
                    <a:ea typeface="Calibri" panose="020F0502020204030204" pitchFamily="34" charset="0"/>
                    <a:cs typeface="Arial" panose="020B0604020202020204" pitchFamily="34" charset="0"/>
                  </a:rPr>
                  <a:t>Bài 24</a:t>
                </a:r>
                <a:r>
                  <a:rPr lang="en-US" sz="3350" b="1" smtClean="0">
                    <a:solidFill>
                      <a:schemeClr val="tx2"/>
                    </a:solidFill>
                    <a:latin typeface="Arial" panose="020B0604020202020204" pitchFamily="34" charset="0"/>
                    <a:ea typeface="Calibri" panose="020F0502020204030204" pitchFamily="34" charset="0"/>
                    <a:cs typeface="Arial" panose="020B0604020202020204" pitchFamily="34" charset="0"/>
                  </a:rPr>
                  <a:t> (SGK-tr107)</a:t>
                </a:r>
                <a:r>
                  <a:rPr lang="en-US" sz="3350">
                    <a:solidFill>
                      <a:schemeClr val="tx2"/>
                    </a:solidFill>
                    <a:latin typeface="Arial" panose="020B0604020202020204" pitchFamily="34" charset="0"/>
                    <a:ea typeface="Calibri" panose="020F0502020204030204" pitchFamily="34" charset="0"/>
                    <a:cs typeface="Arial" panose="020B0604020202020204" pitchFamily="34" charset="0"/>
                  </a:rPr>
                  <a:t> </a:t>
                </a:r>
                <a:r>
                  <a:rPr lang="vi-VN" sz="3350">
                    <a:solidFill>
                      <a:srgbClr val="000000"/>
                    </a:solidFill>
                    <a:ea typeface="Calibri" panose="020F0502020204030204" pitchFamily="34" charset="0"/>
                    <a:cs typeface="Arial" panose="020B0604020202020204" pitchFamily="34" charset="0"/>
                  </a:rPr>
                  <a:t>Một công ty đề xuất kí hợp đồng với một người lao động theo một trong hai loại hợp đồng </a:t>
                </a:r>
                <a:r>
                  <a:rPr lang="vi-VN" sz="3350">
                    <a:solidFill>
                      <a:srgbClr val="000000"/>
                    </a:solidFill>
                    <a:ea typeface="Calibri" panose="020F0502020204030204" pitchFamily="34" charset="0"/>
                    <a:cs typeface="Arial" panose="020B0604020202020204" pitchFamily="34" charset="0"/>
                  </a:rPr>
                  <a:t>sau</a:t>
                </a:r>
                <a:r>
                  <a:rPr lang="vi-VN" sz="3350" smtClean="0">
                    <a:solidFill>
                      <a:srgbClr val="000000"/>
                    </a:solidFill>
                    <a:ea typeface="Calibri" panose="020F0502020204030204" pitchFamily="34" charset="0"/>
                    <a:cs typeface="Arial" panose="020B0604020202020204" pitchFamily="34" charset="0"/>
                  </a:rPr>
                  <a:t>:</a:t>
                </a:r>
                <a:endParaRPr lang="vi-VN" sz="3350">
                  <a:solidFill>
                    <a:srgbClr val="000000"/>
                  </a:solidFill>
                  <a:ea typeface="Calibri" panose="020F0502020204030204" pitchFamily="34" charset="0"/>
                  <a:cs typeface="Arial" panose="020B0604020202020204" pitchFamily="34" charset="0"/>
                </a:endParaRPr>
              </a:p>
              <a:p>
                <a:pPr algn="just">
                  <a:lnSpc>
                    <a:spcPct val="150000"/>
                  </a:lnSpc>
                </a:pPr>
                <a:r>
                  <a:rPr lang="vi-VN" sz="3350">
                    <a:solidFill>
                      <a:srgbClr val="000000"/>
                    </a:solidFill>
                    <a:ea typeface="Calibri" panose="020F0502020204030204" pitchFamily="34" charset="0"/>
                    <a:cs typeface="Arial" panose="020B0604020202020204" pitchFamily="34" charset="0"/>
                  </a:rPr>
                  <a:t>Hợp đồng A: Lương 200 triệu đồng cho năm đầu tiên và sau mỗi năm </a:t>
                </a:r>
                <a:r>
                  <a:rPr lang="vi-VN" sz="3350">
                    <a:solidFill>
                      <a:srgbClr val="000000"/>
                    </a:solidFill>
                    <a:ea typeface="Calibri" panose="020F0502020204030204" pitchFamily="34" charset="0"/>
                    <a:cs typeface="Arial" panose="020B0604020202020204" pitchFamily="34" charset="0"/>
                  </a:rPr>
                  <a:t>tăng </a:t>
                </a:r>
                <a:r>
                  <a:rPr lang="vi-VN" sz="3350" smtClean="0">
                    <a:solidFill>
                      <a:srgbClr val="000000"/>
                    </a:solidFill>
                    <a:ea typeface="Calibri" panose="020F0502020204030204" pitchFamily="34" charset="0"/>
                    <a:cs typeface="Arial" panose="020B0604020202020204" pitchFamily="34" charset="0"/>
                  </a:rPr>
                  <a:t>th</a:t>
                </a:r>
                <a:r>
                  <a:rPr lang="en-US" sz="3350">
                    <a:solidFill>
                      <a:srgbClr val="000000"/>
                    </a:solidFill>
                    <a:latin typeface="Arial" panose="020B0604020202020204" pitchFamily="34" charset="0"/>
                    <a:ea typeface="Calibri" panose="020F0502020204030204" pitchFamily="34" charset="0"/>
                    <a:cs typeface="Arial" panose="020B0604020202020204" pitchFamily="34" charset="0"/>
                  </a:rPr>
                  <a:t>ê</a:t>
                </a:r>
                <a:r>
                  <a:rPr lang="vi-VN" sz="3350" smtClean="0">
                    <a:solidFill>
                      <a:srgbClr val="000000"/>
                    </a:solidFill>
                    <a:ea typeface="Calibri" panose="020F0502020204030204" pitchFamily="34" charset="0"/>
                    <a:cs typeface="Arial" panose="020B0604020202020204" pitchFamily="34" charset="0"/>
                  </a:rPr>
                  <a:t>m 10</a:t>
                </a:r>
                <a:r>
                  <a:rPr lang="en-US" sz="3350" smtClean="0">
                    <a:solidFill>
                      <a:srgbClr val="000000"/>
                    </a:solidFill>
                    <a:ea typeface="Calibri" panose="020F0502020204030204" pitchFamily="34" charset="0"/>
                    <a:cs typeface="Arial" panose="020B0604020202020204" pitchFamily="34" charset="0"/>
                  </a:rPr>
                  <a:t>               </a:t>
                </a:r>
                <a:r>
                  <a:rPr lang="vi-VN" sz="3350" smtClean="0">
                    <a:solidFill>
                      <a:srgbClr val="000000"/>
                    </a:solidFill>
                    <a:ea typeface="Calibri" panose="020F0502020204030204" pitchFamily="34" charset="0"/>
                    <a:cs typeface="Arial" panose="020B0604020202020204" pitchFamily="34" charset="0"/>
                  </a:rPr>
                  <a:t>triệu </a:t>
                </a:r>
                <a:r>
                  <a:rPr lang="vi-VN" sz="3350">
                    <a:solidFill>
                      <a:srgbClr val="000000"/>
                    </a:solidFill>
                    <a:ea typeface="Calibri" panose="020F0502020204030204" pitchFamily="34" charset="0"/>
                    <a:cs typeface="Arial" panose="020B0604020202020204" pitchFamily="34" charset="0"/>
                  </a:rPr>
                  <a:t>đồng</a:t>
                </a:r>
                <a:r>
                  <a:rPr lang="vi-VN" sz="3350" smtClean="0">
                    <a:solidFill>
                      <a:srgbClr val="000000"/>
                    </a:solidFill>
                    <a:ea typeface="Calibri" panose="020F0502020204030204" pitchFamily="34" charset="0"/>
                    <a:cs typeface="Arial" panose="020B0604020202020204" pitchFamily="34" charset="0"/>
                  </a:rPr>
                  <a:t>.</a:t>
                </a:r>
                <a:endParaRPr lang="vi-VN" sz="3350">
                  <a:solidFill>
                    <a:srgbClr val="000000"/>
                  </a:solidFill>
                  <a:ea typeface="Calibri" panose="020F0502020204030204" pitchFamily="34" charset="0"/>
                  <a:cs typeface="Arial" panose="020B0604020202020204" pitchFamily="34" charset="0"/>
                </a:endParaRPr>
              </a:p>
              <a:p>
                <a:pPr algn="just">
                  <a:lnSpc>
                    <a:spcPct val="150000"/>
                  </a:lnSpc>
                </a:pPr>
                <a:r>
                  <a:rPr lang="vi-VN" sz="3350">
                    <a:solidFill>
                      <a:srgbClr val="000000"/>
                    </a:solidFill>
                    <a:ea typeface="Calibri" panose="020F0502020204030204" pitchFamily="34" charset="0"/>
                    <a:cs typeface="Arial" panose="020B0604020202020204" pitchFamily="34" charset="0"/>
                  </a:rPr>
                  <a:t>Hợp đồng B: Lương 180 triệu đồng cho năm đầu tiên và sau mỗi năm tăng thêm </a:t>
                </a:r>
                <a:r>
                  <a:rPr lang="vi-VN" sz="3350">
                    <a:solidFill>
                      <a:srgbClr val="000000"/>
                    </a:solidFill>
                    <a:ea typeface="Calibri" panose="020F0502020204030204" pitchFamily="34" charset="0"/>
                    <a:cs typeface="Arial" panose="020B0604020202020204" pitchFamily="34" charset="0"/>
                  </a:rPr>
                  <a:t>5</a:t>
                </a:r>
                <a:r>
                  <a:rPr lang="vi-VN" sz="3350" smtClean="0">
                    <a:solidFill>
                      <a:srgbClr val="000000"/>
                    </a:solidFill>
                    <a:ea typeface="Calibri" panose="020F0502020204030204" pitchFamily="34" charset="0"/>
                    <a:cs typeface="Arial" panose="020B0604020202020204" pitchFamily="34" charset="0"/>
                  </a:rPr>
                  <a:t>%.</a:t>
                </a:r>
                <a:endParaRPr lang="vi-VN" sz="3350">
                  <a:solidFill>
                    <a:srgbClr val="000000"/>
                  </a:solidFill>
                  <a:ea typeface="Calibri" panose="020F0502020204030204" pitchFamily="34" charset="0"/>
                  <a:cs typeface="Arial" panose="020B0604020202020204" pitchFamily="34" charset="0"/>
                </a:endParaRPr>
              </a:p>
              <a:p>
                <a:pPr algn="just">
                  <a:lnSpc>
                    <a:spcPct val="150000"/>
                  </a:lnSpc>
                </a:pPr>
                <a:r>
                  <a:rPr lang="vi-VN" sz="3350">
                    <a:solidFill>
                      <a:srgbClr val="000000"/>
                    </a:solidFill>
                    <a:ea typeface="Calibri" panose="020F0502020204030204" pitchFamily="34" charset="0"/>
                    <a:cs typeface="Arial" panose="020B0604020202020204" pitchFamily="34" charset="0"/>
                  </a:rPr>
                  <a:t>Kí </a:t>
                </a:r>
                <a:r>
                  <a:rPr lang="vi-VN" sz="3350">
                    <a:solidFill>
                      <a:srgbClr val="000000"/>
                    </a:solidFill>
                    <a:ea typeface="Calibri" panose="020F0502020204030204" pitchFamily="34" charset="0"/>
                    <a:cs typeface="Arial" panose="020B0604020202020204" pitchFamily="34" charset="0"/>
                  </a:rPr>
                  <a:t>hiệu </a:t>
                </a:r>
                <a14:m>
                  <m:oMath xmlns:m="http://schemas.openxmlformats.org/officeDocument/2006/math">
                    <m:sSub>
                      <m:sSubPr>
                        <m:ctrlPr>
                          <a:rPr lang="vi-VN" sz="335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350" smtClean="0">
                    <a:solidFill>
                      <a:srgbClr val="000000"/>
                    </a:solidFill>
                    <a:ea typeface="Calibri" panose="020F0502020204030204" pitchFamily="34" charset="0"/>
                    <a:cs typeface="Arial" panose="020B0604020202020204" pitchFamily="34" charset="0"/>
                  </a:rPr>
                  <a:t> </a:t>
                </a:r>
                <a14:m>
                  <m:oMath xmlns:m="http://schemas.openxmlformats.org/officeDocument/2006/math">
                    <m:sSub>
                      <m:sSubPr>
                        <m:ctrlPr>
                          <a:rPr lang="vi-VN" sz="335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𝑣</m:t>
                        </m:r>
                      </m:e>
                      <m:sub>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oMath>
                </a14:m>
                <a:r>
                  <a:rPr lang="vi-VN" sz="3350">
                    <a:solidFill>
                      <a:srgbClr val="000000"/>
                    </a:solidFill>
                    <a:ea typeface="Calibri" panose="020F0502020204030204" pitchFamily="34" charset="0"/>
                    <a:cs typeface="Arial" panose="020B0604020202020204" pitchFamily="34" charset="0"/>
                  </a:rPr>
                  <a:t> tương ứng là lương nhận được (triệu đồng) của năm thứ </a:t>
                </a:r>
                <a14:m>
                  <m:oMath xmlns:m="http://schemas.openxmlformats.org/officeDocument/2006/math">
                    <m:r>
                      <a:rPr lang="vi-VN" sz="335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oMath>
                </a14:m>
                <a:r>
                  <a:rPr lang="vi-VN" sz="3350">
                    <a:solidFill>
                      <a:srgbClr val="000000"/>
                    </a:solidFill>
                    <a:ea typeface="Calibri" panose="020F0502020204030204" pitchFamily="34" charset="0"/>
                    <a:cs typeface="Arial" panose="020B0604020202020204" pitchFamily="34" charset="0"/>
                  </a:rPr>
                  <a:t> ứng với các hợp đồng A và </a:t>
                </a:r>
                <a:r>
                  <a:rPr lang="vi-VN" sz="3350">
                    <a:solidFill>
                      <a:srgbClr val="000000"/>
                    </a:solidFill>
                    <a:ea typeface="Calibri" panose="020F0502020204030204" pitchFamily="34" charset="0"/>
                    <a:cs typeface="Arial" panose="020B0604020202020204" pitchFamily="34" charset="0"/>
                  </a:rPr>
                  <a:t>B</a:t>
                </a:r>
                <a:r>
                  <a:rPr lang="vi-VN" sz="3350" smtClean="0">
                    <a:solidFill>
                      <a:srgbClr val="000000"/>
                    </a:solidFill>
                    <a:ea typeface="Calibri" panose="020F0502020204030204" pitchFamily="34" charset="0"/>
                    <a:cs typeface="Arial" panose="020B0604020202020204" pitchFamily="34" charset="0"/>
                  </a:rPr>
                  <a:t>.</a:t>
                </a:r>
                <a:endParaRPr lang="vi-VN" sz="3350">
                  <a:solidFill>
                    <a:srgbClr val="000000"/>
                  </a:solidFill>
                  <a:ea typeface="Calibri" panose="020F0502020204030204" pitchFamily="34" charset="0"/>
                  <a:cs typeface="Arial" panose="020B0604020202020204" pitchFamily="34" charset="0"/>
                </a:endParaRPr>
              </a:p>
              <a:p>
                <a:pPr algn="just">
                  <a:lnSpc>
                    <a:spcPct val="150000"/>
                  </a:lnSpc>
                </a:pPr>
                <a:r>
                  <a:rPr lang="vi-VN" sz="3350">
                    <a:solidFill>
                      <a:srgbClr val="000000"/>
                    </a:solidFill>
                    <a:ea typeface="Calibri" panose="020F0502020204030204" pitchFamily="34" charset="0"/>
                    <a:cs typeface="Arial" panose="020B0604020202020204" pitchFamily="34" charset="0"/>
                  </a:rPr>
                  <a:t>a) Tính </a:t>
                </a:r>
                <a14:m>
                  <m:oMath xmlns:m="http://schemas.openxmlformats.org/officeDocument/2006/math">
                    <m:sSub>
                      <m:sSubPr>
                        <m:ctrlPr>
                          <a:rPr lang="vi-VN" sz="335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350">
                    <a:solidFill>
                      <a:srgbClr val="000000"/>
                    </a:solidFill>
                    <a:ea typeface="Calibri" panose="020F0502020204030204" pitchFamily="34" charset="0"/>
                    <a:cs typeface="Arial" panose="020B0604020202020204" pitchFamily="34" charset="0"/>
                  </a:rPr>
                  <a:t> </a:t>
                </a:r>
                <a14:m>
                  <m:oMath xmlns:m="http://schemas.openxmlformats.org/officeDocument/2006/math">
                    <m:sSub>
                      <m:sSubPr>
                        <m:ctrlPr>
                          <a:rPr lang="vi-VN" sz="335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oMath>
                </a14:m>
                <a:r>
                  <a:rPr lang="en-US" sz="3350" smtClean="0">
                    <a:solidFill>
                      <a:srgbClr val="000000"/>
                    </a:solidFill>
                    <a:ea typeface="Calibri" panose="020F0502020204030204" pitchFamily="34" charset="0"/>
                    <a:cs typeface="Arial" panose="020B0604020202020204" pitchFamily="34" charset="0"/>
                  </a:rPr>
                  <a:t> </a:t>
                </a:r>
                <a:r>
                  <a:rPr lang="vi-VN" sz="3350" smtClean="0">
                    <a:solidFill>
                      <a:srgbClr val="000000"/>
                    </a:solidFill>
                    <a:ea typeface="Calibri" panose="020F0502020204030204" pitchFamily="34" charset="0"/>
                    <a:cs typeface="Arial" panose="020B0604020202020204" pitchFamily="34" charset="0"/>
                  </a:rPr>
                  <a:t>và </a:t>
                </a:r>
                <a14:m>
                  <m:oMath xmlns:m="http://schemas.openxmlformats.org/officeDocument/2006/math">
                    <m:sSub>
                      <m:sSubPr>
                        <m:ctrlPr>
                          <a:rPr lang="vi-VN" sz="335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oMath>
                </a14:m>
                <a:r>
                  <a:rPr lang="vi-VN" sz="3350">
                    <a:solidFill>
                      <a:srgbClr val="000000"/>
                    </a:solidFill>
                    <a:ea typeface="Calibri" panose="020F0502020204030204" pitchFamily="34" charset="0"/>
                    <a:cs typeface="Arial" panose="020B0604020202020204" pitchFamily="34" charset="0"/>
                  </a:rPr>
                  <a:t> </a:t>
                </a:r>
                <a:r>
                  <a:rPr lang="vi-VN" sz="3350">
                    <a:solidFill>
                      <a:srgbClr val="000000"/>
                    </a:solidFill>
                    <a:ea typeface="Calibri" panose="020F0502020204030204" pitchFamily="34" charset="0"/>
                    <a:cs typeface="Arial" panose="020B0604020202020204" pitchFamily="34" charset="0"/>
                  </a:rPr>
                  <a:t>theo </a:t>
                </a:r>
                <a14:m>
                  <m:oMath xmlns:m="http://schemas.openxmlformats.org/officeDocument/2006/math">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oMath>
                </a14:m>
                <a:r>
                  <a:rPr lang="vi-VN" sz="3350" smtClean="0">
                    <a:solidFill>
                      <a:srgbClr val="000000"/>
                    </a:solidFill>
                    <a:ea typeface="Calibri" panose="020F0502020204030204" pitchFamily="34" charset="0"/>
                    <a:cs typeface="Arial" panose="020B0604020202020204" pitchFamily="34" charset="0"/>
                  </a:rPr>
                  <a:t>. </a:t>
                </a:r>
                <a:r>
                  <a:rPr lang="vi-VN" sz="3350">
                    <a:solidFill>
                      <a:srgbClr val="000000"/>
                    </a:solidFill>
                    <a:ea typeface="Calibri" panose="020F0502020204030204" pitchFamily="34" charset="0"/>
                    <a:cs typeface="Arial" panose="020B0604020202020204" pitchFamily="34" charset="0"/>
                  </a:rPr>
                  <a:t>Nếu người lao động đó làm việc cho công ty trong thời </a:t>
                </a:r>
                <a:r>
                  <a:rPr lang="vi-VN" sz="3350">
                    <a:solidFill>
                      <a:srgbClr val="000000"/>
                    </a:solidFill>
                    <a:ea typeface="Calibri" panose="020F0502020204030204" pitchFamily="34" charset="0"/>
                    <a:cs typeface="Arial" panose="020B0604020202020204" pitchFamily="34" charset="0"/>
                  </a:rPr>
                  <a:t>gian </a:t>
                </a:r>
                <a:r>
                  <a:rPr lang="vi-VN" sz="3350" smtClean="0">
                    <a:solidFill>
                      <a:srgbClr val="000000"/>
                    </a:solidFill>
                    <a:ea typeface="Calibri" panose="020F0502020204030204" pitchFamily="34" charset="0"/>
                    <a:cs typeface="Arial" panose="020B0604020202020204" pitchFamily="34" charset="0"/>
                  </a:rPr>
                  <a:t>5 </a:t>
                </a:r>
                <a:r>
                  <a:rPr lang="vi-VN" sz="3350">
                    <a:solidFill>
                      <a:srgbClr val="000000"/>
                    </a:solidFill>
                    <a:ea typeface="Calibri" panose="020F0502020204030204" pitchFamily="34" charset="0"/>
                    <a:cs typeface="Arial" panose="020B0604020202020204" pitchFamily="34" charset="0"/>
                  </a:rPr>
                  <a:t>năm theo hợp đồng A thì tổng số tiền lương người đó nhận được là bao </a:t>
                </a:r>
                <a:r>
                  <a:rPr lang="vi-VN" sz="3350">
                    <a:solidFill>
                      <a:srgbClr val="000000"/>
                    </a:solidFill>
                    <a:ea typeface="Calibri" panose="020F0502020204030204" pitchFamily="34" charset="0"/>
                    <a:cs typeface="Arial" panose="020B0604020202020204" pitchFamily="34" charset="0"/>
                  </a:rPr>
                  <a:t>nhiêu</a:t>
                </a:r>
                <a:r>
                  <a:rPr lang="vi-VN" sz="3350" smtClean="0">
                    <a:solidFill>
                      <a:srgbClr val="000000"/>
                    </a:solidFill>
                    <a:ea typeface="Calibri" panose="020F0502020204030204" pitchFamily="34" charset="0"/>
                    <a:cs typeface="Arial" panose="020B0604020202020204" pitchFamily="34" charset="0"/>
                  </a:rPr>
                  <a:t>?</a:t>
                </a:r>
                <a:endParaRPr lang="vi-VN" sz="3350">
                  <a:solidFill>
                    <a:srgbClr val="000000"/>
                  </a:solidFill>
                  <a:ea typeface="Calibri" panose="020F0502020204030204" pitchFamily="34" charset="0"/>
                  <a:cs typeface="Arial" panose="020B0604020202020204" pitchFamily="34" charset="0"/>
                </a:endParaRPr>
              </a:p>
              <a:p>
                <a:pPr algn="just">
                  <a:lnSpc>
                    <a:spcPct val="150000"/>
                  </a:lnSpc>
                </a:pPr>
                <a:r>
                  <a:rPr lang="vi-VN" sz="3350">
                    <a:solidFill>
                      <a:srgbClr val="000000"/>
                    </a:solidFill>
                    <a:ea typeface="Calibri" panose="020F0502020204030204" pitchFamily="34" charset="0"/>
                    <a:cs typeface="Arial" panose="020B0604020202020204" pitchFamily="34" charset="0"/>
                  </a:rPr>
                  <a:t>b) Tính </a:t>
                </a:r>
                <a14:m>
                  <m:oMath xmlns:m="http://schemas.openxmlformats.org/officeDocument/2006/math">
                    <m:sSub>
                      <m:sSubPr>
                        <m:ctrlPr>
                          <a:rPr lang="vi-VN" sz="335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𝑣</m:t>
                        </m:r>
                      </m:e>
                      <m:sub>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350">
                    <a:solidFill>
                      <a:srgbClr val="000000"/>
                    </a:solidFill>
                    <a:ea typeface="Calibri" panose="020F0502020204030204" pitchFamily="34" charset="0"/>
                    <a:cs typeface="Arial" panose="020B0604020202020204" pitchFamily="34" charset="0"/>
                  </a:rPr>
                  <a:t> </a:t>
                </a:r>
                <a14:m>
                  <m:oMath xmlns:m="http://schemas.openxmlformats.org/officeDocument/2006/math">
                    <m:sSub>
                      <m:sSubPr>
                        <m:ctrlPr>
                          <a:rPr lang="vi-VN" sz="335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𝑣</m:t>
                        </m:r>
                      </m:e>
                      <m:sub>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oMath>
                </a14:m>
                <a:r>
                  <a:rPr lang="en-US" sz="3350">
                    <a:solidFill>
                      <a:srgbClr val="000000"/>
                    </a:solidFill>
                    <a:ea typeface="Calibri" panose="020F0502020204030204" pitchFamily="34" charset="0"/>
                    <a:cs typeface="Arial" panose="020B0604020202020204" pitchFamily="34" charset="0"/>
                  </a:rPr>
                  <a:t> </a:t>
                </a:r>
                <a:r>
                  <a:rPr lang="vi-VN" sz="3350">
                    <a:solidFill>
                      <a:srgbClr val="000000"/>
                    </a:solidFill>
                    <a:ea typeface="Calibri" panose="020F0502020204030204" pitchFamily="34" charset="0"/>
                    <a:cs typeface="Arial" panose="020B0604020202020204" pitchFamily="34" charset="0"/>
                  </a:rPr>
                  <a:t>và </a:t>
                </a:r>
                <a14:m>
                  <m:oMath xmlns:m="http://schemas.openxmlformats.org/officeDocument/2006/math">
                    <m:sSub>
                      <m:sSubPr>
                        <m:ctrlPr>
                          <a:rPr lang="vi-VN" sz="335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35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𝑣</m:t>
                        </m:r>
                      </m:e>
                      <m:sub>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oMath>
                </a14:m>
                <a:r>
                  <a:rPr lang="vi-VN" sz="3350">
                    <a:solidFill>
                      <a:srgbClr val="000000"/>
                    </a:solidFill>
                    <a:ea typeface="Calibri" panose="020F0502020204030204" pitchFamily="34" charset="0"/>
                    <a:cs typeface="Arial" panose="020B0604020202020204" pitchFamily="34" charset="0"/>
                  </a:rPr>
                  <a:t> theo </a:t>
                </a:r>
                <a14:m>
                  <m:oMath xmlns:m="http://schemas.openxmlformats.org/officeDocument/2006/math">
                    <m:r>
                      <a:rPr lang="en-US" sz="335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oMath>
                </a14:m>
                <a:r>
                  <a:rPr lang="vi-VN" sz="3350">
                    <a:solidFill>
                      <a:srgbClr val="000000"/>
                    </a:solidFill>
                    <a:ea typeface="Calibri" panose="020F0502020204030204" pitchFamily="34" charset="0"/>
                    <a:cs typeface="Arial" panose="020B0604020202020204" pitchFamily="34" charset="0"/>
                  </a:rPr>
                  <a:t>. </a:t>
                </a:r>
                <a:r>
                  <a:rPr lang="vi-VN" sz="3350" smtClean="0">
                    <a:solidFill>
                      <a:srgbClr val="000000"/>
                    </a:solidFill>
                    <a:ea typeface="Calibri" panose="020F0502020204030204" pitchFamily="34" charset="0"/>
                    <a:cs typeface="Arial" panose="020B0604020202020204" pitchFamily="34" charset="0"/>
                  </a:rPr>
                  <a:t>Nếu </a:t>
                </a:r>
                <a:r>
                  <a:rPr lang="vi-VN" sz="3350">
                    <a:solidFill>
                      <a:srgbClr val="000000"/>
                    </a:solidFill>
                    <a:ea typeface="Calibri" panose="020F0502020204030204" pitchFamily="34" charset="0"/>
                    <a:cs typeface="Arial" panose="020B0604020202020204" pitchFamily="34" charset="0"/>
                  </a:rPr>
                  <a:t>người lao động đó làm việc cho công ty trong thời </a:t>
                </a:r>
                <a:r>
                  <a:rPr lang="vi-VN" sz="3350">
                    <a:solidFill>
                      <a:srgbClr val="000000"/>
                    </a:solidFill>
                    <a:ea typeface="Calibri" panose="020F0502020204030204" pitchFamily="34" charset="0"/>
                    <a:cs typeface="Arial" panose="020B0604020202020204" pitchFamily="34" charset="0"/>
                  </a:rPr>
                  <a:t>gian </a:t>
                </a:r>
                <a:r>
                  <a:rPr lang="vi-VN" sz="3350" smtClean="0">
                    <a:solidFill>
                      <a:srgbClr val="000000"/>
                    </a:solidFill>
                    <a:ea typeface="Calibri" panose="020F0502020204030204" pitchFamily="34" charset="0"/>
                    <a:cs typeface="Arial" panose="020B0604020202020204" pitchFamily="34" charset="0"/>
                  </a:rPr>
                  <a:t>5 </a:t>
                </a:r>
                <a:r>
                  <a:rPr lang="vi-VN" sz="3350">
                    <a:solidFill>
                      <a:srgbClr val="000000"/>
                    </a:solidFill>
                    <a:ea typeface="Calibri" panose="020F0502020204030204" pitchFamily="34" charset="0"/>
                    <a:cs typeface="Arial" panose="020B0604020202020204" pitchFamily="34" charset="0"/>
                  </a:rPr>
                  <a:t>năm theo hợp đồng B thì tổng số tiền lương người đó nhận được là bao </a:t>
                </a:r>
                <a:r>
                  <a:rPr lang="vi-VN" sz="3350">
                    <a:solidFill>
                      <a:srgbClr val="000000"/>
                    </a:solidFill>
                    <a:ea typeface="Calibri" panose="020F0502020204030204" pitchFamily="34" charset="0"/>
                    <a:cs typeface="Arial" panose="020B0604020202020204" pitchFamily="34" charset="0"/>
                  </a:rPr>
                  <a:t>nhiêu</a:t>
                </a:r>
                <a:r>
                  <a:rPr lang="vi-VN" sz="3350" smtClean="0">
                    <a:solidFill>
                      <a:srgbClr val="000000"/>
                    </a:solidFill>
                    <a:ea typeface="Calibri" panose="020F0502020204030204" pitchFamily="34" charset="0"/>
                    <a:cs typeface="Arial" panose="020B0604020202020204" pitchFamily="34" charset="0"/>
                  </a:rPr>
                  <a:t>?</a:t>
                </a:r>
                <a:endParaRPr lang="vi-VN" sz="3350">
                  <a:solidFill>
                    <a:srgbClr val="000000"/>
                  </a:solidFill>
                  <a:ea typeface="Calibri" panose="020F0502020204030204" pitchFamily="34" charset="0"/>
                  <a:cs typeface="Arial" panose="020B0604020202020204" pitchFamily="34" charset="0"/>
                </a:endParaRPr>
              </a:p>
              <a:p>
                <a:pPr algn="just">
                  <a:lnSpc>
                    <a:spcPct val="150000"/>
                  </a:lnSpc>
                </a:pPr>
                <a:r>
                  <a:rPr lang="vi-VN" sz="3350">
                    <a:solidFill>
                      <a:srgbClr val="000000"/>
                    </a:solidFill>
                    <a:ea typeface="Calibri" panose="020F0502020204030204" pitchFamily="34" charset="0"/>
                    <a:cs typeface="Arial" panose="020B0604020202020204" pitchFamily="34" charset="0"/>
                  </a:rPr>
                  <a:t>c) Sau bao nhiêu năm thì lương hằng năm theo hợp đồng B vượt lương hằng năm </a:t>
                </a:r>
                <a:r>
                  <a:rPr lang="vi-VN" sz="3350">
                    <a:solidFill>
                      <a:srgbClr val="000000"/>
                    </a:solidFill>
                    <a:ea typeface="Calibri" panose="020F0502020204030204" pitchFamily="34" charset="0"/>
                    <a:cs typeface="Arial" panose="020B0604020202020204" pitchFamily="34" charset="0"/>
                  </a:rPr>
                  <a:t>theo </a:t>
                </a:r>
                <a:r>
                  <a:rPr lang="en-US" sz="3350" smtClean="0">
                    <a:solidFill>
                      <a:srgbClr val="000000"/>
                    </a:solidFill>
                    <a:ea typeface="Calibri" panose="020F0502020204030204" pitchFamily="34" charset="0"/>
                    <a:cs typeface="Arial" panose="020B0604020202020204" pitchFamily="34" charset="0"/>
                  </a:rPr>
                  <a:t>       </a:t>
                </a:r>
                <a:r>
                  <a:rPr lang="vi-VN" sz="3350" smtClean="0">
                    <a:solidFill>
                      <a:srgbClr val="000000"/>
                    </a:solidFill>
                    <a:ea typeface="Calibri" panose="020F0502020204030204" pitchFamily="34" charset="0"/>
                    <a:cs typeface="Arial" panose="020B0604020202020204" pitchFamily="34" charset="0"/>
                  </a:rPr>
                  <a:t>hợp </a:t>
                </a:r>
                <a:r>
                  <a:rPr lang="vi-VN" sz="3350">
                    <a:solidFill>
                      <a:srgbClr val="000000"/>
                    </a:solidFill>
                    <a:ea typeface="Calibri" panose="020F0502020204030204" pitchFamily="34" charset="0"/>
                    <a:cs typeface="Arial" panose="020B0604020202020204" pitchFamily="34" charset="0"/>
                  </a:rPr>
                  <a:t>đồng </a:t>
                </a:r>
                <a:r>
                  <a:rPr lang="vi-VN" sz="3350">
                    <a:solidFill>
                      <a:srgbClr val="000000"/>
                    </a:solidFill>
                    <a:ea typeface="Calibri" panose="020F0502020204030204" pitchFamily="34" charset="0"/>
                    <a:cs typeface="Arial" panose="020B0604020202020204" pitchFamily="34" charset="0"/>
                  </a:rPr>
                  <a:t>A</a:t>
                </a:r>
                <a:r>
                  <a:rPr lang="vi-VN" sz="3350" smtClean="0">
                    <a:solidFill>
                      <a:srgbClr val="000000"/>
                    </a:solidFill>
                    <a:ea typeface="Calibri" panose="020F0502020204030204" pitchFamily="34" charset="0"/>
                    <a:cs typeface="Arial" panose="020B0604020202020204" pitchFamily="34" charset="0"/>
                  </a:rPr>
                  <a:t>?</a:t>
                </a:r>
                <a:endParaRPr lang="vi-VN" sz="3350">
                  <a:solidFill>
                    <a:srgbClr val="000000"/>
                  </a:solidFill>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52400" y="123154"/>
                <a:ext cx="17983200" cy="10049546"/>
              </a:xfrm>
              <a:prstGeom prst="rect">
                <a:avLst/>
              </a:prstGeom>
              <a:blipFill>
                <a:blip r:embed="rId3"/>
                <a:stretch>
                  <a:fillRect l="-915" r="-915" b="-1152"/>
                </a:stretch>
              </a:blipFill>
            </p:spPr>
            <p:txBody>
              <a:bodyPr/>
              <a:lstStyle/>
              <a:p>
                <a:r>
                  <a:rPr lang="en-US">
                    <a:noFill/>
                  </a:rPr>
                  <a:t> </a:t>
                </a:r>
              </a:p>
            </p:txBody>
          </p:sp>
        </mc:Fallback>
      </mc:AlternateContent>
    </p:spTree>
    <p:extLst>
      <p:ext uri="{BB962C8B-B14F-4D97-AF65-F5344CB8AC3E}">
        <p14:creationId xmlns:p14="http://schemas.microsoft.com/office/powerpoint/2010/main" val="143839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alpha val="51000"/>
          </a:srgb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rot="18227950">
            <a:off x="16580262" y="596430"/>
            <a:ext cx="1255522" cy="1208586"/>
          </a:xfrm>
          <a:prstGeom prst="rect">
            <a:avLst/>
          </a:prstGeom>
        </p:spPr>
      </p:pic>
      <p:sp>
        <p:nvSpPr>
          <p:cNvPr id="4" name="Oval Callout 3"/>
          <p:cNvSpPr/>
          <p:nvPr/>
        </p:nvSpPr>
        <p:spPr>
          <a:xfrm>
            <a:off x="685800" y="5715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457200" y="2019300"/>
                <a:ext cx="17297400" cy="6957867"/>
              </a:xfrm>
              <a:prstGeom prst="rect">
                <a:avLst/>
              </a:prstGeom>
            </p:spPr>
            <p:txBody>
              <a:bodyPr wrap="square">
                <a:spAutoFit/>
              </a:bodyPr>
              <a:lstStyle/>
              <a:p>
                <a:pPr algn="just">
                  <a:lnSpc>
                    <a:spcPct val="150000"/>
                  </a:lnSpc>
                  <a:spcBef>
                    <a:spcPts val="600"/>
                  </a:spcBef>
                  <a:spcAft>
                    <a:spcPts val="600"/>
                  </a:spcAft>
                </a:pPr>
                <a:r>
                  <a:rPr lang="en-US" sz="3600" kern="100" smtClean="0">
                    <a:latin typeface="Arial" panose="020B0604020202020204" pitchFamily="34" charset="0"/>
                    <a:ea typeface="Calibri" panose="020F0502020204030204" pitchFamily="34" charset="0"/>
                    <a:cs typeface="Arial" panose="020B0604020202020204" pitchFamily="34" charset="0"/>
                  </a:rPr>
                  <a:t>a) Lương </a:t>
                </a:r>
                <a:r>
                  <a:rPr lang="en-US" sz="3600" kern="100">
                    <a:latin typeface="Arial" panose="020B0604020202020204" pitchFamily="34" charset="0"/>
                    <a:ea typeface="Calibri" panose="020F0502020204030204" pitchFamily="34" charset="0"/>
                    <a:cs typeface="Arial" panose="020B0604020202020204" pitchFamily="34" charset="0"/>
                  </a:rPr>
                  <a:t>năm thứ 2 theo hợp đồng </a:t>
                </a:r>
                <a14:m>
                  <m:oMath xmlns:m="http://schemas.openxmlformats.org/officeDocument/2006/math">
                    <m:r>
                      <m:rPr>
                        <m:sty m:val="p"/>
                      </m:rPr>
                      <a:rPr lang="en-US" sz="3600" i="0" kern="100" smtClean="0">
                        <a:latin typeface="Cambria Math" panose="02040503050406030204" pitchFamily="18" charset="0"/>
                        <a:ea typeface="Calibri" panose="020F0502020204030204" pitchFamily="34" charset="0"/>
                        <a:cs typeface="Arial" panose="020B0604020202020204" pitchFamily="34" charset="0"/>
                      </a:rPr>
                      <m:t>A</m:t>
                    </m:r>
                  </m:oMath>
                </a14:m>
                <a:r>
                  <a:rPr lang="en-US" sz="3600" kern="10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+10=210</m:t>
                    </m:r>
                  </m:oMath>
                </a14:m>
                <a:r>
                  <a:rPr lang="en-US" sz="3600" kern="100">
                    <a:effectLst/>
                    <a:latin typeface="Arial" panose="020B0604020202020204" pitchFamily="34" charset="0"/>
                    <a:ea typeface="Calibri" panose="020F0502020204030204" pitchFamily="34" charset="0"/>
                    <a:cs typeface="Arial" panose="020B0604020202020204" pitchFamily="34" charset="0"/>
                  </a:rPr>
                  <a:t> triệu </a:t>
                </a:r>
                <a:r>
                  <a:rPr lang="en-US" sz="3600" kern="100">
                    <a:effectLst/>
                    <a:latin typeface="Arial" panose="020B0604020202020204" pitchFamily="34" charset="0"/>
                    <a:ea typeface="Calibri" panose="020F0502020204030204" pitchFamily="34" charset="0"/>
                    <a:cs typeface="Arial" panose="020B0604020202020204" pitchFamily="34" charset="0"/>
                  </a:rPr>
                  <a:t>đồng</a:t>
                </a:r>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Lương </a:t>
                </a:r>
                <a:r>
                  <a:rPr lang="en-US" sz="3600" kern="100">
                    <a:effectLst/>
                    <a:latin typeface="Arial" panose="020B0604020202020204" pitchFamily="34" charset="0"/>
                    <a:ea typeface="Calibri" panose="020F0502020204030204" pitchFamily="34" charset="0"/>
                    <a:cs typeface="Arial" panose="020B0604020202020204" pitchFamily="34" charset="0"/>
                  </a:rPr>
                  <a:t>năm thứ 3 theo hợp đồng </a:t>
                </a:r>
                <a14:m>
                  <m:oMath xmlns:m="http://schemas.openxmlformats.org/officeDocument/2006/math">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A</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+10=220</m:t>
                    </m:r>
                  </m:oMath>
                </a14:m>
                <a:r>
                  <a:rPr lang="en-US" sz="3600" kern="100">
                    <a:effectLst/>
                    <a:latin typeface="Arial" panose="020B0604020202020204" pitchFamily="34" charset="0"/>
                    <a:ea typeface="Calibri" panose="020F0502020204030204" pitchFamily="34" charset="0"/>
                    <a:cs typeface="Arial" panose="020B0604020202020204" pitchFamily="34" charset="0"/>
                  </a:rPr>
                  <a:t> triệu </a:t>
                </a:r>
                <a:r>
                  <a:rPr lang="en-US" sz="3600" kern="100">
                    <a:effectLst/>
                    <a:latin typeface="Arial" panose="020B0604020202020204" pitchFamily="34" charset="0"/>
                    <a:ea typeface="Calibri" panose="020F0502020204030204" pitchFamily="34" charset="0"/>
                    <a:cs typeface="Arial" panose="020B0604020202020204" pitchFamily="34" charset="0"/>
                  </a:rPr>
                  <a:t>đồng</a:t>
                </a:r>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Ta </a:t>
                </a:r>
                <a:r>
                  <a:rPr lang="en-US" sz="3600" kern="100">
                    <a:effectLst/>
                    <a:latin typeface="Arial" panose="020B0604020202020204" pitchFamily="34" charset="0"/>
                    <a:ea typeface="Calibri" panose="020F0502020204030204" pitchFamily="34" charset="0"/>
                    <a:cs typeface="Arial" panose="020B0604020202020204" pitchFamily="34" charset="0"/>
                  </a:rPr>
                  <a:t>thấy </a:t>
                </a:r>
                <a14:m>
                  <m:oMath xmlns:m="http://schemas.openxmlformats.org/officeDocument/2006/math">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3600" kern="100">
                    <a:effectLst/>
                    <a:latin typeface="Arial" panose="020B0604020202020204" pitchFamily="34" charset="0"/>
                    <a:ea typeface="Calibri" panose="020F0502020204030204" pitchFamily="34" charset="0"/>
                    <a:cs typeface="Arial" panose="020B0604020202020204" pitchFamily="34" charset="0"/>
                  </a:rPr>
                  <a:t> là một cấp số cộng với số hạng đầu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=200</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công sai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600" kern="100">
                    <a:effectLst/>
                    <a:latin typeface="Arial" panose="020B0604020202020204" pitchFamily="34" charset="0"/>
                    <a:ea typeface="Calibri" panose="020F0502020204030204" pitchFamily="34" charset="0"/>
                    <a:cs typeface="Arial" panose="020B0604020202020204" pitchFamily="34" charset="0"/>
                  </a:rPr>
                  <a:t> nên</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=200+10(</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1)=10</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+190.</m:t>
                      </m:r>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Nếu người lao động đó làm việc cho công ty trong thời gian 5 năm theo hợp đồng </a:t>
                </a:r>
                <a14:m>
                  <m:oMath xmlns:m="http://schemas.openxmlformats.org/officeDocument/2006/math">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A</m:t>
                    </m:r>
                  </m:oMath>
                </a14:m>
                <a:r>
                  <a:rPr lang="en-US" sz="3600" kern="100">
                    <a:effectLst/>
                    <a:latin typeface="Arial" panose="020B0604020202020204" pitchFamily="34" charset="0"/>
                    <a:ea typeface="Calibri" panose="020F0502020204030204" pitchFamily="34" charset="0"/>
                    <a:cs typeface="Arial" panose="020B0604020202020204" pitchFamily="34" charset="0"/>
                  </a:rPr>
                  <a:t> thì tổng số tiền lương người đó nhận được là</a:t>
                </a:r>
              </a:p>
              <a:p>
                <a:pPr algn="ctr">
                  <a:lnSpc>
                    <a:spcPct val="150000"/>
                  </a:lnSpc>
                  <a:spcBef>
                    <a:spcPts val="600"/>
                  </a:spcBef>
                  <a:spcAft>
                    <a:spcPts val="600"/>
                  </a:spcAft>
                </a:pP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5</m:t>
                        </m:r>
                      </m:sub>
                    </m:sSub>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5</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=5</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u</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5.4</m:t>
                        </m:r>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=5.200+</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5.4</m:t>
                        </m:r>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.10=1100 </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triệu </a:t>
                </a:r>
                <a:r>
                  <a:rPr lang="en-US" sz="3600" kern="100">
                    <a:effectLst/>
                    <a:latin typeface="Arial" panose="020B0604020202020204" pitchFamily="34" charset="0"/>
                    <a:ea typeface="Malgun Gothic" panose="020B0503020000020004" pitchFamily="34" charset="-127"/>
                    <a:cs typeface="Arial" panose="020B0604020202020204" pitchFamily="34" charset="0"/>
                  </a:rPr>
                  <a:t>đồng</a:t>
                </a:r>
                <a:r>
                  <a:rPr lang="en-US" sz="3600" kern="100" smtClean="0">
                    <a:effectLst/>
                    <a:latin typeface="Arial" panose="020B0604020202020204" pitchFamily="34" charset="0"/>
                    <a:ea typeface="Malgun Gothic" panose="020B0503020000020004" pitchFamily="34" charset="-127"/>
                    <a:cs typeface="Arial" panose="020B0604020202020204" pitchFamily="34" charset="0"/>
                  </a:rPr>
                  <a:t>.</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7200" y="2019300"/>
                <a:ext cx="17297400" cy="6957867"/>
              </a:xfrm>
              <a:prstGeom prst="rect">
                <a:avLst/>
              </a:prstGeom>
              <a:blipFill>
                <a:blip r:embed="rId3"/>
                <a:stretch>
                  <a:fillRect l="-1057"/>
                </a:stretch>
              </a:blipFill>
            </p:spPr>
            <p:txBody>
              <a:bodyPr/>
              <a:lstStyle/>
              <a:p>
                <a:r>
                  <a:rPr lang="en-US">
                    <a:noFill/>
                  </a:rPr>
                  <a:t> </a:t>
                </a:r>
              </a:p>
            </p:txBody>
          </p:sp>
        </mc:Fallback>
      </mc:AlternateContent>
    </p:spTree>
    <p:extLst>
      <p:ext uri="{BB962C8B-B14F-4D97-AF65-F5344CB8AC3E}">
        <p14:creationId xmlns:p14="http://schemas.microsoft.com/office/powerpoint/2010/main" val="896237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alpha val="51000"/>
          </a:srgb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rot="18227950">
            <a:off x="16580262" y="596430"/>
            <a:ext cx="1255522" cy="1208586"/>
          </a:xfrm>
          <a:prstGeom prst="rect">
            <a:avLst/>
          </a:prstGeom>
        </p:spPr>
      </p:pic>
      <p:sp>
        <p:nvSpPr>
          <p:cNvPr id="4" name="Oval Callout 3"/>
          <p:cNvSpPr/>
          <p:nvPr/>
        </p:nvSpPr>
        <p:spPr>
          <a:xfrm>
            <a:off x="685800" y="5715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457200" y="1943100"/>
                <a:ext cx="17297400" cy="7913513"/>
              </a:xfrm>
              <a:prstGeom prst="rect">
                <a:avLst/>
              </a:prstGeom>
            </p:spPr>
            <p:txBody>
              <a:bodyPr wrap="square">
                <a:spAutoFit/>
              </a:bodyPr>
              <a:lstStyle/>
              <a:p>
                <a:pPr lvl="0">
                  <a:lnSpc>
                    <a:spcPct val="150000"/>
                  </a:lnSpc>
                  <a:defRPr/>
                </a:pP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b) Lương năm thứ 2 theo hợp đồng </a:t>
                </a:r>
                <a14:m>
                  <m:oMath xmlns:m="http://schemas.openxmlformats.org/officeDocument/2006/math">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là: </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defRPr/>
                </a:pPr>
                <a14:m>
                  <m:oMath xmlns:m="http://schemas.openxmlformats.org/officeDocument/2006/math">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.105=180.1,05=189 </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triệu đồng.</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defRPr/>
                </a:pP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Lương năm thứ 3 theo hợp đồng </a:t>
                </a:r>
                <a14:m>
                  <m:oMath xmlns:m="http://schemas.openxmlformats.org/officeDocument/2006/math">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là:</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defRPr/>
                </a:pPr>
                <a14:m>
                  <m:oMath xmlns:m="http://schemas.openxmlformats.org/officeDocument/2006/math">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.105=189.1,05=198,45 </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triệu đồng.</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defRPr/>
                </a:pP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Ta thấy </a:t>
                </a:r>
                <a14:m>
                  <m:oMath xmlns:m="http://schemas.openxmlformats.org/officeDocument/2006/math">
                    <m:d>
                      <m:d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sub>
                        </m:sSub>
                      </m:e>
                    </m:d>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là một cấp số nhân với số hạng đầu </a:t>
                </a:r>
                <a14:m>
                  <m:oMath xmlns:m="http://schemas.openxmlformats.org/officeDocument/2006/math">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=180</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và công bội </a:t>
                </a:r>
                <a14:m>
                  <m:oMath xmlns:m="http://schemas.openxmlformats.org/officeDocument/2006/math">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 </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nên </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defRPr/>
                </a:pP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𝑣</m:t>
                        </m:r>
                      </m:e>
                      <m: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b>
                    </m:sSub>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e>
                      <m:sup>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p>
                    </m:sSup>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180.1,05</m:t>
                        </m:r>
                      </m:e>
                      <m:sup>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35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p>
                    </m:sSup>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defRPr/>
                </a:pPr>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Nếu người lao động đó làm việc cho công ty trong thời gian 5 năm theo hợp đồng </a:t>
                </a:r>
                <a14:m>
                  <m:oMath xmlns:m="http://schemas.openxmlformats.org/officeDocument/2006/math">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oMath>
                </a14:m>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 thì tổng số tiền lương người đó nhận được là</a:t>
                </a:r>
              </a:p>
              <a:p>
                <a:pPr lvl="0" algn="ctr">
                  <a:lnSpc>
                    <a:spcPct val="150000"/>
                  </a:lnSpc>
                  <a:defRPr/>
                </a:pPr>
                <a14:m>
                  <m:oMath xmlns:m="http://schemas.openxmlformats.org/officeDocument/2006/math">
                    <m:sSub>
                      <m:sSub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b>
                    </m:s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b>
                    </m:s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sup>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=180⋅</m:t>
                    </m:r>
                    <m:f>
                      <m:f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sup>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1,05</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≈994,6</m:t>
                    </m:r>
                    <m:r>
                      <m:rPr>
                        <m:nor/>
                      </m:rPr>
                      <a:rPr lang="en-US" sz="3500" i="1"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tri</m:t>
                    </m:r>
                    <m:r>
                      <m:rPr>
                        <m:nor/>
                      </m:rP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m:t>ệ</m:t>
                    </m:r>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u</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m:t>đồ</m:t>
                    </m:r>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ng</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500" i="1" kern="100">
                        <a:solidFill>
                          <a:prstClr val="black"/>
                        </a:solidFill>
                        <a:latin typeface="Arial" panose="020B0604020202020204" pitchFamily="34" charset="0"/>
                        <a:ea typeface="Calibri" panose="020F0502020204030204" pitchFamily="34" charset="0"/>
                        <a:cs typeface="Arial" panose="020B0604020202020204" pitchFamily="34" charset="0"/>
                      </a:rPr>
                      <m:t> </m:t>
                    </m:r>
                  </m:oMath>
                </a14:m>
                <a:r>
                  <a:rPr lang="en-US" sz="350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7200" y="1943100"/>
                <a:ext cx="17297400" cy="7913513"/>
              </a:xfrm>
              <a:prstGeom prst="rect">
                <a:avLst/>
              </a:prstGeom>
              <a:blipFill>
                <a:blip r:embed="rId3"/>
                <a:stretch>
                  <a:fillRect l="-1022" r="-1691"/>
                </a:stretch>
              </a:blipFill>
            </p:spPr>
            <p:txBody>
              <a:bodyPr/>
              <a:lstStyle/>
              <a:p>
                <a:r>
                  <a:rPr lang="en-US">
                    <a:noFill/>
                  </a:rPr>
                  <a:t> </a:t>
                </a:r>
              </a:p>
            </p:txBody>
          </p:sp>
        </mc:Fallback>
      </mc:AlternateContent>
    </p:spTree>
    <p:extLst>
      <p:ext uri="{BB962C8B-B14F-4D97-AF65-F5344CB8AC3E}">
        <p14:creationId xmlns:p14="http://schemas.microsoft.com/office/powerpoint/2010/main" val="3012023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anim calcmode="lin" valueType="num">
                                      <p:cBhvr>
                                        <p:cTn id="3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anim calcmode="lin" valueType="num">
                                      <p:cBhvr>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alpha val="51000"/>
          </a:srgb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rot="18227950">
            <a:off x="16580262" y="596430"/>
            <a:ext cx="1255522" cy="1208586"/>
          </a:xfrm>
          <a:prstGeom prst="rect">
            <a:avLst/>
          </a:prstGeom>
        </p:spPr>
      </p:pic>
      <p:sp>
        <p:nvSpPr>
          <p:cNvPr id="4" name="Oval Callout 3"/>
          <p:cNvSpPr/>
          <p:nvPr/>
        </p:nvSpPr>
        <p:spPr>
          <a:xfrm>
            <a:off x="685800" y="5715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533400" y="2324100"/>
                <a:ext cx="17297400" cy="5324535"/>
              </a:xfrm>
              <a:prstGeom prst="rect">
                <a:avLst/>
              </a:prstGeom>
            </p:spPr>
            <p:txBody>
              <a:bodyPr wrap="square">
                <a:spAutoFit/>
              </a:bodyPr>
              <a:lstStyle/>
              <a:p>
                <a:pPr lvl="0" algn="just">
                  <a:lnSpc>
                    <a:spcPct val="175000"/>
                  </a:lnSpc>
                  <a:spcBef>
                    <a:spcPts val="600"/>
                  </a:spcBef>
                  <a:spcAft>
                    <a:spcPts val="6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c</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Lương hằng năm theo hợp đồng </a:t>
                </a:r>
                <a14:m>
                  <m:oMath xmlns:m="http://schemas.openxmlformats.org/officeDocument/2006/math">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vượt hợp đồng </a:t>
                </a:r>
                <a14:m>
                  <m:oMath xmlns:m="http://schemas.openxmlformats.org/officeDocument/2006/math">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nếu</a:t>
                </a:r>
              </a:p>
              <a:p>
                <a:pPr lvl="0" algn="just">
                  <a:lnSpc>
                    <a:spcPct val="175000"/>
                  </a:lnSpc>
                  <a:spcBef>
                    <a:spcPts val="600"/>
                  </a:spcBef>
                  <a:spcAft>
                    <a:spcPts val="600"/>
                  </a:spcAft>
                  <a:defRPr/>
                </a:pPr>
                <a14:m>
                  <m:oMathPara xmlns:m="http://schemas.openxmlformats.org/officeDocument/2006/math">
                    <m:oMathParaPr>
                      <m:jc m:val="centerGroup"/>
                    </m:oMathParaPr>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⇔180⋅1,</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&gt;10</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+190⇔18⋅1,</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+19.</m:t>
                      </m:r>
                    </m:oMath>
                  </m:oMathPara>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75000"/>
                  </a:lnSpc>
                  <a:spcBef>
                    <a:spcPts val="600"/>
                  </a:spcBef>
                  <a:spcAft>
                    <a:spcPts val="6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là số nguyên dương nhỏ nhất thoả mãn bất phương trình này</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75000"/>
                  </a:lnSpc>
                  <a:spcBef>
                    <a:spcPts val="600"/>
                  </a:spcBef>
                  <a:spcAft>
                    <a:spcPts val="6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từ năm thứ 13 trở đi thì lương hằng năm theo hợp đồng </a:t>
                </a:r>
                <a14:m>
                  <m:oMath xmlns:m="http://schemas.openxmlformats.org/officeDocument/2006/math">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sẽ cao hơn lương hằng năm theo hợp đồng </a:t>
                </a:r>
                <a14:m>
                  <m:oMath xmlns:m="http://schemas.openxmlformats.org/officeDocument/2006/math">
                    <m:r>
                      <m:rPr>
                        <m:sty m:val="p"/>
                      </m:rPr>
                      <a:rPr lang="en-US" sz="360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360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33400" y="2324100"/>
                <a:ext cx="17297400" cy="5324535"/>
              </a:xfrm>
              <a:prstGeom prst="rect">
                <a:avLst/>
              </a:prstGeom>
              <a:blipFill>
                <a:blip r:embed="rId3"/>
                <a:stretch>
                  <a:fillRect l="-1093" r="-1057" b="-801"/>
                </a:stretch>
              </a:blipFill>
            </p:spPr>
            <p:txBody>
              <a:bodyPr/>
              <a:lstStyle/>
              <a:p>
                <a:r>
                  <a:rPr lang="en-US">
                    <a:noFill/>
                  </a:rPr>
                  <a:t> </a:t>
                </a:r>
              </a:p>
            </p:txBody>
          </p:sp>
        </mc:Fallback>
      </mc:AlternateContent>
    </p:spTree>
    <p:extLst>
      <p:ext uri="{BB962C8B-B14F-4D97-AF65-F5344CB8AC3E}">
        <p14:creationId xmlns:p14="http://schemas.microsoft.com/office/powerpoint/2010/main" val="4148573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28600" y="190500"/>
            <a:ext cx="17830800"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3626078">
            <a:off x="16101812" y="8301899"/>
            <a:ext cx="2892593" cy="2715578"/>
          </a:xfrm>
          <a:prstGeom prst="rect">
            <a:avLst/>
          </a:prstGeom>
        </p:spPr>
      </p:pic>
      <p:pic>
        <p:nvPicPr>
          <p:cNvPr id="17" name="Picture 16"/>
          <p:cNvPicPr>
            <a:picLocks noChangeAspect="1"/>
          </p:cNvPicPr>
          <p:nvPr/>
        </p:nvPicPr>
        <p:blipFill>
          <a:blip r:embed="rId3"/>
          <a:stretch>
            <a:fillRect/>
          </a:stretch>
        </p:blipFill>
        <p:spPr>
          <a:xfrm rot="16200000">
            <a:off x="16979050" y="823777"/>
            <a:ext cx="896211" cy="848858"/>
          </a:xfrm>
          <a:prstGeom prst="rect">
            <a:avLst/>
          </a:prstGeom>
        </p:spPr>
      </p:pic>
      <p:sp>
        <p:nvSpPr>
          <p:cNvPr id="12" name="Rectangle 11"/>
          <p:cNvSpPr/>
          <p:nvPr/>
        </p:nvSpPr>
        <p:spPr>
          <a:xfrm>
            <a:off x="986589" y="800100"/>
            <a:ext cx="10134600" cy="865622"/>
          </a:xfrm>
          <a:prstGeom prst="rect">
            <a:avLst/>
          </a:prstGeom>
        </p:spPr>
        <p:txBody>
          <a:bodyPr wrap="square">
            <a:spAutoFit/>
          </a:bodyPr>
          <a:lstStyle/>
          <a:p>
            <a:pPr algn="just">
              <a:lnSpc>
                <a:spcPct val="150000"/>
              </a:lnSpc>
            </a:pPr>
            <a:r>
              <a:rPr lang="en-US" sz="3700" b="1" smtClean="0">
                <a:solidFill>
                  <a:schemeClr val="tx2"/>
                </a:solidFill>
                <a:latin typeface="Arial" panose="020B0604020202020204" pitchFamily="34" charset="0"/>
                <a:ea typeface="Calibri" panose="020F0502020204030204" pitchFamily="34" charset="0"/>
                <a:cs typeface="Arial" panose="020B0604020202020204" pitchFamily="34" charset="0"/>
              </a:rPr>
              <a:t>Bài 25</a:t>
            </a:r>
            <a:r>
              <a:rPr lang="en-US" sz="3700" b="1" smtClean="0">
                <a:solidFill>
                  <a:schemeClr val="tx2"/>
                </a:solidFill>
                <a:latin typeface="Arial" panose="020B0604020202020204" pitchFamily="34" charset="0"/>
                <a:ea typeface="Calibri" panose="020F0502020204030204" pitchFamily="34" charset="0"/>
                <a:cs typeface="Arial" panose="020B0604020202020204" pitchFamily="34" charset="0"/>
              </a:rPr>
              <a:t> (SGK-tr108)</a:t>
            </a:r>
            <a:r>
              <a:rPr lang="en-US" sz="370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a typeface="Calibri" panose="020F0502020204030204" pitchFamily="34" charset="0"/>
                <a:cs typeface="Arial" panose="020B0604020202020204" pitchFamily="34" charset="0"/>
              </a:rPr>
              <a:t>Tính các giới hạn sau:</a:t>
            </a:r>
          </a:p>
        </p:txBody>
      </p:sp>
      <mc:AlternateContent xmlns:mc="http://schemas.openxmlformats.org/markup-compatibility/2006">
        <mc:Choice xmlns:a14="http://schemas.microsoft.com/office/drawing/2010/main" Requires="a14">
          <p:sp>
            <p:nvSpPr>
              <p:cNvPr id="5" name="Rectangle 4"/>
              <p:cNvSpPr/>
              <p:nvPr/>
            </p:nvSpPr>
            <p:spPr>
              <a:xfrm>
                <a:off x="986589" y="2101878"/>
                <a:ext cx="16370558" cy="1810304"/>
              </a:xfrm>
              <a:prstGeom prst="rect">
                <a:avLst/>
              </a:prstGeom>
            </p:spPr>
            <p:txBody>
              <a:bodyPr wrap="square">
                <a:spAutoFit/>
              </a:bodyPr>
              <a:lstStyle/>
              <a:p>
                <a:pPr>
                  <a:lnSpc>
                    <a:spcPct val="150000"/>
                  </a:lnSpc>
                  <a:spcAft>
                    <a:spcPts val="600"/>
                  </a:spcAft>
                </a:pPr>
                <a14:m>
                  <m:oMathPara xmlns:m="http://schemas.openxmlformats.org/officeDocument/2006/math">
                    <m:oMathParaPr>
                      <m:jc m:val="left"/>
                    </m:oMathParaPr>
                    <m:oMath xmlns:m="http://schemas.openxmlformats.org/officeDocument/2006/math">
                      <m:r>
                        <a:rPr lang="en-US" sz="3700" b="0" i="1" kern="100"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700" b="0" i="1" kern="100" smtClean="0">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lim>
                          </m:limLow>
                        </m:fName>
                        <m:e>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effectLst/>
                                  <a:latin typeface="Cambria Math" panose="02040503050406030204" pitchFamily="18" charset="0"/>
                                  <a:ea typeface="Calibri" panose="020F0502020204030204" pitchFamily="34" charset="0"/>
                                  <a:cs typeface="Times New Roman" panose="02020603050405020304" pitchFamily="18" charset="0"/>
                                </a:rPr>
                                <m:t>1+3+5+…+(2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den>
                          </m:f>
                        </m:e>
                      </m:func>
                      <m:r>
                        <a:rPr lang="en-US" sz="3700" kern="10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86589" y="2101878"/>
                <a:ext cx="16370558" cy="18103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142445" y="1651844"/>
                <a:ext cx="9307355" cy="2622577"/>
              </a:xfrm>
              <a:prstGeom prst="rect">
                <a:avLst/>
              </a:prstGeom>
            </p:spPr>
            <p:txBody>
              <a:bodyPr wrap="none">
                <a:spAutoFit/>
              </a:bodyPr>
              <a:lstStyle/>
              <a:p>
                <a:pPr lvl="0">
                  <a:lnSpc>
                    <a:spcPct val="150000"/>
                  </a:lnSpc>
                  <a:spcAft>
                    <a:spcPts val="600"/>
                  </a:spcAft>
                </a:pPr>
                <a14:m>
                  <m:oMathPara xmlns:m="http://schemas.openxmlformats.org/officeDocument/2006/math">
                    <m:oMathParaPr>
                      <m:jc m:val="centerGroup"/>
                    </m:oMathParaPr>
                    <m:oMath xmlns:m="http://schemas.openxmlformats.org/officeDocument/2006/math">
                      <m:r>
                        <a:rPr lang="en-US" sz="37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142445" y="1651844"/>
                <a:ext cx="9307355" cy="26225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986589" y="4964279"/>
                <a:ext cx="6545060" cy="137172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7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7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limLow>
                        <m:limLow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num>
                            <m:den>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e>
                      </m:d>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986589" y="4964279"/>
                <a:ext cx="6545060" cy="137172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6233981" y="4402766"/>
                <a:ext cx="9144000" cy="2202078"/>
              </a:xfrm>
              <a:prstGeom prst="rect">
                <a:avLst/>
              </a:prstGeom>
            </p:spPr>
            <p:txBody>
              <a:bodyPr>
                <a:spAutoFit/>
              </a:bodyPr>
              <a:lstStyle/>
              <a:p>
                <a14:m>
                  <m:oMathPara xmlns:m="http://schemas.openxmlformats.org/officeDocument/2006/math">
                    <m:oMathParaPr>
                      <m:jc m:val="centerGroup"/>
                    </m:oMathParaPr>
                    <m:oMath xmlns:m="http://schemas.openxmlformats.org/officeDocument/2006/math">
                      <m:r>
                        <a:rPr lang="en-US" sz="37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𝑛</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sup>
                          </m:sSup>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a:solidFill>
                    <a:srgbClr val="C00000"/>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6233981" y="4402766"/>
                <a:ext cx="9144000" cy="22020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986589" y="7388098"/>
                <a:ext cx="4650632" cy="123489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7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7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limLow>
                        <m:limLow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 </m:t>
                          </m:r>
                        </m:lim>
                      </m:limLow>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986589" y="7388098"/>
                <a:ext cx="4650632" cy="123489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5637221" y="7447050"/>
                <a:ext cx="9154877" cy="127785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7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 </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 </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a:solidFill>
                    <a:srgbClr val="C00000"/>
                  </a:solidFill>
                </a:endParaRPr>
              </a:p>
            </p:txBody>
          </p:sp>
        </mc:Choice>
        <mc:Fallback>
          <p:sp>
            <p:nvSpPr>
              <p:cNvPr id="13" name="Rectangle 12"/>
              <p:cNvSpPr>
                <a:spLocks noRot="1" noChangeAspect="1" noMove="1" noResize="1" noEditPoints="1" noAdjustHandles="1" noChangeArrowheads="1" noChangeShapeType="1" noTextEdit="1"/>
              </p:cNvSpPr>
              <p:nvPr/>
            </p:nvSpPr>
            <p:spPr>
              <a:xfrm>
                <a:off x="5637221" y="7447050"/>
                <a:ext cx="9154877" cy="127785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7664467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P spid="8" grpId="0"/>
      <p:bldP spid="9" grpId="0"/>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28600" y="190500"/>
            <a:ext cx="17830800"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3626078">
            <a:off x="16101812" y="8301899"/>
            <a:ext cx="2892593" cy="2715578"/>
          </a:xfrm>
          <a:prstGeom prst="rect">
            <a:avLst/>
          </a:prstGeom>
        </p:spPr>
      </p:pic>
      <p:pic>
        <p:nvPicPr>
          <p:cNvPr id="17" name="Picture 16"/>
          <p:cNvPicPr>
            <a:picLocks noChangeAspect="1"/>
          </p:cNvPicPr>
          <p:nvPr/>
        </p:nvPicPr>
        <p:blipFill>
          <a:blip r:embed="rId3"/>
          <a:stretch>
            <a:fillRect/>
          </a:stretch>
        </p:blipFill>
        <p:spPr>
          <a:xfrm rot="16200000">
            <a:off x="16979050" y="823777"/>
            <a:ext cx="896211" cy="848858"/>
          </a:xfrm>
          <a:prstGeom prst="rect">
            <a:avLst/>
          </a:prstGeom>
        </p:spPr>
      </p:pic>
      <p:sp>
        <p:nvSpPr>
          <p:cNvPr id="12" name="Rectangle 11"/>
          <p:cNvSpPr/>
          <p:nvPr/>
        </p:nvSpPr>
        <p:spPr>
          <a:xfrm>
            <a:off x="986589" y="800100"/>
            <a:ext cx="10134600" cy="8656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25 (SGK-tr108)</a:t>
            </a:r>
            <a:r>
              <a:rPr kumimoji="0" lang="en-US" sz="37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Tính các giới hạn sau:</a:t>
            </a:r>
          </a:p>
        </p:txBody>
      </p:sp>
      <mc:AlternateContent xmlns:mc="http://schemas.openxmlformats.org/markup-compatibility/2006">
        <mc:Choice xmlns:a14="http://schemas.microsoft.com/office/drawing/2010/main" Requires="a14">
          <p:sp>
            <p:nvSpPr>
              <p:cNvPr id="5" name="Rectangle 4"/>
              <p:cNvSpPr/>
              <p:nvPr/>
            </p:nvSpPr>
            <p:spPr>
              <a:xfrm>
                <a:off x="2059806" y="2025678"/>
                <a:ext cx="6633411" cy="1530291"/>
              </a:xfrm>
              <a:prstGeom prst="rect">
                <a:avLst/>
              </a:prstGeom>
            </p:spPr>
            <p:txBody>
              <a:bodyPr wrap="square">
                <a:spAutoFit/>
              </a:bodyPr>
              <a:lstStyle/>
              <a:p>
                <a:pPr lvl="0" algn="just">
                  <a:lnSpc>
                    <a:spcPct val="150000"/>
                  </a:lnSpc>
                  <a:spcAft>
                    <a:spcPts val="800"/>
                  </a:spcAft>
                  <a:defRPr/>
                </a:pPr>
                <a14:m>
                  <m:oMathPara xmlns:m="http://schemas.openxmlformats.org/officeDocument/2006/math">
                    <m:oMathParaPr>
                      <m:jc m:val="left"/>
                    </m:oMathParaPr>
                    <m:oMath xmlns:m="http://schemas.openxmlformats.org/officeDocument/2006/math">
                      <m:r>
                        <m:rPr>
                          <m:nor/>
                        </m:rPr>
                        <a:rPr lang="fr-FR" sz="3700" kern="100" smtClean="0">
                          <a:solidFill>
                            <a:prstClr val="black"/>
                          </a:solidFill>
                          <a:latin typeface="Arial" panose="020B0604020202020204" pitchFamily="34" charset="0"/>
                          <a:ea typeface="Malgun Gothic" panose="020B0503020000020004" pitchFamily="34" charset="-127"/>
                          <a:cs typeface="Arial" panose="020B0604020202020204" pitchFamily="34" charset="0"/>
                        </a:rPr>
                        <m:t>d</m:t>
                      </m:r>
                      <m:r>
                        <m:rPr>
                          <m:nor/>
                        </m:rPr>
                        <a:rPr lang="fr-FR" sz="3700" kern="1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700" b="0" i="1" kern="10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limLow>
                        <m:limLow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rad>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059806" y="2025678"/>
                <a:ext cx="6633411" cy="15302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8388417" y="1790700"/>
                <a:ext cx="6324600" cy="1856662"/>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en-US" sz="37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rad>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3700" i="1"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8388417" y="1790700"/>
                <a:ext cx="6324600" cy="18566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700864" y="3426113"/>
                <a:ext cx="13984706" cy="5984587"/>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37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700" b="0" i="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3700" i="1"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lim>
                      </m:limLow>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num>
                        <m:den>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4+0+0</m:t>
                              </m:r>
                            </m:e>
                          </m:rad>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700864" y="3426113"/>
                <a:ext cx="13984706" cy="598458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6246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8600"/>
            <a:ext cx="17710484"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grpSp>
        <p:nvGrpSpPr>
          <p:cNvPr id="13" name="Group 12"/>
          <p:cNvGrpSpPr/>
          <p:nvPr/>
        </p:nvGrpSpPr>
        <p:grpSpPr>
          <a:xfrm>
            <a:off x="685800" y="495300"/>
            <a:ext cx="16567484" cy="5486988"/>
            <a:chOff x="838200" y="495300"/>
            <a:chExt cx="16567484" cy="5486988"/>
          </a:xfrm>
        </p:grpSpPr>
        <mc:AlternateContent xmlns:mc="http://schemas.openxmlformats.org/markup-compatibility/2006">
          <mc:Choice xmlns:a14="http://schemas.microsoft.com/office/drawing/2010/main" Requires="a14">
            <p:sp>
              <p:nvSpPr>
                <p:cNvPr id="11" name="Rectangle 10"/>
                <p:cNvSpPr/>
                <p:nvPr/>
              </p:nvSpPr>
              <p:spPr>
                <a:xfrm>
                  <a:off x="838200" y="495300"/>
                  <a:ext cx="12348411" cy="946413"/>
                </a:xfrm>
                <a:prstGeom prst="rect">
                  <a:avLst/>
                </a:prstGeom>
              </p:spPr>
              <p:txBody>
                <a:bodyPr wrap="square">
                  <a:spAutoFit/>
                </a:bodyPr>
                <a:lstStyle/>
                <a:p>
                  <a:pPr algn="just">
                    <a:lnSpc>
                      <a:spcPct val="150000"/>
                    </a:lnSpc>
                  </a:pPr>
                  <a:r>
                    <a:rPr lang="en-US" sz="3700" b="1" smtClean="0">
                      <a:solidFill>
                        <a:schemeClr val="tx2"/>
                      </a:solidFill>
                      <a:latin typeface="Arial" panose="020B0604020202020204" pitchFamily="34" charset="0"/>
                      <a:ea typeface="Calibri" panose="020F0502020204030204" pitchFamily="34" charset="0"/>
                      <a:cs typeface="Arial" panose="020B0604020202020204" pitchFamily="34" charset="0"/>
                    </a:rPr>
                    <a:t>Bài 26</a:t>
                  </a:r>
                  <a:r>
                    <a:rPr lang="en-US" sz="3700" b="1" smtClean="0">
                      <a:solidFill>
                        <a:schemeClr val="tx2"/>
                      </a:solidFill>
                      <a:latin typeface="Arial" panose="020B0604020202020204" pitchFamily="34" charset="0"/>
                      <a:ea typeface="Calibri" panose="020F0502020204030204" pitchFamily="34" charset="0"/>
                      <a:cs typeface="Arial" panose="020B0604020202020204" pitchFamily="34" charset="0"/>
                    </a:rPr>
                    <a:t> (SGK-tr108)</a:t>
                  </a:r>
                  <a:r>
                    <a:rPr lang="en-US" sz="370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a typeface="Calibri" panose="020F0502020204030204" pitchFamily="34" charset="0"/>
                      <a:cs typeface="Arial" panose="020B0604020202020204" pitchFamily="34" charset="0"/>
                    </a:rPr>
                    <a:t>Tìm các giá trị của tham số </a:t>
                  </a:r>
                  <a14:m>
                    <m:oMath xmlns:m="http://schemas.openxmlformats.org/officeDocument/2006/math">
                      <m:r>
                        <a:rPr lang="vi-VN" sz="37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oMath>
                  </a14:m>
                  <a:r>
                    <a:rPr lang="vi-VN" sz="3700">
                      <a:solidFill>
                        <a:srgbClr val="000000"/>
                      </a:solidFill>
                      <a:ea typeface="Calibri" panose="020F0502020204030204" pitchFamily="34" charset="0"/>
                      <a:cs typeface="Arial" panose="020B0604020202020204" pitchFamily="34" charset="0"/>
                    </a:rPr>
                    <a:t> để:</a:t>
                  </a:r>
                </a:p>
              </p:txBody>
            </p:sp>
          </mc:Choice>
          <mc:Fallback>
            <p:sp>
              <p:nvSpPr>
                <p:cNvPr id="11" name="Rectangle 10"/>
                <p:cNvSpPr>
                  <a:spLocks noRot="1" noChangeAspect="1" noMove="1" noResize="1" noEditPoints="1" noAdjustHandles="1" noChangeArrowheads="1" noChangeShapeType="1" noTextEdit="1"/>
                </p:cNvSpPr>
                <p:nvPr/>
              </p:nvSpPr>
              <p:spPr>
                <a:xfrm>
                  <a:off x="838200" y="495300"/>
                  <a:ext cx="12348411" cy="946413"/>
                </a:xfrm>
                <a:prstGeom prst="rect">
                  <a:avLst/>
                </a:prstGeom>
                <a:blipFill>
                  <a:blip r:embed="rId2"/>
                  <a:stretch>
                    <a:fillRect l="-1580" b="-121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914400" y="800100"/>
                  <a:ext cx="16491284" cy="5182188"/>
                </a:xfrm>
                <a:prstGeom prst="rect">
                  <a:avLst/>
                </a:prstGeom>
              </p:spPr>
              <p:txBody>
                <a:bodyPr wrap="square">
                  <a:spAutoFit/>
                </a:bodyPr>
                <a:lstStyle/>
                <a:p>
                  <a:pPr algn="just">
                    <a:lnSpc>
                      <a:spcPct val="140000"/>
                    </a:lnSpc>
                  </a:pPr>
                  <a:r>
                    <a:rPr lang="en-US" sz="3700" smtClean="0">
                      <a:latin typeface="Arial" panose="020B0604020202020204" pitchFamily="34" charset="0"/>
                      <a:cs typeface="Arial" panose="020B0604020202020204" pitchFamily="34" charset="0"/>
                    </a:rPr>
                    <a:t>a) Hàm </a:t>
                  </a:r>
                  <a:r>
                    <a:rPr lang="en-US" sz="3700">
                      <a:latin typeface="Arial" panose="020B0604020202020204" pitchFamily="34" charset="0"/>
                      <a:cs typeface="Arial" panose="020B0604020202020204" pitchFamily="34" charset="0"/>
                    </a:rPr>
                    <a:t>số </a:t>
                  </a:r>
                  <a14:m>
                    <m:oMath xmlns:m="http://schemas.openxmlformats.org/officeDocument/2006/math">
                      <m:r>
                        <a:rPr lang="en-US" sz="3700" i="1" smtClean="0">
                          <a:latin typeface="Cambria Math" panose="02040503050406030204" pitchFamily="18" charset="0"/>
                          <a:cs typeface="Arial" panose="020B0604020202020204" pitchFamily="34" charset="0"/>
                        </a:rPr>
                        <m:t>𝑓</m:t>
                      </m:r>
                      <m:r>
                        <a:rPr lang="en-US" sz="3700" i="1" smtClean="0">
                          <a:latin typeface="Cambria Math" panose="02040503050406030204" pitchFamily="18" charset="0"/>
                          <a:cs typeface="Arial" panose="020B0604020202020204" pitchFamily="34" charset="0"/>
                        </a:rPr>
                        <m:t>(</m:t>
                      </m:r>
                      <m:r>
                        <a:rPr lang="en-US" sz="3700" i="1" smtClean="0">
                          <a:latin typeface="Cambria Math" panose="02040503050406030204" pitchFamily="18" charset="0"/>
                          <a:cs typeface="Arial" panose="020B0604020202020204" pitchFamily="34" charset="0"/>
                        </a:rPr>
                        <m:t>𝑥</m:t>
                      </m:r>
                      <m:r>
                        <a:rPr lang="en-US" sz="3700" i="1" smtClean="0">
                          <a:latin typeface="Cambria Math" panose="02040503050406030204" pitchFamily="18" charset="0"/>
                          <a:cs typeface="Arial" panose="020B0604020202020204" pitchFamily="34" charset="0"/>
                        </a:rPr>
                        <m:t>) =</m:t>
                      </m:r>
                      <m:d>
                        <m:dPr>
                          <m:begChr m:val="{"/>
                          <m:endChr m:val=""/>
                          <m:ctrlPr>
                            <a:rPr lang="en-US" sz="3700" i="1" smtClean="0">
                              <a:latin typeface="Cambria Math" panose="02040503050406030204" pitchFamily="18" charset="0"/>
                              <a:cs typeface="Arial" panose="020B0604020202020204" pitchFamily="34" charset="0"/>
                            </a:rPr>
                          </m:ctrlPr>
                        </m:dPr>
                        <m:e>
                          <m:eqArr>
                            <m:eqArrPr>
                              <m:ctrlPr>
                                <a:rPr lang="en-US" sz="3700" i="1" smtClean="0">
                                  <a:latin typeface="Cambria Math" panose="02040503050406030204" pitchFamily="18" charset="0"/>
                                  <a:cs typeface="Arial" panose="020B0604020202020204" pitchFamily="34" charset="0"/>
                                </a:rPr>
                              </m:ctrlPr>
                            </m:eqArrPr>
                            <m:e>
                              <m:f>
                                <m:fPr>
                                  <m:ctrlPr>
                                    <a:rPr lang="en-US" sz="3700" i="1">
                                      <a:latin typeface="Cambria Math" panose="02040503050406030204" pitchFamily="18" charset="0"/>
                                      <a:cs typeface="Times New Roman" panose="02020603050405020304" pitchFamily="18" charset="0"/>
                                    </a:rPr>
                                  </m:ctrlPr>
                                </m:fPr>
                                <m:num>
                                  <m:sSup>
                                    <m:sSupPr>
                                      <m:ctrlPr>
                                        <a:rPr lang="en-US" sz="3700" i="1">
                                          <a:effectLst/>
                                          <a:latin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𝑘h𝑖</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b="0" i="1" smtClean="0">
                                  <a:effectLst/>
                                  <a:latin typeface="Cambria Math" panose="02040503050406030204" pitchFamily="18" charset="0"/>
                                  <a:ea typeface="Cambria Math" panose="02040503050406030204" pitchFamily="18" charset="0"/>
                                  <a:cs typeface="Times New Roman" panose="02020603050405020304" pitchFamily="18" charset="0"/>
                                </a:rPr>
                                <m:t>≠−1</m:t>
                              </m:r>
                            </m:e>
                            <m:e>
                              <m:sSup>
                                <m:sSupPr>
                                  <m:ctrlPr>
                                    <a:rPr lang="en-US" sz="3700" i="1" smtClean="0">
                                      <a:latin typeface="Cambria Math" panose="02040503050406030204" pitchFamily="18" charset="0"/>
                                      <a:cs typeface="Arial" panose="020B0604020202020204" pitchFamily="34" charset="0"/>
                                    </a:rPr>
                                  </m:ctrlPr>
                                </m:sSupPr>
                                <m:e>
                                  <m:r>
                                    <a:rPr lang="en-US" sz="3700" b="0" i="1" smtClean="0">
                                      <a:latin typeface="Cambria Math" panose="02040503050406030204" pitchFamily="18" charset="0"/>
                                      <a:cs typeface="Arial" panose="020B0604020202020204" pitchFamily="34" charset="0"/>
                                    </a:rPr>
                                    <m:t>𝑚</m:t>
                                  </m:r>
                                </m:e>
                                <m:sup>
                                  <m:r>
                                    <a:rPr lang="en-US" sz="3700" b="0" i="1" smtClean="0">
                                      <a:latin typeface="Cambria Math" panose="02040503050406030204" pitchFamily="18" charset="0"/>
                                      <a:cs typeface="Arial" panose="020B0604020202020204" pitchFamily="34" charset="0"/>
                                    </a:rPr>
                                    <m:t>2</m:t>
                                  </m:r>
                                </m:sup>
                              </m:sSup>
                              <m:r>
                                <a:rPr lang="en-US" sz="3700" b="0" i="1" smtClean="0">
                                  <a:latin typeface="Cambria Math" panose="02040503050406030204" pitchFamily="18" charset="0"/>
                                  <a:cs typeface="Arial" panose="020B0604020202020204" pitchFamily="34" charset="0"/>
                                </a:rPr>
                                <m:t>         </m:t>
                              </m:r>
                              <m:r>
                                <a:rPr lang="en-US" sz="3700" i="1">
                                  <a:latin typeface="Cambria Math" panose="02040503050406030204" pitchFamily="18" charset="0"/>
                                  <a:ea typeface="Calibri" panose="020F0502020204030204" pitchFamily="34" charset="0"/>
                                  <a:cs typeface="Times New Roman" panose="02020603050405020304" pitchFamily="18" charset="0"/>
                                </a:rPr>
                                <m:t>𝑘h𝑖</m:t>
                              </m:r>
                              <m:r>
                                <a:rPr lang="en-US" sz="3700" i="1">
                                  <a:latin typeface="Cambria Math" panose="02040503050406030204" pitchFamily="18" charset="0"/>
                                  <a:ea typeface="Calibri" panose="020F0502020204030204" pitchFamily="34" charset="0"/>
                                  <a:cs typeface="Times New Roman" panose="02020603050405020304" pitchFamily="18" charset="0"/>
                                </a:rPr>
                                <m:t> </m:t>
                              </m:r>
                              <m:r>
                                <a:rPr lang="en-US" sz="3700" i="1">
                                  <a:latin typeface="Cambria Math" panose="02040503050406030204" pitchFamily="18" charset="0"/>
                                  <a:ea typeface="Calibri" panose="020F0502020204030204" pitchFamily="34" charset="0"/>
                                  <a:cs typeface="Times New Roman" panose="02020603050405020304" pitchFamily="18" charset="0"/>
                                </a:rPr>
                                <m:t>𝑥</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700" i="1">
                                  <a:latin typeface="Cambria Math" panose="02040503050406030204" pitchFamily="18" charset="0"/>
                                  <a:ea typeface="Cambria Math" panose="02040503050406030204" pitchFamily="18" charset="0"/>
                                  <a:cs typeface="Times New Roman" panose="02020603050405020304" pitchFamily="18" charset="0"/>
                                </a:rPr>
                                <m:t>1</m:t>
                              </m:r>
                            </m:e>
                          </m:eqArr>
                        </m:e>
                      </m:d>
                    </m:oMath>
                  </a14:m>
                  <a:r>
                    <a:rPr lang="en-US" sz="3700" smtClean="0">
                      <a:latin typeface="Arial" panose="020B0604020202020204" pitchFamily="34" charset="0"/>
                      <a:cs typeface="Arial" panose="020B0604020202020204" pitchFamily="34" charset="0"/>
                    </a:rPr>
                    <a:t> liên </a:t>
                  </a:r>
                  <a:r>
                    <a:rPr lang="en-US" sz="3700">
                      <a:latin typeface="Arial" panose="020B0604020202020204" pitchFamily="34" charset="0"/>
                      <a:cs typeface="Arial" panose="020B0604020202020204" pitchFamily="34" charset="0"/>
                    </a:rPr>
                    <a:t>tục tại điểm </a:t>
                  </a:r>
                  <a14:m>
                    <m:oMath xmlns:m="http://schemas.openxmlformats.org/officeDocument/2006/math">
                      <m:r>
                        <a:rPr lang="en-US" sz="3700" i="1">
                          <a:latin typeface="Cambria Math" panose="02040503050406030204" pitchFamily="18" charset="0"/>
                          <a:ea typeface="Calibri" panose="020F0502020204030204" pitchFamily="34" charset="0"/>
                          <a:cs typeface="Times New Roman" panose="02020603050405020304" pitchFamily="18" charset="0"/>
                        </a:rPr>
                        <m:t>𝑥</m:t>
                      </m:r>
                      <m:r>
                        <a:rPr lang="en-US" sz="3700" i="1">
                          <a:latin typeface="Cambria Math" panose="02040503050406030204" pitchFamily="18" charset="0"/>
                          <a:ea typeface="Cambria Math" panose="02040503050406030204" pitchFamily="18" charset="0"/>
                          <a:cs typeface="Times New Roman" panose="02020603050405020304" pitchFamily="18" charset="0"/>
                        </a:rPr>
                        <m:t>=−</m:t>
                      </m:r>
                      <m:r>
                        <a:rPr lang="en-US" sz="3700" i="1">
                          <a:latin typeface="Cambria Math" panose="02040503050406030204" pitchFamily="18" charset="0"/>
                          <a:ea typeface="Cambria Math" panose="02040503050406030204" pitchFamily="18" charset="0"/>
                          <a:cs typeface="Times New Roman" panose="02020603050405020304" pitchFamily="18" charset="0"/>
                        </a:rPr>
                        <m:t>1</m:t>
                      </m:r>
                    </m:oMath>
                  </a14:m>
                  <a:r>
                    <a:rPr lang="en-US" sz="3700">
                      <a:latin typeface="Arial" panose="020B0604020202020204" pitchFamily="34" charset="0"/>
                      <a:cs typeface="Arial" panose="020B0604020202020204" pitchFamily="34" charset="0"/>
                    </a:rPr>
                    <a:t>;</a:t>
                  </a:r>
                </a:p>
                <a:p>
                  <a:pPr algn="just">
                    <a:lnSpc>
                      <a:spcPct val="140000"/>
                    </a:lnSpc>
                  </a:pPr>
                  <a:r>
                    <a:rPr lang="en-US" sz="3700" smtClean="0">
                      <a:latin typeface="Arial" panose="020B0604020202020204" pitchFamily="34" charset="0"/>
                      <a:cs typeface="Arial" panose="020B0604020202020204" pitchFamily="34" charset="0"/>
                    </a:rPr>
                    <a:t>b</a:t>
                  </a:r>
                  <a:r>
                    <a:rPr lang="en-US" sz="3700">
                      <a:latin typeface="Arial" panose="020B0604020202020204" pitchFamily="34" charset="0"/>
                      <a:cs typeface="Arial" panose="020B0604020202020204" pitchFamily="34" charset="0"/>
                    </a:rPr>
                    <a:t>) Hàm số </a:t>
                  </a:r>
                  <a14:m>
                    <m:oMath xmlns:m="http://schemas.openxmlformats.org/officeDocument/2006/math">
                      <m:r>
                        <a:rPr lang="en-US" sz="3700" b="0" i="1" smtClean="0">
                          <a:latin typeface="Cambria Math" panose="02040503050406030204" pitchFamily="18" charset="0"/>
                          <a:cs typeface="Arial" panose="020B0604020202020204" pitchFamily="34" charset="0"/>
                        </a:rPr>
                        <m:t>𝑔</m:t>
                      </m:r>
                      <m:r>
                        <a:rPr lang="en-US" sz="3700" i="1">
                          <a:latin typeface="Cambria Math" panose="02040503050406030204" pitchFamily="18" charset="0"/>
                          <a:cs typeface="Arial" panose="020B0604020202020204" pitchFamily="34" charset="0"/>
                        </a:rPr>
                        <m:t>(</m:t>
                      </m:r>
                      <m:r>
                        <a:rPr lang="en-US" sz="3700" i="1">
                          <a:latin typeface="Cambria Math" panose="02040503050406030204" pitchFamily="18" charset="0"/>
                          <a:cs typeface="Arial" panose="020B0604020202020204" pitchFamily="34" charset="0"/>
                        </a:rPr>
                        <m:t>𝑥</m:t>
                      </m:r>
                      <m:r>
                        <a:rPr lang="en-US" sz="3700" i="1">
                          <a:latin typeface="Cambria Math" panose="02040503050406030204" pitchFamily="18" charset="0"/>
                          <a:cs typeface="Arial" panose="020B0604020202020204" pitchFamily="34" charset="0"/>
                        </a:rPr>
                        <m:t>) =</m:t>
                      </m:r>
                      <m:d>
                        <m:dPr>
                          <m:begChr m:val="{"/>
                          <m:endChr m:val=""/>
                          <m:ctrlPr>
                            <a:rPr lang="en-US" sz="3700" i="1">
                              <a:latin typeface="Cambria Math" panose="02040503050406030204" pitchFamily="18" charset="0"/>
                              <a:cs typeface="Arial" panose="020B0604020202020204" pitchFamily="34" charset="0"/>
                            </a:rPr>
                          </m:ctrlPr>
                        </m:dPr>
                        <m:e>
                          <m:eqArr>
                            <m:eqArrPr>
                              <m:ctrlPr>
                                <a:rPr lang="en-US" sz="3700" i="1">
                                  <a:latin typeface="Cambria Math" panose="02040503050406030204" pitchFamily="18" charset="0"/>
                                  <a:cs typeface="Arial" panose="020B0604020202020204" pitchFamily="34" charset="0"/>
                                </a:rPr>
                              </m:ctrlPr>
                            </m:eqArrPr>
                            <m:e>
                              <m:r>
                                <a:rPr lang="en-US" sz="3700" b="0" i="1" smtClean="0">
                                  <a:latin typeface="Cambria Math" panose="02040503050406030204" pitchFamily="18" charset="0"/>
                                  <a:cs typeface="Arial" panose="020B0604020202020204" pitchFamily="34" charset="0"/>
                                </a:rPr>
                                <m:t>2</m:t>
                              </m:r>
                              <m:r>
                                <a:rPr lang="en-US" sz="3700" b="0" i="1" smtClean="0">
                                  <a:latin typeface="Cambria Math" panose="02040503050406030204" pitchFamily="18" charset="0"/>
                                  <a:cs typeface="Arial" panose="020B0604020202020204" pitchFamily="34" charset="0"/>
                                </a:rPr>
                                <m:t>𝑥</m:t>
                              </m:r>
                              <m:r>
                                <a:rPr lang="en-US" sz="3700" b="0" i="1" smtClean="0">
                                  <a:latin typeface="Cambria Math" panose="02040503050406030204" pitchFamily="18" charset="0"/>
                                  <a:cs typeface="Arial" panose="020B0604020202020204" pitchFamily="34" charset="0"/>
                                </a:rPr>
                                <m:t>+</m:t>
                              </m:r>
                              <m:r>
                                <a:rPr lang="en-US" sz="3700" b="0" i="1" smtClean="0">
                                  <a:latin typeface="Cambria Math" panose="02040503050406030204" pitchFamily="18" charset="0"/>
                                  <a:cs typeface="Arial" panose="020B0604020202020204" pitchFamily="34" charset="0"/>
                                </a:rPr>
                                <m:t>𝑚</m:t>
                              </m:r>
                              <m:r>
                                <a:rPr lang="en-US" sz="3700" i="1">
                                  <a:latin typeface="Cambria Math" panose="02040503050406030204" pitchFamily="18" charset="0"/>
                                  <a:ea typeface="Calibri" panose="020F0502020204030204" pitchFamily="34" charset="0"/>
                                  <a:cs typeface="Times New Roman" panose="02020603050405020304" pitchFamily="18" charset="0"/>
                                </a:rPr>
                                <m:t> </m:t>
                              </m:r>
                              <m:r>
                                <a:rPr lang="en-US" sz="3700" b="0" i="1" smtClean="0">
                                  <a:latin typeface="Cambria Math" panose="02040503050406030204" pitchFamily="18" charset="0"/>
                                  <a:ea typeface="Calibri" panose="020F0502020204030204" pitchFamily="34" charset="0"/>
                                  <a:cs typeface="Times New Roman" panose="02020603050405020304" pitchFamily="18" charset="0"/>
                                </a:rPr>
                                <m:t>             </m:t>
                              </m:r>
                              <m:r>
                                <a:rPr lang="en-US" sz="3700" i="1">
                                  <a:latin typeface="Cambria Math" panose="02040503050406030204" pitchFamily="18" charset="0"/>
                                  <a:ea typeface="Calibri" panose="020F0502020204030204" pitchFamily="34" charset="0"/>
                                  <a:cs typeface="Times New Roman" panose="02020603050405020304" pitchFamily="18" charset="0"/>
                                </a:rPr>
                                <m:t>𝑘h𝑖</m:t>
                              </m:r>
                              <m:r>
                                <a:rPr lang="en-US" sz="3700" i="1">
                                  <a:latin typeface="Cambria Math" panose="02040503050406030204" pitchFamily="18" charset="0"/>
                                  <a:ea typeface="Calibri" panose="020F0502020204030204" pitchFamily="34" charset="0"/>
                                  <a:cs typeface="Times New Roman" panose="02020603050405020304" pitchFamily="18" charset="0"/>
                                </a:rPr>
                                <m:t> </m:t>
                              </m:r>
                              <m:r>
                                <a:rPr lang="en-US" sz="3700" i="1">
                                  <a:latin typeface="Cambria Math" panose="02040503050406030204" pitchFamily="18" charset="0"/>
                                  <a:ea typeface="Calibri" panose="020F0502020204030204" pitchFamily="34" charset="0"/>
                                  <a:cs typeface="Times New Roman" panose="02020603050405020304" pitchFamily="18" charset="0"/>
                                </a:rPr>
                                <m:t>𝑥</m:t>
                              </m:r>
                              <m:r>
                                <a:rPr lang="en-US" sz="3700" i="1" smtClean="0">
                                  <a:latin typeface="Cambria Math" panose="02040503050406030204" pitchFamily="18" charset="0"/>
                                  <a:ea typeface="Cambria Math" panose="02040503050406030204" pitchFamily="18" charset="0"/>
                                  <a:cs typeface="Times New Roman" panose="02020603050405020304" pitchFamily="18" charset="0"/>
                                </a:rPr>
                                <m:t>≤</m:t>
                              </m:r>
                              <m:r>
                                <a:rPr lang="en-US" sz="3700" i="1">
                                  <a:latin typeface="Cambria Math" panose="02040503050406030204" pitchFamily="18" charset="0"/>
                                  <a:ea typeface="Cambria Math" panose="02040503050406030204" pitchFamily="18" charset="0"/>
                                  <a:cs typeface="Times New Roman" panose="02020603050405020304" pitchFamily="18" charset="0"/>
                                </a:rPr>
                                <m:t>−1</m:t>
                              </m:r>
                            </m:e>
                            <m:e>
                              <m:f>
                                <m:fPr>
                                  <m:ctrlPr>
                                    <a:rPr lang="en-US" sz="4000" i="1">
                                      <a:latin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latin typeface="Cambria Math" panose="02040503050406030204" pitchFamily="18" charset="0"/>
                                  <a:ea typeface="Calibri" panose="020F0502020204030204" pitchFamily="34" charset="0"/>
                                  <a:cs typeface="Times New Roman" panose="02020603050405020304" pitchFamily="18" charset="0"/>
                                </a:rPr>
                                <m:t>𝑘h𝑖</m:t>
                              </m:r>
                              <m:r>
                                <a:rPr lang="en-US" sz="3700" i="1">
                                  <a:latin typeface="Cambria Math" panose="02040503050406030204" pitchFamily="18" charset="0"/>
                                  <a:ea typeface="Calibri" panose="020F0502020204030204" pitchFamily="34" charset="0"/>
                                  <a:cs typeface="Times New Roman" panose="02020603050405020304" pitchFamily="18" charset="0"/>
                                </a:rPr>
                                <m:t> </m:t>
                              </m:r>
                              <m:r>
                                <a:rPr lang="en-US" sz="3700" i="1">
                                  <a:latin typeface="Cambria Math" panose="02040503050406030204" pitchFamily="18" charset="0"/>
                                  <a:ea typeface="Calibri" panose="020F0502020204030204" pitchFamily="34" charset="0"/>
                                  <a:cs typeface="Times New Roman" panose="02020603050405020304" pitchFamily="18" charset="0"/>
                                </a:rPr>
                                <m:t>𝑥</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&gt;</m:t>
                              </m:r>
                              <m:r>
                                <a:rPr lang="en-US" sz="3700" i="1">
                                  <a:latin typeface="Cambria Math" panose="02040503050406030204" pitchFamily="18" charset="0"/>
                                  <a:ea typeface="Cambria Math" panose="02040503050406030204" pitchFamily="18" charset="0"/>
                                  <a:cs typeface="Times New Roman" panose="02020603050405020304" pitchFamily="18" charset="0"/>
                                </a:rPr>
                                <m:t>−</m:t>
                              </m:r>
                              <m:r>
                                <a:rPr lang="en-US" sz="3700" i="1">
                                  <a:latin typeface="Cambria Math" panose="02040503050406030204" pitchFamily="18" charset="0"/>
                                  <a:ea typeface="Cambria Math" panose="02040503050406030204" pitchFamily="18" charset="0"/>
                                  <a:cs typeface="Times New Roman" panose="02020603050405020304" pitchFamily="18" charset="0"/>
                                </a:rPr>
                                <m:t>1</m:t>
                              </m:r>
                            </m:e>
                          </m:eqArr>
                        </m:e>
                      </m:d>
                    </m:oMath>
                  </a14:m>
                  <a:r>
                    <a:rPr lang="en-US" sz="3700">
                      <a:latin typeface="Arial" panose="020B0604020202020204" pitchFamily="34" charset="0"/>
                      <a:cs typeface="Arial" panose="020B0604020202020204" pitchFamily="34" charset="0"/>
                    </a:rPr>
                    <a:t> liên tục trên ℝ.</a:t>
                  </a:r>
                </a:p>
              </p:txBody>
            </p:sp>
          </mc:Choice>
          <mc:Fallback>
            <p:sp>
              <p:nvSpPr>
                <p:cNvPr id="8" name="Rectangle 7"/>
                <p:cNvSpPr>
                  <a:spLocks noRot="1" noChangeAspect="1" noMove="1" noResize="1" noEditPoints="1" noAdjustHandles="1" noChangeArrowheads="1" noChangeShapeType="1" noTextEdit="1"/>
                </p:cNvSpPr>
                <p:nvPr/>
              </p:nvSpPr>
              <p:spPr>
                <a:xfrm>
                  <a:off x="914400" y="800100"/>
                  <a:ext cx="16491284" cy="5182188"/>
                </a:xfrm>
                <a:prstGeom prst="rect">
                  <a:avLst/>
                </a:prstGeom>
                <a:blipFill>
                  <a:blip r:embed="rId3"/>
                  <a:stretch>
                    <a:fillRect l="-1146"/>
                  </a:stretch>
                </a:blipFill>
              </p:spPr>
              <p:txBody>
                <a:bodyPr/>
                <a:lstStyle/>
                <a:p>
                  <a:r>
                    <a:rPr lang="en-US">
                      <a:noFill/>
                    </a:rPr>
                    <a:t> </a:t>
                  </a:r>
                </a:p>
              </p:txBody>
            </p:sp>
          </mc:Fallback>
        </mc:AlternateContent>
      </p:grpSp>
      <p:sp>
        <p:nvSpPr>
          <p:cNvPr id="21" name="Oval Callout 20"/>
          <p:cNvSpPr/>
          <p:nvPr/>
        </p:nvSpPr>
        <p:spPr>
          <a:xfrm>
            <a:off x="8349079" y="6128672"/>
            <a:ext cx="1621925" cy="8436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4" name="Rectangle 13"/>
              <p:cNvSpPr/>
              <p:nvPr/>
            </p:nvSpPr>
            <p:spPr>
              <a:xfrm>
                <a:off x="762000" y="7048500"/>
                <a:ext cx="16946586" cy="2712281"/>
              </a:xfrm>
              <a:prstGeom prst="rect">
                <a:avLst/>
              </a:prstGeom>
            </p:spPr>
            <p:txBody>
              <a:bodyPr wrap="square">
                <a:spAutoFit/>
              </a:bodyPr>
              <a:lstStyle/>
              <a:p>
                <a:pPr>
                  <a:lnSpc>
                    <a:spcPct val="150000"/>
                  </a:lnSpc>
                </a:pPr>
                <a:r>
                  <a:rPr lang="en-US" sz="3700" smtClean="0">
                    <a:latin typeface="Arial" panose="020B0604020202020204" pitchFamily="34" charset="0"/>
                    <a:ea typeface="Calibri" panose="020F0502020204030204" pitchFamily="34" charset="0"/>
                    <a:cs typeface="Arial" panose="020B0604020202020204" pitchFamily="34" charset="0"/>
                  </a:rPr>
                  <a:t>a) Ta </a:t>
                </a:r>
                <a:r>
                  <a:rPr lang="en-US" sz="37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limLow>
                      <m:limLowPr>
                        <m:ctrlPr>
                          <a:rPr lang="en-US" sz="3700" i="1">
                            <a:effectLst/>
                            <a:latin typeface="Cambria Math" panose="02040503050406030204" pitchFamily="18" charset="0"/>
                            <a:cs typeface="Times New Roman" panose="02020603050405020304" pitchFamily="18" charset="0"/>
                          </a:rPr>
                        </m:ctrlPr>
                      </m:limLowPr>
                      <m:e>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→−1 </m:t>
                        </m:r>
                      </m:lim>
                    </m:limLow>
                    <m:r>
                      <a:rPr lang="en-US" sz="370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𝑓</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a:effectLst/>
                            <a:latin typeface="Cambria Math" panose="02040503050406030204" pitchFamily="18" charset="0"/>
                            <a:cs typeface="Times New Roman" panose="02020603050405020304" pitchFamily="18" charset="0"/>
                          </a:rPr>
                        </m:ctrlPr>
                      </m:limLowPr>
                      <m:e>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→−1 </m:t>
                        </m:r>
                      </m:lim>
                    </m:limLow>
                    <m:r>
                      <a:rPr lang="en-US" sz="37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a:effectLst/>
                            <a:latin typeface="Cambria Math" panose="02040503050406030204" pitchFamily="18" charset="0"/>
                            <a:cs typeface="Times New Roman" panose="02020603050405020304" pitchFamily="18" charset="0"/>
                          </a:rPr>
                        </m:ctrlPr>
                      </m:fPr>
                      <m:num>
                        <m:sSup>
                          <m:sSupPr>
                            <m:ctrlPr>
                              <a:rPr lang="en-US" sz="3700" i="1">
                                <a:effectLst/>
                                <a:latin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7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a:effectLst/>
                            <a:latin typeface="Cambria Math" panose="02040503050406030204" pitchFamily="18" charset="0"/>
                            <a:cs typeface="Times New Roman" panose="02020603050405020304" pitchFamily="18" charset="0"/>
                          </a:rPr>
                        </m:ctrlPr>
                      </m:limLowPr>
                      <m:e>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→−1 </m:t>
                        </m:r>
                      </m:lim>
                    </m:limLow>
                    <m:r>
                      <a:rPr lang="en-US" sz="37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a:effectLst/>
                            <a:latin typeface="Cambria Math" panose="02040503050406030204" pitchFamily="18" charset="0"/>
                            <a:cs typeface="Times New Roman" panose="02020603050405020304" pitchFamily="18" charset="0"/>
                          </a:rPr>
                        </m:ctrlPr>
                      </m:fPr>
                      <m:num>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+1)(</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7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a:effectLst/>
                            <a:latin typeface="Cambria Math" panose="02040503050406030204" pitchFamily="18" charset="0"/>
                            <a:cs typeface="Times New Roman" panose="02020603050405020304" pitchFamily="18" charset="0"/>
                          </a:rPr>
                        </m:ctrlPr>
                      </m:limLowPr>
                      <m:e>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→−1 </m:t>
                        </m:r>
                      </m:lim>
                    </m:limLow>
                    <m:r>
                      <a:rPr lang="en-US" sz="370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+3)=2</m:t>
                    </m:r>
                  </m:oMath>
                </a14:m>
                <a:r>
                  <a:rPr lang="en-US" sz="3700" smtClean="0">
                    <a:effectLst/>
                    <a:latin typeface="Arial" panose="020B0604020202020204" pitchFamily="34" charset="0"/>
                    <a:ea typeface="Calibri" panose="020F0502020204030204" pitchFamily="34" charset="0"/>
                    <a:cs typeface="Arial" panose="020B0604020202020204" pitchFamily="34" charset="0"/>
                  </a:rPr>
                  <a:t>.</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700" smtClean="0">
                    <a:effectLst/>
                    <a:latin typeface="Arial" panose="020B0604020202020204" pitchFamily="34" charset="0"/>
                    <a:ea typeface="Calibri" panose="020F0502020204030204" pitchFamily="34" charset="0"/>
                    <a:cs typeface="Arial" panose="020B0604020202020204" pitchFamily="34" charset="0"/>
                  </a:rPr>
                  <a:t>Hàm </a:t>
                </a:r>
                <a:r>
                  <a:rPr lang="en-US" sz="3700">
                    <a:effectLst/>
                    <a:latin typeface="Arial" panose="020B0604020202020204" pitchFamily="34" charset="0"/>
                    <a:ea typeface="Calibri" panose="020F0502020204030204" pitchFamily="34" charset="0"/>
                    <a:cs typeface="Arial" panose="020B0604020202020204" pitchFamily="34" charset="0"/>
                  </a:rPr>
                  <a:t>số liên tục tại điểm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m:t>
                    </m:r>
                    <m:r>
                      <a:rPr lang="en-US" sz="3700">
                        <a:effectLst/>
                        <a:latin typeface="Cambria Math" panose="02040503050406030204" pitchFamily="18" charset="0"/>
                        <a:ea typeface="Calibri" panose="020F0502020204030204" pitchFamily="34" charset="0"/>
                        <a:cs typeface="Times New Roman" panose="02020603050405020304" pitchFamily="18" charset="0"/>
                      </a:rPr>
                      <m:t>1⇔</m:t>
                    </m:r>
                    <m:limLow>
                      <m:limLowPr>
                        <m:ctrlPr>
                          <a:rPr lang="en-US" sz="3700" i="1">
                            <a:effectLst/>
                            <a:latin typeface="Cambria Math" panose="02040503050406030204" pitchFamily="18" charset="0"/>
                            <a:cs typeface="Times New Roman" panose="02020603050405020304" pitchFamily="18" charset="0"/>
                          </a:rPr>
                        </m:ctrlPr>
                      </m:limLowPr>
                      <m:e>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effectLst/>
                            <a:latin typeface="Cambria Math" panose="02040503050406030204" pitchFamily="18" charset="0"/>
                            <a:ea typeface="Calibri" panose="020F0502020204030204" pitchFamily="34" charset="0"/>
                            <a:cs typeface="Times New Roman" panose="02020603050405020304" pitchFamily="18" charset="0"/>
                          </a:rPr>
                          <m:t>→−1 </m:t>
                        </m:r>
                      </m:lim>
                    </m:limLow>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f</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𝑓</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m:t>
                    </m:r>
                    <m:r>
                      <a:rPr lang="en-US" sz="370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3700" i="1">
                            <a:effectLst/>
                            <a:latin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37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𝑚</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effectLst/>
                            <a:latin typeface="Cambria Math" panose="02040503050406030204" pitchFamily="18" charset="0"/>
                            <a:cs typeface="Times New Roman" panose="02020603050405020304" pitchFamily="18" charset="0"/>
                          </a:rPr>
                        </m:ctrlPr>
                      </m:radPr>
                      <m:deg/>
                      <m:e>
                        <m:r>
                          <a:rPr lang="en-US" sz="3700">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700" smtClean="0">
                    <a:effectLst/>
                    <a:latin typeface="Arial" panose="020B0604020202020204" pitchFamily="34" charset="0"/>
                    <a:ea typeface="Calibri" panose="020F050202020403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762000" y="7048500"/>
                <a:ext cx="16946586" cy="2712281"/>
              </a:xfrm>
              <a:prstGeom prst="rect">
                <a:avLst/>
              </a:prstGeom>
              <a:blipFill>
                <a:blip r:embed="rId4"/>
                <a:stretch>
                  <a:fillRect l="-1115"/>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15653182" y="2956082"/>
            <a:ext cx="1736707" cy="2060241"/>
          </a:xfrm>
          <a:prstGeom prst="rect">
            <a:avLst/>
          </a:prstGeom>
        </p:spPr>
      </p:pic>
    </p:spTree>
    <p:extLst>
      <p:ext uri="{BB962C8B-B14F-4D97-AF65-F5344CB8AC3E}">
        <p14:creationId xmlns:p14="http://schemas.microsoft.com/office/powerpoint/2010/main" val="9195739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8600"/>
            <a:ext cx="17710484"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1" name="Oval Callout 20"/>
          <p:cNvSpPr/>
          <p:nvPr/>
        </p:nvSpPr>
        <p:spPr>
          <a:xfrm>
            <a:off x="8349079" y="723900"/>
            <a:ext cx="1621925" cy="8436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4" name="Rectangle 13"/>
              <p:cNvSpPr/>
              <p:nvPr/>
            </p:nvSpPr>
            <p:spPr>
              <a:xfrm>
                <a:off x="914400" y="1790700"/>
                <a:ext cx="16443307" cy="8038932"/>
              </a:xfrm>
              <a:prstGeom prst="rect">
                <a:avLst/>
              </a:prstGeom>
            </p:spPr>
            <p:txBody>
              <a:bodyPr wrap="square">
                <a:spAutoFit/>
              </a:bodyPr>
              <a:lstStyle/>
              <a:p>
                <a:pPr>
                  <a:lnSpc>
                    <a:spcPct val="150000"/>
                  </a:lnSpc>
                  <a:spcBef>
                    <a:spcPts val="600"/>
                  </a:spcBef>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b) Rõ ràng hàm số đã cho liên tục tại mọi điểm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Tại </a:t>
                </a:r>
                <a:r>
                  <a:rPr lang="en-US" sz="3600" kern="100">
                    <a:effectLst/>
                    <a:latin typeface="Arial" panose="020B0604020202020204" pitchFamily="34" charset="0"/>
                    <a:ea typeface="Calibri" panose="020F0502020204030204" pitchFamily="34" charset="0"/>
                    <a:cs typeface="Arial" panose="020B0604020202020204" pitchFamily="34" charset="0"/>
                  </a:rPr>
                  <a:t>điểm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600" kern="100">
                    <a:effectLst/>
                    <a:latin typeface="Arial" panose="020B0604020202020204" pitchFamily="34" charset="0"/>
                    <a:ea typeface="Calibri" panose="020F0502020204030204" pitchFamily="34" charset="0"/>
                    <a:cs typeface="Arial" panose="020B0604020202020204" pitchFamily="34" charset="0"/>
                  </a:rPr>
                  <a:t>, ta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e>
                          </m:d>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600" kern="100" smtClean="0">
                    <a:effectLst/>
                    <a:ea typeface="Calibri" panose="020F0502020204030204" pitchFamily="34" charset="0"/>
                    <a:cs typeface="Times New Roman" panose="02020603050405020304" pitchFamily="18" charset="0"/>
                  </a:rPr>
                  <a:t>    </a:t>
                </a:r>
                <a14:m>
                  <m:oMath xmlns:m="http://schemas.openxmlformats.org/officeDocument/2006/math">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 (2</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r>
                      <m:rPr>
                        <m:nor/>
                      </m:rPr>
                      <a:rPr lang="en-US" sz="3600" i="1" kern="100">
                        <a:effectLst/>
                        <a:latin typeface="Arial" panose="020B0604020202020204" pitchFamily="34" charset="0"/>
                        <a:ea typeface="Calibri" panose="020F0502020204030204" pitchFamily="34" charset="0"/>
                        <a:cs typeface="Arial" panose="020B0604020202020204" pitchFamily="34" charset="0"/>
                      </a:rPr>
                      <m:t> </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v</m:t>
                    </m:r>
                    <m:r>
                      <m:rPr>
                        <m:nor/>
                      </m:rPr>
                      <a:rPr lang="en-US" sz="3600" kern="100">
                        <a:effectLst/>
                        <a:latin typeface="Arial" panose="020B0604020202020204" pitchFamily="34" charset="0"/>
                        <a:ea typeface="Calibri" panose="020F0502020204030204" pitchFamily="34" charset="0"/>
                        <a:cs typeface="Arial" panose="020B0604020202020204" pitchFamily="34" charset="0"/>
                      </a:rPr>
                      <m:t>à</m:t>
                    </m:r>
                    <m:r>
                      <m:rPr>
                        <m:nor/>
                      </m:rPr>
                      <a:rPr lang="en-US" sz="3600" i="1" kern="100">
                        <a:effectLst/>
                        <a:latin typeface="Arial" panose="020B0604020202020204" pitchFamily="34" charset="0"/>
                        <a:ea typeface="Calibri" panose="020F0502020204030204" pitchFamily="34" charset="0"/>
                        <a:cs typeface="Arial" panose="020B0604020202020204" pitchFamily="34" charset="0"/>
                      </a:rPr>
                      <m:t> </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(1)=2+</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Hàm số liên tục tại điểm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600" kern="100">
                    <a:effectLst/>
                    <a:latin typeface="Arial" panose="020B0604020202020204" pitchFamily="34" charset="0"/>
                    <a:ea typeface="Calibri" panose="020F0502020204030204" pitchFamily="34" charset="0"/>
                    <a:cs typeface="Arial" panose="020B0604020202020204" pitchFamily="34" charset="0"/>
                  </a:rPr>
                  <a:t> khi và chỉ khi</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+2=3⇔</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600" kern="100">
                    <a:effectLst/>
                    <a:latin typeface="Arial" panose="020B0604020202020204" pitchFamily="34" charset="0"/>
                    <a:ea typeface="Malgun Gothic" panose="020B0503020000020004" pitchFamily="34" charset="-127"/>
                    <a:cs typeface="Arial" panose="020B0604020202020204" pitchFamily="34" charset="0"/>
                  </a:rPr>
                  <a:t>Vậy với </a:t>
                </a:r>
                <a14:m>
                  <m:oMath xmlns:m="http://schemas.openxmlformats.org/officeDocument/2006/math">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=1 </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thì hàm số đã cho liên tục trên </a:t>
                </a:r>
                <a14:m>
                  <m:oMath xmlns:m="http://schemas.openxmlformats.org/officeDocument/2006/math">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ℝ</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914400" y="1790700"/>
                <a:ext cx="16443307" cy="8038932"/>
              </a:xfrm>
              <a:prstGeom prst="rect">
                <a:avLst/>
              </a:prstGeom>
              <a:blipFill>
                <a:blip r:embed="rId2"/>
                <a:stretch>
                  <a:fillRect l="-1112" b="-683"/>
                </a:stretch>
              </a:blipFill>
            </p:spPr>
            <p:txBody>
              <a:bodyPr/>
              <a:lstStyle/>
              <a:p>
                <a:r>
                  <a:rPr lang="en-US">
                    <a:noFill/>
                  </a:rPr>
                  <a:t> </a:t>
                </a:r>
              </a:p>
            </p:txBody>
          </p:sp>
        </mc:Fallback>
      </mc:AlternateContent>
      <p:pic>
        <p:nvPicPr>
          <p:cNvPr id="23" name="Picture 22"/>
          <p:cNvPicPr>
            <a:picLocks noChangeAspect="1"/>
          </p:cNvPicPr>
          <p:nvPr/>
        </p:nvPicPr>
        <p:blipFill>
          <a:blip r:embed="rId3"/>
          <a:stretch>
            <a:fillRect/>
          </a:stretch>
        </p:blipFill>
        <p:spPr>
          <a:xfrm>
            <a:off x="15697200" y="957793"/>
            <a:ext cx="1736707" cy="2060241"/>
          </a:xfrm>
          <a:prstGeom prst="rect">
            <a:avLst/>
          </a:prstGeom>
        </p:spPr>
      </p:pic>
    </p:spTree>
    <p:extLst>
      <p:ext uri="{BB962C8B-B14F-4D97-AF65-F5344CB8AC3E}">
        <p14:creationId xmlns:p14="http://schemas.microsoft.com/office/powerpoint/2010/main" val="283648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up)">
                                      <p:cBhvr>
                                        <p:cTn id="20" dur="500"/>
                                        <p:tgtEl>
                                          <p:spTgt spid="14">
                                            <p:txEl>
                                              <p:pRg st="2" end="2"/>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wipe(up)">
                                      <p:cBhvr>
                                        <p:cTn id="23" dur="500"/>
                                        <p:tgtEl>
                                          <p:spTgt spid="1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8" dur="500"/>
                                        <p:tgtEl>
                                          <p:spTgt spid="14">
                                            <p:txEl>
                                              <p:pRg st="4" end="4"/>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Effect transition="in" filter="randombar(horizontal)">
                                      <p:cBhvr>
                                        <p:cTn id="31" dur="500"/>
                                        <p:tgtEl>
                                          <p:spTgt spid="1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xEl>
                                              <p:pRg st="6" end="6"/>
                                            </p:txEl>
                                          </p:spTgt>
                                        </p:tgtEl>
                                        <p:attrNameLst>
                                          <p:attrName>style.visibility</p:attrName>
                                        </p:attrNameLst>
                                      </p:cBhvr>
                                      <p:to>
                                        <p:strVal val="visible"/>
                                      </p:to>
                                    </p:set>
                                    <p:animEffect transition="in" filter="wipe(down)">
                                      <p:cBhvr>
                                        <p:cTn id="36"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8600"/>
            <a:ext cx="17710484"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691816"/>
            <a:ext cx="1676400" cy="621665"/>
          </a:xfrm>
          <a:prstGeom prst="rect">
            <a:avLst/>
          </a:prstGeom>
        </p:spPr>
      </p:pic>
      <p:sp>
        <p:nvSpPr>
          <p:cNvPr id="11" name="Rectangle 10"/>
          <p:cNvSpPr/>
          <p:nvPr/>
        </p:nvSpPr>
        <p:spPr>
          <a:xfrm>
            <a:off x="759478" y="529441"/>
            <a:ext cx="16158411" cy="946413"/>
          </a:xfrm>
          <a:prstGeom prst="rect">
            <a:avLst/>
          </a:prstGeom>
        </p:spPr>
        <p:txBody>
          <a:bodyPr wrap="square">
            <a:spAutoFit/>
          </a:bodyPr>
          <a:lstStyle/>
          <a:p>
            <a:pPr algn="just">
              <a:lnSpc>
                <a:spcPct val="150000"/>
              </a:lnSpc>
            </a:pPr>
            <a:r>
              <a:rPr lang="en-US" sz="3700" b="1" smtClean="0">
                <a:solidFill>
                  <a:schemeClr val="tx2"/>
                </a:solidFill>
                <a:latin typeface="Arial" panose="020B0604020202020204" pitchFamily="34" charset="0"/>
                <a:ea typeface="Calibri" panose="020F0502020204030204" pitchFamily="34" charset="0"/>
                <a:cs typeface="Arial" panose="020B0604020202020204" pitchFamily="34" charset="0"/>
              </a:rPr>
              <a:t>Bài 27</a:t>
            </a:r>
            <a:r>
              <a:rPr lang="en-US" sz="3700" b="1" smtClean="0">
                <a:solidFill>
                  <a:schemeClr val="tx2"/>
                </a:solidFill>
                <a:latin typeface="Arial" panose="020B0604020202020204" pitchFamily="34" charset="0"/>
                <a:ea typeface="Calibri" panose="020F0502020204030204" pitchFamily="34" charset="0"/>
                <a:cs typeface="Arial" panose="020B0604020202020204" pitchFamily="34" charset="0"/>
              </a:rPr>
              <a:t> (SGK-tr108)</a:t>
            </a:r>
            <a:r>
              <a:rPr lang="en-US" sz="370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a typeface="Calibri" panose="020F0502020204030204" pitchFamily="34" charset="0"/>
                <a:cs typeface="Arial" panose="020B0604020202020204" pitchFamily="34" charset="0"/>
              </a:rPr>
              <a:t>Giải các phương trình và bất phương trình sau:</a:t>
            </a:r>
          </a:p>
        </p:txBody>
      </p:sp>
      <mc:AlternateContent xmlns:mc="http://schemas.openxmlformats.org/markup-compatibility/2006">
        <mc:Choice xmlns:a14="http://schemas.microsoft.com/office/drawing/2010/main" Requires="a14">
          <p:sp>
            <p:nvSpPr>
              <p:cNvPr id="6" name="Rectangle 5"/>
              <p:cNvSpPr/>
              <p:nvPr/>
            </p:nvSpPr>
            <p:spPr>
              <a:xfrm>
                <a:off x="930442" y="5797216"/>
                <a:ext cx="16992814" cy="3960956"/>
              </a:xfrm>
              <a:prstGeom prst="rect">
                <a:avLst/>
              </a:prstGeom>
            </p:spPr>
            <p:txBody>
              <a:bodyPr wrap="square">
                <a:spAutoFit/>
              </a:bodyPr>
              <a:lstStyle/>
              <a:p>
                <a:pPr>
                  <a:lnSpc>
                    <a:spcPct val="150000"/>
                  </a:lnSpc>
                  <a:spcAft>
                    <a:spcPts val="600"/>
                  </a:spcAft>
                </a:pPr>
                <a:r>
                  <a:rPr lang="en-US" sz="3600" kern="10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Điều </a:t>
                </a:r>
                <a:r>
                  <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rPr>
                  <a:t>kiện </a:t>
                </a:r>
                <a14:m>
                  <m:oMath xmlns:m="http://schemas.openxmlformats.org/officeDocument/2006/math">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&gt;3</m:t>
                    </m:r>
                  </m:oMath>
                </a14:m>
                <a:r>
                  <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rPr>
                  <a:t>Với </a:t>
                </a:r>
                <a:r>
                  <a:rPr lang="en-US" sz="3600" kern="10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điều </a:t>
                </a:r>
                <a:r>
                  <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rPr>
                  <a:t>kiện này ta có:</a:t>
                </a: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sub>
                      </m:sSub>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sSub>
                        <m:sSubPr>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sub>
                      </m:sSub>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3)=3⇔</m:t>
                      </m:r>
                      <m:sSub>
                        <m:sSubPr>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sub>
                      </m:sSub>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3)=3⇔(</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rPr>
                  <a:t>Từ đó ta được </a:t>
                </a:r>
                <a14:m>
                  <m:oMath xmlns:m="http://schemas.openxmlformats.org/officeDocument/2006/math">
                    <m:sSup>
                      <m:sSupPr>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67=0⇔</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=1+2</m:t>
                    </m:r>
                    <m:rad>
                      <m:radPr>
                        <m:degHide m:val="on"/>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17</m:t>
                        </m:r>
                      </m:e>
                    </m:rad>
                  </m:oMath>
                </a14:m>
                <a:r>
                  <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17</m:t>
                        </m:r>
                      </m:e>
                    </m:rad>
                    <m:r>
                      <a:rPr lang="en-US" sz="3600" b="0" i="0"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b="0" i="0"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lo</m:t>
                    </m:r>
                    <m:r>
                      <a:rPr lang="en-US" sz="3600" b="0" i="0"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ạ</m:t>
                    </m:r>
                    <m:r>
                      <m:rPr>
                        <m:sty m:val="p"/>
                      </m:rPr>
                      <a:rPr lang="en-US" sz="3600" b="0" i="0"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i</m:t>
                    </m:r>
                    <m:r>
                      <a:rPr lang="en-US" sz="3600" b="0" i="0"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solidFill>
                    <a:srgbClr val="C0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3600" kern="10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Vậy </a:t>
                </a:r>
                <a:r>
                  <a:rPr lang="en-US" sz="3600" kern="100">
                    <a:solidFill>
                      <a:srgbClr val="C00000"/>
                    </a:solidFill>
                    <a:effectLst/>
                    <a:latin typeface="Arial" panose="020B0604020202020204" pitchFamily="34" charset="0"/>
                    <a:ea typeface="Calibri" panose="020F0502020204030204" pitchFamily="34" charset="0"/>
                    <a:cs typeface="Arial" panose="020B0604020202020204" pitchFamily="34" charset="0"/>
                  </a:rPr>
                  <a:t>phương trình đã cho có nghiệm duy nhất </a:t>
                </a:r>
                <a14:m>
                  <m:oMath xmlns:m="http://schemas.openxmlformats.org/officeDocument/2006/math">
                    <m: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=1+2</m:t>
                    </m:r>
                    <m:rad>
                      <m:radPr>
                        <m:degHide m:val="on"/>
                        <m:ctrlPr>
                          <a:rPr lang="en-US" sz="3600"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17</m:t>
                        </m:r>
                      </m:e>
                    </m:rad>
                  </m:oMath>
                </a14:m>
                <a:r>
                  <a:rPr lang="en-US" sz="3600" kern="10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3600">
                  <a:solidFill>
                    <a:srgbClr val="C00000"/>
                  </a:solidFill>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30442" y="5797216"/>
                <a:ext cx="16992814" cy="3960956"/>
              </a:xfrm>
              <a:prstGeom prst="rect">
                <a:avLst/>
              </a:prstGeom>
              <a:blipFill>
                <a:blip r:embed="rId3"/>
                <a:stretch>
                  <a:fillRect l="-1112" b="-16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914400" y="1725698"/>
                <a:ext cx="2029658" cy="851965"/>
              </a:xfrm>
              <a:prstGeom prst="rect">
                <a:avLst/>
              </a:prstGeom>
            </p:spPr>
            <p:txBody>
              <a:bodyPr wrap="none">
                <a:spAutoFit/>
              </a:bodyPr>
              <a:lstStyle/>
              <a:p>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en>
                        </m:f>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914400" y="1725698"/>
                <a:ext cx="2029658" cy="851965"/>
              </a:xfrm>
              <a:prstGeom prst="rect">
                <a:avLst/>
              </a:prstGeom>
              <a:blipFill>
                <a:blip r:embed="rId4"/>
                <a:stretch>
                  <a:fillRect l="-9009" b="-2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944058" y="1603050"/>
                <a:ext cx="8431731" cy="123020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sSub>
                            <m:sSub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a:solidFill>
                    <a:srgbClr val="C00000"/>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2944058" y="1603050"/>
                <a:ext cx="8431731" cy="123020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914400" y="3320573"/>
                <a:ext cx="2906180" cy="722377"/>
              </a:xfrm>
              <a:prstGeom prst="rect">
                <a:avLst/>
              </a:prstGeom>
            </p:spPr>
            <p:txBody>
              <a:bodyPr wrap="none">
                <a:spAutoFit/>
              </a:bodyPr>
              <a:lstStyle/>
              <a:p>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914400" y="3320573"/>
                <a:ext cx="2906180" cy="722377"/>
              </a:xfrm>
              <a:prstGeom prst="rect">
                <a:avLst/>
              </a:prstGeom>
              <a:blipFill>
                <a:blip r:embed="rId6"/>
                <a:stretch>
                  <a:fillRect l="-6289" t="-5085" b="-296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3870461" y="3194384"/>
                <a:ext cx="13655539" cy="1251112"/>
              </a:xfrm>
              <a:prstGeom prst="rect">
                <a:avLst/>
              </a:prstGeom>
            </p:spPr>
            <p:txBody>
              <a:bodyPr wrap="square">
                <a:spAutoFit/>
              </a:bodyPr>
              <a:lstStyle/>
              <a:p>
                <a14:m>
                  <m:oMath xmlns:m="http://schemas.openxmlformats.org/officeDocument/2006/math">
                    <m:r>
                      <a:rPr lang="en-US" sz="36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17</m:t>
                            </m:r>
                          </m:e>
                        </m:rad>
                      </m:num>
                      <m:den>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kern="100">
                    <a:solidFill>
                      <a:srgbClr val="C00000"/>
                    </a:solidFill>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17</m:t>
                            </m:r>
                          </m:e>
                        </m:rad>
                      </m:num>
                      <m:den>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kern="100">
                    <a:solidFill>
                      <a:srgbClr val="C00000"/>
                    </a:solidFill>
                    <a:latin typeface="Arial" panose="020B0604020202020204" pitchFamily="34" charset="0"/>
                    <a:ea typeface="Calibri" panose="020F0502020204030204" pitchFamily="34" charset="0"/>
                    <a:cs typeface="Arial" panose="020B0604020202020204" pitchFamily="34" charset="0"/>
                  </a:rPr>
                  <a:t/>
                </a:r>
                <a:br>
                  <a:rPr lang="en-US" sz="3600" kern="100">
                    <a:solidFill>
                      <a:srgbClr val="C00000"/>
                    </a:solidFill>
                    <a:latin typeface="Arial" panose="020B0604020202020204" pitchFamily="34" charset="0"/>
                    <a:ea typeface="Calibri" panose="020F0502020204030204" pitchFamily="34" charset="0"/>
                    <a:cs typeface="Arial" panose="020B0604020202020204" pitchFamily="34" charset="0"/>
                  </a:rPr>
                </a:br>
                <a:endParaRPr lang="en-US">
                  <a:solidFill>
                    <a:srgbClr val="C00000"/>
                  </a:solidFill>
                </a:endParaRPr>
              </a:p>
            </p:txBody>
          </p:sp>
        </mc:Choice>
        <mc:Fallback>
          <p:sp>
            <p:nvSpPr>
              <p:cNvPr id="12" name="Rectangle 11"/>
              <p:cNvSpPr>
                <a:spLocks noRot="1" noChangeAspect="1" noMove="1" noResize="1" noEditPoints="1" noAdjustHandles="1" noChangeArrowheads="1" noChangeShapeType="1" noTextEdit="1"/>
              </p:cNvSpPr>
              <p:nvPr/>
            </p:nvSpPr>
            <p:spPr>
              <a:xfrm>
                <a:off x="3870461" y="3194384"/>
                <a:ext cx="13655539" cy="12511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902368" y="4654216"/>
                <a:ext cx="7086600" cy="923330"/>
              </a:xfrm>
              <a:prstGeom prst="rect">
                <a:avLst/>
              </a:prstGeom>
            </p:spPr>
            <p:txBody>
              <a:bodyPr wrap="square">
                <a:spAutoFit/>
              </a:bodyPr>
              <a:lstStyle/>
              <a:p>
                <a:pPr lvl="0">
                  <a:lnSpc>
                    <a:spcPct val="150000"/>
                  </a:lnSpc>
                  <a:spcAft>
                    <a:spcPts val="600"/>
                  </a:spcAft>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c</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log</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3)=3</m:t>
                    </m:r>
                  </m:oMath>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902368" y="4654216"/>
                <a:ext cx="7086600" cy="923330"/>
              </a:xfrm>
              <a:prstGeom prst="rect">
                <a:avLst/>
              </a:prstGeom>
              <a:blipFill>
                <a:blip r:embed="rId8"/>
                <a:stretch>
                  <a:fillRect l="-2580" b="-12500"/>
                </a:stretch>
              </a:blipFill>
            </p:spPr>
            <p:txBody>
              <a:bodyPr/>
              <a:lstStyle/>
              <a:p>
                <a:r>
                  <a:rPr lang="en-US">
                    <a:noFill/>
                  </a:rPr>
                  <a:t> </a:t>
                </a:r>
              </a:p>
            </p:txBody>
          </p:sp>
        </mc:Fallback>
      </mc:AlternateContent>
    </p:spTree>
    <p:extLst>
      <p:ext uri="{BB962C8B-B14F-4D97-AF65-F5344CB8AC3E}">
        <p14:creationId xmlns:p14="http://schemas.microsoft.com/office/powerpoint/2010/main" val="1764636598"/>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barn(inVertical)">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wipe(down)">
                                      <p:cBhvr>
                                        <p:cTn id="49" dur="500"/>
                                        <p:tgtEl>
                                          <p:spTgt spid="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5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P spid="9"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8600"/>
            <a:ext cx="17710484"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5400000">
            <a:off x="16236633" y="2089140"/>
            <a:ext cx="1676400" cy="621665"/>
          </a:xfrm>
          <a:prstGeom prst="rect">
            <a:avLst/>
          </a:prstGeom>
        </p:spPr>
      </p:pic>
      <p:sp>
        <p:nvSpPr>
          <p:cNvPr id="11" name="Rectangle 10"/>
          <p:cNvSpPr/>
          <p:nvPr/>
        </p:nvSpPr>
        <p:spPr>
          <a:xfrm>
            <a:off x="759478" y="561525"/>
            <a:ext cx="16158411" cy="94641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27 (SGK-tr108)</a:t>
            </a:r>
            <a:r>
              <a:rPr kumimoji="0" lang="en-US" sz="37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Giải các phương trình và bất phương trình sau:</a:t>
            </a:r>
          </a:p>
        </p:txBody>
      </p:sp>
      <mc:AlternateContent xmlns:mc="http://schemas.openxmlformats.org/markup-compatibility/2006">
        <mc:Choice xmlns:a14="http://schemas.microsoft.com/office/drawing/2010/main" Requires="a14">
          <p:sp>
            <p:nvSpPr>
              <p:cNvPr id="7" name="Rectangle 6"/>
              <p:cNvSpPr/>
              <p:nvPr/>
            </p:nvSpPr>
            <p:spPr>
              <a:xfrm>
                <a:off x="653716" y="2019300"/>
                <a:ext cx="4165564" cy="152420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6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r>
                        <a:rPr lang="en-US" sz="36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e>
                        <m:sup>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125</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7" name="Rectangle 6"/>
              <p:cNvSpPr>
                <a:spLocks noRot="1" noChangeAspect="1" noMove="1" noResize="1" noEditPoints="1" noAdjustHandles="1" noChangeArrowheads="1" noChangeShapeType="1" noTextEdit="1"/>
              </p:cNvSpPr>
              <p:nvPr/>
            </p:nvSpPr>
            <p:spPr>
              <a:xfrm>
                <a:off x="653716" y="2019300"/>
                <a:ext cx="4165564" cy="15242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073316" y="1462738"/>
                <a:ext cx="8153400" cy="3071162"/>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en-US" sz="36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e>
                          </m:d>
                        </m:e>
                        <m:sup>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36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3≤0⇔</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a:solidFill>
                    <a:srgbClr val="C00000"/>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5073316" y="1462738"/>
                <a:ext cx="8153400" cy="307116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661737" y="5172630"/>
                <a:ext cx="5820631" cy="71167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6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r>
                        <a:rPr lang="en-US" sz="36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(2</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661737" y="5172630"/>
                <a:ext cx="5820631" cy="71167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6482368" y="5193830"/>
                <a:ext cx="11272232" cy="71167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36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a:solidFill>
                    <a:srgbClr val="C00000"/>
                  </a:solidFill>
                </a:endParaRPr>
              </a:p>
            </p:txBody>
          </p:sp>
        </mc:Choice>
        <mc:Fallback>
          <p:sp>
            <p:nvSpPr>
              <p:cNvPr id="14" name="Rectangle 13"/>
              <p:cNvSpPr>
                <a:spLocks noRot="1" noChangeAspect="1" noMove="1" noResize="1" noEditPoints="1" noAdjustHandles="1" noChangeArrowheads="1" noChangeShapeType="1" noTextEdit="1"/>
              </p:cNvSpPr>
              <p:nvPr/>
            </p:nvSpPr>
            <p:spPr>
              <a:xfrm>
                <a:off x="6482368" y="5193830"/>
                <a:ext cx="11272232" cy="71167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759478" y="7003608"/>
                <a:ext cx="5347105" cy="6463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6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f</m:t>
                      </m:r>
                      <m:r>
                        <a:rPr lang="en-US" sz="36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log</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log</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p:sp>
            <p:nvSpPr>
              <p:cNvPr id="15" name="Rectangle 14"/>
              <p:cNvSpPr>
                <a:spLocks noRot="1" noChangeAspect="1" noMove="1" noResize="1" noEditPoints="1" noAdjustHandles="1" noChangeArrowheads="1" noChangeShapeType="1" noTextEdit="1"/>
              </p:cNvSpPr>
              <p:nvPr/>
            </p:nvSpPr>
            <p:spPr>
              <a:xfrm>
                <a:off x="759478" y="7003608"/>
                <a:ext cx="5347105" cy="6463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152400" y="7997339"/>
                <a:ext cx="13944600" cy="1337161"/>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V</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ậ</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y</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t</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ậ</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p</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nghi</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ệ</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m</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c</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ủ</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a</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b</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ấ</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t</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ph</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ươ</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ng</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tr</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ì</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nh</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l</m:t>
                      </m:r>
                      <m:r>
                        <m:rPr>
                          <m:nor/>
                        </m:rPr>
                        <a:rPr lang="en-US" sz="3600" smtClean="0">
                          <a:solidFill>
                            <a:srgbClr val="C00000"/>
                          </a:solidFill>
                          <a:latin typeface="Arial" panose="020B0604020202020204" pitchFamily="34" charset="0"/>
                          <a:ea typeface="Calibri" panose="020F0502020204030204" pitchFamily="34" charset="0"/>
                          <a:cs typeface="Arial" panose="020B0604020202020204" pitchFamily="34" charset="0"/>
                        </a:rPr>
                        <m:t>à</m:t>
                      </m:r>
                      <m:r>
                        <a:rPr lang="en-US" sz="3600" b="0" i="1" smtClean="0">
                          <a:solidFill>
                            <a:srgbClr val="C00000"/>
                          </a:solidFill>
                          <a:latin typeface="Cambria Math" panose="02040503050406030204" pitchFamily="18" charset="0"/>
                          <a:ea typeface="Calibri" panose="020F0502020204030204" pitchFamily="34" charset="0"/>
                          <a:cs typeface="Arial" panose="020B0604020202020204" pitchFamily="34" charset="0"/>
                        </a:rPr>
                        <m:t> </m:t>
                      </m:r>
                      <m:r>
                        <a:rPr lang="en-US" sz="3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𝑆</m:t>
                      </m:r>
                      <m:r>
                        <a:rPr lang="en-US" sz="36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C00000"/>
                              </a:solidFill>
                              <a:latin typeface="Cambria Math" panose="02040503050406030204" pitchFamily="18" charset="0"/>
                              <a:cs typeface="Times New Roman" panose="02020603050405020304" pitchFamily="18" charset="0"/>
                            </a:rPr>
                          </m:ctrlPr>
                        </m:dPr>
                        <m:e>
                          <m:r>
                            <a:rPr lang="en-US" sz="3600">
                              <a:solidFill>
                                <a:srgbClr val="C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600" i="1">
                                  <a:solidFill>
                                    <a:srgbClr val="C00000"/>
                                  </a:solidFill>
                                  <a:latin typeface="Cambria Math" panose="02040503050406030204" pitchFamily="18" charset="0"/>
                                  <a:cs typeface="Times New Roman" panose="02020603050405020304" pitchFamily="18" charset="0"/>
                                </a:rPr>
                              </m:ctrlPr>
                            </m:fPr>
                            <m:num>
                              <m:r>
                                <a:rPr lang="en-US" sz="36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e>
                      </m:d>
                      <m:r>
                        <a:rPr lang="en-US" sz="36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r>
                        <a:rPr lang="en-US" sz="3600" b="0" i="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600">
                  <a:solidFill>
                    <a:srgbClr val="C00000"/>
                  </a:solidFill>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52400" y="7997339"/>
                <a:ext cx="13944600" cy="133716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6142678" y="6865108"/>
                <a:ext cx="11277600" cy="923330"/>
              </a:xfrm>
              <a:prstGeom prst="rect">
                <a:avLst/>
              </a:prstGeom>
            </p:spPr>
            <p:txBody>
              <a:bodyPr wrap="square">
                <a:spAutoFit/>
              </a:bodyPr>
              <a:lstStyle/>
              <a:p>
                <a:pPr lvl="0">
                  <a:lnSpc>
                    <a:spcPct val="150000"/>
                  </a:lnSpc>
                  <a:spcAft>
                    <a:spcPts val="600"/>
                  </a:spcAft>
                  <a:defRPr/>
                </a:pPr>
                <a14:m>
                  <m:oMath xmlns:m="http://schemas.openxmlformats.org/officeDocument/2006/math">
                    <m:r>
                      <a:rPr lang="en-US" sz="3600"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+1&gt;4</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&gt;0⇔3</m:t>
                    </m:r>
                    <m:sSup>
                      <m:sSupPr>
                        <m:ctrlP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+1&gt;0</m:t>
                    </m:r>
                  </m:oMath>
                </a14:m>
                <a:r>
                  <a:rPr lang="en-US" sz="3600" kern="100">
                    <a:solidFill>
                      <a:srgbClr val="C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&gt;0</m:t>
                    </m:r>
                  </m:oMath>
                </a14:m>
                <a:endParaRPr lang="en-US" sz="36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142678" y="6865108"/>
                <a:ext cx="11277600" cy="923330"/>
              </a:xfrm>
              <a:prstGeom prst="rect">
                <a:avLst/>
              </a:prstGeom>
              <a:blipFill>
                <a:blip r:embed="rId9"/>
                <a:stretch>
                  <a:fillRect b="-12500"/>
                </a:stretch>
              </a:blipFill>
            </p:spPr>
            <p:txBody>
              <a:bodyPr/>
              <a:lstStyle/>
              <a:p>
                <a:r>
                  <a:rPr lang="en-US">
                    <a:noFill/>
                  </a:rPr>
                  <a:t> </a:t>
                </a:r>
              </a:p>
            </p:txBody>
          </p:sp>
        </mc:Fallback>
      </mc:AlternateContent>
    </p:spTree>
    <p:extLst>
      <p:ext uri="{BB962C8B-B14F-4D97-AF65-F5344CB8AC3E}">
        <p14:creationId xmlns:p14="http://schemas.microsoft.com/office/powerpoint/2010/main" val="1531573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500"/>
                                        <p:tgtEl>
                                          <p:spTgt spid="5">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114926" y="6186145"/>
            <a:ext cx="2600426" cy="3140049"/>
          </a:xfrm>
          <a:prstGeom prst="rect">
            <a:avLst/>
          </a:prstGeom>
        </p:spPr>
      </p:pic>
      <p:sp>
        <p:nvSpPr>
          <p:cNvPr id="20" name="TextBox 1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a:t>
            </a:r>
            <a:r>
              <a:rPr kumimoji="0" lang="en-US" sz="5500" b="1" i="0" u="none" strike="noStrike" kern="1200" cap="none" spc="0" normalizeH="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4876800" y="2552700"/>
            <a:ext cx="8913017" cy="707886"/>
          </a:xfrm>
          <a:prstGeom prst="rect">
            <a:avLst/>
          </a:prstGeom>
        </p:spPr>
        <p:txBody>
          <a:bodyPr wrap="none">
            <a:spAutoFit/>
          </a:bodyPr>
          <a:lstStyle/>
          <a:p>
            <a:r>
              <a:rPr lang="en-US" sz="4000" b="1" smtClean="0">
                <a:solidFill>
                  <a:srgbClr val="000000"/>
                </a:solidFill>
                <a:latin typeface="Arial" panose="020B0604020202020204" pitchFamily="34" charset="0"/>
                <a:cs typeface="Arial" panose="020B0604020202020204" pitchFamily="34" charset="0"/>
              </a:rPr>
              <a:t>Bài 1. </a:t>
            </a:r>
            <a:r>
              <a:rPr lang="en-US" sz="4000" smtClean="0">
                <a:solidFill>
                  <a:srgbClr val="000000"/>
                </a:solidFill>
                <a:latin typeface="Arial" panose="020B0604020202020204" pitchFamily="34" charset="0"/>
                <a:cs typeface="Arial" panose="020B0604020202020204" pitchFamily="34" charset="0"/>
              </a:rPr>
              <a:t>Khẳng </a:t>
            </a:r>
            <a:r>
              <a:rPr lang="en-US" sz="4000">
                <a:solidFill>
                  <a:srgbClr val="000000"/>
                </a:solidFill>
                <a:latin typeface="Arial" panose="020B0604020202020204" pitchFamily="34" charset="0"/>
                <a:cs typeface="Arial" panose="020B0604020202020204" pitchFamily="34" charset="0"/>
              </a:rPr>
              <a:t>định nào sau đây là </a:t>
            </a:r>
            <a:r>
              <a:rPr lang="en-US" sz="4000" b="1">
                <a:solidFill>
                  <a:srgbClr val="000000"/>
                </a:solidFill>
                <a:latin typeface="Arial" panose="020B0604020202020204" pitchFamily="34" charset="0"/>
                <a:cs typeface="Arial" panose="020B0604020202020204" pitchFamily="34" charset="0"/>
              </a:rPr>
              <a:t>sai</a:t>
            </a:r>
            <a:r>
              <a:rPr lang="en-US" sz="4000">
                <a:solidFill>
                  <a:srgbClr val="00000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5975523" y="3475810"/>
                <a:ext cx="9255419" cy="58503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4000" b="0" i="0" u="none" strike="noStrike" cap="none" normalizeH="0" baseline="0" smtClean="0">
                    <a:ln>
                      <a:noFill/>
                    </a:ln>
                    <a:solidFill>
                      <a:srgbClr val="000000"/>
                    </a:solidFill>
                    <a:effectLst/>
                    <a:ea typeface="Open Sans"/>
                    <a:cs typeface="Arial" panose="020B0604020202020204" pitchFamily="34" charset="0"/>
                  </a:rPr>
                  <a:t>A</a:t>
                </a:r>
                <a:r>
                  <a:rPr kumimoji="0" lang="en-US" altLang="en-US" sz="4000" b="0" i="0" u="none" strike="noStrike" cap="none" normalizeH="0" baseline="0" smtClean="0">
                    <a:ln>
                      <a:noFill/>
                    </a:ln>
                    <a:solidFill>
                      <a:srgbClr val="000000"/>
                    </a:solidFill>
                    <a:effectLst/>
                    <a:ea typeface="Open Sans"/>
                    <a:cs typeface="Arial" panose="020B0604020202020204" pitchFamily="34" charset="0"/>
                  </a:rPr>
                  <a:t>. </a:t>
                </a:r>
                <a14:m>
                  <m:oMath xmlns:m="http://schemas.openxmlformats.org/officeDocument/2006/math">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𝛽</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𝛽</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sin</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sin</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𝛽</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oMath>
                </a14:m>
                <a:endParaRPr kumimoji="0" lang="en-US" altLang="en-US" sz="4000" b="0" i="0" u="none" strike="noStrike" cap="none" normalizeH="0" baseline="0" smtClean="0">
                  <a:ln>
                    <a:noFill/>
                  </a:ln>
                  <a:solidFill>
                    <a:schemeClr val="tx1"/>
                  </a:solidFill>
                  <a:effectLst/>
                  <a:cs typeface="Arial" panose="020B0604020202020204" pitchFamily="34" charset="0"/>
                </a:endParaRPr>
              </a:p>
              <a:p>
                <a:pPr lvl="0" algn="just">
                  <a:lnSpc>
                    <a:spcPct val="200000"/>
                  </a:lnSpc>
                </a:pPr>
                <a:r>
                  <a:rPr kumimoji="0" lang="en-US" altLang="en-US" sz="4000" b="0" i="0" u="none" strike="noStrike" cap="none" normalizeH="0" baseline="0" smtClean="0">
                    <a:ln>
                      <a:noFill/>
                    </a:ln>
                    <a:solidFill>
                      <a:srgbClr val="000000"/>
                    </a:solidFill>
                    <a:effectLst/>
                    <a:ea typeface="Open Sans"/>
                    <a:cs typeface="Arial" panose="020B0604020202020204" pitchFamily="34" charset="0"/>
                  </a:rPr>
                  <a:t>B. </a:t>
                </a:r>
                <a14:m>
                  <m:oMath xmlns:m="http://schemas.openxmlformats.org/officeDocument/2006/math">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sin</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d>
                      <m:dPr>
                        <m:ctrlPr>
                          <a:rPr kumimoji="0" lang="en-US" altLang="en-US" sz="40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f>
                          <m:fPr>
                            <m:ctrlPr>
                              <a:rPr lang="en-US" altLang="en-US" sz="4000" i="1">
                                <a:solidFill>
                                  <a:srgbClr val="000000"/>
                                </a:solidFill>
                                <a:latin typeface="Cambria Math" panose="02040503050406030204" pitchFamily="18" charset="0"/>
                                <a:cs typeface="Arial" panose="020B0604020202020204" pitchFamily="34" charset="0"/>
                              </a:rPr>
                            </m:ctrlPr>
                          </m:fPr>
                          <m:num>
                            <m:r>
                              <a:rPr lang="en-US" altLang="en-US" sz="4000" i="1">
                                <a:solidFill>
                                  <a:srgbClr val="000000"/>
                                </a:solidFill>
                                <a:latin typeface="Cambria Math" panose="02040503050406030204" pitchFamily="18" charset="0"/>
                                <a:ea typeface="Open Sans"/>
                                <a:cs typeface="Arial" panose="020B0604020202020204" pitchFamily="34" charset="0"/>
                              </a:rPr>
                              <m:t>𝜋</m:t>
                            </m:r>
                          </m:num>
                          <m:den>
                            <m:r>
                              <a:rPr lang="en-US" altLang="en-US" sz="4000" i="1">
                                <a:solidFill>
                                  <a:srgbClr val="000000"/>
                                </a:solidFill>
                                <a:latin typeface="Cambria Math" panose="02040503050406030204" pitchFamily="18" charset="0"/>
                                <a:ea typeface="Open Sans"/>
                                <a:cs typeface="Arial" panose="020B0604020202020204" pitchFamily="34" charset="0"/>
                              </a:rPr>
                              <m:t>2</m:t>
                            </m:r>
                          </m:den>
                        </m:f>
                        <m:r>
                          <a:rPr lang="en-US" altLang="en-US" sz="4000" i="1">
                            <a:solidFill>
                              <a:srgbClr val="000000"/>
                            </a:solidFill>
                            <a:latin typeface="Cambria Math" panose="02040503050406030204" pitchFamily="18" charset="0"/>
                            <a:ea typeface="Open Sans"/>
                            <a:cs typeface="Arial" panose="020B0604020202020204" pitchFamily="34" charset="0"/>
                          </a:rPr>
                          <m:t>+</m:t>
                        </m:r>
                        <m:r>
                          <a:rPr lang="en-US" altLang="en-US" sz="4000" i="1">
                            <a:solidFill>
                              <a:srgbClr val="000000"/>
                            </a:solidFill>
                            <a:latin typeface="Cambria Math" panose="02040503050406030204" pitchFamily="18" charset="0"/>
                            <a:ea typeface="Open Sans"/>
                            <a:cs typeface="Arial" panose="020B0604020202020204" pitchFamily="34" charset="0"/>
                          </a:rPr>
                          <m:t>𝛼</m:t>
                        </m:r>
                      </m:e>
                    </m:d>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oMath>
                </a14:m>
                <a:endParaRPr kumimoji="0" lang="en-US" altLang="en-US" sz="4000" b="0" i="0" u="none" strike="noStrike" cap="none" normalizeH="0" baseline="0" smtClean="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4000" b="0" i="0" u="none" strike="noStrike" cap="none" normalizeH="0" baseline="0" smtClean="0">
                    <a:ln>
                      <a:noFill/>
                    </a:ln>
                    <a:solidFill>
                      <a:srgbClr val="000000"/>
                    </a:solidFill>
                    <a:effectLst/>
                    <a:ea typeface="Open Sans"/>
                    <a:cs typeface="Arial" panose="020B0604020202020204" pitchFamily="34" charset="0"/>
                  </a:rPr>
                  <a:t>C. </a:t>
                </a:r>
                <a14:m>
                  <m:oMath xmlns:m="http://schemas.openxmlformats.org/officeDocument/2006/math">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sin</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𝛽</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sin</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𝛽</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sin</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𝛽</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oMath>
                </a14:m>
                <a:endParaRPr kumimoji="0" lang="en-US" altLang="en-US" sz="4000" b="0" i="0" u="none" strike="noStrike" cap="none" normalizeH="0" baseline="0" smtClean="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en-US" altLang="en-US" sz="4000" b="0" i="0" u="none" strike="noStrike" cap="none" normalizeH="0" baseline="0" smtClean="0">
                    <a:ln>
                      <a:noFill/>
                    </a:ln>
                    <a:solidFill>
                      <a:srgbClr val="000000"/>
                    </a:solidFill>
                    <a:effectLst/>
                    <a:ea typeface="Open Sans"/>
                    <a:cs typeface="Arial" panose="020B0604020202020204" pitchFamily="34" charset="0"/>
                  </a:rPr>
                  <a:t>D. </a:t>
                </a:r>
                <a14:m>
                  <m:oMath xmlns:m="http://schemas.openxmlformats.org/officeDocument/2006/math">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2</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cos</m:t>
                    </m:r>
                    <m:r>
                      <a:rPr kumimoji="0" lang="en-US" altLang="en-US" sz="4000" b="0" i="1" u="none" strike="noStrike" cap="none" normalizeH="0" baseline="30000" smtClean="0">
                        <a:ln>
                          <a:noFill/>
                        </a:ln>
                        <a:solidFill>
                          <a:srgbClr val="000000"/>
                        </a:solidFill>
                        <a:effectLst/>
                        <a:latin typeface="Cambria Math" panose="02040503050406030204" pitchFamily="18" charset="0"/>
                        <a:ea typeface="Open Sans"/>
                        <a:cs typeface="Arial" panose="020B0604020202020204" pitchFamily="34" charset="0"/>
                      </a:rPr>
                      <m:t>2</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 − </m:t>
                    </m:r>
                    <m:r>
                      <m:rPr>
                        <m:sty m:val="p"/>
                      </m:rP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sin</m:t>
                    </m:r>
                    <m:r>
                      <a:rPr kumimoji="0" lang="en-US" altLang="en-US" sz="4000" b="0" i="1" u="none" strike="noStrike" cap="none" normalizeH="0" baseline="30000" smtClean="0">
                        <a:ln>
                          <a:noFill/>
                        </a:ln>
                        <a:solidFill>
                          <a:srgbClr val="000000"/>
                        </a:solidFill>
                        <a:effectLst/>
                        <a:latin typeface="Cambria Math" panose="02040503050406030204" pitchFamily="18" charset="0"/>
                        <a:ea typeface="Open Sans"/>
                        <a:cs typeface="Arial" panose="020B0604020202020204" pitchFamily="34" charset="0"/>
                      </a:rPr>
                      <m:t>2</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𝛼</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cs typeface="Arial" panose="020B0604020202020204" pitchFamily="34" charset="0"/>
                      </a:rPr>
                      <m:t>.</m:t>
                    </m:r>
                  </m:oMath>
                </a14:m>
                <a:endParaRPr kumimoji="0" lang="en-US" altLang="en-US" sz="4000" b="0" i="0" u="none" strike="noStrike" cap="none" normalizeH="0" baseline="0" smtClean="0">
                  <a:ln>
                    <a:noFill/>
                  </a:ln>
                  <a:solidFill>
                    <a:schemeClr val="tx1"/>
                  </a:solidFill>
                  <a:effectLst/>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5975523" y="3475810"/>
                <a:ext cx="9255419" cy="5850384"/>
              </a:xfrm>
              <a:prstGeom prst="rect">
                <a:avLst/>
              </a:prstGeom>
              <a:blipFill>
                <a:blip r:embed="rId3"/>
                <a:stretch>
                  <a:fillRect l="-2304" b="-19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5638800" y="377190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148178"/>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772105"/>
            <a:ext cx="16749288" cy="8867195"/>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7" name="Rectangle 6"/>
              <p:cNvSpPr/>
              <p:nvPr/>
            </p:nvSpPr>
            <p:spPr>
              <a:xfrm>
                <a:off x="1493939" y="1266482"/>
                <a:ext cx="15362978" cy="7878439"/>
              </a:xfrm>
              <a:prstGeom prst="rect">
                <a:avLst/>
              </a:prstGeom>
            </p:spPr>
            <p:txBody>
              <a:bodyPr wrap="square">
                <a:spAutoFit/>
              </a:bodyPr>
              <a:lstStyle/>
              <a:p>
                <a:pPr lvl="0" algn="just">
                  <a:lnSpc>
                    <a:spcPct val="150000"/>
                  </a:lnSpc>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28 (SGK-tr108)</a:t>
                </a:r>
                <a:r>
                  <a:rPr kumimoji="0" lang="en-US" sz="38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Để xác định tính acid và tính base của các dung dịch, người ta sử dụng khái niệm độ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𝑝𝐻</m:t>
                    </m:r>
                  </m:oMath>
                </a14:m>
                <a:r>
                  <a:rPr lang="vi-VN" sz="3800">
                    <a:solidFill>
                      <a:srgbClr val="000000"/>
                    </a:solidFill>
                    <a:ea typeface="Calibri" panose="020F0502020204030204" pitchFamily="34" charset="0"/>
                    <a:cs typeface="Arial" panose="020B0604020202020204" pitchFamily="34" charset="0"/>
                  </a:rPr>
                  <a:t>. Độ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𝑝𝐻</m:t>
                    </m:r>
                  </m:oMath>
                </a14:m>
                <a:r>
                  <a:rPr lang="vi-VN" sz="3800">
                    <a:solidFill>
                      <a:srgbClr val="000000"/>
                    </a:solidFill>
                    <a:ea typeface="Calibri" panose="020F0502020204030204" pitchFamily="34" charset="0"/>
                    <a:cs typeface="Arial" panose="020B0604020202020204" pitchFamily="34" charset="0"/>
                  </a:rPr>
                  <a:t> của một dung dịch được cho bởi công thức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𝑝𝐻</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log</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𝐻</m:t>
                        </m:r>
                      </m:e>
                      <m:sup>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sup>
                    </m:sSup>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800">
                    <a:solidFill>
                      <a:srgbClr val="000000"/>
                    </a:solidFill>
                    <a:ea typeface="Calibri" panose="020F0502020204030204" pitchFamily="34" charset="0"/>
                    <a:cs typeface="Arial" panose="020B0604020202020204" pitchFamily="34" charset="0"/>
                  </a:rPr>
                  <a:t>trong </a:t>
                </a:r>
                <a:r>
                  <a:rPr lang="vi-VN" sz="3800">
                    <a:solidFill>
                      <a:srgbClr val="000000"/>
                    </a:solidFill>
                    <a:ea typeface="Calibri" panose="020F0502020204030204" pitchFamily="34" charset="0"/>
                    <a:cs typeface="Arial" panose="020B0604020202020204" pitchFamily="34" charset="0"/>
                  </a:rPr>
                  <a:t>đó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𝐻</m:t>
                        </m:r>
                      </m:e>
                      <m:sup>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sup>
                    </m:sSup>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800" smtClean="0">
                    <a:solidFill>
                      <a:srgbClr val="000000"/>
                    </a:solidFill>
                    <a:ea typeface="Calibri" panose="020F0502020204030204" pitchFamily="34" charset="0"/>
                    <a:cs typeface="Arial" panose="020B0604020202020204" pitchFamily="34" charset="0"/>
                  </a:rPr>
                  <a:t> </a:t>
                </a:r>
                <a:r>
                  <a:rPr lang="vi-VN" sz="3800" smtClean="0">
                    <a:solidFill>
                      <a:srgbClr val="000000"/>
                    </a:solidFill>
                    <a:ea typeface="Calibri" panose="020F0502020204030204" pitchFamily="34" charset="0"/>
                    <a:cs typeface="Arial" panose="020B0604020202020204" pitchFamily="34" charset="0"/>
                  </a:rPr>
                  <a:t>là </a:t>
                </a:r>
                <a:r>
                  <a:rPr lang="vi-VN" sz="3800">
                    <a:solidFill>
                      <a:srgbClr val="000000"/>
                    </a:solidFill>
                    <a:ea typeface="Calibri" panose="020F0502020204030204" pitchFamily="34" charset="0"/>
                    <a:cs typeface="Arial" panose="020B0604020202020204" pitchFamily="34" charset="0"/>
                  </a:rPr>
                  <a:t>nồng độ của ion hydrogen (tính bằng </a:t>
                </a:r>
                <a:r>
                  <a:rPr lang="vi-VN" sz="3800">
                    <a:solidFill>
                      <a:srgbClr val="000000"/>
                    </a:solidFill>
                    <a:ea typeface="Calibri" panose="020F0502020204030204" pitchFamily="34" charset="0"/>
                    <a:cs typeface="Arial" panose="020B0604020202020204" pitchFamily="34" charset="0"/>
                  </a:rPr>
                  <a:t>mol/lít</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a:p>
                <a:pPr lvl="0" algn="just">
                  <a:lnSpc>
                    <a:spcPct val="150000"/>
                  </a:lnSpc>
                </a:pPr>
                <a:r>
                  <a:rPr lang="vi-VN" sz="3800">
                    <a:solidFill>
                      <a:srgbClr val="000000"/>
                    </a:solidFill>
                    <a:ea typeface="Calibri" panose="020F0502020204030204" pitchFamily="34" charset="0"/>
                    <a:cs typeface="Arial" panose="020B0604020202020204" pitchFamily="34" charset="0"/>
                  </a:rPr>
                  <a:t>a) Tính độ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𝑝𝐻</m:t>
                    </m:r>
                  </m:oMath>
                </a14:m>
                <a:r>
                  <a:rPr lang="vi-VN" sz="3800">
                    <a:solidFill>
                      <a:srgbClr val="000000"/>
                    </a:solidFill>
                    <a:ea typeface="Calibri" panose="020F0502020204030204" pitchFamily="34" charset="0"/>
                    <a:cs typeface="Arial" panose="020B0604020202020204" pitchFamily="34" charset="0"/>
                  </a:rPr>
                  <a:t> của một dung dịch có nồng độ ion hydrogen là 0,1 </a:t>
                </a:r>
                <a:r>
                  <a:rPr lang="vi-VN" sz="3800">
                    <a:solidFill>
                      <a:srgbClr val="000000"/>
                    </a:solidFill>
                    <a:ea typeface="Calibri" panose="020F0502020204030204" pitchFamily="34" charset="0"/>
                    <a:cs typeface="Arial" panose="020B0604020202020204" pitchFamily="34" charset="0"/>
                  </a:rPr>
                  <a:t>mol/lít</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a:p>
                <a:pPr lvl="0" algn="just">
                  <a:lnSpc>
                    <a:spcPct val="150000"/>
                  </a:lnSpc>
                </a:pPr>
                <a:r>
                  <a:rPr lang="vi-VN" sz="3800">
                    <a:solidFill>
                      <a:srgbClr val="000000"/>
                    </a:solidFill>
                    <a:ea typeface="Calibri" panose="020F0502020204030204" pitchFamily="34" charset="0"/>
                    <a:cs typeface="Arial" panose="020B0604020202020204" pitchFamily="34" charset="0"/>
                  </a:rPr>
                  <a:t>b) Độ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𝑝𝐻</m:t>
                    </m:r>
                  </m:oMath>
                </a14:m>
                <a:r>
                  <a:rPr lang="vi-VN" sz="3800">
                    <a:solidFill>
                      <a:srgbClr val="000000"/>
                    </a:solidFill>
                    <a:ea typeface="Calibri" panose="020F0502020204030204" pitchFamily="34" charset="0"/>
                    <a:cs typeface="Arial" panose="020B0604020202020204" pitchFamily="34" charset="0"/>
                  </a:rPr>
                  <a:t> sẽ biến đổi như thế nào nếu nồng độ ion hydrogen </a:t>
                </a:r>
                <a:r>
                  <a:rPr lang="vi-VN" sz="3800">
                    <a:solidFill>
                      <a:srgbClr val="000000"/>
                    </a:solidFill>
                    <a:ea typeface="Calibri" panose="020F0502020204030204" pitchFamily="34" charset="0"/>
                    <a:cs typeface="Arial" panose="020B0604020202020204" pitchFamily="34" charset="0"/>
                  </a:rPr>
                  <a:t>giảm</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a:p>
                <a:pPr lvl="0" algn="just">
                  <a:lnSpc>
                    <a:spcPct val="150000"/>
                  </a:lnSpc>
                </a:pPr>
                <a:r>
                  <a:rPr lang="vi-VN" sz="3800">
                    <a:solidFill>
                      <a:srgbClr val="000000"/>
                    </a:solidFill>
                    <a:ea typeface="Calibri" panose="020F0502020204030204" pitchFamily="34" charset="0"/>
                    <a:cs typeface="Arial" panose="020B0604020202020204" pitchFamily="34" charset="0"/>
                  </a:rPr>
                  <a:t>c) Xác định nồng độ ion hydrogen trong bia biết độ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t>𝑝𝐻</m:t>
                    </m:r>
                  </m:oMath>
                </a14:m>
                <a:r>
                  <a:rPr lang="vi-VN" sz="3800">
                    <a:solidFill>
                      <a:srgbClr val="000000"/>
                    </a:solidFill>
                    <a:ea typeface="Calibri" panose="020F0502020204030204" pitchFamily="34" charset="0"/>
                    <a:cs typeface="Arial" panose="020B0604020202020204" pitchFamily="34" charset="0"/>
                  </a:rPr>
                  <a:t> của bia </a:t>
                </a:r>
                <a:r>
                  <a:rPr lang="vi-VN" sz="3800">
                    <a:solidFill>
                      <a:srgbClr val="000000"/>
                    </a:solidFill>
                    <a:ea typeface="Calibri" panose="020F0502020204030204" pitchFamily="34" charset="0"/>
                    <a:cs typeface="Arial" panose="020B0604020202020204" pitchFamily="34" charset="0"/>
                  </a:rPr>
                  <a:t>là </a:t>
                </a:r>
                <a:r>
                  <a:rPr lang="en-US" sz="3800" smtClean="0">
                    <a:solidFill>
                      <a:srgbClr val="000000"/>
                    </a:solidFill>
                    <a:ea typeface="Calibri" panose="020F0502020204030204" pitchFamily="34" charset="0"/>
                    <a:cs typeface="Arial" panose="020B0604020202020204" pitchFamily="34" charset="0"/>
                  </a:rPr>
                  <a:t>    </a:t>
                </a:r>
                <a:r>
                  <a:rPr lang="vi-VN" sz="3800" smtClean="0">
                    <a:solidFill>
                      <a:srgbClr val="000000"/>
                    </a:solidFill>
                    <a:ea typeface="Calibri" panose="020F0502020204030204" pitchFamily="34" charset="0"/>
                    <a:cs typeface="Arial" panose="020B0604020202020204" pitchFamily="34" charset="0"/>
                  </a:rPr>
                  <a:t>khoảng </a:t>
                </a:r>
                <a:r>
                  <a:rPr lang="vi-VN" sz="3800">
                    <a:solidFill>
                      <a:srgbClr val="000000"/>
                    </a:solidFill>
                    <a:ea typeface="Calibri" panose="020F0502020204030204" pitchFamily="34" charset="0"/>
                    <a:cs typeface="Arial" panose="020B0604020202020204" pitchFamily="34" charset="0"/>
                  </a:rPr>
                  <a:t>4,5.</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493939" y="1266482"/>
                <a:ext cx="15362978" cy="7878439"/>
              </a:xfrm>
              <a:prstGeom prst="rect">
                <a:avLst/>
              </a:prstGeom>
              <a:blipFill>
                <a:blip r:embed="rId2"/>
                <a:stretch>
                  <a:fillRect l="-1310" r="-1310" b="-2167"/>
                </a:stretch>
              </a:blipFill>
            </p:spPr>
            <p:txBody>
              <a:bodyPr/>
              <a:lstStyle/>
              <a:p>
                <a:r>
                  <a:rPr lang="en-US">
                    <a:noFill/>
                  </a:rPr>
                  <a:t> </a:t>
                </a:r>
              </a:p>
            </p:txBody>
          </p:sp>
        </mc:Fallback>
      </mc:AlternateContent>
      <p:pic>
        <p:nvPicPr>
          <p:cNvPr id="8" name="Picture 7"/>
          <p:cNvPicPr>
            <a:picLocks noChangeAspect="1"/>
          </p:cNvPicPr>
          <p:nvPr/>
        </p:nvPicPr>
        <p:blipFill>
          <a:blip r:embed="rId3"/>
          <a:stretch>
            <a:fillRect/>
          </a:stretch>
        </p:blipFill>
        <p:spPr>
          <a:xfrm>
            <a:off x="15848356" y="8572500"/>
            <a:ext cx="1832642" cy="1152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772105"/>
            <a:ext cx="16749288" cy="8867195"/>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8" name="Picture 7"/>
          <p:cNvPicPr>
            <a:picLocks noChangeAspect="1"/>
          </p:cNvPicPr>
          <p:nvPr/>
        </p:nvPicPr>
        <p:blipFill>
          <a:blip r:embed="rId2"/>
          <a:stretch>
            <a:fillRect/>
          </a:stretch>
        </p:blipFill>
        <p:spPr>
          <a:xfrm>
            <a:off x="15621000" y="8115300"/>
            <a:ext cx="2357936" cy="1483326"/>
          </a:xfrm>
          <a:prstGeom prst="rect">
            <a:avLst/>
          </a:prstGeom>
        </p:spPr>
      </p:pic>
      <p:sp>
        <p:nvSpPr>
          <p:cNvPr id="9" name="Oval Callout 8"/>
          <p:cNvSpPr/>
          <p:nvPr/>
        </p:nvSpPr>
        <p:spPr>
          <a:xfrm>
            <a:off x="8364465" y="1404272"/>
            <a:ext cx="1621925" cy="8436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784028" y="2577166"/>
                <a:ext cx="14782800" cy="6071534"/>
              </a:xfrm>
              <a:prstGeom prst="rect">
                <a:avLst/>
              </a:prstGeom>
            </p:spPr>
            <p:txBody>
              <a:bodyPr wrap="square">
                <a:spAutoFit/>
              </a:bodyPr>
              <a:lstStyle/>
              <a:p>
                <a:pPr algn="just">
                  <a:lnSpc>
                    <a:spcPct val="165000"/>
                  </a:lnSpc>
                  <a:spcBef>
                    <a:spcPts val="600"/>
                  </a:spcBef>
                  <a:spcAft>
                    <a:spcPts val="600"/>
                  </a:spcAft>
                </a:pPr>
                <a:r>
                  <a:rPr lang="en-US" sz="3700" smtClean="0">
                    <a:latin typeface="Arial" panose="020B0604020202020204" pitchFamily="34" charset="0"/>
                    <a:ea typeface="Calibri" panose="020F0502020204030204" pitchFamily="34" charset="0"/>
                    <a:cs typeface="Arial" panose="020B0604020202020204" pitchFamily="34" charset="0"/>
                  </a:rPr>
                  <a:t>a) Dung </a:t>
                </a:r>
                <a:r>
                  <a:rPr lang="en-US" sz="3700">
                    <a:latin typeface="Arial" panose="020B0604020202020204" pitchFamily="34" charset="0"/>
                    <a:ea typeface="Calibri" panose="020F0502020204030204" pitchFamily="34" charset="0"/>
                    <a:cs typeface="Arial" panose="020B0604020202020204" pitchFamily="34" charset="0"/>
                  </a:rPr>
                  <a:t>dịch có nồng độ ion hydrogen là </a:t>
                </a:r>
                <a14:m>
                  <m:oMath xmlns:m="http://schemas.openxmlformats.org/officeDocument/2006/math">
                    <m:r>
                      <a:rPr lang="en-US" sz="3700">
                        <a:effectLst/>
                        <a:latin typeface="Cambria Math" panose="02040503050406030204" pitchFamily="18" charset="0"/>
                        <a:ea typeface="Calibri" panose="020F0502020204030204" pitchFamily="34" charset="0"/>
                        <a:cs typeface="Times New Roman" panose="02020603050405020304" pitchFamily="18" charset="0"/>
                      </a:rPr>
                      <m:t>0,1</m:t>
                    </m:r>
                    <m:r>
                      <m:rPr>
                        <m:nor/>
                      </m:rPr>
                      <a:rPr lang="en-US" sz="3700">
                        <a:effectLst/>
                        <a:latin typeface="Arial" panose="020B0604020202020204" pitchFamily="34" charset="0"/>
                        <a:ea typeface="Calibri" panose="020F0502020204030204" pitchFamily="34" charset="0"/>
                        <a:cs typeface="Arial" panose="020B0604020202020204" pitchFamily="34" charset="0"/>
                      </a:rPr>
                      <m:t> </m:t>
                    </m:r>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mol</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a:effectLst/>
                    <a:latin typeface="Arial" panose="020B0604020202020204" pitchFamily="34" charset="0"/>
                    <a:ea typeface="Calibri" panose="020F0502020204030204" pitchFamily="34" charset="0"/>
                    <a:cs typeface="Arial" panose="020B0604020202020204" pitchFamily="34" charset="0"/>
                  </a:rPr>
                  <a:t> lít sẽ có độ pH bằng: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𝑝𝐻</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log</m:t>
                    </m:r>
                    <m:r>
                      <a:rPr lang="en-US" sz="3700">
                        <a:effectLst/>
                        <a:latin typeface="Cambria Math" panose="02040503050406030204" pitchFamily="18" charset="0"/>
                        <a:ea typeface="Calibri" panose="020F0502020204030204" pitchFamily="34" charset="0"/>
                        <a:cs typeface="Times New Roman" panose="02020603050405020304" pitchFamily="18" charset="0"/>
                      </a:rPr>
                      <m:t>⁡0,1=1</m:t>
                    </m:r>
                  </m:oMath>
                </a14:m>
                <a:r>
                  <a:rPr lang="en-US" sz="37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65000"/>
                  </a:lnSpc>
                  <a:spcBef>
                    <a:spcPts val="600"/>
                  </a:spcBef>
                  <a:spcAft>
                    <a:spcPts val="600"/>
                  </a:spcAft>
                </a:pPr>
                <a:r>
                  <a:rPr lang="en-US" sz="3700" smtClean="0">
                    <a:effectLst/>
                    <a:latin typeface="Arial" panose="020B0604020202020204" pitchFamily="34" charset="0"/>
                    <a:ea typeface="Calibri" panose="020F0502020204030204" pitchFamily="34" charset="0"/>
                    <a:cs typeface="Arial" panose="020B0604020202020204" pitchFamily="34" charset="0"/>
                  </a:rPr>
                  <a:t>b</a:t>
                </a:r>
                <a:r>
                  <a:rPr lang="en-US" sz="3700">
                    <a:effectLst/>
                    <a:latin typeface="Arial" panose="020B0604020202020204" pitchFamily="34" charset="0"/>
                    <a:ea typeface="Calibri" panose="020F0502020204030204" pitchFamily="34" charset="0"/>
                    <a:cs typeface="Arial" panose="020B0604020202020204" pitchFamily="34" charset="0"/>
                  </a:rPr>
                  <a:t>) Vì hàm số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log</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700">
                    <a:effectLst/>
                    <a:latin typeface="Arial" panose="020B0604020202020204" pitchFamily="34" charset="0"/>
                    <a:ea typeface="Calibri" panose="020F0502020204030204" pitchFamily="34" charset="0"/>
                    <a:cs typeface="Arial" panose="020B0604020202020204" pitchFamily="34" charset="0"/>
                  </a:rPr>
                  <a:t> đồng biến trên khoảng </a:t>
                </a:r>
                <a14:m>
                  <m:oMath xmlns:m="http://schemas.openxmlformats.org/officeDocument/2006/math">
                    <m:r>
                      <a:rPr lang="en-US" sz="37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effectLst/>
                    <a:latin typeface="Arial" panose="020B0604020202020204" pitchFamily="34" charset="0"/>
                    <a:ea typeface="Calibri" panose="020F0502020204030204" pitchFamily="34" charset="0"/>
                    <a:cs typeface="Arial" panose="020B0604020202020204" pitchFamily="34" charset="0"/>
                  </a:rPr>
                  <a:t>, nên hàm số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log</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700">
                    <a:effectLst/>
                    <a:latin typeface="Arial" panose="020B0604020202020204" pitchFamily="34" charset="0"/>
                    <a:ea typeface="Calibri" panose="020F0502020204030204" pitchFamily="34" charset="0"/>
                    <a:cs typeface="Arial" panose="020B0604020202020204" pitchFamily="34" charset="0"/>
                  </a:rPr>
                  <a:t> nghịch biến trên khoảng </a:t>
                </a:r>
                <a14:m>
                  <m:oMath xmlns:m="http://schemas.openxmlformats.org/officeDocument/2006/math">
                    <m:r>
                      <a:rPr lang="en-US" sz="37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effectLst/>
                    <a:latin typeface="Arial" panose="020B0604020202020204" pitchFamily="34" charset="0"/>
                    <a:ea typeface="Calibri" panose="020F0502020204030204" pitchFamily="34" charset="0"/>
                    <a:cs typeface="Arial" panose="020B0604020202020204" pitchFamily="34" charset="0"/>
                  </a:rPr>
                  <a:t>.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spcBef>
                    <a:spcPts val="600"/>
                  </a:spcBef>
                  <a:spcAft>
                    <a:spcPts val="600"/>
                  </a:spcAft>
                </a:pPr>
                <a:r>
                  <a:rPr lang="en-US" sz="3700" smtClean="0">
                    <a:effectLst/>
                    <a:latin typeface="Arial" panose="020B0604020202020204" pitchFamily="34" charset="0"/>
                    <a:ea typeface="Calibri" panose="020F0502020204030204" pitchFamily="34" charset="0"/>
                    <a:cs typeface="Arial" panose="020B0604020202020204" pitchFamily="34" charset="0"/>
                  </a:rPr>
                  <a:t>Suy </a:t>
                </a:r>
                <a:r>
                  <a:rPr lang="en-US" sz="3700">
                    <a:effectLst/>
                    <a:latin typeface="Arial" panose="020B0604020202020204" pitchFamily="34" charset="0"/>
                    <a:ea typeface="Calibri" panose="020F0502020204030204" pitchFamily="34" charset="0"/>
                    <a:cs typeface="Arial" panose="020B0604020202020204" pitchFamily="34" charset="0"/>
                  </a:rPr>
                  <a:t>ra, nếu nồng độ ion hydrogen giảm thì độ pH sẽ </a:t>
                </a:r>
                <a:r>
                  <a:rPr lang="en-US" sz="3700">
                    <a:effectLst/>
                    <a:latin typeface="Arial" panose="020B0604020202020204" pitchFamily="34" charset="0"/>
                    <a:ea typeface="Calibri" panose="020F0502020204030204" pitchFamily="34" charset="0"/>
                    <a:cs typeface="Arial" panose="020B0604020202020204" pitchFamily="34" charset="0"/>
                  </a:rPr>
                  <a:t>tăng</a:t>
                </a:r>
                <a:r>
                  <a:rPr lang="en-US" sz="37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65000"/>
                  </a:lnSpc>
                  <a:spcBef>
                    <a:spcPts val="600"/>
                  </a:spcBef>
                  <a:spcAft>
                    <a:spcPts val="600"/>
                  </a:spcAft>
                </a:pPr>
                <a:r>
                  <a:rPr lang="en-US" sz="3700" smtClean="0">
                    <a:effectLst/>
                    <a:latin typeface="Arial" panose="020B0604020202020204" pitchFamily="34" charset="0"/>
                    <a:ea typeface="Calibri" panose="020F0502020204030204" pitchFamily="34" charset="0"/>
                    <a:cs typeface="Arial" panose="020B0604020202020204" pitchFamily="34" charset="0"/>
                  </a:rPr>
                  <a:t>c</a:t>
                </a:r>
                <a:r>
                  <a:rPr lang="en-US" sz="3700">
                    <a:effectLst/>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𝑝𝐻</m:t>
                    </m:r>
                    <m:r>
                      <a:rPr lang="en-US" sz="3700">
                        <a:effectLst/>
                        <a:latin typeface="Cambria Math" panose="02040503050406030204" pitchFamily="18" charset="0"/>
                        <a:ea typeface="Calibri" panose="020F0502020204030204" pitchFamily="34" charset="0"/>
                        <a:cs typeface="Times New Roman" panose="02020603050405020304" pitchFamily="18" charset="0"/>
                      </a:rPr>
                      <m:t>=4,5⇔</m:t>
                    </m:r>
                    <m:r>
                      <m:rPr>
                        <m:sty m:val="p"/>
                      </m:rPr>
                      <a:rPr lang="en-US" sz="3700">
                        <a:effectLst/>
                        <a:latin typeface="Cambria Math" panose="02040503050406030204" pitchFamily="18" charset="0"/>
                        <a:ea typeface="Calibri" panose="020F0502020204030204" pitchFamily="34" charset="0"/>
                        <a:cs typeface="Times New Roman" panose="02020603050405020304" pitchFamily="18" charset="0"/>
                      </a:rPr>
                      <m:t>log</m:t>
                    </m:r>
                    <m:r>
                      <a:rPr lang="en-US" sz="37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700" i="1">
                            <a:effectLst/>
                            <a:latin typeface="Cambria Math" panose="02040503050406030204" pitchFamily="18" charset="0"/>
                            <a:cs typeface="Times New Roman" panose="02020603050405020304" pitchFamily="18" charset="0"/>
                          </a:rPr>
                        </m:ctrlPr>
                      </m:dPr>
                      <m:e>
                        <m:sSup>
                          <m:sSupPr>
                            <m:ctrlPr>
                              <a:rPr lang="en-US" sz="3700" i="1">
                                <a:effectLst/>
                                <a:latin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en-US" sz="37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7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a:effectLst/>
                        <a:latin typeface="Cambria Math" panose="02040503050406030204" pitchFamily="18" charset="0"/>
                        <a:ea typeface="Calibri" panose="020F0502020204030204" pitchFamily="34" charset="0"/>
                        <a:cs typeface="Times New Roman" panose="02020603050405020304" pitchFamily="18" charset="0"/>
                      </a:rPr>
                      <m:t>−</m:t>
                    </m:r>
                    <m:r>
                      <a:rPr lang="en-US" sz="3700">
                        <a:effectLst/>
                        <a:latin typeface="Cambria Math" panose="02040503050406030204" pitchFamily="18" charset="0"/>
                        <a:ea typeface="Calibri" panose="020F0502020204030204" pitchFamily="34" charset="0"/>
                        <a:cs typeface="Times New Roman" panose="02020603050405020304" pitchFamily="18" charset="0"/>
                      </a:rPr>
                      <m:t>4,5⇔</m:t>
                    </m:r>
                    <m:d>
                      <m:dPr>
                        <m:begChr m:val="["/>
                        <m:endChr m:val="]"/>
                        <m:ctrlPr>
                          <a:rPr lang="en-US" sz="3700" i="1">
                            <a:effectLst/>
                            <a:latin typeface="Cambria Math" panose="02040503050406030204" pitchFamily="18" charset="0"/>
                            <a:cs typeface="Times New Roman" panose="02020603050405020304" pitchFamily="18" charset="0"/>
                          </a:rPr>
                        </m:ctrlPr>
                      </m:dPr>
                      <m:e>
                        <m:sSup>
                          <m:sSupPr>
                            <m:ctrlPr>
                              <a:rPr lang="en-US" sz="3700" i="1">
                                <a:effectLst/>
                                <a:latin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en-US" sz="37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7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cs typeface="Times New Roman" panose="02020603050405020304" pitchFamily="18" charset="0"/>
                          </a:rPr>
                        </m:ctrlPr>
                      </m:sSupPr>
                      <m:e>
                        <m:r>
                          <a:rPr lang="en-US" sz="3700">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3700" i="1">
                            <a:effectLst/>
                            <a:latin typeface="Cambria Math" panose="02040503050406030204" pitchFamily="18" charset="0"/>
                            <a:ea typeface="Calibri" panose="020F0502020204030204" pitchFamily="34" charset="0"/>
                            <a:cs typeface="Times New Roman" panose="02020603050405020304" pitchFamily="18" charset="0"/>
                          </a:rPr>
                          <m:t>−</m:t>
                        </m:r>
                        <m:r>
                          <a:rPr lang="en-US" sz="3700">
                            <a:effectLst/>
                            <a:latin typeface="Cambria Math" panose="02040503050406030204" pitchFamily="18" charset="0"/>
                            <a:ea typeface="Calibri" panose="020F0502020204030204" pitchFamily="34" charset="0"/>
                            <a:cs typeface="Times New Roman" panose="02020603050405020304" pitchFamily="18" charset="0"/>
                          </a:rPr>
                          <m:t>4,5</m:t>
                        </m:r>
                      </m:sup>
                    </m:sSup>
                  </m:oMath>
                </a14:m>
                <a:r>
                  <a:rPr lang="en-US" sz="3700" smtClean="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5" name="Rectangle 4"/>
              <p:cNvSpPr>
                <a:spLocks noRot="1" noChangeAspect="1" noMove="1" noResize="1" noEditPoints="1" noAdjustHandles="1" noChangeArrowheads="1" noChangeShapeType="1" noTextEdit="1"/>
              </p:cNvSpPr>
              <p:nvPr/>
            </p:nvSpPr>
            <p:spPr>
              <a:xfrm>
                <a:off x="1784028" y="2577166"/>
                <a:ext cx="14782800" cy="6071534"/>
              </a:xfrm>
              <a:prstGeom prst="rect">
                <a:avLst/>
              </a:prstGeom>
              <a:blipFill>
                <a:blip r:embed="rId3"/>
                <a:stretch>
                  <a:fillRect l="-1320" r="-1278" b="-2912"/>
                </a:stretch>
              </a:blipFill>
            </p:spPr>
            <p:txBody>
              <a:bodyPr/>
              <a:lstStyle/>
              <a:p>
                <a:r>
                  <a:rPr lang="en-US">
                    <a:noFill/>
                  </a:rPr>
                  <a:t> </a:t>
                </a:r>
              </a:p>
            </p:txBody>
          </p:sp>
        </mc:Fallback>
      </mc:AlternateContent>
    </p:spTree>
    <p:extLst>
      <p:ext uri="{BB962C8B-B14F-4D97-AF65-F5344CB8AC3E}">
        <p14:creationId xmlns:p14="http://schemas.microsoft.com/office/powerpoint/2010/main" val="1695636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88758" y="228600"/>
            <a:ext cx="17710484"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1" name="Rectangle 10"/>
          <p:cNvSpPr/>
          <p:nvPr/>
        </p:nvSpPr>
        <p:spPr>
          <a:xfrm>
            <a:off x="1066800" y="419100"/>
            <a:ext cx="16158411" cy="946413"/>
          </a:xfrm>
          <a:prstGeom prst="rect">
            <a:avLst/>
          </a:prstGeom>
        </p:spPr>
        <p:txBody>
          <a:bodyPr wrap="square">
            <a:spAutoFit/>
          </a:bodyPr>
          <a:lstStyle/>
          <a:p>
            <a:pPr lvl="0" algn="just">
              <a:lnSpc>
                <a:spcPct val="150000"/>
              </a:lnSpc>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29 (SGK-tr108)</a:t>
            </a:r>
            <a:r>
              <a:rPr kumimoji="0" lang="en-US" sz="37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700" smtClean="0">
                <a:solidFill>
                  <a:srgbClr val="000000"/>
                </a:solidFill>
                <a:ea typeface="Calibri" panose="020F0502020204030204" pitchFamily="34" charset="0"/>
                <a:cs typeface="Arial" panose="020B0604020202020204" pitchFamily="34" charset="0"/>
              </a:rPr>
              <a:t>Tính </a:t>
            </a:r>
            <a:r>
              <a:rPr lang="vi-VN" sz="3700">
                <a:solidFill>
                  <a:srgbClr val="000000"/>
                </a:solidFill>
                <a:ea typeface="Calibri" panose="020F0502020204030204" pitchFamily="34" charset="0"/>
                <a:cs typeface="Arial" panose="020B0604020202020204" pitchFamily="34" charset="0"/>
              </a:rPr>
              <a:t>đạo hàm của các hàm số sau:</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5864917" y="7525695"/>
            <a:ext cx="1813483" cy="218980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5633087" y="8553387"/>
                <a:ext cx="6858000" cy="116211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3700" i="1" smtClean="0">
                              <a:solidFill>
                                <a:srgbClr val="C00000"/>
                              </a:solidFill>
                              <a:effectLst/>
                              <a:latin typeface="Cambria Math" panose="02040503050406030204" pitchFamily="18"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700" i="1">
                              <a:solidFill>
                                <a:srgbClr val="C00000"/>
                              </a:solidFill>
                              <a:effectLst/>
                              <a:latin typeface="Cambria Math" panose="02040503050406030204" pitchFamily="18" charset="0"/>
                              <a:cs typeface="Times New Roman" panose="02020603050405020304" pitchFamily="18" charset="0"/>
                            </a:rPr>
                          </m:ctrlPr>
                        </m:sSupPr>
                        <m:e>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effectLst/>
                              <a:latin typeface="Cambria Math" panose="02040503050406030204" pitchFamily="18" charset="0"/>
                              <a:cs typeface="Times New Roman" panose="02020603050405020304" pitchFamily="18" charset="0"/>
                            </a:rPr>
                          </m:ctrlPr>
                        </m:fPr>
                        <m:num>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3700" i="1">
                                  <a:solidFill>
                                    <a:srgbClr val="C00000"/>
                                  </a:solidFill>
                                  <a:effectLst/>
                                  <a:latin typeface="Cambria Math" panose="02040503050406030204" pitchFamily="18" charset="0"/>
                                  <a:cs typeface="Times New Roman" panose="02020603050405020304" pitchFamily="18" charset="0"/>
                                </a:rPr>
                              </m:ctrlPr>
                            </m:sSupPr>
                            <m:e>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700" i="1">
                              <a:solidFill>
                                <a:srgbClr val="C00000"/>
                              </a:solidFill>
                              <a:effectLst/>
                              <a:latin typeface="Cambria Math" panose="02040503050406030204" pitchFamily="18" charset="0"/>
                              <a:cs typeface="Times New Roman" panose="02020603050405020304" pitchFamily="18" charset="0"/>
                            </a:rPr>
                          </m:ctrlPr>
                        </m:sSupPr>
                        <m:e>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effectLst/>
                              <a:latin typeface="Cambria Math" panose="02040503050406030204" pitchFamily="18" charset="0"/>
                              <a:cs typeface="Times New Roman" panose="02020603050405020304" pitchFamily="18" charset="0"/>
                            </a:rPr>
                          </m:ctrlPr>
                        </m:fPr>
                        <m:num>
                          <m:r>
                            <a:rPr lang="en-US" sz="37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m:oMathPara>
                </a14:m>
                <a:r>
                  <a:rPr lang="en-US" sz="3700">
                    <a:solidFill>
                      <a:srgbClr val="C00000"/>
                    </a:solidFill>
                    <a:effectLst/>
                    <a:latin typeface="Arial" panose="020B0604020202020204" pitchFamily="34" charset="0"/>
                    <a:ea typeface="Calibri" panose="020F0502020204030204" pitchFamily="34" charset="0"/>
                    <a:cs typeface="Arial" panose="020B0604020202020204" pitchFamily="34" charset="0"/>
                  </a:rPr>
                  <a:t/>
                </a:r>
                <a:br>
                  <a:rPr lang="en-US" sz="3700">
                    <a:solidFill>
                      <a:srgbClr val="C00000"/>
                    </a:solidFill>
                    <a:effectLst/>
                    <a:latin typeface="Arial" panose="020B0604020202020204" pitchFamily="34" charset="0"/>
                    <a:ea typeface="Calibri" panose="020F0502020204030204" pitchFamily="34" charset="0"/>
                    <a:cs typeface="Arial" panose="020B0604020202020204" pitchFamily="34" charset="0"/>
                  </a:rPr>
                </a:br>
                <a:endParaRPr lang="en-US" sz="3700">
                  <a:solidFill>
                    <a:srgbClr val="C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633087" y="8553387"/>
                <a:ext cx="6858000" cy="116211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094874" y="1709910"/>
                <a:ext cx="5334000" cy="6681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700" b="0" i="1" smtClean="0">
                          <a:latin typeface="Cambria Math" panose="02040503050406030204" pitchFamily="18" charset="0"/>
                        </a:rPr>
                        <m:t>𝑎</m:t>
                      </m:r>
                      <m:r>
                        <a:rPr lang="en-US" sz="3700" b="0" i="1" smtClean="0">
                          <a:latin typeface="Cambria Math" panose="02040503050406030204" pitchFamily="18" charset="0"/>
                        </a:rPr>
                        <m:t>) </m:t>
                      </m:r>
                      <m:r>
                        <a:rPr lang="en-US" sz="3700" b="0" i="1" smtClean="0">
                          <a:latin typeface="Cambria Math" panose="02040503050406030204" pitchFamily="18" charset="0"/>
                        </a:rPr>
                        <m:t>𝑦</m:t>
                      </m:r>
                      <m:r>
                        <a:rPr lang="en-US" sz="3700" b="0" i="1" smtClean="0">
                          <a:latin typeface="Cambria Math" panose="02040503050406030204" pitchFamily="18" charset="0"/>
                        </a:rPr>
                        <m:t>=3</m:t>
                      </m:r>
                      <m:sSup>
                        <m:sSupPr>
                          <m:ctrlPr>
                            <a:rPr lang="en-US" sz="3700" b="0" i="1" smtClean="0">
                              <a:latin typeface="Cambria Math" panose="02040503050406030204" pitchFamily="18" charset="0"/>
                            </a:rPr>
                          </m:ctrlPr>
                        </m:sSupPr>
                        <m:e>
                          <m:r>
                            <a:rPr lang="en-US" sz="3700" b="0" i="1" smtClean="0">
                              <a:latin typeface="Cambria Math" panose="02040503050406030204" pitchFamily="18" charset="0"/>
                            </a:rPr>
                            <m:t>𝑥</m:t>
                          </m:r>
                        </m:e>
                        <m:sup>
                          <m:r>
                            <a:rPr lang="en-US" sz="3700" b="0" i="1" smtClean="0">
                              <a:latin typeface="Cambria Math" panose="02040503050406030204" pitchFamily="18" charset="0"/>
                            </a:rPr>
                            <m:t>2</m:t>
                          </m:r>
                        </m:sup>
                      </m:sSup>
                      <m:r>
                        <a:rPr lang="en-US" sz="3700" b="0" i="1" smtClean="0">
                          <a:latin typeface="Cambria Math" panose="02040503050406030204" pitchFamily="18" charset="0"/>
                        </a:rPr>
                        <m:t>−2</m:t>
                      </m:r>
                      <m:rad>
                        <m:radPr>
                          <m:degHide m:val="on"/>
                          <m:ctrlPr>
                            <a:rPr lang="en-US" sz="3700" b="0" i="1" smtClean="0">
                              <a:latin typeface="Cambria Math" panose="02040503050406030204" pitchFamily="18" charset="0"/>
                            </a:rPr>
                          </m:ctrlPr>
                        </m:radPr>
                        <m:deg/>
                        <m:e>
                          <m:r>
                            <a:rPr lang="en-US" sz="3700" b="0" i="1" smtClean="0">
                              <a:latin typeface="Cambria Math" panose="02040503050406030204" pitchFamily="18" charset="0"/>
                            </a:rPr>
                            <m:t>𝑥</m:t>
                          </m:r>
                        </m:e>
                      </m:rad>
                    </m:oMath>
                  </m:oMathPara>
                </a14:m>
                <a:endParaRPr lang="en-US" sz="3700"/>
              </a:p>
            </p:txBody>
          </p:sp>
        </mc:Choice>
        <mc:Fallback>
          <p:sp>
            <p:nvSpPr>
              <p:cNvPr id="7" name="TextBox 6"/>
              <p:cNvSpPr txBox="1">
                <a:spLocks noRot="1" noChangeAspect="1" noMove="1" noResize="1" noEditPoints="1" noAdjustHandles="1" noChangeArrowheads="1" noChangeShapeType="1" noTextEdit="1"/>
              </p:cNvSpPr>
              <p:nvPr/>
            </p:nvSpPr>
            <p:spPr>
              <a:xfrm>
                <a:off x="1094874" y="1709910"/>
                <a:ext cx="5334000" cy="6681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5637467" y="1409700"/>
                <a:ext cx="7319055" cy="12685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700" i="1" kern="100"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=3⋅2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rad>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rad>
                        </m:den>
                      </m:f>
                    </m:oMath>
                  </m:oMathPara>
                </a14:m>
                <a:endParaRPr lang="en-US">
                  <a:solidFill>
                    <a:srgbClr val="C00000"/>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5637467" y="1409700"/>
                <a:ext cx="7319055" cy="12685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1094874" y="3431446"/>
                <a:ext cx="5334000" cy="79765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700" b="0" i="1" smtClean="0">
                          <a:latin typeface="Cambria Math" panose="02040503050406030204" pitchFamily="18" charset="0"/>
                        </a:rPr>
                        <m:t>𝑏</m:t>
                      </m:r>
                      <m:r>
                        <a:rPr lang="en-US" sz="3700" b="0" i="1" smtClean="0">
                          <a:latin typeface="Cambria Math" panose="02040503050406030204" pitchFamily="18" charset="0"/>
                        </a:rPr>
                        <m:t>) </m:t>
                      </m:r>
                      <m:r>
                        <a:rPr lang="en-US" sz="3700" b="0" i="1" smtClean="0">
                          <a:latin typeface="Cambria Math" panose="02040503050406030204" pitchFamily="18" charset="0"/>
                        </a:rPr>
                        <m:t>𝑦</m:t>
                      </m:r>
                      <m:r>
                        <a:rPr lang="en-US" sz="3700" b="0" i="1" smtClean="0">
                          <a:latin typeface="Cambria Math" panose="02040503050406030204" pitchFamily="18" charset="0"/>
                        </a:rPr>
                        <m:t>=</m:t>
                      </m:r>
                      <m:rad>
                        <m:radPr>
                          <m:degHide m:val="on"/>
                          <m:ctrlPr>
                            <a:rPr lang="en-US" sz="3700" b="0" i="1" smtClean="0">
                              <a:latin typeface="Cambria Math" panose="02040503050406030204" pitchFamily="18" charset="0"/>
                            </a:rPr>
                          </m:ctrlPr>
                        </m:radPr>
                        <m:deg/>
                        <m:e>
                          <m:r>
                            <a:rPr lang="en-US" sz="3700" b="0" i="1" smtClean="0">
                              <a:latin typeface="Cambria Math" panose="02040503050406030204" pitchFamily="18" charset="0"/>
                            </a:rPr>
                            <m:t>1+2</m:t>
                          </m:r>
                          <m:r>
                            <a:rPr lang="en-US" sz="3700" b="0" i="1" smtClean="0">
                              <a:latin typeface="Cambria Math" panose="02040503050406030204" pitchFamily="18" charset="0"/>
                            </a:rPr>
                            <m:t>𝑥</m:t>
                          </m:r>
                          <m:r>
                            <a:rPr lang="en-US" sz="3700" b="0" i="1" smtClean="0">
                              <a:latin typeface="Cambria Math" panose="02040503050406030204" pitchFamily="18" charset="0"/>
                            </a:rPr>
                            <m:t>−</m:t>
                          </m:r>
                          <m:sSup>
                            <m:sSupPr>
                              <m:ctrlPr>
                                <a:rPr lang="en-US" sz="3700" i="1">
                                  <a:latin typeface="Cambria Math" panose="02040503050406030204" pitchFamily="18" charset="0"/>
                                </a:rPr>
                              </m:ctrlPr>
                            </m:sSupPr>
                            <m:e>
                              <m:r>
                                <a:rPr lang="en-US" sz="3700" i="1">
                                  <a:latin typeface="Cambria Math" panose="02040503050406030204" pitchFamily="18" charset="0"/>
                                </a:rPr>
                                <m:t>𝑥</m:t>
                              </m:r>
                            </m:e>
                            <m:sup>
                              <m:r>
                                <a:rPr lang="en-US" sz="3700" i="1">
                                  <a:latin typeface="Cambria Math" panose="02040503050406030204" pitchFamily="18" charset="0"/>
                                </a:rPr>
                                <m:t>2</m:t>
                              </m:r>
                            </m:sup>
                          </m:sSup>
                        </m:e>
                      </m:rad>
                    </m:oMath>
                  </m:oMathPara>
                </a14:m>
                <a:endParaRPr lang="en-US" sz="3700"/>
              </a:p>
            </p:txBody>
          </p:sp>
        </mc:Choice>
        <mc:Fallback>
          <p:sp>
            <p:nvSpPr>
              <p:cNvPr id="13" name="TextBox 12"/>
              <p:cNvSpPr txBox="1">
                <a:spLocks noRot="1" noChangeAspect="1" noMove="1" noResize="1" noEditPoints="1" noAdjustHandles="1" noChangeArrowheads="1" noChangeShapeType="1" noTextEdit="1"/>
              </p:cNvSpPr>
              <p:nvPr/>
            </p:nvSpPr>
            <p:spPr>
              <a:xfrm>
                <a:off x="1094874" y="3431446"/>
                <a:ext cx="5334000" cy="7976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5565122" y="3086100"/>
                <a:ext cx="11658600" cy="1341393"/>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US" sz="3700" i="1"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mbria Math" panose="02040503050406030204" pitchFamily="18" charset="0"/>
                              <a:cs typeface="Arial" panose="020B0604020202020204" pitchFamily="34"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d>
                            </m:e>
                            <m:sup>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oMath>
                  </m:oMathPara>
                </a14:m>
                <a:endParaRPr lang="en-US">
                  <a:solidFill>
                    <a:srgbClr val="C00000"/>
                  </a:solidFill>
                </a:endParaRPr>
              </a:p>
            </p:txBody>
          </p:sp>
        </mc:Choice>
        <mc:Fallback>
          <p:sp>
            <p:nvSpPr>
              <p:cNvPr id="12" name="Rectangle 11"/>
              <p:cNvSpPr>
                <a:spLocks noRot="1" noChangeAspect="1" noMove="1" noResize="1" noEditPoints="1" noAdjustHandles="1" noChangeArrowheads="1" noChangeShapeType="1" noTextEdit="1"/>
              </p:cNvSpPr>
              <p:nvPr/>
            </p:nvSpPr>
            <p:spPr>
              <a:xfrm>
                <a:off x="5565122" y="3086100"/>
                <a:ext cx="11658600" cy="134139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1094874" y="5334451"/>
                <a:ext cx="5334000" cy="106381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700" b="0" i="1" smtClean="0">
                          <a:latin typeface="Cambria Math" panose="02040503050406030204" pitchFamily="18" charset="0"/>
                        </a:rPr>
                        <m:t>𝑐</m:t>
                      </m:r>
                      <m:r>
                        <a:rPr lang="en-US" sz="3700" b="0" i="1" smtClean="0">
                          <a:latin typeface="Cambria Math" panose="02040503050406030204" pitchFamily="18" charset="0"/>
                        </a:rPr>
                        <m:t>) </m:t>
                      </m:r>
                      <m:r>
                        <a:rPr lang="en-US" sz="3700" b="0" i="1" smtClean="0">
                          <a:latin typeface="Cambria Math" panose="02040503050406030204" pitchFamily="18" charset="0"/>
                        </a:rPr>
                        <m:t>𝑦</m:t>
                      </m:r>
                      <m:r>
                        <a:rPr lang="en-US" sz="3700" b="0" i="1" smtClean="0">
                          <a:latin typeface="Cambria Math" panose="02040503050406030204" pitchFamily="18" charset="0"/>
                        </a:rPr>
                        <m:t>=</m:t>
                      </m:r>
                      <m:r>
                        <a:rPr lang="en-US" sz="3700" b="0" i="1" smtClean="0">
                          <a:latin typeface="Cambria Math" panose="02040503050406030204" pitchFamily="18" charset="0"/>
                        </a:rPr>
                        <m:t>𝑡𝑎𝑛</m:t>
                      </m:r>
                      <m:f>
                        <m:fPr>
                          <m:ctrlPr>
                            <a:rPr lang="en-US" sz="3700" b="0" i="1" smtClean="0">
                              <a:latin typeface="Cambria Math" panose="02040503050406030204" pitchFamily="18" charset="0"/>
                            </a:rPr>
                          </m:ctrlPr>
                        </m:fPr>
                        <m:num>
                          <m:r>
                            <a:rPr lang="en-US" sz="3700" b="0" i="1" smtClean="0">
                              <a:latin typeface="Cambria Math" panose="02040503050406030204" pitchFamily="18" charset="0"/>
                            </a:rPr>
                            <m:t>𝑥</m:t>
                          </m:r>
                        </m:num>
                        <m:den>
                          <m:r>
                            <a:rPr lang="en-US" sz="3700" b="0" i="1" smtClean="0">
                              <a:latin typeface="Cambria Math" panose="02040503050406030204" pitchFamily="18" charset="0"/>
                            </a:rPr>
                            <m:t>2</m:t>
                          </m:r>
                        </m:den>
                      </m:f>
                      <m:r>
                        <a:rPr lang="en-US" sz="3700" b="0" i="1" smtClean="0">
                          <a:latin typeface="Cambria Math" panose="02040503050406030204" pitchFamily="18" charset="0"/>
                        </a:rPr>
                        <m:t>−</m:t>
                      </m:r>
                      <m:r>
                        <a:rPr lang="en-US" sz="3700" b="0" i="1" smtClean="0">
                          <a:latin typeface="Cambria Math" panose="02040503050406030204" pitchFamily="18" charset="0"/>
                        </a:rPr>
                        <m:t>𝑐𝑜𝑡</m:t>
                      </m:r>
                      <m:f>
                        <m:fPr>
                          <m:ctrlPr>
                            <a:rPr lang="en-US" sz="3700" i="1">
                              <a:latin typeface="Cambria Math" panose="02040503050406030204" pitchFamily="18" charset="0"/>
                            </a:rPr>
                          </m:ctrlPr>
                        </m:fPr>
                        <m:num>
                          <m:r>
                            <a:rPr lang="en-US" sz="3700" i="1">
                              <a:latin typeface="Cambria Math" panose="02040503050406030204" pitchFamily="18" charset="0"/>
                            </a:rPr>
                            <m:t>𝑥</m:t>
                          </m:r>
                        </m:num>
                        <m:den>
                          <m:r>
                            <a:rPr lang="en-US" sz="3700" i="1">
                              <a:latin typeface="Cambria Math" panose="02040503050406030204" pitchFamily="18" charset="0"/>
                            </a:rPr>
                            <m:t>2</m:t>
                          </m:r>
                        </m:den>
                      </m:f>
                    </m:oMath>
                  </m:oMathPara>
                </a14:m>
                <a:endParaRPr lang="en-US" sz="3700"/>
              </a:p>
            </p:txBody>
          </p:sp>
        </mc:Choice>
        <mc:Fallback>
          <p:sp>
            <p:nvSpPr>
              <p:cNvPr id="15" name="TextBox 14"/>
              <p:cNvSpPr txBox="1">
                <a:spLocks noRot="1" noChangeAspect="1" noMove="1" noResize="1" noEditPoints="1" noAdjustHandles="1" noChangeArrowheads="1" noChangeShapeType="1" noTextEdit="1"/>
              </p:cNvSpPr>
              <p:nvPr/>
            </p:nvSpPr>
            <p:spPr>
              <a:xfrm>
                <a:off x="1094874" y="5334451"/>
                <a:ext cx="5334000" cy="10638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5633087" y="4914900"/>
                <a:ext cx="12801600" cy="340548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3700" i="1" smtClean="0">
                              <a:solidFill>
                                <a:srgbClr val="C00000"/>
                              </a:solidFill>
                              <a:latin typeface="Cambria Math" panose="02040503050406030204" pitchFamily="18" charset="0"/>
                              <a:cs typeface="Times New Roman" panose="02020603050405020304" pitchFamily="18" charset="0"/>
                            </a:rPr>
                          </m:ctrlPr>
                        </m:sSupPr>
                        <m:e>
                          <m:r>
                            <a:rPr lang="en-US" sz="3700" i="1" kern="100">
                              <a:solidFill>
                                <a:srgbClr val="C00000"/>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sSup>
                            <m:sSupPr>
                              <m:ctrlPr>
                                <a:rPr lang="en-US" sz="3700" i="1">
                                  <a:solidFill>
                                    <a:srgbClr val="C00000"/>
                                  </a:solidFill>
                                  <a:latin typeface="Cambria Math" panose="02040503050406030204" pitchFamily="18" charset="0"/>
                                  <a:cs typeface="Times New Roman" panose="02020603050405020304" pitchFamily="18" charset="0"/>
                                </a:rPr>
                              </m:ctrlPr>
                            </m:sSupPr>
                            <m:e>
                              <m:d>
                                <m:dPr>
                                  <m:ctrlPr>
                                    <a:rPr lang="en-US" sz="3700" i="1">
                                      <a:solidFill>
                                        <a:srgbClr val="C00000"/>
                                      </a:solidFill>
                                      <a:latin typeface="Cambria Math" panose="02040503050406030204" pitchFamily="18" charset="0"/>
                                      <a:cs typeface="Times New Roman" panose="02020603050405020304" pitchFamily="18" charset="0"/>
                                    </a:rPr>
                                  </m:ctrlPr>
                                </m:dPr>
                                <m:e>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700" i="1">
                                  <a:solidFill>
                                    <a:srgbClr val="C00000"/>
                                  </a:solidFill>
                                  <a:latin typeface="Cambria Math" panose="02040503050406030204" pitchFamily="18" charset="0"/>
                                  <a:cs typeface="Times New Roman" panose="02020603050405020304" pitchFamily="18" charset="0"/>
                                </a:rPr>
                              </m:ctrlPr>
                            </m:sSupPr>
                            <m:e>
                              <m:r>
                                <m:rPr>
                                  <m:sty m:val="p"/>
                                </m:r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a:solidFill>
                                <a:srgbClr val="C00000"/>
                              </a:solidFill>
                              <a:latin typeface="Cambria Math" panose="02040503050406030204" pitchFamily="18" charset="0"/>
                              <a:cs typeface="Times New Roman" panose="02020603050405020304" pitchFamily="18" charset="0"/>
                            </a:rPr>
                          </m:ctrlPr>
                        </m:dPr>
                        <m:e>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sSup>
                                <m:sSupPr>
                                  <m:ctrlPr>
                                    <a:rPr lang="en-US" sz="3700" i="1">
                                      <a:solidFill>
                                        <a:srgbClr val="C00000"/>
                                      </a:solidFill>
                                      <a:latin typeface="Cambria Math" panose="02040503050406030204" pitchFamily="18" charset="0"/>
                                      <a:cs typeface="Times New Roman" panose="02020603050405020304" pitchFamily="18" charset="0"/>
                                    </a:rPr>
                                  </m:ctrlPr>
                                </m:sSupPr>
                                <m:e>
                                  <m:d>
                                    <m:dPr>
                                      <m:ctrlPr>
                                        <a:rPr lang="en-US" sz="3700" i="1">
                                          <a:solidFill>
                                            <a:srgbClr val="C00000"/>
                                          </a:solidFill>
                                          <a:latin typeface="Cambria Math" panose="02040503050406030204" pitchFamily="18" charset="0"/>
                                          <a:cs typeface="Times New Roman" panose="02020603050405020304" pitchFamily="18" charset="0"/>
                                        </a:rPr>
                                      </m:ctrlPr>
                                    </m:dPr>
                                    <m:e>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up>
                              </m:sSup>
                            </m:num>
                            <m:den>
                              <m:func>
                                <m:funcPr>
                                  <m:ctrl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700" i="1">
                                          <a:solidFill>
                                            <a:srgbClr val="C00000"/>
                                          </a:solidFill>
                                          <a:latin typeface="Cambria Math" panose="02040503050406030204" pitchFamily="18" charset="0"/>
                                          <a:cs typeface="Times New Roman" panose="02020603050405020304" pitchFamily="18" charset="0"/>
                                        </a:rPr>
                                      </m:ctrlPr>
                                    </m:sSupPr>
                                    <m:e>
                                      <m:r>
                                        <m:rPr>
                                          <m:sty m:val="p"/>
                                        </m:r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e>
                              </m:func>
                            </m:den>
                          </m:f>
                        </m:e>
                      </m:d>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num>
                        <m:den>
                          <m:func>
                            <m:funcPr>
                              <m:ctrl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700" i="1">
                                      <a:solidFill>
                                        <a:srgbClr val="C00000"/>
                                      </a:solidFill>
                                      <a:latin typeface="Cambria Math" panose="02040503050406030204" pitchFamily="18" charset="0"/>
                                      <a:cs typeface="Times New Roman" panose="02020603050405020304" pitchFamily="18" charset="0"/>
                                    </a:rPr>
                                  </m:ctrlPr>
                                </m:sSupPr>
                                <m:e>
                                  <m:r>
                                    <m:rPr>
                                      <m:sty m:val="p"/>
                                    </m:r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e>
                          </m:func>
                        </m:den>
                      </m:f>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num>
                        <m:den>
                          <m:func>
                            <m:funcPr>
                              <m:ctrl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700" i="1">
                                      <a:solidFill>
                                        <a:srgbClr val="C00000"/>
                                      </a:solidFill>
                                      <a:latin typeface="Cambria Math" panose="02040503050406030204" pitchFamily="18" charset="0"/>
                                      <a:cs typeface="Times New Roman" panose="02020603050405020304" pitchFamily="18" charset="0"/>
                                    </a:rPr>
                                  </m:ctrlPr>
                                </m:sSupPr>
                                <m:e>
                                  <m:r>
                                    <m:rPr>
                                      <m:sty m:val="p"/>
                                    </m:r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e>
                          </m:func>
                        </m:den>
                      </m:f>
                    </m:oMath>
                  </m:oMathPara>
                </a14:m>
                <a:endParaRPr lang="en-US" sz="37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700" b="0" i="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700" i="1">
                                  <a:solidFill>
                                    <a:srgbClr val="C00000"/>
                                  </a:solidFill>
                                  <a:latin typeface="Cambria Math" panose="02040503050406030204" pitchFamily="18" charset="0"/>
                                  <a:cs typeface="Times New Roman" panose="02020603050405020304" pitchFamily="18" charset="0"/>
                                </a:rPr>
                              </m:ctrlPr>
                            </m:sSupPr>
                            <m:e>
                              <m:r>
                                <m:rPr>
                                  <m:sty m:val="p"/>
                                </m:r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3700" i="1">
                                  <a:solidFill>
                                    <a:srgbClr val="C00000"/>
                                  </a:solidFill>
                                  <a:latin typeface="Cambria Math" panose="02040503050406030204" pitchFamily="18" charset="0"/>
                                  <a:cs typeface="Times New Roman" panose="02020603050405020304" pitchFamily="18" charset="0"/>
                                </a:rPr>
                              </m:ctrlPr>
                            </m:sSupPr>
                            <m:e>
                              <m:r>
                                <m:rPr>
                                  <m:sty m:val="p"/>
                                </m:r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e>
                            <m: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cs typeface="Times New Roman" panose="02020603050405020304" pitchFamily="18" charset="0"/>
                            </a:rPr>
                          </m:ctrlPr>
                        </m:fPr>
                        <m:num>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700" i="1">
                                  <a:solidFill>
                                    <a:srgbClr val="C00000"/>
                                  </a:solidFill>
                                  <a:latin typeface="Cambria Math" panose="02040503050406030204" pitchFamily="18" charset="0"/>
                                  <a:cs typeface="Times New Roman" panose="02020603050405020304" pitchFamily="18" charset="0"/>
                                </a:rPr>
                              </m:ctrlPr>
                            </m:sSupPr>
                            <m:e>
                              <m:r>
                                <m:rPr>
                                  <m:sty m:val="p"/>
                                </m:rP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oMath>
                  </m:oMathPara>
                </a14:m>
                <a:r>
                  <a:rPr lang="en-US" sz="3700">
                    <a:solidFill>
                      <a:srgbClr val="C00000"/>
                    </a:solidFill>
                    <a:latin typeface="Arial" panose="020B0604020202020204" pitchFamily="34" charset="0"/>
                    <a:ea typeface="Calibri" panose="020F0502020204030204" pitchFamily="34" charset="0"/>
                    <a:cs typeface="Arial" panose="020B0604020202020204" pitchFamily="34" charset="0"/>
                  </a:rPr>
                  <a:t/>
                </a:r>
                <a:br>
                  <a:rPr lang="en-US" sz="3700">
                    <a:solidFill>
                      <a:srgbClr val="C00000"/>
                    </a:solidFill>
                    <a:latin typeface="Arial" panose="020B0604020202020204" pitchFamily="34" charset="0"/>
                    <a:ea typeface="Calibri" panose="020F0502020204030204" pitchFamily="34" charset="0"/>
                    <a:cs typeface="Arial" panose="020B0604020202020204" pitchFamily="34" charset="0"/>
                  </a:rPr>
                </a:br>
                <a:endParaRPr lang="en-US">
                  <a:solidFill>
                    <a:srgbClr val="C00000"/>
                  </a:solidFill>
                </a:endParaRPr>
              </a:p>
            </p:txBody>
          </p:sp>
        </mc:Choice>
        <mc:Fallback>
          <p:sp>
            <p:nvSpPr>
              <p:cNvPr id="14" name="Rectangle 13"/>
              <p:cNvSpPr>
                <a:spLocks noRot="1" noChangeAspect="1" noMove="1" noResize="1" noEditPoints="1" noAdjustHandles="1" noChangeArrowheads="1" noChangeShapeType="1" noTextEdit="1"/>
              </p:cNvSpPr>
              <p:nvPr/>
            </p:nvSpPr>
            <p:spPr>
              <a:xfrm>
                <a:off x="5633087" y="4914900"/>
                <a:ext cx="12801600" cy="340548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p:cNvSpPr txBox="1"/>
              <p:nvPr/>
            </p:nvSpPr>
            <p:spPr>
              <a:xfrm>
                <a:off x="1066800" y="8875528"/>
                <a:ext cx="5334000" cy="6617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700" b="0" i="1" smtClean="0">
                          <a:latin typeface="Cambria Math" panose="02040503050406030204" pitchFamily="18" charset="0"/>
                        </a:rPr>
                        <m:t>𝑑</m:t>
                      </m:r>
                      <m:r>
                        <a:rPr lang="en-US" sz="3700" b="0" i="1" smtClean="0">
                          <a:latin typeface="Cambria Math" panose="02040503050406030204" pitchFamily="18" charset="0"/>
                        </a:rPr>
                        <m:t>) </m:t>
                      </m:r>
                      <m:r>
                        <a:rPr lang="en-US" sz="3700" b="0" i="1" smtClean="0">
                          <a:latin typeface="Cambria Math" panose="02040503050406030204" pitchFamily="18" charset="0"/>
                        </a:rPr>
                        <m:t>𝑦</m:t>
                      </m:r>
                      <m:r>
                        <a:rPr lang="en-US" sz="3700" b="0" i="1" smtClean="0">
                          <a:latin typeface="Cambria Math" panose="02040503050406030204" pitchFamily="18" charset="0"/>
                        </a:rPr>
                        <m:t>=</m:t>
                      </m:r>
                      <m:sSup>
                        <m:sSupPr>
                          <m:ctrlPr>
                            <a:rPr lang="en-US" sz="3700" b="0" i="1" smtClean="0">
                              <a:latin typeface="Cambria Math" panose="02040503050406030204" pitchFamily="18" charset="0"/>
                            </a:rPr>
                          </m:ctrlPr>
                        </m:sSupPr>
                        <m:e>
                          <m:r>
                            <a:rPr lang="en-US" sz="3700" b="0" i="1" smtClean="0">
                              <a:latin typeface="Cambria Math" panose="02040503050406030204" pitchFamily="18" charset="0"/>
                            </a:rPr>
                            <m:t>𝑒</m:t>
                          </m:r>
                        </m:e>
                        <m:sup>
                          <m:r>
                            <a:rPr lang="en-US" sz="3700" b="0" i="1" smtClean="0">
                              <a:latin typeface="Cambria Math" panose="02040503050406030204" pitchFamily="18" charset="0"/>
                            </a:rPr>
                            <m:t>2</m:t>
                          </m:r>
                          <m:r>
                            <a:rPr lang="en-US" sz="3700" b="0" i="1" smtClean="0">
                              <a:latin typeface="Cambria Math" panose="02040503050406030204" pitchFamily="18" charset="0"/>
                            </a:rPr>
                            <m:t>𝑥</m:t>
                          </m:r>
                        </m:sup>
                      </m:sSup>
                      <m:r>
                        <a:rPr lang="en-US" sz="3700" b="0" i="1" smtClean="0">
                          <a:latin typeface="Cambria Math" panose="02040503050406030204" pitchFamily="18" charset="0"/>
                        </a:rPr>
                        <m:t>+</m:t>
                      </m:r>
                      <m:r>
                        <a:rPr lang="en-US" sz="3700" b="0" i="1" smtClean="0">
                          <a:latin typeface="Cambria Math" panose="02040503050406030204" pitchFamily="18" charset="0"/>
                        </a:rPr>
                        <m:t>𝑙𝑛</m:t>
                      </m:r>
                      <m:sSup>
                        <m:sSupPr>
                          <m:ctrlPr>
                            <a:rPr lang="en-US" sz="3700" b="0" i="1" smtClean="0">
                              <a:latin typeface="Cambria Math" panose="02040503050406030204" pitchFamily="18" charset="0"/>
                            </a:rPr>
                          </m:ctrlPr>
                        </m:sSupPr>
                        <m:e>
                          <m:r>
                            <a:rPr lang="en-US" sz="3700" b="0" i="1" smtClean="0">
                              <a:latin typeface="Cambria Math" panose="02040503050406030204" pitchFamily="18" charset="0"/>
                            </a:rPr>
                            <m:t>𝑥</m:t>
                          </m:r>
                        </m:e>
                        <m:sup>
                          <m:r>
                            <a:rPr lang="en-US" sz="3700" b="0" i="1" smtClean="0">
                              <a:latin typeface="Cambria Math" panose="02040503050406030204" pitchFamily="18" charset="0"/>
                            </a:rPr>
                            <m:t>2</m:t>
                          </m:r>
                        </m:sup>
                      </m:sSup>
                    </m:oMath>
                  </m:oMathPara>
                </a14:m>
                <a:endParaRPr lang="en-US" sz="3700"/>
              </a:p>
            </p:txBody>
          </p:sp>
        </mc:Choice>
        <mc:Fallback>
          <p:sp>
            <p:nvSpPr>
              <p:cNvPr id="17" name="TextBox 16"/>
              <p:cNvSpPr txBox="1">
                <a:spLocks noRot="1" noChangeAspect="1" noMove="1" noResize="1" noEditPoints="1" noAdjustHandles="1" noChangeArrowheads="1" noChangeShapeType="1" noTextEdit="1"/>
              </p:cNvSpPr>
              <p:nvPr/>
            </p:nvSpPr>
            <p:spPr>
              <a:xfrm>
                <a:off x="1066800" y="8875528"/>
                <a:ext cx="5334000" cy="6617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020389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down)">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up)">
                                      <p:cBhvr>
                                        <p:cTn id="44" dur="500"/>
                                        <p:tgtEl>
                                          <p:spTgt spid="14">
                                            <p:txEl>
                                              <p:pRg st="0" end="0"/>
                                            </p:txEl>
                                          </p:spTgt>
                                        </p:tgtEl>
                                      </p:cBhvr>
                                    </p:animEffect>
                                  </p:childTnLst>
                                </p:cTn>
                              </p:par>
                              <p:par>
                                <p:cTn id="45" presetID="22" presetClass="entr" presetSubtype="1" fill="hold" nodeType="with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wipe(up)">
                                      <p:cBhvr>
                                        <p:cTn id="47" dur="500"/>
                                        <p:tgtEl>
                                          <p:spTgt spid="1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7" grpId="0"/>
      <p:bldP spid="13" grpId="0"/>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752659" y="924505"/>
            <a:ext cx="16749288" cy="8459796"/>
            <a:chOff x="0" y="0"/>
            <a:chExt cx="6110186" cy="3086156"/>
          </a:xfrm>
        </p:grpSpPr>
        <p:sp>
          <p:nvSpPr>
            <p:cNvPr id="3" name="Freeform 3"/>
            <p:cNvSpPr/>
            <p:nvPr/>
          </p:nvSpPr>
          <p:spPr>
            <a:xfrm>
              <a:off x="8342"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10" name="Rectangle 9"/>
              <p:cNvSpPr/>
              <p:nvPr/>
            </p:nvSpPr>
            <p:spPr>
              <a:xfrm>
                <a:off x="1732905" y="1755106"/>
                <a:ext cx="14660461" cy="6798592"/>
              </a:xfrm>
              <a:prstGeom prst="rect">
                <a:avLst/>
              </a:prstGeom>
            </p:spPr>
            <p:txBody>
              <a:bodyPr wrap="square">
                <a:spAutoFit/>
              </a:bodyPr>
              <a:lstStyle/>
              <a:p>
                <a:pPr lvl="0" algn="just">
                  <a:lnSpc>
                    <a:spcPct val="165000"/>
                  </a:lnSpc>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30 (SGK-tr108)</a:t>
                </a:r>
                <a:r>
                  <a:rPr kumimoji="0" lang="en-US" sz="38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Một chất điểm chuyển động có phương trình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𝑠</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e>
                      <m: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p>
                    </m:sSup>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3</m:t>
                    </m:r>
                    <m:sSup>
                      <m:sSupPr>
                        <m:ctrlPr>
                          <a:rPr lang="vi-VN"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𝑡</m:t>
                        </m:r>
                      </m:e>
                      <m: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9</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+2, </m:t>
                    </m:r>
                  </m:oMath>
                </a14:m>
                <a:r>
                  <a:rPr lang="vi-VN" sz="3800">
                    <a:solidFill>
                      <a:srgbClr val="000000"/>
                    </a:solidFill>
                    <a:ea typeface="Calibri" panose="020F0502020204030204" pitchFamily="34" charset="0"/>
                    <a:cs typeface="Arial" panose="020B0604020202020204" pitchFamily="34" charset="0"/>
                  </a:rPr>
                  <a:t>ở đó thời gian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&gt; 0 </m:t>
                    </m:r>
                  </m:oMath>
                </a14:m>
                <a:r>
                  <a:rPr lang="vi-VN" sz="3800">
                    <a:solidFill>
                      <a:srgbClr val="000000"/>
                    </a:solidFill>
                    <a:ea typeface="Calibri" panose="020F0502020204030204" pitchFamily="34" charset="0"/>
                    <a:cs typeface="Arial" panose="020B0604020202020204" pitchFamily="34" charset="0"/>
                  </a:rPr>
                  <a:t>tính bằng giây và quãng </a:t>
                </a:r>
                <a:r>
                  <a:rPr lang="vi-VN" sz="3800">
                    <a:solidFill>
                      <a:srgbClr val="000000"/>
                    </a:solidFill>
                    <a:ea typeface="Calibri" panose="020F0502020204030204" pitchFamily="34" charset="0"/>
                    <a:cs typeface="Arial" panose="020B0604020202020204" pitchFamily="34" charset="0"/>
                  </a:rPr>
                  <a:t>đường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𝑠</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800">
                    <a:solidFill>
                      <a:srgbClr val="000000"/>
                    </a:solidFill>
                    <a:ea typeface="Calibri" panose="020F0502020204030204" pitchFamily="34" charset="0"/>
                    <a:cs typeface="Arial" panose="020B0604020202020204" pitchFamily="34" charset="0"/>
                  </a:rPr>
                  <a:t>tính bằng </a:t>
                </a:r>
                <a:r>
                  <a:rPr lang="vi-VN" sz="3800">
                    <a:solidFill>
                      <a:srgbClr val="000000"/>
                    </a:solidFill>
                    <a:ea typeface="Calibri" panose="020F0502020204030204" pitchFamily="34" charset="0"/>
                    <a:cs typeface="Arial" panose="020B0604020202020204" pitchFamily="34" charset="0"/>
                  </a:rPr>
                  <a:t>mét</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a:p>
                <a:pPr lvl="0" algn="just">
                  <a:lnSpc>
                    <a:spcPct val="165000"/>
                  </a:lnSpc>
                </a:pPr>
                <a:r>
                  <a:rPr lang="vi-VN" sz="3800">
                    <a:solidFill>
                      <a:srgbClr val="000000"/>
                    </a:solidFill>
                    <a:ea typeface="Calibri" panose="020F0502020204030204" pitchFamily="34" charset="0"/>
                    <a:cs typeface="Arial" panose="020B0604020202020204" pitchFamily="34" charset="0"/>
                  </a:rPr>
                  <a:t>a) Tính vận tốc của chất điểm tại thời điểm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 </m:t>
                    </m:r>
                  </m:oMath>
                </a14:m>
                <a:r>
                  <a:rPr lang="vi-VN" sz="3800">
                    <a:solidFill>
                      <a:srgbClr val="000000"/>
                    </a:solidFill>
                    <a:ea typeface="Calibri" panose="020F0502020204030204" pitchFamily="34" charset="0"/>
                    <a:cs typeface="Arial" panose="020B0604020202020204" pitchFamily="34" charset="0"/>
                  </a:rPr>
                  <a:t>giây</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a:p>
                <a:pPr lvl="0" algn="just">
                  <a:lnSpc>
                    <a:spcPct val="165000"/>
                  </a:lnSpc>
                </a:pPr>
                <a:r>
                  <a:rPr lang="vi-VN" sz="3800">
                    <a:solidFill>
                      <a:srgbClr val="000000"/>
                    </a:solidFill>
                    <a:ea typeface="Calibri" panose="020F0502020204030204" pitchFamily="34" charset="0"/>
                    <a:cs typeface="Arial" panose="020B0604020202020204" pitchFamily="34" charset="0"/>
                  </a:rPr>
                  <a:t>b) Tính gia tốc của chất điểm tại thời điểm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𝑡</m:t>
                    </m:r>
                    <m:r>
                      <a:rPr lang="vi-VN"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 </m:t>
                    </m:r>
                  </m:oMath>
                </a14:m>
                <a:r>
                  <a:rPr lang="vi-VN" sz="3800">
                    <a:solidFill>
                      <a:srgbClr val="000000"/>
                    </a:solidFill>
                    <a:ea typeface="Calibri" panose="020F0502020204030204" pitchFamily="34" charset="0"/>
                    <a:cs typeface="Arial" panose="020B0604020202020204" pitchFamily="34" charset="0"/>
                  </a:rPr>
                  <a:t>giây</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a:p>
                <a:pPr lvl="0" algn="just">
                  <a:lnSpc>
                    <a:spcPct val="165000"/>
                  </a:lnSpc>
                </a:pPr>
                <a:r>
                  <a:rPr lang="vi-VN" sz="3800">
                    <a:solidFill>
                      <a:srgbClr val="000000"/>
                    </a:solidFill>
                    <a:ea typeface="Calibri" panose="020F0502020204030204" pitchFamily="34" charset="0"/>
                    <a:cs typeface="Arial" panose="020B0604020202020204" pitchFamily="34" charset="0"/>
                  </a:rPr>
                  <a:t>c) Tính gia tốc của chất điểm tại thời điểm vận tốc bằng </a:t>
                </a:r>
                <a:r>
                  <a:rPr lang="vi-VN" sz="3800">
                    <a:solidFill>
                      <a:srgbClr val="000000"/>
                    </a:solidFill>
                    <a:ea typeface="Calibri" panose="020F0502020204030204" pitchFamily="34" charset="0"/>
                    <a:cs typeface="Arial" panose="020B0604020202020204" pitchFamily="34" charset="0"/>
                  </a:rPr>
                  <a:t>0</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a:p>
                <a:pPr lvl="0" algn="just">
                  <a:lnSpc>
                    <a:spcPct val="165000"/>
                  </a:lnSpc>
                </a:pPr>
                <a:r>
                  <a:rPr lang="vi-VN" sz="3800">
                    <a:solidFill>
                      <a:srgbClr val="000000"/>
                    </a:solidFill>
                    <a:ea typeface="Calibri" panose="020F0502020204030204" pitchFamily="34" charset="0"/>
                    <a:cs typeface="Arial" panose="020B0604020202020204" pitchFamily="34" charset="0"/>
                  </a:rPr>
                  <a:t>d</a:t>
                </a:r>
                <a:r>
                  <a:rPr lang="vi-VN" sz="3800">
                    <a:solidFill>
                      <a:srgbClr val="000000"/>
                    </a:solidFill>
                    <a:ea typeface="Calibri" panose="020F0502020204030204" pitchFamily="34" charset="0"/>
                    <a:cs typeface="Arial" panose="020B0604020202020204" pitchFamily="34" charset="0"/>
                  </a:rPr>
                  <a:t>) </a:t>
                </a:r>
                <a:r>
                  <a:rPr lang="vi-VN" sz="3800" smtClean="0">
                    <a:solidFill>
                      <a:srgbClr val="000000"/>
                    </a:solidFill>
                    <a:ea typeface="Calibri" panose="020F0502020204030204" pitchFamily="34" charset="0"/>
                    <a:cs typeface="Arial" panose="020B0604020202020204" pitchFamily="34" charset="0"/>
                  </a:rPr>
                  <a:t>Tính </a:t>
                </a:r>
                <a:r>
                  <a:rPr lang="vi-VN" sz="3800">
                    <a:solidFill>
                      <a:srgbClr val="000000"/>
                    </a:solidFill>
                    <a:ea typeface="Calibri" panose="020F0502020204030204" pitchFamily="34" charset="0"/>
                    <a:cs typeface="Arial" panose="020B0604020202020204" pitchFamily="34" charset="0"/>
                  </a:rPr>
                  <a:t>vận tốc của chất điểm tại thời điểm gia tốc bằng 0.</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732905" y="1755106"/>
                <a:ext cx="14660461" cy="6798592"/>
              </a:xfrm>
              <a:prstGeom prst="rect">
                <a:avLst/>
              </a:prstGeom>
              <a:blipFill>
                <a:blip r:embed="rId2"/>
                <a:stretch>
                  <a:fillRect l="-1372" r="-1372" b="-1435"/>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rot="902001">
            <a:off x="15503691" y="7334911"/>
            <a:ext cx="1861407" cy="1883734"/>
          </a:xfrm>
          <a:prstGeom prst="rect">
            <a:avLst/>
          </a:prstGeom>
        </p:spPr>
      </p:pic>
    </p:spTree>
    <p:extLst>
      <p:ext uri="{BB962C8B-B14F-4D97-AF65-F5344CB8AC3E}">
        <p14:creationId xmlns:p14="http://schemas.microsoft.com/office/powerpoint/2010/main" val="544307075"/>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anim calcmode="lin" valueType="num">
                                      <p:cBhvr>
                                        <p:cTn id="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anim calcmode="lin" valueType="num">
                                      <p:cBhvr>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anim calcmode="lin" valueType="num">
                                      <p:cBhvr>
                                        <p:cTn id="1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anim calcmode="lin" valueType="num">
                                      <p:cBhvr>
                                        <p:cTn id="2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anim calcmode="lin" valueType="num">
                                      <p:cBhvr>
                                        <p:cTn id="28"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752659" y="924505"/>
            <a:ext cx="16749288" cy="8459796"/>
            <a:chOff x="0" y="0"/>
            <a:chExt cx="6110186" cy="3086156"/>
          </a:xfrm>
        </p:grpSpPr>
        <p:sp>
          <p:nvSpPr>
            <p:cNvPr id="3" name="Freeform 3"/>
            <p:cNvSpPr/>
            <p:nvPr/>
          </p:nvSpPr>
          <p:spPr>
            <a:xfrm>
              <a:off x="8342"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1" name="Picture 10"/>
          <p:cNvPicPr>
            <a:picLocks noChangeAspect="1"/>
          </p:cNvPicPr>
          <p:nvPr/>
        </p:nvPicPr>
        <p:blipFill>
          <a:blip r:embed="rId2"/>
          <a:stretch>
            <a:fillRect/>
          </a:stretch>
        </p:blipFill>
        <p:spPr>
          <a:xfrm rot="902001">
            <a:off x="15756943" y="7462300"/>
            <a:ext cx="1861407" cy="1883734"/>
          </a:xfrm>
          <a:prstGeom prst="rect">
            <a:avLst/>
          </a:prstGeom>
        </p:spPr>
      </p:pic>
      <p:sp>
        <p:nvSpPr>
          <p:cNvPr id="7" name="Oval Callout 6"/>
          <p:cNvSpPr/>
          <p:nvPr/>
        </p:nvSpPr>
        <p:spPr>
          <a:xfrm>
            <a:off x="8364464" y="1490634"/>
            <a:ext cx="1621925" cy="8436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745927" y="2813358"/>
                <a:ext cx="14859000" cy="6140142"/>
              </a:xfrm>
              <a:prstGeom prst="rect">
                <a:avLst/>
              </a:prstGeom>
            </p:spPr>
            <p:txBody>
              <a:bodyPr wrap="square">
                <a:spAutoFit/>
              </a:bodyPr>
              <a:lstStyle/>
              <a:p>
                <a:pPr algn="just">
                  <a:lnSpc>
                    <a:spcPct val="150000"/>
                  </a:lnSpc>
                  <a:spcAft>
                    <a:spcPts val="1200"/>
                  </a:spcAft>
                </a:pPr>
                <a:r>
                  <a:rPr lang="en-US" sz="3700" kern="100">
                    <a:latin typeface="Arial" panose="020B0604020202020204" pitchFamily="34" charset="0"/>
                    <a:ea typeface="Calibri" panose="020F0502020204030204" pitchFamily="34" charset="0"/>
                    <a:cs typeface="Arial" panose="020B0604020202020204" pitchFamily="34" charset="0"/>
                  </a:rPr>
                  <a:t>Vận tốc của chất điểm tại thời điểm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oMath>
                </a14:m>
                <a:r>
                  <a:rPr lang="en-US" sz="3700" kern="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𝑣</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6</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9</m:t>
                    </m:r>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700" kern="100" smtClean="0">
                    <a:effectLst/>
                    <a:latin typeface="Arial" panose="020B0604020202020204" pitchFamily="34" charset="0"/>
                    <a:ea typeface="Calibri" panose="020F0502020204030204" pitchFamily="34" charset="0"/>
                    <a:cs typeface="Arial" panose="020B0604020202020204" pitchFamily="34" charset="0"/>
                  </a:rPr>
                  <a:t>Gia </a:t>
                </a:r>
                <a:r>
                  <a:rPr lang="en-US" sz="3700" kern="100">
                    <a:effectLst/>
                    <a:latin typeface="Arial" panose="020B0604020202020204" pitchFamily="34" charset="0"/>
                    <a:ea typeface="Calibri" panose="020F0502020204030204" pitchFamily="34" charset="0"/>
                    <a:cs typeface="Arial" panose="020B0604020202020204" pitchFamily="34" charset="0"/>
                  </a:rPr>
                  <a:t>tốc của chất điểm tại thời điểm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oMath>
                </a14:m>
                <a:r>
                  <a:rPr lang="en-US" sz="3700" kern="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𝑣</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)=6</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6</m:t>
                    </m:r>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700" kern="100" smtClean="0">
                    <a:effectLst/>
                    <a:latin typeface="Arial" panose="020B0604020202020204" pitchFamily="34" charset="0"/>
                    <a:ea typeface="Calibri" panose="020F0502020204030204" pitchFamily="34" charset="0"/>
                    <a:cs typeface="Arial" panose="020B0604020202020204" pitchFamily="34" charset="0"/>
                  </a:rPr>
                  <a:t>a) Vận </a:t>
                </a:r>
                <a:r>
                  <a:rPr lang="en-US" sz="3700" kern="100">
                    <a:effectLst/>
                    <a:latin typeface="Arial" panose="020B0604020202020204" pitchFamily="34" charset="0"/>
                    <a:ea typeface="Calibri" panose="020F0502020204030204" pitchFamily="34" charset="0"/>
                    <a:cs typeface="Arial" panose="020B0604020202020204" pitchFamily="34" charset="0"/>
                  </a:rPr>
                  <a:t>tốc của chất điểm tại thời điểm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700" kern="100">
                    <a:effectLst/>
                    <a:latin typeface="Arial" panose="020B0604020202020204" pitchFamily="34" charset="0"/>
                    <a:ea typeface="Calibri" panose="020F0502020204030204" pitchFamily="34" charset="0"/>
                    <a:cs typeface="Arial" panose="020B0604020202020204" pitchFamily="34" charset="0"/>
                  </a:rPr>
                  <a:t> giây là </a:t>
                </a:r>
                <a:endParaRPr lang="en-US" sz="3700" kern="1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200"/>
                  </a:spcAft>
                </a:pP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𝑣</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(2)=3⋅</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6⋅2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9=</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9</m:t>
                    </m:r>
                    <m:r>
                      <m:rPr>
                        <m:nor/>
                      </m:rPr>
                      <a:rPr lang="en-US" sz="3700" kern="100">
                        <a:effectLst/>
                        <a:latin typeface="Arial" panose="020B0604020202020204" pitchFamily="34" charset="0"/>
                        <a:ea typeface="Calibri" panose="020F0502020204030204" pitchFamily="34" charset="0"/>
                        <a:cs typeface="Arial" panose="020B0604020202020204" pitchFamily="34" charset="0"/>
                      </a:rPr>
                      <m:t> </m:t>
                    </m:r>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m</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s</m:t>
                    </m:r>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1200"/>
                  </a:spcAft>
                </a:pPr>
                <a:r>
                  <a:rPr lang="en-US" sz="3700" kern="100" smtClean="0">
                    <a:effectLst/>
                    <a:latin typeface="Arial" panose="020B0604020202020204" pitchFamily="34" charset="0"/>
                    <a:ea typeface="Calibri" panose="020F0502020204030204" pitchFamily="34" charset="0"/>
                    <a:cs typeface="Arial" panose="020B0604020202020204" pitchFamily="34" charset="0"/>
                  </a:rPr>
                  <a:t>b</a:t>
                </a:r>
                <a:r>
                  <a:rPr lang="en-US" sz="3700" kern="100">
                    <a:effectLst/>
                    <a:latin typeface="Arial" panose="020B0604020202020204" pitchFamily="34" charset="0"/>
                    <a:ea typeface="Calibri" panose="020F0502020204030204" pitchFamily="34" charset="0"/>
                    <a:cs typeface="Arial" panose="020B0604020202020204" pitchFamily="34" charset="0"/>
                  </a:rPr>
                  <a:t>) Gia tốc của chất điểm tại thời điểm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𝑡</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3700" kern="100">
                    <a:effectLst/>
                    <a:latin typeface="Arial" panose="020B0604020202020204" pitchFamily="34" charset="0"/>
                    <a:ea typeface="Calibri" panose="020F0502020204030204" pitchFamily="34" charset="0"/>
                    <a:cs typeface="Arial" panose="020B0604020202020204" pitchFamily="34" charset="0"/>
                  </a:rPr>
                  <a:t> giây là </a:t>
                </a:r>
                <a:endParaRPr lang="en-US" sz="37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(3)=6⋅3</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6=12</m:t>
                      </m:r>
                      <m:r>
                        <m:rPr>
                          <m:nor/>
                        </m:rPr>
                        <a:rPr lang="en-US" sz="3700" kern="100">
                          <a:effectLst/>
                          <a:latin typeface="Arial" panose="020B0604020202020204" pitchFamily="34" charset="0"/>
                          <a:ea typeface="Calibri" panose="020F0502020204030204" pitchFamily="34" charset="0"/>
                          <a:cs typeface="Arial" panose="020B0604020202020204" pitchFamily="34" charset="0"/>
                        </a:rPr>
                        <m:t> </m:t>
                      </m:r>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m</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s</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37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745927" y="2813358"/>
                <a:ext cx="14859000" cy="6140142"/>
              </a:xfrm>
              <a:prstGeom prst="rect">
                <a:avLst/>
              </a:prstGeom>
              <a:blipFill>
                <a:blip r:embed="rId3"/>
                <a:stretch>
                  <a:fillRect l="-1272"/>
                </a:stretch>
              </a:blipFill>
            </p:spPr>
            <p:txBody>
              <a:bodyPr/>
              <a:lstStyle/>
              <a:p>
                <a:r>
                  <a:rPr lang="en-US">
                    <a:noFill/>
                  </a:rPr>
                  <a:t> </a:t>
                </a:r>
              </a:p>
            </p:txBody>
          </p:sp>
        </mc:Fallback>
      </mc:AlternateContent>
    </p:spTree>
    <p:extLst>
      <p:ext uri="{BB962C8B-B14F-4D97-AF65-F5344CB8AC3E}">
        <p14:creationId xmlns:p14="http://schemas.microsoft.com/office/powerpoint/2010/main" val="82730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752659" y="924505"/>
            <a:ext cx="16749288" cy="8459796"/>
            <a:chOff x="0" y="0"/>
            <a:chExt cx="6110186" cy="3086156"/>
          </a:xfrm>
        </p:grpSpPr>
        <p:sp>
          <p:nvSpPr>
            <p:cNvPr id="3" name="Freeform 3"/>
            <p:cNvSpPr/>
            <p:nvPr/>
          </p:nvSpPr>
          <p:spPr>
            <a:xfrm>
              <a:off x="8342"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1" name="Picture 10"/>
          <p:cNvPicPr>
            <a:picLocks noChangeAspect="1"/>
          </p:cNvPicPr>
          <p:nvPr/>
        </p:nvPicPr>
        <p:blipFill>
          <a:blip r:embed="rId2"/>
          <a:stretch>
            <a:fillRect/>
          </a:stretch>
        </p:blipFill>
        <p:spPr>
          <a:xfrm rot="902001">
            <a:off x="15756943" y="7462300"/>
            <a:ext cx="1861407" cy="1883734"/>
          </a:xfrm>
          <a:prstGeom prst="rect">
            <a:avLst/>
          </a:prstGeom>
        </p:spPr>
      </p:pic>
      <p:sp>
        <p:nvSpPr>
          <p:cNvPr id="7" name="Oval Callout 6"/>
          <p:cNvSpPr/>
          <p:nvPr/>
        </p:nvSpPr>
        <p:spPr>
          <a:xfrm>
            <a:off x="8364464" y="1490634"/>
            <a:ext cx="1621925" cy="8436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313459" y="2849220"/>
                <a:ext cx="15627687" cy="5726632"/>
              </a:xfrm>
              <a:prstGeom prst="rect">
                <a:avLst/>
              </a:prstGeom>
            </p:spPr>
            <p:txBody>
              <a:bodyPr wrap="square">
                <a:spAutoFit/>
              </a:bodyPr>
              <a:lstStyle/>
              <a:p>
                <a:pPr lvl="0" algn="just">
                  <a:lnSpc>
                    <a:spcPct val="150000"/>
                  </a:lnSpc>
                  <a:spcBef>
                    <a:spcPts val="600"/>
                  </a:spcBef>
                  <a:spcAft>
                    <a:spcPts val="600"/>
                  </a:spcAft>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c) Vận tốc bằng 0 khi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)=0⇔3</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(thoả mãn) hoặc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(loại).</a:t>
                </a:r>
              </a:p>
              <a:p>
                <a:pPr lvl="0" algn="just">
                  <a:lnSpc>
                    <a:spcPct val="150000"/>
                  </a:lnSpc>
                  <a:spcBef>
                    <a:spcPts val="600"/>
                  </a:spcBef>
                  <a:spcAft>
                    <a:spcPts val="600"/>
                  </a:spcAft>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Vậy gia tốc của chất điểm tại thời điểm vận tốc bằng 0 là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(3)=12</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prstClr val="black"/>
                            </a:solidFill>
                            <a:latin typeface="Cambria Math" panose="02040503050406030204" pitchFamily="18" charset="0"/>
                            <a:cs typeface="Times New Roman" panose="02020603050405020304" pitchFamily="18" charset="0"/>
                          </a:rPr>
                        </m:ctrlPr>
                      </m:sSupPr>
                      <m:e>
                        <m:r>
                          <m:rPr>
                            <m:sty m:val="p"/>
                          </m:r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e>
                      <m: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Bef>
                    <a:spcPts val="600"/>
                  </a:spcBef>
                  <a:spcAft>
                    <a:spcPts val="600"/>
                  </a:spcAft>
                  <a:defRPr/>
                </a:pPr>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d</a:t>
                </a: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Gia tốc bằng 0 khi </a:t>
                </a: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)=0⇔6</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defRPr/>
                </a:pPr>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vận tốc của chất điểm tại thời điểm gia tốc bằng 0 là </a:t>
                </a:r>
                <a:endParaRPr lang="en-US" sz="37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ctr">
                  <a:lnSpc>
                    <a:spcPct val="150000"/>
                  </a:lnSpc>
                  <a:spcBef>
                    <a:spcPts val="600"/>
                  </a:spcBef>
                  <a:spcAft>
                    <a:spcPts val="600"/>
                  </a:spcAft>
                  <a:defRPr/>
                </a:pPr>
                <a14:m>
                  <m:oMath xmlns:m="http://schemas.openxmlformats.org/officeDocument/2006/math">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sSup>
                      <m:sSupPr>
                        <m:ctrlPr>
                          <a:rPr lang="en-US" sz="3700" i="1">
                            <a:solidFill>
                              <a:prstClr val="black"/>
                            </a:solidFill>
                            <a:latin typeface="Cambria Math" panose="02040503050406030204" pitchFamily="18" charset="0"/>
                            <a:cs typeface="Times New Roman" panose="02020603050405020304" pitchFamily="18" charset="0"/>
                          </a:rPr>
                        </m:ctrlPr>
                      </m:sSupPr>
                      <m:e>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6⋅1</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m:rPr>
                        <m:nor/>
                      </m:rPr>
                      <a:rPr lang="en-US" sz="370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oMath>
                </a14:m>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700">
                  <a:solidFill>
                    <a:prstClr val="black"/>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13459" y="2849220"/>
                <a:ext cx="15627687" cy="5726632"/>
              </a:xfrm>
              <a:prstGeom prst="rect">
                <a:avLst/>
              </a:prstGeom>
              <a:blipFill>
                <a:blip r:embed="rId3"/>
                <a:stretch>
                  <a:fillRect l="-1209" r="-1248" b="-3085"/>
                </a:stretch>
              </a:blipFill>
            </p:spPr>
            <p:txBody>
              <a:bodyPr/>
              <a:lstStyle/>
              <a:p>
                <a:r>
                  <a:rPr lang="en-US">
                    <a:noFill/>
                  </a:rPr>
                  <a:t> </a:t>
                </a:r>
              </a:p>
            </p:txBody>
          </p:sp>
        </mc:Fallback>
      </mc:AlternateContent>
    </p:spTree>
    <p:extLst>
      <p:ext uri="{BB962C8B-B14F-4D97-AF65-F5344CB8AC3E}">
        <p14:creationId xmlns:p14="http://schemas.microsoft.com/office/powerpoint/2010/main" val="252158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390957" y="8600806"/>
            <a:ext cx="2333325" cy="2190535"/>
          </a:xfrm>
          <a:prstGeom prst="rect">
            <a:avLst/>
          </a:prstGeom>
        </p:spPr>
      </p:pic>
      <p:pic>
        <p:nvPicPr>
          <p:cNvPr id="21" name="Picture 20"/>
          <p:cNvPicPr>
            <a:picLocks noChangeAspect="1"/>
          </p:cNvPicPr>
          <p:nvPr/>
        </p:nvPicPr>
        <p:blipFill>
          <a:blip r:embed="rId3"/>
          <a:stretch>
            <a:fillRect/>
          </a:stretch>
        </p:blipFill>
        <p:spPr>
          <a:xfrm rot="1917064">
            <a:off x="16906912" y="8948843"/>
            <a:ext cx="1393665" cy="133815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387034" y="114300"/>
                <a:ext cx="17540018" cy="3686843"/>
              </a:xfrm>
              <a:prstGeom prst="rect">
                <a:avLst/>
              </a:prstGeom>
            </p:spPr>
            <p:txBody>
              <a:bodyPr wrap="square">
                <a:spAutoFit/>
              </a:bodyPr>
              <a:lstStyle/>
              <a:p>
                <a:pPr algn="just">
                  <a:lnSpc>
                    <a:spcPct val="165000"/>
                  </a:lnSpc>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31 (SGK-tr109)</a:t>
                </a:r>
                <a:r>
                  <a:rPr kumimoji="0" lang="en-US" sz="36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Cho tứ diện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𝑂𝐴𝐵𝐶</m:t>
                    </m:r>
                  </m:oMath>
                </a14:m>
                <a:r>
                  <a:rPr lang="vi-VN" sz="3600">
                    <a:solidFill>
                      <a:srgbClr val="000000"/>
                    </a:solidFill>
                    <a:ea typeface="Calibri" panose="020F0502020204030204" pitchFamily="34" charset="0"/>
                    <a:cs typeface="Arial" panose="020B0604020202020204" pitchFamily="34" charset="0"/>
                  </a:rPr>
                  <a:t> có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𝑂𝐴</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𝑂𝐵</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𝑂𝐶</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a:solidFill>
                      <a:srgbClr val="000000"/>
                    </a:solidFill>
                    <a:ea typeface="Calibri" panose="020F050202020403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Times New Roman" panose="02020603050405020304" pitchFamily="18" charset="0"/>
                          </a:rPr>
                        </m:ctrlPr>
                      </m:accPr>
                      <m:e>
                        <m:r>
                          <a:rPr lang="en-US" sz="3600" b="0" i="1" smtClean="0">
                            <a:latin typeface="Cambria Math" panose="02040503050406030204" pitchFamily="18" charset="0"/>
                            <a:cs typeface="Times New Roman" panose="02020603050405020304" pitchFamily="18" charset="0"/>
                          </a:rPr>
                          <m:t>𝐴</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𝑂</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latin typeface="Cambria Math" panose="02040503050406030204" pitchFamily="18" charset="0"/>
                            <a:cs typeface="Times New Roman" panose="02020603050405020304" pitchFamily="18" charset="0"/>
                          </a:rPr>
                        </m:ctrlPr>
                      </m:accPr>
                      <m:e>
                        <m:r>
                          <a:rPr lang="en-US" sz="3600" i="1">
                            <a:latin typeface="Cambria Math" panose="02040503050406030204" pitchFamily="18" charset="0"/>
                            <a:cs typeface="Times New Roman" panose="02020603050405020304" pitchFamily="18" charset="0"/>
                          </a:rPr>
                          <m:t>𝐴</m:t>
                        </m:r>
                        <m:r>
                          <a:rPr lang="en-US" sz="3600" i="1">
                            <a:latin typeface="Cambria Math" panose="02040503050406030204" pitchFamily="18" charset="0"/>
                            <a:ea typeface="Calibri" panose="020F0502020204030204" pitchFamily="34" charset="0"/>
                            <a:cs typeface="Times New Roman" panose="02020603050405020304" pitchFamily="18" charset="0"/>
                          </a:rPr>
                          <m:t>𝑂</m:t>
                        </m:r>
                        <m:r>
                          <a:rPr lang="en-US" sz="3600" b="0" i="1" smtClean="0">
                            <a:latin typeface="Cambria Math" panose="02040503050406030204" pitchFamily="18" charset="0"/>
                            <a:ea typeface="Calibri" panose="020F0502020204030204" pitchFamily="34" charset="0"/>
                            <a:cs typeface="Times New Roman" panose="02020603050405020304" pitchFamily="18" charset="0"/>
                          </a:rPr>
                          <m:t>𝐶</m:t>
                        </m:r>
                      </m:e>
                    </m:acc>
                    <m:r>
                      <a:rPr lang="en-US" sz="36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cs typeface="Times New Roman" panose="02020603050405020304" pitchFamily="18" charset="0"/>
                          </a:rPr>
                        </m:ctrlPr>
                      </m:sSupPr>
                      <m:e>
                        <m:r>
                          <a:rPr lang="en-US" sz="3600" b="0" i="0" smtClean="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36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smtClean="0">
                    <a:solidFill>
                      <a:srgbClr val="000000"/>
                    </a:solidFill>
                    <a:ea typeface="Calibri" panose="020F050202020403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600" smtClean="0">
                    <a:solidFill>
                      <a:srgbClr val="000000"/>
                    </a:solidFill>
                    <a:ea typeface="Calibri" panose="020F050202020403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Times New Roman" panose="02020603050405020304" pitchFamily="18" charset="0"/>
                          </a:rPr>
                        </m:ctrlPr>
                      </m:accPr>
                      <m:e>
                        <m:r>
                          <a:rPr lang="en-US" sz="3600" b="0" i="1" smtClean="0">
                            <a:latin typeface="Cambria Math" panose="02040503050406030204" pitchFamily="18" charset="0"/>
                            <a:cs typeface="Times New Roman" panose="02020603050405020304" pitchFamily="18" charset="0"/>
                          </a:rPr>
                          <m:t>𝐵</m:t>
                        </m:r>
                        <m:r>
                          <a:rPr lang="en-US" sz="3600" i="1">
                            <a:latin typeface="Cambria Math" panose="02040503050406030204" pitchFamily="18" charset="0"/>
                            <a:ea typeface="Calibri" panose="020F0502020204030204" pitchFamily="34" charset="0"/>
                            <a:cs typeface="Times New Roman" panose="02020603050405020304" pitchFamily="18" charset="0"/>
                          </a:rPr>
                          <m:t>𝑂</m:t>
                        </m:r>
                        <m:r>
                          <a:rPr lang="en-US" sz="3600" i="1">
                            <a:latin typeface="Cambria Math" panose="02040503050406030204" pitchFamily="18" charset="0"/>
                            <a:ea typeface="Calibri" panose="020F0502020204030204" pitchFamily="34" charset="0"/>
                            <a:cs typeface="Times New Roman" panose="02020603050405020304" pitchFamily="18" charset="0"/>
                          </a:rPr>
                          <m:t>𝐶</m:t>
                        </m:r>
                      </m:e>
                    </m:acc>
                    <m:r>
                      <a:rPr lang="en-US" sz="36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cs typeface="Times New Roman" panose="02020603050405020304" pitchFamily="18" charset="0"/>
                          </a:rPr>
                        </m:ctrlPr>
                      </m:sSupPr>
                      <m:e>
                        <m:r>
                          <a:rPr lang="en-US" sz="3600" b="0" i="0" smtClean="0">
                            <a:latin typeface="Cambria Math" panose="02040503050406030204" pitchFamily="18" charset="0"/>
                            <a:cs typeface="Times New Roman" panose="02020603050405020304" pitchFamily="18" charset="0"/>
                          </a:rPr>
                          <m:t>9</m:t>
                        </m:r>
                        <m:r>
                          <a:rPr lang="en-US" sz="3600">
                            <a:latin typeface="Cambria Math" panose="02040503050406030204" pitchFamily="18" charset="0"/>
                            <a:ea typeface="Calibri" panose="020F0502020204030204" pitchFamily="34" charset="0"/>
                            <a:cs typeface="Times New Roman" panose="02020603050405020304" pitchFamily="18" charset="0"/>
                          </a:rPr>
                          <m:t>0</m:t>
                        </m:r>
                      </m:e>
                      <m:sup>
                        <m:r>
                          <a:rPr lang="en-US" sz="3600">
                            <a:latin typeface="Cambria Math" panose="02040503050406030204" pitchFamily="18" charset="0"/>
                            <a:ea typeface="Calibri" panose="020F0502020204030204" pitchFamily="34" charset="0"/>
                            <a:cs typeface="Times New Roman" panose="02020603050405020304" pitchFamily="18" charset="0"/>
                          </a:rPr>
                          <m:t>∘</m:t>
                        </m:r>
                      </m:sup>
                    </m:sSup>
                    <m:r>
                      <a:rPr lang="en-US" sz="3600" b="0" i="0"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3600">
                  <a:solidFill>
                    <a:srgbClr val="000000"/>
                  </a:solidFill>
                  <a:ea typeface="Calibri" panose="020F0502020204030204" pitchFamily="34" charset="0"/>
                  <a:cs typeface="Arial" panose="020B0604020202020204" pitchFamily="34" charset="0"/>
                </a:endParaRPr>
              </a:p>
              <a:p>
                <a:pPr lvl="0" algn="just">
                  <a:lnSpc>
                    <a:spcPct val="165000"/>
                  </a:lnSpc>
                </a:pPr>
                <a:r>
                  <a:rPr lang="vi-VN" sz="3600" smtClean="0">
                    <a:solidFill>
                      <a:srgbClr val="000000"/>
                    </a:solidFill>
                    <a:ea typeface="Calibri" panose="020F0502020204030204" pitchFamily="34" charset="0"/>
                    <a:cs typeface="Arial" panose="020B0604020202020204" pitchFamily="34" charset="0"/>
                  </a:rPr>
                  <a:t>a</a:t>
                </a:r>
                <a:r>
                  <a:rPr lang="vi-VN" sz="3600">
                    <a:solidFill>
                      <a:srgbClr val="000000"/>
                    </a:solidFill>
                    <a:ea typeface="Calibri" panose="020F0502020204030204" pitchFamily="34" charset="0"/>
                    <a:cs typeface="Arial" panose="020B0604020202020204" pitchFamily="34" charset="0"/>
                  </a:rPr>
                  <a:t>) Chứng minh rằng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𝑂𝐵𝐶</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a:solidFill>
                    <a:srgbClr val="000000"/>
                  </a:solidFill>
                  <a:ea typeface="Calibri" panose="020F0502020204030204" pitchFamily="34" charset="0"/>
                  <a:cs typeface="Arial" panose="020B0604020202020204" pitchFamily="34" charset="0"/>
                </a:endParaRPr>
              </a:p>
              <a:p>
                <a:pPr lvl="0" algn="just">
                  <a:lnSpc>
                    <a:spcPct val="165000"/>
                  </a:lnSpc>
                </a:pPr>
                <a:r>
                  <a:rPr lang="vi-VN" sz="3600">
                    <a:solidFill>
                      <a:srgbClr val="000000"/>
                    </a:solidFill>
                    <a:ea typeface="Calibri" panose="020F0502020204030204" pitchFamily="34" charset="0"/>
                    <a:cs typeface="Arial" panose="020B0604020202020204" pitchFamily="34" charset="0"/>
                  </a:rPr>
                  <a:t>b) Tính theo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a:solidFill>
                      <a:srgbClr val="000000"/>
                    </a:solidFill>
                    <a:ea typeface="Calibri" panose="020F0502020204030204" pitchFamily="34" charset="0"/>
                    <a:cs typeface="Arial" panose="020B0604020202020204" pitchFamily="34" charset="0"/>
                  </a:rPr>
                  <a:t> khoảng cách từ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𝑂</m:t>
                    </m:r>
                  </m:oMath>
                </a14:m>
                <a:r>
                  <a:rPr lang="vi-VN" sz="3600">
                    <a:solidFill>
                      <a:srgbClr val="000000"/>
                    </a:solidFill>
                    <a:ea typeface="Calibri" panose="020F0502020204030204" pitchFamily="34" charset="0"/>
                    <a:cs typeface="Arial" panose="020B0604020202020204" pitchFamily="34" charset="0"/>
                  </a:rPr>
                  <a:t> đến mặt phẳng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a:solidFill>
                      <a:srgbClr val="000000"/>
                    </a:solidFill>
                    <a:ea typeface="Calibri" panose="020F0502020204030204" pitchFamily="34" charset="0"/>
                    <a:cs typeface="Arial" panose="020B0604020202020204" pitchFamily="34" charset="0"/>
                  </a:rPr>
                  <a:t>và thể tích khối tứ diện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𝑂𝐴𝐵𝐶</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87034" y="114300"/>
                <a:ext cx="17540018" cy="3686843"/>
              </a:xfrm>
              <a:prstGeom prst="rect">
                <a:avLst/>
              </a:prstGeom>
              <a:blipFill>
                <a:blip r:embed="rId4"/>
                <a:stretch>
                  <a:fillRect l="-1042" r="-1042" b="-5289"/>
                </a:stretch>
              </a:blipFill>
            </p:spPr>
            <p:txBody>
              <a:bodyPr/>
              <a:lstStyle/>
              <a:p>
                <a:r>
                  <a:rPr lang="en-US">
                    <a:noFill/>
                  </a:rPr>
                  <a:t> </a:t>
                </a:r>
              </a:p>
            </p:txBody>
          </p:sp>
        </mc:Fallback>
      </mc:AlternateContent>
      <p:sp>
        <p:nvSpPr>
          <p:cNvPr id="9" name="Oval Callout 8"/>
          <p:cNvSpPr/>
          <p:nvPr/>
        </p:nvSpPr>
        <p:spPr>
          <a:xfrm>
            <a:off x="8382000" y="4568263"/>
            <a:ext cx="1559920" cy="7674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497594" y="4381500"/>
            <a:ext cx="4648200" cy="561725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459745" y="5944520"/>
                <a:ext cx="9144000" cy="3542380"/>
              </a:xfrm>
              <a:prstGeom prst="rect">
                <a:avLst/>
              </a:prstGeom>
            </p:spPr>
            <p:txBody>
              <a:bodyPr>
                <a:spAutoFit/>
              </a:bodyPr>
              <a:lstStyle/>
              <a:p>
                <a:pPr>
                  <a:lnSpc>
                    <a:spcPct val="150000"/>
                  </a:lnSpc>
                </a:pPr>
                <a:r>
                  <a:rPr lang="en-US" sz="3600" kern="100" smtClean="0">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3600" kern="100">
                    <a:effectLst/>
                    <a:latin typeface="Arial" panose="020B0604020202020204" pitchFamily="34" charset="0"/>
                    <a:ea typeface="Calibri" panose="020F0502020204030204" pitchFamily="34" charset="0"/>
                    <a:cs typeface="Arial" panose="020B0604020202020204" pitchFamily="34" charset="0"/>
                  </a:rPr>
                  <a:t>, ta </a:t>
                </a:r>
                <a:r>
                  <a:rPr lang="en-US" sz="3600" kern="100">
                    <a:effectLst/>
                    <a:latin typeface="Arial" panose="020B0604020202020204" pitchFamily="34" charset="0"/>
                    <a:ea typeface="Calibri" panose="020F0502020204030204" pitchFamily="34" charset="0"/>
                    <a:cs typeface="Arial" panose="020B0604020202020204" pitchFamily="34" charset="0"/>
                  </a:rPr>
                  <a:t>có</a:t>
                </a:r>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 </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𝑀</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𝑀</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𝑂𝑀𝐴</m:t>
                          </m:r>
                        </m:e>
                      </m:acc>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3600" i="1" kern="10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𝑂𝑀</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𝐴𝑀</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𝑂𝐵𝐶</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600" i="1" kern="100" smtClean="0">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8459745" y="5944520"/>
                <a:ext cx="9144000" cy="3542380"/>
              </a:xfrm>
              <a:prstGeom prst="rect">
                <a:avLst/>
              </a:prstGeom>
              <a:blipFill>
                <a:blip r:embed="rId7"/>
                <a:stretch>
                  <a:fillRect l="-2067"/>
                </a:stretch>
              </a:blipFill>
            </p:spPr>
            <p:txBody>
              <a:bodyPr/>
              <a:lstStyle/>
              <a:p>
                <a:r>
                  <a:rPr lang="en-US">
                    <a:noFill/>
                  </a:rPr>
                  <a:t> </a:t>
                </a:r>
              </a:p>
            </p:txBody>
          </p:sp>
        </mc:Fallback>
      </mc:AlternateContent>
    </p:spTree>
    <p:extLst>
      <p:ext uri="{BB962C8B-B14F-4D97-AF65-F5344CB8AC3E}">
        <p14:creationId xmlns:p14="http://schemas.microsoft.com/office/powerpoint/2010/main" val="30391167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anim calcmode="lin" valueType="num">
                                      <p:cBhvr>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4" dur="500"/>
                                        <p:tgtEl>
                                          <p:spTgt spid="5">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wipe(down)">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390957" y="8600806"/>
            <a:ext cx="2333325" cy="2190535"/>
          </a:xfrm>
          <a:prstGeom prst="rect">
            <a:avLst/>
          </a:prstGeom>
        </p:spPr>
      </p:pic>
      <p:pic>
        <p:nvPicPr>
          <p:cNvPr id="21" name="Picture 20"/>
          <p:cNvPicPr>
            <a:picLocks noChangeAspect="1"/>
          </p:cNvPicPr>
          <p:nvPr/>
        </p:nvPicPr>
        <p:blipFill>
          <a:blip r:embed="rId3"/>
          <a:stretch>
            <a:fillRect/>
          </a:stretch>
        </p:blipFill>
        <p:spPr>
          <a:xfrm rot="1917064">
            <a:off x="16906912" y="8948843"/>
            <a:ext cx="1393665" cy="133815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387034" y="114300"/>
                <a:ext cx="17540018" cy="3686843"/>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31 (SGK-tr109)</a:t>
                </a:r>
                <a:r>
                  <a:rPr kumimoji="0" lang="en-US" sz="36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𝑂𝐴𝐵𝐶</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𝑂𝐴</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𝑂𝐵</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𝑂𝐶</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𝑎</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acc>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a14:m>
                <a:r>
                  <a:rPr kumimoji="0" lang="en-US" sz="36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Arial" panose="020B0604020202020204" pitchFamily="34" charset="0"/>
                  </a:rPr>
                  <a:t> </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Arial" panose="020B0604020202020204" pitchFamily="34" charset="0"/>
                  </a:rPr>
                  <a:t> </a:t>
                </a:r>
                <a14:m>
                  <m:oMath xmlns:m="http://schemas.openxmlformats.org/officeDocument/2006/math">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𝑂𝐶</m:t>
                        </m:r>
                      </m:e>
                    </m:acc>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9</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Chứng minh rằng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𝑂𝐵𝐶</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Tính theo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𝑎</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khoảng cách từ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đến mặt phẳng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 thể tích khối tứ diện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𝑂𝐴𝐵𝐶</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87034" y="114300"/>
                <a:ext cx="17540018" cy="3686843"/>
              </a:xfrm>
              <a:prstGeom prst="rect">
                <a:avLst/>
              </a:prstGeom>
              <a:blipFill>
                <a:blip r:embed="rId4"/>
                <a:stretch>
                  <a:fillRect l="-1042" r="-1042" b="-5289"/>
                </a:stretch>
              </a:blipFill>
            </p:spPr>
            <p:txBody>
              <a:bodyPr/>
              <a:lstStyle/>
              <a:p>
                <a:r>
                  <a:rPr lang="en-US">
                    <a:noFill/>
                  </a:rPr>
                  <a:t> </a:t>
                </a:r>
              </a:p>
            </p:txBody>
          </p:sp>
        </mc:Fallback>
      </mc:AlternateContent>
      <p:sp>
        <p:nvSpPr>
          <p:cNvPr id="9" name="Oval Callout 8"/>
          <p:cNvSpPr/>
          <p:nvPr/>
        </p:nvSpPr>
        <p:spPr>
          <a:xfrm>
            <a:off x="8382000" y="4568263"/>
            <a:ext cx="1559920" cy="7674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497594" y="4381500"/>
            <a:ext cx="4648200" cy="561725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45905" y="5753100"/>
                <a:ext cx="9144000" cy="3588675"/>
              </a:xfrm>
              <a:prstGeom prst="rect">
                <a:avLst/>
              </a:prstGeom>
            </p:spPr>
            <p:txBody>
              <a:bodyPr>
                <a:spAutoFit/>
              </a:bodyPr>
              <a:lstStyle/>
              <a:p>
                <a:pPr>
                  <a:lnSpc>
                    <a:spcPct val="150000"/>
                  </a:lnSpc>
                  <a:defRPr/>
                </a:pPr>
                <a14:m>
                  <m:oMathPara xmlns:m="http://schemas.openxmlformats.org/officeDocument/2006/math">
                    <m:oMathParaPr>
                      <m:jc m:val="left"/>
                    </m:oMathParaPr>
                    <m:oMath xmlns:m="http://schemas.openxmlformats.org/officeDocument/2006/math">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Ta</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ó:</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m:t>
                              </m:r>
                            </m:e>
                          </m:d>
                        </m:e>
                      </m:d>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𝑂𝑀</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defRPr/>
                </a:pPr>
                <a14:m>
                  <m:oMathPara xmlns:m="http://schemas.openxmlformats.org/officeDocument/2006/math">
                    <m:oMathParaPr>
                      <m:jc m:val="left"/>
                    </m:oMathParaPr>
                    <m:oMath xmlns:m="http://schemas.openxmlformats.org/officeDocument/2006/math">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V</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ậ</m:t>
                      </m:r>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m:rPr>
                          <m:nor/>
                        </m:rPr>
                        <a:rPr lang="en-US" sz="3600" i="1" kern="10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𝑂𝑀</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r>
                        <m:rPr>
                          <m:nor/>
                        </m:rPr>
                        <a:rPr lang="en-US" sz="3600" i="1" kern="100">
                          <a:solidFill>
                            <a:prstClr val="black"/>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45905" y="5753100"/>
                <a:ext cx="9144000" cy="358867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2414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p:cNvPicPr>
            <a:picLocks noChangeAspect="1"/>
          </p:cNvPicPr>
          <p:nvPr/>
        </p:nvPicPr>
        <p:blipFill>
          <a:blip r:embed="rId2"/>
          <a:stretch>
            <a:fillRect/>
          </a:stretch>
        </p:blipFill>
        <p:spPr>
          <a:xfrm>
            <a:off x="16473041" y="8521828"/>
            <a:ext cx="1245503" cy="1295400"/>
          </a:xfrm>
          <a:prstGeom prst="rect">
            <a:avLst/>
          </a:prstGeom>
        </p:spPr>
      </p:pic>
      <p:pic>
        <p:nvPicPr>
          <p:cNvPr id="47" name="Picture 46"/>
          <p:cNvPicPr>
            <a:picLocks noChangeAspect="1"/>
          </p:cNvPicPr>
          <p:nvPr/>
        </p:nvPicPr>
        <p:blipFill>
          <a:blip r:embed="rId3"/>
          <a:stretch>
            <a:fillRect/>
          </a:stretch>
        </p:blipFill>
        <p:spPr>
          <a:xfrm>
            <a:off x="17071677" y="9247007"/>
            <a:ext cx="987723" cy="102729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568260" y="369435"/>
                <a:ext cx="17138966" cy="4328429"/>
              </a:xfrm>
              <a:prstGeom prst="rect">
                <a:avLst/>
              </a:prstGeom>
            </p:spPr>
            <p:txBody>
              <a:bodyPr wrap="square">
                <a:spAutoFit/>
              </a:bodyPr>
              <a:lstStyle/>
              <a:p>
                <a:pPr algn="just">
                  <a:lnSpc>
                    <a:spcPct val="150000"/>
                  </a:lnSpc>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32 (SGK-tr109)</a:t>
                </a:r>
                <a:r>
                  <a:rPr kumimoji="0" lang="en-US" sz="36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Cho hình chóp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600">
                    <a:solidFill>
                      <a:srgbClr val="000000"/>
                    </a:solidFill>
                    <a:ea typeface="Calibri" panose="020F0502020204030204" pitchFamily="34" charset="0"/>
                    <a:cs typeface="Arial" panose="020B0604020202020204" pitchFamily="34" charset="0"/>
                  </a:rPr>
                  <a:t> có đáy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600">
                    <a:solidFill>
                      <a:srgbClr val="000000"/>
                    </a:solidFill>
                    <a:ea typeface="Calibri" panose="020F0502020204030204" pitchFamily="34" charset="0"/>
                    <a:cs typeface="Arial" panose="020B0604020202020204" pitchFamily="34" charset="0"/>
                  </a:rPr>
                  <a:t> là hình vuông cạnh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a:solidFill>
                      <a:srgbClr val="000000"/>
                    </a:solidFill>
                    <a:ea typeface="Calibri" panose="020F0502020204030204" pitchFamily="34" charset="0"/>
                    <a:cs typeface="Arial" panose="020B0604020202020204" pitchFamily="34" charset="0"/>
                  </a:rPr>
                  <a:t>. Biết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𝑆𝐴</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a:solidFill>
                      <a:srgbClr val="000000"/>
                    </a:solidFill>
                    <a:ea typeface="Calibri" panose="020F0502020204030204" pitchFamily="34" charset="0"/>
                    <a:cs typeface="Arial" panose="020B0604020202020204" pitchFamily="34" charset="0"/>
                  </a:rPr>
                  <a:t>và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𝑆𝐴</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ad>
                      <m:radPr>
                        <m:degHide m:val="on"/>
                        <m:ctrlP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radPr>
                      <m:deg/>
                      <m:e>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rad>
                  </m:oMath>
                </a14:m>
                <a:r>
                  <a:rPr lang="en-US" sz="3600" smtClean="0">
                    <a:solidFill>
                      <a:srgbClr val="000000"/>
                    </a:solidFill>
                    <a:ea typeface="Calibri" panose="020F0502020204030204" pitchFamily="34" charset="0"/>
                    <a:cs typeface="Arial" panose="020B0604020202020204" pitchFamily="34" charset="0"/>
                  </a:rPr>
                  <a:t>. </a:t>
                </a:r>
                <a:r>
                  <a:rPr lang="vi-VN" sz="3600" smtClean="0">
                    <a:solidFill>
                      <a:srgbClr val="000000"/>
                    </a:solidFill>
                    <a:ea typeface="Calibri" panose="020F0502020204030204" pitchFamily="34" charset="0"/>
                    <a:cs typeface="Arial" panose="020B0604020202020204" pitchFamily="34" charset="0"/>
                  </a:rPr>
                  <a:t>Mặt </a:t>
                </a:r>
                <a:r>
                  <a:rPr lang="vi-VN" sz="3600">
                    <a:solidFill>
                      <a:srgbClr val="000000"/>
                    </a:solidFill>
                    <a:ea typeface="Calibri" panose="020F0502020204030204" pitchFamily="34" charset="0"/>
                    <a:cs typeface="Arial" panose="020B0604020202020204" pitchFamily="34" charset="0"/>
                  </a:rPr>
                  <a:t>phẳng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𝑃</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a:solidFill>
                      <a:srgbClr val="000000"/>
                    </a:solidFill>
                    <a:ea typeface="Calibri" panose="020F0502020204030204" pitchFamily="34" charset="0"/>
                    <a:cs typeface="Arial" panose="020B0604020202020204" pitchFamily="34" charset="0"/>
                  </a:rPr>
                  <a:t> đi qua điểm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oMath>
                </a14:m>
                <a:r>
                  <a:rPr lang="vi-VN" sz="3600">
                    <a:solidFill>
                      <a:srgbClr val="000000"/>
                    </a:solidFill>
                    <a:ea typeface="Calibri" panose="020F0502020204030204" pitchFamily="34" charset="0"/>
                    <a:cs typeface="Arial" panose="020B0604020202020204" pitchFamily="34" charset="0"/>
                  </a:rPr>
                  <a:t> và vuông góc với đường thẳng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𝑆𝐶</m:t>
                    </m:r>
                  </m:oMath>
                </a14:m>
                <a:r>
                  <a:rPr lang="vi-VN" sz="3600">
                    <a:solidFill>
                      <a:srgbClr val="000000"/>
                    </a:solidFill>
                    <a:ea typeface="Calibri" panose="020F0502020204030204" pitchFamily="34" charset="0"/>
                    <a:cs typeface="Arial" panose="020B0604020202020204" pitchFamily="34" charset="0"/>
                  </a:rPr>
                  <a:t>, cắt các cạnh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𝑆𝐶</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𝑆𝐵</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𝑆𝐷</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a:solidFill>
                      <a:srgbClr val="000000"/>
                    </a:solidFill>
                    <a:ea typeface="Calibri" panose="020F0502020204030204" pitchFamily="34" charset="0"/>
                    <a:cs typeface="Arial" panose="020B0604020202020204" pitchFamily="34" charset="0"/>
                  </a:rPr>
                  <a:t>lần lượt tại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𝐹</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a:solidFill>
                    <a:srgbClr val="000000"/>
                  </a:solidFill>
                  <a:ea typeface="Calibri" panose="020F0502020204030204" pitchFamily="34" charset="0"/>
                  <a:cs typeface="Arial" panose="020B0604020202020204" pitchFamily="34" charset="0"/>
                </a:endParaRPr>
              </a:p>
              <a:p>
                <a:pPr algn="just">
                  <a:lnSpc>
                    <a:spcPct val="150000"/>
                  </a:lnSpc>
                </a:pPr>
                <a:r>
                  <a:rPr lang="vi-VN" sz="3600">
                    <a:solidFill>
                      <a:srgbClr val="000000"/>
                    </a:solidFill>
                    <a:ea typeface="Calibri" panose="020F0502020204030204" pitchFamily="34" charset="0"/>
                    <a:cs typeface="Arial" panose="020B0604020202020204" pitchFamily="34" charset="0"/>
                  </a:rPr>
                  <a:t>a) Chứng minh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𝐴𝐸</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𝑆𝐵𝐶</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a:solidFill>
                    <a:srgbClr val="000000"/>
                  </a:solidFill>
                  <a:ea typeface="Calibri" panose="020F0502020204030204" pitchFamily="34" charset="0"/>
                  <a:cs typeface="Arial" panose="020B0604020202020204" pitchFamily="34" charset="0"/>
                </a:endParaRPr>
              </a:p>
              <a:p>
                <a:pPr algn="just">
                  <a:lnSpc>
                    <a:spcPct val="150000"/>
                  </a:lnSpc>
                </a:pPr>
                <a:r>
                  <a:rPr lang="vi-VN" sz="3600">
                    <a:solidFill>
                      <a:srgbClr val="000000"/>
                    </a:solidFill>
                    <a:ea typeface="Calibri" panose="020F0502020204030204" pitchFamily="34" charset="0"/>
                    <a:cs typeface="Arial" panose="020B0604020202020204" pitchFamily="34" charset="0"/>
                  </a:rPr>
                  <a:t>b) Tính theo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a:solidFill>
                      <a:srgbClr val="000000"/>
                    </a:solidFill>
                    <a:ea typeface="Calibri" panose="020F0502020204030204" pitchFamily="34" charset="0"/>
                    <a:cs typeface="Arial" panose="020B0604020202020204" pitchFamily="34" charset="0"/>
                  </a:rPr>
                  <a:t> thể tích khối chóp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600">
                    <a:solidFill>
                      <a:srgbClr val="000000"/>
                    </a:solidFill>
                    <a:ea typeface="Calibri" panose="020F0502020204030204" pitchFamily="34" charset="0"/>
                    <a:cs typeface="Arial" panose="020B0604020202020204" pitchFamily="34" charset="0"/>
                  </a:rPr>
                  <a:t> và hình chóp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𝐴𝐸𝑀𝐹</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68260" y="369435"/>
                <a:ext cx="17138966" cy="4328429"/>
              </a:xfrm>
              <a:prstGeom prst="rect">
                <a:avLst/>
              </a:prstGeom>
              <a:blipFill>
                <a:blip r:embed="rId4"/>
                <a:stretch>
                  <a:fillRect l="-1067" r="-1067" b="-1972"/>
                </a:stretch>
              </a:blipFill>
            </p:spPr>
            <p:txBody>
              <a:bodyPr/>
              <a:lstStyle/>
              <a:p>
                <a:r>
                  <a:rPr lang="en-US">
                    <a:noFill/>
                  </a:rPr>
                  <a:t> </a:t>
                </a:r>
              </a:p>
            </p:txBody>
          </p:sp>
        </mc:Fallback>
      </mc:AlternateContent>
      <p:sp>
        <p:nvSpPr>
          <p:cNvPr id="11" name="Oval Callout 10"/>
          <p:cNvSpPr/>
          <p:nvPr/>
        </p:nvSpPr>
        <p:spPr>
          <a:xfrm>
            <a:off x="8357783" y="5100065"/>
            <a:ext cx="1559920" cy="7674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7977236" y="6488230"/>
                <a:ext cx="10090185" cy="1950983"/>
              </a:xfrm>
              <a:prstGeom prst="rect">
                <a:avLst/>
              </a:prstGeom>
            </p:spPr>
            <p:txBody>
              <a:bodyPr wrap="square">
                <a:spAutoFit/>
              </a:bodyPr>
              <a:lstStyle/>
              <a:p>
                <a:pPr>
                  <a:lnSpc>
                    <a:spcPct val="165000"/>
                  </a:lnSpc>
                  <a:spcBef>
                    <a:spcPts val="600"/>
                  </a:spcBef>
                  <a:spcAft>
                    <a:spcPts val="600"/>
                  </a:spcAft>
                </a:pPr>
                <a:r>
                  <a:rPr lang="en-US" sz="3600" kern="100" smtClean="0">
                    <a:latin typeface="Arial" panose="020B0604020202020204" pitchFamily="34" charset="0"/>
                    <a:ea typeface="Calibri" panose="020F0502020204030204" pitchFamily="34" charset="0"/>
                    <a:cs typeface="Arial" panose="020B0604020202020204" pitchFamily="34" charset="0"/>
                  </a:rPr>
                  <a:t>a) Ta </a:t>
                </a:r>
                <a:r>
                  <a:rPr lang="en-US" sz="3600" kern="100" smtClean="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𝐴𝐸</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e>
                    </m:d>
                  </m:oMath>
                </a14:m>
                <a:endParaRPr lang="en-US" sz="3600" kern="10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65000"/>
                  </a:lnSpc>
                  <a:spcBef>
                    <a:spcPts val="600"/>
                  </a:spcBef>
                  <a:spcAft>
                    <a:spcPts val="600"/>
                  </a:spcAft>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𝐴𝐸</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𝐴𝐸</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7977236" y="6488230"/>
                <a:ext cx="10090185" cy="1950983"/>
              </a:xfrm>
              <a:prstGeom prst="rect">
                <a:avLst/>
              </a:prstGeom>
              <a:blipFill>
                <a:blip r:embed="rId5"/>
                <a:stretch>
                  <a:fillRect l="-1873" b="-10938"/>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697456" y="5278560"/>
            <a:ext cx="6631585" cy="4549143"/>
          </a:xfrm>
          <a:prstGeom prst="rect">
            <a:avLst/>
          </a:prstGeom>
        </p:spPr>
      </p:pic>
    </p:spTree>
    <p:extLst>
      <p:ext uri="{BB962C8B-B14F-4D97-AF65-F5344CB8AC3E}">
        <p14:creationId xmlns:p14="http://schemas.microsoft.com/office/powerpoint/2010/main" val="304565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anim calcmode="lin" valueType="num">
                                      <p:cBhvr>
                                        <p:cTn id="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anim calcmode="lin" valueType="num">
                                      <p:cBhvr>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anim calcmode="lin" valueType="num">
                                      <p:cBhvr>
                                        <p:cTn id="1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left)">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p:cNvPicPr>
            <a:picLocks noChangeAspect="1"/>
          </p:cNvPicPr>
          <p:nvPr/>
        </p:nvPicPr>
        <p:blipFill>
          <a:blip r:embed="rId2"/>
          <a:stretch>
            <a:fillRect/>
          </a:stretch>
        </p:blipFill>
        <p:spPr>
          <a:xfrm>
            <a:off x="16473041" y="8521828"/>
            <a:ext cx="1245503" cy="1295400"/>
          </a:xfrm>
          <a:prstGeom prst="rect">
            <a:avLst/>
          </a:prstGeom>
        </p:spPr>
      </p:pic>
      <p:pic>
        <p:nvPicPr>
          <p:cNvPr id="47" name="Picture 46"/>
          <p:cNvPicPr>
            <a:picLocks noChangeAspect="1"/>
          </p:cNvPicPr>
          <p:nvPr/>
        </p:nvPicPr>
        <p:blipFill>
          <a:blip r:embed="rId3"/>
          <a:stretch>
            <a:fillRect/>
          </a:stretch>
        </p:blipFill>
        <p:spPr>
          <a:xfrm>
            <a:off x="17071677" y="9247007"/>
            <a:ext cx="987723" cy="1027293"/>
          </a:xfrm>
          <a:prstGeom prst="rect">
            <a:avLst/>
          </a:prstGeom>
        </p:spPr>
      </p:pic>
      <p:sp>
        <p:nvSpPr>
          <p:cNvPr id="11" name="Oval Callout 10"/>
          <p:cNvSpPr/>
          <p:nvPr/>
        </p:nvSpPr>
        <p:spPr>
          <a:xfrm>
            <a:off x="8364040" y="952500"/>
            <a:ext cx="1559920" cy="91350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7949162" y="2483778"/>
                <a:ext cx="10090185" cy="5296643"/>
              </a:xfrm>
              <a:prstGeom prst="rect">
                <a:avLst/>
              </a:prstGeom>
            </p:spPr>
            <p:txBody>
              <a:bodyPr wrap="square">
                <a:spAutoFit/>
              </a:bodyPr>
              <a:lstStyle/>
              <a:p>
                <a:pPr lvl="0">
                  <a:lnSpc>
                    <a:spcPct val="150000"/>
                  </a:lnSpc>
                </a:pPr>
                <a14:m>
                  <m:oMathPara xmlns:m="http://schemas.openxmlformats.org/officeDocument/2006/math">
                    <m:oMathParaPr>
                      <m:jc m:val="left"/>
                    </m:oMathParaPr>
                    <m:oMath xmlns:m="http://schemas.openxmlformats.org/officeDocument/2006/math">
                      <m:r>
                        <a:rPr kumimoji="0" lang="en-US" sz="3600" b="0" i="0"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en-US" sz="3600" b="0" i="0"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600" b="0" i="0"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𝐴𝐵𝐶𝐷</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m:oMathPara>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m:t>V</m:t>
                      </m:r>
                      <m:r>
                        <m:rPr>
                          <m:nor/>
                        </m:rP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m:t>ì</m:t>
                      </m:r>
                      <m:r>
                        <a:rPr lang="en-US" sz="3600" b="0" i="1" kern="10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𝐴𝐸𝑀</m:t>
                              </m:r>
                            </m:sub>
                          </m:sSub>
                        </m:num>
                        <m:den>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𝐴𝐵𝐶</m:t>
                              </m:r>
                            </m:sub>
                          </m:sSub>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𝑆𝐸</m:t>
                          </m:r>
                        </m:num>
                        <m:den>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𝑆𝐵</m:t>
                          </m:r>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𝑆𝑀</m:t>
                          </m:r>
                        </m:num>
                        <m:den>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𝑆𝐶</m:t>
                          </m:r>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𝐴𝐸𝑀</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m:t>
                              </m:r>
                            </m:sub>
                          </m:sSub>
                        </m:sub>
                      </m:sSub>
                    </m:oMath>
                  </m:oMathPara>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Para xmlns:m="http://schemas.openxmlformats.org/officeDocument/2006/math">
                    <m:oMathParaPr>
                      <m:jc m:val="left"/>
                    </m:oMathParaPr>
                    <m:oMath xmlns:m="http://schemas.openxmlformats.org/officeDocument/2006/math">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𝐴𝐸𝑀𝐹</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𝐴𝐵𝐶</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𝐴𝐵𝐶𝐷</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9</m:t>
                          </m:r>
                        </m:den>
                      </m:f>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949162" y="2483778"/>
                <a:ext cx="10090185" cy="5296643"/>
              </a:xfrm>
              <a:prstGeom prst="rect">
                <a:avLst/>
              </a:prstGeom>
              <a:blipFill>
                <a:blip r:embed="rId4"/>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778003" y="3261357"/>
            <a:ext cx="6631585" cy="4549143"/>
          </a:xfrm>
          <a:prstGeom prst="rect">
            <a:avLst/>
          </a:prstGeom>
        </p:spPr>
      </p:pic>
    </p:spTree>
    <p:extLst>
      <p:ext uri="{BB962C8B-B14F-4D97-AF65-F5344CB8AC3E}">
        <p14:creationId xmlns:p14="http://schemas.microsoft.com/office/powerpoint/2010/main" val="4124432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114926" y="6899968"/>
            <a:ext cx="2009274" cy="2426225"/>
          </a:xfrm>
          <a:prstGeom prst="rect">
            <a:avLst/>
          </a:prstGeom>
        </p:spPr>
      </p:pic>
      <p:sp>
        <p:nvSpPr>
          <p:cNvPr id="20" name="TextBox 1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4876800" y="2552700"/>
            <a:ext cx="9341019" cy="707886"/>
          </a:xfrm>
          <a:prstGeom prst="rect">
            <a:avLst/>
          </a:prstGeom>
        </p:spPr>
        <p:txBody>
          <a:bodyPr wrap="none">
            <a:spAutoFit/>
          </a:bodyPr>
          <a:lstStyle/>
          <a:p>
            <a:pPr lvl="0"/>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2. </a:t>
            </a:r>
            <a:r>
              <a:rPr lang="en-US" sz="4000">
                <a:solidFill>
                  <a:srgbClr val="000000"/>
                </a:solidFill>
                <a:latin typeface="Arial" panose="020B0604020202020204" pitchFamily="34" charset="0"/>
                <a:cs typeface="Arial" panose="020B0604020202020204" pitchFamily="34" charset="0"/>
              </a:rPr>
              <a:t>Khẳng định nào sau đây là đúng?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4839258" y="3390900"/>
                <a:ext cx="10405156" cy="58327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250000"/>
                  </a:lnSpc>
                </a:pPr>
                <a:r>
                  <a:rPr lang="en-US" altLang="en-US" sz="3900">
                    <a:solidFill>
                      <a:srgbClr val="000000"/>
                    </a:solidFill>
                    <a:ea typeface="Open Sans"/>
                    <a:cs typeface="Arial" panose="020B0604020202020204" pitchFamily="34" charset="0"/>
                  </a:rPr>
                  <a:t>A. Hàm số </a:t>
                </a:r>
                <a14:m>
                  <m:oMath xmlns:m="http://schemas.openxmlformats.org/officeDocument/2006/math">
                    <m:r>
                      <a:rPr lang="en-US" altLang="en-US" sz="3900" i="1" smtClean="0">
                        <a:solidFill>
                          <a:srgbClr val="000000"/>
                        </a:solidFill>
                        <a:latin typeface="Cambria Math" panose="02040503050406030204" pitchFamily="18" charset="0"/>
                        <a:ea typeface="Open Sans"/>
                        <a:cs typeface="Arial" panose="020B0604020202020204" pitchFamily="34" charset="0"/>
                      </a:rPr>
                      <m:t>𝑦</m:t>
                    </m:r>
                    <m:r>
                      <a:rPr lang="en-US" altLang="en-US" sz="3900" i="1" smtClean="0">
                        <a:solidFill>
                          <a:srgbClr val="000000"/>
                        </a:solidFill>
                        <a:latin typeface="Cambria Math" panose="02040503050406030204" pitchFamily="18" charset="0"/>
                        <a:ea typeface="Open Sans"/>
                        <a:cs typeface="Arial" panose="020B0604020202020204" pitchFamily="34" charset="0"/>
                      </a:rPr>
                      <m:t> = </m:t>
                    </m:r>
                    <m:r>
                      <a:rPr lang="en-US" altLang="en-US" sz="3900" i="1" smtClean="0">
                        <a:solidFill>
                          <a:srgbClr val="000000"/>
                        </a:solidFill>
                        <a:latin typeface="Cambria Math" panose="02040503050406030204" pitchFamily="18" charset="0"/>
                        <a:ea typeface="Open Sans"/>
                        <a:cs typeface="Arial" panose="020B0604020202020204" pitchFamily="34" charset="0"/>
                      </a:rPr>
                      <m:t>𝑠𝑖𝑛𝑥</m:t>
                    </m:r>
                    <m:r>
                      <a:rPr lang="en-US" altLang="en-US" sz="3900" i="1" smtClean="0">
                        <a:solidFill>
                          <a:srgbClr val="000000"/>
                        </a:solidFill>
                        <a:latin typeface="Cambria Math" panose="02040503050406030204" pitchFamily="18" charset="0"/>
                        <a:ea typeface="Open Sans"/>
                        <a:cs typeface="Arial" panose="020B0604020202020204" pitchFamily="34" charset="0"/>
                      </a:rPr>
                      <m:t> </m:t>
                    </m:r>
                  </m:oMath>
                </a14:m>
                <a:r>
                  <a:rPr lang="en-US" altLang="en-US" sz="3900">
                    <a:solidFill>
                      <a:srgbClr val="000000"/>
                    </a:solidFill>
                    <a:ea typeface="Open Sans"/>
                    <a:cs typeface="Arial" panose="020B0604020202020204" pitchFamily="34" charset="0"/>
                  </a:rPr>
                  <a:t>tuần hoàn với chu kì </a:t>
                </a:r>
                <a14:m>
                  <m:oMath xmlns:m="http://schemas.openxmlformats.org/officeDocument/2006/math">
                    <m:r>
                      <a:rPr lang="el-GR" altLang="en-US" sz="3900" i="1" smtClean="0">
                        <a:solidFill>
                          <a:srgbClr val="000000"/>
                        </a:solidFill>
                        <a:latin typeface="Cambria Math" panose="02040503050406030204" pitchFamily="18" charset="0"/>
                        <a:ea typeface="Open Sans"/>
                        <a:cs typeface="Arial" panose="020B0604020202020204" pitchFamily="34" charset="0"/>
                      </a:rPr>
                      <m:t>𝜋</m:t>
                    </m:r>
                  </m:oMath>
                </a14:m>
                <a:r>
                  <a:rPr lang="el-GR" altLang="en-US" sz="3900" smtClean="0">
                    <a:solidFill>
                      <a:srgbClr val="000000"/>
                    </a:solidFill>
                    <a:ea typeface="Open Sans"/>
                    <a:cs typeface="Arial" panose="020B0604020202020204" pitchFamily="34" charset="0"/>
                  </a:rPr>
                  <a:t>.</a:t>
                </a:r>
                <a:endParaRPr lang="el-GR" altLang="en-US" sz="3900">
                  <a:solidFill>
                    <a:srgbClr val="000000"/>
                  </a:solidFill>
                  <a:ea typeface="Open Sans"/>
                  <a:cs typeface="Arial" panose="020B0604020202020204" pitchFamily="34" charset="0"/>
                </a:endParaRPr>
              </a:p>
              <a:p>
                <a:pPr lvl="0" algn="just">
                  <a:lnSpc>
                    <a:spcPct val="250000"/>
                  </a:lnSpc>
                </a:pPr>
                <a:r>
                  <a:rPr lang="en-US" altLang="en-US" sz="3900">
                    <a:solidFill>
                      <a:srgbClr val="000000"/>
                    </a:solidFill>
                    <a:ea typeface="Open Sans"/>
                    <a:cs typeface="Arial" panose="020B0604020202020204" pitchFamily="34" charset="0"/>
                  </a:rPr>
                  <a:t>B. Hàm số </a:t>
                </a:r>
                <a14:m>
                  <m:oMath xmlns:m="http://schemas.openxmlformats.org/officeDocument/2006/math">
                    <m:r>
                      <a:rPr lang="en-US" altLang="en-US" sz="3900" i="1" smtClean="0">
                        <a:solidFill>
                          <a:srgbClr val="000000"/>
                        </a:solidFill>
                        <a:latin typeface="Cambria Math" panose="02040503050406030204" pitchFamily="18" charset="0"/>
                        <a:ea typeface="Open Sans"/>
                        <a:cs typeface="Arial" panose="020B0604020202020204" pitchFamily="34" charset="0"/>
                      </a:rPr>
                      <m:t>𝑦</m:t>
                    </m:r>
                    <m:r>
                      <a:rPr lang="en-US" altLang="en-US" sz="3900" i="1" smtClean="0">
                        <a:solidFill>
                          <a:srgbClr val="000000"/>
                        </a:solidFill>
                        <a:latin typeface="Cambria Math" panose="02040503050406030204" pitchFamily="18" charset="0"/>
                        <a:ea typeface="Open Sans"/>
                        <a:cs typeface="Arial" panose="020B0604020202020204" pitchFamily="34" charset="0"/>
                      </a:rPr>
                      <m:t> = </m:t>
                    </m:r>
                    <m:r>
                      <a:rPr lang="en-US" altLang="en-US" sz="3900" i="1" smtClean="0">
                        <a:solidFill>
                          <a:srgbClr val="000000"/>
                        </a:solidFill>
                        <a:latin typeface="Cambria Math" panose="02040503050406030204" pitchFamily="18" charset="0"/>
                        <a:ea typeface="Open Sans"/>
                        <a:cs typeface="Arial" panose="020B0604020202020204" pitchFamily="34" charset="0"/>
                      </a:rPr>
                      <m:t>𝑐𝑜𝑠𝑥</m:t>
                    </m:r>
                  </m:oMath>
                </a14:m>
                <a:r>
                  <a:rPr lang="en-US" altLang="en-US" sz="3900">
                    <a:solidFill>
                      <a:srgbClr val="000000"/>
                    </a:solidFill>
                    <a:ea typeface="Open Sans"/>
                    <a:cs typeface="Arial" panose="020B0604020202020204" pitchFamily="34" charset="0"/>
                  </a:rPr>
                  <a:t> tuần hoàn với chu kì </a:t>
                </a:r>
                <a14:m>
                  <m:oMath xmlns:m="http://schemas.openxmlformats.org/officeDocument/2006/math">
                    <m:r>
                      <a:rPr lang="en-US" altLang="en-US" sz="3900" i="1" smtClean="0">
                        <a:solidFill>
                          <a:srgbClr val="000000"/>
                        </a:solidFill>
                        <a:latin typeface="Cambria Math" panose="02040503050406030204" pitchFamily="18" charset="0"/>
                        <a:ea typeface="Open Sans"/>
                        <a:cs typeface="Arial" panose="020B0604020202020204" pitchFamily="34" charset="0"/>
                      </a:rPr>
                      <m:t>2</m:t>
                    </m:r>
                    <m:r>
                      <a:rPr lang="el-GR" altLang="en-US" sz="3900" i="1">
                        <a:solidFill>
                          <a:srgbClr val="000000"/>
                        </a:solidFill>
                        <a:latin typeface="Cambria Math" panose="02040503050406030204" pitchFamily="18" charset="0"/>
                        <a:ea typeface="Open Sans"/>
                        <a:cs typeface="Arial" panose="020B0604020202020204" pitchFamily="34" charset="0"/>
                      </a:rPr>
                      <m:t>𝜋</m:t>
                    </m:r>
                  </m:oMath>
                </a14:m>
                <a:r>
                  <a:rPr lang="el-GR" altLang="en-US" sz="3900" smtClean="0">
                    <a:solidFill>
                      <a:srgbClr val="000000"/>
                    </a:solidFill>
                    <a:ea typeface="Open Sans"/>
                    <a:cs typeface="Arial" panose="020B0604020202020204" pitchFamily="34" charset="0"/>
                  </a:rPr>
                  <a:t>.</a:t>
                </a:r>
                <a:endParaRPr lang="el-GR" altLang="en-US" sz="3900">
                  <a:solidFill>
                    <a:srgbClr val="000000"/>
                  </a:solidFill>
                  <a:ea typeface="Open Sans"/>
                  <a:cs typeface="Arial" panose="020B0604020202020204" pitchFamily="34" charset="0"/>
                </a:endParaRPr>
              </a:p>
              <a:p>
                <a:pPr lvl="0" algn="just">
                  <a:lnSpc>
                    <a:spcPct val="250000"/>
                  </a:lnSpc>
                </a:pPr>
                <a:r>
                  <a:rPr lang="en-US" altLang="en-US" sz="3900">
                    <a:solidFill>
                      <a:srgbClr val="000000"/>
                    </a:solidFill>
                    <a:ea typeface="Open Sans"/>
                    <a:cs typeface="Arial" panose="020B0604020202020204" pitchFamily="34" charset="0"/>
                  </a:rPr>
                  <a:t>C. Hàm số </a:t>
                </a:r>
                <a14:m>
                  <m:oMath xmlns:m="http://schemas.openxmlformats.org/officeDocument/2006/math">
                    <m:r>
                      <a:rPr lang="en-US" altLang="en-US" sz="3900" i="1" smtClean="0">
                        <a:solidFill>
                          <a:srgbClr val="000000"/>
                        </a:solidFill>
                        <a:latin typeface="Cambria Math" panose="02040503050406030204" pitchFamily="18" charset="0"/>
                        <a:ea typeface="Open Sans"/>
                        <a:cs typeface="Arial" panose="020B0604020202020204" pitchFamily="34" charset="0"/>
                      </a:rPr>
                      <m:t>𝑦</m:t>
                    </m:r>
                    <m:r>
                      <a:rPr lang="en-US" altLang="en-US" sz="3900" i="1" smtClean="0">
                        <a:solidFill>
                          <a:srgbClr val="000000"/>
                        </a:solidFill>
                        <a:latin typeface="Cambria Math" panose="02040503050406030204" pitchFamily="18" charset="0"/>
                        <a:ea typeface="Open Sans"/>
                        <a:cs typeface="Arial" panose="020B0604020202020204" pitchFamily="34" charset="0"/>
                      </a:rPr>
                      <m:t> = </m:t>
                    </m:r>
                    <m:r>
                      <a:rPr lang="en-US" altLang="en-US" sz="3900" i="1" smtClean="0">
                        <a:solidFill>
                          <a:srgbClr val="000000"/>
                        </a:solidFill>
                        <a:latin typeface="Cambria Math" panose="02040503050406030204" pitchFamily="18" charset="0"/>
                        <a:ea typeface="Open Sans"/>
                        <a:cs typeface="Arial" panose="020B0604020202020204" pitchFamily="34" charset="0"/>
                      </a:rPr>
                      <m:t>𝑡𝑎𝑛𝑥</m:t>
                    </m:r>
                    <m:r>
                      <a:rPr lang="en-US" altLang="en-US" sz="3900" i="1" smtClean="0">
                        <a:solidFill>
                          <a:srgbClr val="000000"/>
                        </a:solidFill>
                        <a:latin typeface="Cambria Math" panose="02040503050406030204" pitchFamily="18" charset="0"/>
                        <a:ea typeface="Open Sans"/>
                        <a:cs typeface="Arial" panose="020B0604020202020204" pitchFamily="34" charset="0"/>
                      </a:rPr>
                      <m:t> </m:t>
                    </m:r>
                  </m:oMath>
                </a14:m>
                <a:r>
                  <a:rPr lang="en-US" altLang="en-US" sz="3900">
                    <a:solidFill>
                      <a:srgbClr val="000000"/>
                    </a:solidFill>
                    <a:ea typeface="Open Sans"/>
                    <a:cs typeface="Arial" panose="020B0604020202020204" pitchFamily="34" charset="0"/>
                  </a:rPr>
                  <a:t>tuần hoàn với chu kì </a:t>
                </a:r>
                <a14:m>
                  <m:oMath xmlns:m="http://schemas.openxmlformats.org/officeDocument/2006/math">
                    <m:r>
                      <a:rPr lang="en-US" altLang="en-US" sz="3900" i="1" smtClean="0">
                        <a:solidFill>
                          <a:srgbClr val="000000"/>
                        </a:solidFill>
                        <a:latin typeface="Cambria Math" panose="02040503050406030204" pitchFamily="18" charset="0"/>
                        <a:ea typeface="Open Sans"/>
                        <a:cs typeface="Arial" panose="020B0604020202020204" pitchFamily="34" charset="0"/>
                      </a:rPr>
                      <m:t>2</m:t>
                    </m:r>
                    <m:r>
                      <a:rPr lang="el-GR" altLang="en-US" sz="3900" i="1">
                        <a:solidFill>
                          <a:srgbClr val="000000"/>
                        </a:solidFill>
                        <a:latin typeface="Cambria Math" panose="02040503050406030204" pitchFamily="18" charset="0"/>
                        <a:ea typeface="Open Sans"/>
                        <a:cs typeface="Arial" panose="020B0604020202020204" pitchFamily="34" charset="0"/>
                      </a:rPr>
                      <m:t>𝜋</m:t>
                    </m:r>
                  </m:oMath>
                </a14:m>
                <a:r>
                  <a:rPr lang="el-GR" altLang="en-US" sz="3900" smtClean="0">
                    <a:solidFill>
                      <a:srgbClr val="000000"/>
                    </a:solidFill>
                    <a:ea typeface="Open Sans"/>
                    <a:cs typeface="Arial" panose="020B0604020202020204" pitchFamily="34" charset="0"/>
                  </a:rPr>
                  <a:t>.</a:t>
                </a:r>
                <a:endParaRPr lang="el-GR" altLang="en-US" sz="3900">
                  <a:solidFill>
                    <a:srgbClr val="000000"/>
                  </a:solidFill>
                  <a:ea typeface="Open Sans"/>
                  <a:cs typeface="Arial" panose="020B0604020202020204" pitchFamily="34" charset="0"/>
                </a:endParaRPr>
              </a:p>
              <a:p>
                <a:pPr lvl="0" algn="just">
                  <a:lnSpc>
                    <a:spcPct val="250000"/>
                  </a:lnSpc>
                </a:pPr>
                <a:r>
                  <a:rPr lang="en-US" altLang="en-US" sz="3900">
                    <a:solidFill>
                      <a:srgbClr val="000000"/>
                    </a:solidFill>
                    <a:ea typeface="Open Sans"/>
                    <a:cs typeface="Arial" panose="020B0604020202020204" pitchFamily="34" charset="0"/>
                  </a:rPr>
                  <a:t>D. Hàm số </a:t>
                </a:r>
                <a14:m>
                  <m:oMath xmlns:m="http://schemas.openxmlformats.org/officeDocument/2006/math">
                    <m:r>
                      <a:rPr lang="en-US" altLang="en-US" sz="3900" i="1" smtClean="0">
                        <a:solidFill>
                          <a:srgbClr val="000000"/>
                        </a:solidFill>
                        <a:latin typeface="Cambria Math" panose="02040503050406030204" pitchFamily="18" charset="0"/>
                        <a:ea typeface="Open Sans"/>
                        <a:cs typeface="Arial" panose="020B0604020202020204" pitchFamily="34" charset="0"/>
                      </a:rPr>
                      <m:t>𝑦</m:t>
                    </m:r>
                    <m:r>
                      <a:rPr lang="en-US" altLang="en-US" sz="3900" i="1" smtClean="0">
                        <a:solidFill>
                          <a:srgbClr val="000000"/>
                        </a:solidFill>
                        <a:latin typeface="Cambria Math" panose="02040503050406030204" pitchFamily="18" charset="0"/>
                        <a:ea typeface="Open Sans"/>
                        <a:cs typeface="Arial" panose="020B0604020202020204" pitchFamily="34" charset="0"/>
                      </a:rPr>
                      <m:t> = </m:t>
                    </m:r>
                    <m:r>
                      <a:rPr lang="en-US" altLang="en-US" sz="3900" i="1" smtClean="0">
                        <a:solidFill>
                          <a:srgbClr val="000000"/>
                        </a:solidFill>
                        <a:latin typeface="Cambria Math" panose="02040503050406030204" pitchFamily="18" charset="0"/>
                        <a:ea typeface="Open Sans"/>
                        <a:cs typeface="Arial" panose="020B0604020202020204" pitchFamily="34" charset="0"/>
                      </a:rPr>
                      <m:t>𝑐𝑜𝑡𝑥</m:t>
                    </m:r>
                    <m:r>
                      <a:rPr lang="en-US" altLang="en-US" sz="3900" i="1" smtClean="0">
                        <a:solidFill>
                          <a:srgbClr val="000000"/>
                        </a:solidFill>
                        <a:latin typeface="Cambria Math" panose="02040503050406030204" pitchFamily="18" charset="0"/>
                        <a:ea typeface="Open Sans"/>
                        <a:cs typeface="Arial" panose="020B0604020202020204" pitchFamily="34" charset="0"/>
                      </a:rPr>
                      <m:t> </m:t>
                    </m:r>
                  </m:oMath>
                </a14:m>
                <a:r>
                  <a:rPr lang="en-US" altLang="en-US" sz="3900">
                    <a:solidFill>
                      <a:srgbClr val="000000"/>
                    </a:solidFill>
                    <a:ea typeface="Open Sans"/>
                    <a:cs typeface="Arial" panose="020B0604020202020204" pitchFamily="34" charset="0"/>
                  </a:rPr>
                  <a:t>tuần hoàn với chu kì </a:t>
                </a:r>
                <a14:m>
                  <m:oMath xmlns:m="http://schemas.openxmlformats.org/officeDocument/2006/math">
                    <m:r>
                      <a:rPr lang="en-US" altLang="en-US" sz="3900" i="1" smtClean="0">
                        <a:solidFill>
                          <a:srgbClr val="000000"/>
                        </a:solidFill>
                        <a:latin typeface="Cambria Math" panose="02040503050406030204" pitchFamily="18" charset="0"/>
                        <a:ea typeface="Open Sans"/>
                        <a:cs typeface="Arial" panose="020B0604020202020204" pitchFamily="34" charset="0"/>
                      </a:rPr>
                      <m:t>2</m:t>
                    </m:r>
                    <m:r>
                      <a:rPr lang="el-GR" altLang="en-US" sz="3900" i="1">
                        <a:solidFill>
                          <a:srgbClr val="000000"/>
                        </a:solidFill>
                        <a:latin typeface="Cambria Math" panose="02040503050406030204" pitchFamily="18" charset="0"/>
                        <a:ea typeface="Open Sans"/>
                        <a:cs typeface="Arial" panose="020B0604020202020204" pitchFamily="34" charset="0"/>
                      </a:rPr>
                      <m:t>𝜋</m:t>
                    </m:r>
                  </m:oMath>
                </a14:m>
                <a:r>
                  <a:rPr lang="el-GR" altLang="en-US" sz="3900">
                    <a:solidFill>
                      <a:srgbClr val="000000"/>
                    </a:solidFill>
                    <a:ea typeface="Open Sans"/>
                    <a:cs typeface="Arial" panose="020B0604020202020204" pitchFamily="34" charset="0"/>
                  </a:rPr>
                  <a:t>.</a:t>
                </a:r>
                <a:endParaRPr kumimoji="0" lang="en-US" altLang="en-US" sz="3900" b="0" i="0" u="none" strike="noStrike" kern="1200" cap="none" spc="0" normalizeH="0" baseline="0" noProof="0" smtClean="0">
                  <a:ln>
                    <a:noFill/>
                  </a:ln>
                  <a:solidFill>
                    <a:prstClr val="black"/>
                  </a:solidFill>
                  <a:effectLst/>
                  <a:uLnTx/>
                  <a:uFillTx/>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4839258" y="3390900"/>
                <a:ext cx="10405156" cy="5832751"/>
              </a:xfrm>
              <a:prstGeom prst="rect">
                <a:avLst/>
              </a:prstGeom>
              <a:blipFill>
                <a:blip r:embed="rId3"/>
                <a:stretch>
                  <a:fillRect l="-1992" r="-996" b="-15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4495800" y="5227015"/>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9418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3" name="Picture 12"/>
          <p:cNvPicPr>
            <a:picLocks noChangeAspect="1"/>
          </p:cNvPicPr>
          <p:nvPr/>
        </p:nvPicPr>
        <p:blipFill>
          <a:blip r:embed="rId2"/>
          <a:stretch>
            <a:fillRect/>
          </a:stretch>
        </p:blipFill>
        <p:spPr>
          <a:xfrm>
            <a:off x="15206061" y="6921241"/>
            <a:ext cx="1905000" cy="2005261"/>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524000" y="1736578"/>
                <a:ext cx="15392400" cy="6607322"/>
              </a:xfrm>
              <a:prstGeom prst="rect">
                <a:avLst/>
              </a:prstGeom>
            </p:spPr>
            <p:txBody>
              <a:bodyPr wrap="square">
                <a:spAutoFit/>
              </a:bodyPr>
              <a:lstStyle/>
              <a:p>
                <a:pPr lvl="0" algn="just">
                  <a:lnSpc>
                    <a:spcPct val="165000"/>
                  </a:lnSpc>
                  <a:spcBef>
                    <a:spcPts val="600"/>
                  </a:spcBef>
                  <a:spcAft>
                    <a:spcPts val="600"/>
                  </a:spcAft>
                </a:pPr>
                <a:r>
                  <a:rPr kumimoji="0" lang="en-US" sz="41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33 (SGK-tr109)</a:t>
                </a:r>
                <a:r>
                  <a:rPr kumimoji="0" lang="en-US" sz="41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100">
                    <a:solidFill>
                      <a:srgbClr val="000000"/>
                    </a:solidFill>
                    <a:ea typeface="Calibri" panose="020F0502020204030204" pitchFamily="34" charset="0"/>
                    <a:cs typeface="Arial" panose="020B0604020202020204" pitchFamily="34" charset="0"/>
                  </a:rPr>
                  <a:t>Cho hình lăng trụ tam giác đều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4100">
                    <a:solidFill>
                      <a:srgbClr val="000000"/>
                    </a:solidFill>
                    <a:ea typeface="Calibri" panose="020F0502020204030204" pitchFamily="34" charset="0"/>
                    <a:cs typeface="Arial" panose="020B0604020202020204" pitchFamily="34" charset="0"/>
                  </a:rPr>
                  <a:t>có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sSup>
                      <m:sSupPr>
                        <m:ctrlP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e>
                      <m:sup>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up>
                    </m:sSup>
                    <m:r>
                      <a:rPr lang="en-US" sz="41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ad>
                      <m:radPr>
                        <m:degHide m:val="on"/>
                        <m:ctrlP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radPr>
                      <m:deg/>
                      <m:e>
                        <m:r>
                          <a:rPr lang="en-US" sz="41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rad>
                    <m:r>
                      <a:rPr lang="en-US" sz="41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4100" smtClean="0">
                    <a:solidFill>
                      <a:srgbClr val="000000"/>
                    </a:solidFill>
                    <a:ea typeface="Calibri" panose="020F0502020204030204" pitchFamily="34" charset="0"/>
                    <a:cs typeface="Arial" panose="020B0604020202020204" pitchFamily="34" charset="0"/>
                  </a:rPr>
                  <a:t> </a:t>
                </a:r>
                <a:r>
                  <a:rPr lang="vi-VN" sz="4100" smtClean="0">
                    <a:solidFill>
                      <a:srgbClr val="000000"/>
                    </a:solidFill>
                    <a:ea typeface="Calibri" panose="020F0502020204030204" pitchFamily="34" charset="0"/>
                    <a:cs typeface="Arial" panose="020B0604020202020204" pitchFamily="34" charset="0"/>
                  </a:rPr>
                  <a:t>Gọi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𝑁</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4100">
                    <a:solidFill>
                      <a:srgbClr val="000000"/>
                    </a:solidFill>
                    <a:ea typeface="Calibri" panose="020F0502020204030204" pitchFamily="34" charset="0"/>
                    <a:cs typeface="Arial" panose="020B0604020202020204" pitchFamily="34" charset="0"/>
                  </a:rPr>
                  <a:t>lần lượt là trung điểm của cạnh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𝐵𝐵</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10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𝐶𝐶</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100">
                    <a:solidFill>
                      <a:srgbClr val="000000"/>
                    </a:solidFill>
                    <a:ea typeface="Calibri" panose="020F0502020204030204" pitchFamily="34" charset="0"/>
                    <a:cs typeface="Arial" panose="020B0604020202020204" pitchFamily="34" charset="0"/>
                  </a:rPr>
                  <a:t>. Mặt phẳng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𝑀𝑁</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4100" smtClean="0">
                    <a:solidFill>
                      <a:srgbClr val="000000"/>
                    </a:solidFill>
                    <a:ea typeface="Calibri" panose="020F0502020204030204" pitchFamily="34" charset="0"/>
                    <a:cs typeface="Arial" panose="020B0604020202020204" pitchFamily="34" charset="0"/>
                  </a:rPr>
                  <a:t>cắt </a:t>
                </a:r>
                <a:r>
                  <a:rPr lang="vi-VN" sz="4100">
                    <a:solidFill>
                      <a:srgbClr val="000000"/>
                    </a:solidFill>
                    <a:ea typeface="Calibri" panose="020F0502020204030204" pitchFamily="34" charset="0"/>
                    <a:cs typeface="Arial" panose="020B0604020202020204" pitchFamily="34" charset="0"/>
                  </a:rPr>
                  <a:t>đường thẳng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4100">
                    <a:solidFill>
                      <a:srgbClr val="000000"/>
                    </a:solidFill>
                    <a:ea typeface="Calibri" panose="020F0502020204030204" pitchFamily="34" charset="0"/>
                    <a:cs typeface="Arial" panose="020B0604020202020204" pitchFamily="34" charset="0"/>
                  </a:rPr>
                  <a:t>tương ứng tại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𝐻</m:t>
                    </m:r>
                  </m:oMath>
                </a14:m>
                <a:r>
                  <a:rPr lang="vi-VN" sz="410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𝐾</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4100">
                  <a:solidFill>
                    <a:srgbClr val="000000"/>
                  </a:solidFill>
                  <a:ea typeface="Calibri" panose="020F0502020204030204" pitchFamily="34" charset="0"/>
                  <a:cs typeface="Arial" panose="020B0604020202020204" pitchFamily="34" charset="0"/>
                </a:endParaRPr>
              </a:p>
              <a:p>
                <a:pPr lvl="0" algn="just">
                  <a:lnSpc>
                    <a:spcPct val="165000"/>
                  </a:lnSpc>
                  <a:spcBef>
                    <a:spcPts val="600"/>
                  </a:spcBef>
                  <a:spcAft>
                    <a:spcPts val="600"/>
                  </a:spcAft>
                </a:pPr>
                <a:r>
                  <a:rPr lang="vi-VN" sz="4100">
                    <a:solidFill>
                      <a:srgbClr val="000000"/>
                    </a:solidFill>
                    <a:ea typeface="Calibri" panose="020F0502020204030204" pitchFamily="34" charset="0"/>
                    <a:cs typeface="Arial" panose="020B0604020202020204" pitchFamily="34" charset="0"/>
                  </a:rPr>
                  <a:t>a) Chứng minh rằng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𝑀𝑁</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𝐻𝐾</m:t>
                    </m:r>
                  </m:oMath>
                </a14:m>
                <a:r>
                  <a:rPr lang="vi-VN" sz="4100" smtClean="0">
                    <a:solidFill>
                      <a:srgbClr val="000000"/>
                    </a:solidFill>
                    <a:ea typeface="Calibri" panose="020F0502020204030204" pitchFamily="34" charset="0"/>
                    <a:cs typeface="Arial" panose="020B0604020202020204" pitchFamily="34" charset="0"/>
                  </a:rPr>
                  <a:t>.</a:t>
                </a:r>
                <a:endParaRPr lang="vi-VN" sz="4100">
                  <a:solidFill>
                    <a:srgbClr val="000000"/>
                  </a:solidFill>
                  <a:ea typeface="Calibri" panose="020F0502020204030204" pitchFamily="34" charset="0"/>
                  <a:cs typeface="Arial" panose="020B0604020202020204" pitchFamily="34" charset="0"/>
                </a:endParaRPr>
              </a:p>
              <a:p>
                <a:pPr lvl="0" algn="just">
                  <a:lnSpc>
                    <a:spcPct val="165000"/>
                  </a:lnSpc>
                  <a:spcBef>
                    <a:spcPts val="600"/>
                  </a:spcBef>
                  <a:spcAft>
                    <a:spcPts val="600"/>
                  </a:spcAft>
                </a:pPr>
                <a:r>
                  <a:rPr lang="vi-VN" sz="4100">
                    <a:solidFill>
                      <a:srgbClr val="000000"/>
                    </a:solidFill>
                    <a:ea typeface="Calibri" panose="020F0502020204030204" pitchFamily="34" charset="0"/>
                    <a:cs typeface="Arial" panose="020B0604020202020204" pitchFamily="34" charset="0"/>
                  </a:rPr>
                  <a:t>b) Tính theo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4100">
                    <a:solidFill>
                      <a:srgbClr val="000000"/>
                    </a:solidFill>
                    <a:ea typeface="Calibri" panose="020F0502020204030204" pitchFamily="34" charset="0"/>
                    <a:cs typeface="Arial" panose="020B0604020202020204" pitchFamily="34" charset="0"/>
                  </a:rPr>
                  <a:t> thể tích khối chóp </a:t>
                </a:r>
                <a14:m>
                  <m:oMath xmlns:m="http://schemas.openxmlformats.org/officeDocument/2006/math">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𝐴𝐻𝐾</m:t>
                    </m:r>
                    <m:r>
                      <a:rPr lang="vi-VN" sz="41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kumimoji="0" lang="vi-VN" sz="41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524000" y="1736578"/>
                <a:ext cx="15392400" cy="6607322"/>
              </a:xfrm>
              <a:prstGeom prst="rect">
                <a:avLst/>
              </a:prstGeom>
              <a:blipFill>
                <a:blip r:embed="rId3"/>
                <a:stretch>
                  <a:fillRect l="-1426" r="-1426" b="-304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anim calcmode="lin" valueType="num">
                                      <p:cBhvr>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7" name="Oval Callout 6"/>
          <p:cNvSpPr/>
          <p:nvPr/>
        </p:nvSpPr>
        <p:spPr>
          <a:xfrm>
            <a:off x="8395468" y="1257300"/>
            <a:ext cx="1559920" cy="91350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8458200" y="2552700"/>
                <a:ext cx="8458200" cy="6267037"/>
              </a:xfrm>
              <a:prstGeom prst="rect">
                <a:avLst/>
              </a:prstGeom>
            </p:spPr>
            <p:txBody>
              <a:bodyPr wrap="square">
                <a:spAutoFit/>
              </a:bodyPr>
              <a:lstStyle/>
              <a:p>
                <a:pPr algn="just">
                  <a:lnSpc>
                    <a:spcPct val="150000"/>
                  </a:lnSpc>
                  <a:spcBef>
                    <a:spcPts val="600"/>
                  </a:spcBef>
                  <a:spcAft>
                    <a:spcPts val="600"/>
                  </a:spcAft>
                </a:pPr>
                <a:r>
                  <a:rPr lang="en-US" sz="3600" kern="100" smtClean="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𝑀𝑁</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𝑀𝑁</m:t>
                        </m:r>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𝐻𝐾</m:t>
                    </m:r>
                  </m:oMath>
                </a14:m>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HK</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BC</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MN</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HK</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Cách </a:t>
                </a:r>
                <a:r>
                  <a:rPr lang="en-US" sz="3600" kern="100">
                    <a:effectLst/>
                    <a:latin typeface="Arial" panose="020B0604020202020204" pitchFamily="34" charset="0"/>
                    <a:ea typeface="Calibri" panose="020F0502020204030204" pitchFamily="34" charset="0"/>
                    <a:cs typeface="Arial" panose="020B0604020202020204" pitchFamily="34" charset="0"/>
                  </a:rPr>
                  <a:t>khác: Chứng minh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đường trung bình của tam giác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𝐴𝐻𝐾</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b</a:t>
                </a:r>
                <a:r>
                  <a:rPr lang="en-US" sz="3600" kern="100">
                    <a:effectLst/>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𝐴𝐻𝐾</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=4</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e>
                      <m:sub>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𝐴𝐻𝐾</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5" name="Rectangle 4"/>
              <p:cNvSpPr>
                <a:spLocks noRot="1" noChangeAspect="1" noMove="1" noResize="1" noEditPoints="1" noAdjustHandles="1" noChangeArrowheads="1" noChangeShapeType="1" noTextEdit="1"/>
              </p:cNvSpPr>
              <p:nvPr/>
            </p:nvSpPr>
            <p:spPr>
              <a:xfrm>
                <a:off x="8458200" y="2552700"/>
                <a:ext cx="8458200" cy="6267037"/>
              </a:xfrm>
              <a:prstGeom prst="rect">
                <a:avLst/>
              </a:prstGeom>
              <a:blipFill>
                <a:blip r:embed="rId2"/>
                <a:stretch>
                  <a:fillRect l="-2235" r="-2163"/>
                </a:stretch>
              </a:blipFill>
            </p:spPr>
            <p:txBody>
              <a:bodyPr/>
              <a:lstStyle/>
              <a:p>
                <a:r>
                  <a:rPr lang="en-US">
                    <a:noFill/>
                  </a:rPr>
                  <a:t> </a:t>
                </a:r>
              </a:p>
            </p:txBody>
          </p:sp>
        </mc:Fallback>
      </mc:AlternateContent>
      <p:pic>
        <p:nvPicPr>
          <p:cNvPr id="9" name="Picture 8"/>
          <p:cNvPicPr>
            <a:picLocks noChangeAspect="1"/>
          </p:cNvPicPr>
          <p:nvPr/>
        </p:nvPicPr>
        <p:blipFill>
          <a:blip r:embed="rId3"/>
          <a:stretch>
            <a:fillRect/>
          </a:stretch>
        </p:blipFill>
        <p:spPr>
          <a:xfrm>
            <a:off x="1371600" y="2903621"/>
            <a:ext cx="6481319" cy="5198736"/>
          </a:xfrm>
          <a:prstGeom prst="rect">
            <a:avLst/>
          </a:prstGeom>
        </p:spPr>
      </p:pic>
      <p:pic>
        <p:nvPicPr>
          <p:cNvPr id="11" name="Picture 10"/>
          <p:cNvPicPr>
            <a:picLocks noChangeAspect="1"/>
          </p:cNvPicPr>
          <p:nvPr/>
        </p:nvPicPr>
        <p:blipFill>
          <a:blip r:embed="rId4"/>
          <a:stretch>
            <a:fillRect/>
          </a:stretch>
        </p:blipFill>
        <p:spPr>
          <a:xfrm>
            <a:off x="1295400" y="7902744"/>
            <a:ext cx="1143000" cy="1203156"/>
          </a:xfrm>
          <a:prstGeom prst="rect">
            <a:avLst/>
          </a:prstGeom>
        </p:spPr>
      </p:pic>
    </p:spTree>
    <p:extLst>
      <p:ext uri="{BB962C8B-B14F-4D97-AF65-F5344CB8AC3E}">
        <p14:creationId xmlns:p14="http://schemas.microsoft.com/office/powerpoint/2010/main" val="4223497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7311942" y="1635851"/>
            <a:ext cx="2552034" cy="239586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87034" y="114300"/>
                <a:ext cx="17540018" cy="3444341"/>
              </a:xfrm>
              <a:prstGeom prst="rect">
                <a:avLst/>
              </a:prstGeom>
            </p:spPr>
            <p:txBody>
              <a:bodyPr wrap="square">
                <a:spAutoFit/>
              </a:bodyPr>
              <a:lstStyle/>
              <a:p>
                <a:pPr lvl="0" algn="just">
                  <a:lnSpc>
                    <a:spcPct val="150000"/>
                  </a:lnSpc>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34 (SGK-tr109)</a:t>
                </a:r>
                <a:r>
                  <a:rPr kumimoji="0" lang="en-US" sz="36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Cho hình chóp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600">
                    <a:solidFill>
                      <a:srgbClr val="000000"/>
                    </a:solidFill>
                    <a:ea typeface="Calibri" panose="020F0502020204030204" pitchFamily="34" charset="0"/>
                    <a:cs typeface="Arial" panose="020B0604020202020204" pitchFamily="34" charset="0"/>
                  </a:rPr>
                  <a:t> có đáy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600">
                    <a:solidFill>
                      <a:srgbClr val="000000"/>
                    </a:solidFill>
                    <a:ea typeface="Calibri" panose="020F0502020204030204" pitchFamily="34" charset="0"/>
                    <a:cs typeface="Arial" panose="020B0604020202020204" pitchFamily="34" charset="0"/>
                  </a:rPr>
                  <a:t> là hình thoi cạnh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a:solidFill>
                      <a:srgbClr val="000000"/>
                    </a:solidFill>
                    <a:ea typeface="Calibri" panose="020F0502020204030204" pitchFamily="34" charset="0"/>
                    <a:cs typeface="Arial" panose="020B0604020202020204" pitchFamily="34" charset="0"/>
                  </a:rPr>
                  <a:t> </a:t>
                </a:r>
                <a:r>
                  <a:rPr lang="vi-VN" sz="3600" smtClean="0">
                    <a:solidFill>
                      <a:srgbClr val="000000"/>
                    </a:solidFill>
                    <a:ea typeface="Calibri" panose="020F0502020204030204" pitchFamily="34" charset="0"/>
                    <a:cs typeface="Arial" panose="020B0604020202020204" pitchFamily="34" charset="0"/>
                  </a:rPr>
                  <a:t>và</a:t>
                </a:r>
                <a:r>
                  <a:rPr lang="en-US" sz="3600" smtClean="0">
                    <a:solidFill>
                      <a:srgbClr val="000000"/>
                    </a:solidFill>
                    <a:ea typeface="Calibri" panose="020F0502020204030204" pitchFamily="34" charset="0"/>
                    <a:cs typeface="Arial" panose="020B0604020202020204" pitchFamily="34" charset="0"/>
                  </a:rPr>
                  <a:t> </a:t>
                </a:r>
                <a14:m>
                  <m:oMath xmlns:m="http://schemas.openxmlformats.org/officeDocument/2006/math">
                    <m:acc>
                      <m:accPr>
                        <m:chr m:val="̂"/>
                        <m:ctrlPr>
                          <a:rPr lang="en-US"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=60</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Biết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𝑆𝐴</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a:solidFill>
                      <a:srgbClr val="000000"/>
                    </a:solidFill>
                    <a:ea typeface="Calibri" panose="020F0502020204030204" pitchFamily="34" charset="0"/>
                    <a:cs typeface="Arial" panose="020B0604020202020204" pitchFamily="34" charset="0"/>
                  </a:rPr>
                  <a:t>và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𝑆𝐴</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a:solidFill>
                    <a:srgbClr val="000000"/>
                  </a:solidFill>
                  <a:ea typeface="Calibri" panose="020F0502020204030204" pitchFamily="34" charset="0"/>
                  <a:cs typeface="Arial" panose="020B0604020202020204" pitchFamily="34" charset="0"/>
                </a:endParaRPr>
              </a:p>
              <a:p>
                <a:pPr lvl="0" algn="just">
                  <a:lnSpc>
                    <a:spcPct val="150000"/>
                  </a:lnSpc>
                </a:pPr>
                <a:r>
                  <a:rPr lang="vi-VN" sz="3600">
                    <a:solidFill>
                      <a:srgbClr val="000000"/>
                    </a:solidFill>
                    <a:ea typeface="Calibri" panose="020F0502020204030204" pitchFamily="34" charset="0"/>
                    <a:cs typeface="Arial" panose="020B0604020202020204" pitchFamily="34" charset="0"/>
                  </a:rPr>
                  <a:t>a) Chứng minh rằng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𝐵𝐷</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𝑆𝐶</m:t>
                    </m:r>
                  </m:oMath>
                </a14:m>
                <a:r>
                  <a:rPr lang="vi-VN" sz="3600" smtClean="0">
                    <a:solidFill>
                      <a:srgbClr val="000000"/>
                    </a:solidFill>
                    <a:ea typeface="Calibri" panose="020F0502020204030204" pitchFamily="34" charset="0"/>
                    <a:cs typeface="Arial" panose="020B0604020202020204" pitchFamily="34" charset="0"/>
                  </a:rPr>
                  <a:t>.</a:t>
                </a:r>
                <a:endParaRPr lang="vi-VN" sz="3600">
                  <a:solidFill>
                    <a:srgbClr val="000000"/>
                  </a:solidFill>
                  <a:ea typeface="Calibri" panose="020F0502020204030204" pitchFamily="34" charset="0"/>
                  <a:cs typeface="Arial" panose="020B0604020202020204" pitchFamily="34" charset="0"/>
                </a:endParaRPr>
              </a:p>
              <a:p>
                <a:pPr lvl="0" algn="just">
                  <a:lnSpc>
                    <a:spcPct val="150000"/>
                  </a:lnSpc>
                </a:pPr>
                <a:r>
                  <a:rPr lang="vi-VN" sz="3600">
                    <a:solidFill>
                      <a:srgbClr val="000000"/>
                    </a:solidFill>
                    <a:ea typeface="Calibri" panose="020F0502020204030204" pitchFamily="34" charset="0"/>
                    <a:cs typeface="Arial" panose="020B0604020202020204" pitchFamily="34" charset="0"/>
                  </a:rPr>
                  <a:t>b) Tính theo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a:solidFill>
                      <a:srgbClr val="000000"/>
                    </a:solidFill>
                    <a:ea typeface="Calibri" panose="020F0502020204030204" pitchFamily="34" charset="0"/>
                    <a:cs typeface="Arial" panose="020B0604020202020204" pitchFamily="34" charset="0"/>
                  </a:rPr>
                  <a:t> khoảng cách giữa hai đường thẳng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𝐵𝐷</m:t>
                    </m:r>
                  </m:oMath>
                </a14:m>
                <a:r>
                  <a:rPr lang="vi-VN" sz="360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𝑆𝐶</m:t>
                    </m:r>
                  </m:oMath>
                </a14:m>
                <a:r>
                  <a:rPr lang="vi-VN" sz="3600">
                    <a:solidFill>
                      <a:srgbClr val="000000"/>
                    </a:solidFill>
                    <a:ea typeface="Calibri" panose="020F0502020204030204" pitchFamily="34" charset="0"/>
                    <a:cs typeface="Arial" panose="020B0604020202020204" pitchFamily="34" charset="0"/>
                  </a:rPr>
                  <a:t>.</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7034" y="114300"/>
                <a:ext cx="17540018" cy="3444341"/>
              </a:xfrm>
              <a:prstGeom prst="rect">
                <a:avLst/>
              </a:prstGeom>
              <a:blipFill>
                <a:blip r:embed="rId3"/>
                <a:stretch>
                  <a:fillRect l="-1042" r="-1042" b="-2832"/>
                </a:stretch>
              </a:blipFill>
            </p:spPr>
            <p:txBody>
              <a:bodyPr/>
              <a:lstStyle/>
              <a:p>
                <a:r>
                  <a:rPr lang="en-US">
                    <a:noFill/>
                  </a:rPr>
                  <a:t> </a:t>
                </a:r>
              </a:p>
            </p:txBody>
          </p:sp>
        </mc:Fallback>
      </mc:AlternateContent>
      <p:sp>
        <p:nvSpPr>
          <p:cNvPr id="9" name="Oval Callout 8"/>
          <p:cNvSpPr/>
          <p:nvPr/>
        </p:nvSpPr>
        <p:spPr>
          <a:xfrm>
            <a:off x="8377083" y="3771900"/>
            <a:ext cx="1559920" cy="76283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6553200" y="4749715"/>
                <a:ext cx="11350230" cy="5346785"/>
              </a:xfrm>
              <a:prstGeom prst="rect">
                <a:avLst/>
              </a:prstGeom>
            </p:spPr>
            <p:txBody>
              <a:bodyPr wrap="square">
                <a:spAutoFit/>
              </a:bodyPr>
              <a:lstStyle/>
              <a:p>
                <a:pPr algn="just">
                  <a:lnSpc>
                    <a:spcPct val="150000"/>
                  </a:lnSpc>
                  <a:spcAft>
                    <a:spcPts val="600"/>
                  </a:spcAft>
                </a:pPr>
                <a:r>
                  <a:rPr lang="en-US" sz="3600" kern="100" smtClean="0">
                    <a:latin typeface="Arial" panose="020B0604020202020204" pitchFamily="34" charset="0"/>
                    <a:ea typeface="Calibri" panose="020F0502020204030204" pitchFamily="34" charset="0"/>
                    <a:cs typeface="Arial" panose="020B0604020202020204" pitchFamily="34" charset="0"/>
                  </a:rPr>
                  <a:t>a) Ta </a:t>
                </a:r>
                <a:r>
                  <a:rPr lang="en-US" sz="3600" kern="100">
                    <a:latin typeface="Arial" panose="020B0604020202020204" pitchFamily="34" charset="0"/>
                    <a:ea typeface="Calibri" panose="020F0502020204030204" pitchFamily="34" charset="0"/>
                    <a:cs typeface="Arial" panose="020B0604020202020204" pitchFamily="34" charset="0"/>
                  </a:rPr>
                  <a:t>có:</a:t>
                </a:r>
                <a:r>
                  <a:rPr lang="en-US" sz="3600" kern="1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b</a:t>
                </a:r>
                <a:r>
                  <a:rPr lang="en-US" sz="3600" kern="100">
                    <a:effectLst/>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Kẻ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𝑂𝐻</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oMath>
                </a14:m>
                <a:r>
                  <a:rPr lang="en-US" sz="3600" kern="100">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𝐻</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vì tam giác </a:t>
                </a:r>
                <a14:m>
                  <m:oMath xmlns:m="http://schemas.openxmlformats.org/officeDocument/2006/math">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COH</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tam giác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𝐶𝑆𝐴</m:t>
                    </m:r>
                  </m:oMath>
                </a14:m>
                <a:r>
                  <a:rPr lang="en-US" sz="3600" kern="100">
                    <a:effectLst/>
                    <a:latin typeface="Arial" panose="020B0604020202020204" pitchFamily="34" charset="0"/>
                    <a:ea typeface="Calibri" panose="020F0502020204030204" pitchFamily="34" charset="0"/>
                    <a:cs typeface="Arial" panose="020B0604020202020204" pitchFamily="34" charset="0"/>
                  </a:rPr>
                  <a:t> đồng dạng nên </a:t>
                </a:r>
                <a14:m>
                  <m:oMath xmlns:m="http://schemas.openxmlformats.org/officeDocument/2006/math">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CO</m:t>
                        </m:r>
                      </m:num>
                      <m:den>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CS</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𝑂𝐻</m:t>
                        </m:r>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den>
                    </m:f>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gn="ctr">
                  <a:lnSpc>
                    <a:spcPct val="150000"/>
                  </a:lnSpc>
                  <a:spcAft>
                    <a:spcPts val="1200"/>
                  </a:spcAft>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𝑂𝐻</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𝐶𝑂</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𝐶𝑆</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 </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553200" y="4749715"/>
                <a:ext cx="11350230" cy="5346785"/>
              </a:xfrm>
              <a:prstGeom prst="rect">
                <a:avLst/>
              </a:prstGeom>
              <a:blipFill>
                <a:blip r:embed="rId4"/>
                <a:stretch>
                  <a:fillRect l="-1611" r="-752"/>
                </a:stretch>
              </a:blipFill>
            </p:spPr>
            <p:txBody>
              <a:bodyPr/>
              <a:lstStyle/>
              <a:p>
                <a:r>
                  <a:rPr lang="en-US">
                    <a:noFill/>
                  </a:rPr>
                  <a:t> </a:t>
                </a:r>
              </a:p>
            </p:txBody>
          </p:sp>
        </mc:Fallback>
      </mc:AlternateContent>
      <p:grpSp>
        <p:nvGrpSpPr>
          <p:cNvPr id="6" name="Group 5"/>
          <p:cNvGrpSpPr/>
          <p:nvPr/>
        </p:nvGrpSpPr>
        <p:grpSpPr>
          <a:xfrm>
            <a:off x="533400" y="4762500"/>
            <a:ext cx="5257800" cy="5355167"/>
            <a:chOff x="533400" y="4762500"/>
            <a:chExt cx="5257800" cy="5355167"/>
          </a:xfrm>
        </p:grpSpPr>
        <p:pic>
          <p:nvPicPr>
            <p:cNvPr id="3" name="Picture 2"/>
            <p:cNvPicPr>
              <a:picLocks noChangeAspect="1"/>
            </p:cNvPicPr>
            <p:nvPr/>
          </p:nvPicPr>
          <p:blipFill>
            <a:blip r:embed="rId5"/>
            <a:stretch>
              <a:fillRect/>
            </a:stretch>
          </p:blipFill>
          <p:spPr>
            <a:xfrm>
              <a:off x="533400" y="4762500"/>
              <a:ext cx="5257800" cy="535516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733800" y="8400990"/>
                  <a:ext cx="381000" cy="400110"/>
                </a:xfrm>
                <a:prstGeom prst="rect">
                  <a:avLst/>
                </a:prstGeom>
                <a:solidFill>
                  <a:schemeClr val="bg1"/>
                </a:solidFill>
              </p:spPr>
              <p:txBody>
                <a:bodyPr wrap="square">
                  <a:spAutoFit/>
                </a:bodyPr>
                <a:lstStyle/>
                <a:p>
                  <a14:m>
                    <m:oMathPara xmlns:m="http://schemas.openxmlformats.org/officeDocument/2006/math">
                      <m:oMathParaPr>
                        <m:jc m:val="centerGroup"/>
                      </m:oMathParaPr>
                      <m:oMath xmlns:m="http://schemas.openxmlformats.org/officeDocument/2006/math">
                        <m:r>
                          <a:rPr lang="en-US" sz="2000" i="1" kern="10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𝐻</m:t>
                        </m:r>
                      </m:oMath>
                    </m:oMathPara>
                  </a14:m>
                  <a:endParaRPr lang="en-US" sz="2000">
                    <a:solidFill>
                      <a:schemeClr val="tx2"/>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3733800" y="8400990"/>
                  <a:ext cx="381000" cy="400110"/>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9219627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down)">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4" dur="500"/>
                                        <p:tgtEl>
                                          <p:spTgt spid="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animEffect transition="in" filter="wipe(down)">
                                      <p:cBhvr>
                                        <p:cTn id="4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6"/>
          <p:cNvPicPr>
            <a:picLocks noChangeAspect="1"/>
          </p:cNvPicPr>
          <p:nvPr/>
        </p:nvPicPr>
        <p:blipFill>
          <a:blip r:embed="rId2"/>
          <a:srcRect/>
          <a:stretch>
            <a:fillRect/>
          </a:stretch>
        </p:blipFill>
        <p:spPr>
          <a:xfrm rot="786454">
            <a:off x="16245243" y="8370685"/>
            <a:ext cx="1601198" cy="1657126"/>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78060" y="190500"/>
                <a:ext cx="16757966" cy="3497432"/>
              </a:xfrm>
              <a:prstGeom prst="rect">
                <a:avLst/>
              </a:prstGeom>
            </p:spPr>
            <p:txBody>
              <a:bodyPr wrap="square">
                <a:spAutoFit/>
              </a:bodyPr>
              <a:lstStyle/>
              <a:p>
                <a:pPr lvl="0" algn="just">
                  <a:lnSpc>
                    <a:spcPct val="150000"/>
                  </a:lnSpc>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35 (SGK-tr109)</a:t>
                </a:r>
                <a:r>
                  <a:rPr kumimoji="0" lang="en-US" sz="36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Cho hình chóp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600">
                    <a:solidFill>
                      <a:srgbClr val="000000"/>
                    </a:solidFill>
                    <a:ea typeface="Calibri" panose="020F0502020204030204" pitchFamily="34" charset="0"/>
                    <a:cs typeface="Arial" panose="020B0604020202020204" pitchFamily="34" charset="0"/>
                  </a:rPr>
                  <a:t> có đáy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600">
                    <a:solidFill>
                      <a:srgbClr val="000000"/>
                    </a:solidFill>
                    <a:ea typeface="Calibri" panose="020F0502020204030204" pitchFamily="34" charset="0"/>
                    <a:cs typeface="Arial" panose="020B0604020202020204" pitchFamily="34" charset="0"/>
                  </a:rPr>
                  <a:t> là hình chữ nhật,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𝐴𝐷</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ad>
                      <m:radPr>
                        <m:degHide m:val="on"/>
                        <m:ctrlP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radPr>
                      <m:deg/>
                      <m:e>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rad>
                  </m:oMath>
                </a14:m>
                <a:r>
                  <a:rPr lang="vi-VN" sz="3600" smtClean="0">
                    <a:solidFill>
                      <a:srgbClr val="000000"/>
                    </a:solidFill>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Biết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𝑆𝐴</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a:solidFill>
                      <a:srgbClr val="000000"/>
                    </a:solidFill>
                    <a:ea typeface="Calibri" panose="020F0502020204030204" pitchFamily="34" charset="0"/>
                    <a:cs typeface="Arial" panose="020B0604020202020204" pitchFamily="34" charset="0"/>
                  </a:rPr>
                  <a:t>và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𝑆𝐴</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smtClean="0">
                    <a:solidFill>
                      <a:srgbClr val="000000"/>
                    </a:solidFill>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Gọi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vi-VN" sz="3600">
                    <a:solidFill>
                      <a:srgbClr val="000000"/>
                    </a:solidFill>
                    <a:ea typeface="Calibri" panose="020F0502020204030204" pitchFamily="34" charset="0"/>
                    <a:cs typeface="Arial" panose="020B0604020202020204" pitchFamily="34" charset="0"/>
                  </a:rPr>
                  <a:t> là trung điểm của cạnh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𝐶𝐷</m:t>
                    </m:r>
                  </m:oMath>
                </a14:m>
                <a:r>
                  <a:rPr lang="vi-VN" sz="3600" smtClean="0">
                    <a:solidFill>
                      <a:srgbClr val="000000"/>
                    </a:solidFill>
                    <a:ea typeface="Calibri" panose="020F0502020204030204" pitchFamily="34" charset="0"/>
                    <a:cs typeface="Arial" panose="020B0604020202020204" pitchFamily="34" charset="0"/>
                  </a:rPr>
                  <a:t>.</a:t>
                </a:r>
                <a:endParaRPr lang="vi-VN" sz="3600">
                  <a:solidFill>
                    <a:srgbClr val="000000"/>
                  </a:solidFill>
                  <a:ea typeface="Calibri" panose="020F0502020204030204" pitchFamily="34" charset="0"/>
                  <a:cs typeface="Arial" panose="020B0604020202020204" pitchFamily="34" charset="0"/>
                </a:endParaRPr>
              </a:p>
              <a:p>
                <a:pPr lvl="0" algn="just">
                  <a:lnSpc>
                    <a:spcPct val="150000"/>
                  </a:lnSpc>
                </a:pPr>
                <a:r>
                  <a:rPr lang="vi-VN" sz="3600">
                    <a:solidFill>
                      <a:srgbClr val="000000"/>
                    </a:solidFill>
                    <a:ea typeface="Calibri" panose="020F0502020204030204" pitchFamily="34" charset="0"/>
                    <a:cs typeface="Arial" panose="020B0604020202020204" pitchFamily="34" charset="0"/>
                  </a:rPr>
                  <a:t>a) Chứng minh rằng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𝐵𝐷</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𝑆𝐴𝑀</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a:solidFill>
                    <a:srgbClr val="000000"/>
                  </a:solidFill>
                  <a:ea typeface="Calibri" panose="020F0502020204030204" pitchFamily="34" charset="0"/>
                  <a:cs typeface="Arial" panose="020B0604020202020204" pitchFamily="34" charset="0"/>
                </a:endParaRPr>
              </a:p>
              <a:p>
                <a:pPr lvl="0" algn="just">
                  <a:lnSpc>
                    <a:spcPct val="150000"/>
                  </a:lnSpc>
                </a:pPr>
                <a:r>
                  <a:rPr lang="vi-VN" sz="3600">
                    <a:solidFill>
                      <a:srgbClr val="000000"/>
                    </a:solidFill>
                    <a:ea typeface="Calibri" panose="020F0502020204030204" pitchFamily="34" charset="0"/>
                    <a:cs typeface="Arial" panose="020B0604020202020204" pitchFamily="34" charset="0"/>
                  </a:rPr>
                  <a:t>b) Tính theo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vi-VN" sz="3600">
                    <a:solidFill>
                      <a:srgbClr val="000000"/>
                    </a:solidFill>
                    <a:ea typeface="Calibri" panose="020F0502020204030204" pitchFamily="34" charset="0"/>
                    <a:cs typeface="Arial" panose="020B0604020202020204" pitchFamily="34" charset="0"/>
                  </a:rPr>
                  <a:t> thể tích khối chóp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𝐴𝐵𝑀𝐷</m:t>
                    </m:r>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a:solidFill>
                    <a:srgbClr val="000000"/>
                  </a:solidFill>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78060" y="190500"/>
                <a:ext cx="16757966" cy="3497432"/>
              </a:xfrm>
              <a:prstGeom prst="rect">
                <a:avLst/>
              </a:prstGeom>
              <a:blipFill>
                <a:blip r:embed="rId3"/>
                <a:stretch>
                  <a:fillRect l="-1128" b="-2613"/>
                </a:stretch>
              </a:blipFill>
            </p:spPr>
            <p:txBody>
              <a:bodyPr/>
              <a:lstStyle/>
              <a:p>
                <a:r>
                  <a:rPr lang="en-US">
                    <a:noFill/>
                  </a:rPr>
                  <a:t> </a:t>
                </a:r>
              </a:p>
            </p:txBody>
          </p:sp>
        </mc:Fallback>
      </mc:AlternateContent>
      <p:sp>
        <p:nvSpPr>
          <p:cNvPr id="12" name="Oval Callout 11"/>
          <p:cNvSpPr/>
          <p:nvPr/>
        </p:nvSpPr>
        <p:spPr>
          <a:xfrm>
            <a:off x="8377083" y="4010237"/>
            <a:ext cx="1559920" cy="76283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7315200" y="5272225"/>
                <a:ext cx="10068632" cy="4515403"/>
              </a:xfrm>
              <a:prstGeom prst="rect">
                <a:avLst/>
              </a:prstGeom>
            </p:spPr>
            <p:txBody>
              <a:bodyPr wrap="square">
                <a:spAutoFit/>
              </a:bodyPr>
              <a:lstStyle/>
              <a:p>
                <a:pPr>
                  <a:lnSpc>
                    <a:spcPct val="150000"/>
                  </a:lnSpc>
                  <a:spcAft>
                    <a:spcPts val="600"/>
                  </a:spcAft>
                </a:pPr>
                <a:r>
                  <a:rPr lang="en-US" sz="3600" kern="100" smtClean="0">
                    <a:latin typeface="Arial" panose="020B0604020202020204" pitchFamily="34" charset="0"/>
                    <a:ea typeface="Calibri" panose="020F0502020204030204" pitchFamily="34" charset="0"/>
                    <a:cs typeface="Arial" panose="020B0604020202020204" pitchFamily="34" charset="0"/>
                  </a:rPr>
                  <a:t>a) Ta </a:t>
                </a:r>
                <a:r>
                  <a:rPr lang="en-US" sz="3600" kern="100" smtClean="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𝐴𝑀</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(vì tam giác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tam giác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𝐷𝐴𝑀</m:t>
                    </m:r>
                  </m:oMath>
                </a14:m>
                <a:r>
                  <a:rPr lang="en-US" sz="3600" kern="100">
                    <a:effectLst/>
                    <a:latin typeface="Arial" panose="020B0604020202020204" pitchFamily="34" charset="0"/>
                    <a:ea typeface="Calibri" panose="020F0502020204030204" pitchFamily="34" charset="0"/>
                    <a:cs typeface="Arial" panose="020B0604020202020204" pitchFamily="34" charset="0"/>
                  </a:rPr>
                  <a:t> đồng dạng với nhau nên </a:t>
                </a:r>
                <a14:m>
                  <m:oMath xmlns:m="http://schemas.openxmlformats.org/officeDocument/2006/math">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𝐴𝐵𝐷</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𝐷𝐴𝑀</m:t>
                        </m:r>
                      </m:e>
                    </m:acc>
                  </m:oMath>
                </a14:m>
                <a:r>
                  <a:rPr lang="en-US" sz="3600" kern="100">
                    <a:effectLst/>
                    <a:latin typeface="Arial" panose="020B0604020202020204" pitchFamily="34" charset="0"/>
                    <a:ea typeface="Calibri" panose="020F0502020204030204" pitchFamily="34" charset="0"/>
                    <a:cs typeface="Arial" panose="020B0604020202020204" pitchFamily="34" charset="0"/>
                  </a:rPr>
                  <a:t> ) và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600"/>
                  </a:spcAft>
                </a:pPr>
                <a14:m>
                  <m:oMathPara xmlns:m="http://schemas.openxmlformats.org/officeDocument/2006/math">
                    <m:oMathParaPr>
                      <m:jc m:val="left"/>
                    </m:oMathParaPr>
                    <m:oMath xmlns:m="http://schemas.openxmlformats.org/officeDocument/2006/math">
                      <m:r>
                        <m:rPr>
                          <m:nor/>
                        </m:rPr>
                        <a:rPr lang="en-US" sz="3600" kern="100">
                          <a:latin typeface="Arial" panose="020B0604020202020204" pitchFamily="34" charset="0"/>
                          <a:ea typeface="Calibri" panose="020F0502020204030204" pitchFamily="34" charset="0"/>
                          <a:cs typeface="Arial" panose="020B0604020202020204" pitchFamily="34" charset="0"/>
                        </a:rPr>
                        <m:t>b</m:t>
                      </m:r>
                      <m:r>
                        <m:rPr>
                          <m:nor/>
                        </m:rPr>
                        <a:rPr lang="en-US" sz="3600" kern="100">
                          <a:latin typeface="Arial" panose="020B0604020202020204" pitchFamily="34" charset="0"/>
                          <a:ea typeface="Calibri" panose="020F0502020204030204" pitchFamily="34" charset="0"/>
                          <a:cs typeface="Arial" panose="020B0604020202020204" pitchFamily="34" charset="0"/>
                        </a:rPr>
                        <m:t>)</m:t>
                      </m:r>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𝐴𝐵𝑀𝐷</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𝐴𝐵𝑀𝐷</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315200" y="5272225"/>
                <a:ext cx="10068632" cy="4515403"/>
              </a:xfrm>
              <a:prstGeom prst="rect">
                <a:avLst/>
              </a:prstGeom>
              <a:blipFill>
                <a:blip r:embed="rId4"/>
                <a:stretch>
                  <a:fillRect l="-1816" r="-1695"/>
                </a:stretch>
              </a:blipFill>
            </p:spPr>
            <p:txBody>
              <a:bodyPr/>
              <a:lstStyle/>
              <a:p>
                <a:r>
                  <a:rPr lang="en-US">
                    <a:noFill/>
                  </a:rPr>
                  <a:t> </a:t>
                </a:r>
              </a:p>
            </p:txBody>
          </p:sp>
        </mc:Fallback>
      </mc:AlternateContent>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7034" y="5272225"/>
            <a:ext cx="6010767" cy="4671875"/>
          </a:xfrm>
          <a:prstGeom prst="rect">
            <a:avLst/>
          </a:prstGeom>
        </p:spPr>
      </p:pic>
      <p:pic>
        <p:nvPicPr>
          <p:cNvPr id="16" name="Picture 15"/>
          <p:cNvPicPr>
            <a:picLocks noChangeAspect="1"/>
          </p:cNvPicPr>
          <p:nvPr/>
        </p:nvPicPr>
        <p:blipFill>
          <a:blip r:embed="rId7"/>
          <a:stretch>
            <a:fillRect/>
          </a:stretch>
        </p:blipFill>
        <p:spPr>
          <a:xfrm rot="19929784">
            <a:off x="17377914" y="2563564"/>
            <a:ext cx="1271138" cy="1220509"/>
          </a:xfrm>
          <a:prstGeom prst="rect">
            <a:avLst/>
          </a:prstGeom>
        </p:spPr>
      </p:pic>
    </p:spTree>
    <p:extLst>
      <p:ext uri="{BB962C8B-B14F-4D97-AF65-F5344CB8AC3E}">
        <p14:creationId xmlns:p14="http://schemas.microsoft.com/office/powerpoint/2010/main" val="841808039"/>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up)">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9" name="Picture 18"/>
          <p:cNvPicPr>
            <a:picLocks noChangeAspect="1"/>
          </p:cNvPicPr>
          <p:nvPr/>
        </p:nvPicPr>
        <p:blipFill>
          <a:blip r:embed="rId2"/>
          <a:stretch>
            <a:fillRect/>
          </a:stretch>
        </p:blipFill>
        <p:spPr>
          <a:xfrm>
            <a:off x="15461433" y="7679565"/>
            <a:ext cx="2469094" cy="2475191"/>
          </a:xfrm>
          <a:prstGeom prst="rect">
            <a:avLst/>
          </a:prstGeom>
        </p:spPr>
      </p:pic>
      <p:sp>
        <p:nvSpPr>
          <p:cNvPr id="9" name="Rectangle 8"/>
          <p:cNvSpPr/>
          <p:nvPr/>
        </p:nvSpPr>
        <p:spPr>
          <a:xfrm>
            <a:off x="548454" y="521227"/>
            <a:ext cx="17053746" cy="3326873"/>
          </a:xfrm>
          <a:prstGeom prst="rect">
            <a:avLst/>
          </a:prstGeom>
        </p:spPr>
        <p:txBody>
          <a:bodyPr wrap="square">
            <a:spAutoFit/>
          </a:bodyPr>
          <a:lstStyle/>
          <a:p>
            <a:pPr lvl="0" algn="just">
              <a:lnSpc>
                <a:spcPct val="150000"/>
              </a:lnSpc>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36 (SGK-tr109)</a:t>
            </a:r>
            <a:r>
              <a:rPr kumimoji="0" lang="en-US" sz="36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Trong đại dịch Covid-19, một doanh nghiệp muốn hỗ trợ các gia đình thuộc nhóm 25% hộ gia đình có thu nhập thấp nhất ở một địa phương. Một mẫu số liệu ghép nhóm về thu nhập của các hộ gia đình ở địa phương này được cho trong bảng </a:t>
            </a:r>
            <a:r>
              <a:rPr lang="vi-VN" sz="3600">
                <a:solidFill>
                  <a:srgbClr val="000000"/>
                </a:solidFill>
                <a:ea typeface="Calibri" panose="020F0502020204030204" pitchFamily="34" charset="0"/>
                <a:cs typeface="Arial" panose="020B0604020202020204" pitchFamily="34" charset="0"/>
              </a:rPr>
              <a:t>sau</a:t>
            </a:r>
            <a:r>
              <a:rPr lang="vi-VN" sz="3600" smtClean="0">
                <a:solidFill>
                  <a:srgbClr val="000000"/>
                </a:solidFill>
                <a:ea typeface="Calibri" panose="020F0502020204030204" pitchFamily="34" charset="0"/>
                <a:cs typeface="Arial" panose="020B0604020202020204" pitchFamily="34" charset="0"/>
              </a:rPr>
              <a:t>:</a:t>
            </a:r>
            <a:endParaRPr lang="en-US" sz="3600" smtClean="0">
              <a:solidFill>
                <a:srgbClr val="000000"/>
              </a:solidFill>
              <a:ea typeface="Calibri" panose="020F0502020204030204" pitchFamily="34" charset="0"/>
              <a:cs typeface="Arial" panose="020B0604020202020204" pitchFamily="34" charset="0"/>
            </a:endParaRPr>
          </a:p>
        </p:txBody>
      </p:sp>
      <p:sp>
        <p:nvSpPr>
          <p:cNvPr id="7" name="Rectangle 6"/>
          <p:cNvSpPr/>
          <p:nvPr/>
        </p:nvSpPr>
        <p:spPr>
          <a:xfrm>
            <a:off x="548454" y="6665774"/>
            <a:ext cx="17053746" cy="1754326"/>
          </a:xfrm>
          <a:prstGeom prst="rect">
            <a:avLst/>
          </a:prstGeom>
        </p:spPr>
        <p:txBody>
          <a:bodyPr wrap="square">
            <a:spAutoFit/>
          </a:bodyPr>
          <a:lstStyle/>
          <a:p>
            <a:pPr lvl="0" algn="just">
              <a:lnSpc>
                <a:spcPct val="150000"/>
              </a:lnSpc>
            </a:pPr>
            <a:r>
              <a:rPr lang="vi-VN" sz="3600">
                <a:solidFill>
                  <a:srgbClr val="000000"/>
                </a:solidFill>
                <a:ea typeface="Calibri" panose="020F0502020204030204" pitchFamily="34" charset="0"/>
                <a:cs typeface="Arial" panose="020B0604020202020204" pitchFamily="34" charset="0"/>
              </a:rPr>
              <a:t>Dựa trên mẫu số liệu trên, hãy xác định hộ gia đình có thu nhập dưới bao nhiêu sẽ nhận được hỗ trợ của doanh nghiệp đó?</a:t>
            </a:r>
            <a:endParaRPr lang="vi-VN" sz="3600">
              <a:solidFill>
                <a:srgbClr val="000000"/>
              </a:solidFill>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1950627" y="4305300"/>
            <a:ext cx="14249400" cy="2091969"/>
          </a:xfrm>
          <a:prstGeom prst="rect">
            <a:avLst/>
          </a:prstGeom>
        </p:spPr>
      </p:pic>
    </p:spTree>
    <p:extLst>
      <p:ext uri="{BB962C8B-B14F-4D97-AF65-F5344CB8AC3E}">
        <p14:creationId xmlns:p14="http://schemas.microsoft.com/office/powerpoint/2010/main" val="2391275256"/>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9" name="Picture 18"/>
          <p:cNvPicPr>
            <a:picLocks noChangeAspect="1"/>
          </p:cNvPicPr>
          <p:nvPr/>
        </p:nvPicPr>
        <p:blipFill>
          <a:blip r:embed="rId2"/>
          <a:stretch>
            <a:fillRect/>
          </a:stretch>
        </p:blipFill>
        <p:spPr>
          <a:xfrm>
            <a:off x="15316200" y="495300"/>
            <a:ext cx="2469094" cy="2475191"/>
          </a:xfrm>
          <a:prstGeom prst="rect">
            <a:avLst/>
          </a:prstGeom>
        </p:spPr>
      </p:pic>
      <p:sp>
        <p:nvSpPr>
          <p:cNvPr id="10" name="Oval Callout 9"/>
          <p:cNvSpPr/>
          <p:nvPr/>
        </p:nvSpPr>
        <p:spPr>
          <a:xfrm>
            <a:off x="8352003" y="818497"/>
            <a:ext cx="1559920" cy="76283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066800" y="1943100"/>
                <a:ext cx="16002000" cy="7404463"/>
              </a:xfrm>
              <a:prstGeom prst="rect">
                <a:avLst/>
              </a:prstGeom>
            </p:spPr>
            <p:txBody>
              <a:bodyPr wrap="square">
                <a:spAutoFit/>
              </a:bodyPr>
              <a:lstStyle/>
              <a:p>
                <a:pPr>
                  <a:lnSpc>
                    <a:spcPct val="150000"/>
                  </a:lnSpc>
                  <a:spcBef>
                    <a:spcPts val="600"/>
                  </a:spcBef>
                  <a:spcAft>
                    <a:spcPts val="600"/>
                  </a:spcAft>
                </a:pPr>
                <a:r>
                  <a:rPr lang="en-US" sz="3800" kern="100">
                    <a:latin typeface="Arial" panose="020B0604020202020204" pitchFamily="34" charset="0"/>
                    <a:ea typeface="Calibri" panose="020F0502020204030204" pitchFamily="34" charset="0"/>
                    <a:cs typeface="Arial" panose="020B0604020202020204" pitchFamily="34" charset="0"/>
                  </a:rPr>
                  <a:t>Cỡ mẫu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=8+17+35+56+27+15=158</m:t>
                    </m:r>
                  </m:oMath>
                </a14:m>
                <a:r>
                  <a:rPr lang="en-US" sz="3800" kern="1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Bef>
                    <a:spcPts val="600"/>
                  </a:spcBef>
                  <a:spcAft>
                    <a:spcPts val="600"/>
                  </a:spcAft>
                </a:pPr>
                <a:r>
                  <a:rPr lang="en-US" sz="3800" kern="100">
                    <a:effectLst/>
                    <a:latin typeface="Arial" panose="020B0604020202020204" pitchFamily="34" charset="0"/>
                    <a:ea typeface="Calibri" panose="020F0502020204030204" pitchFamily="34" charset="0"/>
                    <a:cs typeface="Arial" panose="020B0604020202020204" pitchFamily="34" charset="0"/>
                  </a:rPr>
                  <a:t>Nhóm chứa tứ phân vị thứ nhất là nhóm thứ ba </a:t>
                </a:r>
                <a14:m>
                  <m:oMath xmlns:m="http://schemas.openxmlformats.org/officeDocument/2006/math">
                    <m:r>
                      <a:rPr lang="en-US" sz="3800" kern="100">
                        <a:effectLst/>
                        <a:latin typeface="Cambria Math" panose="02040503050406030204" pitchFamily="18" charset="0"/>
                        <a:ea typeface="Calibri" panose="020F0502020204030204" pitchFamily="34" charset="0"/>
                        <a:cs typeface="Times New Roman" panose="02020603050405020304" pitchFamily="18" charset="0"/>
                      </a:rPr>
                      <m:t>(8;11]</m:t>
                    </m:r>
                  </m:oMath>
                </a14:m>
                <a:r>
                  <a:rPr lang="en-US" sz="3800" kern="100">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𝑗</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3800" kern="100">
                    <a:effectLst/>
                    <a:latin typeface="Arial" panose="020B0604020202020204" pitchFamily="34" charset="0"/>
                    <a:ea typeface="Calibri" panose="020F0502020204030204" pitchFamily="34" charset="0"/>
                    <a:cs typeface="Arial" panose="020B0604020202020204" pitchFamily="34" charset="0"/>
                  </a:rPr>
                  <a:t>. </a:t>
                </a: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Ta </a:t>
                </a:r>
                <a:r>
                  <a:rPr lang="en-US" sz="3800" kern="1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=8,</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h</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𝑚</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=35,</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≤8+17=25,</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𝑟</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800" kern="100">
                    <a:effectLst/>
                    <a:latin typeface="Arial" panose="020B0604020202020204" pitchFamily="34" charset="0"/>
                    <a:ea typeface="Calibri" panose="020F0502020204030204" pitchFamily="34" charset="0"/>
                    <a:cs typeface="Arial" panose="020B0604020202020204" pitchFamily="34" charset="0"/>
                  </a:rPr>
                  <a:t>. </a:t>
                </a: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Do </a:t>
                </a:r>
                <a:r>
                  <a:rPr lang="en-US" sz="3800" kern="100">
                    <a:effectLst/>
                    <a:latin typeface="Arial" panose="020B0604020202020204" pitchFamily="34" charset="0"/>
                    <a:ea typeface="Calibri" panose="020F0502020204030204" pitchFamily="34" charset="0"/>
                    <a:cs typeface="Arial" panose="020B0604020202020204" pitchFamily="34" charset="0"/>
                  </a:rPr>
                  <a:t>đó, tứ phân vị thứ nhất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=8+</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kern="100">
                                  <a:effectLst/>
                                  <a:latin typeface="Cambria Math" panose="02040503050406030204" pitchFamily="18" charset="0"/>
                                  <a:ea typeface="Calibri" panose="020F0502020204030204" pitchFamily="34" charset="0"/>
                                  <a:cs typeface="Times New Roman" panose="02020603050405020304" pitchFamily="18" charset="0"/>
                                </a:rPr>
                                <m:t>158</m:t>
                              </m:r>
                            </m:num>
                            <m:den>
                              <m:r>
                                <a:rPr lang="en-US" sz="38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25</m:t>
                          </m:r>
                        </m:num>
                        <m:den>
                          <m:r>
                            <a:rPr lang="en-US" sz="3800" kern="100">
                              <a:effectLst/>
                              <a:latin typeface="Cambria Math" panose="02040503050406030204" pitchFamily="18" charset="0"/>
                              <a:ea typeface="Calibri" panose="020F0502020204030204" pitchFamily="34" charset="0"/>
                              <a:cs typeface="Times New Roman" panose="02020603050405020304" pitchFamily="18" charset="0"/>
                            </a:rPr>
                            <m:t>35</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⋅3≈9,24.</m:t>
                      </m:r>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Doanh nghiệp sẽ hỗ trợ các hộ gia đình có thu nhập dưới 9,24 triệu </a:t>
                </a:r>
                <a:r>
                  <a:rPr lang="en-US" sz="3800">
                    <a:effectLst/>
                    <a:latin typeface="Arial" panose="020B0604020202020204" pitchFamily="34" charset="0"/>
                    <a:ea typeface="Calibri" panose="020F0502020204030204" pitchFamily="34" charset="0"/>
                    <a:cs typeface="Arial" panose="020B0604020202020204" pitchFamily="34" charset="0"/>
                  </a:rPr>
                  <a:t>đồng</a:t>
                </a:r>
                <a:r>
                  <a:rPr lang="en-US"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66800" y="1943100"/>
                <a:ext cx="16002000" cy="7404463"/>
              </a:xfrm>
              <a:prstGeom prst="rect">
                <a:avLst/>
              </a:prstGeom>
              <a:blipFill>
                <a:blip r:embed="rId3"/>
                <a:stretch>
                  <a:fillRect l="-1257" r="-838" b="-906"/>
                </a:stretch>
              </a:blipFill>
            </p:spPr>
            <p:txBody>
              <a:bodyPr/>
              <a:lstStyle/>
              <a:p>
                <a:r>
                  <a:rPr lang="en-US">
                    <a:noFill/>
                  </a:rPr>
                  <a:t> </a:t>
                </a:r>
              </a:p>
            </p:txBody>
          </p:sp>
        </mc:Fallback>
      </mc:AlternateContent>
    </p:spTree>
    <p:extLst>
      <p:ext uri="{BB962C8B-B14F-4D97-AF65-F5344CB8AC3E}">
        <p14:creationId xmlns:p14="http://schemas.microsoft.com/office/powerpoint/2010/main" val="1673175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up)">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4" name="Rectangle 13"/>
          <p:cNvSpPr/>
          <p:nvPr/>
        </p:nvSpPr>
        <p:spPr>
          <a:xfrm>
            <a:off x="711862" y="537013"/>
            <a:ext cx="16840200" cy="3416320"/>
          </a:xfrm>
          <a:prstGeom prst="rect">
            <a:avLst/>
          </a:prstGeom>
        </p:spPr>
        <p:txBody>
          <a:bodyPr wrap="square">
            <a:spAutoFit/>
          </a:bodyPr>
          <a:lstStyle/>
          <a:p>
            <a:pPr lvl="0" algn="just">
              <a:lnSpc>
                <a:spcPct val="150000"/>
              </a:lnSpc>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37 (SGK-tr109)</a:t>
            </a:r>
            <a:r>
              <a:rPr kumimoji="0" lang="en-US" sz="36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a typeface="Calibri" panose="020F0502020204030204" pitchFamily="34" charset="0"/>
                <a:cs typeface="Arial" panose="020B0604020202020204" pitchFamily="34" charset="0"/>
              </a:rPr>
              <a:t>Hai bạn Dũng và Cường tham gia một kì thi học sinh giỏi môn Toán. Xác suất để Dũng và Cường đạt giải tương ứng là 0,85 và 0,9. Tính xác suất </a:t>
            </a:r>
            <a:r>
              <a:rPr lang="vi-VN" sz="3600">
                <a:solidFill>
                  <a:srgbClr val="000000"/>
                </a:solidFill>
                <a:ea typeface="Calibri" panose="020F0502020204030204" pitchFamily="34" charset="0"/>
                <a:cs typeface="Arial" panose="020B0604020202020204" pitchFamily="34" charset="0"/>
              </a:rPr>
              <a:t>để</a:t>
            </a:r>
            <a:r>
              <a:rPr lang="vi-VN" sz="3600" smtClean="0">
                <a:solidFill>
                  <a:srgbClr val="000000"/>
                </a:solidFill>
                <a:ea typeface="Calibri" panose="020F0502020204030204" pitchFamily="34" charset="0"/>
                <a:cs typeface="Arial" panose="020B0604020202020204" pitchFamily="34" charset="0"/>
              </a:rPr>
              <a:t>:</a:t>
            </a:r>
            <a:endParaRPr lang="vi-VN" sz="3600">
              <a:solidFill>
                <a:srgbClr val="000000"/>
              </a:solidFill>
              <a:ea typeface="Calibri" panose="020F0502020204030204" pitchFamily="34" charset="0"/>
              <a:cs typeface="Arial" panose="020B0604020202020204" pitchFamily="34" charset="0"/>
            </a:endParaRPr>
          </a:p>
          <a:p>
            <a:pPr lvl="0" algn="just">
              <a:lnSpc>
                <a:spcPct val="150000"/>
              </a:lnSpc>
            </a:pPr>
            <a:r>
              <a:rPr lang="vi-VN" sz="3600">
                <a:solidFill>
                  <a:srgbClr val="000000"/>
                </a:solidFill>
                <a:ea typeface="Calibri" panose="020F0502020204030204" pitchFamily="34" charset="0"/>
                <a:cs typeface="Arial" panose="020B0604020202020204" pitchFamily="34" charset="0"/>
              </a:rPr>
              <a:t>a) Có ít nhất một trong hai bạn </a:t>
            </a:r>
            <a:r>
              <a:rPr lang="vi-VN" sz="3600">
                <a:solidFill>
                  <a:srgbClr val="000000"/>
                </a:solidFill>
                <a:ea typeface="Calibri" panose="020F0502020204030204" pitchFamily="34" charset="0"/>
                <a:cs typeface="Arial" panose="020B0604020202020204" pitchFamily="34" charset="0"/>
              </a:rPr>
              <a:t>đạt </a:t>
            </a:r>
            <a:r>
              <a:rPr lang="vi-VN" sz="3600" smtClean="0">
                <a:solidFill>
                  <a:srgbClr val="000000"/>
                </a:solidFill>
                <a:ea typeface="Calibri" panose="020F0502020204030204" pitchFamily="34" charset="0"/>
                <a:cs typeface="Arial" panose="020B0604020202020204" pitchFamily="34" charset="0"/>
              </a:rPr>
              <a:t>giải;</a:t>
            </a:r>
            <a:r>
              <a:rPr lang="en-US" sz="3600" smtClean="0">
                <a:solidFill>
                  <a:srgbClr val="000000"/>
                </a:solidFill>
                <a:ea typeface="Calibri" panose="020F0502020204030204" pitchFamily="34" charset="0"/>
                <a:cs typeface="Arial" panose="020B0604020202020204" pitchFamily="34" charset="0"/>
              </a:rPr>
              <a:t>			       </a:t>
            </a:r>
            <a:r>
              <a:rPr lang="vi-VN" sz="3600" smtClean="0">
                <a:solidFill>
                  <a:srgbClr val="000000"/>
                </a:solidFill>
                <a:ea typeface="Calibri" panose="020F0502020204030204" pitchFamily="34" charset="0"/>
                <a:cs typeface="Arial" panose="020B0604020202020204" pitchFamily="34" charset="0"/>
              </a:rPr>
              <a:t>b</a:t>
            </a:r>
            <a:r>
              <a:rPr lang="vi-VN" sz="3600">
                <a:solidFill>
                  <a:srgbClr val="000000"/>
                </a:solidFill>
                <a:ea typeface="Calibri" panose="020F0502020204030204" pitchFamily="34" charset="0"/>
                <a:cs typeface="Arial" panose="020B0604020202020204" pitchFamily="34" charset="0"/>
              </a:rPr>
              <a:t>) Có đúng một bạn đạt giải.</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rot="16200000">
            <a:off x="16869464" y="8768703"/>
            <a:ext cx="1122810" cy="1063484"/>
          </a:xfrm>
          <a:prstGeom prst="rect">
            <a:avLst/>
          </a:prstGeom>
        </p:spPr>
      </p:pic>
      <p:sp>
        <p:nvSpPr>
          <p:cNvPr id="23" name="Oval Callout 22"/>
          <p:cNvSpPr/>
          <p:nvPr/>
        </p:nvSpPr>
        <p:spPr>
          <a:xfrm>
            <a:off x="8255995" y="42291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685800" y="5313860"/>
                <a:ext cx="17280822" cy="4249240"/>
              </a:xfrm>
              <a:prstGeom prst="rect">
                <a:avLst/>
              </a:prstGeom>
            </p:spPr>
            <p:txBody>
              <a:bodyPr wrap="square">
                <a:spAutoFit/>
              </a:bodyPr>
              <a:lstStyle/>
              <a:p>
                <a:pPr>
                  <a:lnSpc>
                    <a:spcPct val="150000"/>
                  </a:lnSpc>
                </a:pPr>
                <a:r>
                  <a:rPr lang="en-US" sz="3600" kern="100" smtClean="0">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3600" kern="100">
                    <a:effectLst/>
                    <a:latin typeface="Arial" panose="020B0604020202020204" pitchFamily="34" charset="0"/>
                    <a:ea typeface="Calibri" panose="020F0502020204030204" pitchFamily="34" charset="0"/>
                    <a:cs typeface="Arial" panose="020B0604020202020204" pitchFamily="34" charset="0"/>
                  </a:rPr>
                  <a:t> tương ứng là biến cố: "Bạn Dũng đạt giải” và "Bạn Cường đạt </a:t>
                </a:r>
                <a:r>
                  <a:rPr lang="en-US" sz="3600" kern="100">
                    <a:effectLst/>
                    <a:latin typeface="Arial" panose="020B0604020202020204" pitchFamily="34" charset="0"/>
                    <a:ea typeface="Calibri" panose="020F0502020204030204" pitchFamily="34" charset="0"/>
                    <a:cs typeface="Arial" panose="020B0604020202020204" pitchFamily="34" charset="0"/>
                  </a:rPr>
                  <a:t>giải</a:t>
                </a:r>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 Từ </a:t>
                </a:r>
                <a:r>
                  <a:rPr lang="en-US" sz="3600" kern="100">
                    <a:effectLst/>
                    <a:latin typeface="Arial" panose="020B0604020202020204" pitchFamily="34" charset="0"/>
                    <a:ea typeface="Calibri" panose="020F0502020204030204" pitchFamily="34" charset="0"/>
                    <a:cs typeface="Arial" panose="020B0604020202020204" pitchFamily="34" charset="0"/>
                  </a:rPr>
                  <a:t>điểu kiện bài toán,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hai biến cố độc lập</a:t>
                </a:r>
                <a:r>
                  <a:rPr lang="en-US" sz="3600" kern="100">
                    <a:effectLst/>
                    <a:latin typeface="Arial" panose="020B0604020202020204" pitchFamily="34" charset="0"/>
                    <a:ea typeface="Calibri" panose="020F0502020204030204" pitchFamily="34" charset="0"/>
                    <a:cs typeface="Arial" panose="020B0604020202020204" pitchFamily="34" charset="0"/>
                  </a:rPr>
                  <a:t>. </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Theo </a:t>
                </a:r>
                <a:r>
                  <a:rPr lang="en-US" sz="3600" kern="100">
                    <a:effectLst/>
                    <a:latin typeface="Arial" panose="020B0604020202020204" pitchFamily="34" charset="0"/>
                    <a:ea typeface="Calibri" panose="020F0502020204030204" pitchFamily="34" charset="0"/>
                    <a:cs typeface="Arial" panose="020B0604020202020204" pitchFamily="34" charset="0"/>
                  </a:rPr>
                  <a:t>công thức nhân, ta có:</a:t>
                </a:r>
              </a:p>
              <a:p>
                <a:pPr>
                  <a:lnSpc>
                    <a:spcPct val="150000"/>
                  </a:lnSpc>
                </a:pPr>
                <a14:m>
                  <m:oMathPara xmlns:m="http://schemas.openxmlformats.org/officeDocument/2006/math">
                    <m:oMathParaPr>
                      <m:jc m:val="centerGroup"/>
                    </m:oMathParaPr>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)=0,85⋅0,9=0,765.</m:t>
                      </m:r>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0,85)(1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0,9)=0,15⋅0,1=0,015.</m:t>
                      </m:r>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85800" y="5313860"/>
                <a:ext cx="17280822" cy="4249240"/>
              </a:xfrm>
              <a:prstGeom prst="rect">
                <a:avLst/>
              </a:prstGeom>
              <a:blipFill>
                <a:blip r:embed="rId3"/>
                <a:stretch>
                  <a:fillRect l="-1094"/>
                </a:stretch>
              </a:blipFill>
            </p:spPr>
            <p:txBody>
              <a:bodyPr/>
              <a:lstStyle/>
              <a:p>
                <a:r>
                  <a:rPr lang="en-US">
                    <a:noFill/>
                  </a:rPr>
                  <a:t> </a:t>
                </a:r>
              </a:p>
            </p:txBody>
          </p:sp>
        </mc:Fallback>
      </mc:AlternateContent>
    </p:spTree>
    <p:extLst>
      <p:ext uri="{BB962C8B-B14F-4D97-AF65-F5344CB8AC3E}">
        <p14:creationId xmlns:p14="http://schemas.microsoft.com/office/powerpoint/2010/main" val="409803247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anim calcmode="lin" valueType="num">
                                      <p:cBhvr>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down)">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4" dur="500"/>
                                        <p:tgtEl>
                                          <p:spTgt spid="7">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left)">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16200000">
            <a:off x="16581939" y="8590118"/>
            <a:ext cx="1122810" cy="1063484"/>
          </a:xfrm>
          <a:prstGeom prst="rect">
            <a:avLst/>
          </a:prstGeom>
        </p:spPr>
      </p:pic>
      <p:sp>
        <p:nvSpPr>
          <p:cNvPr id="23" name="Oval Callout 22"/>
          <p:cNvSpPr/>
          <p:nvPr/>
        </p:nvSpPr>
        <p:spPr>
          <a:xfrm>
            <a:off x="8255995" y="960890"/>
            <a:ext cx="1802405" cy="95425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943003" y="2561050"/>
                <a:ext cx="16377918" cy="5249450"/>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Cách </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Theo công thức cộng, ta có:</a:t>
                </a:r>
              </a:p>
              <a:p>
                <a:pPr marL="0" marR="0" lvl="0" indent="0" algn="just" defTabSz="914400" rtl="0" eaLnBrk="1" fontAlgn="auto" latinLnBrk="0" hangingPunct="1">
                  <a:lnSpc>
                    <a:spcPct val="150000"/>
                  </a:lnSpc>
                  <a:spcBef>
                    <a:spcPts val="120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)=0,85+0,9</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0,765=0,985.</m:t>
                      </m:r>
                    </m:oMath>
                  </m:oMathPara>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Cách 2: Biến cố đối của biến cố “Cả hai bạn đều không đạt giải” là biến cố “Có ít nhất một trong hai bạn đạt giải”.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0,015=0,985</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43003" y="2561050"/>
                <a:ext cx="16377918" cy="5249450"/>
              </a:xfrm>
              <a:prstGeom prst="rect">
                <a:avLst/>
              </a:prstGeom>
              <a:blipFill>
                <a:blip r:embed="rId3"/>
                <a:stretch>
                  <a:fillRect l="-1229" r="-1266" b="-1742"/>
                </a:stretch>
              </a:blipFill>
            </p:spPr>
            <p:txBody>
              <a:bodyPr/>
              <a:lstStyle/>
              <a:p>
                <a:r>
                  <a:rPr lang="en-US">
                    <a:noFill/>
                  </a:rPr>
                  <a:t> </a:t>
                </a:r>
              </a:p>
            </p:txBody>
          </p:sp>
        </mc:Fallback>
      </mc:AlternateContent>
    </p:spTree>
    <p:extLst>
      <p:ext uri="{BB962C8B-B14F-4D97-AF65-F5344CB8AC3E}">
        <p14:creationId xmlns:p14="http://schemas.microsoft.com/office/powerpoint/2010/main" val="15584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up)">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16200000">
            <a:off x="16581939" y="8590118"/>
            <a:ext cx="1122810" cy="1063484"/>
          </a:xfrm>
          <a:prstGeom prst="rect">
            <a:avLst/>
          </a:prstGeom>
        </p:spPr>
      </p:pic>
      <p:sp>
        <p:nvSpPr>
          <p:cNvPr id="23" name="Oval Callout 22"/>
          <p:cNvSpPr/>
          <p:nvPr/>
        </p:nvSpPr>
        <p:spPr>
          <a:xfrm>
            <a:off x="8230760" y="607844"/>
            <a:ext cx="1802405" cy="95425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940463" y="1790700"/>
                <a:ext cx="16383000" cy="7903254"/>
              </a:xfrm>
              <a:prstGeom prst="rect">
                <a:avLst/>
              </a:prstGeom>
            </p:spPr>
            <p:txBody>
              <a:bodyPr wrap="square">
                <a:spAutoFit/>
              </a:bodyPr>
              <a:lstStyle/>
              <a:p>
                <a:pPr marL="0" marR="0" lvl="0" indent="0" algn="l" defTabSz="914400" rtl="0" eaLnBrk="1" fontAlgn="auto" latinLnBrk="0" hangingPunct="1">
                  <a:lnSpc>
                    <a:spcPct val="150000"/>
                  </a:lnSpc>
                  <a:spcBef>
                    <a:spcPts val="0"/>
                  </a:spcBef>
                  <a:buClrTx/>
                  <a:buSzTx/>
                  <a:buFontTx/>
                  <a:buNone/>
                  <a:tabLst/>
                  <a:defRPr/>
                </a:pPr>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Cách 1: Do </a:t>
                </a:r>
                <a14:m>
                  <m:oMath xmlns:m="http://schemas.openxmlformats.org/officeDocument/2006/math">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độc lập và </a:t>
                </a:r>
                <a14:m>
                  <m:oMath xmlns:m="http://schemas.openxmlformats.org/officeDocument/2006/math">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độc lập nên theo công thức nhân ta có:</a:t>
                </a:r>
              </a:p>
              <a:p>
                <a:pPr marL="0" marR="0" lvl="0" indent="0" algn="l"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mPr>
                        <m:mr>
                          <m:e/>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)=0,85⋅(1</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0,9)=0,85⋅0,1=0,085.</m:t>
                            </m:r>
                          </m:e>
                        </m:mr>
                        <m:mr>
                          <m:e/>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0,85)⋅0,9=0,15⋅0,9=0,135.</m:t>
                            </m:r>
                          </m:e>
                        </m:mr>
                      </m:m>
                    </m:oMath>
                  </m:oMathPara>
                </a14:m>
                <a:endPar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buClrTx/>
                  <a:buSzTx/>
                  <a:buFontTx/>
                  <a:buNone/>
                  <a:tabLst/>
                  <a:defRPr/>
                </a:pPr>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biến cố: "Có đúng một trong hai bạn đạt giải". Ta có </a:t>
                </a:r>
                <a14:m>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buClrTx/>
                  <a:buSzTx/>
                  <a:buFontTx/>
                  <a:buNone/>
                  <a:tabLst/>
                  <a:defRPr/>
                </a:pPr>
                <a:r>
                  <a:rPr kumimoji="0" lang="en-US" sz="37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Theo </a:t>
                </a:r>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công thức cộng hai biến cố xung khắc, ta có:</a:t>
                </a:r>
              </a:p>
              <a:p>
                <a:pPr marL="0" marR="0" lvl="0" indent="0" algn="l"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acc>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acc>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)=0,085+0,135=0,22.</m:t>
                      </m:r>
                      <m:r>
                        <m:rPr>
                          <m:nor/>
                        </m:rPr>
                        <a:rPr kumimoji="0" lang="en-US" sz="3700" b="0" i="1"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buClrTx/>
                  <a:buSzTx/>
                  <a:buFontTx/>
                  <a:buNone/>
                  <a:tabLst/>
                  <a:defRPr/>
                </a:pPr>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Cách 2: Ta có </a:t>
                </a:r>
                <a14:m>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oMath>
                </a14:m>
                <a:r>
                  <a:rPr kumimoji="0" lang="en-US" sz="37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buClrTx/>
                  <a:buSzTx/>
                  <a:buFontTx/>
                  <a:buNone/>
                  <a:tabLst/>
                  <a:defRPr/>
                </a:pPr>
                <a:r>
                  <a:rPr kumimoji="0" lang="en-US" sz="37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Hai </a:t>
                </a:r>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biến cố </a:t>
                </a:r>
                <a14:m>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xung khắc, do đó </a:t>
                </a:r>
                <a14:m>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7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buClrTx/>
                  <a:buSzTx/>
                  <a:buFontTx/>
                  <a:buNone/>
                  <a:tabLst/>
                  <a:defRPr/>
                </a:pPr>
                <a:r>
                  <a:rPr kumimoji="0" lang="en-US" sz="37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Suy </a:t>
                </a:r>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𝑃</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)=0,985</m:t>
                    </m:r>
                    <m:r>
                      <a:rPr kumimoji="0" lang="en-US" sz="37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0,765=0,22</m:t>
                    </m:r>
                  </m:oMath>
                </a14:m>
                <a:r>
                  <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p:sp>
            <p:nvSpPr>
              <p:cNvPr id="5" name="Rectangle 4"/>
              <p:cNvSpPr>
                <a:spLocks noRot="1" noChangeAspect="1" noMove="1" noResize="1" noEditPoints="1" noAdjustHandles="1" noChangeArrowheads="1" noChangeShapeType="1" noTextEdit="1"/>
              </p:cNvSpPr>
              <p:nvPr/>
            </p:nvSpPr>
            <p:spPr>
              <a:xfrm>
                <a:off x="940463" y="1790700"/>
                <a:ext cx="16383000" cy="7903254"/>
              </a:xfrm>
              <a:prstGeom prst="rect">
                <a:avLst/>
              </a:prstGeom>
              <a:blipFill>
                <a:blip r:embed="rId3"/>
                <a:stretch>
                  <a:fillRect l="-1153" r="-595" b="-694"/>
                </a:stretch>
              </a:blipFill>
            </p:spPr>
            <p:txBody>
              <a:bodyPr/>
              <a:lstStyle/>
              <a:p>
                <a:r>
                  <a:rPr lang="en-US">
                    <a:noFill/>
                  </a:rPr>
                  <a:t> </a:t>
                </a:r>
              </a:p>
            </p:txBody>
          </p:sp>
        </mc:Fallback>
      </mc:AlternateContent>
    </p:spTree>
    <p:extLst>
      <p:ext uri="{BB962C8B-B14F-4D97-AF65-F5344CB8AC3E}">
        <p14:creationId xmlns:p14="http://schemas.microsoft.com/office/powerpoint/2010/main" val="25919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ipe(up)">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wipe(down)">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wipe(left)">
                                      <p:cBhvr>
                                        <p:cTn id="4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752659" y="924505"/>
            <a:ext cx="16749288" cy="8459796"/>
            <a:chOff x="0" y="0"/>
            <a:chExt cx="6110186" cy="3086156"/>
          </a:xfrm>
        </p:grpSpPr>
        <p:sp>
          <p:nvSpPr>
            <p:cNvPr id="3" name="Freeform 3"/>
            <p:cNvSpPr/>
            <p:nvPr/>
          </p:nvSpPr>
          <p:spPr>
            <a:xfrm>
              <a:off x="8342"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0" name="Rectangle 9"/>
          <p:cNvSpPr/>
          <p:nvPr/>
        </p:nvSpPr>
        <p:spPr>
          <a:xfrm>
            <a:off x="1328836" y="1562100"/>
            <a:ext cx="15468600" cy="6087564"/>
          </a:xfrm>
          <a:prstGeom prst="rect">
            <a:avLst/>
          </a:prstGeom>
        </p:spPr>
        <p:txBody>
          <a:bodyPr wrap="square">
            <a:spAutoFit/>
          </a:bodyPr>
          <a:lstStyle/>
          <a:p>
            <a:pPr lvl="0" algn="just">
              <a:lnSpc>
                <a:spcPct val="175000"/>
              </a:lnSpc>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38 (SGK-tr109)</a:t>
            </a:r>
            <a:r>
              <a:rPr kumimoji="0" lang="en-US" sz="3800" b="0"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Một máy bay có 4 động cơ trong đó 2 động cơ ở cánh phải và 2 động cơ ở cánh trái. Chuyến bay hạ cánh an toàn khi trên mỗi cánh của nó có ít nhất một động cơ không bị lỗi. Giả sử mỗi động cơ ở cánh phải có xác suất bị lỗi là 0,01 và mỗi động cơ ở cánh trái có xác suất bị lỗi là 0,015. Các động cơ hoạt động độc lập với nhau. Tính xác suất để chuyến bay hạ cánh an toàn.</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rot="902001">
            <a:off x="15503691" y="7334911"/>
            <a:ext cx="1861407" cy="1883734"/>
          </a:xfrm>
          <a:prstGeom prst="rect">
            <a:avLst/>
          </a:prstGeom>
        </p:spPr>
      </p:pic>
    </p:spTree>
    <p:extLst>
      <p:ext uri="{BB962C8B-B14F-4D97-AF65-F5344CB8AC3E}">
        <p14:creationId xmlns:p14="http://schemas.microsoft.com/office/powerpoint/2010/main" val="299912528"/>
      </p:ext>
    </p:extLst>
  </p:cSld>
  <p:clrMapOvr>
    <a:masterClrMapping/>
  </p:clrMapOvr>
  <mc:AlternateContent xmlns:mc="http://schemas.openxmlformats.org/markup-compatibility/2006">
    <mc:Choice xmlns:p14="http://schemas.microsoft.com/office/powerpoint/2010/main" Requires="p14">
      <p:transition spd="med" p14:dur="700">
        <p:wipe dir="d"/>
      </p:transition>
    </mc:Choice>
    <mc:Fallback>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843975" y="3064014"/>
                <a:ext cx="12652631" cy="707886"/>
              </a:xfrm>
              <a:prstGeom prst="rect">
                <a:avLst/>
              </a:prstGeom>
            </p:spPr>
            <p:txBody>
              <a:bodyPr wrap="none">
                <a:spAutoFit/>
              </a:bodyPr>
              <a:lstStyle/>
              <a:p>
                <a:pPr lvl="0"/>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3. </a:t>
                </a:r>
                <a:r>
                  <a:rPr lang="en-US" sz="4000">
                    <a:solidFill>
                      <a:srgbClr val="000000"/>
                    </a:solidFill>
                    <a:latin typeface="Arial" panose="020B0604020202020204" pitchFamily="34" charset="0"/>
                    <a:cs typeface="Arial" panose="020B0604020202020204" pitchFamily="34" charset="0"/>
                  </a:rPr>
                  <a:t>Cho dãy số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m:t>
                    </m:r>
                    <m:sSub>
                      <m:sSubPr>
                        <m:ctrlPr>
                          <a:rPr lang="en-US" sz="4000" i="1" smtClean="0">
                            <a:solidFill>
                              <a:srgbClr val="000000"/>
                            </a:solidFill>
                            <a:latin typeface="Cambria Math" panose="02040503050406030204" pitchFamily="18" charset="0"/>
                            <a:cs typeface="Arial" panose="020B0604020202020204" pitchFamily="34" charset="0"/>
                          </a:rPr>
                        </m:ctrlPr>
                      </m:sSubPr>
                      <m:e>
                        <m:r>
                          <a:rPr lang="en-US" sz="4000" i="1">
                            <a:solidFill>
                              <a:srgbClr val="000000"/>
                            </a:solidFill>
                            <a:latin typeface="Cambria Math" panose="02040503050406030204" pitchFamily="18" charset="0"/>
                            <a:cs typeface="Arial" panose="020B0604020202020204" pitchFamily="34" charset="0"/>
                          </a:rPr>
                          <m:t>𝑢</m:t>
                        </m:r>
                      </m:e>
                      <m:sub>
                        <m:r>
                          <a:rPr lang="en-US" sz="4000" i="1">
                            <a:solidFill>
                              <a:srgbClr val="000000"/>
                            </a:solidFill>
                            <a:latin typeface="Cambria Math" panose="02040503050406030204" pitchFamily="18" charset="0"/>
                            <a:cs typeface="Arial" panose="020B0604020202020204" pitchFamily="34" charset="0"/>
                          </a:rPr>
                          <m:t>𝑛</m:t>
                        </m:r>
                      </m:sub>
                    </m:sSub>
                    <m:r>
                      <a:rPr lang="en-US" sz="4000" i="1" smtClean="0">
                        <a:solidFill>
                          <a:srgbClr val="000000"/>
                        </a:solidFill>
                        <a:latin typeface="Cambria Math" panose="02040503050406030204" pitchFamily="18" charset="0"/>
                        <a:cs typeface="Arial" panose="020B0604020202020204" pitchFamily="34" charset="0"/>
                      </a:rPr>
                      <m:t>) </m:t>
                    </m:r>
                  </m:oMath>
                </a14:m>
                <a:r>
                  <a:rPr lang="en-US" sz="4000" smtClean="0">
                    <a:solidFill>
                      <a:srgbClr val="000000"/>
                    </a:solidFill>
                    <a:latin typeface="Arial" panose="020B0604020202020204" pitchFamily="34" charset="0"/>
                    <a:cs typeface="Arial" panose="020B0604020202020204" pitchFamily="34" charset="0"/>
                  </a:rPr>
                  <a:t>với </a:t>
                </a:r>
                <a14:m>
                  <m:oMath xmlns:m="http://schemas.openxmlformats.org/officeDocument/2006/math">
                    <m:sSub>
                      <m:sSubPr>
                        <m:ctrlPr>
                          <a:rPr lang="en-US" sz="4000" i="1">
                            <a:solidFill>
                              <a:srgbClr val="000000"/>
                            </a:solidFill>
                            <a:latin typeface="Cambria Math" panose="02040503050406030204" pitchFamily="18" charset="0"/>
                            <a:cs typeface="Arial" panose="020B0604020202020204" pitchFamily="34" charset="0"/>
                          </a:rPr>
                        </m:ctrlPr>
                      </m:sSubPr>
                      <m:e>
                        <m:r>
                          <a:rPr lang="en-US" sz="4000" i="1">
                            <a:solidFill>
                              <a:srgbClr val="000000"/>
                            </a:solidFill>
                            <a:latin typeface="Cambria Math" panose="02040503050406030204" pitchFamily="18" charset="0"/>
                            <a:cs typeface="Arial" panose="020B0604020202020204" pitchFamily="34" charset="0"/>
                          </a:rPr>
                          <m:t>𝑢</m:t>
                        </m:r>
                      </m:e>
                      <m:sub>
                        <m:r>
                          <a:rPr lang="en-US" sz="4000" i="1">
                            <a:solidFill>
                              <a:srgbClr val="000000"/>
                            </a:solidFill>
                            <a:latin typeface="Cambria Math" panose="02040503050406030204" pitchFamily="18" charset="0"/>
                            <a:cs typeface="Arial" panose="020B0604020202020204" pitchFamily="34" charset="0"/>
                          </a:rPr>
                          <m:t>𝑛</m:t>
                        </m:r>
                      </m:sub>
                    </m:sSub>
                    <m:r>
                      <a:rPr lang="en-US" sz="4000" i="1" smtClean="0">
                        <a:solidFill>
                          <a:srgbClr val="000000"/>
                        </a:solidFill>
                        <a:latin typeface="Cambria Math" panose="02040503050406030204" pitchFamily="18" charset="0"/>
                        <a:cs typeface="Arial" panose="020B0604020202020204" pitchFamily="34" charset="0"/>
                      </a:rPr>
                      <m:t>=</m:t>
                    </m:r>
                    <m:sSup>
                      <m:sSupPr>
                        <m:ctrlPr>
                          <a:rPr lang="en-US"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5</m:t>
                        </m:r>
                      </m:e>
                      <m:sup>
                        <m:r>
                          <a:rPr lang="en-US" sz="4000" b="0" i="1" smtClean="0">
                            <a:solidFill>
                              <a:srgbClr val="000000"/>
                            </a:solidFill>
                            <a:latin typeface="Cambria Math" panose="02040503050406030204" pitchFamily="18" charset="0"/>
                            <a:cs typeface="Arial" panose="020B0604020202020204" pitchFamily="34" charset="0"/>
                          </a:rPr>
                          <m:t>𝑛</m:t>
                        </m:r>
                      </m:sup>
                    </m:sSup>
                  </m:oMath>
                </a14:m>
                <a:r>
                  <a:rPr lang="en-US" sz="4000">
                    <a:solidFill>
                      <a:srgbClr val="000000"/>
                    </a:solidFill>
                    <a:latin typeface="Arial" panose="020B0604020202020204" pitchFamily="34" charset="0"/>
                    <a:cs typeface="Arial" panose="020B0604020202020204" pitchFamily="34" charset="0"/>
                  </a:rPr>
                  <a:t>. Số hạng </a:t>
                </a:r>
                <a14:m>
                  <m:oMath xmlns:m="http://schemas.openxmlformats.org/officeDocument/2006/math">
                    <m:sSub>
                      <m:sSubPr>
                        <m:ctrlPr>
                          <a:rPr lang="en-US" sz="4000" i="1">
                            <a:solidFill>
                              <a:srgbClr val="000000"/>
                            </a:solidFill>
                            <a:latin typeface="Cambria Math" panose="02040503050406030204" pitchFamily="18" charset="0"/>
                            <a:cs typeface="Arial" panose="020B0604020202020204" pitchFamily="34" charset="0"/>
                          </a:rPr>
                        </m:ctrlPr>
                      </m:sSubPr>
                      <m:e>
                        <m:r>
                          <a:rPr lang="en-US" sz="4000" i="1">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2</m:t>
                        </m:r>
                        <m:r>
                          <a:rPr lang="en-US" sz="4000" i="1">
                            <a:solidFill>
                              <a:srgbClr val="000000"/>
                            </a:solidFill>
                            <a:latin typeface="Cambria Math" panose="02040503050406030204" pitchFamily="18" charset="0"/>
                            <a:cs typeface="Arial" panose="020B0604020202020204" pitchFamily="34" charset="0"/>
                          </a:rPr>
                          <m:t>𝑛</m:t>
                        </m:r>
                      </m:sub>
                    </m:sSub>
                  </m:oMath>
                </a14:m>
                <a:r>
                  <a:rPr lang="en-US" sz="4000" smtClean="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bằng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843975" y="3064014"/>
                <a:ext cx="12652631" cy="707886"/>
              </a:xfrm>
              <a:prstGeom prst="rect">
                <a:avLst/>
              </a:prstGeom>
              <a:blipFill>
                <a:blip r:embed="rId3"/>
                <a:stretch>
                  <a:fillRect l="-1735" t="-15517" r="-193" b="-36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5615308" y="4539909"/>
                <a:ext cx="7332905" cy="363073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300000"/>
                  </a:lnSpc>
                </a:pPr>
                <a:r>
                  <a:rPr lang="pt-BR" altLang="en-US" sz="4000" smtClean="0">
                    <a:solidFill>
                      <a:srgbClr val="000000"/>
                    </a:solidFill>
                    <a:ea typeface="Open Sans"/>
                    <a:cs typeface="Arial" panose="020B0604020202020204" pitchFamily="34" charset="0"/>
                  </a:rPr>
                  <a:t>A</a:t>
                </a:r>
                <a:r>
                  <a:rPr lang="pt-BR" altLang="en-US" sz="4000">
                    <a:solidFill>
                      <a:srgbClr val="000000"/>
                    </a:solidFill>
                    <a:ea typeface="Open Sans"/>
                    <a:cs typeface="Arial" panose="020B0604020202020204" pitchFamily="34" charset="0"/>
                  </a:rPr>
                  <a:t>. </a:t>
                </a:r>
                <a14:m>
                  <m:oMath xmlns:m="http://schemas.openxmlformats.org/officeDocument/2006/math">
                    <m:r>
                      <a:rPr lang="pt-BR" altLang="en-US" sz="4000" i="1" smtClean="0">
                        <a:solidFill>
                          <a:srgbClr val="000000"/>
                        </a:solidFill>
                        <a:latin typeface="Cambria Math" panose="02040503050406030204" pitchFamily="18" charset="0"/>
                        <a:ea typeface="Open Sans"/>
                        <a:cs typeface="Arial" panose="020B0604020202020204" pitchFamily="34" charset="0"/>
                      </a:rPr>
                      <m:t>2.</m:t>
                    </m:r>
                    <m:sSup>
                      <m:sSupPr>
                        <m:ctrlPr>
                          <a:rPr lang="en-US" sz="4000" i="1">
                            <a:solidFill>
                              <a:srgbClr val="000000"/>
                            </a:solidFill>
                            <a:latin typeface="Cambria Math" panose="02040503050406030204" pitchFamily="18" charset="0"/>
                            <a:cs typeface="Arial" panose="020B0604020202020204" pitchFamily="34" charset="0"/>
                          </a:rPr>
                        </m:ctrlPr>
                      </m:sSupPr>
                      <m:e>
                        <m:r>
                          <a:rPr lang="en-US" sz="4000" i="1">
                            <a:solidFill>
                              <a:srgbClr val="000000"/>
                            </a:solidFill>
                            <a:latin typeface="Cambria Math" panose="02040503050406030204" pitchFamily="18" charset="0"/>
                            <a:cs typeface="Arial" panose="020B0604020202020204" pitchFamily="34" charset="0"/>
                          </a:rPr>
                          <m:t>5</m:t>
                        </m:r>
                      </m:e>
                      <m:sup>
                        <m:r>
                          <a:rPr lang="en-US" sz="4000" i="1">
                            <a:solidFill>
                              <a:srgbClr val="000000"/>
                            </a:solidFill>
                            <a:latin typeface="Cambria Math" panose="02040503050406030204" pitchFamily="18" charset="0"/>
                            <a:cs typeface="Arial" panose="020B0604020202020204" pitchFamily="34" charset="0"/>
                          </a:rPr>
                          <m:t>𝑛</m:t>
                        </m:r>
                      </m:sup>
                    </m:sSup>
                  </m:oMath>
                </a14:m>
                <a:r>
                  <a:rPr lang="pt-BR" altLang="en-US" sz="4000" smtClean="0">
                    <a:solidFill>
                      <a:srgbClr val="000000"/>
                    </a:solidFill>
                    <a:ea typeface="Open Sans"/>
                    <a:cs typeface="Arial" panose="020B0604020202020204" pitchFamily="34" charset="0"/>
                  </a:rPr>
                  <a:t>.					B</a:t>
                </a:r>
                <a:r>
                  <a:rPr lang="pt-BR" altLang="en-US" sz="4000">
                    <a:solidFill>
                      <a:srgbClr val="000000"/>
                    </a:solidFill>
                    <a:ea typeface="Open Sans"/>
                    <a:cs typeface="Arial" panose="020B0604020202020204" pitchFamily="34" charset="0"/>
                  </a:rPr>
                  <a:t>. </a:t>
                </a:r>
                <a14:m>
                  <m:oMath xmlns:m="http://schemas.openxmlformats.org/officeDocument/2006/math">
                    <m:sSup>
                      <m:sSupPr>
                        <m:ctrlPr>
                          <a:rPr lang="en-US" sz="4000" i="1">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2</m:t>
                        </m:r>
                        <m:r>
                          <a:rPr lang="en-US" sz="4000" i="1">
                            <a:solidFill>
                              <a:srgbClr val="000000"/>
                            </a:solidFill>
                            <a:latin typeface="Cambria Math" panose="02040503050406030204" pitchFamily="18" charset="0"/>
                            <a:cs typeface="Arial" panose="020B0604020202020204" pitchFamily="34" charset="0"/>
                          </a:rPr>
                          <m:t>5</m:t>
                        </m:r>
                      </m:e>
                      <m:sup>
                        <m:r>
                          <a:rPr lang="en-US" sz="4000" i="1">
                            <a:solidFill>
                              <a:srgbClr val="000000"/>
                            </a:solidFill>
                            <a:latin typeface="Cambria Math" panose="02040503050406030204" pitchFamily="18" charset="0"/>
                            <a:cs typeface="Arial" panose="020B0604020202020204" pitchFamily="34" charset="0"/>
                          </a:rPr>
                          <m:t>𝑛</m:t>
                        </m:r>
                      </m:sup>
                    </m:sSup>
                  </m:oMath>
                </a14:m>
                <a:r>
                  <a:rPr lang="pt-BR" altLang="en-US" sz="4000" smtClean="0">
                    <a:solidFill>
                      <a:srgbClr val="000000"/>
                    </a:solidFill>
                    <a:ea typeface="Open Sans"/>
                    <a:cs typeface="Arial" panose="020B0604020202020204" pitchFamily="34" charset="0"/>
                  </a:rPr>
                  <a:t>.</a:t>
                </a:r>
                <a:endParaRPr lang="pt-BR" altLang="en-US" sz="4000">
                  <a:solidFill>
                    <a:srgbClr val="000000"/>
                  </a:solidFill>
                  <a:ea typeface="Open Sans"/>
                  <a:cs typeface="Arial" panose="020B0604020202020204" pitchFamily="34" charset="0"/>
                </a:endParaRPr>
              </a:p>
              <a:p>
                <a:pPr lvl="0" algn="just">
                  <a:lnSpc>
                    <a:spcPct val="300000"/>
                  </a:lnSpc>
                </a:pPr>
                <a:r>
                  <a:rPr lang="pt-BR" altLang="en-US" sz="4000">
                    <a:solidFill>
                      <a:srgbClr val="000000"/>
                    </a:solidFill>
                    <a:ea typeface="Open Sans"/>
                    <a:cs typeface="Arial" panose="020B0604020202020204" pitchFamily="34" charset="0"/>
                  </a:rPr>
                  <a:t>C</a:t>
                </a:r>
                <a:r>
                  <a:rPr lang="pt-BR" altLang="en-US" sz="4000">
                    <a:solidFill>
                      <a:srgbClr val="000000"/>
                    </a:solidFill>
                    <a:ea typeface="Open Sans"/>
                    <a:cs typeface="Arial" panose="020B0604020202020204" pitchFamily="34" charset="0"/>
                  </a:rPr>
                  <a:t>. </a:t>
                </a:r>
                <a14:m>
                  <m:oMath xmlns:m="http://schemas.openxmlformats.org/officeDocument/2006/math">
                    <m:sSup>
                      <m:sSupPr>
                        <m:ctrlPr>
                          <a:rPr lang="en-US" sz="4000" i="1">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10</m:t>
                        </m:r>
                      </m:e>
                      <m:sup>
                        <m:r>
                          <a:rPr lang="en-US" sz="4000" i="1">
                            <a:solidFill>
                              <a:srgbClr val="000000"/>
                            </a:solidFill>
                            <a:latin typeface="Cambria Math" panose="02040503050406030204" pitchFamily="18" charset="0"/>
                            <a:cs typeface="Arial" panose="020B0604020202020204" pitchFamily="34" charset="0"/>
                          </a:rPr>
                          <m:t>𝑛</m:t>
                        </m:r>
                      </m:sup>
                    </m:sSup>
                  </m:oMath>
                </a14:m>
                <a:r>
                  <a:rPr lang="pt-BR" altLang="en-US" sz="4000" smtClean="0">
                    <a:solidFill>
                      <a:srgbClr val="000000"/>
                    </a:solidFill>
                    <a:ea typeface="Open Sans"/>
                    <a:cs typeface="Arial" panose="020B0604020202020204" pitchFamily="34" charset="0"/>
                  </a:rPr>
                  <a:t>.					D</a:t>
                </a:r>
                <a:r>
                  <a:rPr lang="pt-BR" altLang="en-US" sz="4000">
                    <a:solidFill>
                      <a:srgbClr val="000000"/>
                    </a:solidFill>
                    <a:ea typeface="Open Sans"/>
                    <a:cs typeface="Arial" panose="020B0604020202020204" pitchFamily="34" charset="0"/>
                  </a:rPr>
                  <a:t>.</a:t>
                </a:r>
                <a:r>
                  <a:rPr lang="en-US" sz="4000">
                    <a:solidFill>
                      <a:srgbClr val="000000"/>
                    </a:solidFill>
                    <a:cs typeface="Arial" panose="020B0604020202020204" pitchFamily="34" charset="0"/>
                  </a:rPr>
                  <a:t> </a:t>
                </a:r>
                <a14:m>
                  <m:oMath xmlns:m="http://schemas.openxmlformats.org/officeDocument/2006/math">
                    <m:sSup>
                      <m:sSupPr>
                        <m:ctrlPr>
                          <a:rPr lang="en-US" sz="4000" i="1">
                            <a:solidFill>
                              <a:srgbClr val="000000"/>
                            </a:solidFill>
                            <a:latin typeface="Cambria Math" panose="02040503050406030204" pitchFamily="18" charset="0"/>
                            <a:cs typeface="Arial" panose="020B0604020202020204" pitchFamily="34" charset="0"/>
                          </a:rPr>
                        </m:ctrlPr>
                      </m:sSupPr>
                      <m:e>
                        <m:r>
                          <a:rPr lang="en-US" sz="4000" i="1">
                            <a:solidFill>
                              <a:srgbClr val="000000"/>
                            </a:solidFill>
                            <a:latin typeface="Cambria Math" panose="02040503050406030204" pitchFamily="18" charset="0"/>
                            <a:cs typeface="Arial" panose="020B0604020202020204" pitchFamily="34" charset="0"/>
                          </a:rPr>
                          <m:t>5</m:t>
                        </m:r>
                      </m:e>
                      <m:sup>
                        <m:sSup>
                          <m:sSupPr>
                            <m:ctrlPr>
                              <a:rPr lang="en-US" sz="4000" i="1" smtClean="0">
                                <a:solidFill>
                                  <a:srgbClr val="000000"/>
                                </a:solidFill>
                                <a:latin typeface="Cambria Math" panose="02040503050406030204" pitchFamily="18" charset="0"/>
                                <a:cs typeface="Arial" panose="020B0604020202020204" pitchFamily="34" charset="0"/>
                              </a:rPr>
                            </m:ctrlPr>
                          </m:sSupPr>
                          <m:e>
                            <m:r>
                              <a:rPr lang="en-US" sz="4000" b="0" i="1" smtClean="0">
                                <a:solidFill>
                                  <a:srgbClr val="000000"/>
                                </a:solidFill>
                                <a:latin typeface="Cambria Math" panose="02040503050406030204" pitchFamily="18" charset="0"/>
                                <a:cs typeface="Arial" panose="020B0604020202020204" pitchFamily="34" charset="0"/>
                              </a:rPr>
                              <m:t>𝑛</m:t>
                            </m:r>
                          </m:e>
                          <m:sup>
                            <m:r>
                              <a:rPr lang="en-US" sz="4000" b="0" i="1" smtClean="0">
                                <a:solidFill>
                                  <a:srgbClr val="000000"/>
                                </a:solidFill>
                                <a:latin typeface="Cambria Math" panose="02040503050406030204" pitchFamily="18" charset="0"/>
                                <a:cs typeface="Arial" panose="020B0604020202020204" pitchFamily="34" charset="0"/>
                              </a:rPr>
                              <m:t>2</m:t>
                            </m:r>
                          </m:sup>
                        </m:sSup>
                      </m:sup>
                    </m:sSup>
                    <m:r>
                      <a:rPr lang="en-US" sz="4000" b="0" i="0" smtClean="0">
                        <a:solidFill>
                          <a:srgbClr val="000000"/>
                        </a:solidFill>
                        <a:latin typeface="Cambria Math" panose="02040503050406030204" pitchFamily="18" charset="0"/>
                        <a:cs typeface="Arial" panose="020B0604020202020204" pitchFamily="34" charset="0"/>
                      </a:rPr>
                      <m:t>.</m:t>
                    </m:r>
                  </m:oMath>
                </a14:m>
                <a:endParaRPr lang="pt-BR" altLang="en-US" sz="4000">
                  <a:solidFill>
                    <a:srgbClr val="000000"/>
                  </a:solidFill>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5615308" y="4539909"/>
                <a:ext cx="7332905" cy="3630738"/>
              </a:xfrm>
              <a:prstGeom prst="rect">
                <a:avLst/>
              </a:prstGeom>
              <a:blipFill>
                <a:blip r:embed="rId4"/>
                <a:stretch>
                  <a:fillRect l="-2909" r="-1995" b="-1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10668000" y="5110247"/>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6035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752659" y="924505"/>
            <a:ext cx="16749288" cy="8459796"/>
            <a:chOff x="0" y="0"/>
            <a:chExt cx="6110186" cy="3086156"/>
          </a:xfrm>
        </p:grpSpPr>
        <p:sp>
          <p:nvSpPr>
            <p:cNvPr id="3" name="Freeform 3"/>
            <p:cNvSpPr/>
            <p:nvPr/>
          </p:nvSpPr>
          <p:spPr>
            <a:xfrm>
              <a:off x="8342"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1" name="Picture 10"/>
          <p:cNvPicPr>
            <a:picLocks noChangeAspect="1"/>
          </p:cNvPicPr>
          <p:nvPr/>
        </p:nvPicPr>
        <p:blipFill>
          <a:blip r:embed="rId2"/>
          <a:stretch>
            <a:fillRect/>
          </a:stretch>
        </p:blipFill>
        <p:spPr>
          <a:xfrm rot="902001">
            <a:off x="16284049" y="8058464"/>
            <a:ext cx="1528516" cy="1546850"/>
          </a:xfrm>
          <a:prstGeom prst="rect">
            <a:avLst/>
          </a:prstGeom>
        </p:spPr>
      </p:pic>
      <p:sp>
        <p:nvSpPr>
          <p:cNvPr id="7" name="Oval Callout 6"/>
          <p:cNvSpPr/>
          <p:nvPr/>
        </p:nvSpPr>
        <p:spPr>
          <a:xfrm>
            <a:off x="8316340" y="1328072"/>
            <a:ext cx="1621925" cy="84362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2149780" y="2289393"/>
                <a:ext cx="13928420" cy="6740307"/>
              </a:xfrm>
              <a:prstGeom prst="rect">
                <a:avLst/>
              </a:prstGeom>
            </p:spPr>
            <p:txBody>
              <a:bodyPr wrap="square">
                <a:spAutoFit/>
              </a:bodyPr>
              <a:lstStyle/>
              <a:p>
                <a:pPr>
                  <a:lnSpc>
                    <a:spcPct val="150000"/>
                  </a:lnSpc>
                </a:pPr>
                <a:r>
                  <a:rPr lang="en-US" sz="3600" kern="1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biến cố: "Cánh phải có ít nhất một động cơ không bị </a:t>
                </a:r>
                <a:r>
                  <a:rPr lang="en-US" sz="3600" kern="100">
                    <a:effectLst/>
                    <a:latin typeface="Arial" panose="020B0604020202020204" pitchFamily="34" charset="0"/>
                    <a:ea typeface="Calibri" panose="020F0502020204030204" pitchFamily="34" charset="0"/>
                    <a:cs typeface="Arial" panose="020B0604020202020204" pitchFamily="34" charset="0"/>
                  </a:rPr>
                  <a:t>lỗi</a:t>
                </a:r>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600" kern="10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    </a:t>
                </a:r>
                <a:r>
                  <a:rPr lang="en-US" sz="3600" kern="1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𝐹</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biến cố: "Cánh trái có ít nhất một động cơ không bị </a:t>
                </a:r>
                <a:r>
                  <a:rPr lang="en-US" sz="3600" kern="100">
                    <a:effectLst/>
                    <a:latin typeface="Arial" panose="020B0604020202020204" pitchFamily="34" charset="0"/>
                    <a:ea typeface="Calibri" panose="020F0502020204030204" pitchFamily="34" charset="0"/>
                    <a:cs typeface="Arial" panose="020B0604020202020204" pitchFamily="34" charset="0"/>
                  </a:rPr>
                  <a:t>lỗi</a:t>
                </a:r>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Biến </a:t>
                </a:r>
                <a:r>
                  <a:rPr lang="en-US" sz="3600" kern="100">
                    <a:effectLst/>
                    <a:latin typeface="Arial" panose="020B0604020202020204" pitchFamily="34" charset="0"/>
                    <a:ea typeface="Calibri" panose="020F0502020204030204" pitchFamily="34" charset="0"/>
                    <a:cs typeface="Arial" panose="020B0604020202020204" pitchFamily="34" charset="0"/>
                  </a:rPr>
                  <a:t>cố đối </a:t>
                </a:r>
                <a14:m>
                  <m:oMath xmlns:m="http://schemas.openxmlformats.org/officeDocument/2006/math">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m:t>
                        </m:r>
                      </m:e>
                    </m:acc>
                  </m:oMath>
                </a14:m>
                <a:r>
                  <a:rPr lang="en-US" sz="3600" kern="100">
                    <a:effectLst/>
                    <a:latin typeface="Arial" panose="020B0604020202020204" pitchFamily="34" charset="0"/>
                    <a:ea typeface="Calibri" panose="020F0502020204030204" pitchFamily="34" charset="0"/>
                    <a:cs typeface="Arial" panose="020B0604020202020204" pitchFamily="34" charset="0"/>
                  </a:rPr>
                  <a:t> : “Cả hai động cơ ở cánh phải bị </a:t>
                </a:r>
                <a:r>
                  <a:rPr lang="en-US" sz="3600" kern="100">
                    <a:effectLst/>
                    <a:latin typeface="Arial" panose="020B0604020202020204" pitchFamily="34" charset="0"/>
                    <a:ea typeface="Calibri" panose="020F0502020204030204" pitchFamily="34" charset="0"/>
                    <a:cs typeface="Arial" panose="020B0604020202020204" pitchFamily="34" charset="0"/>
                  </a:rPr>
                  <a:t>lỗi</a:t>
                </a:r>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Ta </a:t>
                </a:r>
                <a:r>
                  <a:rPr lang="en-US" sz="3600" kern="1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)=0,01⋅0,01=</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=0,9999</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Tương </a:t>
                </a:r>
                <a:r>
                  <a:rPr lang="en-US" sz="3600" kern="100">
                    <a:effectLst/>
                    <a:latin typeface="Arial" panose="020B0604020202020204" pitchFamily="34" charset="0"/>
                    <a:ea typeface="Calibri" panose="020F0502020204030204" pitchFamily="34" charset="0"/>
                    <a:cs typeface="Arial" panose="020B0604020202020204" pitchFamily="34" charset="0"/>
                  </a:rPr>
                  <a:t>tự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𝐹</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𝐹</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(0,015</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≈0,9998</m:t>
                    </m:r>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biến cố: "Chuyến bay hạ cánh an </a:t>
                </a:r>
                <a:r>
                  <a:rPr lang="en-US" sz="3600" kern="100">
                    <a:effectLst/>
                    <a:latin typeface="Arial" panose="020B0604020202020204" pitchFamily="34" charset="0"/>
                    <a:ea typeface="Calibri" panose="020F0502020204030204" pitchFamily="34" charset="0"/>
                    <a:cs typeface="Arial" panose="020B0604020202020204" pitchFamily="34" charset="0"/>
                  </a:rPr>
                  <a:t>toàn</a:t>
                </a:r>
                <a:r>
                  <a:rPr lang="en-US" sz="3600" kern="100" smtClean="0">
                    <a:effectLst/>
                    <a:latin typeface="Arial" panose="020B0604020202020204" pitchFamily="34" charset="0"/>
                    <a:ea typeface="Calibri" panose="020F0502020204030204" pitchFamily="34" charset="0"/>
                    <a:cs typeface="Arial" panose="020B0604020202020204" pitchFamily="34" charset="0"/>
                  </a:rPr>
                  <a:t>". Ta </a:t>
                </a:r>
                <a:r>
                  <a:rPr lang="en-US" sz="3600" kern="1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𝐸𝐹</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𝐸𝐹</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𝐸</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𝐹</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)=0,9999⋅0,9998=0,9997</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5" name="Rectangle 4"/>
              <p:cNvSpPr>
                <a:spLocks noRot="1" noChangeAspect="1" noMove="1" noResize="1" noEditPoints="1" noAdjustHandles="1" noChangeArrowheads="1" noChangeShapeType="1" noTextEdit="1"/>
              </p:cNvSpPr>
              <p:nvPr/>
            </p:nvSpPr>
            <p:spPr>
              <a:xfrm>
                <a:off x="2149780" y="2289393"/>
                <a:ext cx="13928420" cy="6740307"/>
              </a:xfrm>
              <a:prstGeom prst="rect">
                <a:avLst/>
              </a:prstGeom>
              <a:blipFill>
                <a:blip r:embed="rId3"/>
                <a:stretch>
                  <a:fillRect l="-1357" b="-995"/>
                </a:stretch>
              </a:blipFill>
            </p:spPr>
            <p:txBody>
              <a:bodyPr/>
              <a:lstStyle/>
              <a:p>
                <a:r>
                  <a:rPr lang="en-US">
                    <a:noFill/>
                  </a:rPr>
                  <a:t> </a:t>
                </a:r>
              </a:p>
            </p:txBody>
          </p:sp>
        </mc:Fallback>
      </mc:AlternateContent>
    </p:spTree>
    <p:extLst>
      <p:ext uri="{BB962C8B-B14F-4D97-AF65-F5344CB8AC3E}">
        <p14:creationId xmlns:p14="http://schemas.microsoft.com/office/powerpoint/2010/main" val="272019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685800" y="952500"/>
            <a:ext cx="16753260" cy="8455885"/>
          </a:xfrm>
          <a:prstGeom prst="rect">
            <a:avLst/>
          </a:prstGeom>
        </p:spPr>
      </p:pic>
      <p:sp>
        <p:nvSpPr>
          <p:cNvPr id="55" name="Rectangle 54"/>
          <p:cNvSpPr/>
          <p:nvPr/>
        </p:nvSpPr>
        <p:spPr>
          <a:xfrm>
            <a:off x="4876800" y="1638300"/>
            <a:ext cx="8191666" cy="1323439"/>
          </a:xfrm>
          <a:prstGeom prst="rect">
            <a:avLst/>
          </a:prstGeom>
        </p:spPr>
        <p:txBody>
          <a:bodyPr wrap="none">
            <a:spAutoFit/>
          </a:bodyPr>
          <a:lstStyle/>
          <a:p>
            <a:pPr lvl="0" algn="ctr">
              <a:lnSpc>
                <a:spcPts val="9600"/>
              </a:lnSpc>
            </a:pPr>
            <a:r>
              <a:rPr lang="en-US" sz="6000" b="1" smtClean="0">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6186246" y="3544924"/>
            <a:ext cx="6891630" cy="901593"/>
          </a:xfrm>
          <a:prstGeom prst="rect">
            <a:avLst/>
          </a:prstGeom>
        </p:spPr>
        <p:txBody>
          <a:bodyPr wrap="none">
            <a:spAutoFit/>
          </a:bodyPr>
          <a:lstStyle/>
          <a:p>
            <a:pPr lvl="0" algn="ctr">
              <a:lnSpc>
                <a:spcPct val="150000"/>
              </a:lnSpc>
              <a:buClr>
                <a:srgbClr val="000000"/>
              </a:buClr>
              <a:defRPr/>
            </a:pP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Ghi </a:t>
            </a:r>
            <a:r>
              <a:rPr lang="pt-BR" sz="4000" kern="0" dirty="0">
                <a:solidFill>
                  <a:prstClr val="black"/>
                </a:solidFill>
                <a:latin typeface="Arial"/>
                <a:ea typeface="Calibri" panose="020F0502020204030204" pitchFamily="34" charset="0"/>
                <a:cs typeface="Times New Roman" panose="02020603050405020304" pitchFamily="18" charset="0"/>
                <a:sym typeface="Arial"/>
              </a:rPr>
              <a:t>nhớ kiến thức trong bài. </a:t>
            </a:r>
            <a:endPar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7" name="Rectangle 56"/>
          <p:cNvSpPr/>
          <p:nvPr/>
        </p:nvSpPr>
        <p:spPr>
          <a:xfrm>
            <a:off x="6310243" y="5121230"/>
            <a:ext cx="12725400" cy="901593"/>
          </a:xfrm>
          <a:prstGeom prst="rect">
            <a:avLst/>
          </a:prstGeom>
        </p:spPr>
        <p:txBody>
          <a:bodyPr wrap="square">
            <a:spAutoFit/>
          </a:bodyPr>
          <a:lstStyle/>
          <a:p>
            <a:pPr lvl="0">
              <a:lnSpc>
                <a:spcPct val="150000"/>
              </a:lnSpc>
              <a:spcBef>
                <a:spcPts val="600"/>
              </a:spcBef>
              <a:spcAft>
                <a:spcPts val="600"/>
              </a:spcAft>
              <a:buClr>
                <a:srgbClr val="000000"/>
              </a:buClr>
              <a:defRPr/>
            </a:pP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Hoàn </a:t>
            </a:r>
            <a:r>
              <a:rPr lang="pt-BR" sz="4000" kern="0" dirty="0">
                <a:solidFill>
                  <a:prstClr val="black"/>
                </a:solidFill>
                <a:latin typeface="Arial"/>
                <a:ea typeface="Calibri" panose="020F0502020204030204" pitchFamily="34" charset="0"/>
                <a:cs typeface="Times New Roman" panose="02020603050405020304" pitchFamily="18" charset="0"/>
                <a:sym typeface="Arial"/>
              </a:rPr>
              <a:t>thành các bài tập trong </a:t>
            </a: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SBT.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8" name="Rectangle 57"/>
          <p:cNvSpPr/>
          <p:nvPr/>
        </p:nvSpPr>
        <p:spPr>
          <a:xfrm>
            <a:off x="5624441" y="6792335"/>
            <a:ext cx="5486404" cy="1015663"/>
          </a:xfrm>
          <a:prstGeom prst="rect">
            <a:avLst/>
          </a:prstGeom>
        </p:spPr>
        <p:txBody>
          <a:bodyPr wrap="square">
            <a:spAutoFit/>
          </a:bodyPr>
          <a:lstStyle/>
          <a:p>
            <a:pPr lvl="0" algn="ctr">
              <a:lnSpc>
                <a:spcPct val="150000"/>
              </a:lnSpc>
              <a:spcBef>
                <a:spcPts val="600"/>
              </a:spcBef>
              <a:spcAft>
                <a:spcPts val="600"/>
              </a:spcAft>
              <a:buClr>
                <a:srgbClr val="000000"/>
              </a:buClr>
              <a:defRPr/>
            </a:pPr>
            <a:r>
              <a:rPr lang="vi-VN" sz="4000" kern="0" dirty="0" smtClean="0">
                <a:solidFill>
                  <a:prstClr val="black"/>
                </a:solidFill>
                <a:latin typeface="Arial"/>
                <a:ea typeface="Calibri" panose="020F0502020204030204" pitchFamily="34" charset="0"/>
                <a:cs typeface="Times New Roman" panose="02020603050405020304" pitchFamily="18" charset="0"/>
                <a:sym typeface="Arial"/>
              </a:rPr>
              <a:t>Chuẩn </a:t>
            </a:r>
            <a:r>
              <a:rPr lang="vi-VN" sz="4000" kern="0" dirty="0">
                <a:solidFill>
                  <a:prstClr val="black"/>
                </a:solidFill>
                <a:latin typeface="Arial"/>
                <a:ea typeface="Calibri" panose="020F0502020204030204" pitchFamily="34" charset="0"/>
                <a:cs typeface="Times New Roman" panose="02020603050405020304" pitchFamily="18" charset="0"/>
                <a:sym typeface="Arial"/>
              </a:rPr>
              <a:t>bị bài </a:t>
            </a:r>
            <a:r>
              <a:rPr lang="vi-VN" sz="4000" kern="0" dirty="0" smtClean="0">
                <a:solidFill>
                  <a:prstClr val="black"/>
                </a:solidFill>
                <a:latin typeface="Arial"/>
                <a:ea typeface="Calibri" panose="020F0502020204030204" pitchFamily="34" charset="0"/>
                <a:cs typeface="Times New Roman" panose="02020603050405020304" pitchFamily="18" charset="0"/>
                <a:sym typeface="Arial"/>
              </a:rPr>
              <a:t>mới</a:t>
            </a:r>
            <a:r>
              <a:rPr lang="en-US" sz="4000" kern="0" dirty="0">
                <a:solidFill>
                  <a:prstClr val="black"/>
                </a:solidFill>
                <a:latin typeface="Arial"/>
                <a:ea typeface="Calibri" panose="020F0502020204030204" pitchFamily="34" charset="0"/>
                <a:cs typeface="Times New Roman" panose="02020603050405020304" pitchFamily="18" charset="0"/>
                <a:sym typeface="Arial"/>
              </a:rPr>
              <a: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3"/>
          <a:stretch>
            <a:fillRect/>
          </a:stretch>
        </p:blipFill>
        <p:spPr>
          <a:xfrm>
            <a:off x="4495803" y="3563893"/>
            <a:ext cx="1280271" cy="1054699"/>
          </a:xfrm>
          <a:prstGeom prst="rect">
            <a:avLst/>
          </a:prstGeom>
        </p:spPr>
      </p:pic>
      <p:pic>
        <p:nvPicPr>
          <p:cNvPr id="60" name="Picture 59"/>
          <p:cNvPicPr>
            <a:picLocks noChangeAspect="1"/>
          </p:cNvPicPr>
          <p:nvPr/>
        </p:nvPicPr>
        <p:blipFill>
          <a:blip r:embed="rId4"/>
          <a:stretch>
            <a:fillRect/>
          </a:stretch>
        </p:blipFill>
        <p:spPr>
          <a:xfrm>
            <a:off x="4495802" y="5140199"/>
            <a:ext cx="1280271" cy="1048603"/>
          </a:xfrm>
          <a:prstGeom prst="rect">
            <a:avLst/>
          </a:prstGeom>
        </p:spPr>
      </p:pic>
      <p:pic>
        <p:nvPicPr>
          <p:cNvPr id="61" name="Picture 60"/>
          <p:cNvPicPr>
            <a:picLocks noChangeAspect="1"/>
          </p:cNvPicPr>
          <p:nvPr/>
        </p:nvPicPr>
        <p:blipFill>
          <a:blip r:embed="rId5"/>
          <a:stretch>
            <a:fillRect/>
          </a:stretch>
        </p:blipFill>
        <p:spPr>
          <a:xfrm>
            <a:off x="4495800" y="6817320"/>
            <a:ext cx="1280271" cy="1048603"/>
          </a:xfrm>
          <a:prstGeom prst="rect">
            <a:avLst/>
          </a:prstGeom>
        </p:spPr>
      </p:pic>
      <p:pic>
        <p:nvPicPr>
          <p:cNvPr id="62" name="Picture 61"/>
          <p:cNvPicPr>
            <a:picLocks noChangeAspect="1"/>
          </p:cNvPicPr>
          <p:nvPr/>
        </p:nvPicPr>
        <p:blipFill>
          <a:blip r:embed="rId6"/>
          <a:stretch>
            <a:fillRect/>
          </a:stretch>
        </p:blipFill>
        <p:spPr>
          <a:xfrm>
            <a:off x="228600" y="7429500"/>
            <a:ext cx="3276600" cy="2061235"/>
          </a:xfrm>
          <a:prstGeom prst="rect">
            <a:avLst/>
          </a:prstGeom>
        </p:spPr>
      </p:pic>
      <p:pic>
        <p:nvPicPr>
          <p:cNvPr id="12" name="Picture 11"/>
          <p:cNvPicPr>
            <a:picLocks noChangeAspect="1"/>
          </p:cNvPicPr>
          <p:nvPr/>
        </p:nvPicPr>
        <p:blipFill>
          <a:blip r:embed="rId7"/>
          <a:stretch>
            <a:fillRect/>
          </a:stretch>
        </p:blipFill>
        <p:spPr>
          <a:xfrm>
            <a:off x="15163800" y="1638300"/>
            <a:ext cx="1736707" cy="20602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13655"/>
            <a:ext cx="20112447" cy="13869602"/>
          </a:xfrm>
          <a:prstGeom prst="rect">
            <a:avLst/>
          </a:prstGeom>
        </p:spPr>
      </p:pic>
      <p:sp>
        <p:nvSpPr>
          <p:cNvPr id="56" name="Rectangle 55"/>
          <p:cNvSpPr/>
          <p:nvPr/>
        </p:nvSpPr>
        <p:spPr>
          <a:xfrm>
            <a:off x="2819400" y="1866900"/>
            <a:ext cx="13030200" cy="3554819"/>
          </a:xfrm>
          <a:prstGeom prst="rect">
            <a:avLst/>
          </a:prstGeom>
        </p:spPr>
        <p:txBody>
          <a:bodyPr wrap="square">
            <a:spAutoFit/>
          </a:bodyPr>
          <a:lstStyle/>
          <a:p>
            <a:pPr lvl="0" algn="ctr">
              <a:lnSpc>
                <a:spcPct val="150000"/>
              </a:lnSpc>
            </a:pPr>
            <a:r>
              <a:rPr lang="en-US" sz="7500" b="1" dirty="0">
                <a:latin typeface="Arial" panose="020B0604020202020204" pitchFamily="34" charset="0"/>
                <a:cs typeface="Arial" panose="020B0604020202020204" pitchFamily="34" charset="0"/>
              </a:rPr>
              <a:t>CẢM ƠN CÁC EM </a:t>
            </a:r>
            <a:endParaRPr lang="en-US" sz="7500" b="1" dirty="0" smtClean="0">
              <a:latin typeface="Arial" panose="020B0604020202020204" pitchFamily="34" charset="0"/>
              <a:cs typeface="Arial" panose="020B0604020202020204" pitchFamily="34" charset="0"/>
            </a:endParaRPr>
          </a:p>
          <a:p>
            <a:pPr lvl="0" algn="ctr">
              <a:lnSpc>
                <a:spcPct val="150000"/>
              </a:lnSpc>
            </a:pPr>
            <a:r>
              <a:rPr lang="en-US" sz="7500" b="1" dirty="0" smtClean="0">
                <a:latin typeface="Arial" panose="020B0604020202020204" pitchFamily="34" charset="0"/>
                <a:cs typeface="Arial" panose="020B0604020202020204" pitchFamily="34" charset="0"/>
              </a:rPr>
              <a:t>ĐÃ </a:t>
            </a:r>
            <a:r>
              <a:rPr lang="en-US" sz="7500" b="1" dirty="0">
                <a:latin typeface="Arial" panose="020B0604020202020204" pitchFamily="34" charset="0"/>
                <a:cs typeface="Arial" panose="020B0604020202020204" pitchFamily="34" charset="0"/>
              </a:rPr>
              <a:t>LẮNG </a:t>
            </a:r>
            <a:r>
              <a:rPr lang="en-US" sz="7500" b="1" dirty="0" smtClean="0">
                <a:latin typeface="Arial" panose="020B0604020202020204" pitchFamily="34" charset="0"/>
                <a:cs typeface="Arial" panose="020B0604020202020204" pitchFamily="34" charset="0"/>
              </a:rPr>
              <a:t>NGHE BÀI HỌC!</a:t>
            </a:r>
            <a:endParaRPr lang="en-US" sz="7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07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275374" y="7656707"/>
            <a:ext cx="1391626" cy="168040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072863" y="2476500"/>
                <a:ext cx="14417794" cy="1824923"/>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4. </a:t>
                </a:r>
                <a:r>
                  <a:rPr lang="vi-VN" sz="4000">
                    <a:solidFill>
                      <a:srgbClr val="000000"/>
                    </a:solidFill>
                    <a:cs typeface="Arial" panose="020B0604020202020204" pitchFamily="34" charset="0"/>
                  </a:rPr>
                  <a:t>Dãy số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m:t>
                    </m:r>
                    <m:sSub>
                      <m:sSubPr>
                        <m:ctrlPr>
                          <a:rPr lang="en-US" sz="4000" i="1">
                            <a:solidFill>
                              <a:srgbClr val="000000"/>
                            </a:solidFill>
                            <a:latin typeface="Cambria Math" panose="02040503050406030204" pitchFamily="18" charset="0"/>
                            <a:cs typeface="Arial" panose="020B0604020202020204" pitchFamily="34" charset="0"/>
                          </a:rPr>
                        </m:ctrlPr>
                      </m:sSubPr>
                      <m:e>
                        <m:r>
                          <a:rPr lang="en-US" sz="4000" i="1">
                            <a:solidFill>
                              <a:srgbClr val="000000"/>
                            </a:solidFill>
                            <a:latin typeface="Cambria Math" panose="02040503050406030204" pitchFamily="18" charset="0"/>
                            <a:cs typeface="Arial" panose="020B0604020202020204" pitchFamily="34" charset="0"/>
                          </a:rPr>
                          <m:t>𝑢</m:t>
                        </m:r>
                      </m:e>
                      <m:sub>
                        <m:r>
                          <a:rPr lang="en-US" sz="4000" i="1">
                            <a:solidFill>
                              <a:srgbClr val="000000"/>
                            </a:solidFill>
                            <a:latin typeface="Cambria Math" panose="02040503050406030204" pitchFamily="18" charset="0"/>
                            <a:cs typeface="Arial" panose="020B0604020202020204" pitchFamily="34" charset="0"/>
                          </a:rPr>
                          <m:t>𝑛</m:t>
                        </m:r>
                      </m:sub>
                    </m:sSub>
                    <m:r>
                      <a:rPr lang="en-US" sz="4000" i="1">
                        <a:solidFill>
                          <a:srgbClr val="000000"/>
                        </a:solidFill>
                        <a:latin typeface="Cambria Math" panose="02040503050406030204" pitchFamily="18" charset="0"/>
                        <a:cs typeface="Arial" panose="020B0604020202020204" pitchFamily="34" charset="0"/>
                      </a:rPr>
                      <m:t>) </m:t>
                    </m:r>
                  </m:oMath>
                </a14:m>
                <a:r>
                  <a:rPr lang="vi-VN" sz="4000">
                    <a:solidFill>
                      <a:srgbClr val="000000"/>
                    </a:solidFill>
                    <a:cs typeface="Arial" panose="020B0604020202020204" pitchFamily="34" charset="0"/>
                  </a:rPr>
                  <a:t>cho bởi công thức số hạng tổng quát nào dưới đây là dãy số tăng</a:t>
                </a:r>
                <a:r>
                  <a:rPr lang="vi-VN" sz="4000">
                    <a:solidFill>
                      <a:srgbClr val="000000"/>
                    </a:solidFill>
                    <a:cs typeface="Arial" panose="020B0604020202020204" pitchFamily="34" charset="0"/>
                  </a:rPr>
                  <a:t>?</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072863" y="2476500"/>
                <a:ext cx="14417794" cy="1824923"/>
              </a:xfrm>
              <a:prstGeom prst="rect">
                <a:avLst/>
              </a:prstGeom>
              <a:blipFill>
                <a:blip r:embed="rId3"/>
                <a:stretch>
                  <a:fillRect l="-1480" r="-1522"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4080400" y="3943642"/>
                <a:ext cx="10402720" cy="493365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300000"/>
                  </a:lnSpc>
                </a:pPr>
                <a:r>
                  <a:rPr kumimoji="0" lang="pt-BR" altLang="en-US" sz="3900" b="0" i="0" u="none" strike="noStrike" kern="1200" cap="none" spc="0" normalizeH="0" baseline="0" noProof="0" smtClean="0">
                    <a:ln>
                      <a:noFill/>
                    </a:ln>
                    <a:solidFill>
                      <a:srgbClr val="000000"/>
                    </a:solidFill>
                    <a:effectLst/>
                    <a:uLnTx/>
                    <a:uFillTx/>
                    <a:ea typeface="Open Sans"/>
                    <a:cs typeface="Arial" panose="020B0604020202020204" pitchFamily="34" charset="0"/>
                  </a:rPr>
                  <a:t>A. </a:t>
                </a:r>
                <a14:m>
                  <m:oMath xmlns:m="http://schemas.openxmlformats.org/officeDocument/2006/math">
                    <m:sSub>
                      <m:sSubPr>
                        <m:ctrlPr>
                          <a:rPr lang="en-US" sz="3900" i="1">
                            <a:solidFill>
                              <a:srgbClr val="000000"/>
                            </a:solidFill>
                            <a:latin typeface="Cambria Math" panose="02040503050406030204" pitchFamily="18" charset="0"/>
                            <a:cs typeface="Arial" panose="020B0604020202020204" pitchFamily="34" charset="0"/>
                          </a:rPr>
                        </m:ctrlPr>
                      </m:sSubPr>
                      <m:e>
                        <m:r>
                          <a:rPr lang="en-US" sz="3900" i="1">
                            <a:solidFill>
                              <a:srgbClr val="000000"/>
                            </a:solidFill>
                            <a:latin typeface="Cambria Math" panose="02040503050406030204" pitchFamily="18" charset="0"/>
                            <a:cs typeface="Arial" panose="020B0604020202020204" pitchFamily="34" charset="0"/>
                          </a:rPr>
                          <m:t>𝑢</m:t>
                        </m:r>
                      </m:e>
                      <m:sub>
                        <m:r>
                          <a:rPr lang="en-US" sz="3900" i="1">
                            <a:solidFill>
                              <a:srgbClr val="000000"/>
                            </a:solidFill>
                            <a:latin typeface="Cambria Math" panose="02040503050406030204" pitchFamily="18" charset="0"/>
                            <a:cs typeface="Arial" panose="020B0604020202020204" pitchFamily="34" charset="0"/>
                          </a:rPr>
                          <m:t>𝑛</m:t>
                        </m:r>
                      </m:sub>
                    </m:sSub>
                    <m:r>
                      <a:rPr lang="en-US" sz="3900" b="0" i="1" smtClean="0">
                        <a:solidFill>
                          <a:srgbClr val="000000"/>
                        </a:solidFill>
                        <a:latin typeface="Cambria Math" panose="02040503050406030204" pitchFamily="18" charset="0"/>
                        <a:cs typeface="Arial" panose="020B0604020202020204" pitchFamily="34" charset="0"/>
                      </a:rPr>
                      <m:t>=</m:t>
                    </m:r>
                    <m:f>
                      <m:fPr>
                        <m:ctrlPr>
                          <a:rPr lang="en-US" sz="3900" b="0" i="1" smtClean="0">
                            <a:solidFill>
                              <a:srgbClr val="000000"/>
                            </a:solidFill>
                            <a:latin typeface="Cambria Math" panose="02040503050406030204" pitchFamily="18" charset="0"/>
                            <a:cs typeface="Arial" panose="020B0604020202020204" pitchFamily="34" charset="0"/>
                          </a:rPr>
                        </m:ctrlPr>
                      </m:fPr>
                      <m:num>
                        <m:r>
                          <a:rPr lang="en-US" sz="3900" b="0" i="1" smtClean="0">
                            <a:solidFill>
                              <a:srgbClr val="000000"/>
                            </a:solidFill>
                            <a:latin typeface="Cambria Math" panose="02040503050406030204" pitchFamily="18" charset="0"/>
                            <a:cs typeface="Arial" panose="020B0604020202020204" pitchFamily="34" charset="0"/>
                          </a:rPr>
                          <m:t>1</m:t>
                        </m:r>
                      </m:num>
                      <m:den>
                        <m:sSup>
                          <m:sSupPr>
                            <m:ctrlPr>
                              <a:rPr lang="en-US" sz="3900" b="0" i="1" smtClean="0">
                                <a:solidFill>
                                  <a:srgbClr val="000000"/>
                                </a:solidFill>
                                <a:latin typeface="Cambria Math" panose="02040503050406030204" pitchFamily="18" charset="0"/>
                                <a:cs typeface="Arial" panose="020B0604020202020204" pitchFamily="34" charset="0"/>
                              </a:rPr>
                            </m:ctrlPr>
                          </m:sSupPr>
                          <m:e>
                            <m:r>
                              <a:rPr lang="en-US" sz="3900" b="0" i="1" smtClean="0">
                                <a:solidFill>
                                  <a:srgbClr val="000000"/>
                                </a:solidFill>
                                <a:latin typeface="Cambria Math" panose="02040503050406030204" pitchFamily="18" charset="0"/>
                                <a:cs typeface="Arial" panose="020B0604020202020204" pitchFamily="34" charset="0"/>
                              </a:rPr>
                              <m:t>𝑛</m:t>
                            </m:r>
                          </m:e>
                          <m:sup>
                            <m:r>
                              <a:rPr lang="en-US" sz="3900" b="0" i="1" smtClean="0">
                                <a:solidFill>
                                  <a:srgbClr val="000000"/>
                                </a:solidFill>
                                <a:latin typeface="Cambria Math" panose="02040503050406030204" pitchFamily="18" charset="0"/>
                                <a:cs typeface="Arial" panose="020B0604020202020204" pitchFamily="34" charset="0"/>
                              </a:rPr>
                              <m:t>2</m:t>
                            </m:r>
                          </m:sup>
                        </m:sSup>
                        <m:r>
                          <a:rPr lang="en-US" sz="3900" b="0" i="1" smtClean="0">
                            <a:solidFill>
                              <a:srgbClr val="000000"/>
                            </a:solidFill>
                            <a:latin typeface="Cambria Math" panose="02040503050406030204" pitchFamily="18" charset="0"/>
                            <a:cs typeface="Arial" panose="020B0604020202020204" pitchFamily="34" charset="0"/>
                          </a:rPr>
                          <m:t>+1</m:t>
                        </m:r>
                      </m:den>
                    </m:f>
                  </m:oMath>
                </a14:m>
                <a:r>
                  <a:rPr kumimoji="0" lang="pt-BR" altLang="en-US" sz="3900" b="0" i="0" u="none" strike="noStrike" kern="1200" cap="none" spc="0" normalizeH="0" baseline="0" noProof="0" smtClean="0">
                    <a:ln>
                      <a:noFill/>
                    </a:ln>
                    <a:solidFill>
                      <a:srgbClr val="000000"/>
                    </a:solidFill>
                    <a:effectLst/>
                    <a:uLnTx/>
                    <a:uFillTx/>
                    <a:ea typeface="Open Sans"/>
                    <a:cs typeface="Arial" panose="020B0604020202020204" pitchFamily="34" charset="0"/>
                  </a:rPr>
                  <a:t>.					B</a:t>
                </a:r>
                <a:r>
                  <a:rPr kumimoji="0" lang="pt-BR" altLang="en-US" sz="3900" b="0" i="0" u="none" strike="noStrike" kern="1200" cap="none" spc="0" normalizeH="0" baseline="0" noProof="0">
                    <a:ln>
                      <a:noFill/>
                    </a:ln>
                    <a:solidFill>
                      <a:srgbClr val="000000"/>
                    </a:solidFill>
                    <a:effectLst/>
                    <a:uLnTx/>
                    <a:uFillTx/>
                    <a:ea typeface="Open Sans"/>
                    <a:cs typeface="Arial" panose="020B0604020202020204" pitchFamily="34" charset="0"/>
                  </a:rPr>
                  <a:t>. </a:t>
                </a:r>
                <a14:m>
                  <m:oMath xmlns:m="http://schemas.openxmlformats.org/officeDocument/2006/math">
                    <m:sSup>
                      <m:sSupPr>
                        <m:ctrlPr>
                          <a:rPr kumimoji="0" lang="en-US" sz="39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ctrlPr>
                      </m:sSupPr>
                      <m:e>
                        <m:sSub>
                          <m:sSubPr>
                            <m:ctrlPr>
                              <a:rPr lang="en-US" sz="3900" i="1">
                                <a:solidFill>
                                  <a:srgbClr val="000000"/>
                                </a:solidFill>
                                <a:latin typeface="Cambria Math" panose="02040503050406030204" pitchFamily="18" charset="0"/>
                                <a:cs typeface="Arial" panose="020B0604020202020204" pitchFamily="34" charset="0"/>
                              </a:rPr>
                            </m:ctrlPr>
                          </m:sSubPr>
                          <m:e>
                            <m:r>
                              <a:rPr lang="en-US" sz="3900" i="1">
                                <a:solidFill>
                                  <a:srgbClr val="000000"/>
                                </a:solidFill>
                                <a:latin typeface="Cambria Math" panose="02040503050406030204" pitchFamily="18" charset="0"/>
                                <a:cs typeface="Arial" panose="020B0604020202020204" pitchFamily="34" charset="0"/>
                              </a:rPr>
                              <m:t>𝑢</m:t>
                            </m:r>
                          </m:e>
                          <m:sub>
                            <m:r>
                              <a:rPr lang="en-US" sz="3900" i="1">
                                <a:solidFill>
                                  <a:srgbClr val="000000"/>
                                </a:solidFill>
                                <a:latin typeface="Cambria Math" panose="02040503050406030204" pitchFamily="18" charset="0"/>
                                <a:cs typeface="Arial" panose="020B0604020202020204" pitchFamily="34" charset="0"/>
                              </a:rPr>
                              <m:t>𝑛</m:t>
                            </m:r>
                          </m:sub>
                        </m:sSub>
                        <m:r>
                          <a:rPr lang="en-US" sz="3900" i="1">
                            <a:solidFill>
                              <a:srgbClr val="000000"/>
                            </a:solidFill>
                            <a:latin typeface="Cambria Math" panose="02040503050406030204" pitchFamily="18" charset="0"/>
                            <a:cs typeface="Arial" panose="020B0604020202020204" pitchFamily="34" charset="0"/>
                          </a:rPr>
                          <m:t>=</m:t>
                        </m:r>
                        <m:r>
                          <a:rPr kumimoji="0" lang="en-US" sz="39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2</m:t>
                        </m:r>
                      </m:e>
                      <m:sup>
                        <m:r>
                          <a:rPr kumimoji="0" lang="en-US" sz="39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en-US" sz="39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𝑛</m:t>
                        </m:r>
                      </m:sup>
                    </m:sSup>
                  </m:oMath>
                </a14:m>
                <a:r>
                  <a:rPr kumimoji="0" lang="pt-BR" altLang="en-US" sz="3900" b="0" i="0" u="none" strike="noStrike" kern="1200" cap="none" spc="0" normalizeH="0" baseline="0" noProof="0" smtClean="0">
                    <a:ln>
                      <a:noFill/>
                    </a:ln>
                    <a:solidFill>
                      <a:srgbClr val="000000"/>
                    </a:solidFill>
                    <a:effectLst/>
                    <a:uLnTx/>
                    <a:uFillTx/>
                    <a:ea typeface="Open Sans"/>
                    <a:cs typeface="Arial" panose="020B0604020202020204" pitchFamily="34" charset="0"/>
                  </a:rPr>
                  <a:t>.</a:t>
                </a:r>
                <a:endParaRPr kumimoji="0" lang="pt-BR" altLang="en-US" sz="3900" b="0" i="0" u="none" strike="noStrike" kern="1200" cap="none" spc="0" normalizeH="0" baseline="0" noProof="0">
                  <a:ln>
                    <a:noFill/>
                  </a:ln>
                  <a:solidFill>
                    <a:srgbClr val="000000"/>
                  </a:solidFill>
                  <a:effectLst/>
                  <a:uLnTx/>
                  <a:uFillTx/>
                  <a:ea typeface="Open Sans"/>
                  <a:cs typeface="Arial" panose="020B0604020202020204" pitchFamily="34" charset="0"/>
                </a:endParaRPr>
              </a:p>
              <a:p>
                <a:pPr lvl="0" algn="just">
                  <a:lnSpc>
                    <a:spcPct val="300000"/>
                  </a:lnSpc>
                </a:pPr>
                <a:r>
                  <a:rPr kumimoji="0" lang="pt-BR" altLang="en-US" sz="3900" b="0" i="0" u="none" strike="noStrike" kern="1200" cap="none" spc="0" normalizeH="0" baseline="0" noProof="0">
                    <a:ln>
                      <a:noFill/>
                    </a:ln>
                    <a:solidFill>
                      <a:srgbClr val="000000"/>
                    </a:solidFill>
                    <a:effectLst/>
                    <a:uLnTx/>
                    <a:uFillTx/>
                    <a:ea typeface="Open Sans"/>
                    <a:cs typeface="Arial" panose="020B0604020202020204" pitchFamily="34" charset="0"/>
                  </a:rPr>
                  <a:t>C</a:t>
                </a:r>
                <a:r>
                  <a:rPr kumimoji="0" lang="pt-BR" altLang="en-US" sz="3900" b="0" i="0" u="none" strike="noStrike" kern="1200" cap="none" spc="0" normalizeH="0" baseline="0" noProof="0" smtClean="0">
                    <a:ln>
                      <a:noFill/>
                    </a:ln>
                    <a:solidFill>
                      <a:srgbClr val="000000"/>
                    </a:solidFill>
                    <a:effectLst/>
                    <a:uLnTx/>
                    <a:uFillTx/>
                    <a:ea typeface="Open Sans"/>
                    <a:cs typeface="Arial" panose="020B0604020202020204" pitchFamily="34" charset="0"/>
                  </a:rPr>
                  <a:t>.</a:t>
                </a:r>
                <a:r>
                  <a:rPr lang="en-US" sz="3900">
                    <a:solidFill>
                      <a:srgbClr val="000000"/>
                    </a:solidFill>
                    <a:cs typeface="Arial" panose="020B0604020202020204" pitchFamily="34" charset="0"/>
                  </a:rPr>
                  <a:t> </a:t>
                </a:r>
                <a14:m>
                  <m:oMath xmlns:m="http://schemas.openxmlformats.org/officeDocument/2006/math">
                    <m:sSub>
                      <m:sSubPr>
                        <m:ctrlPr>
                          <a:rPr lang="en-US" sz="3900" i="1">
                            <a:solidFill>
                              <a:srgbClr val="000000"/>
                            </a:solidFill>
                            <a:latin typeface="Cambria Math" panose="02040503050406030204" pitchFamily="18" charset="0"/>
                            <a:cs typeface="Arial" panose="020B0604020202020204" pitchFamily="34" charset="0"/>
                          </a:rPr>
                        </m:ctrlPr>
                      </m:sSubPr>
                      <m:e>
                        <m:r>
                          <a:rPr lang="en-US" sz="3900" i="1">
                            <a:solidFill>
                              <a:srgbClr val="000000"/>
                            </a:solidFill>
                            <a:latin typeface="Cambria Math" panose="02040503050406030204" pitchFamily="18" charset="0"/>
                            <a:cs typeface="Arial" panose="020B0604020202020204" pitchFamily="34" charset="0"/>
                          </a:rPr>
                          <m:t>𝑢</m:t>
                        </m:r>
                      </m:e>
                      <m:sub>
                        <m:r>
                          <a:rPr lang="en-US" sz="3900" i="1">
                            <a:solidFill>
                              <a:srgbClr val="000000"/>
                            </a:solidFill>
                            <a:latin typeface="Cambria Math" panose="02040503050406030204" pitchFamily="18" charset="0"/>
                            <a:cs typeface="Arial" panose="020B0604020202020204" pitchFamily="34" charset="0"/>
                          </a:rPr>
                          <m:t>𝑛</m:t>
                        </m:r>
                      </m:sub>
                    </m:sSub>
                    <m:r>
                      <a:rPr lang="en-US" sz="3900" i="1">
                        <a:solidFill>
                          <a:srgbClr val="000000"/>
                        </a:solidFill>
                        <a:latin typeface="Cambria Math" panose="02040503050406030204" pitchFamily="18" charset="0"/>
                        <a:cs typeface="Arial" panose="020B0604020202020204" pitchFamily="34" charset="0"/>
                      </a:rPr>
                      <m:t>=</m:t>
                    </m:r>
                    <m:sSub>
                      <m:sSubPr>
                        <m:ctrlPr>
                          <a:rPr lang="en-US" sz="3900" i="1">
                            <a:solidFill>
                              <a:srgbClr val="000000"/>
                            </a:solidFill>
                            <a:latin typeface="Cambria Math" panose="02040503050406030204" pitchFamily="18" charset="0"/>
                            <a:cs typeface="Arial" panose="020B0604020202020204" pitchFamily="34" charset="0"/>
                          </a:rPr>
                        </m:ctrlPr>
                      </m:sSubPr>
                      <m:e>
                        <m:r>
                          <a:rPr lang="en-US" sz="3900" i="1">
                            <a:solidFill>
                              <a:srgbClr val="000000"/>
                            </a:solidFill>
                            <a:latin typeface="Cambria Math" panose="02040503050406030204" pitchFamily="18" charset="0"/>
                            <a:cs typeface="Arial" panose="020B0604020202020204" pitchFamily="34" charset="0"/>
                          </a:rPr>
                          <m:t>𝑙𝑜𝑔</m:t>
                        </m:r>
                      </m:e>
                      <m:sub>
                        <m:f>
                          <m:fPr>
                            <m:ctrlPr>
                              <a:rPr lang="en-US" sz="3900" i="1">
                                <a:solidFill>
                                  <a:srgbClr val="000000"/>
                                </a:solidFill>
                                <a:latin typeface="Cambria Math" panose="02040503050406030204" pitchFamily="18" charset="0"/>
                                <a:cs typeface="Arial" panose="020B0604020202020204" pitchFamily="34" charset="0"/>
                              </a:rPr>
                            </m:ctrlPr>
                          </m:fPr>
                          <m:num>
                            <m:r>
                              <a:rPr lang="en-US" sz="3900" i="1">
                                <a:solidFill>
                                  <a:srgbClr val="000000"/>
                                </a:solidFill>
                                <a:latin typeface="Cambria Math" panose="02040503050406030204" pitchFamily="18" charset="0"/>
                                <a:cs typeface="Arial" panose="020B0604020202020204" pitchFamily="34" charset="0"/>
                              </a:rPr>
                              <m:t>1</m:t>
                            </m:r>
                          </m:num>
                          <m:den>
                            <m:r>
                              <a:rPr lang="en-US" sz="3900" i="1">
                                <a:solidFill>
                                  <a:srgbClr val="000000"/>
                                </a:solidFill>
                                <a:latin typeface="Cambria Math" panose="02040503050406030204" pitchFamily="18" charset="0"/>
                                <a:cs typeface="Arial" panose="020B0604020202020204" pitchFamily="34" charset="0"/>
                              </a:rPr>
                              <m:t>2</m:t>
                            </m:r>
                          </m:den>
                        </m:f>
                      </m:sub>
                    </m:sSub>
                    <m:r>
                      <a:rPr lang="en-US" sz="3900" i="1">
                        <a:solidFill>
                          <a:srgbClr val="000000"/>
                        </a:solidFill>
                        <a:latin typeface="Cambria Math" panose="02040503050406030204" pitchFamily="18" charset="0"/>
                        <a:cs typeface="Arial" panose="020B0604020202020204" pitchFamily="34" charset="0"/>
                      </a:rPr>
                      <m:t>𝑛</m:t>
                    </m:r>
                    <m:r>
                      <a:rPr lang="en-US" sz="3900" i="1">
                        <a:solidFill>
                          <a:srgbClr val="000000"/>
                        </a:solidFill>
                        <a:latin typeface="Cambria Math" panose="02040503050406030204" pitchFamily="18" charset="0"/>
                        <a:cs typeface="Arial" panose="020B0604020202020204" pitchFamily="34" charset="0"/>
                      </a:rPr>
                      <m:t> </m:t>
                    </m:r>
                  </m:oMath>
                </a14:m>
                <a:r>
                  <a:rPr kumimoji="0" lang="pt-BR" altLang="en-US" sz="3900" b="0" i="0" u="none" strike="noStrike" kern="1200" cap="none" spc="0" normalizeH="0" baseline="0" noProof="0" smtClean="0">
                    <a:ln>
                      <a:noFill/>
                    </a:ln>
                    <a:solidFill>
                      <a:srgbClr val="000000"/>
                    </a:solidFill>
                    <a:effectLst/>
                    <a:uLnTx/>
                    <a:uFillTx/>
                    <a:ea typeface="Open Sans"/>
                    <a:cs typeface="Arial" panose="020B0604020202020204" pitchFamily="34" charset="0"/>
                  </a:rPr>
                  <a:t>.					D</a:t>
                </a:r>
                <a:r>
                  <a:rPr kumimoji="0" lang="pt-BR" altLang="en-US" sz="3900" b="0" i="0" u="none" strike="noStrike" kern="1200" cap="none" spc="0" normalizeH="0" baseline="0" noProof="0">
                    <a:ln>
                      <a:noFill/>
                    </a:ln>
                    <a:solidFill>
                      <a:srgbClr val="000000"/>
                    </a:solidFill>
                    <a:effectLst/>
                    <a:uLnTx/>
                    <a:uFillTx/>
                    <a:ea typeface="Open Sans"/>
                    <a:cs typeface="Arial" panose="020B0604020202020204" pitchFamily="34" charset="0"/>
                  </a:rPr>
                  <a:t>.</a:t>
                </a:r>
                <a14:m>
                  <m:oMath xmlns:m="http://schemas.openxmlformats.org/officeDocument/2006/math">
                    <m:r>
                      <a:rPr lang="en-US" sz="3900" b="0" i="0" smtClean="0">
                        <a:solidFill>
                          <a:srgbClr val="000000"/>
                        </a:solidFill>
                        <a:latin typeface="Cambria Math" panose="02040503050406030204" pitchFamily="18" charset="0"/>
                        <a:cs typeface="Arial" panose="020B0604020202020204" pitchFamily="34" charset="0"/>
                      </a:rPr>
                      <m:t>  </m:t>
                    </m:r>
                    <m:sSub>
                      <m:sSubPr>
                        <m:ctrlPr>
                          <a:rPr lang="en-US" sz="3900" i="1">
                            <a:solidFill>
                              <a:srgbClr val="000000"/>
                            </a:solidFill>
                            <a:latin typeface="Cambria Math" panose="02040503050406030204" pitchFamily="18" charset="0"/>
                            <a:cs typeface="Arial" panose="020B0604020202020204" pitchFamily="34" charset="0"/>
                          </a:rPr>
                        </m:ctrlPr>
                      </m:sSubPr>
                      <m:e>
                        <m:r>
                          <a:rPr lang="en-US" sz="3900" i="1">
                            <a:solidFill>
                              <a:srgbClr val="000000"/>
                            </a:solidFill>
                            <a:latin typeface="Cambria Math" panose="02040503050406030204" pitchFamily="18" charset="0"/>
                            <a:cs typeface="Arial" panose="020B0604020202020204" pitchFamily="34" charset="0"/>
                          </a:rPr>
                          <m:t>𝑢</m:t>
                        </m:r>
                      </m:e>
                      <m:sub>
                        <m:r>
                          <a:rPr lang="en-US" sz="3900" i="1">
                            <a:solidFill>
                              <a:srgbClr val="000000"/>
                            </a:solidFill>
                            <a:latin typeface="Cambria Math" panose="02040503050406030204" pitchFamily="18" charset="0"/>
                            <a:cs typeface="Arial" panose="020B0604020202020204" pitchFamily="34" charset="0"/>
                          </a:rPr>
                          <m:t>𝑛</m:t>
                        </m:r>
                      </m:sub>
                    </m:sSub>
                    <m:r>
                      <a:rPr lang="en-US" sz="3900" i="1">
                        <a:solidFill>
                          <a:srgbClr val="000000"/>
                        </a:solidFill>
                        <a:latin typeface="Cambria Math" panose="02040503050406030204" pitchFamily="18" charset="0"/>
                        <a:cs typeface="Arial" panose="020B0604020202020204" pitchFamily="34" charset="0"/>
                      </a:rPr>
                      <m:t>=</m:t>
                    </m:r>
                    <m:f>
                      <m:fPr>
                        <m:ctrlPr>
                          <a:rPr lang="en-US" sz="3900" i="1">
                            <a:solidFill>
                              <a:srgbClr val="000000"/>
                            </a:solidFill>
                            <a:latin typeface="Cambria Math" panose="02040503050406030204" pitchFamily="18" charset="0"/>
                            <a:cs typeface="Arial" panose="020B0604020202020204" pitchFamily="34" charset="0"/>
                          </a:rPr>
                        </m:ctrlPr>
                      </m:fPr>
                      <m:num>
                        <m:r>
                          <a:rPr lang="en-US" sz="3900" b="0" i="1" smtClean="0">
                            <a:solidFill>
                              <a:srgbClr val="000000"/>
                            </a:solidFill>
                            <a:latin typeface="Cambria Math" panose="02040503050406030204" pitchFamily="18" charset="0"/>
                            <a:cs typeface="Arial" panose="020B0604020202020204" pitchFamily="34" charset="0"/>
                          </a:rPr>
                          <m:t>𝑛</m:t>
                        </m:r>
                      </m:num>
                      <m:den>
                        <m:r>
                          <a:rPr lang="en-US" sz="3900" b="0" i="1" smtClean="0">
                            <a:solidFill>
                              <a:srgbClr val="000000"/>
                            </a:solidFill>
                            <a:latin typeface="Cambria Math" panose="02040503050406030204" pitchFamily="18" charset="0"/>
                            <a:cs typeface="Arial" panose="020B0604020202020204" pitchFamily="34" charset="0"/>
                          </a:rPr>
                          <m:t>𝑛</m:t>
                        </m:r>
                        <m:r>
                          <a:rPr lang="en-US" sz="3900" i="1">
                            <a:solidFill>
                              <a:srgbClr val="000000"/>
                            </a:solidFill>
                            <a:latin typeface="Cambria Math" panose="02040503050406030204" pitchFamily="18" charset="0"/>
                            <a:cs typeface="Arial" panose="020B0604020202020204" pitchFamily="34" charset="0"/>
                          </a:rPr>
                          <m:t>+1</m:t>
                        </m:r>
                      </m:den>
                    </m:f>
                    <m:r>
                      <a:rPr lang="en-US" sz="3900" b="0" i="1" smtClean="0">
                        <a:solidFill>
                          <a:srgbClr val="000000"/>
                        </a:solidFill>
                        <a:latin typeface="Cambria Math" panose="02040503050406030204" pitchFamily="18" charset="0"/>
                        <a:cs typeface="Arial" panose="020B0604020202020204" pitchFamily="34" charset="0"/>
                      </a:rPr>
                      <m:t>.</m:t>
                    </m:r>
                  </m:oMath>
                </a14:m>
                <a:endParaRPr kumimoji="0" lang="pt-BR" altLang="en-US" sz="3900" b="0" i="0" u="none" strike="noStrike" kern="1200" cap="none" spc="0" normalizeH="0" baseline="0" noProof="0">
                  <a:ln>
                    <a:noFill/>
                  </a:ln>
                  <a:solidFill>
                    <a:srgbClr val="000000"/>
                  </a:solidFill>
                  <a:effectLst/>
                  <a:uLnTx/>
                  <a:uFillTx/>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4080400" y="3943642"/>
                <a:ext cx="10402720" cy="4933658"/>
              </a:xfrm>
              <a:prstGeom prst="rect">
                <a:avLst/>
              </a:prstGeom>
              <a:blipFill>
                <a:blip r:embed="rId4"/>
                <a:stretch>
                  <a:fillRect l="-1992" r="-3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11049000" y="750570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6584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066800" y="7151484"/>
            <a:ext cx="1801258" cy="2175043"/>
          </a:xfrm>
          <a:prstGeom prst="rect">
            <a:avLst/>
          </a:prstGeom>
        </p:spPr>
      </p:pic>
      <p:sp>
        <p:nvSpPr>
          <p:cNvPr id="5" name="Rectangle 4"/>
          <p:cNvSpPr/>
          <p:nvPr/>
        </p:nvSpPr>
        <p:spPr>
          <a:xfrm>
            <a:off x="4744203" y="2357105"/>
            <a:ext cx="9429630" cy="881395"/>
          </a:xfrm>
          <a:prstGeom prst="rect">
            <a:avLst/>
          </a:prstGeom>
        </p:spPr>
        <p:txBody>
          <a:bodyPr wrap="square">
            <a:spAutoFit/>
          </a:bodyPr>
          <a:lstStyle/>
          <a:p>
            <a:pPr lvl="0" algn="just">
              <a:lnSpc>
                <a:spcPct val="150000"/>
              </a:lnSpc>
            </a:pPr>
            <a:r>
              <a:rPr kumimoji="0" lang="en-US" sz="39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Bài 5. </a:t>
            </a:r>
            <a:r>
              <a:rPr lang="vi-VN" sz="3900">
                <a:solidFill>
                  <a:srgbClr val="000000"/>
                </a:solidFill>
                <a:cs typeface="Arial" panose="020B0604020202020204" pitchFamily="34" charset="0"/>
              </a:rPr>
              <a:t>Khẳng định nào sau đây là </a:t>
            </a:r>
            <a:r>
              <a:rPr lang="vi-VN" sz="3900" b="1">
                <a:solidFill>
                  <a:srgbClr val="000000"/>
                </a:solidFill>
                <a:cs typeface="Arial" panose="020B0604020202020204" pitchFamily="34" charset="0"/>
              </a:rPr>
              <a:t>sai</a:t>
            </a:r>
            <a:r>
              <a:rPr lang="vi-VN" sz="3900">
                <a:solidFill>
                  <a:srgbClr val="000000"/>
                </a:solidFill>
                <a:cs typeface="Arial" panose="020B0604020202020204" pitchFamily="34" charset="0"/>
              </a:rPr>
              <a:t>?</a:t>
            </a:r>
            <a:endParaRPr kumimoji="0" lang="en-US" sz="3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Oval 6"/>
          <p:cNvSpPr/>
          <p:nvPr/>
        </p:nvSpPr>
        <p:spPr>
          <a:xfrm>
            <a:off x="4495800" y="681990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1"/>
              <p:cNvSpPr>
                <a:spLocks noChangeArrowheads="1"/>
              </p:cNvSpPr>
              <p:nvPr/>
            </p:nvSpPr>
            <p:spPr bwMode="auto">
              <a:xfrm>
                <a:off x="4839258" y="3299300"/>
                <a:ext cx="9924640" cy="61209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1200"/>
                  </a:spcBef>
                  <a:spcAft>
                    <a:spcPts val="1200"/>
                  </a:spcAft>
                </a:pPr>
                <a:r>
                  <a:rPr lang="en-US" altLang="en-US" sz="3800" smtClean="0">
                    <a:solidFill>
                      <a:srgbClr val="000000"/>
                    </a:solidFill>
                    <a:ea typeface="Open Sans"/>
                    <a:cs typeface="Arial" panose="020B0604020202020204" pitchFamily="34" charset="0"/>
                  </a:rPr>
                  <a:t>A</a:t>
                </a:r>
                <a:r>
                  <a:rPr lang="en-US" altLang="en-US" sz="3800" smtClean="0">
                    <a:solidFill>
                      <a:srgbClr val="000000"/>
                    </a:solidFill>
                    <a:ea typeface="Open Sans"/>
                    <a:cs typeface="Arial" panose="020B0604020202020204" pitchFamily="34" charset="0"/>
                  </a:rPr>
                  <a:t>. Nếu</a:t>
                </a:r>
                <a14:m>
                  <m:oMath xmlns:m="http://schemas.openxmlformats.org/officeDocument/2006/math">
                    <m:func>
                      <m:funcPr>
                        <m:ctrlPr>
                          <a:rPr lang="en-US" sz="3800" i="1">
                            <a:latin typeface="Cambria Math" panose="02040503050406030204" pitchFamily="18" charset="0"/>
                            <a:cs typeface="Times New Roman" panose="02020603050405020304" pitchFamily="18" charset="0"/>
                          </a:rPr>
                        </m:ctrlPr>
                      </m:funcPr>
                      <m:fName>
                        <m:limLow>
                          <m:limLowPr>
                            <m:ctrlPr>
                              <a:rPr lang="en-US" sz="3800" i="1">
                                <a:effectLst/>
                                <a:latin typeface="Cambria Math" panose="02040503050406030204" pitchFamily="18" charset="0"/>
                                <a:cs typeface="Times New Roman" panose="02020603050405020304" pitchFamily="18" charset="0"/>
                              </a:rPr>
                            </m:ctrlPr>
                          </m:limLow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fName>
                      <m:e>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𝐿</m:t>
                        </m:r>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≥0</m:t>
                        </m:r>
                      </m:e>
                    </m:func>
                    <m:r>
                      <a:rPr lang="en-US" altLang="en-US" sz="3800" i="1" smtClean="0">
                        <a:solidFill>
                          <a:srgbClr val="000000"/>
                        </a:solidFill>
                        <a:latin typeface="Cambria Math" panose="02040503050406030204" pitchFamily="18" charset="0"/>
                        <a:ea typeface="Open Sans"/>
                        <a:cs typeface="Arial" panose="020B0604020202020204" pitchFamily="34" charset="0"/>
                      </a:rPr>
                      <m:t> </m:t>
                    </m:r>
                  </m:oMath>
                </a14:m>
                <a:r>
                  <a:rPr lang="en-US" altLang="en-US" sz="3800" smtClean="0">
                    <a:solidFill>
                      <a:srgbClr val="000000"/>
                    </a:solidFill>
                    <a:ea typeface="Open Sans"/>
                    <a:cs typeface="Arial" panose="020B0604020202020204" pitchFamily="34" charset="0"/>
                  </a:rPr>
                  <a:t>thì </a:t>
                </a:r>
                <a14:m>
                  <m:oMath xmlns:m="http://schemas.openxmlformats.org/officeDocument/2006/math">
                    <m:func>
                      <m:funcPr>
                        <m:ctrlPr>
                          <a:rPr lang="en-US" sz="3800" i="1">
                            <a:latin typeface="Cambria Math" panose="02040503050406030204" pitchFamily="18" charset="0"/>
                            <a:cs typeface="Times New Roman" panose="02020603050405020304" pitchFamily="18" charset="0"/>
                          </a:rPr>
                        </m:ctrlPr>
                      </m:funcPr>
                      <m:fName>
                        <m:limLow>
                          <m:limLowPr>
                            <m:ctrlPr>
                              <a:rPr lang="en-US" sz="3800" i="1">
                                <a:latin typeface="Cambria Math" panose="02040503050406030204" pitchFamily="18" charset="0"/>
                                <a:cs typeface="Times New Roman" panose="02020603050405020304" pitchFamily="18" charset="0"/>
                              </a:rPr>
                            </m:ctrlPr>
                          </m:limLowPr>
                          <m:e>
                            <m:r>
                              <m:rPr>
                                <m:sty m:val="p"/>
                              </m:rPr>
                              <a:rPr lang="en-US" sz="3800">
                                <a:latin typeface="Cambria Math" panose="02040503050406030204" pitchFamily="18" charset="0"/>
                                <a:ea typeface="Calibri" panose="020F0502020204030204" pitchFamily="34" charset="0"/>
                                <a:cs typeface="Times New Roman" panose="02020603050405020304" pitchFamily="18" charset="0"/>
                              </a:rPr>
                              <m:t>lim</m:t>
                            </m:r>
                          </m:e>
                          <m:lim>
                            <m:r>
                              <a:rPr lang="en-US" sz="3800" i="1">
                                <a:latin typeface="Cambria Math" panose="02040503050406030204" pitchFamily="18" charset="0"/>
                                <a:ea typeface="Calibri" panose="020F0502020204030204" pitchFamily="34" charset="0"/>
                                <a:cs typeface="Times New Roman" panose="02020603050405020304" pitchFamily="18" charset="0"/>
                              </a:rPr>
                              <m:t>𝑥</m:t>
                            </m:r>
                            <m:r>
                              <a:rPr lang="en-US" sz="38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latin typeface="Cambria Math" panose="02040503050406030204" pitchFamily="18" charset="0"/>
                                    <a:ea typeface="Calibri" panose="020F0502020204030204" pitchFamily="34" charset="0"/>
                                    <a:cs typeface="Times New Roman" panose="02020603050405020304" pitchFamily="18" charset="0"/>
                                  </a:rPr>
                                </m:ctrlPr>
                              </m:sSubPr>
                              <m:e>
                                <m:r>
                                  <a:rPr lang="en-US" sz="3800" i="1">
                                    <a:latin typeface="Cambria Math" panose="02040503050406030204" pitchFamily="18" charset="0"/>
                                    <a:ea typeface="Calibri" panose="020F0502020204030204" pitchFamily="34" charset="0"/>
                                    <a:cs typeface="Times New Roman" panose="02020603050405020304" pitchFamily="18" charset="0"/>
                                  </a:rPr>
                                  <m:t>𝑥</m:t>
                                </m:r>
                              </m:e>
                              <m:sub>
                                <m:r>
                                  <a:rPr lang="en-US" sz="3800" i="1">
                                    <a:latin typeface="Cambria Math" panose="02040503050406030204" pitchFamily="18" charset="0"/>
                                    <a:ea typeface="Calibri" panose="020F0502020204030204" pitchFamily="34" charset="0"/>
                                    <a:cs typeface="Times New Roman" panose="02020603050405020304" pitchFamily="18" charset="0"/>
                                  </a:rPr>
                                  <m:t>𝑜</m:t>
                                </m:r>
                              </m:sub>
                            </m:sSub>
                          </m:lim>
                        </m:limLow>
                      </m:fName>
                      <m:e>
                        <m:rad>
                          <m:radPr>
                            <m:degHide m:val="on"/>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radPr>
                          <m:deg/>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b="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𝑥</m:t>
                                </m:r>
                              </m:e>
                            </m:d>
                          </m:e>
                        </m:rad>
                        <m:r>
                          <a:rPr lang="en-US" sz="38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radPr>
                          <m:deg/>
                          <m:e>
                            <m:r>
                              <a:rPr lang="en-US" sz="3800" b="0" i="1" smtClean="0">
                                <a:latin typeface="Cambria Math" panose="02040503050406030204" pitchFamily="18" charset="0"/>
                                <a:ea typeface="Calibri" panose="020F0502020204030204" pitchFamily="34" charset="0"/>
                                <a:cs typeface="Times New Roman" panose="02020603050405020304" pitchFamily="18" charset="0"/>
                              </a:rPr>
                              <m:t>𝐿</m:t>
                            </m:r>
                          </m:e>
                        </m:rad>
                      </m:e>
                    </m:func>
                  </m:oMath>
                </a14:m>
                <a:r>
                  <a:rPr lang="el-GR" altLang="en-US" sz="3800" smtClean="0">
                    <a:solidFill>
                      <a:srgbClr val="000000"/>
                    </a:solidFill>
                    <a:ea typeface="Open Sans"/>
                    <a:cs typeface="Arial" panose="020B0604020202020204" pitchFamily="34" charset="0"/>
                  </a:rPr>
                  <a:t>.</a:t>
                </a:r>
                <a:endParaRPr lang="el-GR" altLang="en-US" sz="3800">
                  <a:solidFill>
                    <a:srgbClr val="000000"/>
                  </a:solidFill>
                  <a:ea typeface="Open Sans"/>
                  <a:cs typeface="Arial" panose="020B0604020202020204" pitchFamily="34" charset="0"/>
                </a:endParaRPr>
              </a:p>
              <a:p>
                <a:pPr lvl="0" algn="just">
                  <a:lnSpc>
                    <a:spcPct val="150000"/>
                  </a:lnSpc>
                  <a:spcBef>
                    <a:spcPts val="1200"/>
                  </a:spcBef>
                  <a:spcAft>
                    <a:spcPts val="1200"/>
                  </a:spcAft>
                </a:pPr>
                <a:r>
                  <a:rPr lang="en-US" altLang="en-US" sz="3800">
                    <a:solidFill>
                      <a:srgbClr val="000000"/>
                    </a:solidFill>
                    <a:ea typeface="Open Sans"/>
                    <a:cs typeface="Arial" panose="020B0604020202020204" pitchFamily="34" charset="0"/>
                  </a:rPr>
                  <a:t>B. </a:t>
                </a:r>
                <a14:m>
                  <m:oMath xmlns:m="http://schemas.openxmlformats.org/officeDocument/2006/math">
                    <m:func>
                      <m:funcPr>
                        <m:ctrlPr>
                          <a:rPr lang="en-US" sz="3800" i="1">
                            <a:latin typeface="Cambria Math" panose="02040503050406030204" pitchFamily="18" charset="0"/>
                            <a:cs typeface="Times New Roman" panose="02020603050405020304" pitchFamily="18" charset="0"/>
                          </a:rPr>
                        </m:ctrlPr>
                      </m:funcPr>
                      <m:fName>
                        <m:limLow>
                          <m:limLowPr>
                            <m:ctrlPr>
                              <a:rPr lang="en-US" sz="3800" i="1">
                                <a:latin typeface="Cambria Math" panose="02040503050406030204" pitchFamily="18" charset="0"/>
                                <a:cs typeface="Times New Roman" panose="02020603050405020304" pitchFamily="18" charset="0"/>
                              </a:rPr>
                            </m:ctrlPr>
                          </m:limLowPr>
                          <m:e>
                            <m:r>
                              <m:rPr>
                                <m:sty m:val="p"/>
                              </m:rPr>
                              <a:rPr lang="en-US" sz="3800">
                                <a:latin typeface="Cambria Math" panose="02040503050406030204" pitchFamily="18" charset="0"/>
                                <a:ea typeface="Calibri" panose="020F0502020204030204" pitchFamily="34" charset="0"/>
                                <a:cs typeface="Times New Roman" panose="02020603050405020304" pitchFamily="18" charset="0"/>
                              </a:rPr>
                              <m:t>lim</m:t>
                            </m:r>
                          </m:e>
                          <m:lim>
                            <m:r>
                              <a:rPr lang="en-US" sz="3800" i="1">
                                <a:latin typeface="Cambria Math" panose="02040503050406030204" pitchFamily="18" charset="0"/>
                                <a:ea typeface="Calibri" panose="020F0502020204030204" pitchFamily="34" charset="0"/>
                                <a:cs typeface="Times New Roman" panose="02020603050405020304" pitchFamily="18" charset="0"/>
                              </a:rPr>
                              <m:t>𝑥</m:t>
                            </m:r>
                            <m:r>
                              <a:rPr lang="en-US" sz="3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3800" b="0" i="1" smtClean="0">
                                    <a:latin typeface="Cambria Math" panose="02040503050406030204" pitchFamily="18" charset="0"/>
                                    <a:ea typeface="Calibri" panose="020F0502020204030204" pitchFamily="34" charset="0"/>
                                    <a:cs typeface="Times New Roman" panose="02020603050405020304" pitchFamily="18" charset="0"/>
                                  </a:rPr>
                                  <m:t>0</m:t>
                                </m:r>
                              </m:e>
                              <m:sup>
                                <m:r>
                                  <a:rPr lang="en-US" sz="3800" b="0" i="1" smtClean="0">
                                    <a:latin typeface="Cambria Math" panose="02040503050406030204" pitchFamily="18" charset="0"/>
                                    <a:ea typeface="Calibri" panose="020F0502020204030204" pitchFamily="34" charset="0"/>
                                    <a:cs typeface="Times New Roman" panose="02020603050405020304" pitchFamily="18" charset="0"/>
                                  </a:rPr>
                                  <m:t>−</m:t>
                                </m:r>
                              </m:sup>
                            </m:sSup>
                          </m:lim>
                        </m:limLow>
                      </m:fName>
                      <m:e>
                        <m:f>
                          <m:fPr>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fPr>
                          <m:num>
                            <m:r>
                              <a:rPr lang="en-US" sz="3800" b="0" i="1"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3800" b="0" i="1" smtClean="0">
                                <a:latin typeface="Cambria Math" panose="02040503050406030204" pitchFamily="18" charset="0"/>
                                <a:ea typeface="Calibri" panose="020F0502020204030204" pitchFamily="34" charset="0"/>
                                <a:cs typeface="Times New Roman" panose="02020603050405020304" pitchFamily="18" charset="0"/>
                              </a:rPr>
                              <m:t>𝑥</m:t>
                            </m:r>
                          </m:den>
                        </m:f>
                        <m:r>
                          <a:rPr lang="en-US" sz="3800" i="1">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e>
                    </m:func>
                  </m:oMath>
                </a14:m>
                <a:r>
                  <a:rPr lang="el-GR" altLang="en-US" sz="3800" smtClean="0">
                    <a:solidFill>
                      <a:srgbClr val="000000"/>
                    </a:solidFill>
                    <a:ea typeface="Open Sans"/>
                    <a:cs typeface="Arial" panose="020B0604020202020204" pitchFamily="34" charset="0"/>
                  </a:rPr>
                  <a:t>.</a:t>
                </a:r>
                <a:endParaRPr lang="el-GR" altLang="en-US" sz="3800">
                  <a:solidFill>
                    <a:srgbClr val="000000"/>
                  </a:solidFill>
                  <a:ea typeface="Open Sans"/>
                  <a:cs typeface="Arial" panose="020B0604020202020204" pitchFamily="34" charset="0"/>
                </a:endParaRPr>
              </a:p>
              <a:p>
                <a:pPr lvl="0" algn="just">
                  <a:lnSpc>
                    <a:spcPct val="150000"/>
                  </a:lnSpc>
                  <a:spcBef>
                    <a:spcPts val="1200"/>
                  </a:spcBef>
                  <a:spcAft>
                    <a:spcPts val="1200"/>
                  </a:spcAft>
                </a:pPr>
                <a:r>
                  <a:rPr lang="en-US" altLang="en-US" sz="3800">
                    <a:solidFill>
                      <a:srgbClr val="000000"/>
                    </a:solidFill>
                    <a:ea typeface="Open Sans"/>
                    <a:cs typeface="Arial" panose="020B0604020202020204" pitchFamily="34" charset="0"/>
                  </a:rPr>
                  <a:t>C. Nếu</a:t>
                </a:r>
                <a14:m>
                  <m:oMath xmlns:m="http://schemas.openxmlformats.org/officeDocument/2006/math">
                    <m:r>
                      <a:rPr lang="en-US" sz="3800" b="0" i="0" smtClean="0">
                        <a:latin typeface="Cambria Math" panose="02040503050406030204" pitchFamily="18" charset="0"/>
                        <a:cs typeface="Times New Roman" panose="02020603050405020304" pitchFamily="18" charset="0"/>
                      </a:rPr>
                      <m:t> </m:t>
                    </m:r>
                    <m:d>
                      <m:dPr>
                        <m:begChr m:val="|"/>
                        <m:endChr m:val="|"/>
                        <m:ctrlPr>
                          <a:rPr lang="en-US" sz="3800" b="0" i="1" smtClean="0">
                            <a:latin typeface="Cambria Math" panose="02040503050406030204" pitchFamily="18" charset="0"/>
                            <a:cs typeface="Times New Roman" panose="02020603050405020304" pitchFamily="18" charset="0"/>
                          </a:rPr>
                        </m:ctrlPr>
                      </m:dPr>
                      <m:e>
                        <m:r>
                          <a:rPr lang="en-US" sz="3800" b="0" i="1" smtClean="0">
                            <a:latin typeface="Cambria Math" panose="02040503050406030204" pitchFamily="18" charset="0"/>
                            <a:cs typeface="Times New Roman" panose="02020603050405020304" pitchFamily="18" charset="0"/>
                          </a:rPr>
                          <m:t>𝑞</m:t>
                        </m:r>
                      </m:e>
                    </m:d>
                    <m:r>
                      <a:rPr lang="en-US" sz="3800" b="0" i="1" smtClean="0">
                        <a:latin typeface="Cambria Math" panose="02040503050406030204" pitchFamily="18" charset="0"/>
                        <a:ea typeface="Cambria Math" panose="02040503050406030204" pitchFamily="18" charset="0"/>
                        <a:cs typeface="Times New Roman" panose="02020603050405020304" pitchFamily="18" charset="0"/>
                      </a:rPr>
                      <m:t>≤1</m:t>
                    </m:r>
                    <m:r>
                      <m:rPr>
                        <m:nor/>
                      </m:rPr>
                      <a:rPr lang="en-US" sz="3800" b="0" i="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altLang="en-US" sz="3800">
                        <a:solidFill>
                          <a:srgbClr val="000000"/>
                        </a:solidFill>
                        <a:ea typeface="Open Sans"/>
                        <a:cs typeface="Arial" panose="020B0604020202020204" pitchFamily="34" charset="0"/>
                      </a:rPr>
                      <m:t>th</m:t>
                    </m:r>
                    <m:r>
                      <m:rPr>
                        <m:nor/>
                      </m:rPr>
                      <a:rPr lang="en-US" altLang="en-US" sz="3800">
                        <a:solidFill>
                          <a:srgbClr val="000000"/>
                        </a:solidFill>
                        <a:ea typeface="Open Sans"/>
                        <a:cs typeface="Arial" panose="020B0604020202020204" pitchFamily="34" charset="0"/>
                      </a:rPr>
                      <m:t>ì</m:t>
                    </m:r>
                    <m:func>
                      <m:funcPr>
                        <m:ctrlPr>
                          <a:rPr lang="en-US" sz="3800" i="1">
                            <a:latin typeface="Cambria Math" panose="02040503050406030204" pitchFamily="18" charset="0"/>
                            <a:cs typeface="Times New Roman" panose="02020603050405020304" pitchFamily="18" charset="0"/>
                          </a:rPr>
                        </m:ctrlPr>
                      </m:funcPr>
                      <m:fName>
                        <m:limLow>
                          <m:limLowPr>
                            <m:ctrlPr>
                              <a:rPr lang="en-US" sz="3800" i="1">
                                <a:latin typeface="Cambria Math" panose="02040503050406030204" pitchFamily="18" charset="0"/>
                                <a:cs typeface="Times New Roman" panose="02020603050405020304" pitchFamily="18" charset="0"/>
                              </a:rPr>
                            </m:ctrlPr>
                          </m:limLowPr>
                          <m:e>
                            <m:r>
                              <m:rPr>
                                <m:sty m:val="p"/>
                              </m:rPr>
                              <a:rPr lang="en-US" sz="3800">
                                <a:latin typeface="Cambria Math" panose="02040503050406030204" pitchFamily="18" charset="0"/>
                                <a:ea typeface="Calibri" panose="020F0502020204030204" pitchFamily="34" charset="0"/>
                                <a:cs typeface="Times New Roman" panose="02020603050405020304" pitchFamily="18" charset="0"/>
                              </a:rPr>
                              <m:t>lim</m:t>
                            </m:r>
                          </m:e>
                          <m:lim>
                            <m:r>
                              <a:rPr lang="en-US" sz="3800" i="1">
                                <a:latin typeface="Cambria Math" panose="02040503050406030204" pitchFamily="18" charset="0"/>
                                <a:ea typeface="Calibri" panose="020F0502020204030204" pitchFamily="34" charset="0"/>
                                <a:cs typeface="Times New Roman" panose="02020603050405020304" pitchFamily="18" charset="0"/>
                              </a:rPr>
                              <m:t>𝑥</m:t>
                            </m:r>
                            <m:r>
                              <a:rPr lang="en-US" sz="3800" i="1">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latin typeface="Cambria Math" panose="02040503050406030204" pitchFamily="18" charset="0"/>
                                <a:ea typeface="Calibri" panose="020F0502020204030204" pitchFamily="34"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m:t>
                            </m:r>
                          </m:lim>
                        </m:limLow>
                      </m:fName>
                      <m:e>
                        <m:sSup>
                          <m:sSupPr>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𝑞</m:t>
                            </m:r>
                          </m:e>
                          <m:sup>
                            <m:r>
                              <a:rPr lang="en-US" sz="3800" b="0" i="1" smtClean="0">
                                <a:latin typeface="Cambria Math" panose="02040503050406030204" pitchFamily="18" charset="0"/>
                                <a:ea typeface="Calibri" panose="020F0502020204030204" pitchFamily="34" charset="0"/>
                                <a:cs typeface="Times New Roman" panose="02020603050405020304" pitchFamily="18" charset="0"/>
                              </a:rPr>
                              <m:t>𝑛</m:t>
                            </m:r>
                          </m:sup>
                        </m:sSup>
                        <m:r>
                          <a:rPr lang="en-US" sz="3800" i="1">
                            <a:latin typeface="Cambria Math" panose="02040503050406030204" pitchFamily="18" charset="0"/>
                            <a:ea typeface="Calibri" panose="020F0502020204030204" pitchFamily="34"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0</m:t>
                        </m:r>
                      </m:e>
                    </m:func>
                  </m:oMath>
                </a14:m>
                <a:r>
                  <a:rPr lang="el-GR" altLang="en-US" sz="3800" smtClean="0">
                    <a:solidFill>
                      <a:srgbClr val="000000"/>
                    </a:solidFill>
                    <a:ea typeface="Open Sans"/>
                    <a:cs typeface="Arial" panose="020B0604020202020204" pitchFamily="34" charset="0"/>
                  </a:rPr>
                  <a:t>.</a:t>
                </a:r>
                <a:endParaRPr lang="el-GR" altLang="en-US" sz="3800">
                  <a:solidFill>
                    <a:srgbClr val="000000"/>
                  </a:solidFill>
                  <a:ea typeface="Open Sans"/>
                  <a:cs typeface="Arial" panose="020B0604020202020204" pitchFamily="34" charset="0"/>
                </a:endParaRPr>
              </a:p>
              <a:p>
                <a:pPr lvl="0" algn="just">
                  <a:lnSpc>
                    <a:spcPct val="150000"/>
                  </a:lnSpc>
                  <a:spcBef>
                    <a:spcPts val="1200"/>
                  </a:spcBef>
                  <a:spcAft>
                    <a:spcPts val="1200"/>
                  </a:spcAft>
                </a:pPr>
                <a:r>
                  <a:rPr lang="en-US" altLang="en-US" sz="3800">
                    <a:solidFill>
                      <a:srgbClr val="000000"/>
                    </a:solidFill>
                    <a:ea typeface="Open Sans"/>
                    <a:cs typeface="Arial" panose="020B0604020202020204" pitchFamily="34" charset="0"/>
                  </a:rPr>
                  <a:t>D. </a:t>
                </a:r>
                <a14:m>
                  <m:oMath xmlns:m="http://schemas.openxmlformats.org/officeDocument/2006/math">
                    <m:func>
                      <m:funcPr>
                        <m:ctrlPr>
                          <a:rPr lang="en-US" sz="3800" i="1">
                            <a:latin typeface="Cambria Math" panose="02040503050406030204" pitchFamily="18" charset="0"/>
                            <a:cs typeface="Times New Roman" panose="02020603050405020304" pitchFamily="18" charset="0"/>
                          </a:rPr>
                        </m:ctrlPr>
                      </m:funcPr>
                      <m:fName>
                        <m:limLow>
                          <m:limLowPr>
                            <m:ctrlPr>
                              <a:rPr lang="en-US" sz="3800" i="1">
                                <a:latin typeface="Cambria Math" panose="02040503050406030204" pitchFamily="18" charset="0"/>
                                <a:cs typeface="Times New Roman" panose="02020603050405020304" pitchFamily="18" charset="0"/>
                              </a:rPr>
                            </m:ctrlPr>
                          </m:limLowPr>
                          <m:e>
                            <m:r>
                              <m:rPr>
                                <m:sty m:val="p"/>
                              </m:rPr>
                              <a:rPr lang="en-US" sz="3800">
                                <a:latin typeface="Cambria Math" panose="02040503050406030204" pitchFamily="18" charset="0"/>
                                <a:ea typeface="Calibri" panose="020F0502020204030204" pitchFamily="34" charset="0"/>
                                <a:cs typeface="Times New Roman" panose="02020603050405020304" pitchFamily="18" charset="0"/>
                              </a:rPr>
                              <m:t>lim</m:t>
                            </m:r>
                          </m:e>
                          <m:lim>
                            <m:r>
                              <a:rPr lang="en-US" sz="3800" b="0" i="1" smtClean="0">
                                <a:latin typeface="Cambria Math" panose="02040503050406030204" pitchFamily="18" charset="0"/>
                                <a:ea typeface="Calibri" panose="020F0502020204030204" pitchFamily="34" charset="0"/>
                                <a:cs typeface="Times New Roman" panose="02020603050405020304" pitchFamily="18" charset="0"/>
                              </a:rPr>
                              <m:t>𝑛</m:t>
                            </m:r>
                            <m:r>
                              <a:rPr lang="en-US" sz="3800" i="1">
                                <a:latin typeface="Cambria Math" panose="02040503050406030204" pitchFamily="18" charset="0"/>
                                <a:ea typeface="Calibri" panose="020F0502020204030204" pitchFamily="34" charset="0"/>
                                <a:cs typeface="Times New Roman" panose="02020603050405020304" pitchFamily="18" charset="0"/>
                              </a:rPr>
                              <m:t>→</m:t>
                            </m:r>
                            <m:r>
                              <a:rPr lang="en-US" sz="3800" i="1">
                                <a:latin typeface="Cambria Math" panose="02040503050406030204" pitchFamily="18" charset="0"/>
                                <a:ea typeface="Calibri" panose="020F0502020204030204" pitchFamily="34"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m:t>
                            </m:r>
                          </m:lim>
                        </m:limLow>
                      </m:fName>
                      <m:e>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b="0" i="1" smtClean="0">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b="0" i="0" smtClean="0">
                                    <a:latin typeface="Cambria Math" panose="02040503050406030204" pitchFamily="18" charset="0"/>
                                    <a:ea typeface="Calibri" panose="020F0502020204030204" pitchFamily="34" charset="0"/>
                                    <a:cs typeface="Times New Roman" panose="02020603050405020304" pitchFamily="18" charset="0"/>
                                  </a:rPr>
                                  <m:t>sin</m:t>
                                </m:r>
                              </m:fName>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𝑛</m:t>
                                </m:r>
                              </m:e>
                            </m:func>
                          </m:num>
                          <m:den>
                            <m:r>
                              <a:rPr lang="en-US" sz="3800" b="0" i="1" smtClean="0">
                                <a:latin typeface="Cambria Math" panose="02040503050406030204" pitchFamily="18" charset="0"/>
                                <a:ea typeface="Calibri" panose="020F0502020204030204" pitchFamily="34" charset="0"/>
                                <a:cs typeface="Times New Roman" panose="02020603050405020304" pitchFamily="18" charset="0"/>
                              </a:rPr>
                              <m:t>𝑛</m:t>
                            </m:r>
                            <m:r>
                              <a:rPr lang="en-US" sz="3800" b="0" i="1" smtClean="0">
                                <a:latin typeface="Cambria Math" panose="02040503050406030204" pitchFamily="18" charset="0"/>
                                <a:ea typeface="Calibri" panose="020F0502020204030204" pitchFamily="34" charset="0"/>
                                <a:cs typeface="Times New Roman" panose="02020603050405020304" pitchFamily="18" charset="0"/>
                              </a:rPr>
                              <m:t>+1</m:t>
                            </m:r>
                          </m:den>
                        </m:f>
                        <m:r>
                          <a:rPr lang="en-US" sz="3800" i="1">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latin typeface="Cambria Math" panose="02040503050406030204" pitchFamily="18" charset="0"/>
                            <a:ea typeface="Calibri" panose="020F0502020204030204" pitchFamily="34" charset="0"/>
                            <a:cs typeface="Times New Roman" panose="02020603050405020304" pitchFamily="18" charset="0"/>
                          </a:rPr>
                          <m:t>0</m:t>
                        </m:r>
                      </m:e>
                    </m:func>
                  </m:oMath>
                </a14:m>
                <a:r>
                  <a:rPr lang="el-GR" altLang="en-US" sz="3800">
                    <a:solidFill>
                      <a:srgbClr val="000000"/>
                    </a:solidFill>
                    <a:ea typeface="Open Sans"/>
                    <a:cs typeface="Arial" panose="020B0604020202020204" pitchFamily="34" charset="0"/>
                  </a:rPr>
                  <a:t>.</a:t>
                </a:r>
                <a:endParaRPr kumimoji="0" lang="en-US" altLang="en-US" sz="3800" b="0" i="0" u="none" strike="noStrike" kern="1200" cap="none" spc="0" normalizeH="0" baseline="0" noProof="0" smtClean="0">
                  <a:ln>
                    <a:noFill/>
                  </a:ln>
                  <a:solidFill>
                    <a:prstClr val="black"/>
                  </a:solidFill>
                  <a:effectLst/>
                  <a:uLnTx/>
                  <a:uFillTx/>
                  <a:cs typeface="Arial" panose="020B0604020202020204" pitchFamily="34" charset="0"/>
                </a:endParaRPr>
              </a:p>
            </p:txBody>
          </p:sp>
        </mc:Choice>
        <mc:Fallback>
          <p:sp>
            <p:nvSpPr>
              <p:cNvPr id="10" name="Rectangle 1"/>
              <p:cNvSpPr>
                <a:spLocks noRot="1" noChangeAspect="1" noMove="1" noResize="1" noEditPoints="1" noAdjustHandles="1" noChangeArrowheads="1" noChangeShapeType="1" noTextEdit="1"/>
              </p:cNvSpPr>
              <p:nvPr/>
            </p:nvSpPr>
            <p:spPr bwMode="auto">
              <a:xfrm>
                <a:off x="4839258" y="3299300"/>
                <a:ext cx="9924640" cy="6120906"/>
              </a:xfrm>
              <a:prstGeom prst="rect">
                <a:avLst/>
              </a:prstGeom>
              <a:blipFill>
                <a:blip r:embed="rId3"/>
                <a:stretch>
                  <a:fillRect l="-2027" r="-11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0"/>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5418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527384"/>
            <a:ext cx="16749288" cy="9193801"/>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460511" y="7277100"/>
            <a:ext cx="1801258" cy="2175043"/>
          </a:xfrm>
          <a:prstGeom prst="rect">
            <a:avLst/>
          </a:prstGeom>
        </p:spPr>
      </p:pic>
      <p:sp>
        <p:nvSpPr>
          <p:cNvPr id="5" name="Rectangle 4"/>
          <p:cNvSpPr/>
          <p:nvPr/>
        </p:nvSpPr>
        <p:spPr>
          <a:xfrm>
            <a:off x="3312818" y="2857500"/>
            <a:ext cx="11937883" cy="707886"/>
          </a:xfrm>
          <a:prstGeom prst="rect">
            <a:avLst/>
          </a:prstGeom>
        </p:spPr>
        <p:txBody>
          <a:bodyPr wrap="none">
            <a:spAutoFit/>
          </a:bodyPr>
          <a:lstStyle/>
          <a:p>
            <a:pPr lvl="0"/>
            <a:r>
              <a:rPr kumimoji="0" 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Bài 6. </a:t>
            </a:r>
            <a:r>
              <a:rPr lang="vi-VN" sz="4000">
                <a:solidFill>
                  <a:srgbClr val="000000"/>
                </a:solidFill>
                <a:cs typeface="Arial" panose="020B0604020202020204" pitchFamily="34" charset="0"/>
              </a:rPr>
              <a:t>Hàm số nào dưới đây </a:t>
            </a:r>
            <a:r>
              <a:rPr lang="vi-VN" sz="4000" b="1">
                <a:solidFill>
                  <a:srgbClr val="000000"/>
                </a:solidFill>
                <a:cs typeface="Arial" panose="020B0604020202020204" pitchFamily="34" charset="0"/>
              </a:rPr>
              <a:t>không</a:t>
            </a:r>
            <a:r>
              <a:rPr lang="vi-VN" sz="4000">
                <a:solidFill>
                  <a:srgbClr val="000000"/>
                </a:solidFill>
                <a:cs typeface="Arial" panose="020B0604020202020204" pitchFamily="34" charset="0"/>
              </a:rPr>
              <a:t> liên tục trên ℝ?</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3586841" y="3249543"/>
                <a:ext cx="11166903" cy="481978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300000"/>
                  </a:lnSpc>
                </a:pPr>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 </a:t>
                </a:r>
                <a14:m>
                  <m:oMath xmlns:m="http://schemas.openxmlformats.org/officeDocument/2006/math">
                    <m:r>
                      <a:rPr lang="en-US" sz="4000" i="1" smtClean="0">
                        <a:solidFill>
                          <a:srgbClr val="000000"/>
                        </a:solidFill>
                        <a:latin typeface="Cambria Math" panose="02040503050406030204" pitchFamily="18" charset="0"/>
                      </a:rPr>
                      <m:t>𝑦</m:t>
                    </m:r>
                    <m:r>
                      <a:rPr lang="en-US" sz="4000" i="1" smtClean="0">
                        <a:solidFill>
                          <a:srgbClr val="000000"/>
                        </a:solidFill>
                        <a:latin typeface="Cambria Math" panose="02040503050406030204" pitchFamily="18" charset="0"/>
                      </a:rPr>
                      <m:t>=</m:t>
                    </m:r>
                    <m:r>
                      <a:rPr lang="en-US" sz="4000" i="1" smtClean="0">
                        <a:solidFill>
                          <a:srgbClr val="000000"/>
                        </a:solidFill>
                        <a:latin typeface="Cambria Math" panose="02040503050406030204" pitchFamily="18" charset="0"/>
                      </a:rPr>
                      <m:t>𝑡𝑎𝑛𝑥</m:t>
                    </m:r>
                  </m:oMath>
                </a14:m>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B</a:t>
                </a:r>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+3</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m:t>
                        </m:r>
                      </m:num>
                      <m:den>
                        <m:sSup>
                          <m:sSupPr>
                            <m:ctrlPr>
                              <a:rPr lang="en-US" sz="4000" i="1">
                                <a:solidFill>
                                  <a:srgbClr val="000000"/>
                                </a:solidFill>
                                <a:latin typeface="Cambria Math" panose="02040503050406030204" pitchFamily="18" charset="0"/>
                                <a:cs typeface="Arial" panose="020B0604020202020204" pitchFamily="34" charset="0"/>
                              </a:rPr>
                            </m:ctrlPr>
                          </m:sSupPr>
                          <m:e>
                            <m:r>
                              <a:rPr lang="en-US" sz="4000" i="1">
                                <a:solidFill>
                                  <a:srgbClr val="000000"/>
                                </a:solidFill>
                                <a:latin typeface="Cambria Math" panose="02040503050406030204" pitchFamily="18" charset="0"/>
                                <a:cs typeface="Arial" panose="020B0604020202020204" pitchFamily="34" charset="0"/>
                              </a:rPr>
                              <m:t>𝑥</m:t>
                            </m:r>
                          </m:e>
                          <m:sup>
                            <m:r>
                              <a:rPr lang="en-US" sz="4000" i="1">
                                <a:solidFill>
                                  <a:srgbClr val="000000"/>
                                </a:solidFill>
                                <a:latin typeface="Cambria Math" panose="02040503050406030204" pitchFamily="18" charset="0"/>
                                <a:cs typeface="Arial" panose="020B0604020202020204" pitchFamily="34" charset="0"/>
                              </a:rPr>
                              <m:t>2</m:t>
                            </m:r>
                          </m:sup>
                        </m:sSup>
                        <m:r>
                          <a:rPr lang="en-US" sz="4000" b="0" i="1" smtClean="0">
                            <a:solidFill>
                              <a:srgbClr val="000000"/>
                            </a:solidFill>
                            <a:latin typeface="Cambria Math" panose="02040503050406030204" pitchFamily="18" charset="0"/>
                            <a:cs typeface="Arial" panose="020B0604020202020204" pitchFamily="34" charset="0"/>
                          </a:rPr>
                          <m:t>+1</m:t>
                        </m:r>
                      </m:den>
                    </m:f>
                  </m:oMath>
                </a14:m>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a:t>
                </a:r>
                <a:endPar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endParaRPr>
              </a:p>
              <a:p>
                <a:pPr lvl="0" algn="just">
                  <a:lnSpc>
                    <a:spcPct val="300000"/>
                  </a:lnSpc>
                </a:pPr>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C.</a:t>
                </a:r>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a:t>
                </a:r>
                <a14:m>
                  <m:oMath xmlns:m="http://schemas.openxmlformats.org/officeDocument/2006/math">
                    <m:r>
                      <a:rPr lang="en-US" sz="4000" b="0" i="0" smtClean="0">
                        <a:solidFill>
                          <a:srgbClr val="000000"/>
                        </a:solidFill>
                        <a:latin typeface="Cambria Math" panose="02040503050406030204" pitchFamily="18" charset="0"/>
                      </a:rPr>
                      <m:t> </m:t>
                    </m:r>
                    <m:r>
                      <a:rPr lang="en-US" sz="4000" i="1">
                        <a:solidFill>
                          <a:srgbClr val="000000"/>
                        </a:solidFill>
                        <a:latin typeface="Cambria Math" panose="02040503050406030204" pitchFamily="18" charset="0"/>
                      </a:rPr>
                      <m:t>𝑦</m:t>
                    </m:r>
                    <m:r>
                      <a:rPr lang="en-US" sz="4000" i="1">
                        <a:solidFill>
                          <a:srgbClr val="000000"/>
                        </a:solidFill>
                        <a:latin typeface="Cambria Math" panose="02040503050406030204" pitchFamily="18" charset="0"/>
                      </a:rPr>
                      <m:t>=</m:t>
                    </m:r>
                    <m:r>
                      <a:rPr lang="en-US" sz="4000" b="0" i="1" smtClean="0">
                        <a:solidFill>
                          <a:srgbClr val="000000"/>
                        </a:solidFill>
                        <a:latin typeface="Cambria Math" panose="02040503050406030204" pitchFamily="18" charset="0"/>
                      </a:rPr>
                      <m:t>𝑠𝑖𝑛</m:t>
                    </m:r>
                    <m:r>
                      <a:rPr lang="en-US" sz="4000" i="1">
                        <a:solidFill>
                          <a:srgbClr val="000000"/>
                        </a:solidFill>
                        <a:latin typeface="Cambria Math" panose="02040503050406030204" pitchFamily="18" charset="0"/>
                      </a:rPr>
                      <m:t>𝑥</m:t>
                    </m:r>
                  </m:oMath>
                </a14:m>
                <a:r>
                  <a:rPr kumimoji="0" lang="pt-BR" altLang="en-US" sz="40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Arial" panose="020B0604020202020204" pitchFamily="34" charset="0"/>
                  </a:rPr>
                  <a:t>.					D</a:t>
                </a:r>
                <a:r>
                  <a:rPr kumimoji="0" lang="pt-BR" altLang="en-US" sz="40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𝑦</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d>
                      <m:dPr>
                        <m:begChr m:val="|"/>
                        <m:endChr m:val="|"/>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e>
                    </m:d>
                  </m:oMath>
                </a14:m>
                <a:endParaRPr kumimoji="0" lang="pt-BR" altLang="en-US" sz="4000" b="0" i="1" u="none" strike="noStrike" kern="1200" cap="none" spc="0" normalizeH="0" baseline="0" noProof="0">
                  <a:ln>
                    <a:noFill/>
                  </a:ln>
                  <a:solidFill>
                    <a:srgbClr val="000000"/>
                  </a:solidFill>
                  <a:effectLst/>
                  <a:uLnTx/>
                  <a:uFillTx/>
                  <a:ea typeface="Open Sans"/>
                  <a:cs typeface="Arial" panose="020B0604020202020204" pitchFamily="34" charset="0"/>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3586841" y="3249543"/>
                <a:ext cx="11166903" cy="4819781"/>
              </a:xfrm>
              <a:prstGeom prst="rect">
                <a:avLst/>
              </a:prstGeom>
              <a:blipFill>
                <a:blip r:embed="rId3"/>
                <a:stretch>
                  <a:fillRect l="-1910" r="-98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Oval 6"/>
          <p:cNvSpPr/>
          <p:nvPr/>
        </p:nvSpPr>
        <p:spPr>
          <a:xfrm>
            <a:off x="3200400" y="4762500"/>
            <a:ext cx="1143000" cy="10305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403953" y="800100"/>
            <a:ext cx="15532680" cy="12050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F497D"/>
                </a:solidFill>
                <a:effectLst/>
                <a:uLnTx/>
                <a:uFillTx/>
                <a:latin typeface="Arial" panose="020B0604020202020204" pitchFamily="34" charset="0"/>
                <a:ea typeface="Arial"/>
                <a:cs typeface="Arial" panose="020B0604020202020204" pitchFamily="34" charset="0"/>
                <a:sym typeface="Arial"/>
              </a:rPr>
              <a:t>BÀI TẬP TRẮC NGHIỆM</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3304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2154</TotalTime>
  <Words>2348</Words>
  <PresentationFormat>Custom</PresentationFormat>
  <Paragraphs>337</Paragraphs>
  <Slides>62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Open Sans</vt:lpstr>
      <vt:lpstr>Cambria Math</vt:lpstr>
      <vt:lpstr>Malgun Gothic</vt:lpstr>
      <vt:lpstr>Calibri</vt:lpstr>
      <vt:lpstr>Times New Roman</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2023-12-28T02:47:10Z</dcterms:modified>
  <dc:identifier>DAFbMaXWWas</dc:identifier>
</cp:coreProperties>
</file>