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90" r:id="rId1"/>
  </p:sldMasterIdLst>
  <p:sldIdLst>
    <p:sldId id="263" r:id="rId2"/>
    <p:sldId id="264" r:id="rId3"/>
    <p:sldId id="259" r:id="rId4"/>
    <p:sldId id="266" r:id="rId5"/>
    <p:sldId id="268" r:id="rId6"/>
    <p:sldId id="270" r:id="rId7"/>
    <p:sldId id="273" r:id="rId8"/>
    <p:sldId id="261" r:id="rId9"/>
    <p:sldId id="262" r:id="rId10"/>
  </p:sldIdLst>
  <p:sldSz cx="18288000" cy="10287000"/>
  <p:notesSz cx="6858000" cy="9144000"/>
  <p:embeddedFontLst>
    <p:embeddedFont>
      <p:font typeface="SimSun" pitchFamily="2" charset="-122"/>
      <p:regular r:id="rId11"/>
    </p:embeddedFont>
    <p:embeddedFont>
      <p:font typeface="Gill Sans MT" pitchFamily="34" charset="0"/>
      <p:regular r:id="rId12"/>
      <p:bold r:id="rId13"/>
      <p:italic r:id="rId14"/>
      <p:boldItalic r:id="rId15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22">
          <p15:clr>
            <a:srgbClr val="A4A3A4"/>
          </p15:clr>
        </p15:guide>
        <p15:guide id="2" pos="289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852B"/>
    <a:srgbClr val="A3B1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>
        <p:scale>
          <a:sx n="51" d="100"/>
          <a:sy n="51" d="100"/>
        </p:scale>
        <p:origin x="-456" y="186"/>
      </p:cViewPr>
      <p:guideLst>
        <p:guide orient="horz" pos="2122"/>
        <p:guide pos="28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26669" y="1203448"/>
            <a:ext cx="12955610" cy="3812147"/>
          </a:xfrm>
        </p:spPr>
        <p:txBody>
          <a:bodyPr bIns="0" anchor="b">
            <a:normAutofit/>
          </a:bodyPr>
          <a:lstStyle>
            <a:lvl1pPr algn="l">
              <a:defRPr sz="99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26670" y="5296807"/>
            <a:ext cx="12955608" cy="1466432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2700" b="0" cap="all" baseline="0">
                <a:solidFill>
                  <a:schemeClr val="tx1"/>
                </a:solidFill>
              </a:defRPr>
            </a:lvl1pPr>
            <a:lvl2pPr marL="685800" indent="0" algn="ctr">
              <a:buNone/>
              <a:defRPr sz="27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07/11/2022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4751" y="493961"/>
            <a:ext cx="7460873" cy="463802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56497" y="1198460"/>
            <a:ext cx="1216529" cy="755367"/>
          </a:xfr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3626670" y="5292813"/>
            <a:ext cx="12955608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764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07/11/2022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2180844" y="2770632"/>
            <a:ext cx="1441128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1960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158667" y="1198460"/>
            <a:ext cx="2423613" cy="6989834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67008" y="1198460"/>
            <a:ext cx="11743245" cy="69898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07/11/2022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158667" y="1198460"/>
            <a:ext cx="0" cy="6989834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0788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07/11/2022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2180844" y="2770632"/>
            <a:ext cx="1441128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685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1359" y="2634195"/>
            <a:ext cx="12964731" cy="2831925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1359" y="5709293"/>
            <a:ext cx="12945669" cy="1519394"/>
          </a:xfrm>
        </p:spPr>
        <p:txBody>
          <a:bodyPr tIns="91440">
            <a:normAutofit/>
          </a:bodyPr>
          <a:lstStyle>
            <a:lvl1pPr marL="0" indent="0" algn="l">
              <a:buNone/>
              <a:defRPr sz="2700">
                <a:solidFill>
                  <a:schemeClr val="tx1"/>
                </a:solidFill>
              </a:defRPr>
            </a:lvl1pPr>
            <a:lvl2pPr marL="6858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07/11/2022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181359" y="5707478"/>
            <a:ext cx="1294566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1976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826" y="1207334"/>
            <a:ext cx="14408453" cy="15889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0997" y="3016318"/>
            <a:ext cx="6967728" cy="51728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20657" y="3026015"/>
            <a:ext cx="6967728" cy="5162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07/11/2022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2180844" y="2770632"/>
            <a:ext cx="1441128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141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0787" y="1206245"/>
            <a:ext cx="14411492" cy="158447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0787" y="3029324"/>
            <a:ext cx="6967728" cy="1202915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3300" b="0" cap="all" baseline="0">
                <a:solidFill>
                  <a:schemeClr val="accent1"/>
                </a:solidFill>
              </a:defRPr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70787" y="4236404"/>
            <a:ext cx="6967728" cy="39666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618543" y="3034505"/>
            <a:ext cx="6967728" cy="1203356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3300" b="0" cap="all" baseline="0">
                <a:solidFill>
                  <a:schemeClr val="accent1"/>
                </a:solidFill>
              </a:defRPr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618543" y="4232237"/>
            <a:ext cx="6967728" cy="39560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07/11/2022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2180844" y="2770632"/>
            <a:ext cx="1441128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4916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07/11/2022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2180844" y="2770632"/>
            <a:ext cx="1441128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0524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07/11/2022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32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007" y="1198460"/>
            <a:ext cx="4909649" cy="3370676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65571" y="1198461"/>
            <a:ext cx="9018705" cy="6988239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67007" y="4808237"/>
            <a:ext cx="4912520" cy="3372272"/>
          </a:xfrm>
        </p:spPr>
        <p:txBody>
          <a:bodyPr/>
          <a:lstStyle>
            <a:lvl1pPr marL="0" indent="0" algn="l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07/11/2022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2172420" y="4808237"/>
            <a:ext cx="490423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3514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1216081" y="723256"/>
            <a:ext cx="6111800" cy="7723652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6809" y="1694270"/>
            <a:ext cx="8298492" cy="2745876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186584" y="1683814"/>
            <a:ext cx="4186757" cy="5799491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75494" y="4718988"/>
            <a:ext cx="8286606" cy="3005613"/>
          </a:xfrm>
        </p:spPr>
        <p:txBody>
          <a:bodyPr>
            <a:normAutofit/>
          </a:bodyPr>
          <a:lstStyle>
            <a:lvl1pPr marL="0" indent="0" algn="l">
              <a:buNone/>
              <a:defRPr sz="27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71074" y="8204785"/>
            <a:ext cx="8291027" cy="480185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t>07/11/2022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71073" y="477961"/>
            <a:ext cx="8311506" cy="481397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2171074" y="4715408"/>
            <a:ext cx="8291027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1932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029215"/>
            <a:ext cx="18288000" cy="6158912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9189720"/>
            <a:ext cx="18288000" cy="111442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7369" y="1206779"/>
            <a:ext cx="14404913" cy="157385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7369" y="3023599"/>
            <a:ext cx="14404913" cy="5175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331208" y="495555"/>
            <a:ext cx="5251073" cy="4638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07/11/2022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7369" y="493961"/>
            <a:ext cx="8908254" cy="4638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091" y="1198460"/>
            <a:ext cx="1216529" cy="755367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42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9192620"/>
            <a:ext cx="18288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6538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48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120000"/>
        </a:lnSpc>
        <a:spcBef>
          <a:spcPts val="1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3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7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1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 Box 115"/>
          <p:cNvSpPr txBox="1"/>
          <p:nvPr/>
        </p:nvSpPr>
        <p:spPr>
          <a:xfrm>
            <a:off x="2362200" y="2387600"/>
            <a:ext cx="13677900" cy="50774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ctr">
              <a:lnSpc>
                <a:spcPct val="150000"/>
              </a:lnSpc>
            </a:pPr>
            <a:r>
              <a:rPr lang="en-US" sz="72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BÀI 14. THỰC HÀNH: NHÂN GIỐNG CÂY ĂN QUẢ BẰNG PHƯƠNG PHÁP GHÉP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4724400" y="3009900"/>
            <a:ext cx="8610600" cy="2228215"/>
          </a:xfrm>
          <a:prstGeom prst="rect">
            <a:avLst/>
          </a:prstGeom>
          <a:solidFill>
            <a:srgbClr val="A3B1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6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Chuẩn bị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3124160" y="1181297"/>
            <a:ext cx="11555469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Dụng cụ, nguyên vật liệu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371600" y="2418080"/>
            <a:ext cx="7078345" cy="56311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vi-VN" sz="4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vi-VN" sz="4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Dụng cụ</a:t>
            </a:r>
            <a:r>
              <a:rPr lang="vi-VN" sz="4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vi-V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Dao ghép</a:t>
            </a:r>
          </a:p>
          <a:p>
            <a:pPr marL="571500" indent="-57150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Kéo cắt cành</a:t>
            </a:r>
          </a:p>
          <a:p>
            <a:pPr marL="571500" indent="-571500">
              <a:lnSpc>
                <a:spcPct val="150000"/>
              </a:lnSpc>
              <a:spcAft>
                <a:spcPts val="0"/>
              </a:spcAft>
              <a:buFont typeface="Wingdings" panose="05000000000000000000" charset="0"/>
              <a:buChar char="Ø"/>
            </a:pPr>
            <a:r>
              <a:rPr lang="en-US" altLang="vi-VN" sz="4000" b="1" dirty="0">
                <a:latin typeface="Arial" panose="020B0604020202020204" pitchFamily="34" charset="0"/>
                <a:cs typeface="Arial" panose="020B0604020202020204" pitchFamily="34" charset="0"/>
              </a:rPr>
              <a:t>Nguyên vật liệu</a:t>
            </a:r>
            <a:endParaRPr lang="vi-V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vi-VN" sz="4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Cây làm gốc ghép</a:t>
            </a:r>
          </a:p>
          <a:p>
            <a:pPr marL="571500" indent="-57150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vi-VN" sz="4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Cành để lấy mắt ghép</a:t>
            </a:r>
          </a:p>
        </p:txBody>
      </p:sp>
      <p:pic>
        <p:nvPicPr>
          <p:cNvPr id="200" name="Picture 199"/>
          <p:cNvPicPr/>
          <p:nvPr/>
        </p:nvPicPr>
        <p:blipFill>
          <a:blip r:embed="rId2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39000" y="2705100"/>
            <a:ext cx="2115185" cy="189611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1" name="Picture 200"/>
          <p:cNvPicPr/>
          <p:nvPr/>
        </p:nvPicPr>
        <p:blipFill>
          <a:blip r:embed="rId3">
            <a:clrChange>
              <a:clrFrom>
                <a:srgbClr val="E9EAEC">
                  <a:alpha val="100000"/>
                </a:srgbClr>
              </a:clrFrom>
              <a:clrTo>
                <a:srgbClr val="E9EAEC">
                  <a:alpha val="100000"/>
                  <a:alpha val="0"/>
                </a:srgbClr>
              </a:clrTo>
            </a:clrChange>
          </a:blip>
          <a:srcRect t="4817" b="5917"/>
          <a:stretch>
            <a:fillRect/>
          </a:stretch>
        </p:blipFill>
        <p:spPr>
          <a:xfrm>
            <a:off x="6934200" y="5067300"/>
            <a:ext cx="3062605" cy="259461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rcRect b="14393"/>
          <a:stretch>
            <a:fillRect/>
          </a:stretch>
        </p:blipFill>
        <p:spPr>
          <a:xfrm>
            <a:off x="10515600" y="2616835"/>
            <a:ext cx="6741160" cy="505333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4243705" y="3173730"/>
            <a:ext cx="9800590" cy="2209165"/>
          </a:xfrm>
          <a:prstGeom prst="rect">
            <a:avLst/>
          </a:prstGeom>
          <a:solidFill>
            <a:srgbClr val="A3B1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6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2. Các bước thực hành</a:t>
            </a:r>
            <a:endParaRPr lang="en-US" sz="6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 Box 117"/>
          <p:cNvSpPr txBox="1"/>
          <p:nvPr/>
        </p:nvSpPr>
        <p:spPr>
          <a:xfrm>
            <a:off x="1371600" y="571500"/>
            <a:ext cx="8449310" cy="736490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just">
              <a:lnSpc>
                <a:spcPct val="150000"/>
              </a:lnSpc>
              <a:buFont typeface="Wingdings" panose="05000000000000000000" charset="0"/>
              <a:buNone/>
            </a:pPr>
            <a:r>
              <a:rPr lang="en-US" sz="40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Ghép đoạn cành</a:t>
            </a:r>
          </a:p>
          <a:p>
            <a:pPr marL="571500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Cành bánh tẻ có đường kính tương đương với gốc ghép, có lá, mầm ngủ to, không sâu, bệnh.</a:t>
            </a:r>
          </a:p>
          <a:p>
            <a:pPr marL="571500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Cắt bỏ lá cành ghép.</a:t>
            </a:r>
          </a:p>
          <a:p>
            <a:pPr marL="571500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Cắt vát đầu gốc của cành ghép (có từ 2 đến 3 mầm ngủ) một vết dài khoảng 1,5 – 2 cm.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rcRect b="14393"/>
          <a:stretch>
            <a:fillRect/>
          </a:stretch>
        </p:blipFill>
        <p:spPr>
          <a:xfrm>
            <a:off x="10591800" y="2346178"/>
            <a:ext cx="6852285" cy="559498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 Box 117"/>
          <p:cNvSpPr txBox="1"/>
          <p:nvPr/>
        </p:nvSpPr>
        <p:spPr>
          <a:xfrm>
            <a:off x="1219200" y="876300"/>
            <a:ext cx="15128875" cy="28613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just">
              <a:lnSpc>
                <a:spcPct val="150000"/>
              </a:lnSpc>
              <a:buFont typeface="Wingdings" panose="05000000000000000000" charset="0"/>
              <a:buNone/>
            </a:pPr>
            <a:r>
              <a:rPr lang="en-US" sz="40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Ghép chữ T</a:t>
            </a:r>
          </a:p>
          <a:p>
            <a:pPr marL="571500" indent="-571500" algn="just">
              <a:lnSpc>
                <a:spcPct val="150000"/>
              </a:lnSpc>
              <a:buFont typeface="Wingdings" panose="05000000000000000000" charset="0"/>
              <a:buChar char="Ø"/>
            </a:pPr>
            <a:r>
              <a:rPr lang="en-US" sz="4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Bước 1: </a:t>
            </a:r>
            <a:r>
              <a:rPr lang="en-US" sz="4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Cắt mắt ghép Cắt một miếng vỏ hình thoi dài khoảng 1,5 – 2 cm, có một ít gỗ và mầm ngủ.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7400" y="4229100"/>
            <a:ext cx="6968490" cy="483425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4191000" y="3691255"/>
            <a:ext cx="10118090" cy="2209165"/>
          </a:xfrm>
          <a:prstGeom prst="rect">
            <a:avLst/>
          </a:prstGeom>
          <a:solidFill>
            <a:srgbClr val="A3B1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6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Thực hành &amp; đánh giá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 Box 117"/>
          <p:cNvSpPr txBox="1"/>
          <p:nvPr/>
        </p:nvSpPr>
        <p:spPr>
          <a:xfrm>
            <a:off x="1067435" y="571500"/>
            <a:ext cx="16273145" cy="9220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ctr">
              <a:lnSpc>
                <a:spcPct val="150000"/>
              </a:lnSpc>
              <a:buFont typeface="Wingdings" panose="05000000000000000000" charset="0"/>
              <a:buNone/>
            </a:pPr>
            <a:r>
              <a:rPr lang="en-US" sz="36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Đánh giá kết quả thực hành nhân giống cây bằng phương pháp ghép</a:t>
            </a:r>
          </a:p>
        </p:txBody>
      </p:sp>
      <p:graphicFrame>
        <p:nvGraphicFramePr>
          <p:cNvPr id="2" name="Table 1"/>
          <p:cNvGraphicFramePr/>
          <p:nvPr/>
        </p:nvGraphicFramePr>
        <p:xfrm>
          <a:off x="914400" y="1714500"/>
          <a:ext cx="16578580" cy="8175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39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3019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590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8797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968375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en-US" sz="3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Tiêu chí đánh giá</a:t>
                      </a:r>
                    </a:p>
                  </a:txBody>
                  <a:tcPr anchor="ctr">
                    <a:lnL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R>
                    <a:lnT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T>
                    <a:lnB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B>
                    <a:solidFill>
                      <a:srgbClr val="64852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en-US" sz="3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Kết qủa</a:t>
                      </a:r>
                    </a:p>
                  </a:txBody>
                  <a:tcPr anchor="ctr">
                    <a:lnL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R>
                    <a:lnT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T>
                    <a:lnB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B>
                    <a:solidFill>
                      <a:srgbClr val="64852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T>
                    <a:lnB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R>
                    <a:lnT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T>
                    <a:lnB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en-US" sz="3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Người đánh giá</a:t>
                      </a:r>
                    </a:p>
                  </a:txBody>
                  <a:tcPr anchor="ctr">
                    <a:lnL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R>
                    <a:lnT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T>
                    <a:lnB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B>
                    <a:solidFill>
                      <a:srgbClr val="6485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683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R>
                    <a:lnB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en-US" sz="3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Tốt</a:t>
                      </a:r>
                    </a:p>
                  </a:txBody>
                  <a:tcPr anchor="ctr">
                    <a:lnL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R>
                    <a:lnT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T>
                    <a:lnB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en-US" sz="3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Đạt</a:t>
                      </a:r>
                    </a:p>
                  </a:txBody>
                  <a:tcPr anchor="ctr">
                    <a:lnL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R>
                    <a:lnT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T>
                    <a:lnB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en-US" sz="3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Không đạt</a:t>
                      </a:r>
                    </a:p>
                  </a:txBody>
                  <a:tcPr anchor="ctr">
                    <a:lnL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R>
                    <a:lnT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T>
                    <a:lnB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R>
                    <a:lnB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7091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en-US" sz="36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Các bước thực hành</a:t>
                      </a:r>
                    </a:p>
                  </a:txBody>
                  <a:tcPr anchor="ctr">
                    <a:lnL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R>
                    <a:lnT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T>
                    <a:lnB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endParaRPr lang="en-US" sz="3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R>
                    <a:lnT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T>
                    <a:lnB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endParaRPr lang="en-US" sz="3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R>
                    <a:lnT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T>
                    <a:lnB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endParaRPr lang="en-US" sz="3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R>
                    <a:lnT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T>
                    <a:lnB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endParaRPr lang="en-US" sz="3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R>
                    <a:lnT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T>
                    <a:lnB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7028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en-US" sz="36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Kĩ thuật thực hành</a:t>
                      </a:r>
                    </a:p>
                  </a:txBody>
                  <a:tcPr anchor="ctr">
                    <a:lnL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R>
                    <a:lnT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T>
                    <a:lnB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endParaRPr lang="en-US" sz="3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R>
                    <a:lnT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T>
                    <a:lnB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endParaRPr lang="en-US" sz="3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R>
                    <a:lnT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T>
                    <a:lnB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endParaRPr lang="en-US" sz="3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R>
                    <a:lnT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T>
                    <a:lnB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endParaRPr lang="en-US" sz="3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R>
                    <a:lnT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T>
                    <a:lnB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6032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en-US" sz="3600" b="1"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Kết quả thực hành </a:t>
                      </a:r>
                      <a:r>
                        <a:rPr lang="en-US" sz="3600" b="0"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( thời gian thực hành, số lượng, cây ghép)</a:t>
                      </a:r>
                    </a:p>
                  </a:txBody>
                  <a:tcPr anchor="ctr">
                    <a:lnL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R>
                    <a:lnT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T>
                    <a:lnB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endParaRPr lang="en-US" sz="3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R>
                    <a:lnT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T>
                    <a:lnB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endParaRPr lang="en-US" sz="3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R>
                    <a:lnT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T>
                    <a:lnB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endParaRPr lang="en-US" sz="3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R>
                    <a:lnT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T>
                    <a:lnB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endParaRPr lang="en-US" sz="3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R>
                    <a:lnT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T>
                    <a:lnB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73736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r>
                        <a:rPr lang="en-US" sz="36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 toàn lao động và vệ sinh môi trường</a:t>
                      </a:r>
                    </a:p>
                  </a:txBody>
                  <a:tcPr anchor="ctr">
                    <a:lnL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R>
                    <a:lnT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T>
                    <a:lnB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endParaRPr lang="en-US" sz="3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R>
                    <a:lnT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T>
                    <a:lnB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endParaRPr lang="en-US" sz="3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R>
                    <a:lnT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T>
                    <a:lnB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endParaRPr lang="en-US" sz="3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R>
                    <a:lnT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T>
                    <a:lnB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buNone/>
                      </a:pPr>
                      <a:endParaRPr lang="en-US" sz="3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R>
                    <a:lnT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T>
                    <a:lnB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406;p42"/>
          <p:cNvSpPr txBox="1">
            <a:spLocks noGrp="1"/>
          </p:cNvSpPr>
          <p:nvPr/>
        </p:nvSpPr>
        <p:spPr>
          <a:xfrm>
            <a:off x="2590800" y="2857500"/>
            <a:ext cx="13263880" cy="2590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Teko Light" panose="02000000000000000000"/>
              <a:buNone/>
              <a:defRPr sz="6500" b="0" i="0" u="none" strike="noStrike" cap="none">
                <a:solidFill>
                  <a:schemeClr val="accent1"/>
                </a:solidFill>
                <a:latin typeface="Teko Light" panose="02000000000000000000"/>
                <a:ea typeface="Teko Light" panose="02000000000000000000"/>
                <a:cs typeface="Teko Light" panose="02000000000000000000"/>
                <a:sym typeface="Teko Light" panose="02000000000000000000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Teko Light" panose="02000000000000000000"/>
              <a:buNone/>
              <a:defRPr sz="4800" b="0" i="0" u="none" strike="noStrike" cap="none">
                <a:solidFill>
                  <a:schemeClr val="dk1"/>
                </a:solidFill>
                <a:latin typeface="Teko Light" panose="02000000000000000000"/>
                <a:ea typeface="Teko Light" panose="02000000000000000000"/>
                <a:cs typeface="Teko Light" panose="02000000000000000000"/>
                <a:sym typeface="Teko Light" panose="02000000000000000000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Teko Light" panose="02000000000000000000"/>
              <a:buNone/>
              <a:defRPr sz="4800" b="0" i="0" u="none" strike="noStrike" cap="none">
                <a:solidFill>
                  <a:schemeClr val="dk1"/>
                </a:solidFill>
                <a:latin typeface="Teko Light" panose="02000000000000000000"/>
                <a:ea typeface="Teko Light" panose="02000000000000000000"/>
                <a:cs typeface="Teko Light" panose="02000000000000000000"/>
                <a:sym typeface="Teko Light" panose="02000000000000000000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Teko Light" panose="02000000000000000000"/>
              <a:buNone/>
              <a:defRPr sz="4800" b="0" i="0" u="none" strike="noStrike" cap="none">
                <a:solidFill>
                  <a:schemeClr val="dk1"/>
                </a:solidFill>
                <a:latin typeface="Teko Light" panose="02000000000000000000"/>
                <a:ea typeface="Teko Light" panose="02000000000000000000"/>
                <a:cs typeface="Teko Light" panose="02000000000000000000"/>
                <a:sym typeface="Teko Light" panose="02000000000000000000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Teko Light" panose="02000000000000000000"/>
              <a:buNone/>
              <a:defRPr sz="4800" b="0" i="0" u="none" strike="noStrike" cap="none">
                <a:solidFill>
                  <a:schemeClr val="dk1"/>
                </a:solidFill>
                <a:latin typeface="Teko Light" panose="02000000000000000000"/>
                <a:ea typeface="Teko Light" panose="02000000000000000000"/>
                <a:cs typeface="Teko Light" panose="02000000000000000000"/>
                <a:sym typeface="Teko Light" panose="02000000000000000000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Teko Light" panose="02000000000000000000"/>
              <a:buNone/>
              <a:defRPr sz="4800" b="0" i="0" u="none" strike="noStrike" cap="none">
                <a:solidFill>
                  <a:schemeClr val="dk1"/>
                </a:solidFill>
                <a:latin typeface="Teko Light" panose="02000000000000000000"/>
                <a:ea typeface="Teko Light" panose="02000000000000000000"/>
                <a:cs typeface="Teko Light" panose="02000000000000000000"/>
                <a:sym typeface="Teko Light" panose="02000000000000000000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Teko Light" panose="02000000000000000000"/>
              <a:buNone/>
              <a:defRPr sz="4800" b="0" i="0" u="none" strike="noStrike" cap="none">
                <a:solidFill>
                  <a:schemeClr val="dk1"/>
                </a:solidFill>
                <a:latin typeface="Teko Light" panose="02000000000000000000"/>
                <a:ea typeface="Teko Light" panose="02000000000000000000"/>
                <a:cs typeface="Teko Light" panose="02000000000000000000"/>
                <a:sym typeface="Teko Light" panose="02000000000000000000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Teko Light" panose="02000000000000000000"/>
              <a:buNone/>
              <a:defRPr sz="4800" b="0" i="0" u="none" strike="noStrike" cap="none">
                <a:solidFill>
                  <a:schemeClr val="dk1"/>
                </a:solidFill>
                <a:latin typeface="Teko Light" panose="02000000000000000000"/>
                <a:ea typeface="Teko Light" panose="02000000000000000000"/>
                <a:cs typeface="Teko Light" panose="02000000000000000000"/>
                <a:sym typeface="Teko Light" panose="02000000000000000000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Teko Light" panose="02000000000000000000"/>
              <a:buNone/>
              <a:defRPr sz="4800" b="0" i="0" u="none" strike="noStrike" cap="none">
                <a:solidFill>
                  <a:schemeClr val="dk1"/>
                </a:solidFill>
                <a:latin typeface="Teko Light" panose="02000000000000000000"/>
                <a:ea typeface="Teko Light" panose="02000000000000000000"/>
                <a:cs typeface="Teko Light" panose="02000000000000000000"/>
                <a:sym typeface="Teko Light" panose="02000000000000000000"/>
              </a:defRPr>
            </a:lvl9pPr>
          </a:lstStyle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CẢM ƠN CÁC EM ĐÃ </a:t>
            </a:r>
          </a:p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LẮNG NGHE BÀI GIẢNG!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</TotalTime>
  <Words>222</Words>
  <PresentationFormat>Custom</PresentationFormat>
  <Paragraphs>30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SimSun</vt:lpstr>
      <vt:lpstr>Wingdings</vt:lpstr>
      <vt:lpstr>Gill Sans MT</vt:lpstr>
      <vt:lpstr>Teko Light</vt:lpstr>
      <vt:lpstr>Gallery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2006-08-16T00:00:00Z</dcterms:created>
  <dcterms:modified xsi:type="dcterms:W3CDTF">2022-11-07T14:46:38Z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B77835E9876D47668B54B946BD82255A</vt:lpwstr>
  </property>
  <property fmtid="{D5CDD505-2E9C-101B-9397-08002B2CF9AE}" pid="3" name="KSOProductBuildVer">
    <vt:lpwstr>1033-11.2.0.11341</vt:lpwstr>
  </property>
</Properties>
</file>