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3" r:id="rId4"/>
  </p:sldMasterIdLst>
  <p:notesMasterIdLst>
    <p:notesMasterId r:id="rId67"/>
  </p:notesMasterIdLst>
  <p:sldIdLst>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46" r:id="rId51"/>
    <p:sldId id="369" r:id="rId52"/>
    <p:sldId id="370" r:id="rId53"/>
    <p:sldId id="371" r:id="rId54"/>
    <p:sldId id="372" r:id="rId55"/>
    <p:sldId id="373" r:id="rId56"/>
    <p:sldId id="374" r:id="rId57"/>
    <p:sldId id="376" r:id="rId58"/>
    <p:sldId id="377" r:id="rId59"/>
    <p:sldId id="378" r:id="rId60"/>
    <p:sldId id="379" r:id="rId61"/>
    <p:sldId id="380" r:id="rId62"/>
    <p:sldId id="381" r:id="rId63"/>
    <p:sldId id="375" r:id="rId64"/>
    <p:sldId id="382" r:id="rId65"/>
    <p:sldId id="38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snapToGrid="0">
      <p:cViewPr varScale="1">
        <p:scale>
          <a:sx n="70" d="100"/>
          <a:sy n="70"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167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1422399" y="-1447799"/>
            <a:ext cx="2476500" cy="5346700"/>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3062016" y="2909617"/>
            <a:ext cx="2105565" cy="57911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7501858" y="3308634"/>
            <a:ext cx="4690141"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7286766" y="-1368566"/>
            <a:ext cx="3549367" cy="6261099"/>
          </a:xfrm>
          <a:prstGeom prst="rect">
            <a:avLst/>
          </a:prstGeom>
          <a:noFill/>
          <a:ln>
            <a:noFill/>
          </a:ln>
        </p:spPr>
      </p:pic>
      <p:grpSp>
        <p:nvGrpSpPr>
          <p:cNvPr id="13" name="Shape 13"/>
          <p:cNvGrpSpPr/>
          <p:nvPr/>
        </p:nvGrpSpPr>
        <p:grpSpPr>
          <a:xfrm>
            <a:off x="2184224" y="1461156"/>
            <a:ext cx="7823715"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16" name="Shape 16"/>
          <p:cNvSpPr txBox="1">
            <a:spLocks noGrp="1"/>
          </p:cNvSpPr>
          <p:nvPr>
            <p:ph type="ctrTitle"/>
          </p:nvPr>
        </p:nvSpPr>
        <p:spPr>
          <a:xfrm>
            <a:off x="2616201" y="1562034"/>
            <a:ext cx="69595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pic>
        <p:nvPicPr>
          <p:cNvPr id="17" name="Shape 17"/>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9480222" y="3641269"/>
            <a:ext cx="1294028" cy="1847555"/>
          </a:xfrm>
          <a:prstGeom prst="rect">
            <a:avLst/>
          </a:prstGeom>
          <a:noFill/>
          <a:ln>
            <a:noFill/>
          </a:ln>
        </p:spPr>
      </p:pic>
    </p:spTree>
    <p:extLst>
      <p:ext uri="{BB962C8B-B14F-4D97-AF65-F5344CB8AC3E}">
        <p14:creationId xmlns:p14="http://schemas.microsoft.com/office/powerpoint/2010/main" val="11425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901849" y="2092350"/>
            <a:ext cx="2863800" cy="6667500"/>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7426049" y="-1330049"/>
            <a:ext cx="3448600" cy="6083300"/>
          </a:xfrm>
          <a:prstGeom prst="rect">
            <a:avLst/>
          </a:prstGeom>
          <a:noFill/>
          <a:ln>
            <a:noFill/>
          </a:ln>
        </p:spPr>
      </p:pic>
      <p:grpSp>
        <p:nvGrpSpPr>
          <p:cNvPr id="22" name="Shape 22"/>
          <p:cNvGrpSpPr/>
          <p:nvPr/>
        </p:nvGrpSpPr>
        <p:grpSpPr>
          <a:xfrm>
            <a:off x="2184224" y="1461156"/>
            <a:ext cx="7823715"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5" name="Shape 25"/>
          <p:cNvSpPr txBox="1">
            <a:spLocks noGrp="1"/>
          </p:cNvSpPr>
          <p:nvPr>
            <p:ph type="ctrTitle"/>
          </p:nvPr>
        </p:nvSpPr>
        <p:spPr>
          <a:xfrm>
            <a:off x="2565400" y="2212734"/>
            <a:ext cx="7061200" cy="1546399"/>
          </a:xfrm>
          <a:prstGeom prst="rect">
            <a:avLst/>
          </a:prstGeom>
        </p:spPr>
        <p:txBody>
          <a:bodyPr lIns="91425" tIns="91425" rIns="91425" bIns="91425" anchor="t"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6" name="Shape 26"/>
          <p:cNvSpPr txBox="1">
            <a:spLocks noGrp="1"/>
          </p:cNvSpPr>
          <p:nvPr>
            <p:ph type="subTitle" idx="1"/>
          </p:nvPr>
        </p:nvSpPr>
        <p:spPr>
          <a:xfrm>
            <a:off x="914400" y="3888338"/>
            <a:ext cx="103632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4000" i="1">
                <a:solidFill>
                  <a:schemeClr val="dk2"/>
                </a:solidFill>
              </a:defRPr>
            </a:lvl2pPr>
            <a:lvl3pPr lvl="2" algn="ctr" rtl="0">
              <a:spcBef>
                <a:spcPts val="0"/>
              </a:spcBef>
              <a:buClr>
                <a:schemeClr val="dk2"/>
              </a:buClr>
              <a:buSzPct val="100000"/>
              <a:buNone/>
              <a:defRPr sz="4000" i="1">
                <a:solidFill>
                  <a:schemeClr val="dk2"/>
                </a:solidFill>
              </a:defRPr>
            </a:lvl3pPr>
            <a:lvl4pPr lvl="3" algn="ctr" rtl="0">
              <a:spcBef>
                <a:spcPts val="0"/>
              </a:spcBef>
              <a:buClr>
                <a:schemeClr val="dk2"/>
              </a:buClr>
              <a:buSzPct val="100000"/>
              <a:buNone/>
              <a:defRPr sz="4000" i="1">
                <a:solidFill>
                  <a:schemeClr val="dk2"/>
                </a:solidFill>
              </a:defRPr>
            </a:lvl4pPr>
            <a:lvl5pPr lvl="4" algn="ctr" rtl="0">
              <a:spcBef>
                <a:spcPts val="0"/>
              </a:spcBef>
              <a:buClr>
                <a:schemeClr val="dk2"/>
              </a:buClr>
              <a:buSzPct val="100000"/>
              <a:buNone/>
              <a:defRPr sz="4000" i="1">
                <a:solidFill>
                  <a:schemeClr val="dk2"/>
                </a:solidFill>
              </a:defRPr>
            </a:lvl5pPr>
            <a:lvl6pPr lvl="5" algn="ctr" rtl="0">
              <a:spcBef>
                <a:spcPts val="0"/>
              </a:spcBef>
              <a:buClr>
                <a:schemeClr val="dk2"/>
              </a:buClr>
              <a:buSzPct val="100000"/>
              <a:buNone/>
              <a:defRPr sz="4000" i="1">
                <a:solidFill>
                  <a:schemeClr val="dk2"/>
                </a:solidFill>
              </a:defRPr>
            </a:lvl6pPr>
            <a:lvl7pPr lvl="6" algn="ctr" rtl="0">
              <a:spcBef>
                <a:spcPts val="0"/>
              </a:spcBef>
              <a:buClr>
                <a:schemeClr val="dk2"/>
              </a:buClr>
              <a:buSzPct val="100000"/>
              <a:buNone/>
              <a:defRPr sz="4000" i="1">
                <a:solidFill>
                  <a:schemeClr val="dk2"/>
                </a:solidFill>
              </a:defRPr>
            </a:lvl7pPr>
            <a:lvl8pPr lvl="7" algn="ctr" rtl="0">
              <a:spcBef>
                <a:spcPts val="0"/>
              </a:spcBef>
              <a:buClr>
                <a:schemeClr val="dk2"/>
              </a:buClr>
              <a:buSzPct val="100000"/>
              <a:buNone/>
              <a:defRPr sz="4000" i="1">
                <a:solidFill>
                  <a:schemeClr val="dk2"/>
                </a:solidFill>
              </a:defRPr>
            </a:lvl8pPr>
            <a:lvl9pPr lvl="8" algn="ctr" rtl="0">
              <a:spcBef>
                <a:spcPts val="0"/>
              </a:spcBef>
              <a:buClr>
                <a:schemeClr val="dk2"/>
              </a:buClr>
              <a:buSzPct val="100000"/>
              <a:buNone/>
              <a:defRPr sz="4000" i="1">
                <a:solidFill>
                  <a:schemeClr val="dk2"/>
                </a:solidFill>
              </a:defRPr>
            </a:lvl9pPr>
          </a:lstStyle>
          <a:p>
            <a:endParaRPr/>
          </a:p>
        </p:txBody>
      </p:sp>
      <p:pic>
        <p:nvPicPr>
          <p:cNvPr id="27" name="Shape 27"/>
          <p:cNvPicPr preferRelativeResize="0"/>
          <p:nvPr/>
        </p:nvPicPr>
        <p:blipFill rotWithShape="1">
          <a:blip r:embed="rId4">
            <a:alphaModFix/>
          </a:blip>
          <a:srcRect r="17197" b="18533"/>
          <a:stretch/>
        </p:blipFill>
        <p:spPr>
          <a:xfrm>
            <a:off x="8216900" y="2838267"/>
            <a:ext cx="3975099"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804232" y="-829633"/>
            <a:ext cx="2823832" cy="4457701"/>
          </a:xfrm>
          <a:prstGeom prst="rect">
            <a:avLst/>
          </a:prstGeom>
          <a:noFill/>
          <a:ln>
            <a:noFill/>
          </a:ln>
        </p:spPr>
      </p:pic>
    </p:spTree>
    <p:extLst>
      <p:ext uri="{BB962C8B-B14F-4D97-AF65-F5344CB8AC3E}">
        <p14:creationId xmlns:p14="http://schemas.microsoft.com/office/powerpoint/2010/main" val="258580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557516" y="-582916"/>
            <a:ext cx="1971064" cy="3111499"/>
          </a:xfrm>
          <a:prstGeom prst="rect">
            <a:avLst/>
          </a:prstGeom>
          <a:noFill/>
          <a:ln>
            <a:noFill/>
          </a:ln>
        </p:spPr>
      </p:pic>
      <p:grpSp>
        <p:nvGrpSpPr>
          <p:cNvPr id="72" name="Shape 72"/>
          <p:cNvGrpSpPr/>
          <p:nvPr/>
        </p:nvGrpSpPr>
        <p:grpSpPr>
          <a:xfrm>
            <a:off x="820301"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75" name="Shape 75"/>
          <p:cNvSpPr txBox="1">
            <a:spLocks noGrp="1"/>
          </p:cNvSpPr>
          <p:nvPr>
            <p:ph type="title"/>
          </p:nvPr>
        </p:nvSpPr>
        <p:spPr>
          <a:xfrm>
            <a:off x="1668801" y="1392234"/>
            <a:ext cx="8854399" cy="6651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pic>
        <p:nvPicPr>
          <p:cNvPr id="76" name="Shape 76"/>
          <p:cNvPicPr preferRelativeResize="0"/>
          <p:nvPr/>
        </p:nvPicPr>
        <p:blipFill rotWithShape="1">
          <a:blip r:embed="rId3">
            <a:alphaModFix/>
          </a:blip>
          <a:srcRect r="17197" b="18533"/>
          <a:stretch/>
        </p:blipFill>
        <p:spPr>
          <a:xfrm>
            <a:off x="9220201" y="3852832"/>
            <a:ext cx="2971799" cy="3005165"/>
          </a:xfrm>
          <a:prstGeom prst="rect">
            <a:avLst/>
          </a:prstGeom>
          <a:noFill/>
          <a:ln>
            <a:noFill/>
          </a:ln>
        </p:spPr>
      </p:pic>
    </p:spTree>
    <p:extLst>
      <p:ext uri="{BB962C8B-B14F-4D97-AF65-F5344CB8AC3E}">
        <p14:creationId xmlns:p14="http://schemas.microsoft.com/office/powerpoint/2010/main" val="2479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grpSp>
        <p:nvGrpSpPr>
          <p:cNvPr id="79" name="Shape 79"/>
          <p:cNvGrpSpPr/>
          <p:nvPr/>
        </p:nvGrpSpPr>
        <p:grpSpPr>
          <a:xfrm>
            <a:off x="820301" y="775000"/>
            <a:ext cx="105511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82" name="Shape 82"/>
          <p:cNvSpPr txBox="1">
            <a:spLocks noGrp="1"/>
          </p:cNvSpPr>
          <p:nvPr>
            <p:ph type="body" idx="1"/>
          </p:nvPr>
        </p:nvSpPr>
        <p:spPr>
          <a:xfrm>
            <a:off x="1181101" y="5265467"/>
            <a:ext cx="9829999" cy="692799"/>
          </a:xfrm>
          <a:prstGeom prst="rect">
            <a:avLst/>
          </a:prstGeom>
        </p:spPr>
        <p:txBody>
          <a:bodyPr lIns="91425" tIns="91425" rIns="91425" bIns="91425" anchor="b" anchorCtr="0"/>
          <a:lstStyle>
            <a:lvl1pPr lvl="0" algn="ctr">
              <a:spcBef>
                <a:spcPts val="480"/>
              </a:spcBef>
              <a:buSzPct val="100000"/>
              <a:buNone/>
              <a:defRPr sz="1600"/>
            </a:lvl1pPr>
          </a:lstStyle>
          <a:p>
            <a:endParaRPr/>
          </a:p>
        </p:txBody>
      </p:sp>
      <p:pic>
        <p:nvPicPr>
          <p:cNvPr id="83" name="Shape 83"/>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21721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10303974" y="2519800"/>
            <a:ext cx="1888025"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9147633" y="-1507667"/>
            <a:ext cx="1549400" cy="4539333"/>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1648267" y="3299267"/>
            <a:ext cx="1897765" cy="5219699"/>
          </a:xfrm>
          <a:prstGeom prst="rect">
            <a:avLst/>
          </a:prstGeom>
          <a:noFill/>
          <a:ln>
            <a:noFill/>
          </a:ln>
        </p:spPr>
      </p:pic>
      <p:grpSp>
        <p:nvGrpSpPr>
          <p:cNvPr id="88" name="Shape 88"/>
          <p:cNvGrpSpPr/>
          <p:nvPr/>
        </p:nvGrpSpPr>
        <p:grpSpPr>
          <a:xfrm>
            <a:off x="820301" y="775000"/>
            <a:ext cx="105511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pic>
        <p:nvPicPr>
          <p:cNvPr id="91" name="Shape 91"/>
          <p:cNvPicPr preferRelativeResize="0"/>
          <p:nvPr/>
        </p:nvPicPr>
        <p:blipFill rotWithShape="1">
          <a:blip r:embed="rId4">
            <a:alphaModFix/>
          </a:blip>
          <a:srcRect l="45142" t="-12064" b="21353"/>
          <a:stretch/>
        </p:blipFill>
        <p:spPr>
          <a:xfrm rot="5400000">
            <a:off x="1265599" y="-1291000"/>
            <a:ext cx="2205900" cy="4762501"/>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10185399" y="4803301"/>
            <a:ext cx="2006599" cy="2054697"/>
          </a:xfrm>
          <a:prstGeom prst="rect">
            <a:avLst/>
          </a:prstGeom>
          <a:noFill/>
          <a:ln>
            <a:noFill/>
          </a:ln>
        </p:spPr>
      </p:pic>
    </p:spTree>
    <p:extLst>
      <p:ext uri="{BB962C8B-B14F-4D97-AF65-F5344CB8AC3E}">
        <p14:creationId xmlns:p14="http://schemas.microsoft.com/office/powerpoint/2010/main" val="216086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6769216" y="-1758150"/>
            <a:ext cx="1549400" cy="5040299"/>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1422399" y="-1447799"/>
            <a:ext cx="2476500" cy="5346700"/>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3553267" y="3299267"/>
            <a:ext cx="1897765" cy="5219699"/>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7962900" y="3657534"/>
            <a:ext cx="4229099"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8506200" y="-1031500"/>
            <a:ext cx="2667000" cy="470460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10064067" y="1968500"/>
            <a:ext cx="2127933" cy="4889499"/>
          </a:xfrm>
          <a:prstGeom prst="rect">
            <a:avLst/>
          </a:prstGeom>
          <a:noFill/>
          <a:ln>
            <a:noFill/>
          </a:ln>
        </p:spPr>
      </p:pic>
    </p:spTree>
    <p:extLst>
      <p:ext uri="{BB962C8B-B14F-4D97-AF65-F5344CB8AC3E}">
        <p14:creationId xmlns:p14="http://schemas.microsoft.com/office/powerpoint/2010/main" val="34550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8598768" y="-1169267"/>
            <a:ext cx="1026657" cy="3339792"/>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962217" y="-987616"/>
            <a:ext cx="1682367" cy="363219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970219" y="4884752"/>
            <a:ext cx="1052272" cy="2894221"/>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9297768" y="4667713"/>
            <a:ext cx="2894233"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9749725" y="-687776"/>
            <a:ext cx="1767199" cy="3117352"/>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3949701"/>
            <a:ext cx="1875235"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10735725" y="3511797"/>
            <a:ext cx="1456276" cy="3346200"/>
          </a:xfrm>
          <a:prstGeom prst="rect">
            <a:avLst/>
          </a:prstGeom>
          <a:noFill/>
          <a:ln>
            <a:noFill/>
          </a:ln>
        </p:spPr>
      </p:pic>
    </p:spTree>
    <p:extLst>
      <p:ext uri="{BB962C8B-B14F-4D97-AF65-F5344CB8AC3E}">
        <p14:creationId xmlns:p14="http://schemas.microsoft.com/office/powerpoint/2010/main" val="1095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12700" y="-12700"/>
            <a:ext cx="12204799" cy="6870800"/>
          </a:xfrm>
          <a:prstGeom prst="frame">
            <a:avLst>
              <a:gd name="adj1" fmla="val 6469"/>
            </a:avLst>
          </a:prstGeom>
          <a:solidFill>
            <a:srgbClr val="FFFFFF">
              <a:alpha val="50379"/>
            </a:srgbClr>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111" name="Shape 111"/>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96272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45363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6.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10/16/2022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68801" y="1392234"/>
            <a:ext cx="88543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668801" y="2829933"/>
            <a:ext cx="88543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201484418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81" r:id="rId3"/>
    <p:sldLayoutId id="2147483682" r:id="rId4"/>
    <p:sldLayoutId id="2147483683" r:id="rId5"/>
    <p:sldLayoutId id="2147483684" r:id="rId6"/>
    <p:sldLayoutId id="2147483685" r:id="rId7"/>
    <p:sldLayoutId id="2147483686" r:id="rId8"/>
    <p:sldLayoutId id="214748372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2022/10/16</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khamphahue.com.vn/vanhoa-dulich-Hue/l-3/CBE88312-1114-4218-AFC5-54ABC4116837/18369-gap-nguoi-ke-mat-na-cho-tuong-hue.aspx#.VlzxoW5yHTQ"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khamphahue.com.vn/vanhoa-dulich-Hue/l-3/CBE88312-1114-4218-AFC5-54ABC4116837/18369-gap-nguoi-ke-mat-na-cho-tuong-hue.aspx#.VlzxoW5yHTQ"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hyperlink" Target="http://khamphahue.com.vn/vanhoa-dulich-Hue/l-3/CBE88312-1114-4218-AFC5-54ABC4116837/18369-gap-nguoi-ke-mat-na-cho-tuong-hue.aspx#.VlzxoW5yHTQ"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Rectangle 1"/>
          <p:cNvSpPr/>
          <p:nvPr/>
        </p:nvSpPr>
        <p:spPr>
          <a:xfrm>
            <a:off x="-150125" y="1460310"/>
            <a:ext cx="12192000" cy="678327"/>
          </a:xfrm>
          <a:prstGeom prst="rect">
            <a:avLst/>
          </a:prstGeom>
        </p:spPr>
        <p:txBody>
          <a:bodyPr wrap="square">
            <a:spAutoFit/>
          </a:bodyPr>
          <a:lstStyle/>
          <a:p>
            <a:pPr lvl="0" algn="ctr">
              <a:lnSpc>
                <a:spcPct val="115000"/>
              </a:lnSpc>
              <a:spcAft>
                <a:spcPts val="1000"/>
              </a:spcAft>
            </a:pPr>
            <a:r>
              <a:rPr lang="en-US" sz="36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 TẬP KĨ NĂNG VIẾT</a:t>
            </a:r>
            <a:r>
              <a:rPr lang="en-US" sz="36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 y="2435794"/>
            <a:ext cx="12210197" cy="2665345"/>
          </a:xfrm>
          <a:prstGeom prst="rect">
            <a:avLst/>
          </a:prstGeom>
        </p:spPr>
        <p:txBody>
          <a:bodyPr wrap="square">
            <a:spAutoFit/>
          </a:bodyPr>
          <a:lstStyle/>
          <a:p>
            <a:pPr marL="101600" algn="ctr" eaLnBrk="0" fontAlgn="base" hangingPunct="0">
              <a:lnSpc>
                <a:spcPct val="115000"/>
              </a:lnSpc>
              <a:spcBef>
                <a:spcPts val="600"/>
              </a:spcBef>
              <a:spcAft>
                <a:spcPts val="600"/>
              </a:spcAft>
            </a:pP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a:t>
            </a:r>
            <a:r>
              <a:rPr lang="en-US"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BÁO CÁO NGHIÊN CỨU</a:t>
            </a:r>
          </a:p>
          <a:p>
            <a:pPr marL="101600" algn="ctr" eaLnBrk="0" fontAlgn="base" hangingPunct="0">
              <a:lnSpc>
                <a:spcPct val="115000"/>
              </a:lnSpc>
              <a:spcBef>
                <a:spcPts val="600"/>
              </a:spcBef>
              <a:spcAft>
                <a:spcPts val="600"/>
              </a:spcAft>
            </a:pPr>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 một </a:t>
            </a:r>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vấn đề văn hoá truyền thống Việt Nam)</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101600" algn="ctr" eaLnBrk="0" fontAlgn="base" hangingPunct="0">
              <a:lnSpc>
                <a:spcPct val="115000"/>
              </a:lnSpc>
              <a:spcBef>
                <a:spcPts val="600"/>
              </a:spcBef>
              <a:spcAft>
                <a:spcPts val="600"/>
              </a:spcAft>
            </a:pPr>
            <a:endParaRPr lang="en-US" sz="40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3751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2440" y="606104"/>
            <a:ext cx="5130892" cy="523220"/>
          </a:xfrm>
          <a:prstGeom prst="rect">
            <a:avLst/>
          </a:prstGeom>
        </p:spPr>
        <p:txBody>
          <a:bodyPr wrap="none">
            <a:spAutoFit/>
          </a:bodyPr>
          <a:lstStyle/>
          <a:p>
            <a:pPr algn="just">
              <a:spcAft>
                <a:spcPts val="0"/>
              </a:spcAft>
              <a:tabLst>
                <a:tab pos="1386840" algn="l"/>
              </a:tabLst>
            </a:pPr>
            <a:r>
              <a:rPr lang="vi-VN" sz="2800" b="1">
                <a:solidFill>
                  <a:srgbClr val="FF0000"/>
                </a:solidFill>
                <a:latin typeface="+mj-lt"/>
                <a:ea typeface="MS Mincho"/>
                <a:cs typeface="Times New Roman" panose="02020603050405020304" pitchFamily="18" charset="0"/>
              </a:rPr>
              <a:t>PHIẾU CHỈNH SỬA BÀI VIẾT</a:t>
            </a:r>
            <a:endParaRPr lang="en-US" sz="2800">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887104" y="1510059"/>
            <a:ext cx="10863618" cy="4832092"/>
          </a:xfrm>
          <a:prstGeom prst="rect">
            <a:avLst/>
          </a:prstGeom>
        </p:spPr>
        <p:txBody>
          <a:bodyPr wrap="square">
            <a:spAutoFit/>
          </a:bodyPr>
          <a:lstStyle/>
          <a:p>
            <a:pPr algn="just">
              <a:spcAft>
                <a:spcPts val="0"/>
              </a:spcAft>
              <a:tabLst>
                <a:tab pos="1386840" algn="l"/>
              </a:tabLst>
            </a:pPr>
            <a:r>
              <a:rPr lang="vi-VN" sz="2800" b="1">
                <a:solidFill>
                  <a:srgbClr val="003366"/>
                </a:solidFill>
                <a:latin typeface="+mj-lt"/>
                <a:ea typeface="MS Mincho"/>
                <a:cs typeface="Times New Roman" panose="02020603050405020304" pitchFamily="18" charset="0"/>
              </a:rPr>
              <a:t>Nhiệm vụ:</a:t>
            </a:r>
            <a:r>
              <a:rPr lang="vi-VN" sz="2800" b="1">
                <a:solidFill>
                  <a:srgbClr val="0070C0"/>
                </a:solidFill>
                <a:latin typeface="+mj-lt"/>
                <a:ea typeface="MS Mincho"/>
                <a:cs typeface="Times New Roman" panose="02020603050405020304" pitchFamily="18" charset="0"/>
              </a:rPr>
              <a:t> </a:t>
            </a:r>
            <a:r>
              <a:rPr lang="vi-VN" sz="2800" b="1">
                <a:latin typeface="+mj-lt"/>
                <a:ea typeface="MS Mincho"/>
                <a:cs typeface="Times New Roman" panose="02020603050405020304" pitchFamily="18" charset="0"/>
              </a:rPr>
              <a:t>Hãy đọc bài viết của mình và hoàn chỉnh bài viết bằng cách trả lời các câu hỏi sau:</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a:solidFill>
                  <a:srgbClr val="0D0D0D"/>
                </a:solidFill>
                <a:latin typeface="+mj-lt"/>
                <a:ea typeface="MS Mincho"/>
                <a:cs typeface="Times New Roman" panose="02020603050405020304" pitchFamily="18" charset="0"/>
              </a:rPr>
              <a:t>1. Bài viết đảm bảo hình thức bài </a:t>
            </a:r>
            <a:r>
              <a:rPr lang="en-US" sz="2800">
                <a:solidFill>
                  <a:srgbClr val="0D0D0D"/>
                </a:solidFill>
                <a:latin typeface="Times New Roman" panose="02020603050405020304" pitchFamily="18" charset="0"/>
                <a:ea typeface="MS Mincho"/>
                <a:cs typeface="Times New Roman" panose="02020603050405020304" pitchFamily="18" charset="0"/>
              </a:rPr>
              <a:t>báo cáo nghiên cứu chưa</a:t>
            </a:r>
            <a:r>
              <a:rPr lang="vi-VN" sz="2800">
                <a:solidFill>
                  <a:srgbClr val="0D0D0D"/>
                </a:solidFill>
                <a:latin typeface="Times New Roman" panose="02020603050405020304" pitchFamily="18" charset="0"/>
                <a:ea typeface="MS Mincho"/>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2800" smtClean="0">
                <a:solidFill>
                  <a:srgbClr val="0D0D0D"/>
                </a:solidFill>
                <a:latin typeface="+mj-lt"/>
                <a:ea typeface="MS Mincho"/>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a:solidFill>
                  <a:srgbClr val="0D0D0D"/>
                </a:solidFill>
                <a:latin typeface="+mj-lt"/>
                <a:ea typeface="MS Mincho"/>
                <a:cs typeface="Times New Roman" panose="02020603050405020304" pitchFamily="18" charset="0"/>
              </a:rPr>
              <a:t>2. Nội dung đã đảm bảo các ý chưa? Nếu chưa cần bổ sung những ý nào?</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smtClean="0">
                <a:solidFill>
                  <a:srgbClr val="0D0D0D"/>
                </a:solidFill>
                <a:latin typeface="+mj-lt"/>
                <a:ea typeface="MS Mincho"/>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a:latin typeface="+mj-lt"/>
                <a:ea typeface="MS Mincho"/>
                <a:cs typeface="Times New Roman" panose="02020603050405020304" pitchFamily="18" charset="0"/>
              </a:rPr>
              <a:t>3. Bài viết có sai chính tả không? Nếu có em sửa chữa như thế nào?</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smtClean="0">
                <a:solidFill>
                  <a:srgbClr val="0D0D0D"/>
                </a:solidFill>
                <a:latin typeface="+mj-lt"/>
                <a:ea typeface="MS Mincho"/>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algn="just">
              <a:spcAft>
                <a:spcPts val="0"/>
              </a:spcAft>
              <a:tabLst>
                <a:tab pos="1386840" algn="l"/>
              </a:tabLst>
            </a:pPr>
            <a:r>
              <a:rPr lang="vi-VN" sz="2800">
                <a:latin typeface="+mj-lt"/>
                <a:ea typeface="MS Mincho"/>
                <a:cs typeface="Times New Roman" panose="02020603050405020304" pitchFamily="18" charset="0"/>
              </a:rPr>
              <a:t>4. Bài viết đã đánh giá được </a:t>
            </a:r>
            <a:r>
              <a:rPr lang="en-US" sz="2800" kern="1800" spc="-75">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nghệ thuật khắc họa tính cách và hành động  nhân vật qua hai vở tuồng cung đình “Sơn Hậu” và “Ngọn lửa Hồng Sơn”</a:t>
            </a:r>
            <a:r>
              <a:rPr lang="vi-VN" sz="2800">
                <a:latin typeface="Times New Roman" panose="02020603050405020304" pitchFamily="18" charset="0"/>
                <a:ea typeface="MS Mincho"/>
                <a:cs typeface="Times New Roman" panose="02020603050405020304" pitchFamily="18" charset="0"/>
              </a:rPr>
              <a:t> theo cảm nhận của riêng em chưa</a:t>
            </a:r>
            <a:r>
              <a:rPr lang="en-US" sz="2800">
                <a:latin typeface="Times New Roman" panose="02020603050405020304" pitchFamily="18" charset="0"/>
                <a:ea typeface="MS Mincho"/>
                <a:cs typeface="Times New Roman" panose="02020603050405020304" pitchFamily="18" charset="0"/>
              </a:rPr>
              <a:t>? </a:t>
            </a:r>
            <a:r>
              <a:rPr lang="vi-VN" sz="2800">
                <a:latin typeface="Times New Roman" panose="02020603050405020304" pitchFamily="18" charset="0"/>
                <a:ea typeface="MS Mincho"/>
                <a:cs typeface="Times New Roman" panose="02020603050405020304" pitchFamily="18" charset="0"/>
              </a:rPr>
              <a:t> Nếu chưa hãy bổ sung</a:t>
            </a:r>
            <a:r>
              <a:rPr lang="vi-VN" sz="2800">
                <a:latin typeface="+mj-lt"/>
                <a:ea typeface="MS Mincho"/>
                <a:cs typeface="Times New Roman" panose="02020603050405020304" pitchFamily="18" charset="0"/>
              </a:rPr>
              <a:t>.</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94224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51" y="733246"/>
            <a:ext cx="11273051" cy="6124754"/>
          </a:xfrm>
          <a:prstGeom prst="rect">
            <a:avLst/>
          </a:prstGeom>
        </p:spPr>
        <p:txBody>
          <a:bodyPr wrap="square">
            <a:spAutoFit/>
          </a:bodyPr>
          <a:lstStyle/>
          <a:p>
            <a:pPr algn="just" fontAlgn="base">
              <a:spcAft>
                <a:spcPts val="0"/>
              </a:spcAft>
            </a:pPr>
            <a:r>
              <a:rPr lang="vi-VN" sz="2800" b="1" smtClean="0">
                <a:solidFill>
                  <a:srgbClr val="000000"/>
                </a:solidFill>
                <a:latin typeface="+mj-lt"/>
                <a:ea typeface="Times New Roman" panose="02020603050405020304" pitchFamily="18" charset="0"/>
                <a:cs typeface="Times New Roman" panose="02020603050405020304" pitchFamily="18" charset="0"/>
              </a:rPr>
              <a:t>Nghệ </a:t>
            </a:r>
            <a:r>
              <a:rPr lang="vi-VN" sz="2800" b="1">
                <a:solidFill>
                  <a:srgbClr val="000000"/>
                </a:solidFill>
                <a:latin typeface="+mj-lt"/>
                <a:ea typeface="Times New Roman" panose="02020603050405020304" pitchFamily="18" charset="0"/>
                <a:cs typeface="Times New Roman" panose="02020603050405020304" pitchFamily="18" charset="0"/>
              </a:rPr>
              <a:t>thuật khắc họa tính cách và hành động nhân vật qua hai vở tuồng cung đình 'Sơn Hậu' và 'Ngọn lửa Hồng Sơn'</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Sân khấu Tuồng cung đình Huế qua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 và </a:t>
            </a:r>
            <a:r>
              <a:rPr lang="vi-VN" sz="2800" i="1">
                <a:latin typeface="+mj-lt"/>
                <a:ea typeface="Times New Roman" panose="02020603050405020304" pitchFamily="18" charset="0"/>
                <a:cs typeface="Times New Roman" panose="02020603050405020304" pitchFamily="18" charset="0"/>
              </a:rPr>
              <a:t>Ngọn lửa Hồng sơn</a:t>
            </a:r>
            <a:r>
              <a:rPr lang="vi-VN" sz="2800">
                <a:latin typeface="+mj-lt"/>
                <a:ea typeface="Times New Roman" panose="02020603050405020304" pitchFamily="18" charset="0"/>
                <a:cs typeface="Times New Roman" panose="02020603050405020304" pitchFamily="18" charset="0"/>
              </a:rPr>
              <a:t> là cuộc đấu tranh chính trị, đề cao những vấn đề quốc gia đại sự, những cuộc xung đột giữa chính và tà, trung và nịnh trong triều đình phong kiến.</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Các nhân vật chính, nhân vật trung tâm luôn phải trải qua một quá trình bị đặt trong tình thế phải lựa chọn. Chính vì vậy, tâm lý của nhân vật luôn xung đột, bởi luân thường đạo lý xoắn quanh tâm trí họ. Do đó, khi xây dựng các kịch bản sân khấu </a:t>
            </a:r>
            <a:r>
              <a:rPr lang="vi-VN" sz="2800">
                <a:latin typeface="+mj-lt"/>
                <a:ea typeface="Times New Roman" panose="02020603050405020304" pitchFamily="18" charset="0"/>
                <a:cs typeface="Times New Roman" panose="02020603050405020304" pitchFamily="18" charset="0"/>
                <a:hlinkClick r:id="rId2"/>
              </a:rPr>
              <a:t>Tuồng cung đình</a:t>
            </a:r>
            <a:r>
              <a:rPr lang="vi-VN" sz="2800">
                <a:latin typeface="+mj-lt"/>
                <a:ea typeface="Times New Roman" panose="02020603050405020304" pitchFamily="18" charset="0"/>
                <a:cs typeface="Times New Roman" panose="02020603050405020304" pitchFamily="18" charset="0"/>
              </a:rPr>
              <a:t> nói chung, hai vở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 và </a:t>
            </a:r>
            <a:r>
              <a:rPr lang="vi-VN" sz="2800" i="1">
                <a:latin typeface="+mj-lt"/>
                <a:ea typeface="Times New Roman" panose="02020603050405020304" pitchFamily="18" charset="0"/>
                <a:cs typeface="Times New Roman" panose="02020603050405020304" pitchFamily="18" charset="0"/>
              </a:rPr>
              <a:t>Ngọn lửa Hồng Sơn </a:t>
            </a:r>
            <a:r>
              <a:rPr lang="vi-VN" sz="2800">
                <a:latin typeface="+mj-lt"/>
                <a:ea typeface="Times New Roman" panose="02020603050405020304" pitchFamily="18" charset="0"/>
                <a:cs typeface="Times New Roman" panose="02020603050405020304" pitchFamily="18" charset="0"/>
              </a:rPr>
              <a:t>nói riêng, ngoài hệ thống nhân vật trong không gian cung đình được lồng ghép theo kiểu đan xen nhau, thì trong vòng xoáy kìm tỏa của chế độ phong kiến, giới quan lại triều đình nhà Nguyễn cũng đã song song xây dựng bao quát một hệ thống nhân vật thông qua tính cách và hành động của từng nhân vật cụ thể.</a:t>
            </a:r>
            <a:endParaRPr lang="en-US" sz="2800">
              <a:effectLst/>
              <a:latin typeface="+mj-lt"/>
              <a:ea typeface="Calibri" panose="020F0502020204030204" pitchFamily="34" charset="0"/>
              <a:cs typeface="Times New Roman" panose="02020603050405020304" pitchFamily="18" charset="0"/>
            </a:endParaRPr>
          </a:p>
        </p:txBody>
      </p:sp>
      <p:sp>
        <p:nvSpPr>
          <p:cNvPr id="3" name="Rectangle 2"/>
          <p:cNvSpPr/>
          <p:nvPr/>
        </p:nvSpPr>
        <p:spPr>
          <a:xfrm>
            <a:off x="3290584" y="210026"/>
            <a:ext cx="561083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báo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cáo nghiên cứu tham khảo: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0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1105468"/>
            <a:ext cx="11109277" cy="4832092"/>
          </a:xfrm>
          <a:prstGeom prst="rect">
            <a:avLst/>
          </a:prstGeom>
        </p:spPr>
        <p:txBody>
          <a:bodyPr wrap="square">
            <a:spAutoFit/>
          </a:bodyPr>
          <a:lstStyle/>
          <a:p>
            <a:pPr algn="just" fontAlgn="base">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Nghệ thuật khắc họa tính cách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Nhân vật trong tất cả các kịch bản văn học </a:t>
            </a:r>
            <a:r>
              <a:rPr lang="vi-VN" sz="2800">
                <a:latin typeface="Times New Roman" panose="02020603050405020304" pitchFamily="18" charset="0"/>
                <a:ea typeface="Times New Roman" panose="02020603050405020304" pitchFamily="18" charset="0"/>
                <a:cs typeface="Times New Roman" panose="02020603050405020304" pitchFamily="18" charset="0"/>
                <a:hlinkClick r:id="rId2"/>
              </a:rPr>
              <a:t>Tuồng cung đình Huế</a:t>
            </a:r>
            <a:r>
              <a:rPr lang="vi-VN" sz="2800">
                <a:latin typeface="Times New Roman" panose="02020603050405020304" pitchFamily="18" charset="0"/>
                <a:ea typeface="Times New Roman" panose="02020603050405020304" pitchFamily="18" charset="0"/>
                <a:cs typeface="Times New Roman" panose="02020603050405020304" pitchFamily="18" charset="0"/>
              </a:rPr>
              <a:t>, luôn được khắc họa tính cách theo kiểu một chiều. Không có nhân vật ban đầu tốt, sau trở thành xấu và ngược lại. Cũng như vậy, đặc trưng tính cách của các nhân vật trong hai vở Tuồng cung đình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không có sự biến chuyển, đây là sự khẳng định rất rõ ràng thông qua nội dung của các kịch bản Tuồng.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Phàn Định Công trong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tính khí trung trực, quả cảm và nóng nảy, ông luôn có suy nghĩ khác người, bởi vậy khi nghe Tạ Thiên Lăng cướp ngôi vua ông đã chặt đầu tên sứ quan của triều ngụy đến dụ hàng, lấy máu nó đề cờ phục quốc.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17516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3" y="163772"/>
            <a:ext cx="11095631" cy="6555641"/>
          </a:xfrm>
          <a:prstGeom prst="rect">
            <a:avLst/>
          </a:prstGeom>
        </p:spPr>
        <p:txBody>
          <a:bodyPr wrap="square">
            <a:spAutoFit/>
          </a:bodyPr>
          <a:lstStyle/>
          <a:p>
            <a:pPr indent="2511425" algn="just" fontAlgn="base">
              <a:spcAft>
                <a:spcPts val="0"/>
              </a:spcAft>
            </a:pPr>
            <a:r>
              <a:rPr lang="vi-VN" sz="2800">
                <a:latin typeface="+mj-lt"/>
                <a:ea typeface="Times New Roman" panose="02020603050405020304" pitchFamily="18" charset="0"/>
                <a:cs typeface="Times New Roman" panose="02020603050405020304" pitchFamily="18" charset="0"/>
              </a:rPr>
              <a:t>(Chư tướng) Truyền đặt bàn quỳ tế ngũ phương</a:t>
            </a:r>
            <a:endParaRPr lang="en-US" sz="2800">
              <a:latin typeface="+mj-lt"/>
              <a:ea typeface="Calibri" panose="020F0502020204030204" pitchFamily="34" charset="0"/>
              <a:cs typeface="Times New Roman" panose="02020603050405020304" pitchFamily="18" charset="0"/>
            </a:endParaRPr>
          </a:p>
          <a:p>
            <a:pPr indent="2511425" algn="just" fontAlgn="base">
              <a:spcAft>
                <a:spcPts val="0"/>
              </a:spcAft>
            </a:pPr>
            <a:r>
              <a:rPr lang="vi-VN" sz="2800">
                <a:latin typeface="+mj-lt"/>
                <a:ea typeface="Times New Roman" panose="02020603050405020304" pitchFamily="18" charset="0"/>
                <a:cs typeface="Times New Roman" panose="02020603050405020304" pitchFamily="18" charset="0"/>
              </a:rPr>
              <a:t>Lấy huyết sứ đề cờ phục quốc</a:t>
            </a:r>
            <a:endParaRPr lang="en-US" sz="2800">
              <a:latin typeface="+mj-lt"/>
              <a:ea typeface="Calibri" panose="020F0502020204030204" pitchFamily="34" charset="0"/>
              <a:cs typeface="Times New Roman" panose="02020603050405020304" pitchFamily="18" charset="0"/>
            </a:endParaRPr>
          </a:p>
          <a:p>
            <a:pPr indent="2511425" algn="just" fontAlgn="base">
              <a:spcAft>
                <a:spcPts val="0"/>
              </a:spcAft>
            </a:pPr>
            <a:r>
              <a:rPr lang="vi-VN" sz="2800">
                <a:latin typeface="+mj-lt"/>
                <a:ea typeface="Times New Roman" panose="02020603050405020304" pitchFamily="18" charset="0"/>
                <a:cs typeface="Times New Roman" panose="02020603050405020304" pitchFamily="18" charset="0"/>
              </a:rPr>
              <a:t>Truyền khanh đẳng trai minh thịnh phục</a:t>
            </a:r>
            <a:r>
              <a:rPr lang="vi-VN" sz="2800" baseline="30000">
                <a:latin typeface="+mj-lt"/>
                <a:ea typeface="Times New Roman" panose="02020603050405020304" pitchFamily="18" charset="0"/>
                <a:cs typeface="Times New Roman" panose="02020603050405020304" pitchFamily="18" charset="0"/>
              </a:rPr>
              <a:t>1</a:t>
            </a:r>
            <a:endParaRPr lang="en-US" sz="2800">
              <a:latin typeface="+mj-lt"/>
              <a:ea typeface="Calibri" panose="020F0502020204030204" pitchFamily="34" charset="0"/>
              <a:cs typeface="Times New Roman" panose="02020603050405020304" pitchFamily="18" charset="0"/>
            </a:endParaRPr>
          </a:p>
          <a:p>
            <a:pPr indent="2511425" algn="just" fontAlgn="base">
              <a:spcAft>
                <a:spcPts val="0"/>
              </a:spcAft>
            </a:pPr>
            <a:r>
              <a:rPr lang="vi-VN" sz="2800">
                <a:latin typeface="+mj-lt"/>
                <a:ea typeface="Times New Roman" panose="02020603050405020304" pitchFamily="18" charset="0"/>
                <a:cs typeface="Times New Roman" panose="02020603050405020304" pitchFamily="18" charset="0"/>
              </a:rPr>
              <a:t>Trước là trả thảo tiên hoàng</a:t>
            </a:r>
            <a:endParaRPr lang="en-US" sz="2800">
              <a:latin typeface="+mj-lt"/>
              <a:ea typeface="Calibri" panose="020F0502020204030204" pitchFamily="34" charset="0"/>
              <a:cs typeface="Times New Roman" panose="02020603050405020304" pitchFamily="18" charset="0"/>
            </a:endParaRPr>
          </a:p>
          <a:p>
            <a:pPr indent="2511425" algn="just" fontAlgn="base">
              <a:spcAft>
                <a:spcPts val="0"/>
              </a:spcAft>
            </a:pPr>
            <a:r>
              <a:rPr lang="vi-VN" sz="2800">
                <a:latin typeface="+mj-lt"/>
                <a:ea typeface="Times New Roman" panose="02020603050405020304" pitchFamily="18" charset="0"/>
                <a:cs typeface="Times New Roman" panose="02020603050405020304" pitchFamily="18" charset="0"/>
              </a:rPr>
              <a:t>Sau đặng tròn niềm thần tử.</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Quân vừa kéo đi thì một ngọn gió thổi gãy cờ. Có người cho rằng đó là điềm chẳng lành, khuyên ông hoãn binh. Ông nói, cờ của ông là cờ chính nghĩa, thánh thần phải phù hộ, gió kia là ma quỷ, là tà khí, ta bất chấp nó. Đi một đoạn nữa, ông nhận được mật thư của Lê Tử Trình, nội dung thư bảo ông chưa nên động binh, hãy chờ cứu được mẹ con thứ hậu ra khỏi nơi tử tù đã. Ông giận thư kia đến muộn, nên nếu rút lui lúc này là mất nhuệ khí quân lính. Ông ngã ngựa và hộc máu. Tướng sĩ can gián, ông quát tiến quân, rồi lại hộc máu và ngã ngựa. Lại có người can ông, nhưng ông vẫn nhảy lên lưng ngựa ra lệnh ai can gián sẽ chém đầu. Rồi lần thứ ba ông ngã, hộc máu và chết. Một cái chết đầy hùng khí.</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4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3766" y="477671"/>
            <a:ext cx="8611737" cy="5831405"/>
          </a:xfrm>
          <a:prstGeom prst="rect">
            <a:avLst/>
          </a:prstGeom>
        </p:spPr>
        <p:txBody>
          <a:bodyPr wrap="square">
            <a:spAutoFit/>
          </a:bodyPr>
          <a:lstStyle/>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Thiên dĩ táng, thiêng dĩ táng!</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Khí lực suy khi lực suy!</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(Thương hại) Gắng sức già lên ngựa ba phen</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Trời chẳng độ, Tề triều ắt mất</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Ngưỡng thiên nhi đoản thán</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Phủ địa dĩ trường thanh</a:t>
            </a:r>
            <a:r>
              <a:rPr lang="vi-VN" sz="2800" baseline="30000">
                <a:latin typeface="+mj-lt"/>
                <a:ea typeface="Times New Roman" panose="02020603050405020304" pitchFamily="18" charset="0"/>
                <a:cs typeface="Times New Roman" panose="02020603050405020304" pitchFamily="18" charset="0"/>
              </a:rPr>
              <a:t>2</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(Diệm nhìn mặt cha cho tường a con)</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Ngựa Khương Dung giấu để ngoài thành</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Cốt Phàn thị sớm chôn Sơn Hậu.</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37483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11" y="464024"/>
            <a:ext cx="9962865" cy="6124754"/>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Cũng như vậy, tính cách bộc trực nhưng khẳng khái của Khương Linh Tá chính là tiền đề cho những thắng lợi của phe trung thần, bởi vì ở con người này mỗi câu nói trong lúc lâm nguy luôn thể hiện tính cách dứt khoát và quyết liệt:</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Khuyên yêng đừng thoái chí</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Hãy gắng sức anh hùng</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Yêng hãy phòng hoàng tử, thứ cung</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Mà ra chốn ải quan đặng trước</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Ví dù Tạ tặc</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Binh mã tiến truy</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Đã có chước giải nguy</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Mặc tài tôi ngăn trở</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Sức này dù xô ngã</a:t>
            </a:r>
            <a:endParaRPr lang="en-US" sz="2800">
              <a:latin typeface="+mj-lt"/>
              <a:ea typeface="Calibri" panose="020F0502020204030204" pitchFamily="34" charset="0"/>
              <a:cs typeface="Times New Roman" panose="02020603050405020304" pitchFamily="18" charset="0"/>
            </a:endParaRPr>
          </a:p>
          <a:p>
            <a:pPr indent="1719263" algn="just" fontAlgn="base">
              <a:spcAft>
                <a:spcPts val="0"/>
              </a:spcAft>
            </a:pPr>
            <a:r>
              <a:rPr lang="vi-VN" sz="2800">
                <a:latin typeface="+mj-lt"/>
                <a:ea typeface="Times New Roman" panose="02020603050405020304" pitchFamily="18" charset="0"/>
                <a:cs typeface="Times New Roman" panose="02020603050405020304" pitchFamily="18" charset="0"/>
              </a:rPr>
              <a:t>Yêng chạy đã xa đường</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2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0" y="600501"/>
            <a:ext cx="9730854" cy="5693866"/>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Khi nhân vật bộc lộ cá tính của mình, ngôn ngữ thường chứa đựng nhiều thông tin, với nội dung chân thực, chính xác nhằm khắc họa sâu sắc tính cách của nhân vật. Để nói thế nước đang trong cơn nguy khốn và sự thiếu vắng những trung thần vì vua vì nước, Đổng Kim Lân than:</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Cơ nghiệp tề chẳng khác trứng trồng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Binh quyền Tạ dường như đã gác”</a:t>
            </a:r>
            <a:endParaRPr lang="en-US" sz="2800">
              <a:latin typeface="+mj-lt"/>
              <a:ea typeface="Calibri" panose="020F0502020204030204" pitchFamily="34" charset="0"/>
              <a:cs typeface="Times New Roman" panose="02020603050405020304" pitchFamily="18" charset="0"/>
            </a:endParaRPr>
          </a:p>
          <a:p>
            <a:pPr marL="457200" algn="just" fontAlgn="base">
              <a:spcAft>
                <a:spcPts val="0"/>
              </a:spcAft>
            </a:pPr>
            <a:r>
              <a:rPr lang="vi-VN" sz="2800">
                <a:latin typeface="+mj-lt"/>
                <a:ea typeface="Times New Roman" panose="02020603050405020304" pitchFamily="18" charset="0"/>
                <a:cs typeface="Times New Roman" panose="02020603050405020304" pitchFamily="18" charset="0"/>
              </a:rPr>
              <a:t>...</a:t>
            </a:r>
            <a:br>
              <a:rPr lang="vi-VN" sz="2800">
                <a:latin typeface="+mj-lt"/>
                <a:ea typeface="Times New Roman" panose="02020603050405020304" pitchFamily="18" charset="0"/>
                <a:cs typeface="Times New Roman" panose="02020603050405020304" pitchFamily="18" charset="0"/>
              </a:rPr>
            </a:br>
            <a:r>
              <a:rPr lang="vi-VN" sz="2800">
                <a:latin typeface="+mj-lt"/>
                <a:ea typeface="Times New Roman" panose="02020603050405020304" pitchFamily="18" charset="0"/>
                <a:cs typeface="Times New Roman" panose="02020603050405020304" pitchFamily="18" charset="0"/>
              </a:rPr>
              <a:t>“Chim muốn bay hiềm vì thiếu cánh</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Rắn muốn chạy ngại nổi không đầu”</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“Thành nghiêng không kẻ đắp</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Lũy mỏng thiếu người bồi</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3292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1" y="259308"/>
            <a:ext cx="9840036" cy="6477735"/>
          </a:xfrm>
          <a:prstGeom prst="rect">
            <a:avLst/>
          </a:prstGeom>
        </p:spPr>
        <p:txBody>
          <a:bodyPr wrap="square">
            <a:spAutoFit/>
          </a:bodyPr>
          <a:lstStyle/>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Và Đổng Kim Lân cùng Khương Linh Tá đã thề nguyện:</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Phơi gan đắp lũy</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Lột da bồi thành”</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Triệu Khắc Thường khinh bỉ những kẻ hèn nhát:</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“Thế cũng đòi lên ngựa cầm đao</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Về mà vận yếm đào cho tiện</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Cũng như vậy, trong vở Tuồng </a:t>
            </a:r>
            <a:r>
              <a:rPr lang="vi-VN" sz="2800" i="1">
                <a:latin typeface="+mj-lt"/>
                <a:ea typeface="Times New Roman" panose="02020603050405020304" pitchFamily="18" charset="0"/>
                <a:cs typeface="Times New Roman" panose="02020603050405020304" pitchFamily="18" charset="0"/>
              </a:rPr>
              <a:t>Ngọn lửa Hồng Sơn </a:t>
            </a:r>
            <a:r>
              <a:rPr lang="vi-VN" sz="2800">
                <a:latin typeface="+mj-lt"/>
                <a:ea typeface="Times New Roman" panose="02020603050405020304" pitchFamily="18" charset="0"/>
                <a:cs typeface="Times New Roman" panose="02020603050405020304" pitchFamily="18" charset="0"/>
              </a:rPr>
              <a:t>Tạ Ngọc Lân đã khen tính cách của Triệu Tư Cung:</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Biết ngựa hay bởi tại đường dài</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Quả cây đắng đã sinh trái ngọt.</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4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5970" y="764275"/>
            <a:ext cx="9730854" cy="5262979"/>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Trong mỗi kịch bản sân khấu Tuồng cung đình Huế nói chung, hai Vở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 và </a:t>
            </a:r>
            <a:r>
              <a:rPr lang="vi-VN" sz="2800" i="1">
                <a:latin typeface="+mj-lt"/>
                <a:ea typeface="Times New Roman" panose="02020603050405020304" pitchFamily="18" charset="0"/>
                <a:cs typeface="Times New Roman" panose="02020603050405020304" pitchFamily="18" charset="0"/>
              </a:rPr>
              <a:t>Ngọn lửa Hồng Sơn</a:t>
            </a:r>
            <a:r>
              <a:rPr lang="vi-VN" sz="2800">
                <a:latin typeface="+mj-lt"/>
                <a:ea typeface="Times New Roman" panose="02020603050405020304" pitchFamily="18" charset="0"/>
                <a:cs typeface="Times New Roman" panose="02020603050405020304" pitchFamily="18" charset="0"/>
              </a:rPr>
              <a:t> nói riêng, tính cách nhân vật thường được khắc họa thông qua động tác biểu diễn của nhân vật trên sân khấu. Đây có thể coi là kiểu kích thích tình cảm trong diễn xuất của nhân vật. Trong đoạn Khương Linh Tá quan sát giặc chuẩn bị chiến đấu:</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Binh theo đường gió</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Tướng đuổi tựa mưa</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Đoái trước sau chỉ có mình ta</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Tưởng cô thế khôn ngăn ba gã</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Luận theo đường hổ</a:t>
            </a:r>
            <a:endParaRPr lang="en-US" sz="2800">
              <a:latin typeface="+mj-lt"/>
              <a:ea typeface="Calibri" panose="020F0502020204030204" pitchFamily="34" charset="0"/>
              <a:cs typeface="Times New Roman" panose="02020603050405020304" pitchFamily="18" charset="0"/>
            </a:endParaRPr>
          </a:p>
          <a:p>
            <a:pPr indent="1309688" algn="just" fontAlgn="base">
              <a:spcAft>
                <a:spcPts val="0"/>
              </a:spcAft>
            </a:pPr>
            <a:r>
              <a:rPr lang="vi-VN" sz="2800">
                <a:latin typeface="+mj-lt"/>
                <a:ea typeface="Times New Roman" panose="02020603050405020304" pitchFamily="18" charset="0"/>
                <a:cs typeface="Times New Roman" panose="02020603050405020304" pitchFamily="18" charset="0"/>
              </a:rPr>
              <a:t>Ra sức tranh long.</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1886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265" y="477672"/>
            <a:ext cx="9771797" cy="5909310"/>
          </a:xfrm>
          <a:prstGeom prst="rect">
            <a:avLst/>
          </a:prstGeom>
        </p:spPr>
        <p:txBody>
          <a:bodyPr wrap="square">
            <a:spAutoFit/>
          </a:bodyPr>
          <a:lstStyle/>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Khi diễn viên sử dụng múa để nhằm tô đậm tích cách nhân vật, thường chọn những điểm nhấn của lời văn mang tính hình tượng để biểu hiện, Tạ Ngọc Lân trong lớp sai Phương Cơ về triều đình thám thính đã cất giọng hát:</a:t>
            </a:r>
            <a:endParaRPr lang="en-US" sz="2800">
              <a:latin typeface="+mj-lt"/>
              <a:ea typeface="Calibri" panose="020F0502020204030204" pitchFamily="34" charset="0"/>
              <a:cs typeface="Times New Roman" panose="02020603050405020304" pitchFamily="18" charset="0"/>
            </a:endParaRPr>
          </a:p>
          <a:p>
            <a:pPr indent="137795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Thấy nói lòng mừng lật đật</a:t>
            </a:r>
            <a:endParaRPr lang="en-US" sz="2800">
              <a:latin typeface="+mj-lt"/>
              <a:ea typeface="Calibri" panose="020F0502020204030204" pitchFamily="34" charset="0"/>
              <a:cs typeface="Times New Roman" panose="02020603050405020304" pitchFamily="18" charset="0"/>
            </a:endParaRPr>
          </a:p>
          <a:p>
            <a:pPr indent="137795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Nghe rằng chân bước xung xăng</a:t>
            </a:r>
            <a:endParaRPr lang="en-US" sz="2800">
              <a:latin typeface="+mj-lt"/>
              <a:ea typeface="Calibri" panose="020F0502020204030204" pitchFamily="34" charset="0"/>
              <a:cs typeface="Times New Roman" panose="02020603050405020304" pitchFamily="18" charset="0"/>
            </a:endParaRPr>
          </a:p>
          <a:p>
            <a:pPr indent="137795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(Bây giờ)</a:t>
            </a:r>
            <a:endParaRPr lang="en-US" sz="2800">
              <a:latin typeface="+mj-lt"/>
              <a:ea typeface="Calibri" panose="020F0502020204030204" pitchFamily="34" charset="0"/>
              <a:cs typeface="Times New Roman" panose="02020603050405020304" pitchFamily="18" charset="0"/>
            </a:endParaRPr>
          </a:p>
          <a:p>
            <a:pPr indent="137795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Giả điên cuồng con xuống Trường An</a:t>
            </a:r>
            <a:endParaRPr lang="en-US" sz="2800">
              <a:latin typeface="+mj-lt"/>
              <a:ea typeface="Calibri" panose="020F0502020204030204" pitchFamily="34" charset="0"/>
              <a:cs typeface="Times New Roman" panose="02020603050405020304" pitchFamily="18" charset="0"/>
            </a:endParaRPr>
          </a:p>
          <a:p>
            <a:pPr indent="137795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Thông tin tức cha lên Trúc Tự.</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7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1656645"/>
            <a:ext cx="10599761" cy="4401205"/>
          </a:xfrm>
          <a:prstGeom prst="rect">
            <a:avLst/>
          </a:prstGeom>
        </p:spPr>
        <p:txBody>
          <a:bodyPr wrap="square">
            <a:spAutoFit/>
          </a:bodyPr>
          <a:lstStyle/>
          <a:p>
            <a:pPr>
              <a:spcAft>
                <a:spcPts val="0"/>
              </a:spcAft>
            </a:pP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Dàn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ý chung của bài viết báo cáo kết quả nghiên cứu về một vấn đề: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a:solidFill>
                  <a:srgbClr val="202124"/>
                </a:solidFill>
                <a:latin typeface="Times New Roman" panose="02020603050405020304" pitchFamily="18" charset="0"/>
                <a:ea typeface="Calibri" panose="020F0502020204030204" pitchFamily="34" charset="0"/>
                <a:cs typeface="Times New Roman" panose="02020603050405020304" pitchFamily="18" charset="0"/>
              </a:rPr>
              <a:t>Đặt vấn đề:</a:t>
            </a: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Nêu rõ đề tài và vấn đề nghiên cứu.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solidFill>
                  <a:srgbClr val="202124"/>
                </a:solidFill>
                <a:latin typeface="Times New Roman" panose="02020603050405020304" pitchFamily="18" charset="0"/>
                <a:ea typeface="Calibri" panose="020F0502020204030204" pitchFamily="34" charset="0"/>
                <a:cs typeface="Times New Roman" panose="02020603050405020304" pitchFamily="18" charset="0"/>
              </a:rPr>
              <a:t>2. Giải quyết vấn đề:</a:t>
            </a: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Trình bày các kết quả nghiên cứu chính thông qua hệ thống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điểm, có các dữ liệu, bằng chứng.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solidFill>
                  <a:srgbClr val="202124"/>
                </a:solidFill>
                <a:latin typeface="Times New Roman" panose="02020603050405020304" pitchFamily="18" charset="0"/>
                <a:ea typeface="Calibri" panose="020F0502020204030204" pitchFamily="34" charset="0"/>
                <a:cs typeface="Times New Roman" panose="02020603050405020304" pitchFamily="18" charset="0"/>
              </a:rPr>
              <a:t>3. Kết luận:</a:t>
            </a: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Khằng định kết quả nghiên cứu và ý nghĩa của vấn đề nghiên cứu, gợi mở</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những hướng tiếp cận mới.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solidFill>
                  <a:srgbClr val="202124"/>
                </a:solidFill>
                <a:latin typeface="Times New Roman" panose="02020603050405020304" pitchFamily="18" charset="0"/>
                <a:ea typeface="Calibri" panose="020F0502020204030204" pitchFamily="34" charset="0"/>
                <a:cs typeface="Times New Roman" panose="02020603050405020304" pitchFamily="18" charset="0"/>
              </a:rPr>
              <a:t>4. Tài liệu tham khảo:</a:t>
            </a:r>
            <a:r>
              <a:rPr lang="en-US" sz="280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Ghi rõ tên tác giả, thời gian công bố, tên tài liệu, nơi công bố.</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01835" y="592457"/>
            <a:ext cx="443890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8672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8" y="1323833"/>
            <a:ext cx="10740787" cy="4401205"/>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Điều hạn chế khá quan trọng là các nhân vật chỉ xuất hiện và hoạt động chủ yếu trong mối quan hệ cang thường và biểu hiện những đức tính: Trung, Hiếu, Tiết, Nghĩa, còn cuộc sống riêng tư của con người ít khi được đề cập đến. Điều này xuất phát từ mối quan hệ xã hội, họ coi đó là những mẫu mực của xử thế, do đó những người làm nghề Tuồng khi trình diễn hai vở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 và </a:t>
            </a:r>
            <a:r>
              <a:rPr lang="vi-VN" sz="2800" i="1">
                <a:latin typeface="+mj-lt"/>
                <a:ea typeface="Times New Roman" panose="02020603050405020304" pitchFamily="18" charset="0"/>
                <a:cs typeface="Times New Roman" panose="02020603050405020304" pitchFamily="18" charset="0"/>
              </a:rPr>
              <a:t>Ngọn lửa Hồng Sơn</a:t>
            </a:r>
            <a:r>
              <a:rPr lang="vi-VN" sz="2800">
                <a:latin typeface="+mj-lt"/>
                <a:ea typeface="Times New Roman" panose="02020603050405020304" pitchFamily="18" charset="0"/>
                <a:cs typeface="Times New Roman" panose="02020603050405020304" pitchFamily="18" charset="0"/>
              </a:rPr>
              <a:t> thường nói:</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 Thông minh như con Cơ (Tạ Phương Cơ trong vở </a:t>
            </a:r>
            <a:r>
              <a:rPr lang="vi-VN" sz="2800" i="1">
                <a:latin typeface="+mj-lt"/>
                <a:ea typeface="Times New Roman" panose="02020603050405020304" pitchFamily="18" charset="0"/>
                <a:cs typeface="Times New Roman" panose="02020603050405020304" pitchFamily="18" charset="0"/>
              </a:rPr>
              <a:t>Ngọn lửa Hồng Sơn</a:t>
            </a:r>
            <a:r>
              <a:rPr lang="vi-VN" sz="2800">
                <a:latin typeface="+mj-lt"/>
                <a:ea typeface="Times New Roman" panose="02020603050405020304" pitchFamily="18" charset="0"/>
                <a:cs typeface="Times New Roman" panose="02020603050405020304" pitchFamily="18" charset="0"/>
              </a:rPr>
              <a:t>).</a:t>
            </a:r>
            <a:br>
              <a:rPr lang="vi-VN" sz="2800">
                <a:latin typeface="+mj-lt"/>
                <a:ea typeface="Times New Roman" panose="02020603050405020304" pitchFamily="18" charset="0"/>
                <a:cs typeface="Times New Roman" panose="02020603050405020304" pitchFamily="18" charset="0"/>
              </a:rPr>
            </a:br>
            <a:r>
              <a:rPr lang="vi-VN" sz="2800">
                <a:latin typeface="+mj-lt"/>
                <a:ea typeface="Times New Roman" panose="02020603050405020304" pitchFamily="18" charset="0"/>
                <a:cs typeface="Times New Roman" panose="02020603050405020304" pitchFamily="18" charset="0"/>
              </a:rPr>
              <a:t>+ Ngay thẳng như Triệu Khắc Thường (Tuồng</a:t>
            </a:r>
            <a:r>
              <a:rPr lang="vi-VN" sz="2800" i="1">
                <a:latin typeface="+mj-lt"/>
                <a:ea typeface="Times New Roman" panose="02020603050405020304" pitchFamily="18" charset="0"/>
                <a:cs typeface="Times New Roman" panose="02020603050405020304" pitchFamily="18" charset="0"/>
              </a:rPr>
              <a:t> Sơn Hậu</a:t>
            </a:r>
            <a:r>
              <a:rPr lang="vi-VN" sz="2800">
                <a:latin typeface="+mj-lt"/>
                <a:ea typeface="Times New Roman" panose="02020603050405020304" pitchFamily="18" charset="0"/>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 Tình bạn như Kim Lân - Linh Tá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 Đúng đắn như bà Nguyệt (Nguyệt Hạo trong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150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191069"/>
            <a:ext cx="10522425" cy="6555641"/>
          </a:xfrm>
          <a:prstGeom prst="rect">
            <a:avLst/>
          </a:prstGeom>
        </p:spPr>
        <p:txBody>
          <a:bodyPr wrap="square">
            <a:spAutoFit/>
          </a:bodyPr>
          <a:lstStyle/>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Những tính cách điển hình nói trên, là hình tượng nghệ thuật theo quan niệm của người nghệ sĩ, bởi họ đã biết cảm xúc ở mặt đạo đức xã hội về phẩm chất của con người: trung thực, giàu khí tiết, thông minh, dũng cảm, thủy chung. Từ quan niệm này, vấn đề riêng tư của nhân vật ít được đề cập đến cũng là một lẽ tự nhiên.</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Khác với các loại hình sân khấu khác, đối với sân khấu </a:t>
            </a:r>
            <a:r>
              <a:rPr lang="vi-VN" sz="2800">
                <a:latin typeface="+mj-lt"/>
                <a:ea typeface="Times New Roman" panose="02020603050405020304" pitchFamily="18" charset="0"/>
                <a:cs typeface="Times New Roman" panose="02020603050405020304" pitchFamily="18" charset="0"/>
                <a:hlinkClick r:id="rId2"/>
              </a:rPr>
              <a:t>Tuồng cung đình Huế</a:t>
            </a:r>
            <a:r>
              <a:rPr lang="vi-VN" sz="2800">
                <a:latin typeface="+mj-lt"/>
                <a:ea typeface="Times New Roman" panose="02020603050405020304" pitchFamily="18" charset="0"/>
                <a:cs typeface="Times New Roman" panose="02020603050405020304" pitchFamily="18" charset="0"/>
              </a:rPr>
              <a:t> mang chủ đề quân quốc, những người làm nghề Tuồng thường thuộc câu nằm lòng:</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Người trung mặt đỏ đôi tròng bạc</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Đứa nịnh râu đen mấy sợi còi.</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6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1542197"/>
            <a:ext cx="10331354" cy="3970318"/>
          </a:xfrm>
          <a:prstGeom prst="rect">
            <a:avLst/>
          </a:prstGeom>
        </p:spPr>
        <p:txBody>
          <a:bodyPr wrap="square">
            <a:spAutoFit/>
          </a:bodyPr>
          <a:lstStyle/>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Từ câu nói trên, người xem có thể nhận thấy tính cách của mỗi nhân vật trong Tuồng được thể hiện rõ ra bên ngoài khuôn mặt được hóa trang của diễn viên. Ở đây, tính cách của nhân vật được thể hiện rõ ở màu sắc với ba tông màu chủ đạo là đen - đỏ - trắng và thêm một số màu phụ trợ như: xanh, xám… Mỗi tông màu gắn với từng mô típ nhân vật cụ thể, như: mặt đen - đại diện cho sự rắn chắc; mặt trắng - vẽ sự bạc bẽo; mặt mốc - dành cho kẻ xu nịnh, phản trắc; mặt rằn - kẻ tướng mạo xấu xí, tính tình nóng nảy; mặt đỏ - tỏ rõ sự trung can nghĩa khí... Đồng thời, hàm chứa sâu sắc cái đẹp trong mỹ học dân tộc</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855378"/>
      </p:ext>
    </p:extLst>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2" y="1856097"/>
            <a:ext cx="10645254" cy="3539430"/>
          </a:xfrm>
          <a:prstGeom prst="rect">
            <a:avLst/>
          </a:prstGeom>
        </p:spPr>
        <p:txBody>
          <a:bodyPr wrap="square">
            <a:spAutoFit/>
          </a:bodyPr>
          <a:lstStyle/>
          <a:p>
            <a:pPr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Đối với hai vở Tuồng cung đình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tính cách nhân vật cũng được khắc họa như vậy. </a:t>
            </a:r>
            <a:br>
              <a:rPr lang="vi-VN" sz="2800">
                <a:latin typeface="Times New Roman" panose="02020603050405020304" pitchFamily="18" charset="0"/>
                <a:ea typeface="Times New Roman" panose="02020603050405020304" pitchFamily="18" charset="0"/>
                <a:cs typeface="Times New Roman" panose="02020603050405020304" pitchFamily="18" charset="0"/>
              </a:rPr>
            </a:br>
            <a:r>
              <a:rPr lang="vi-VN" sz="2800">
                <a:latin typeface="Times New Roman" panose="02020603050405020304" pitchFamily="18" charset="0"/>
                <a:ea typeface="Times New Roman" panose="02020603050405020304" pitchFamily="18" charset="0"/>
                <a:cs typeface="Times New Roman" panose="02020603050405020304" pitchFamily="18" charset="0"/>
              </a:rPr>
              <a:t>Trong hai vở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 </a:t>
            </a:r>
            <a:r>
              <a:rPr lang="vi-VN" sz="2800">
                <a:latin typeface="Times New Roman" panose="02020603050405020304" pitchFamily="18" charset="0"/>
                <a:ea typeface="Times New Roman" panose="02020603050405020304" pitchFamily="18" charset="0"/>
                <a:cs typeface="Times New Roman" panose="02020603050405020304" pitchFamily="18" charset="0"/>
              </a:rPr>
              <a:t>tính cách nhân vật cũng đã khắc họa thông của sự bộc lộ cá tính độc đáo của nhân vật, dù mỗi nhân vật có một tính cách khác nhau, nhưng nhìn chung tác giả đã xây dựng nhân vật dựa theo cốt truyện nhằm làm nổi bật nội dung để chuyển tải đến người đọc và người xem những lập trường, tư tưởng cũng như lý tưởng của nhân vật thông qua những cảnh, lớp, hồi của kịch bản.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2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9" y="1636763"/>
            <a:ext cx="10722591" cy="4401205"/>
          </a:xfrm>
          <a:prstGeom prst="rect">
            <a:avLst/>
          </a:prstGeom>
        </p:spPr>
        <p:txBody>
          <a:bodyPr wrap="square">
            <a:spAutoFit/>
          </a:bodyPr>
          <a:lstStyle/>
          <a:p>
            <a:pPr algn="just" fontAlgn="base">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vi-VN" sz="2800">
                <a:latin typeface="Times New Roman" panose="02020603050405020304" pitchFamily="18" charset="0"/>
                <a:ea typeface="Times New Roman" panose="02020603050405020304" pitchFamily="18" charset="0"/>
                <a:cs typeface="Times New Roman" panose="02020603050405020304" pitchFamily="18" charset="0"/>
              </a:rPr>
              <a:t>hai kịch bản văn học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mỗi hành động của nhân vật luôn được tác giả khắc họa theo qui chuẩn tâm lý đúng với thể loại sân khấu Tuồng cung đình. Trong đó, mỗi hành động của nhân vật được mô tả theo đúng tuyến tính không gian và thời gian, đó cũng chính là mấu chốt thành công của cốt truyện. Mịch Quang, trong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Đặc trưng nghệ thuật Tuồng</a:t>
            </a:r>
            <a:r>
              <a:rPr lang="vi-VN" sz="2800">
                <a:latin typeface="Times New Roman" panose="02020603050405020304" pitchFamily="18" charset="0"/>
                <a:ea typeface="Times New Roman" panose="02020603050405020304" pitchFamily="18" charset="0"/>
                <a:cs typeface="Times New Roman" panose="02020603050405020304" pitchFamily="18" charset="0"/>
              </a:rPr>
              <a:t> cho rằng: “...ở tuồng, với tính chất ngâm xướng quán triệt trong phong cách của nó, rất khó gây hứng thú chỉ bằng hát. Do đó, nếu văn học tuồng không chú trọng đến hành động, mà chỉ lao theo viết nhiều làn điệu cho mấy đi nữa cũng không thể tạo đất hoạt động cho diễn viên, không thể gây hứng thú cho nghệ thuật”.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34868" y="551513"/>
            <a:ext cx="5091458" cy="523220"/>
          </a:xfrm>
          <a:prstGeom prst="rect">
            <a:avLst/>
          </a:prstGeom>
        </p:spPr>
        <p:txBody>
          <a:bodyPr wrap="none">
            <a:spAutoFit/>
          </a:bodyPr>
          <a:lstStyle/>
          <a:p>
            <a:pPr algn="just" fontAlgn="base">
              <a:spcAft>
                <a:spcPts val="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 thuật khắc họa hành động</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90018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287" y="1364777"/>
            <a:ext cx="10617958" cy="4401205"/>
          </a:xfrm>
          <a:prstGeom prst="rect">
            <a:avLst/>
          </a:prstGeom>
        </p:spPr>
        <p:txBody>
          <a:bodyPr wrap="square">
            <a:spAutoFit/>
          </a:bodyPr>
          <a:lstStyle/>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Đối với tất cả các loại hình sân khấu, hành động là điều kiện quyết định cho sự thành công của vở kịch. Tuy nhiên, đối với đặc trưng nghệ thuật sân khấu Tuồng cung đình Huế, kịch bản luôn dồi dào tính hành động, và chính hai vở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là những vở Tuồng rất giàu hành động và xung đột. Sự việc diễn ra hầu hết là sự đấu tranh không điều hòa giữa hai lực lượng trung và nịnh dẫn đến sự kết thúc một mất một còn. Ở đây, hành động của nhân vật luôn được đẩy đến sự tột cùng của quyết liệt. Do đó, nhân vật nếu đã nổi giận thì giận đến long trời lở đất. Chúng ta có thể nhận thấy giận dữ của Phàn Định Công trong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khi nghe sứ thần của Tạ Thiên Lăng đến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hàng</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86496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5" y="218365"/>
            <a:ext cx="9867332" cy="6478184"/>
          </a:xfrm>
          <a:prstGeom prst="rect">
            <a:avLst/>
          </a:prstGeom>
        </p:spPr>
        <p:txBody>
          <a:bodyPr wrap="square">
            <a:spAutoFit/>
          </a:bodyPr>
          <a:lstStyle/>
          <a:p>
            <a:pPr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Vương Sứ:</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Vâng lệnh thiên tử</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Chiếu truyền dữ lão quan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Hồi bái yết thiên nhan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Đặng gia phong quyền tước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Phàn Định Công: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Nhìn chiếu chỉ quỳ tâm hưởng phúc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Để sắc văn yển thảo xuy phong3</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(Chư tướng) Nay có chiếu trào trung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Truyền bài khai hương 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3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583" y="382138"/>
            <a:ext cx="9089409" cy="5831405"/>
          </a:xfrm>
          <a:prstGeom prst="rect">
            <a:avLst/>
          </a:prstGeom>
        </p:spPr>
        <p:txBody>
          <a:bodyPr wrap="square">
            <a:spAutoFit/>
          </a:bodyPr>
          <a:lstStyle/>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Vương Sứ, (đọc chiếu):</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Nhất gia nhân, nhất quốc hướng nhân</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Nhất gia nhượng, nhất quốc hướng nhượng4</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Tạ triều đình chiếu chỉ</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Trẫm hiệu Thiên vương</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Phàn Định Công:</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(Sứ, Tạ vương là Tạ vương mô hè?)</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Vương Sứ:</a:t>
            </a:r>
            <a:endParaRPr lang="en-US" sz="2800">
              <a:latin typeface="+mj-lt"/>
              <a:ea typeface="Calibri" panose="020F0502020204030204" pitchFamily="34" charset="0"/>
              <a:cs typeface="Times New Roman" panose="02020603050405020304" pitchFamily="18" charset="0"/>
            </a:endParaRPr>
          </a:p>
          <a:p>
            <a:pPr indent="457200"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(Thưa, Tạ Thiên Lăng).</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39990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370" y="1078173"/>
            <a:ext cx="9307773" cy="4832092"/>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Phàn Đinh Công: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(Ải, ải) Thấy nói dầu sôi sùng sục</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Nghe thôi lửa cháy bừng bừng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(Ấy vậy) Ngỡ Tề triều chiếu chỉ thì lão vâng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Nay Tạ tặc dụ ngô dường ấy?!</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Kíp xé tan chiếu chỉ,</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(Đao phủ quân)</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Đao phủ nã xứ nhân</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(Chư tướng!)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Truyền đặt bàn quý tế ngũ phương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Lấy huyết sứ đề cờ phục quốc.</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1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493" y="900753"/>
            <a:ext cx="9758150" cy="5185522"/>
          </a:xfrm>
          <a:prstGeom prst="rect">
            <a:avLst/>
          </a:prstGeom>
        </p:spPr>
        <p:txBody>
          <a:bodyPr wrap="square">
            <a:spAutoFit/>
          </a:bodyPr>
          <a:lstStyle/>
          <a:p>
            <a:pPr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Và cũng như vậy, những nhân vật trong các kịch bản Tuồng nếu đã khóc thì khóc đến xé lòng, đến chảy máu mắt; nếu là tiếng cười thì tiếng cười đến lộn ruột, nghĩa là những hành động tương phản cực độ. Ở đây, trong các kịch bản Tuồng, tiếng cười thường được xây dựng xung quanh hành động của các nhân vật như: quan xòi5, lính canh... điều này được thể hiện lúc Tạ Phương Cơ muốn vượt qua cổng thành về báo lại tình hình với cha mình, rằng Triệu Văn Hoán đã tiếm ngôi vua và cử Tạ Kim Hùng làm đốc tướng.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2185" y="988242"/>
            <a:ext cx="3833037" cy="323165"/>
          </a:xfrm>
          <a:prstGeom prst="rect">
            <a:avLst/>
          </a:prstGeom>
        </p:spPr>
        <p:txBody>
          <a:bodyPr wrap="none">
            <a:spAutoFit/>
          </a:bodyPr>
          <a:lstStyle/>
          <a:p>
            <a:pPr algn="just">
              <a:lnSpc>
                <a:spcPts val="18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 HÀNH 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10018" y="2203061"/>
            <a:ext cx="10668000" cy="1953868"/>
          </a:xfrm>
          <a:prstGeom prst="rect">
            <a:avLst/>
          </a:prstGeom>
        </p:spPr>
        <p:txBody>
          <a:bodyPr wrap="square">
            <a:spAutoFit/>
          </a:bodyPr>
          <a:lstStyle/>
          <a:p>
            <a:pPr>
              <a:lnSpc>
                <a:spcPct val="150000"/>
              </a:lnSpc>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01:</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Viết báo cáo nghiên cứu về n</a:t>
            </a:r>
            <a:r>
              <a:rPr lang="vi-VN" sz="2800" b="1">
                <a:latin typeface="Times New Roman" panose="02020603050405020304" pitchFamily="18" charset="0"/>
                <a:ea typeface="Times New Roman" panose="02020603050405020304" pitchFamily="18" charset="0"/>
                <a:cs typeface="Times New Roman" panose="02020603050405020304" pitchFamily="18" charset="0"/>
              </a:rPr>
              <a:t>ghệ thuật khắc họa tính cách và hành động nhân vật qua hai vở tuồng cung đình 'Sơn Hậu' và 'Ngọn lửa Hồng Sơn'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139" y="614149"/>
            <a:ext cx="10031105" cy="5693866"/>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Hai lính canh:</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(Con kia, đi đâu...?)</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Phương Cơ:</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(Dạ, em đi, em đi tìm chồng em... a ha hahaaaaa).</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Hai lính canh:</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“Ê, hắn đi tìm chồng mi ơi, con nhà ai mà xinh thế không biết, mà hình như hắn bị điên..., em ơi, chồng đây này, hiiiiiiiiiiiiii).</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Con cu bay bổng qua sông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Hỏi thăm em bậu có chồng mà hay chưa.</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Phương Cơ:</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Có chồng năm ngoái (mà) năm xưa</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Năm nay chồng chết nên chưa có chồng.</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(A ha haaaaaaaaa, cho em qua bên nớ nghe anh, a haaaaaa).</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8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290" y="723331"/>
            <a:ext cx="9689910" cy="5262979"/>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Hai lính canh:</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Có chồng không nói qua hay</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Qua cho thúng bún, qua giùm quả xôi”</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Phương Cơ:</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“Có gì mà bún mà xôi</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Hộp trầu chén rượu đã rồi hôm qua</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Chạy qua ải</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Hai lính canh:</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Con này đã dại</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Ta lại không khôn</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Theo con này chặt lấy bàn chơn</a:t>
            </a:r>
            <a:endParaRPr lang="en-US" sz="2800">
              <a:latin typeface="+mj-lt"/>
              <a:ea typeface="Calibri" panose="020F0502020204030204" pitchFamily="34" charset="0"/>
              <a:cs typeface="Times New Roman" panose="02020603050405020304" pitchFamily="18" charset="0"/>
            </a:endParaRPr>
          </a:p>
          <a:p>
            <a:pPr indent="457200" algn="just" fontAlgn="base">
              <a:spcAft>
                <a:spcPts val="0"/>
              </a:spcAft>
            </a:pPr>
            <a:r>
              <a:rPr lang="vi-VN" sz="2800">
                <a:latin typeface="+mj-lt"/>
                <a:ea typeface="Times New Roman" panose="02020603050405020304" pitchFamily="18" charset="0"/>
                <a:cs typeface="Times New Roman" panose="02020603050405020304" pitchFamily="18" charset="0"/>
              </a:rPr>
              <a:t>Bỏ xuống ruộng cho cua nó kẹp.”</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641446"/>
            <a:ext cx="10945504" cy="5693866"/>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Có thể nói, dù chỉ là một cảnh, một lớp đi đường diễn ra ở cổng thành hay rừng núi, nhưng hành động của nhân vật chính là điểm ráp nối cho các kiểu xung đột trong nghệ thuật Tuồng nói chung và hai vở Tuồng </a:t>
            </a:r>
            <a:r>
              <a:rPr lang="vi-VN" sz="2800" i="1">
                <a:latin typeface="+mj-lt"/>
                <a:ea typeface="Times New Roman" panose="02020603050405020304" pitchFamily="18" charset="0"/>
                <a:cs typeface="Times New Roman" panose="02020603050405020304" pitchFamily="18" charset="0"/>
              </a:rPr>
              <a:t>Sơn Hậu</a:t>
            </a:r>
            <a:r>
              <a:rPr lang="vi-VN" sz="2800">
                <a:latin typeface="+mj-lt"/>
                <a:ea typeface="Times New Roman" panose="02020603050405020304" pitchFamily="18" charset="0"/>
                <a:cs typeface="Times New Roman" panose="02020603050405020304" pitchFamily="18" charset="0"/>
              </a:rPr>
              <a:t> và </a:t>
            </a:r>
            <a:r>
              <a:rPr lang="vi-VN" sz="2800" i="1">
                <a:latin typeface="+mj-lt"/>
                <a:ea typeface="Times New Roman" panose="02020603050405020304" pitchFamily="18" charset="0"/>
                <a:cs typeface="Times New Roman" panose="02020603050405020304" pitchFamily="18" charset="0"/>
              </a:rPr>
              <a:t>Ngọn lửa Hồng Sơn</a:t>
            </a:r>
            <a:r>
              <a:rPr lang="vi-VN" sz="2800">
                <a:latin typeface="+mj-lt"/>
                <a:ea typeface="Times New Roman" panose="02020603050405020304" pitchFamily="18" charset="0"/>
                <a:cs typeface="Times New Roman" panose="02020603050405020304" pitchFamily="18" charset="0"/>
              </a:rPr>
              <a:t> nói riêng.</a:t>
            </a:r>
            <a:endParaRPr lang="en-US" sz="2800">
              <a:latin typeface="+mj-lt"/>
              <a:ea typeface="Calibri" panose="020F0502020204030204" pitchFamily="34" charset="0"/>
              <a:cs typeface="Times New Roman" panose="02020603050405020304" pitchFamily="18" charset="0"/>
            </a:endParaRPr>
          </a:p>
          <a:p>
            <a:pPr algn="just" fontAlgn="base">
              <a:spcAft>
                <a:spcPts val="0"/>
              </a:spcAft>
            </a:pPr>
            <a:r>
              <a:rPr lang="vi-VN" sz="2800">
                <a:latin typeface="+mj-lt"/>
                <a:ea typeface="Times New Roman" panose="02020603050405020304" pitchFamily="18" charset="0"/>
                <a:cs typeface="Times New Roman" panose="02020603050405020304" pitchFamily="18" charset="0"/>
              </a:rPr>
              <a:t>Theo Mịch Quang, trong </a:t>
            </a:r>
            <a:r>
              <a:rPr lang="vi-VN" sz="2800" i="1">
                <a:latin typeface="+mj-lt"/>
                <a:ea typeface="Times New Roman" panose="02020603050405020304" pitchFamily="18" charset="0"/>
                <a:cs typeface="Times New Roman" panose="02020603050405020304" pitchFamily="18" charset="0"/>
              </a:rPr>
              <a:t>Đặc trưng nghệ thuật Tuồng</a:t>
            </a:r>
            <a:r>
              <a:rPr lang="vi-VN" sz="2800">
                <a:latin typeface="+mj-lt"/>
                <a:ea typeface="Times New Roman" panose="02020603050405020304" pitchFamily="18" charset="0"/>
                <a:cs typeface="Times New Roman" panose="02020603050405020304" pitchFamily="18" charset="0"/>
              </a:rPr>
              <a:t>: “Tính hành động là cái không thể thiếu được của các vở tuồng được truyền tụng, nhưng “tính hành động quyết liệt” lại chỉ là đặc tính trong một thời kỳ lịch sử nhất định của kịch bản tuồng, phản ánh thế giới quan của các nhà hoạt động tuồng đương thời và hoàn cảnh xã hội (thời cuối Lê đầu Nguyễn) vào khoảng thế kỷ từ XVI đến XVIII. Đến cuối thế kỷ XVIII, sang đầu thế kỷ XIX (nhất là tuồng của Đào Tấn) tính hành động tuy vẫn là một đặc trưng cơ bản, nhưng không còn gay gắt quyết liệt, mà lại lắng vào chiều sâu, thiếu về hành động tâm trạng”.</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6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25" y="1214650"/>
            <a:ext cx="10426890" cy="4539191"/>
          </a:xfrm>
          <a:prstGeom prst="rect">
            <a:avLst/>
          </a:prstGeom>
        </p:spPr>
        <p:txBody>
          <a:bodyPr wrap="square">
            <a:spAutoFit/>
          </a:bodyPr>
          <a:lstStyle/>
          <a:p>
            <a:pPr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Với sự nhận định trên, hành động của các nhân vật trong Tuồng cung đình tương ứng với lịch sử ra đời của kịch bản Tuồng. Ở hai vở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hành động tâm trạng của các nhân vật vẫn được đẩy đến tột độ, đó là những suy nghĩ của: Lê Tử Trình, của Đổng Kim Lân, của Tạ Ngọc Lân, của Triệu Tư Cung, của Lý Khắc Minh... tìm “phương cứu giải” khôi phục giang sơn đất nước trong tiếng thở dài độc thoại của bản thân cùng bóng đêm cô tịch.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2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708" y="1078173"/>
            <a:ext cx="10153934" cy="4832092"/>
          </a:xfrm>
          <a:prstGeom prst="rect">
            <a:avLst/>
          </a:prstGeom>
        </p:spPr>
        <p:txBody>
          <a:bodyPr wrap="square">
            <a:spAutoFit/>
          </a:bodyPr>
          <a:lstStyle/>
          <a:p>
            <a:pPr algn="just" fontAlgn="base">
              <a:spcAft>
                <a:spcPts val="0"/>
              </a:spcAft>
            </a:pPr>
            <a:r>
              <a:rPr lang="vi-VN" sz="2800">
                <a:latin typeface="+mj-lt"/>
                <a:ea typeface="Times New Roman" panose="02020603050405020304" pitchFamily="18" charset="0"/>
                <a:cs typeface="Times New Roman" panose="02020603050405020304" pitchFamily="18" charset="0"/>
              </a:rPr>
              <a:t>Kịch tính và hành động của nhân vật luôn căng thẳng từ đầu đến cuối vở diễn. Then chốt của kịch tính là nằm ở những xung đột nội tâm hết sức quyết liệt của nhân vật. Trong Tuồng </a:t>
            </a:r>
            <a:r>
              <a:rPr lang="vi-VN" sz="2800" i="1">
                <a:latin typeface="+mj-lt"/>
                <a:ea typeface="Times New Roman" panose="02020603050405020304" pitchFamily="18" charset="0"/>
                <a:cs typeface="Times New Roman" panose="02020603050405020304" pitchFamily="18" charset="0"/>
              </a:rPr>
              <a:t>Sơn Hậu </a:t>
            </a:r>
            <a:r>
              <a:rPr lang="vi-VN" sz="2800">
                <a:latin typeface="+mj-lt"/>
                <a:ea typeface="Times New Roman" panose="02020603050405020304" pitchFamily="18" charset="0"/>
                <a:cs typeface="Times New Roman" panose="02020603050405020304" pitchFamily="18" charset="0"/>
              </a:rPr>
              <a:t>chúng ta có thể thấy hành động của nhân vật được khắc họa thông qua sự đấu tranh nội tâm một cách quyết liệt như: Khi Đổng Kim Lân đem binh đến đánh Tạ Thiên Lăng, nhưng thấy thế họ Tạ quá lớn đành phải quy thuận; Khương Linh Tá đem quân tới giúp Đổng Kim Lân, nhưng thấy Kim Lân đã trá hàng về với Tạ Thiên Lăng, cũng đành trá hàng theo; Thái giám Lê Tử Trình tuy trong lòng muốn bảo tồn dòng giống của vua </a:t>
            </a:r>
            <a:r>
              <a:rPr lang="en-US" sz="2800">
                <a:latin typeface="+mj-lt"/>
                <a:ea typeface="Times New Roman" panose="02020603050405020304" pitchFamily="18" charset="0"/>
                <a:cs typeface="Times New Roman" panose="02020603050405020304" pitchFamily="18" charset="0"/>
              </a:rPr>
              <a:t>T</a:t>
            </a:r>
            <a:r>
              <a:rPr lang="vi-VN" sz="2800">
                <a:latin typeface="+mj-lt"/>
                <a:ea typeface="Times New Roman" panose="02020603050405020304" pitchFamily="18" charset="0"/>
                <a:cs typeface="Times New Roman" panose="02020603050405020304" pitchFamily="18" charset="0"/>
              </a:rPr>
              <a:t>ề, nhưng phải dâng ấn ngọc cho Tạ Thiên Lăng, để tranh thủ lòng tin của tên thái sư này</a:t>
            </a:r>
            <a:r>
              <a:rPr lang="vi-VN" sz="2800">
                <a:latin typeface="+mj-lt"/>
                <a:ea typeface="Times New Roman" panose="02020603050405020304" pitchFamily="18" charset="0"/>
                <a:cs typeface="Times New Roman" panose="02020603050405020304" pitchFamily="18" charset="0"/>
              </a:rPr>
              <a:t>; </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4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0" y="914401"/>
            <a:ext cx="10345003" cy="5262979"/>
          </a:xfrm>
          <a:prstGeom prst="rect">
            <a:avLst/>
          </a:prstGeom>
        </p:spPr>
        <p:txBody>
          <a:bodyPr wrap="square">
            <a:spAutoFit/>
          </a:bodyPr>
          <a:lstStyle/>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Kim Lân và Linh Tá lo lắng không biết Tử Trình có trung thành với vua cũ không nên phải thử lòng Tử Trình; Mẹ Kim Lân bị Tạ Ôn Đình bắt trói yêu cầu Đổng Kim Lân phải đầu hàng, mẹ Kim Lân không cho con đầu hàng, Kim Lân hẹn ba ngày xin bãi binh, hay tên Tạ Kim Hùng không đồng ý với cuộc sống cơ hàn, ngày ngày chăn trâu cắt cỏ cùng cha, cùng em gái, nên hành động bắt đầu cho những tội lỗi của hắn là đã bỏ nhà theo Triệu Văn Hoán khi tên này cướp ngôi vua và cho hắn làm đến chức đốc tướng. Khi Tạ Ngọc Lân giả đến xin ở với nó, nó đã hỏi cha nó có còn đủ sức để làm mấy việc vặt trong nhà không, nếu đủ sức thì múa vài đường quyền để nó xem gân cốt đã. Chỉ một hành động nhỏ bằng lời nói, nhưng ở đây kịch bản đã cho chúng ta thấy được sự bất nhân, bất nghĩa của Tạ Kim Hùng đối với cha mình.</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8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889" y="1308881"/>
            <a:ext cx="10058400" cy="4539191"/>
          </a:xfrm>
          <a:prstGeom prst="rect">
            <a:avLst/>
          </a:prstGeom>
        </p:spPr>
        <p:txBody>
          <a:bodyPr wrap="square">
            <a:spAutoFit/>
          </a:bodyPr>
          <a:lstStyle/>
          <a:p>
            <a:pPr algn="just" fontAlgn="base">
              <a:lnSpc>
                <a:spcPct val="150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Như vậy, đối với những vở Tuồng cung đình mang chủ đề quân quốc nói chung và hai vở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nói riêng, đặc trưng kịch bản sân khấu của nó là tác giả đã sáng tạo những hành động độc đáo của nhân vật khi đưa nhân vật đến những tình huống “ngã ba đường” như một biện pháp thường dùng để xây dựng nhân vật. Ngoài ra, các tác giả cũng có những biện pháp tạo nên những hành động độc đáo của nhân vật để khắc họa tính cách</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54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6" y="302359"/>
            <a:ext cx="10768084" cy="6555641"/>
          </a:xfrm>
          <a:prstGeom prst="rect">
            <a:avLst/>
          </a:prstGeom>
        </p:spPr>
        <p:txBody>
          <a:bodyPr wrap="square">
            <a:spAutoFit/>
          </a:bodyPr>
          <a:lstStyle/>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Nói hành động độc đáo, tức là hành động của nhân vật ở đây khá đặc biệt với những người khác trong tình huống tương tự: đó là hành động của Phàn Định Công (trong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chém </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r>
              <a:rPr lang="vi-VN" sz="2800">
                <a:latin typeface="Times New Roman" panose="02020603050405020304" pitchFamily="18" charset="0"/>
                <a:ea typeface="Times New Roman" panose="02020603050405020304" pitchFamily="18" charset="0"/>
                <a:cs typeface="Times New Roman" panose="02020603050405020304" pitchFamily="18" charset="0"/>
              </a:rPr>
              <a:t>ứ thần, rồi ba lần ngã ngựa nhưng vẫn muốn về kinh thành hỏi tội Tạ Thiên Lăng khiến ông hộc máu và chết; hay hành động của Bích Hà tỳ nữ của Xuân Hương (trong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tự nguyện hy sinh thay chủ mình để thế thân cho chánh cung; và còn nữa, Tạ Ngọc Lân (trong Tuồng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đã phải giết con trai mình vì cơ nghiệp của dòng vua cũ;... những biện pháp ấy, thường được tác giả sử dụng một cách thành thạo như một phương cách nhằm tạo ra hành động độc đáo cho nhân vật của mình trong các kịch bản Tuồng cung đình Huế nói chung, hai vở </a:t>
            </a:r>
            <a:r>
              <a:rPr lang="vi-VN" sz="2800" i="1">
                <a:latin typeface="Times New Roman" panose="02020603050405020304" pitchFamily="18" charset="0"/>
                <a:ea typeface="Times New Roman" panose="02020603050405020304" pitchFamily="18" charset="0"/>
                <a:cs typeface="Times New Roman" panose="02020603050405020304" pitchFamily="18" charset="0"/>
              </a:rPr>
              <a:t>Sơn Hậu</a:t>
            </a:r>
            <a:r>
              <a:rPr lang="vi-VN" sz="28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i="1">
                <a:latin typeface="Times New Roman" panose="02020603050405020304" pitchFamily="18" charset="0"/>
                <a:ea typeface="Times New Roman" panose="02020603050405020304" pitchFamily="18" charset="0"/>
                <a:cs typeface="Times New Roman" panose="02020603050405020304" pitchFamily="18" charset="0"/>
              </a:rPr>
              <a:t>Ngọn lửa Hồng Sơn</a:t>
            </a:r>
            <a:r>
              <a:rPr lang="vi-VN" sz="2800">
                <a:latin typeface="Times New Roman" panose="02020603050405020304" pitchFamily="18" charset="0"/>
                <a:ea typeface="Times New Roman" panose="02020603050405020304" pitchFamily="18" charset="0"/>
                <a:cs typeface="Times New Roman" panose="02020603050405020304" pitchFamily="18" charset="0"/>
              </a:rPr>
              <a:t> nói riêng.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r>
            <a:br>
              <a:rPr lang="vi-VN" sz="2800">
                <a:latin typeface="Times New Roman" panose="02020603050405020304" pitchFamily="18" charset="0"/>
                <a:ea typeface="Times New Roman" panose="02020603050405020304" pitchFamily="18" charset="0"/>
                <a:cs typeface="Times New Roman" panose="02020603050405020304" pitchFamily="18" charset="0"/>
              </a:rPr>
            </a:br>
            <a:r>
              <a:rPr lang="vi-VN" sz="2800">
                <a:latin typeface="Times New Roman" panose="02020603050405020304" pitchFamily="18" charset="0"/>
                <a:ea typeface="Times New Roman" panose="02020603050405020304" pitchFamily="18" charset="0"/>
                <a:cs typeface="Times New Roman" panose="02020603050405020304" pitchFamily="18" charset="0"/>
              </a:rPr>
              <a:t>Trương Trọng Bình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(SH321/11-15)</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1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607" y="968991"/>
            <a:ext cx="10153934" cy="5262979"/>
          </a:xfrm>
          <a:prstGeom prst="rect">
            <a:avLst/>
          </a:prstGeom>
        </p:spPr>
        <p:txBody>
          <a:bodyPr wrap="square">
            <a:spAutoFit/>
          </a:bodyPr>
          <a:lstStyle/>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1. </a:t>
            </a:r>
            <a:r>
              <a:rPr lang="vi-VN" sz="2800" i="1">
                <a:latin typeface="+mj-lt"/>
                <a:ea typeface="Times New Roman" panose="02020603050405020304" pitchFamily="18" charset="0"/>
                <a:cs typeface="Times New Roman" panose="02020603050405020304" pitchFamily="18" charset="0"/>
              </a:rPr>
              <a:t>Truyền tất cả ăn chay mặc tang phục</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2. </a:t>
            </a:r>
            <a:r>
              <a:rPr lang="vi-VN" sz="2800" i="1">
                <a:latin typeface="+mj-lt"/>
                <a:ea typeface="Times New Roman" panose="02020603050405020304" pitchFamily="18" charset="0"/>
                <a:cs typeface="Times New Roman" panose="02020603050405020304" pitchFamily="18" charset="0"/>
              </a:rPr>
              <a:t>Ngửa mặt lên trời than vắn, cúi xuống đất kêu dài</a:t>
            </a:r>
            <a:endParaRPr lang="en-US" sz="2800">
              <a:latin typeface="+mj-lt"/>
              <a:ea typeface="Calibri" panose="020F0502020204030204" pitchFamily="34" charset="0"/>
              <a:cs typeface="Times New Roman" panose="02020603050405020304" pitchFamily="18" charset="0"/>
            </a:endParaRPr>
          </a:p>
          <a:p>
            <a:pPr algn="just"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3. Một lòng hướng phục chiếu chỉ, thấy sắc văn như cỏ cúi xuống khi gió thổi. Ý nói tôn trọng chiếu chỉ nhà vua.</a:t>
            </a:r>
            <a:endParaRPr lang="en-US" sz="2800">
              <a:latin typeface="+mj-lt"/>
              <a:ea typeface="Calibri" panose="020F0502020204030204" pitchFamily="34" charset="0"/>
              <a:cs typeface="Times New Roman" panose="02020603050405020304" pitchFamily="18" charset="0"/>
            </a:endParaRPr>
          </a:p>
          <a:p>
            <a:pPr fontAlgn="base">
              <a:lnSpc>
                <a:spcPct val="150000"/>
              </a:lnSpc>
              <a:spcAft>
                <a:spcPts val="0"/>
              </a:spcAft>
            </a:pPr>
            <a:r>
              <a:rPr lang="vi-VN" sz="2800">
                <a:latin typeface="+mj-lt"/>
                <a:ea typeface="Times New Roman" panose="02020603050405020304" pitchFamily="18" charset="0"/>
                <a:cs typeface="Times New Roman" panose="02020603050405020304" pitchFamily="18" charset="0"/>
              </a:rPr>
              <a:t>4. Một nhà có nhân, cả nước hướng theo điều nhận/ Một nhà nhượng, cả nước đều nhượng.</a:t>
            </a:r>
            <a:br>
              <a:rPr lang="vi-VN" sz="2800">
                <a:latin typeface="+mj-lt"/>
                <a:ea typeface="Times New Roman" panose="02020603050405020304" pitchFamily="18" charset="0"/>
                <a:cs typeface="Times New Roman" panose="02020603050405020304" pitchFamily="18" charset="0"/>
              </a:rPr>
            </a:br>
            <a:r>
              <a:rPr lang="vi-VN" sz="2800">
                <a:latin typeface="+mj-lt"/>
                <a:ea typeface="Times New Roman" panose="02020603050405020304" pitchFamily="18" charset="0"/>
                <a:cs typeface="Times New Roman" panose="02020603050405020304" pitchFamily="18" charset="0"/>
              </a:rPr>
              <a:t>5. Một chức quan nhỏ trong triều, không có lập trường nhưng thường chỉ biết a dua theo những lời nói của người khác.</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4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268" y="583021"/>
            <a:ext cx="8312981" cy="523220"/>
          </a:xfrm>
          <a:prstGeom prst="rect">
            <a:avLst/>
          </a:prstGeom>
        </p:spPr>
        <p:txBody>
          <a:bodyPr wrap="none">
            <a:spAutoFit/>
          </a:bodyPr>
          <a:lstStyle/>
          <a:p>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02:</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Viết báo cáo nghiên cứu về</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8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ngôn ngữ Hề Chèo</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5733627" y="1534153"/>
            <a:ext cx="1151277" cy="323165"/>
          </a:xfrm>
          <a:prstGeom prst="rect">
            <a:avLst/>
          </a:prstGeom>
        </p:spPr>
        <p:txBody>
          <a:bodyPr wrap="none">
            <a:spAutoFit/>
          </a:bodyPr>
          <a:lstStyle/>
          <a:p>
            <a:pPr fontAlgn="base">
              <a:lnSpc>
                <a:spcPts val="1800"/>
              </a:lnSpc>
              <a:spcAft>
                <a:spcPts val="0"/>
              </a:spcAft>
            </a:pPr>
            <a:r>
              <a:rPr lang="en-US" sz="2800" b="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323833" y="2538485"/>
            <a:ext cx="10304060" cy="1287532"/>
          </a:xfrm>
          <a:prstGeom prst="rect">
            <a:avLst/>
          </a:prstGeom>
        </p:spPr>
        <p:txBody>
          <a:bodyPr wrap="square">
            <a:spAutoFit/>
          </a:bodyPr>
          <a:lstStyle/>
          <a:p>
            <a:pPr algn="just">
              <a:lnSpc>
                <a:spcPts val="1800"/>
              </a:lnSpc>
              <a:spcAft>
                <a:spcPts val="800"/>
              </a:spcAft>
            </a:pPr>
            <a:r>
              <a:rPr lang="en-SG" sz="2800" i="1">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SG" sz="2800">
                <a:latin typeface="Times New Roman" panose="02020603050405020304" pitchFamily="18" charset="0"/>
                <a:ea typeface="Times New Roman" panose="02020603050405020304" pitchFamily="18" charset="0"/>
                <a:cs typeface="Times New Roman" panose="02020603050405020304" pitchFamily="18" charset="0"/>
              </a:rPr>
              <a:t>Mở bài nêu được vấn đề, Thân bài triển khai được vấn đề, Kết bài khái quát được vấn đề.</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23833" y="4507184"/>
            <a:ext cx="10085695" cy="856645"/>
          </a:xfrm>
          <a:prstGeom prst="rect">
            <a:avLst/>
          </a:prstGeom>
        </p:spPr>
        <p:txBody>
          <a:bodyPr wrap="square">
            <a:spAutoFit/>
          </a:bodyPr>
          <a:lstStyle/>
          <a:p>
            <a:pPr algn="just">
              <a:lnSpc>
                <a:spcPts val="1800"/>
              </a:lnSpc>
              <a:spcAft>
                <a:spcPts val="800"/>
              </a:spcAft>
            </a:pPr>
            <a:r>
              <a:rPr lang="en-SG" sz="2800" i="1">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b="1" kern="1800">
                <a:latin typeface="Times New Roman" panose="02020603050405020304" pitchFamily="18" charset="0"/>
                <a:ea typeface="Calibri" panose="020F0502020204030204" pitchFamily="34" charset="0"/>
                <a:cs typeface="Times New Roman" panose="02020603050405020304" pitchFamily="18" charset="0"/>
              </a:rPr>
              <a:t>Ngôn ngữ Hề Chèo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9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3098" y="1086354"/>
            <a:ext cx="6096000" cy="349135"/>
          </a:xfrm>
          <a:prstGeom prst="rect">
            <a:avLst/>
          </a:prstGeom>
        </p:spPr>
        <p:txBody>
          <a:bodyPr>
            <a:spAutoFit/>
          </a:bodyPr>
          <a:lstStyle/>
          <a:p>
            <a:pPr algn="just">
              <a:lnSpc>
                <a:spcPts val="1800"/>
              </a:lnSpc>
              <a:spcAft>
                <a:spcPts val="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Bảng kiểm đánh giá bài báo cáo</a:t>
            </a:r>
            <a:r>
              <a:rPr lang="en-US" sz="2800" b="1">
                <a:solidFill>
                  <a:srgbClr val="00336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p:txBody>
      </p:sp>
      <p:sp>
        <p:nvSpPr>
          <p:cNvPr id="3" name="Rectangle 2"/>
          <p:cNvSpPr/>
          <p:nvPr/>
        </p:nvSpPr>
        <p:spPr>
          <a:xfrm>
            <a:off x="5407238" y="335125"/>
            <a:ext cx="1241045" cy="357918"/>
          </a:xfrm>
          <a:prstGeom prst="rect">
            <a:avLst/>
          </a:prstGeom>
        </p:spPr>
        <p:txBody>
          <a:bodyPr wrap="none">
            <a:spAutoFit/>
          </a:bodyPr>
          <a:lstStyle/>
          <a:p>
            <a:pPr algn="just">
              <a:lnSpc>
                <a:spcPts val="18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Gợi ý:</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95633219"/>
              </p:ext>
            </p:extLst>
          </p:nvPr>
        </p:nvGraphicFramePr>
        <p:xfrm>
          <a:off x="782471" y="1774209"/>
          <a:ext cx="10872717" cy="4872249"/>
        </p:xfrm>
        <a:graphic>
          <a:graphicData uri="http://schemas.openxmlformats.org/drawingml/2006/table">
            <a:tbl>
              <a:tblPr firstRow="1" firstCol="1" bandRow="1"/>
              <a:tblGrid>
                <a:gridCol w="9257032">
                  <a:extLst>
                    <a:ext uri="{9D8B030D-6E8A-4147-A177-3AD203B41FA5}">
                      <a16:colId xmlns:a16="http://schemas.microsoft.com/office/drawing/2014/main" val="1559006969"/>
                    </a:ext>
                  </a:extLst>
                </a:gridCol>
                <a:gridCol w="1615685">
                  <a:extLst>
                    <a:ext uri="{9D8B030D-6E8A-4147-A177-3AD203B41FA5}">
                      <a16:colId xmlns:a16="http://schemas.microsoft.com/office/drawing/2014/main" val="1418856088"/>
                    </a:ext>
                  </a:extLst>
                </a:gridCol>
              </a:tblGrid>
              <a:tr h="1624083">
                <a:tc>
                  <a:txBody>
                    <a:bodyPr/>
                    <a:lstStyle/>
                    <a:p>
                      <a:pPr algn="just">
                        <a:lnSpc>
                          <a:spcPct val="100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Viết báo cáo nghiên cứu về nghệ thuật khắc họa tính cách và hành động nhân vật qua hai vở tuồng cung đình 'Sơn Hậu' và 'Ngọn lửa Hồng Sơn'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00000"/>
                        </a:lnSpc>
                        <a:spcAft>
                          <a:spcPts val="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Đạt/chưa 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647951109"/>
                  </a:ext>
                </a:extLst>
              </a:tr>
              <a:tr h="1624083">
                <a:tc>
                  <a:txBody>
                    <a:bodyPr/>
                    <a:lstStyle/>
                    <a:p>
                      <a:pPr algn="just">
                        <a:lnSpc>
                          <a:spcPct val="10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a. Đảm bảo cấu trúc bài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Mở bài nêu được vấn đề, Thân bài triển khai được vấn đề, Kết bài khái quát được vấn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5661347"/>
                  </a:ext>
                </a:extLst>
              </a:tr>
              <a:tr h="1624083">
                <a:tc>
                  <a:txBody>
                    <a:bodyPr/>
                    <a:lstStyle/>
                    <a:p>
                      <a:pPr algn="just">
                        <a:lnSpc>
                          <a:spcPct val="100000"/>
                        </a:lnSpc>
                        <a:spcAft>
                          <a:spcPts val="0"/>
                        </a:spcAft>
                      </a:pPr>
                      <a:r>
                        <a:rPr lang="en-SG" sz="2800" i="1">
                          <a:effectLst/>
                          <a:latin typeface="Times New Roman" panose="02020603050405020304" pitchFamily="18" charset="0"/>
                          <a:ea typeface="Times New Roman" panose="02020603050405020304" pitchFamily="18" charset="0"/>
                          <a:cs typeface="Times New Roman" panose="02020603050405020304" pitchFamily="18" charset="0"/>
                        </a:rPr>
                        <a:t>b. Xác định đúng vấn đề cần nghị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Nghệ thuật khắc họa tính cách và hành động nhân vật qua hai vở tuồng cung đình 'Sơn Hậu' và 'Ngọn lửa Hồng Sơn'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00000"/>
                        </a:lnSpc>
                        <a:spcAft>
                          <a:spcPts val="0"/>
                        </a:spcAft>
                      </a:pPr>
                      <a:r>
                        <a:rPr lang="en-SG"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90234282"/>
                  </a:ext>
                </a:extLst>
              </a:tr>
            </a:tbl>
          </a:graphicData>
        </a:graphic>
      </p:graphicFrame>
    </p:spTree>
    <p:extLst>
      <p:ext uri="{BB962C8B-B14F-4D97-AF65-F5344CB8AC3E}">
        <p14:creationId xmlns:p14="http://schemas.microsoft.com/office/powerpoint/2010/main" val="339951888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492" y="382006"/>
            <a:ext cx="9962866" cy="3349122"/>
          </a:xfrm>
          <a:prstGeom prst="rect">
            <a:avLst/>
          </a:prstGeom>
        </p:spPr>
        <p:txBody>
          <a:bodyPr wrap="square">
            <a:spAutoFit/>
          </a:bodyPr>
          <a:lstStyle/>
          <a:p>
            <a:pPr algn="just">
              <a:lnSpc>
                <a:spcPct val="150000"/>
              </a:lnSpc>
              <a:spcAft>
                <a:spcPts val="800"/>
              </a:spcAft>
            </a:pPr>
            <a:r>
              <a:rPr lang="en-SG" sz="2800" i="1">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 theo yêu cầu của một văn bảo báo cáo nghiên cứu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SG" sz="2800">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vận dụng tốt các thao tác lập luận, kết hợp chặt chẽ giữa lí lẽ và dẫn chứng; đảm bảo các yêu cầu sau:</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569492" y="4043673"/>
            <a:ext cx="10149385" cy="2159053"/>
          </a:xfrm>
          <a:prstGeom prst="rect">
            <a:avLst/>
          </a:prstGeom>
        </p:spPr>
        <p:txBody>
          <a:bodyPr wrap="square">
            <a:spAutoFit/>
          </a:bodyPr>
          <a:lstStyle/>
          <a:p>
            <a:pPr marR="30480" algn="just">
              <a:lnSpc>
                <a:spcPct val="150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Đặt vấn đề: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Giới thiệu </a:t>
            </a:r>
            <a:r>
              <a:rPr lang="en-US" sz="2800">
                <a:latin typeface="Times New Roman" panose="02020603050405020304" pitchFamily="18" charset="0"/>
                <a:ea typeface="Calibri" panose="020F0502020204030204" pitchFamily="34" charset="0"/>
                <a:cs typeface="Times New Roman" panose="02020603050405020304" pitchFamily="18" charset="0"/>
              </a:rPr>
              <a:t>hề chèo</a:t>
            </a: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Giới thiệu mối quan hệ giữa </a:t>
            </a:r>
            <a:r>
              <a:rPr lang="en-US" sz="2800">
                <a:latin typeface="Times New Roman" panose="02020603050405020304" pitchFamily="18" charset="0"/>
                <a:ea typeface="Calibri" panose="020F0502020204030204" pitchFamily="34" charset="0"/>
                <a:cs typeface="Times New Roman" panose="02020603050405020304" pitchFamily="18" charset="0"/>
              </a:rPr>
              <a:t>hề chèo và nền văn học dân gian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9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7414" y="0"/>
            <a:ext cx="9976514" cy="6924973"/>
          </a:xfrm>
          <a:prstGeom prst="rect">
            <a:avLst/>
          </a:prstGeom>
        </p:spPr>
        <p:txBody>
          <a:bodyPr wrap="square">
            <a:spAutoFit/>
          </a:bodyPr>
          <a:lstStyle/>
          <a:p>
            <a:pPr algn="just">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Giải quyết vấn đề: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Tìm hiểu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800">
                <a:latin typeface="Times New Roman" panose="02020603050405020304" pitchFamily="18" charset="0"/>
                <a:ea typeface="Calibri" panose="020F0502020204030204" pitchFamily="34" charset="0"/>
                <a:cs typeface="Times New Roman" panose="02020603050405020304" pitchFamily="18" charset="0"/>
              </a:rPr>
              <a:t>ngôn ngữ Hề Chèo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dùng hệ thống thành ngữ Hán Việt</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nhại chữ</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nói lái, nói ngược</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tách từ ghép</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điệp từ     </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dùng từ đồng âm dị nghĩa</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dùng các từ có nghĩa cùng một họ với nhau</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Dùng câu nói với hai nghĩa song song</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Cách nói xuyên tạc</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Cách dùng ngoa ngữ, lộng ngữ</a:t>
            </a:r>
          </a:p>
          <a:p>
            <a:pPr algn="just">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Lối đố đá</a:t>
            </a:r>
          </a:p>
          <a:p>
            <a:r>
              <a:rPr lang="en-US" sz="2800">
                <a:latin typeface="Times New Roman" panose="02020603050405020304" pitchFamily="18" charset="0"/>
                <a:ea typeface="Calibri" panose="020F0502020204030204" pitchFamily="34" charset="0"/>
                <a:cs typeface="Times New Roman" panose="02020603050405020304" pitchFamily="18" charset="0"/>
              </a:rPr>
              <a:t>- Lối đối chát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7315216"/>
              </p:ext>
            </p:extLst>
          </p:nvPr>
        </p:nvGraphicFramePr>
        <p:xfrm>
          <a:off x="1654815" y="697880"/>
          <a:ext cx="8855075" cy="640080"/>
        </p:xfrm>
        <a:graphic>
          <a:graphicData uri="http://schemas.openxmlformats.org/drawingml/2006/table">
            <a:tbl>
              <a:tblPr firstRow="1" firstCol="1" bandRow="1">
                <a:tableStyleId>{2D5ABB26-0587-4C30-8999-92F81FD0307C}</a:tableStyleId>
              </a:tblPr>
              <a:tblGrid>
                <a:gridCol w="8855075">
                  <a:extLst>
                    <a:ext uri="{9D8B030D-6E8A-4147-A177-3AD203B41FA5}">
                      <a16:colId xmlns:a16="http://schemas.microsoft.com/office/drawing/2014/main" val="1682279120"/>
                    </a:ext>
                  </a:extLst>
                </a:gridCol>
              </a:tblGrid>
              <a:tr h="0">
                <a:tc>
                  <a:txBody>
                    <a:bodyPr/>
                    <a:lstStyle/>
                    <a:p>
                      <a:pPr marR="30480" algn="just">
                        <a:lnSpc>
                          <a:spcPct val="150000"/>
                        </a:lnSpc>
                        <a:spcAft>
                          <a:spcPts val="0"/>
                        </a:spcAft>
                      </a:pPr>
                      <a:r>
                        <a:rPr lang="vi-VN" sz="2800">
                          <a:effectLst/>
                          <a:latin typeface="Times New Roman" panose="02020603050405020304" pitchFamily="18" charset="0"/>
                          <a:cs typeface="Times New Roman" panose="02020603050405020304" pitchFamily="18" charset="0"/>
                        </a:rPr>
                        <a:t>Đánh giá vẻ đẹp </a:t>
                      </a:r>
                      <a:r>
                        <a:rPr lang="en-US" sz="2800" kern="1800">
                          <a:effectLst/>
                          <a:latin typeface="Times New Roman" panose="02020603050405020304" pitchFamily="18" charset="0"/>
                          <a:cs typeface="Times New Roman" panose="02020603050405020304" pitchFamily="18" charset="0"/>
                        </a:rPr>
                        <a:t>n</a:t>
                      </a:r>
                      <a:r>
                        <a:rPr lang="vi-VN" sz="2800" kern="1800">
                          <a:effectLst/>
                          <a:latin typeface="Times New Roman" panose="02020603050405020304" pitchFamily="18" charset="0"/>
                          <a:cs typeface="Times New Roman" panose="02020603050405020304" pitchFamily="18" charset="0"/>
                        </a:rPr>
                        <a:t>gôn ngữ </a:t>
                      </a:r>
                      <a:r>
                        <a:rPr lang="en-US" sz="2800" kern="1800">
                          <a:effectLst/>
                          <a:latin typeface="Times New Roman" panose="02020603050405020304" pitchFamily="18" charset="0"/>
                          <a:cs typeface="Times New Roman" panose="02020603050405020304" pitchFamily="18" charset="0"/>
                        </a:rPr>
                        <a:t>H</a:t>
                      </a:r>
                      <a:r>
                        <a:rPr lang="vi-VN" sz="2800" kern="1800">
                          <a:effectLst/>
                          <a:latin typeface="Times New Roman" panose="02020603050405020304" pitchFamily="18" charset="0"/>
                          <a:cs typeface="Times New Roman" panose="02020603050405020304" pitchFamily="18" charset="0"/>
                        </a:rPr>
                        <a:t>ề </a:t>
                      </a:r>
                      <a:r>
                        <a:rPr lang="en-US" sz="2800" kern="1800">
                          <a:effectLst/>
                          <a:latin typeface="Times New Roman" panose="02020603050405020304" pitchFamily="18" charset="0"/>
                          <a:cs typeface="Times New Roman" panose="02020603050405020304" pitchFamily="18" charset="0"/>
                        </a:rPr>
                        <a:t>C</a:t>
                      </a:r>
                      <a:r>
                        <a:rPr lang="vi-VN" sz="2800" kern="1800">
                          <a:effectLst/>
                          <a:latin typeface="Times New Roman" panose="02020603050405020304" pitchFamily="18" charset="0"/>
                          <a:cs typeface="Times New Roman" panose="02020603050405020304" pitchFamily="18" charset="0"/>
                        </a:rPr>
                        <a:t>hèo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46979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453765"/>
              </p:ext>
            </p:extLst>
          </p:nvPr>
        </p:nvGraphicFramePr>
        <p:xfrm>
          <a:off x="1654814" y="1337960"/>
          <a:ext cx="8855075" cy="640080"/>
        </p:xfrm>
        <a:graphic>
          <a:graphicData uri="http://schemas.openxmlformats.org/drawingml/2006/table">
            <a:tbl>
              <a:tblPr firstRow="1" firstCol="1" bandRow="1">
                <a:tableStyleId>{2D5ABB26-0587-4C30-8999-92F81FD0307C}</a:tableStyleId>
              </a:tblPr>
              <a:tblGrid>
                <a:gridCol w="8855075">
                  <a:extLst>
                    <a:ext uri="{9D8B030D-6E8A-4147-A177-3AD203B41FA5}">
                      <a16:colId xmlns:a16="http://schemas.microsoft.com/office/drawing/2014/main" val="55392627"/>
                    </a:ext>
                  </a:extLst>
                </a:gridCol>
              </a:tblGrid>
              <a:tr h="296545">
                <a:tc>
                  <a:txBody>
                    <a:bodyPr/>
                    <a:lstStyle/>
                    <a:p>
                      <a:pPr marR="30480" algn="just">
                        <a:lnSpc>
                          <a:spcPct val="150000"/>
                        </a:lnSpc>
                        <a:spcAft>
                          <a:spcPts val="0"/>
                        </a:spcAft>
                      </a:pPr>
                      <a:r>
                        <a:rPr lang="vi-VN" sz="2800">
                          <a:effectLst/>
                          <a:latin typeface="Times New Roman" panose="02020603050405020304" pitchFamily="18" charset="0"/>
                          <a:cs typeface="Times New Roman" panose="02020603050405020304" pitchFamily="18" charset="0"/>
                        </a:rPr>
                        <a:t>Kết luận: Kết lại vấn đề nghiên cứu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1892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69742134"/>
              </p:ext>
            </p:extLst>
          </p:nvPr>
        </p:nvGraphicFramePr>
        <p:xfrm>
          <a:off x="1654815" y="1978040"/>
          <a:ext cx="10068612" cy="1280160"/>
        </p:xfrm>
        <a:graphic>
          <a:graphicData uri="http://schemas.openxmlformats.org/drawingml/2006/table">
            <a:tbl>
              <a:tblPr firstRow="1" firstCol="1" bandRow="1">
                <a:tableStyleId>{2D5ABB26-0587-4C30-8999-92F81FD0307C}</a:tableStyleId>
              </a:tblPr>
              <a:tblGrid>
                <a:gridCol w="10068612">
                  <a:extLst>
                    <a:ext uri="{9D8B030D-6E8A-4147-A177-3AD203B41FA5}">
                      <a16:colId xmlns:a16="http://schemas.microsoft.com/office/drawing/2014/main" val="886251641"/>
                    </a:ext>
                  </a:extLst>
                </a:gridCol>
              </a:tblGrid>
              <a:tr h="359410">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800">
                          <a:effectLst/>
                          <a:latin typeface="Times New Roman" panose="02020603050405020304" pitchFamily="18" charset="0"/>
                          <a:cs typeface="Times New Roman" panose="02020603050405020304" pitchFamily="18" charset="0"/>
                        </a:rPr>
                        <a:t>Tài liệu tham khảo: Ghi rõ họ tên tác giả, thời gian công bố, tên tài liệu, nơi công bố</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6598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2187284"/>
              </p:ext>
            </p:extLst>
          </p:nvPr>
        </p:nvGraphicFramePr>
        <p:xfrm>
          <a:off x="1654815" y="3258200"/>
          <a:ext cx="9877543" cy="1920240"/>
        </p:xfrm>
        <a:graphic>
          <a:graphicData uri="http://schemas.openxmlformats.org/drawingml/2006/table">
            <a:tbl>
              <a:tblPr firstRow="1" firstCol="1" bandRow="1">
                <a:tableStyleId>{2D5ABB26-0587-4C30-8999-92F81FD0307C}</a:tableStyleId>
              </a:tblPr>
              <a:tblGrid>
                <a:gridCol w="9877543">
                  <a:extLst>
                    <a:ext uri="{9D8B030D-6E8A-4147-A177-3AD203B41FA5}">
                      <a16:colId xmlns:a16="http://schemas.microsoft.com/office/drawing/2014/main" val="3230906168"/>
                    </a:ext>
                  </a:extLst>
                </a:gridCol>
              </a:tblGrid>
              <a:tr h="0">
                <a:tc>
                  <a:txBody>
                    <a:bodyPr/>
                    <a:lstStyle/>
                    <a:p>
                      <a:pPr algn="just">
                        <a:lnSpc>
                          <a:spcPct val="150000"/>
                        </a:lnSpc>
                        <a:spcAft>
                          <a:spcPts val="0"/>
                        </a:spcAft>
                      </a:pPr>
                      <a:r>
                        <a:rPr lang="en-SG" sz="2800">
                          <a:effectLst/>
                          <a:latin typeface="Times New Roman" panose="02020603050405020304" pitchFamily="18" charset="0"/>
                          <a:cs typeface="Times New Roman" panose="02020603050405020304" pitchFamily="18" charset="0"/>
                        </a:rPr>
                        <a:t>d. Chính tả, ngữ pháp</a:t>
                      </a:r>
                      <a:endParaRPr lang="en-US" sz="28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SG" sz="2800">
                          <a:effectLst/>
                          <a:latin typeface="Times New Roman" panose="02020603050405020304" pitchFamily="18"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4529305"/>
                  </a:ext>
                </a:extLst>
              </a:tr>
              <a:tr h="0">
                <a:tc>
                  <a:txBody>
                    <a:bodyPr/>
                    <a:lstStyle/>
                    <a:p>
                      <a:pPr algn="just">
                        <a:lnSpc>
                          <a:spcPct val="150000"/>
                        </a:lnSpc>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132433"/>
                  </a:ext>
                </a:extLst>
              </a:tr>
            </a:tbl>
          </a:graphicData>
        </a:graphic>
      </p:graphicFrame>
      <p:sp>
        <p:nvSpPr>
          <p:cNvPr id="7" name="Rectangle 6"/>
          <p:cNvSpPr/>
          <p:nvPr/>
        </p:nvSpPr>
        <p:spPr>
          <a:xfrm>
            <a:off x="1654815" y="4701339"/>
            <a:ext cx="9768362" cy="1384995"/>
          </a:xfrm>
          <a:prstGeom prst="rect">
            <a:avLst/>
          </a:prstGeom>
        </p:spPr>
        <p:txBody>
          <a:bodyPr wrap="square">
            <a:spAutoFit/>
          </a:bodyPr>
          <a:lstStyle/>
          <a:p>
            <a:pPr algn="just">
              <a:spcAft>
                <a:spcPts val="0"/>
              </a:spcAft>
            </a:pPr>
            <a:r>
              <a:rPr lang="vi-VN" sz="2800">
                <a:latin typeface="Times New Roman" panose="02020603050405020304" pitchFamily="18" charset="0"/>
                <a:cs typeface="Times New Roman" panose="02020603050405020304" pitchFamily="18" charset="0"/>
              </a:rPr>
              <a:t>e. Sáng tạo</a:t>
            </a:r>
            <a:endParaRPr lang="en-US" sz="2800">
              <a:latin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1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4" y="1920671"/>
            <a:ext cx="10890913" cy="4401205"/>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en-US" sz="2800">
                <a:latin typeface="Times New Roman" panose="02020603050405020304" pitchFamily="18" charset="0"/>
                <a:ea typeface="Times New Roman" panose="02020603050405020304" pitchFamily="18" charset="0"/>
                <a:cs typeface="Times New Roman" panose="02020603050405020304" pitchFamily="18" charset="0"/>
              </a:rPr>
              <a:t>Hề Chèo và nền văn học dân gian có một mối quan hệ mật thiết. Ngôn ngữ Hề Chèo chính là ngôn ngữ quần chúng, là khẩu ngữ hàng ngày được nâng cao lên và trình bày theo cách cảm, cách nghĩ của người dân lao động. Hề Chèo sử dụng những câu ca dao, tục ngữ, những câu chuyện tiếu lâm như </a:t>
            </a:r>
            <a:r>
              <a:rPr lang="en-US" sz="2800" i="1">
                <a:latin typeface="Times New Roman" panose="02020603050405020304" pitchFamily="18" charset="0"/>
                <a:ea typeface="Times New Roman" panose="02020603050405020304" pitchFamily="18" charset="0"/>
                <a:cs typeface="Times New Roman" panose="02020603050405020304" pitchFamily="18" charset="0"/>
              </a:rPr>
              <a:t>Trạng Quỳnh</a:t>
            </a:r>
            <a:r>
              <a:rPr lang="en-US" sz="2800">
                <a:latin typeface="Times New Roman" panose="02020603050405020304" pitchFamily="18" charset="0"/>
                <a:ea typeface="Times New Roman" panose="02020603050405020304" pitchFamily="18" charset="0"/>
                <a:cs typeface="Times New Roman" panose="02020603050405020304" pitchFamily="18" charset="0"/>
              </a:rPr>
              <a:t>, những chuyện cổ tích, thần thoại, mà còn tiếp thu cả những bài văn, những câu thơ bác học được lưu truyền rộng rãi trong dân gian. Trong Chèo, sự khôi hài được thể hiện rất rõ rệt, bài hát của Hề Chèo cũng là những bài hát hay và diễn cảm... Hề Chèo đã vận dụng tất cả mọi khả năng phong phú của ngôn ngữ dân gian, lối nói vần vẻ, các lối chơi chữ, các câu nói lái... mà các nhà nghiên cứu vẫn gọi là Trò </a:t>
            </a:r>
            <a:r>
              <a:rPr lang="en-US" sz="2800">
                <a:latin typeface="Times New Roman" panose="02020603050405020304" pitchFamily="18" charset="0"/>
                <a:ea typeface="Times New Roman" panose="02020603050405020304" pitchFamily="18" charset="0"/>
                <a:cs typeface="Times New Roman" panose="02020603050405020304" pitchFamily="18" charset="0"/>
              </a:rPr>
              <a:t>nhời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52466" y="351854"/>
            <a:ext cx="6096000" cy="523220"/>
          </a:xfrm>
          <a:prstGeom prst="rect">
            <a:avLst/>
          </a:prstGeom>
        </p:spPr>
        <p:txBody>
          <a:bodyPr>
            <a:spAutoFit/>
          </a:bodyPr>
          <a:lstStyle/>
          <a:p>
            <a:pPr algn="ctr" fontAlgn="base">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báo cáo nghiên cứu tham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603273" y="1136262"/>
            <a:ext cx="3103735" cy="523220"/>
          </a:xfrm>
          <a:prstGeom prst="rect">
            <a:avLst/>
          </a:prstGeom>
        </p:spPr>
        <p:txBody>
          <a:bodyPr wrap="none">
            <a:spAutoFit/>
          </a:bodyPr>
          <a:lstStyle/>
          <a:p>
            <a:pPr algn="ctr">
              <a:spcAft>
                <a:spcPts val="0"/>
              </a:spcAft>
            </a:pPr>
            <a:r>
              <a:rPr lang="en-US" sz="2800" b="1" kern="1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Ngôn ngữ Hề Chèo</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3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1" y="1787856"/>
            <a:ext cx="10304060" cy="3246530"/>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Chèo cổ, phần lớn Trò Nhời là những nhời có khả năng làm nên trò cười, đó là Trò Nhời hài hước, một hình thức quán xuyến trong Trò Nhời của Chèo. Trò Nhời hài hước ở Chèo được thể hiện muôn hình vạn trạng với tất cả sự hóm hỉnh, thông minh và rất tài năng, trong đó sử dụng ngôn ngữ hài hước với nhiều thủ pháp chơi chữ đa dạng.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5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551" y="1921008"/>
            <a:ext cx="10108442" cy="3539430"/>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Đôi </a:t>
            </a:r>
            <a:r>
              <a:rPr lang="en-US" sz="2800">
                <a:latin typeface="Times New Roman" panose="02020603050405020304" pitchFamily="18" charset="0"/>
                <a:ea typeface="Times New Roman" panose="02020603050405020304" pitchFamily="18" charset="0"/>
                <a:cs typeface="Times New Roman" panose="02020603050405020304" pitchFamily="18" charset="0"/>
              </a:rPr>
              <a:t>khi từ sự vốn được xem là ngốc nghếch của mình, Hề dùng những từ ngữ cao siêu uyên bác giảng giải cho thầy theo cái lý của mình. Đây là một trong những thủ pháp gây cười bằng ngôn ngữ của nhân vật Hề trong Chèo cổ:</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Vua sợ giời là do thiên năng lập quân 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Giời sợ mây là vì vân năng âm nguyệt 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Tiếng cười toát lên ở đây từ sự nghịch thường, Hề theo hầu thầy nhưng lại hay dùng chữ để vặn lại thầy, để giảng giải cho thầy.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59970" y="988242"/>
            <a:ext cx="648228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Lối dùng hệ thống thành ngữ Hán Việt</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36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653" y="2124209"/>
            <a:ext cx="10749886" cy="3246530"/>
          </a:xfrm>
          <a:prstGeom prst="rect">
            <a:avLst/>
          </a:prstGeom>
        </p:spPr>
        <p:txBody>
          <a:bodyPr wrap="square">
            <a:spAutoFit/>
          </a:bodyPr>
          <a:lstStyle/>
          <a:p>
            <a:pPr algn="just">
              <a:lnSpc>
                <a:spcPct val="150000"/>
              </a:lnSpc>
              <a:spcAft>
                <a:spcPts val="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Là </a:t>
            </a:r>
            <a:r>
              <a:rPr lang="en-US" sz="2800">
                <a:latin typeface="Times New Roman" panose="02020603050405020304" pitchFamily="18" charset="0"/>
                <a:ea typeface="Calibri" panose="020F0502020204030204" pitchFamily="34" charset="0"/>
                <a:cs typeface="Times New Roman" panose="02020603050405020304" pitchFamily="18" charset="0"/>
              </a:rPr>
              <a:t>cách nói nhại theo vỏ âm thanh những từ gần với nó như chú Hề nhại đặt tên thành đục tên: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Từ rày bác đừng gọi con là Hề nữa. Mẹ con đã nhờ ông cụ phó mộc đục cho con một cái tên.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Đặt tên chứ ai lại gọi là đục tên bao </a:t>
            </a:r>
            <a:r>
              <a:rPr lang="en-US" sz="2800" i="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91653" y="1465913"/>
            <a:ext cx="249459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Lối nhại chữ</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43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1419367"/>
            <a:ext cx="10536072"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Ấy thế mà con cứ ngỡ là đục tên cơ đấy.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Cách nhại chữ đầy thâm ý của chú Hề đã đả kích mạnh mẽ vào thói hám danh của quan lại và các Nho sinh đương thời với tham vọng đục tên mình vào bia đá hòng lưu tiếng ngàn thu. Trong mảnh trò </a:t>
            </a:r>
            <a:r>
              <a:rPr lang="en-US" sz="2800" i="1">
                <a:latin typeface="Times New Roman" panose="02020603050405020304" pitchFamily="18" charset="0"/>
                <a:ea typeface="Times New Roman" panose="02020603050405020304" pitchFamily="18" charset="0"/>
                <a:cs typeface="Times New Roman" panose="02020603050405020304" pitchFamily="18" charset="0"/>
              </a:rPr>
              <a:t>Cả Sứt cậy quyền huynh</a:t>
            </a:r>
            <a:r>
              <a:rPr lang="en-US" sz="2800">
                <a:latin typeface="Times New Roman" panose="02020603050405020304" pitchFamily="18" charset="0"/>
                <a:ea typeface="Times New Roman" panose="02020603050405020304" pitchFamily="18" charset="0"/>
                <a:cs typeface="Times New Roman" panose="02020603050405020304" pitchFamily="18" charset="0"/>
              </a:rPr>
              <a:t>, bằng cách nhại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phụ</a:t>
            </a:r>
            <a:r>
              <a:rPr lang="en-US" sz="2800">
                <a:latin typeface="Times New Roman" panose="02020603050405020304" pitchFamily="18" charset="0"/>
                <a:ea typeface="Times New Roman" panose="02020603050405020304" pitchFamily="18" charset="0"/>
                <a:cs typeface="Times New Roman" panose="02020603050405020304" pitchFamily="18" charset="0"/>
              </a:rPr>
              <a:t> thành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huỵch</a:t>
            </a:r>
            <a:r>
              <a:rPr lang="en-US" sz="2800">
                <a:latin typeface="Times New Roman" panose="02020603050405020304" pitchFamily="18" charset="0"/>
                <a:ea typeface="Times New Roman" panose="02020603050405020304" pitchFamily="18" charset="0"/>
                <a:cs typeface="Times New Roman" panose="02020603050405020304" pitchFamily="18" charset="0"/>
              </a:rPr>
              <a:t> qua lời Cả Sứt đã vạch rõ cái gọi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quyền huynh thế phụ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lễ giáo phong kiến, thực chất là sự đàn áp hành hạ của những người làm cha, làm anh đối với con em mình. Quyền huynh thế phụ thường được diễn ra bằng sự ép duyên, chửi mắng, đánh đập của những kẻ bề trên nặng óc gia trưởng đối với người bề dưới trong gia đình nên nó chỉ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huỵch </a:t>
            </a:r>
            <a:r>
              <a:rPr lang="en-US" sz="2800">
                <a:latin typeface="Times New Roman" panose="02020603050405020304" pitchFamily="18" charset="0"/>
                <a:ea typeface="Times New Roman" panose="02020603050405020304" pitchFamily="18" charset="0"/>
                <a:cs typeface="Times New Roman" panose="02020603050405020304" pitchFamily="18" charset="0"/>
              </a:rPr>
              <a:t>mà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2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6285" y="1501253"/>
            <a:ext cx="10385947" cy="4832092"/>
          </a:xfrm>
          <a:prstGeom prst="rect">
            <a:avLst/>
          </a:prstGeom>
        </p:spPr>
        <p:txBody>
          <a:bodyPr wrap="square">
            <a:spAutoFit/>
          </a:bodyPr>
          <a:lstStyle/>
          <a:p>
            <a:pPr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a:latin typeface="Times New Roman" panose="02020603050405020304" pitchFamily="18" charset="0"/>
                <a:ea typeface="Times New Roman" panose="02020603050405020304" pitchFamily="18" charset="0"/>
                <a:cs typeface="Times New Roman" panose="02020603050405020304" pitchFamily="18" charset="0"/>
              </a:rPr>
              <a:t>PGS.TS Đinh Trọng Lạc, </a:t>
            </a:r>
            <a:r>
              <a:rPr lang="en-US" sz="2800" i="1">
                <a:latin typeface="Times New Roman" panose="02020603050405020304" pitchFamily="18" charset="0"/>
                <a:ea typeface="Times New Roman" panose="02020603050405020304" pitchFamily="18" charset="0"/>
                <a:cs typeface="Times New Roman" panose="02020603050405020304" pitchFamily="18" charset="0"/>
              </a:rPr>
              <a:t>lối nói lái, nói ngược là một biện pháp tu từ đặc biệt của Tiếng Việt, trong đó người ta trao đổi phụ âm đầu và phần giữa các âm tiết để tạo nên những từ có nội dung mới, bất ngờ, hiểm hóc </a:t>
            </a:r>
            <a:r>
              <a:rPr lang="en-US" sz="2800">
                <a:latin typeface="Times New Roman" panose="02020603050405020304" pitchFamily="18" charset="0"/>
                <a:ea typeface="Times New Roman" panose="02020603050405020304" pitchFamily="18" charset="0"/>
                <a:cs typeface="Times New Roman" panose="02020603050405020304" pitchFamily="18" charset="0"/>
              </a:rPr>
              <a:t>[7, Tr93]</a:t>
            </a:r>
            <a:r>
              <a:rPr lang="en-US" sz="2800" i="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Nói lái được sử dụng nhiều ở những vai Hề trong Chèo nhằm gây tiếng cười hài hước, châm biếm hoặc đả kích kín đáo một ai, một hiện tượng xã hội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tôi hỏi bác xã tiền đồ năm nay bác mấy vợ rồi?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Thầy: </a:t>
            </a:r>
            <a:r>
              <a:rPr lang="en-US" sz="2800" i="1">
                <a:latin typeface="Times New Roman" panose="02020603050405020304" pitchFamily="18" charset="0"/>
                <a:ea typeface="Times New Roman" panose="02020603050405020304" pitchFamily="18" charset="0"/>
                <a:cs typeface="Times New Roman" panose="02020603050405020304" pitchFamily="18" charset="0"/>
              </a:rPr>
              <a:t>Bác những ba vợ </a:t>
            </a:r>
            <a:r>
              <a:rPr lang="en-US" sz="2800" i="1">
                <a:latin typeface="Times New Roman" panose="02020603050405020304" pitchFamily="18" charset="0"/>
                <a:ea typeface="Times New Roman" panose="02020603050405020304" pitchFamily="18" charset="0"/>
                <a:cs typeface="Times New Roman" panose="02020603050405020304" pitchFamily="18" charset="0"/>
              </a:rPr>
              <a:t>kia</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589559" y="715287"/>
            <a:ext cx="3799438"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Lối nói lái, nói ngược</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2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8" y="1405720"/>
            <a:ext cx="10440536" cy="4616648"/>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Người thế này mà lại vơ bạ 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Lưu Bình Dương Lễ, </a:t>
            </a:r>
            <a:r>
              <a:rPr lang="en-US" sz="2800">
                <a:latin typeface="Times New Roman" panose="02020603050405020304" pitchFamily="18" charset="0"/>
                <a:ea typeface="Times New Roman" panose="02020603050405020304" pitchFamily="18" charset="0"/>
                <a:cs typeface="Times New Roman" panose="02020603050405020304" pitchFamily="18" charset="0"/>
              </a:rPr>
              <a:t>lính hầu ra báo cho Lưu Bình: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Quan truyền là quan cứa cẩm</a:t>
            </a:r>
            <a:r>
              <a:rPr lang="en-US" sz="2800">
                <a:latin typeface="Times New Roman" panose="02020603050405020304" pitchFamily="18" charset="0"/>
                <a:ea typeface="Times New Roman" panose="02020603050405020304" pitchFamily="18" charset="0"/>
                <a:cs typeface="Times New Roman" panose="02020603050405020304" pitchFamily="18" charset="0"/>
              </a:rPr>
              <a:t> (cấm cửa).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Bẩm kỹ lắm rồi nhưng ngài bảo là ngài tiêm khốc nghĩa là không tiếp nghe chưa!...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Cách nói này gây bất ngờ trong cách tiếp nhận của người xem bởi sự giải thích thông minh, hóm hỉnh và cũng rất có lý ở những nhân vật Hề.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2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7607" y="943480"/>
            <a:ext cx="10112990" cy="2246769"/>
          </a:xfrm>
          <a:prstGeom prst="rect">
            <a:avLst/>
          </a:prstGeom>
        </p:spPr>
        <p:txBody>
          <a:bodyPr wrap="square">
            <a:spAutoFit/>
          </a:bodyPr>
          <a:lstStyle/>
          <a:p>
            <a:pPr algn="just">
              <a:lnSpc>
                <a:spcPct val="100000"/>
              </a:lnSpc>
              <a:spcAft>
                <a:spcPts val="0"/>
              </a:spcAft>
            </a:pPr>
            <a:r>
              <a:rPr lang="en-SG" sz="2800" i="1">
                <a:latin typeface="Times New Roman" panose="02020603050405020304" pitchFamily="18" charset="0"/>
                <a:ea typeface="Times New Roman" panose="02020603050405020304" pitchFamily="18" charset="0"/>
                <a:cs typeface="Times New Roman" panose="02020603050405020304" pitchFamily="18" charset="0"/>
              </a:rPr>
              <a:t>c. Triển khai vấn đề nghị luận thành các luận điểm theo yêu cầu của một văn bảo báo cáo nghiên cứu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SG" sz="2800">
                <a:latin typeface="Times New Roman" panose="02020603050405020304" pitchFamily="18" charset="0"/>
                <a:ea typeface="Times New Roman" panose="02020603050405020304" pitchFamily="18" charset="0"/>
                <a:cs typeface="Times New Roman" panose="02020603050405020304" pitchFamily="18" charset="0"/>
              </a:rPr>
              <a:t>Học sinh có thể triển khai theo nhiều cách nhưng cần vận dụng tốt các thao tác lập luận, kết hợp chặt chẽ giữa lí lẽ và dẫn chứng; đảm bảo các yêu cầu sau: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487607" y="3572387"/>
            <a:ext cx="10112990" cy="2246769"/>
          </a:xfrm>
          <a:prstGeom prst="rect">
            <a:avLst/>
          </a:prstGeom>
        </p:spPr>
        <p:txBody>
          <a:bodyPr wrap="square">
            <a:spAutoFit/>
          </a:bodyPr>
          <a:lstStyle/>
          <a:p>
            <a:pPr marR="30480" algn="just">
              <a:spcAft>
                <a:spcPts val="0"/>
              </a:spcAft>
            </a:pPr>
            <a:r>
              <a:rPr lang="vi-VN" sz="2800" b="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Đặt vấn đề: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Giới thiệu </a:t>
            </a:r>
            <a:r>
              <a:rPr lang="en-US" sz="2800">
                <a:latin typeface="Times New Roman" panose="02020603050405020304" pitchFamily="18" charset="0"/>
                <a:ea typeface="Times New Roman" panose="02020603050405020304" pitchFamily="18" charset="0"/>
                <a:cs typeface="Times New Roman" panose="02020603050405020304" pitchFamily="18" charset="0"/>
              </a:rPr>
              <a:t>hai vở tuồng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Khát quát và đánh giá về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ghệ thuật khắc họa tính cách và hành động nhân vật qua hai vở tuồng cung đình 'Sơn Hậu' và 'Ngọn lửa Hồng Sơn'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7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892" y="1872650"/>
            <a:ext cx="10708944" cy="3892861"/>
          </a:xfrm>
          <a:prstGeom prst="rect">
            <a:avLst/>
          </a:prstGeom>
        </p:spPr>
        <p:txBody>
          <a:bodyPr wrap="square">
            <a:spAutoFit/>
          </a:bodyPr>
          <a:lstStyle/>
          <a:p>
            <a:pPr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lối tách từ ghép thành hai từ đơn để mỗi từ mang một nghĩa độc lập. Chẳng hạn, một anh Hề láu lỉnh khi được quan bà căn dặn: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 Quan:</a:t>
            </a:r>
            <a:r>
              <a:rPr lang="en-US" sz="2800">
                <a:latin typeface="Times New Roman" panose="02020603050405020304" pitchFamily="18" charset="0"/>
                <a:ea typeface="Times New Roman" panose="02020603050405020304" pitchFamily="18" charset="0"/>
                <a:cs typeface="Times New Roman" panose="02020603050405020304" pitchFamily="18" charset="0"/>
              </a:rPr>
              <a:t> M</a:t>
            </a:r>
            <a:r>
              <a:rPr lang="en-US" sz="2800" i="1">
                <a:latin typeface="Times New Roman" panose="02020603050405020304" pitchFamily="18" charset="0"/>
                <a:ea typeface="Times New Roman" panose="02020603050405020304" pitchFamily="18" charset="0"/>
                <a:cs typeface="Times New Roman" panose="02020603050405020304" pitchFamily="18" charset="0"/>
              </a:rPr>
              <a:t>ày hầu hạ quan thì phải luôn luôn theo sát bước quan, để ý đến quan cho bà nghe chửa?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Dạ, bẩm bà, vâng lời bà dậy con xin theo quan, con xin sát quan ngay 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193173" y="783526"/>
            <a:ext cx="3063659"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Lối tách từ ghép</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0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188" y="1970207"/>
            <a:ext cx="10449636" cy="3970318"/>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lặp lại có ý thức những từ ngữ nhằm mục đích nhấn mạnh ý, mở rộng ý, gây ấn tượng mạnh hoặc gợi ra những xúc cảm trong lòng người đọc, người nghe </a:t>
            </a:r>
            <a:r>
              <a:rPr lang="en-US" sz="2800">
                <a:latin typeface="Times New Roman" panose="02020603050405020304" pitchFamily="18" charset="0"/>
                <a:ea typeface="Times New Roman" panose="02020603050405020304" pitchFamily="18" charset="0"/>
                <a:cs typeface="Times New Roman" panose="02020603050405020304" pitchFamily="18" charset="0"/>
              </a:rPr>
              <a:t>[7, Tr93]. Chẳng hạn, điệp từ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Thập </a:t>
            </a:r>
            <a:r>
              <a:rPr lang="en-US" sz="2800">
                <a:latin typeface="Times New Roman" panose="02020603050405020304" pitchFamily="18" charset="0"/>
                <a:ea typeface="Times New Roman" panose="02020603050405020304" pitchFamily="18" charset="0"/>
                <a:cs typeface="Times New Roman" panose="02020603050405020304" pitchFamily="18" charset="0"/>
              </a:rPr>
              <a:t>được nhắc lại trong rất nhiều câu như gạn hết các nghĩa của từ qua lời anh Hề: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Từ nay bác gọi con là Thập!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Thày: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Ơ này Thập </a:t>
            </a:r>
            <a:r>
              <a:rPr lang="en-US" sz="2800" i="1">
                <a:latin typeface="Times New Roman" panose="02020603050405020304" pitchFamily="18" charset="0"/>
                <a:ea typeface="Times New Roman" panose="02020603050405020304" pitchFamily="18" charset="0"/>
                <a:cs typeface="Times New Roman" panose="02020603050405020304" pitchFamily="18" charset="0"/>
              </a:rPr>
              <a:t>con</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791738" y="924215"/>
            <a:ext cx="2504212" cy="661207"/>
          </a:xfrm>
          <a:prstGeom prst="rect">
            <a:avLst/>
          </a:prstGeom>
        </p:spPr>
        <p:txBody>
          <a:bodyPr wrap="none">
            <a:spAutoFit/>
          </a:bodyPr>
          <a:lstStyle/>
          <a:p>
            <a:pPr>
              <a:lnSpc>
                <a:spcPct val="150000"/>
              </a:lnSpc>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Lối điệp từ</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8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287" y="682389"/>
            <a:ext cx="10645254" cy="5693866"/>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Ấy, Thập con đây là Thập mục sở thị, Thập thủ sở chỉ, nghĩa là mười mắt con trông bác, mười ngón tay con trỏ bác. Vì bác quen thói tà dâm nên con coi bác là Thập phần vô vật, chẳng còn ra cái quái gì. ấy thế mà Thập tôi ra đây lại chúc cho bàn dân hoà cốc phong đăng, cho được chữ thập phần khang khái...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hình thức gần với lối điệp từ đó là biện pháp trùng lặp để gây cười cũng được dùng khá phổ biến trong Chèo cổ. Nhất là sự trùng lặp, bắt chước, nhai lại trong lời nói chứng tỏ sự không ăn khớp, không phù hợp của người nói và lời nói. Đây cũng là một biện pháp rất phổ biến trong hài kịch. Mảnh trò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Thầy Đồ dạy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khi thấy Tôn Trọng cứ nhắc theo lời mình như một cái máy thì Thầy đồ phải bịt mồm trò lại và bảo </a:t>
            </a:r>
            <a:r>
              <a:rPr lang="en-US" sz="2800" i="1">
                <a:latin typeface="Times New Roman" panose="02020603050405020304" pitchFamily="18" charset="0"/>
                <a:ea typeface="Times New Roman" panose="02020603050405020304" pitchFamily="18" charset="0"/>
                <a:cs typeface="Times New Roman" panose="02020603050405020304" pitchFamily="18" charset="0"/>
              </a:rPr>
              <a:t>Họ, họ</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Thầy Đồ: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Chữ Tệ là chữ Tệ</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Tôn Trọng: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Tệ là tệ, tệ là tệ...</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5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1167349"/>
            <a:ext cx="11054687" cy="5262979"/>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những từ phát âm lên nghe giống nhau nhưng lại có ý nghĩa khác nhau. Nếu như nhân vật dùng nó trong nghĩa này mà người nghe hoặc nhân vật đối diện lại hiểu nó trong nghĩa kia thì điều đó sẽ gây cười cho khán giả. Nguyên tắc gây cười này của Chèo rất gần với những nguyên tắc gây cười của hài kịch mà từ thời cổ đại cách đây hơn 2000 năm, các nhà lý luận hài kịch Hy Lạp và La Mã đã đúc kết. Sự nhầm lẫn về mặt ngôn từ, hay nói cách khác là cách dùng từ đồng âm dị nghĩa đã được sử dụng đắc địa trong nhân vật cụ Đồ điếc ở lớp </a:t>
            </a:r>
            <a:r>
              <a:rPr lang="en-US" sz="2800" i="1">
                <a:latin typeface="Times New Roman" panose="02020603050405020304" pitchFamily="18" charset="0"/>
                <a:ea typeface="Times New Roman" panose="02020603050405020304" pitchFamily="18" charset="0"/>
                <a:cs typeface="Times New Roman" panose="02020603050405020304" pitchFamily="18" charset="0"/>
              </a:rPr>
              <a:t>Việc làng</a:t>
            </a:r>
            <a:r>
              <a:rPr lang="en-US" sz="2800">
                <a:latin typeface="Times New Roman" panose="02020603050405020304" pitchFamily="18" charset="0"/>
                <a:ea typeface="Times New Roman" panose="02020603050405020304" pitchFamily="18" charset="0"/>
                <a:cs typeface="Times New Roman" panose="02020603050405020304" pitchFamily="18" charset="0"/>
              </a:rPr>
              <a:t>. Khi được thông báo là con gái Phú Ông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chửa</a:t>
            </a:r>
            <a:r>
              <a:rPr lang="en-US" sz="2800">
                <a:latin typeface="Times New Roman" panose="02020603050405020304" pitchFamily="18" charset="0"/>
                <a:ea typeface="Times New Roman" panose="02020603050405020304" pitchFamily="18" charset="0"/>
                <a:cs typeface="Times New Roman" panose="02020603050405020304" pitchFamily="18" charset="0"/>
              </a:rPr>
              <a:t> ra thì lão bèn nói: </a:t>
            </a:r>
            <a:r>
              <a:rPr lang="en-US" sz="2800" i="1">
                <a:latin typeface="Times New Roman" panose="02020603050405020304" pitchFamily="18" charset="0"/>
                <a:ea typeface="Times New Roman" panose="02020603050405020304" pitchFamily="18" charset="0"/>
                <a:cs typeface="Times New Roman" panose="02020603050405020304" pitchFamily="18" charset="0"/>
              </a:rPr>
              <a:t>Nó chửa ra thì tôi hãy về cái đã.</a:t>
            </a:r>
            <a:r>
              <a:rPr lang="en-US" sz="2800">
                <a:latin typeface="Times New Roman" panose="02020603050405020304" pitchFamily="18" charset="0"/>
                <a:ea typeface="Times New Roman" panose="02020603050405020304" pitchFamily="18" charset="0"/>
                <a:cs typeface="Times New Roman" panose="02020603050405020304" pitchFamily="18" charset="0"/>
              </a:rPr>
              <a:t> Và để lão khỏi nhầm lẫn, Xã trưởng phải nói cụ thể, nói nôm na, nói ví von cái việc </a:t>
            </a:r>
            <a:r>
              <a:rPr lang="en-US" sz="2800" i="1">
                <a:latin typeface="Times New Roman" panose="02020603050405020304" pitchFamily="18" charset="0"/>
                <a:ea typeface="Times New Roman" panose="02020603050405020304" pitchFamily="18" charset="0"/>
                <a:cs typeface="Times New Roman" panose="02020603050405020304" pitchFamily="18" charset="0"/>
              </a:rPr>
              <a:t>chửa ra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Thị Màu với hang cá trê lúc nhúc, ai ngờ lão lại đi xa hơn trong sự nhầm lẫn của mình: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thì cho mẹ mõ đi lấy mấy cái dọc mùng về nấu.</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96352" y="483275"/>
            <a:ext cx="511390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Lối dùng từ đồng âm dị nghĩa</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9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5343" y="1310185"/>
            <a:ext cx="10768084" cy="4832092"/>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Đến đây, sự nhầm lẫn không đơn thuần là nhầm lẫn do khuyết tật cơ thể (ngoại hình) nữa, mà đã kèm theo một nguyên nhân khác, đó là sự háu ăn. Mặt khác, sự nhầm lẫn đó cũng nói lên trình độ quá thấp kém của những ông Đồ làng (phẩm chất).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vở </a:t>
            </a:r>
            <a:r>
              <a:rPr lang="en-US" sz="2800" i="1">
                <a:latin typeface="Times New Roman" panose="02020603050405020304" pitchFamily="18" charset="0"/>
                <a:ea typeface="Times New Roman" panose="02020603050405020304" pitchFamily="18" charset="0"/>
                <a:cs typeface="Times New Roman" panose="02020603050405020304" pitchFamily="18" charset="0"/>
              </a:rPr>
              <a:t>Kim Nham</a:t>
            </a:r>
            <a:r>
              <a:rPr lang="en-US" sz="2800">
                <a:latin typeface="Times New Roman" panose="02020603050405020304" pitchFamily="18" charset="0"/>
                <a:ea typeface="Times New Roman" panose="02020603050405020304" pitchFamily="18" charset="0"/>
                <a:cs typeface="Times New Roman" panose="02020603050405020304" pitchFamily="18" charset="0"/>
              </a:rPr>
              <a:t>, lớp Kim Nham đi hỏi vợ, cũng với lối dùng từ đồng âm dị nghĩa, Chèo đã châm biếm khá tế nhị bệnh sính chữ của các Nho sinh: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Kim Nham: </a:t>
            </a:r>
            <a:r>
              <a:rPr lang="en-US" sz="2800" i="1">
                <a:latin typeface="Times New Roman" panose="02020603050405020304" pitchFamily="18" charset="0"/>
                <a:ea typeface="Times New Roman" panose="02020603050405020304" pitchFamily="18" charset="0"/>
                <a:cs typeface="Times New Roman" panose="02020603050405020304" pitchFamily="18" charset="0"/>
              </a:rPr>
              <a:t>Đồn người đây sinh nàng thục nữ</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Con xin sang bán tử hầu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Lão Say:</a:t>
            </a:r>
            <a:r>
              <a:rPr lang="en-US" sz="2800" i="1">
                <a:latin typeface="Times New Roman" panose="02020603050405020304" pitchFamily="18" charset="0"/>
                <a:ea typeface="Times New Roman" panose="02020603050405020304" pitchFamily="18" charset="0"/>
                <a:cs typeface="Times New Roman" panose="02020603050405020304" pitchFamily="18" charset="0"/>
              </a:rPr>
              <a:t> ... Tôi năm nay hơn bẩy chục tuổi đầu còn thiếu gì cái chết, mà anh còn đến bán tử là anh dử cái chết cho tôi?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6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41" y="1611828"/>
            <a:ext cx="10435988" cy="4616648"/>
          </a:xfrm>
          <a:prstGeom prst="rect">
            <a:avLst/>
          </a:prstGeom>
        </p:spPr>
        <p:txBody>
          <a:bodyPr wrap="square">
            <a:spAutoFit/>
          </a:bodyPr>
          <a:lstStyle/>
          <a:p>
            <a:pPr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Đây </a:t>
            </a:r>
            <a:r>
              <a:rPr lang="en-US" sz="2800">
                <a:latin typeface="Times New Roman" panose="02020603050405020304" pitchFamily="18" charset="0"/>
                <a:ea typeface="Times New Roman" panose="02020603050405020304" pitchFamily="18" charset="0"/>
                <a:cs typeface="Times New Roman" panose="02020603050405020304" pitchFamily="18" charset="0"/>
              </a:rPr>
              <a:t>là một cách nói liên hệ những từ cùng một họ, một giống để gây cười. Trong một mảnh Hề theo ngoài tích, anh Hề nói: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Bây giờ con ví mỡ một câu để bác nghe.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Ví dầu chứ</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Dầu ăn khét, mỡ xào rau ngon hơn.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Cách nói toát lên sự liên tưởng thông minh, một cách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thức ăn hoá</a:t>
            </a:r>
            <a:r>
              <a:rPr lang="en-US" sz="2800">
                <a:latin typeface="Times New Roman" panose="02020603050405020304" pitchFamily="18" charset="0"/>
                <a:ea typeface="Times New Roman" panose="02020603050405020304" pitchFamily="18" charset="0"/>
                <a:cs typeface="Times New Roman" panose="02020603050405020304" pitchFamily="18" charset="0"/>
              </a:rPr>
              <a:t> rất gần với cách nghĩ giản đơn của anh </a:t>
            </a:r>
            <a:r>
              <a:rPr lang="en-US" sz="2800">
                <a:latin typeface="Times New Roman" panose="02020603050405020304" pitchFamily="18" charset="0"/>
                <a:ea typeface="Times New Roman" panose="02020603050405020304" pitchFamily="18" charset="0"/>
                <a:cs typeface="Times New Roman" panose="02020603050405020304" pitchFamily="18" charset="0"/>
              </a:rPr>
              <a:t>Hề</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94936" y="527419"/>
            <a:ext cx="7746031"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 Lối dùng các từ có nghĩa cùng một họ với nhau</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7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39" y="1006607"/>
            <a:ext cx="10913660" cy="5185522"/>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vở Chèo </a:t>
            </a:r>
            <a:r>
              <a:rPr lang="en-US" sz="2800" i="1">
                <a:latin typeface="Times New Roman" panose="02020603050405020304" pitchFamily="18" charset="0"/>
                <a:ea typeface="Times New Roman" panose="02020603050405020304" pitchFamily="18" charset="0"/>
                <a:cs typeface="Times New Roman" panose="02020603050405020304" pitchFamily="18" charset="0"/>
              </a:rPr>
              <a:t>Kim Nham </a:t>
            </a:r>
            <a:r>
              <a:rPr lang="en-US" sz="2800">
                <a:latin typeface="Times New Roman" panose="02020603050405020304" pitchFamily="18" charset="0"/>
                <a:ea typeface="Times New Roman" panose="02020603050405020304" pitchFamily="18" charset="0"/>
                <a:cs typeface="Times New Roman" panose="02020603050405020304" pitchFamily="18" charset="0"/>
              </a:rPr>
              <a:t>thầy Bèo khấn: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Cóc chết để ngoé mồ côi.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Ngoé ngồi ngoé khóc than ôi chẫu chàng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Ễnh ương đánh vỡ nồi rang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Để cho chàng lại chạy sang bắt đền.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Chuộc, chuộc... chẳng chuộc thì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Bài khấn trừ ma của thầy Bèo với hàng loạt những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cóc, ngoé, chẫu chàng, ễnh 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đã khiến khán giả bật cười với sự ba hoa lừa bịp của thầy.</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949" y="1505341"/>
            <a:ext cx="10845421" cy="4539191"/>
          </a:xfrm>
          <a:prstGeom prst="rect">
            <a:avLst/>
          </a:prstGeom>
        </p:spPr>
        <p:txBody>
          <a:bodyPr wrap="square">
            <a:spAutoFit/>
          </a:bodyPr>
          <a:lstStyle/>
          <a:p>
            <a:pPr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ngôn ngữ này vừa có nghĩa nghiêm chỉnh, vừa có nghĩa hài hước châm biếm như:</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 </a:t>
            </a:r>
            <a:r>
              <a:rPr lang="en-US" sz="2800" i="1">
                <a:latin typeface="Times New Roman" panose="02020603050405020304" pitchFamily="18" charset="0"/>
                <a:ea typeface="Times New Roman" panose="02020603050405020304" pitchFamily="18" charset="0"/>
                <a:cs typeface="Times New Roman" panose="02020603050405020304" pitchFamily="18" charset="0"/>
              </a:rPr>
              <a:t>Tao với mày thế mà có họ với nhau đấy!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Khoèo:</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Mày nói thế nào ấy, làm quái gì có họ! Tao có thể lấy được... vợ mày. Mày có thể lấy được... vợ tao! Thế mà bảo là có họ!</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Hề:</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này nhé! Tao hầu bác tao, mày hầu hạ cô mày, ấy thế mà tổ sư bố cô mày với Tiên nhân mẹ bác tao là anh em nối ruột đấy!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59091" y="442330"/>
            <a:ext cx="6244017"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 Dùng câu nói với hai nghĩa song song</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5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63" y="1507700"/>
            <a:ext cx="10994849" cy="4832092"/>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nói này là một biện pháp dùng ngôn ngữ để gây cười mà từ thời cổ đại Aristote cũng như các lý luận gia đã tổng kết. Đó là cách nói xuyên tạc về ngữ âm, nó dẫn tới sự xuyên tạc về ngữ nghĩa. Song sự xuyên tạc này về vỏ ngữ âm không được đi quá xa nguyên tác. Ta hãy nghe thầy bói khấn:</a:t>
            </a:r>
            <a:r>
              <a:rPr lang="en-US" sz="2800" i="1">
                <a:latin typeface="Times New Roman" panose="02020603050405020304" pitchFamily="18" charset="0"/>
                <a:ea typeface="Times New Roman" panose="02020603050405020304" pitchFamily="18" charset="0"/>
                <a:cs typeface="Times New Roman" panose="02020603050405020304" pitchFamily="18" charset="0"/>
              </a:rPr>
              <a:t> Đeo mo vào mặt. </a:t>
            </a:r>
            <a:r>
              <a:rPr lang="en-US" sz="2800">
                <a:latin typeface="Times New Roman" panose="02020603050405020304" pitchFamily="18" charset="0"/>
                <a:ea typeface="Times New Roman" panose="02020603050405020304" pitchFamily="18" charset="0"/>
                <a:cs typeface="Times New Roman" panose="02020603050405020304" pitchFamily="18" charset="0"/>
              </a:rPr>
              <a:t>Từ </a:t>
            </a:r>
            <a:r>
              <a:rPr lang="en-US" sz="2800" i="1">
                <a:latin typeface="Times New Roman" panose="02020603050405020304" pitchFamily="18" charset="0"/>
                <a:ea typeface="Times New Roman" panose="02020603050405020304" pitchFamily="18" charset="0"/>
                <a:cs typeface="Times New Roman" panose="02020603050405020304" pitchFamily="18" charset="0"/>
              </a:rPr>
              <a:t>A di đà Phật </a:t>
            </a:r>
            <a:r>
              <a:rPr lang="en-US" sz="2800">
                <a:latin typeface="Times New Roman" panose="02020603050405020304" pitchFamily="18" charset="0"/>
                <a:ea typeface="Times New Roman" panose="02020603050405020304" pitchFamily="18" charset="0"/>
                <a:cs typeface="Times New Roman" panose="02020603050405020304" pitchFamily="18" charset="0"/>
              </a:rPr>
              <a:t>đến </a:t>
            </a:r>
            <a:r>
              <a:rPr lang="en-US" sz="2800" i="1">
                <a:latin typeface="Times New Roman" panose="02020603050405020304" pitchFamily="18" charset="0"/>
                <a:ea typeface="Times New Roman" panose="02020603050405020304" pitchFamily="18" charset="0"/>
                <a:cs typeface="Times New Roman" panose="02020603050405020304" pitchFamily="18" charset="0"/>
              </a:rPr>
              <a:t>Đeo mo vào mặt</a:t>
            </a:r>
            <a:r>
              <a:rPr lang="en-US" sz="2800">
                <a:latin typeface="Times New Roman" panose="02020603050405020304" pitchFamily="18" charset="0"/>
                <a:ea typeface="Times New Roman" panose="02020603050405020304" pitchFamily="18" charset="0"/>
                <a:cs typeface="Times New Roman" panose="02020603050405020304" pitchFamily="18" charset="0"/>
              </a:rPr>
              <a:t> rất gần nhau về vỏ âm thanh, nhưng lại khác xa nhau về ngữ nghĩa, khiến người nghe phải bật cười.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Xuyên tạc là cách nói rất thông dụng mà Chèo cổ gửi gắm qua ngôn ngữ những nhân vật Hề. Khi nghe thầy nói: </a:t>
            </a:r>
            <a:r>
              <a:rPr lang="en-US" sz="2800" i="1">
                <a:latin typeface="Times New Roman" panose="02020603050405020304" pitchFamily="18" charset="0"/>
                <a:ea typeface="Times New Roman" panose="02020603050405020304" pitchFamily="18" charset="0"/>
                <a:cs typeface="Times New Roman" panose="02020603050405020304" pitchFamily="18" charset="0"/>
              </a:rPr>
              <a:t>Tiếng lành đồn xa, tiếng dữ đồn xa</a:t>
            </a:r>
            <a:r>
              <a:rPr lang="en-US" sz="2800">
                <a:latin typeface="Times New Roman" panose="02020603050405020304" pitchFamily="18" charset="0"/>
                <a:ea typeface="Times New Roman" panose="02020603050405020304" pitchFamily="18" charset="0"/>
                <a:cs typeface="Times New Roman" panose="02020603050405020304" pitchFamily="18" charset="0"/>
              </a:rPr>
              <a:t> thì Hề hạ luôn một câu: </a:t>
            </a:r>
            <a:r>
              <a:rPr lang="en-US" sz="2800" i="1">
                <a:latin typeface="Times New Roman" panose="02020603050405020304" pitchFamily="18" charset="0"/>
                <a:ea typeface="Times New Roman" panose="02020603050405020304" pitchFamily="18" charset="0"/>
                <a:cs typeface="Times New Roman" panose="02020603050405020304" pitchFamily="18" charset="0"/>
              </a:rPr>
              <a:t>Quan đồn lột da, quan phủ lột da</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vạch rõ bản chất của hàng ngũ quan lại xưa.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00628" y="619752"/>
            <a:ext cx="346761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Cách nói xuyên tạc</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5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8" y="1883392"/>
            <a:ext cx="10890914" cy="3970318"/>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cách nói phóng đại, nói ngoa để cường điệu hoá sự việc gây cười. Khi Lưu Bình giận bạn tiếp mình bằng</a:t>
            </a:r>
            <a:r>
              <a:rPr lang="en-US" sz="2800" i="1">
                <a:latin typeface="Times New Roman" panose="02020603050405020304" pitchFamily="18" charset="0"/>
                <a:ea typeface="Times New Roman" panose="02020603050405020304" pitchFamily="18" charset="0"/>
                <a:cs typeface="Times New Roman" panose="02020603050405020304" pitchFamily="18" charset="0"/>
              </a:rPr>
              <a:t> cơm mốc, cà meo</a:t>
            </a:r>
            <a:r>
              <a:rPr lang="en-US" sz="2800">
                <a:latin typeface="Times New Roman" panose="02020603050405020304" pitchFamily="18" charset="0"/>
                <a:ea typeface="Times New Roman" panose="02020603050405020304" pitchFamily="18" charset="0"/>
                <a:cs typeface="Times New Roman" panose="02020603050405020304" pitchFamily="18" charset="0"/>
              </a:rPr>
              <a:t> đã bỏ về, lính hầu Dương Lễ còn đùa thêm một câu: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Không ăn thì thôi, cho năm tiếng mõ lấy hơi mà về, gọi là có hơi ngũ cốc.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Kim Nham,</a:t>
            </a:r>
            <a:r>
              <a:rPr lang="en-US" sz="2800">
                <a:latin typeface="Times New Roman" panose="02020603050405020304" pitchFamily="18" charset="0"/>
                <a:ea typeface="Times New Roman" panose="02020603050405020304" pitchFamily="18" charset="0"/>
                <a:cs typeface="Times New Roman" panose="02020603050405020304" pitchFamily="18" charset="0"/>
              </a:rPr>
              <a:t> tiếng cười vang lên bởi sự ngoa ngoắt của Khoèo trong lớp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Mụ Quán - Thằng Khoèo: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Khoèo:</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Bảo mua củi thì không mua, đẵn ba bốn cây chuối về đun cháy lan ra cả vại nước. Trấu cũng không mua, xúc hai ba rổ bùn lên thổi, khói toét cả mắt.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62088" y="647047"/>
            <a:ext cx="5428089"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Cách dùng ngoa ngữ, lộng ngữ</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5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367" y="600502"/>
            <a:ext cx="10153934" cy="6114494"/>
          </a:xfrm>
          <a:prstGeom prst="rect">
            <a:avLst/>
          </a:prstGeom>
        </p:spPr>
        <p:txBody>
          <a:bodyPr wrap="square">
            <a:spAutoFit/>
          </a:bodyPr>
          <a:lstStyle/>
          <a:p>
            <a:pPr algn="just">
              <a:lnSpc>
                <a:spcPct val="150000"/>
              </a:lnSpc>
              <a:spcAft>
                <a:spcPts val="800"/>
              </a:spcAft>
            </a:pPr>
            <a:r>
              <a:rPr lang="en-US" sz="2800" b="1">
                <a:solidFill>
                  <a:srgbClr val="202124"/>
                </a:solidFill>
                <a:latin typeface="Times New Roman" panose="02020603050405020304" pitchFamily="18" charset="0"/>
                <a:ea typeface="Calibri" panose="020F0502020204030204" pitchFamily="34" charset="0"/>
                <a:cs typeface="Times New Roman" panose="02020603050405020304" pitchFamily="18" charset="0"/>
              </a:rPr>
              <a:t>Giải quyết vấn đề:</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Trong bài soạn này, GV giúp HS viết bài báo cáo nghiên cứu </a:t>
            </a:r>
            <a:r>
              <a:rPr lang="en-US" sz="2800">
                <a:latin typeface="Times New Roman" panose="02020603050405020304" pitchFamily="18" charset="0"/>
                <a:ea typeface="Calibri" panose="020F0502020204030204" pitchFamily="34" charset="0"/>
                <a:cs typeface="Times New Roman" panose="02020603050405020304" pitchFamily="18" charset="0"/>
              </a:rPr>
              <a:t>nghệ thuật khắc họa tính cách và hành động nhân vật qua hai vở tuồng cung đình “Sơn Hậu” và “Ngọn lửa Hồng Sơn”</a:t>
            </a:r>
            <a:r>
              <a:rPr lang="en-US" sz="2800">
                <a:latin typeface="Times New Roman" panose="02020603050405020304" pitchFamily="18" charset="0"/>
                <a:ea typeface="Times New Roman" panose="02020603050405020304" pitchFamily="18" charset="0"/>
                <a:cs typeface="Times New Roman" panose="02020603050405020304" pitchFamily="18" charset="0"/>
              </a:rPr>
              <a:t>. Vì vậy, khi đến lớp, GV có thể hướng dẫn HS xem một số đoạn tuồng “Sơn Hậu” và “Ngọn lửa Hồng Sơn”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HS cần đưa ra hệ thống luận điểm làm rõ “</a:t>
            </a:r>
            <a:r>
              <a:rPr lang="en-US" sz="2800">
                <a:latin typeface="Times New Roman" panose="02020603050405020304" pitchFamily="18" charset="0"/>
                <a:ea typeface="Calibri" panose="020F0502020204030204" pitchFamily="34" charset="0"/>
                <a:cs typeface="Times New Roman" panose="02020603050405020304" pitchFamily="18" charset="0"/>
              </a:rPr>
              <a:t>Nghệ thuật khắc họa tính cách và hành động nhân vật qua hai vở tuồng cung đình “Sơn Hậu” và “Ngọn lửa Hồng Sơn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8645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02029"/>
            <a:ext cx="10727141" cy="5693866"/>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nhiều là các nhân vật ở lớp dưới như lính canh, đầy tớ... đố đá các nhân vật ở tầng lớp trên như thư sinh, ông chủ. Lính của Dương Lễ đố Lưu Bình: </a:t>
            </a:r>
            <a:r>
              <a:rPr lang="en-US" sz="2800" i="1">
                <a:latin typeface="Times New Roman" panose="02020603050405020304" pitchFamily="18" charset="0"/>
                <a:ea typeface="Times New Roman" panose="02020603050405020304" pitchFamily="18" charset="0"/>
                <a:cs typeface="Times New Roman" panose="02020603050405020304" pitchFamily="18" charset="0"/>
              </a:rPr>
              <a:t>Nướng đậu phụ cho cha ăn </a:t>
            </a:r>
            <a:r>
              <a:rPr lang="en-US" sz="2800">
                <a:latin typeface="Times New Roman" panose="02020603050405020304" pitchFamily="18" charset="0"/>
                <a:ea typeface="Times New Roman" panose="02020603050405020304" pitchFamily="18" charset="0"/>
                <a:cs typeface="Times New Roman" panose="02020603050405020304" pitchFamily="18" charset="0"/>
              </a:rPr>
              <a:t>Lưu Bình đối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Sắc ích mẫu cho mẹ uống</a:t>
            </a:r>
            <a:r>
              <a:rPr lang="en-US" sz="2800">
                <a:latin typeface="Times New Roman" panose="02020603050405020304" pitchFamily="18" charset="0"/>
                <a:ea typeface="Times New Roman" panose="02020603050405020304" pitchFamily="18" charset="0"/>
                <a:cs typeface="Times New Roman" panose="02020603050405020304" pitchFamily="18" charset="0"/>
              </a:rPr>
              <a:t> bị chú lính chê là dốt, theo chú phải đối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Lấy mắm tôm cho mẹ chấm. </a:t>
            </a:r>
            <a:r>
              <a:rPr lang="en-US" sz="2800">
                <a:latin typeface="Times New Roman" panose="02020603050405020304" pitchFamily="18" charset="0"/>
                <a:ea typeface="Times New Roman" panose="02020603050405020304" pitchFamily="18" charset="0"/>
                <a:cs typeface="Times New Roman" panose="02020603050405020304" pitchFamily="18" charset="0"/>
              </a:rPr>
              <a:t>Lối đố đá còn được sử dụng trong những lúc hai Hề đố nhau tung ra những câu trả lời bất ngờ, mang lại tiếng cười sảng khoái vui vẻ như:</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 Hai nghệ hai bên, khuyển trên hoả dưới là cái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(Vờ nghĩ, đáp không đúng rồi xin chịu)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Dốt thật. Thế là chữ chó thui.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Tôi không biết chữ, tôi đố Nôm: “Mồm bò, không phải mồm bò mà mồm bò” là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Chịu.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Là con ốc.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62570" y="578809"/>
            <a:ext cx="2160591"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 Lối đố đá</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4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541" y="1272655"/>
            <a:ext cx="10654352" cy="5262979"/>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mảnh trò </a:t>
            </a:r>
            <a:r>
              <a:rPr lang="en-US" sz="2800" i="1">
                <a:latin typeface="Times New Roman" panose="02020603050405020304" pitchFamily="18" charset="0"/>
                <a:ea typeface="Times New Roman" panose="02020603050405020304" pitchFamily="18" charset="0"/>
                <a:cs typeface="Times New Roman" panose="02020603050405020304" pitchFamily="18" charset="0"/>
              </a:rPr>
              <a:t>Cả Sứt cậy quyền huynh,</a:t>
            </a:r>
            <a:r>
              <a:rPr lang="en-US" sz="2800">
                <a:latin typeface="Times New Roman" panose="02020603050405020304" pitchFamily="18" charset="0"/>
                <a:ea typeface="Times New Roman" panose="02020603050405020304" pitchFamily="18" charset="0"/>
                <a:cs typeface="Times New Roman" panose="02020603050405020304" pitchFamily="18" charset="0"/>
              </a:rPr>
              <a:t> lối đối chát giữa hai cha con Cả Sứt đã mang lại cho chiếu Chèo những tràng cười tưởng như không dứt, phản ánh rõ sự suy đồi của đạo đức phong kiến trong những gia đình thường tự mệnh danh là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thế phiệt trâm anh: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Thế tôi thử hỏi ông: Ai làm tôi sứt môi?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Giời làm mày sứt môi chứ còn ai nữa!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Giời nào đem mai xuống xẻ môi tôi ra?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Thế mày bảo ai làm mày sứt môi?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Cha mẹ hiền lành để đức cho con đấy! Còn ai vào đây nữa?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Mày… mày cứ như là cái bướu ấy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Ông… ông cũng cứ như là cái tật ấy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Có con như mày cũng bằng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77406" y="583019"/>
            <a:ext cx="255871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 Lối đối chát</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4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2" y="206825"/>
            <a:ext cx="11054687" cy="6555641"/>
          </a:xfrm>
          <a:prstGeom prst="rect">
            <a:avLst/>
          </a:prstGeom>
        </p:spPr>
        <p:txBody>
          <a:bodyPr wrap="square">
            <a:spAutoFit/>
          </a:bodyPr>
          <a:lstStyle/>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Tiếng có bố như ông cũng chẳng bằng thiếu!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Đấy, bà con xem, nó là nó chẳng chịu kém tôi lời nào suốt cả!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Ông là ông cũng chẳng có hơn được tôi lời nào suốt cả.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Sứt!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Sứt mẻ cái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Vâng dạ để đâu mà mày lại “Cái gì?” với tao hả?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Ừ thì dạ! Ông... Ông cứ làm như là bố tôi 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Thực tế, Trò Nhời trong Chèo còn biến hoá rất nhiều trong nghệ thuật chơi chữ như dùng ngôn ngữ nghề nghiệp, nói lóng, đố tục giảng thanh và kết hợp câu nói với động tác để câu nói xuôi mà mang nghĩa ngược...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Như vậy, nghệ thuật Chèo đã thừa hưởng và phát triển một cách xứng đáng truyền thống sử dụng ngôn ngữ trào phúng của văn học dân tộc để hình thành ngôn ngữ của Hề chèo. Tuy nhiên, truyền thống ấy khi vào Chèo đã được Chèo hóa trong các biện pháp gây cười bằng Trò Nhời như ta đã thấy.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                                                                              TS. Phạm Việt 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0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130" y="685332"/>
            <a:ext cx="10545171" cy="5390706"/>
          </a:xfrm>
          <a:prstGeom prst="rect">
            <a:avLst/>
          </a:prstGeom>
        </p:spPr>
        <p:txBody>
          <a:bodyPr wrap="square">
            <a:spAutoFit/>
          </a:bodyPr>
          <a:lstStyle/>
          <a:p>
            <a:pPr marL="342900" marR="30480" lvl="0" indent="-342900" algn="just">
              <a:lnSpc>
                <a:spcPct val="150000"/>
              </a:lnSpc>
              <a:spcAft>
                <a:spcPts val="0"/>
              </a:spcAft>
              <a:buFont typeface="Symbol" panose="05050102010706020507" pitchFamily="18" charset="2"/>
              <a:buChar char=""/>
            </a:pPr>
            <a:r>
              <a:rPr lang="en-US" sz="2800" b="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Nghệ thuật khắc họa tính cách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Nhân vật được khắc họa với tính cách một chiều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Tính cách nhân vật được khắc họa qua hệ thống lời thoại đậm cá tính, qua động tác diễn xuất của diễn viên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Điều hạn chế khá quan trọng là các nhân vật chỉ xuất hiện và hoạt động chủ yếu trong mối quan hệ cang thường và biểu hiện những đức tính: Trung, Hiếu, Tiết, Nghĩa, còn cuộc sống riêng tư của con người ít khi được đề cập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đến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49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1487606"/>
            <a:ext cx="10454185" cy="4072910"/>
          </a:xfrm>
          <a:prstGeom prst="rect">
            <a:avLst/>
          </a:prstGeom>
        </p:spPr>
        <p:txBody>
          <a:bodyPr wrap="square">
            <a:spAutoFit/>
          </a:bodyPr>
          <a:lstStyle/>
          <a:p>
            <a:pPr marL="342900" marR="30480" lvl="0" indent="-342900" algn="just">
              <a:lnSpc>
                <a:spcPct val="150000"/>
              </a:lnSpc>
              <a:spcAft>
                <a:spcPts val="0"/>
              </a:spcAft>
              <a:buFont typeface="Symbol" panose="05050102010706020507" pitchFamily="18" charset="2"/>
              <a:buChar char=""/>
            </a:pPr>
            <a:r>
              <a:rPr lang="en-US" sz="2800" b="1">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Nghệ thuật khắc họa hành động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Mỗi hành động của nhân vật được mô tả theo đúng tuyến tính không gian và thời gian</a:t>
            </a:r>
          </a:p>
          <a:p>
            <a:pPr>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 Hành động của nhân vật luôn được đẩy đến sự tột cùng của quyết liệt..</a:t>
            </a:r>
            <a:br>
              <a:rPr lang="en-US" sz="2800">
                <a:latin typeface="Times New Roman" panose="02020603050405020304" pitchFamily="18" charset="0"/>
                <a:ea typeface="Calibri" panose="020F0502020204030204" pitchFamily="34" charset="0"/>
                <a:cs typeface="Times New Roman" panose="02020603050405020304" pitchFamily="18" charset="0"/>
              </a:rPr>
            </a:br>
            <a:r>
              <a:rPr lang="en-US" sz="2800">
                <a:latin typeface="Times New Roman" panose="02020603050405020304" pitchFamily="18" charset="0"/>
                <a:ea typeface="Calibri" panose="020F0502020204030204" pitchFamily="34" charset="0"/>
                <a:cs typeface="Times New Roman" panose="02020603050405020304" pitchFamily="18" charset="0"/>
              </a:rPr>
              <a:t>- Hành động của các nhân vật trong Tuồng cung đình tương ứng với lịch sử ra đời của kịch bản Tuồng.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96585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405" y="855976"/>
            <a:ext cx="5638082" cy="523220"/>
          </a:xfrm>
          <a:prstGeom prst="rect">
            <a:avLst/>
          </a:prstGeom>
        </p:spPr>
        <p:txBody>
          <a:bodyPr wrap="none">
            <a:spAutoFit/>
          </a:bodyPr>
          <a:lstStyle/>
          <a:p>
            <a:r>
              <a:rPr lang="en-US" sz="2800" b="1">
                <a:latin typeface="Times New Roman" panose="02020603050405020304" pitchFamily="18" charset="0"/>
                <a:ea typeface="Times New Roman" panose="02020603050405020304" pitchFamily="18" charset="0"/>
                <a:cs typeface="Times New Roman" panose="02020603050405020304" pitchFamily="18" charset="0"/>
              </a:rPr>
              <a:t>Kết luận: Kết lại vấn đề nghiên cứu</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1110019" y="1876619"/>
            <a:ext cx="10285862" cy="1410130"/>
          </a:xfrm>
          <a:prstGeom prst="rect">
            <a:avLst/>
          </a:prstGeom>
        </p:spPr>
        <p:txBody>
          <a:bodyPr wrap="square">
            <a:spAutoFit/>
          </a:bodyPr>
          <a:lstStyle/>
          <a:p>
            <a:pPr algn="just">
              <a:lnSpc>
                <a:spcPct val="150000"/>
              </a:lnSpc>
              <a:spcAft>
                <a:spcPts val="800"/>
              </a:spcAft>
            </a:pPr>
            <a:r>
              <a:rPr lang="en-SG" sz="2800" i="1">
                <a:latin typeface="Times New Roman" panose="02020603050405020304" pitchFamily="18" charset="0"/>
                <a:ea typeface="Times New Roman" panose="02020603050405020304" pitchFamily="18" charset="0"/>
                <a:cs typeface="Times New Roman" panose="02020603050405020304" pitchFamily="18" charset="0"/>
              </a:rPr>
              <a:t>d. Chính tả, ngữ pháp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SG" sz="2800">
                <a:latin typeface="Times New Roman" panose="02020603050405020304" pitchFamily="18" charset="0"/>
                <a:ea typeface="Times New Roman" panose="02020603050405020304" pitchFamily="18" charset="0"/>
                <a:cs typeface="Times New Roman" panose="02020603050405020304" pitchFamily="18" charset="0"/>
              </a:rPr>
              <a:t>Đảm bảo chuẩn chính tả, ngữ pháp tiếng Việt.</a:t>
            </a:r>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1110019" y="3507476"/>
            <a:ext cx="10613408" cy="1410130"/>
          </a:xfrm>
          <a:prstGeom prst="rect">
            <a:avLst/>
          </a:prstGeom>
        </p:spPr>
        <p:txBody>
          <a:bodyPr wrap="square">
            <a:spAutoFit/>
          </a:bodyPr>
          <a:lstStyle/>
          <a:p>
            <a:pPr algn="just">
              <a:lnSpc>
                <a:spcPct val="150000"/>
              </a:lnSpc>
              <a:spcAft>
                <a:spcPts val="80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e. Sáng tạo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Thể hiện suy nghĩ sâu sắc về vấn đề nghị luận; có cách diễn đạt mới mẻ.</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8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4518</Words>
  <PresentationFormat>Widescreen</PresentationFormat>
  <Paragraphs>324</Paragraphs>
  <Slides>62</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62</vt:i4>
      </vt:variant>
    </vt:vector>
  </HeadingPairs>
  <TitlesOfParts>
    <vt:vector size="76" baseType="lpstr">
      <vt:lpstr>Arial</vt:lpstr>
      <vt:lpstr>Arial Unicode MS</vt:lpstr>
      <vt:lpstr>Calibri</vt:lpstr>
      <vt:lpstr>Calibri Light</vt:lpstr>
      <vt:lpstr>inpin heiti</vt:lpstr>
      <vt:lpstr>MS Mincho</vt:lpstr>
      <vt:lpstr>Playfair Display</vt:lpstr>
      <vt:lpstr>Symbol</vt:lpstr>
      <vt:lpstr>Times New Roman</vt:lpstr>
      <vt:lpstr>Tinos</vt:lpstr>
      <vt:lpstr>Office Theme</vt:lpstr>
      <vt:lpstr>Constance template</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2022-06-20T07:45:27Z</dcterms:created>
  <dcterms:modified xsi:type="dcterms:W3CDTF">2022-10-16T03:36:21Z</dcterms:modified>
</cp:coreProperties>
</file>