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1" r:id="rId2"/>
    <p:sldId id="256" r:id="rId3"/>
    <p:sldId id="302" r:id="rId4"/>
    <p:sldId id="433" r:id="rId5"/>
    <p:sldId id="418" r:id="rId6"/>
    <p:sldId id="490" r:id="rId7"/>
    <p:sldId id="491" r:id="rId8"/>
    <p:sldId id="492" r:id="rId9"/>
    <p:sldId id="419" r:id="rId10"/>
    <p:sldId id="493" r:id="rId11"/>
    <p:sldId id="484" r:id="rId12"/>
    <p:sldId id="485" r:id="rId13"/>
    <p:sldId id="494" r:id="rId14"/>
    <p:sldId id="488" r:id="rId15"/>
    <p:sldId id="33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p15:clr>
            <a:srgbClr val="A4A3A4"/>
          </p15:clr>
        </p15:guide>
        <p15:guide id="2" pos="39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7192A9"/>
    <a:srgbClr val="F26649"/>
    <a:srgbClr val="EF4B66"/>
    <a:srgbClr val="B21313"/>
    <a:srgbClr val="FBCDCD"/>
    <a:srgbClr val="F7A5A5"/>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p:scale>
          <a:sx n="100" d="100"/>
          <a:sy n="100" d="100"/>
        </p:scale>
        <p:origin x="1182" y="288"/>
      </p:cViewPr>
      <p:guideLst>
        <p:guide orient="horz" pos="2129"/>
        <p:guide pos="39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A37794-5E27-4DDA-B12E-298686F5888D}" type="doc">
      <dgm:prSet loTypeId="urn:microsoft.com/office/officeart/2005/8/layout/list1#1" loCatId="list" qsTypeId="urn:microsoft.com/office/officeart/2005/8/quickstyle/simple3#1" qsCatId="simple" csTypeId="urn:microsoft.com/office/officeart/2005/8/colors/colorful2#1" csCatId="colorful" phldr="1"/>
      <dgm:spPr/>
      <dgm:t>
        <a:bodyPr/>
        <a:lstStyle/>
        <a:p>
          <a:endParaRPr lang="en-US"/>
        </a:p>
      </dgm:t>
    </dgm:pt>
    <dgm:pt modelId="{8AE4A381-C505-4165-B0F6-72A547C19C85}">
      <dgm:prSet phldrT="[Text]" phldr="0" custT="1"/>
      <dgm:spPr>
        <a:solidFill>
          <a:srgbClr val="EF4B66"/>
        </a:solidFill>
      </dgm:spPr>
      <dgm:t>
        <a:bodyPr vert="horz" wrap="square"/>
        <a:lstStyle/>
        <a:p>
          <a:pPr>
            <a:lnSpc>
              <a:spcPct val="100000"/>
            </a:lnSpc>
            <a:spcBef>
              <a:spcPct val="0"/>
            </a:spcBef>
            <a:spcAft>
              <a:spcPct val="35000"/>
            </a:spcAft>
          </a:pPr>
          <a:r>
            <a:rPr lang="en-US" sz="4000" dirty="0">
              <a:solidFill>
                <a:schemeClr val="bg1"/>
              </a:solidFill>
            </a:rPr>
            <a:t>EVERYDAY ENGLISH</a:t>
          </a:r>
        </a:p>
      </dgm:t>
    </dgm:pt>
    <dgm:pt modelId="{5F988EE9-51EC-4EE7-9568-746F6FAF90B9}" type="parTrans" cxnId="{4B6317C9-01F1-4CD1-953A-2982660B6AB0}">
      <dgm:prSet/>
      <dgm:spPr/>
      <dgm:t>
        <a:bodyPr/>
        <a:lstStyle/>
        <a:p>
          <a:endParaRPr lang="en-US"/>
        </a:p>
      </dgm:t>
    </dgm:pt>
    <dgm:pt modelId="{3591CDED-9223-497A-B3C9-B81FBCAA605A}" type="sibTrans" cxnId="{4B6317C9-01F1-4CD1-953A-2982660B6AB0}">
      <dgm:prSet/>
      <dgm:spPr/>
      <dgm:t>
        <a:bodyPr/>
        <a:lstStyle/>
        <a:p>
          <a:endParaRPr lang="en-US"/>
        </a:p>
      </dgm:t>
    </dgm:pt>
    <dgm:pt modelId="{08FBC75F-95AC-4B05-95BF-E110BC13302B}">
      <dgm:prSet phldrT="[Text]" phldr="0" custT="1"/>
      <dgm:spPr>
        <a:solidFill>
          <a:srgbClr val="7192A9"/>
        </a:solidFill>
      </dgm:spPr>
      <dgm:t>
        <a:bodyPr vert="horz" wrap="square"/>
        <a:lstStyle/>
        <a:p>
          <a:pPr>
            <a:lnSpc>
              <a:spcPct val="100000"/>
            </a:lnSpc>
            <a:spcBef>
              <a:spcPct val="0"/>
            </a:spcBef>
            <a:spcAft>
              <a:spcPct val="35000"/>
            </a:spcAft>
          </a:pPr>
          <a:r>
            <a:rPr lang="en-US" sz="4000" dirty="0">
              <a:solidFill>
                <a:schemeClr val="bg1"/>
              </a:solidFill>
            </a:rPr>
            <a:t>THREE PLANETS IN THE </a:t>
          </a:r>
          <a:r>
            <a:rPr lang="en-US" sz="4000">
              <a:solidFill>
                <a:schemeClr val="bg1"/>
              </a:solidFill>
            </a:rPr>
            <a:t>SOLAR </a:t>
          </a:r>
          <a:r>
            <a:rPr lang="en-US" sz="4000" smtClean="0">
              <a:solidFill>
                <a:schemeClr val="bg1"/>
              </a:solidFill>
            </a:rPr>
            <a:t>SYSTEM</a:t>
          </a:r>
          <a:endParaRPr lang="en-US" sz="4000" dirty="0">
            <a:solidFill>
              <a:schemeClr val="bg1"/>
            </a:solidFill>
          </a:endParaRPr>
        </a:p>
      </dgm:t>
    </dgm:pt>
    <dgm:pt modelId="{D2AE03E2-B7A0-4215-A479-8E2362289AC7}" type="parTrans" cxnId="{B02C4CB4-7D2A-4A42-9B27-AC4B058D0029}">
      <dgm:prSet/>
      <dgm:spPr/>
      <dgm:t>
        <a:bodyPr/>
        <a:lstStyle/>
        <a:p>
          <a:endParaRPr lang="en-US"/>
        </a:p>
      </dgm:t>
    </dgm:pt>
    <dgm:pt modelId="{34F2DE42-EDD4-4621-BF87-4CD56614359F}" type="sibTrans" cxnId="{B02C4CB4-7D2A-4A42-9B27-AC4B058D0029}">
      <dgm:prSet/>
      <dgm:spPr/>
      <dgm:t>
        <a:bodyPr/>
        <a:lstStyle/>
        <a:p>
          <a:endParaRPr lang="en-US"/>
        </a:p>
      </dgm:t>
    </dgm:pt>
    <dgm:pt modelId="{BEBFA14B-9B40-4103-84A4-38ECEF66E937}" type="pres">
      <dgm:prSet presAssocID="{AAA37794-5E27-4DDA-B12E-298686F5888D}" presName="linear" presStyleCnt="0">
        <dgm:presLayoutVars>
          <dgm:dir/>
          <dgm:animLvl val="lvl"/>
          <dgm:resizeHandles val="exact"/>
        </dgm:presLayoutVars>
      </dgm:prSet>
      <dgm:spPr/>
      <dgm:t>
        <a:bodyPr/>
        <a:lstStyle/>
        <a:p>
          <a:endParaRPr lang="en-US"/>
        </a:p>
      </dgm:t>
    </dgm:pt>
    <dgm:pt modelId="{65BDE73A-EF1C-4F0B-B738-EC9506EC3EB6}" type="pres">
      <dgm:prSet presAssocID="{8AE4A381-C505-4165-B0F6-72A547C19C85}" presName="parentLin" presStyleCnt="0"/>
      <dgm:spPr/>
    </dgm:pt>
    <dgm:pt modelId="{39089052-8674-4477-9BFB-07FBFFFFD8C8}" type="pres">
      <dgm:prSet presAssocID="{8AE4A381-C505-4165-B0F6-72A547C19C85}" presName="parentLeftMargin" presStyleLbl="node1" presStyleIdx="0" presStyleCnt="2"/>
      <dgm:spPr/>
      <dgm:t>
        <a:bodyPr/>
        <a:lstStyle/>
        <a:p>
          <a:endParaRPr lang="en-US"/>
        </a:p>
      </dgm:t>
    </dgm:pt>
    <dgm:pt modelId="{EF919B30-8E50-4BE5-BFF9-A011BC59CF55}" type="pres">
      <dgm:prSet presAssocID="{8AE4A381-C505-4165-B0F6-72A547C19C85}" presName="parentText" presStyleLbl="node1" presStyleIdx="0" presStyleCnt="2">
        <dgm:presLayoutVars>
          <dgm:chMax val="0"/>
          <dgm:bulletEnabled val="1"/>
        </dgm:presLayoutVars>
      </dgm:prSet>
      <dgm:spPr/>
      <dgm:t>
        <a:bodyPr/>
        <a:lstStyle/>
        <a:p>
          <a:endParaRPr lang="en-US"/>
        </a:p>
      </dgm:t>
    </dgm:pt>
    <dgm:pt modelId="{F8662491-2000-4CC6-BEEC-D1859AFD2268}" type="pres">
      <dgm:prSet presAssocID="{8AE4A381-C505-4165-B0F6-72A547C19C85}" presName="negativeSpace" presStyleCnt="0"/>
      <dgm:spPr/>
    </dgm:pt>
    <dgm:pt modelId="{E928C619-1DE9-419E-A5FA-3C9A247B8E43}" type="pres">
      <dgm:prSet presAssocID="{8AE4A381-C505-4165-B0F6-72A547C19C85}" presName="childText" presStyleLbl="conFgAcc1" presStyleIdx="0" presStyleCnt="2">
        <dgm:presLayoutVars>
          <dgm:bulletEnabled val="1"/>
        </dgm:presLayoutVars>
      </dgm:prSet>
      <dgm:spPr/>
    </dgm:pt>
    <dgm:pt modelId="{39270468-BD01-4F24-9A98-60E7CF789B54}" type="pres">
      <dgm:prSet presAssocID="{3591CDED-9223-497A-B3C9-B81FBCAA605A}" presName="spaceBetweenRectangles" presStyleCnt="0"/>
      <dgm:spPr/>
    </dgm:pt>
    <dgm:pt modelId="{5A649B72-39A4-4A84-8236-B0BF3AC76109}" type="pres">
      <dgm:prSet presAssocID="{08FBC75F-95AC-4B05-95BF-E110BC13302B}" presName="parentLin" presStyleCnt="0"/>
      <dgm:spPr/>
    </dgm:pt>
    <dgm:pt modelId="{667686F2-9BA3-4B10-A5F2-38ECCD6CCAB1}" type="pres">
      <dgm:prSet presAssocID="{08FBC75F-95AC-4B05-95BF-E110BC13302B}" presName="parentLeftMargin" presStyleLbl="node1" presStyleIdx="0" presStyleCnt="2"/>
      <dgm:spPr/>
      <dgm:t>
        <a:bodyPr/>
        <a:lstStyle/>
        <a:p>
          <a:endParaRPr lang="en-US"/>
        </a:p>
      </dgm:t>
    </dgm:pt>
    <dgm:pt modelId="{B45E6B02-74BC-4456-B7B1-4DD6C1455987}" type="pres">
      <dgm:prSet presAssocID="{08FBC75F-95AC-4B05-95BF-E110BC13302B}" presName="parentText" presStyleLbl="node1" presStyleIdx="1" presStyleCnt="2">
        <dgm:presLayoutVars>
          <dgm:chMax val="0"/>
          <dgm:bulletEnabled val="1"/>
        </dgm:presLayoutVars>
      </dgm:prSet>
      <dgm:spPr/>
      <dgm:t>
        <a:bodyPr/>
        <a:lstStyle/>
        <a:p>
          <a:endParaRPr lang="en-US"/>
        </a:p>
      </dgm:t>
    </dgm:pt>
    <dgm:pt modelId="{22519622-4D32-44DB-990E-774C307AAEA0}" type="pres">
      <dgm:prSet presAssocID="{08FBC75F-95AC-4B05-95BF-E110BC13302B}" presName="negativeSpace" presStyleCnt="0"/>
      <dgm:spPr/>
    </dgm:pt>
    <dgm:pt modelId="{0943D2D3-D540-4B67-9430-6AB54FD11AEA}" type="pres">
      <dgm:prSet presAssocID="{08FBC75F-95AC-4B05-95BF-E110BC13302B}" presName="childText" presStyleLbl="conFgAcc1" presStyleIdx="1" presStyleCnt="2">
        <dgm:presLayoutVars>
          <dgm:bulletEnabled val="1"/>
        </dgm:presLayoutVars>
      </dgm:prSet>
      <dgm:spPr/>
    </dgm:pt>
  </dgm:ptLst>
  <dgm:cxnLst>
    <dgm:cxn modelId="{4B6317C9-01F1-4CD1-953A-2982660B6AB0}" srcId="{AAA37794-5E27-4DDA-B12E-298686F5888D}" destId="{8AE4A381-C505-4165-B0F6-72A547C19C85}" srcOrd="0" destOrd="0" parTransId="{5F988EE9-51EC-4EE7-9568-746F6FAF90B9}" sibTransId="{3591CDED-9223-497A-B3C9-B81FBCAA605A}"/>
    <dgm:cxn modelId="{08878625-C8D4-42DB-809C-25A35A39BF67}" type="presOf" srcId="{8AE4A381-C505-4165-B0F6-72A547C19C85}" destId="{39089052-8674-4477-9BFB-07FBFFFFD8C8}" srcOrd="0" destOrd="0" presId="urn:microsoft.com/office/officeart/2005/8/layout/list1#1"/>
    <dgm:cxn modelId="{E334B48A-6DE1-4CF4-AF05-9DB380363128}" type="presOf" srcId="{08FBC75F-95AC-4B05-95BF-E110BC13302B}" destId="{B45E6B02-74BC-4456-B7B1-4DD6C1455987}" srcOrd="1" destOrd="0" presId="urn:microsoft.com/office/officeart/2005/8/layout/list1#1"/>
    <dgm:cxn modelId="{B02C4CB4-7D2A-4A42-9B27-AC4B058D0029}" srcId="{AAA37794-5E27-4DDA-B12E-298686F5888D}" destId="{08FBC75F-95AC-4B05-95BF-E110BC13302B}" srcOrd="1" destOrd="0" parTransId="{D2AE03E2-B7A0-4215-A479-8E2362289AC7}" sibTransId="{34F2DE42-EDD4-4621-BF87-4CD56614359F}"/>
    <dgm:cxn modelId="{2281BEC2-D69A-4344-A5AC-7CC767DB0BA6}" type="presOf" srcId="{8AE4A381-C505-4165-B0F6-72A547C19C85}" destId="{EF919B30-8E50-4BE5-BFF9-A011BC59CF55}" srcOrd="1" destOrd="0" presId="urn:microsoft.com/office/officeart/2005/8/layout/list1#1"/>
    <dgm:cxn modelId="{DBF14C73-F001-4A1A-BBE6-B92D5ABFCFB4}" type="presOf" srcId="{AAA37794-5E27-4DDA-B12E-298686F5888D}" destId="{BEBFA14B-9B40-4103-84A4-38ECEF66E937}" srcOrd="0" destOrd="0" presId="urn:microsoft.com/office/officeart/2005/8/layout/list1#1"/>
    <dgm:cxn modelId="{F41F7A8F-6DF6-430B-A83D-1726A6445042}" type="presOf" srcId="{08FBC75F-95AC-4B05-95BF-E110BC13302B}" destId="{667686F2-9BA3-4B10-A5F2-38ECCD6CCAB1}" srcOrd="0" destOrd="0" presId="urn:microsoft.com/office/officeart/2005/8/layout/list1#1"/>
    <dgm:cxn modelId="{6711B6EE-C6F4-4A46-AAF3-77D11BB629E6}" type="presParOf" srcId="{BEBFA14B-9B40-4103-84A4-38ECEF66E937}" destId="{65BDE73A-EF1C-4F0B-B738-EC9506EC3EB6}" srcOrd="0" destOrd="0" presId="urn:microsoft.com/office/officeart/2005/8/layout/list1#1"/>
    <dgm:cxn modelId="{0801C42A-59C8-414C-B762-D7053D6F8D32}" type="presParOf" srcId="{65BDE73A-EF1C-4F0B-B738-EC9506EC3EB6}" destId="{39089052-8674-4477-9BFB-07FBFFFFD8C8}" srcOrd="0" destOrd="0" presId="urn:microsoft.com/office/officeart/2005/8/layout/list1#1"/>
    <dgm:cxn modelId="{CB4C780D-F62E-49C8-855D-0E6E091B9BE6}" type="presParOf" srcId="{65BDE73A-EF1C-4F0B-B738-EC9506EC3EB6}" destId="{EF919B30-8E50-4BE5-BFF9-A011BC59CF55}" srcOrd="1" destOrd="0" presId="urn:microsoft.com/office/officeart/2005/8/layout/list1#1"/>
    <dgm:cxn modelId="{2ABA813F-C6EA-4A46-8C3B-F0D6D77EA7FE}" type="presParOf" srcId="{BEBFA14B-9B40-4103-84A4-38ECEF66E937}" destId="{F8662491-2000-4CC6-BEEC-D1859AFD2268}" srcOrd="1" destOrd="0" presId="urn:microsoft.com/office/officeart/2005/8/layout/list1#1"/>
    <dgm:cxn modelId="{2B9B2DC7-3DF5-40B1-BAA9-F39BC488FF74}" type="presParOf" srcId="{BEBFA14B-9B40-4103-84A4-38ECEF66E937}" destId="{E928C619-1DE9-419E-A5FA-3C9A247B8E43}" srcOrd="2" destOrd="0" presId="urn:microsoft.com/office/officeart/2005/8/layout/list1#1"/>
    <dgm:cxn modelId="{B3AAADE7-B343-425C-9CE5-8A48A14CA566}" type="presParOf" srcId="{BEBFA14B-9B40-4103-84A4-38ECEF66E937}" destId="{39270468-BD01-4F24-9A98-60E7CF789B54}" srcOrd="3" destOrd="0" presId="urn:microsoft.com/office/officeart/2005/8/layout/list1#1"/>
    <dgm:cxn modelId="{C190D007-0F87-46E2-A963-FFD13B42C707}" type="presParOf" srcId="{BEBFA14B-9B40-4103-84A4-38ECEF66E937}" destId="{5A649B72-39A4-4A84-8236-B0BF3AC76109}" srcOrd="4" destOrd="0" presId="urn:microsoft.com/office/officeart/2005/8/layout/list1#1"/>
    <dgm:cxn modelId="{5548DD0B-84DE-476F-A909-E7C356590A0E}" type="presParOf" srcId="{5A649B72-39A4-4A84-8236-B0BF3AC76109}" destId="{667686F2-9BA3-4B10-A5F2-38ECCD6CCAB1}" srcOrd="0" destOrd="0" presId="urn:microsoft.com/office/officeart/2005/8/layout/list1#1"/>
    <dgm:cxn modelId="{7FAFCA8D-6FBB-4765-BACB-ADA52D52967B}" type="presParOf" srcId="{5A649B72-39A4-4A84-8236-B0BF3AC76109}" destId="{B45E6B02-74BC-4456-B7B1-4DD6C1455987}" srcOrd="1" destOrd="0" presId="urn:microsoft.com/office/officeart/2005/8/layout/list1#1"/>
    <dgm:cxn modelId="{392D06E6-5A14-4247-8C88-EAEB4941E69D}" type="presParOf" srcId="{BEBFA14B-9B40-4103-84A4-38ECEF66E937}" destId="{22519622-4D32-44DB-990E-774C307AAEA0}" srcOrd="5" destOrd="0" presId="urn:microsoft.com/office/officeart/2005/8/layout/list1#1"/>
    <dgm:cxn modelId="{222D42D4-AADE-4693-9381-E13932FFCB3F}" type="presParOf" srcId="{BEBFA14B-9B40-4103-84A4-38ECEF66E937}" destId="{0943D2D3-D540-4B67-9430-6AB54FD11AEA}" srcOrd="6" destOrd="0" presId="urn:microsoft.com/office/officeart/2005/8/layout/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8C619-1DE9-419E-A5FA-3C9A247B8E43}">
      <dsp:nvSpPr>
        <dsp:cNvPr id="0" name=""/>
        <dsp:cNvSpPr/>
      </dsp:nvSpPr>
      <dsp:spPr>
        <a:xfrm>
          <a:off x="0" y="565042"/>
          <a:ext cx="7757795" cy="932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919B30-8E50-4BE5-BFF9-A011BC59CF55}">
      <dsp:nvSpPr>
        <dsp:cNvPr id="0" name=""/>
        <dsp:cNvSpPr/>
      </dsp:nvSpPr>
      <dsp:spPr>
        <a:xfrm>
          <a:off x="387889" y="18922"/>
          <a:ext cx="5430456" cy="1092240"/>
        </a:xfrm>
        <a:prstGeom prst="roundRect">
          <a:avLst/>
        </a:prstGeom>
        <a:solidFill>
          <a:srgbClr val="EF4B6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258" tIns="0" rIns="205258" bIns="0" numCol="1" spcCol="1270" anchor="ctr" anchorCtr="0">
          <a:noAutofit/>
        </a:bodyPr>
        <a:lstStyle/>
        <a:p>
          <a:pPr lvl="0" algn="l" defTabSz="1778000">
            <a:lnSpc>
              <a:spcPct val="100000"/>
            </a:lnSpc>
            <a:spcBef>
              <a:spcPct val="0"/>
            </a:spcBef>
            <a:spcAft>
              <a:spcPct val="35000"/>
            </a:spcAft>
          </a:pPr>
          <a:r>
            <a:rPr lang="en-US" sz="4000" kern="1200" dirty="0">
              <a:solidFill>
                <a:schemeClr val="bg1"/>
              </a:solidFill>
            </a:rPr>
            <a:t>EVERYDAY ENGLISH</a:t>
          </a:r>
        </a:p>
      </dsp:txBody>
      <dsp:txXfrm>
        <a:off x="441208" y="72241"/>
        <a:ext cx="5323818" cy="985602"/>
      </dsp:txXfrm>
    </dsp:sp>
    <dsp:sp modelId="{0943D2D3-D540-4B67-9430-6AB54FD11AEA}">
      <dsp:nvSpPr>
        <dsp:cNvPr id="0" name=""/>
        <dsp:cNvSpPr/>
      </dsp:nvSpPr>
      <dsp:spPr>
        <a:xfrm>
          <a:off x="0" y="2243362"/>
          <a:ext cx="7757795" cy="9324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B45E6B02-74BC-4456-B7B1-4DD6C1455987}">
      <dsp:nvSpPr>
        <dsp:cNvPr id="0" name=""/>
        <dsp:cNvSpPr/>
      </dsp:nvSpPr>
      <dsp:spPr>
        <a:xfrm>
          <a:off x="387889" y="1697242"/>
          <a:ext cx="5430456" cy="1092240"/>
        </a:xfrm>
        <a:prstGeom prst="roundRect">
          <a:avLst/>
        </a:prstGeom>
        <a:solidFill>
          <a:srgbClr val="7192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258" tIns="0" rIns="205258" bIns="0" numCol="1" spcCol="1270" anchor="ctr" anchorCtr="0">
          <a:noAutofit/>
        </a:bodyPr>
        <a:lstStyle/>
        <a:p>
          <a:pPr lvl="0" algn="l" defTabSz="1778000">
            <a:lnSpc>
              <a:spcPct val="100000"/>
            </a:lnSpc>
            <a:spcBef>
              <a:spcPct val="0"/>
            </a:spcBef>
            <a:spcAft>
              <a:spcPct val="35000"/>
            </a:spcAft>
          </a:pPr>
          <a:r>
            <a:rPr lang="en-US" sz="4000" kern="1200" dirty="0">
              <a:solidFill>
                <a:schemeClr val="bg1"/>
              </a:solidFill>
            </a:rPr>
            <a:t>THREE PLANETS IN THE </a:t>
          </a:r>
          <a:r>
            <a:rPr lang="en-US" sz="4000" kern="1200">
              <a:solidFill>
                <a:schemeClr val="bg1"/>
              </a:solidFill>
            </a:rPr>
            <a:t>SOLAR </a:t>
          </a:r>
          <a:r>
            <a:rPr lang="en-US" sz="4000" kern="1200" smtClean="0">
              <a:solidFill>
                <a:schemeClr val="bg1"/>
              </a:solidFill>
            </a:rPr>
            <a:t>SYSTEM</a:t>
          </a:r>
          <a:endParaRPr lang="en-US" sz="4000" kern="1200" dirty="0">
            <a:solidFill>
              <a:schemeClr val="bg1"/>
            </a:solidFill>
          </a:endParaRPr>
        </a:p>
      </dsp:txBody>
      <dsp:txXfrm>
        <a:off x="441208" y="1750561"/>
        <a:ext cx="5323818"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9735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1892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56148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8814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18873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6539" y="1095197"/>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information below and answer the questions that follow.</a:t>
            </a:r>
          </a:p>
        </p:txBody>
      </p:sp>
      <p:sp>
        <p:nvSpPr>
          <p:cNvPr id="16" name="Rounded Rectangle 15"/>
          <p:cNvSpPr/>
          <p:nvPr/>
        </p:nvSpPr>
        <p:spPr>
          <a:xfrm>
            <a:off x="643933" y="109791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6718" y="995273"/>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3</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13" name="Text Box 4"/>
          <p:cNvSpPr txBox="1"/>
          <p:nvPr/>
        </p:nvSpPr>
        <p:spPr>
          <a:xfrm>
            <a:off x="858520" y="1736725"/>
            <a:ext cx="10165715" cy="5015865"/>
          </a:xfrm>
          <a:prstGeom prst="rect">
            <a:avLst/>
          </a:prstGeom>
          <a:noFill/>
          <a:extLst>
            <a:ext uri="{909E8E84-426E-40DD-AFC4-6F175D3DCCD1}">
              <a14:hiddenFill xmlns:a14="http://schemas.microsoft.com/office/drawing/2010/main">
                <a:solidFill>
                  <a:schemeClr val="accent1">
                    <a:lumMod val="60000"/>
                    <a:lumOff val="40000"/>
                  </a:schemeClr>
                </a:solidFill>
              </a14:hiddenFill>
            </a:ext>
          </a:extLst>
        </p:spPr>
        <p:txBody>
          <a:bodyPr wrap="square" rtlCol="0" anchor="t">
            <a:spAutoFit/>
          </a:bodyPr>
          <a:lstStyle/>
          <a:p>
            <a:pPr algn="just"/>
            <a:r>
              <a:rPr lang="en-US" sz="3200" b="1">
                <a:solidFill>
                  <a:srgbClr val="F26649"/>
                </a:solidFill>
              </a:rPr>
              <a:t>1. </a:t>
            </a:r>
            <a:r>
              <a:rPr lang="en-US" sz="3200"/>
              <a:t>What planets have no moon?</a:t>
            </a:r>
          </a:p>
          <a:p>
            <a:pPr algn="just"/>
            <a:endParaRPr lang="en-US" sz="3200"/>
          </a:p>
          <a:p>
            <a:pPr algn="just"/>
            <a:r>
              <a:rPr lang="en-US" sz="3200" b="1">
                <a:solidFill>
                  <a:srgbClr val="F26649"/>
                </a:solidFill>
              </a:rPr>
              <a:t>2. </a:t>
            </a:r>
            <a:r>
              <a:rPr lang="en-US" sz="3200"/>
              <a:t>What planet is similar in size to Earth?</a:t>
            </a:r>
          </a:p>
          <a:p>
            <a:pPr algn="just"/>
            <a:endParaRPr lang="en-US" sz="3200"/>
          </a:p>
          <a:p>
            <a:pPr algn="just"/>
            <a:r>
              <a:rPr lang="en-US" sz="3200" b="1">
                <a:solidFill>
                  <a:srgbClr val="F26649"/>
                </a:solidFill>
              </a:rPr>
              <a:t>3. </a:t>
            </a:r>
            <a:r>
              <a:rPr lang="en-US" sz="3200"/>
              <a:t>What planet is the smallest and closest to the sun?</a:t>
            </a:r>
          </a:p>
          <a:p>
            <a:pPr algn="just"/>
            <a:endParaRPr lang="en-US" sz="3200"/>
          </a:p>
          <a:p>
            <a:pPr algn="just"/>
            <a:r>
              <a:rPr lang="en-US" sz="3200" b="1">
                <a:solidFill>
                  <a:srgbClr val="F26649"/>
                </a:solidFill>
              </a:rPr>
              <a:t>4. </a:t>
            </a:r>
            <a:r>
              <a:rPr lang="en-US" sz="3200"/>
              <a:t>What planet is called the morning star?</a:t>
            </a:r>
          </a:p>
          <a:p>
            <a:pPr algn="just"/>
            <a:endParaRPr lang="en-US" sz="3200"/>
          </a:p>
          <a:p>
            <a:pPr algn="just"/>
            <a:r>
              <a:rPr lang="en-US" sz="3200" b="1">
                <a:solidFill>
                  <a:srgbClr val="F26649"/>
                </a:solidFill>
              </a:rPr>
              <a:t>5. </a:t>
            </a:r>
            <a:r>
              <a:rPr lang="en-US" sz="3200"/>
              <a:t>What is the largest and stormiest planet?</a:t>
            </a:r>
          </a:p>
          <a:p>
            <a:pPr algn="just"/>
            <a:endParaRPr lang="en-US" sz="3200"/>
          </a:p>
        </p:txBody>
      </p:sp>
      <p:sp>
        <p:nvSpPr>
          <p:cNvPr id="14" name="TextBox 3"/>
          <p:cNvSpPr txBox="1"/>
          <p:nvPr/>
        </p:nvSpPr>
        <p:spPr>
          <a:xfrm>
            <a:off x="1280795" y="2162632"/>
            <a:ext cx="5970905" cy="645160"/>
          </a:xfrm>
          <a:prstGeom prst="rect">
            <a:avLst/>
          </a:prstGeom>
          <a:noFill/>
        </p:spPr>
        <p:txBody>
          <a:bodyPr wrap="square" rtlCol="0">
            <a:spAutoFit/>
          </a:bodyPr>
          <a:lstStyle/>
          <a:p>
            <a:r>
              <a:rPr lang="en-US" sz="3600" smtClean="0">
                <a:solidFill>
                  <a:srgbClr val="7030A0"/>
                </a:solidFill>
              </a:rPr>
              <a:t>Mercury </a:t>
            </a:r>
            <a:r>
              <a:rPr lang="en-US" sz="3600" dirty="0">
                <a:solidFill>
                  <a:srgbClr val="7030A0"/>
                </a:solidFill>
              </a:rPr>
              <a:t>and Venus. </a:t>
            </a:r>
          </a:p>
        </p:txBody>
      </p:sp>
      <p:sp>
        <p:nvSpPr>
          <p:cNvPr id="15" name="TextBox 3"/>
          <p:cNvSpPr txBox="1"/>
          <p:nvPr/>
        </p:nvSpPr>
        <p:spPr>
          <a:xfrm>
            <a:off x="1280795" y="3181350"/>
            <a:ext cx="5970905" cy="645160"/>
          </a:xfrm>
          <a:prstGeom prst="rect">
            <a:avLst/>
          </a:prstGeom>
          <a:noFill/>
        </p:spPr>
        <p:txBody>
          <a:bodyPr wrap="square" rtlCol="0">
            <a:spAutoFit/>
          </a:bodyPr>
          <a:lstStyle/>
          <a:p>
            <a:r>
              <a:rPr lang="en-US" sz="3600" smtClean="0">
                <a:solidFill>
                  <a:srgbClr val="7030A0"/>
                </a:solidFill>
              </a:rPr>
              <a:t>Venus</a:t>
            </a:r>
            <a:r>
              <a:rPr lang="en-US" sz="3600" dirty="0">
                <a:solidFill>
                  <a:srgbClr val="7030A0"/>
                </a:solidFill>
              </a:rPr>
              <a:t>. </a:t>
            </a:r>
          </a:p>
        </p:txBody>
      </p:sp>
      <p:sp>
        <p:nvSpPr>
          <p:cNvPr id="23" name="TextBox 3"/>
          <p:cNvSpPr txBox="1"/>
          <p:nvPr/>
        </p:nvSpPr>
        <p:spPr>
          <a:xfrm>
            <a:off x="1280795" y="4123055"/>
            <a:ext cx="5970905" cy="645160"/>
          </a:xfrm>
          <a:prstGeom prst="rect">
            <a:avLst/>
          </a:prstGeom>
          <a:noFill/>
        </p:spPr>
        <p:txBody>
          <a:bodyPr wrap="square" rtlCol="0">
            <a:spAutoFit/>
          </a:bodyPr>
          <a:lstStyle/>
          <a:p>
            <a:r>
              <a:rPr lang="en-US" sz="3600" smtClean="0">
                <a:solidFill>
                  <a:srgbClr val="7030A0"/>
                </a:solidFill>
              </a:rPr>
              <a:t>Mercury</a:t>
            </a:r>
            <a:r>
              <a:rPr lang="en-US" sz="3600" dirty="0">
                <a:solidFill>
                  <a:srgbClr val="7030A0"/>
                </a:solidFill>
              </a:rPr>
              <a:t>. </a:t>
            </a:r>
          </a:p>
        </p:txBody>
      </p:sp>
      <p:sp>
        <p:nvSpPr>
          <p:cNvPr id="24" name="TextBox 3"/>
          <p:cNvSpPr txBox="1"/>
          <p:nvPr/>
        </p:nvSpPr>
        <p:spPr>
          <a:xfrm>
            <a:off x="1280795" y="5164455"/>
            <a:ext cx="5970905" cy="645160"/>
          </a:xfrm>
          <a:prstGeom prst="rect">
            <a:avLst/>
          </a:prstGeom>
          <a:noFill/>
        </p:spPr>
        <p:txBody>
          <a:bodyPr wrap="square" rtlCol="0">
            <a:spAutoFit/>
          </a:bodyPr>
          <a:lstStyle/>
          <a:p>
            <a:r>
              <a:rPr lang="en-US" sz="3600" smtClean="0">
                <a:solidFill>
                  <a:srgbClr val="7030A0"/>
                </a:solidFill>
              </a:rPr>
              <a:t>Venus</a:t>
            </a:r>
            <a:r>
              <a:rPr lang="en-US" sz="3600" dirty="0">
                <a:solidFill>
                  <a:srgbClr val="7030A0"/>
                </a:solidFill>
              </a:rPr>
              <a:t>. </a:t>
            </a:r>
          </a:p>
        </p:txBody>
      </p:sp>
      <p:sp>
        <p:nvSpPr>
          <p:cNvPr id="25" name="TextBox 3"/>
          <p:cNvSpPr txBox="1"/>
          <p:nvPr/>
        </p:nvSpPr>
        <p:spPr>
          <a:xfrm>
            <a:off x="1280795" y="6122620"/>
            <a:ext cx="5970905" cy="645160"/>
          </a:xfrm>
          <a:prstGeom prst="rect">
            <a:avLst/>
          </a:prstGeom>
          <a:noFill/>
        </p:spPr>
        <p:txBody>
          <a:bodyPr wrap="square" rtlCol="0">
            <a:spAutoFit/>
          </a:bodyPr>
          <a:lstStyle/>
          <a:p>
            <a:r>
              <a:rPr lang="en-US" sz="3600" smtClean="0">
                <a:solidFill>
                  <a:srgbClr val="7030A0"/>
                </a:solidFill>
              </a:rPr>
              <a:t>Jupiter</a:t>
            </a:r>
            <a:endParaRPr lang="en-US" sz="3600" dirty="0">
              <a:solidFill>
                <a:srgbClr val="7030A0"/>
              </a:solidFill>
            </a:endParaRPr>
          </a:p>
        </p:txBody>
      </p:sp>
    </p:spTree>
    <p:extLst>
      <p:ext uri="{BB962C8B-B14F-4D97-AF65-F5344CB8AC3E}">
        <p14:creationId xmlns:p14="http://schemas.microsoft.com/office/powerpoint/2010/main" val="5645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fade">
                                      <p:cBhvr>
                                        <p:cTn id="28" dur="1000"/>
                                        <p:tgtEl>
                                          <p:spTgt spid="24">
                                            <p:txEl>
                                              <p:pRg st="0" end="0"/>
                                            </p:txEl>
                                          </p:spTgt>
                                        </p:tgtEl>
                                      </p:cBhvr>
                                    </p:animEffect>
                                    <p:anim calcmode="lin" valueType="num">
                                      <p:cBhvr>
                                        <p:cTn id="2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1000"/>
                                        <p:tgtEl>
                                          <p:spTgt spid="25">
                                            <p:txEl>
                                              <p:pRg st="0" end="0"/>
                                            </p:txEl>
                                          </p:spTgt>
                                        </p:tgtEl>
                                      </p:cBhvr>
                                    </p:animEffect>
                                    <p:anim calcmode="lin" valueType="num">
                                      <p:cBhvr>
                                        <p:cTn id="36"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4" grpId="2"/>
      <p:bldP spid="15" grpId="1"/>
      <p:bldP spid="15" grpId="2"/>
      <p:bldP spid="23" grpId="1"/>
      <p:bldP spid="23" grpId="2"/>
      <p:bldP spid="24" grpId="1"/>
      <p:bldP spid="2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914530" y="5349280"/>
            <a:ext cx="2642070" cy="584775"/>
          </a:xfrm>
          <a:prstGeom prst="rect">
            <a:avLst/>
          </a:prstGeom>
          <a:noFill/>
        </p:spPr>
        <p:txBody>
          <a:bodyPr wrap="none" rtlCol="0">
            <a:spAutoFit/>
          </a:bodyPr>
          <a:lstStyle/>
          <a:p>
            <a:r>
              <a:rPr lang="en-GB" sz="3200" b="1" smtClean="0">
                <a:solidFill>
                  <a:srgbClr val="F26649"/>
                </a:solidFill>
              </a:rPr>
              <a:t>3. </a:t>
            </a:r>
            <a:r>
              <a:rPr lang="en-GB" sz="3200" smtClean="0"/>
              <a:t>__________</a:t>
            </a:r>
            <a:endParaRPr lang="en-GB" sz="3200"/>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2345" y="1281430"/>
            <a:ext cx="1129157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and match the three planets </a:t>
            </a:r>
            <a:r>
              <a:rPr lang="en-US" sz="2400" b="1">
                <a:effectLst>
                  <a:glow rad="88900">
                    <a:schemeClr val="bg1"/>
                  </a:glow>
                </a:effectLst>
                <a:cs typeface="Arial" panose="020B0604020202020204" pitchFamily="34" charset="0"/>
              </a:rPr>
              <a:t>in      </a:t>
            </a:r>
            <a:r>
              <a:rPr lang="en-US" sz="2400" b="1" smtClean="0">
                <a:effectLst>
                  <a:glow rad="88900">
                    <a:schemeClr val="bg1"/>
                  </a:glow>
                </a:effectLst>
                <a:cs typeface="Arial" panose="020B0604020202020204" pitchFamily="34" charset="0"/>
              </a:rPr>
              <a:t>with </a:t>
            </a:r>
            <a:r>
              <a:rPr lang="en-US" sz="2400" b="1" dirty="0">
                <a:effectLst>
                  <a:glow rad="88900">
                    <a:schemeClr val="bg1"/>
                  </a:glow>
                </a:effectLst>
                <a:cs typeface="Arial" panose="020B0604020202020204" pitchFamily="34" charset="0"/>
              </a:rPr>
              <a:t>the pictures (1 - 3) below.</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4</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7807244" y="1085214"/>
            <a:ext cx="397035" cy="706755"/>
          </a:xfrm>
          <a:prstGeom prst="rect">
            <a:avLst/>
          </a:prstGeom>
          <a:noFill/>
        </p:spPr>
        <p:txBody>
          <a:bodyPr wrap="square" rtlCol="0">
            <a:spAutoFit/>
          </a:bodyPr>
          <a:lstStyle/>
          <a:p>
            <a:pPr algn="ctr"/>
            <a:r>
              <a:rPr lang="en-US" altLang="vi-VN" sz="4000" b="1" dirty="0">
                <a:solidFill>
                  <a:srgbClr val="7192A9"/>
                </a:solidFill>
                <a:latin typeface="Myriad Pro" pitchFamily="34" charset="0"/>
              </a:rPr>
              <a:t>3</a:t>
            </a:r>
          </a:p>
        </p:txBody>
      </p:sp>
      <p:sp>
        <p:nvSpPr>
          <p:cNvPr id="23" name="TextBox 3"/>
          <p:cNvSpPr txBox="1"/>
          <p:nvPr/>
        </p:nvSpPr>
        <p:spPr>
          <a:xfrm>
            <a:off x="1144270" y="5292217"/>
            <a:ext cx="1677035" cy="645160"/>
          </a:xfrm>
          <a:prstGeom prst="rect">
            <a:avLst/>
          </a:prstGeom>
          <a:noFill/>
        </p:spPr>
        <p:txBody>
          <a:bodyPr wrap="square" rtlCol="0">
            <a:spAutoFit/>
          </a:bodyPr>
          <a:lstStyle/>
          <a:p>
            <a:pPr algn="just"/>
            <a:r>
              <a:rPr lang="en-US" sz="3600" b="1" smtClean="0">
                <a:solidFill>
                  <a:srgbClr val="7030A0"/>
                </a:solidFill>
              </a:rPr>
              <a:t>Venus</a:t>
            </a:r>
            <a:endParaRPr lang="en-US" sz="3600" b="1" dirty="0">
              <a:solidFill>
                <a:srgbClr val="7030A0"/>
              </a:solidFill>
            </a:endParaRPr>
          </a:p>
        </p:txBody>
      </p:sp>
      <p:sp>
        <p:nvSpPr>
          <p:cNvPr id="24" name="TextBox 3"/>
          <p:cNvSpPr txBox="1"/>
          <p:nvPr/>
        </p:nvSpPr>
        <p:spPr>
          <a:xfrm>
            <a:off x="5292009" y="5319087"/>
            <a:ext cx="2515235" cy="645160"/>
          </a:xfrm>
          <a:prstGeom prst="rect">
            <a:avLst/>
          </a:prstGeom>
          <a:noFill/>
        </p:spPr>
        <p:txBody>
          <a:bodyPr wrap="square" rtlCol="0">
            <a:spAutoFit/>
          </a:bodyPr>
          <a:lstStyle/>
          <a:p>
            <a:pPr algn="just"/>
            <a:r>
              <a:rPr lang="en-US" sz="3600" b="1" dirty="0">
                <a:solidFill>
                  <a:srgbClr val="7030A0"/>
                </a:solidFill>
              </a:rPr>
              <a:t>Mercury</a:t>
            </a:r>
          </a:p>
        </p:txBody>
      </p:sp>
      <p:sp>
        <p:nvSpPr>
          <p:cNvPr id="25" name="TextBox 3"/>
          <p:cNvSpPr txBox="1"/>
          <p:nvPr/>
        </p:nvSpPr>
        <p:spPr>
          <a:xfrm>
            <a:off x="9592310" y="5319087"/>
            <a:ext cx="2515235" cy="645160"/>
          </a:xfrm>
          <a:prstGeom prst="rect">
            <a:avLst/>
          </a:prstGeom>
          <a:noFill/>
        </p:spPr>
        <p:txBody>
          <a:bodyPr wrap="square" rtlCol="0">
            <a:spAutoFit/>
          </a:bodyPr>
          <a:lstStyle/>
          <a:p>
            <a:pPr algn="just"/>
            <a:r>
              <a:rPr lang="en-US" sz="3600" b="1" dirty="0">
                <a:solidFill>
                  <a:srgbClr val="7030A0"/>
                </a:solidFill>
              </a:rPr>
              <a:t>Jupiter</a:t>
            </a:r>
          </a:p>
        </p:txBody>
      </p:sp>
      <p:pic>
        <p:nvPicPr>
          <p:cNvPr id="5" name="Picture 4"/>
          <p:cNvPicPr>
            <a:picLocks noChangeAspect="1"/>
          </p:cNvPicPr>
          <p:nvPr/>
        </p:nvPicPr>
        <p:blipFill rotWithShape="1">
          <a:blip r:embed="rId3"/>
          <a:srcRect l="5394" t="4493" r="7966" b="4855"/>
          <a:stretch/>
        </p:blipFill>
        <p:spPr>
          <a:xfrm>
            <a:off x="78700" y="2409825"/>
            <a:ext cx="3629025" cy="2857500"/>
          </a:xfrm>
          <a:prstGeom prst="rect">
            <a:avLst/>
          </a:prstGeom>
        </p:spPr>
      </p:pic>
      <p:pic>
        <p:nvPicPr>
          <p:cNvPr id="6" name="Picture 5"/>
          <p:cNvPicPr>
            <a:picLocks noChangeAspect="1"/>
          </p:cNvPicPr>
          <p:nvPr/>
        </p:nvPicPr>
        <p:blipFill rotWithShape="1">
          <a:blip r:embed="rId4"/>
          <a:srcRect l="1460" t="3233" r="53670" b="7011"/>
          <a:stretch/>
        </p:blipFill>
        <p:spPr>
          <a:xfrm>
            <a:off x="4124324" y="2335001"/>
            <a:ext cx="3682920" cy="2932324"/>
          </a:xfrm>
          <a:prstGeom prst="rect">
            <a:avLst/>
          </a:prstGeom>
        </p:spPr>
      </p:pic>
      <p:pic>
        <p:nvPicPr>
          <p:cNvPr id="26" name="Picture 25"/>
          <p:cNvPicPr>
            <a:picLocks noChangeAspect="1"/>
          </p:cNvPicPr>
          <p:nvPr/>
        </p:nvPicPr>
        <p:blipFill rotWithShape="1">
          <a:blip r:embed="rId4"/>
          <a:srcRect l="50359" t="2926" r="3674" b="5787"/>
          <a:stretch/>
        </p:blipFill>
        <p:spPr>
          <a:xfrm>
            <a:off x="8300044" y="2335001"/>
            <a:ext cx="3712251" cy="2934351"/>
          </a:xfrm>
          <a:prstGeom prst="rect">
            <a:avLst/>
          </a:prstGeom>
        </p:spPr>
      </p:pic>
      <p:sp>
        <p:nvSpPr>
          <p:cNvPr id="7" name="TextBox 6"/>
          <p:cNvSpPr txBox="1"/>
          <p:nvPr/>
        </p:nvSpPr>
        <p:spPr>
          <a:xfrm>
            <a:off x="409575" y="5349280"/>
            <a:ext cx="2642070" cy="584775"/>
          </a:xfrm>
          <a:prstGeom prst="rect">
            <a:avLst/>
          </a:prstGeom>
          <a:noFill/>
        </p:spPr>
        <p:txBody>
          <a:bodyPr wrap="none" rtlCol="0">
            <a:spAutoFit/>
          </a:bodyPr>
          <a:lstStyle/>
          <a:p>
            <a:r>
              <a:rPr lang="en-GB" sz="3200" b="1" smtClean="0">
                <a:solidFill>
                  <a:srgbClr val="F26649"/>
                </a:solidFill>
              </a:rPr>
              <a:t>1. </a:t>
            </a:r>
            <a:r>
              <a:rPr lang="en-GB" sz="3200" smtClean="0"/>
              <a:t>__________</a:t>
            </a:r>
            <a:endParaRPr lang="en-GB" sz="3200"/>
          </a:p>
        </p:txBody>
      </p:sp>
      <p:sp>
        <p:nvSpPr>
          <p:cNvPr id="27" name="TextBox 26"/>
          <p:cNvSpPr txBox="1"/>
          <p:nvPr/>
        </p:nvSpPr>
        <p:spPr>
          <a:xfrm>
            <a:off x="4684160" y="5349280"/>
            <a:ext cx="2642070" cy="584775"/>
          </a:xfrm>
          <a:prstGeom prst="rect">
            <a:avLst/>
          </a:prstGeom>
          <a:noFill/>
        </p:spPr>
        <p:txBody>
          <a:bodyPr wrap="none" rtlCol="0">
            <a:spAutoFit/>
          </a:bodyPr>
          <a:lstStyle/>
          <a:p>
            <a:r>
              <a:rPr lang="en-GB" sz="3200" b="1" smtClean="0">
                <a:solidFill>
                  <a:srgbClr val="F26649"/>
                </a:solidFill>
              </a:rPr>
              <a:t>2. </a:t>
            </a:r>
            <a:r>
              <a:rPr lang="en-GB" sz="3200" smtClean="0"/>
              <a:t>__________</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155761"/>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Take turns to talk about one of the three </a:t>
            </a:r>
            <a:r>
              <a:rPr lang="en-US" sz="2400" b="1">
                <a:effectLst>
                  <a:glow rad="88900">
                    <a:schemeClr val="bg1"/>
                  </a:glow>
                </a:effectLst>
                <a:cs typeface="Arial" panose="020B0604020202020204" pitchFamily="34" charset="0"/>
              </a:rPr>
              <a:t>planets </a:t>
            </a:r>
            <a:r>
              <a:rPr lang="en-US" sz="2400" b="1" smtClean="0">
                <a:effectLst>
                  <a:glow rad="88900">
                    <a:schemeClr val="bg1"/>
                  </a:glow>
                </a:effectLst>
                <a:cs typeface="Arial" panose="020B0604020202020204" pitchFamily="34" charset="0"/>
              </a:rPr>
              <a:t>in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499424" y="11220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2209" y="1019405"/>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5</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9588182" y="974085"/>
            <a:ext cx="396875" cy="706755"/>
          </a:xfrm>
          <a:prstGeom prst="rect">
            <a:avLst/>
          </a:prstGeom>
          <a:noFill/>
        </p:spPr>
        <p:txBody>
          <a:bodyPr wrap="square" rtlCol="0">
            <a:spAutoFit/>
          </a:bodyPr>
          <a:lstStyle/>
          <a:p>
            <a:pPr algn="ctr"/>
            <a:r>
              <a:rPr lang="en-US" altLang="vi-VN" sz="4000" b="1" dirty="0">
                <a:solidFill>
                  <a:srgbClr val="7192A9"/>
                </a:solidFill>
                <a:latin typeface="Myriad Pro" pitchFamily="34" charset="0"/>
              </a:rPr>
              <a:t>3</a:t>
            </a:r>
          </a:p>
        </p:txBody>
      </p:sp>
      <p:sp>
        <p:nvSpPr>
          <p:cNvPr id="6" name="Text Box 5"/>
          <p:cNvSpPr txBox="1"/>
          <p:nvPr/>
        </p:nvSpPr>
        <p:spPr>
          <a:xfrm>
            <a:off x="487045" y="1926762"/>
            <a:ext cx="6856094" cy="1568450"/>
          </a:xfrm>
          <a:prstGeom prst="rect">
            <a:avLst/>
          </a:prstGeom>
          <a:solidFill>
            <a:schemeClr val="accent4">
              <a:lumMod val="20000"/>
              <a:lumOff val="80000"/>
            </a:schemeClr>
          </a:solidFill>
        </p:spPr>
        <p:txBody>
          <a:bodyPr wrap="square" rtlCol="0" anchor="t">
            <a:spAutoFit/>
          </a:bodyPr>
          <a:lstStyle/>
          <a:p>
            <a:r>
              <a:rPr lang="en-US" sz="3200" b="1" i="1" u="sng">
                <a:solidFill>
                  <a:srgbClr val="00B0F0"/>
                </a:solidFill>
              </a:rPr>
              <a:t>Example:</a:t>
            </a:r>
          </a:p>
          <a:p>
            <a:r>
              <a:rPr lang="en-US" sz="3200"/>
              <a:t>I would like to tell you about Mercury. </a:t>
            </a:r>
          </a:p>
          <a:p>
            <a:r>
              <a:rPr lang="en-US" sz="3200"/>
              <a:t>It is the smallest planet ...</a:t>
            </a:r>
          </a:p>
        </p:txBody>
      </p:sp>
      <p:sp>
        <p:nvSpPr>
          <p:cNvPr id="9" name="Text Box 8"/>
          <p:cNvSpPr txBox="1"/>
          <p:nvPr/>
        </p:nvSpPr>
        <p:spPr>
          <a:xfrm>
            <a:off x="4707890" y="3903058"/>
            <a:ext cx="7047230" cy="2553335"/>
          </a:xfrm>
          <a:prstGeom prst="rect">
            <a:avLst/>
          </a:prstGeom>
          <a:noFill/>
          <a:ln w="28575">
            <a:solidFill>
              <a:srgbClr val="7192A9"/>
            </a:solidFill>
          </a:ln>
        </p:spPr>
        <p:txBody>
          <a:bodyPr wrap="square" rtlCol="0" anchor="t">
            <a:spAutoFit/>
          </a:bodyPr>
          <a:lstStyle/>
          <a:p>
            <a:r>
              <a:rPr lang="en-US" sz="3200" b="1" u="sng"/>
              <a:t>You can begin with: </a:t>
            </a:r>
          </a:p>
          <a:p>
            <a:r>
              <a:rPr lang="en-US" sz="3200" i="1"/>
              <a:t>Today, I would like to tell you </a:t>
            </a:r>
            <a:r>
              <a:rPr lang="en-US" sz="3200" i="1" smtClean="0"/>
              <a:t>about …</a:t>
            </a:r>
            <a:endParaRPr lang="en-US" sz="3200" i="1"/>
          </a:p>
          <a:p>
            <a:r>
              <a:rPr lang="en-US" sz="3200" i="1"/>
              <a:t>In my talk, I’ll tell you </a:t>
            </a:r>
            <a:r>
              <a:rPr lang="en-US" sz="3200" i="1" smtClean="0"/>
              <a:t>about …</a:t>
            </a:r>
            <a:endParaRPr lang="en-US" sz="3200" i="1"/>
          </a:p>
          <a:p>
            <a:r>
              <a:rPr lang="en-US" sz="3200" i="1"/>
              <a:t>Today I’m going to talk </a:t>
            </a:r>
            <a:r>
              <a:rPr lang="en-US" sz="3200" i="1" smtClean="0"/>
              <a:t>about …</a:t>
            </a:r>
            <a:endParaRPr lang="en-US" sz="3200" i="1"/>
          </a:p>
          <a:p>
            <a:r>
              <a:rPr lang="en-US" sz="3200" i="1"/>
              <a:t>What I’d like to present to you today </a:t>
            </a:r>
            <a:r>
              <a:rPr lang="en-US" sz="3200" i="1" smtClean="0"/>
              <a:t>is …</a:t>
            </a:r>
            <a:endParaRPr lang="en-US" sz="32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155761"/>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Take turns to talk about one of the three </a:t>
            </a:r>
            <a:r>
              <a:rPr lang="en-US" sz="2400" b="1">
                <a:effectLst>
                  <a:glow rad="88900">
                    <a:schemeClr val="bg1"/>
                  </a:glow>
                </a:effectLst>
                <a:cs typeface="Arial" panose="020B0604020202020204" pitchFamily="34" charset="0"/>
              </a:rPr>
              <a:t>planets </a:t>
            </a:r>
            <a:r>
              <a:rPr lang="en-US" sz="2400" b="1" smtClean="0">
                <a:effectLst>
                  <a:glow rad="88900">
                    <a:schemeClr val="bg1"/>
                  </a:glow>
                </a:effectLst>
                <a:cs typeface="Arial" panose="020B0604020202020204" pitchFamily="34" charset="0"/>
              </a:rPr>
              <a:t>in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499424" y="11220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2209" y="1019405"/>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5</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9588182" y="974085"/>
            <a:ext cx="396875" cy="706755"/>
          </a:xfrm>
          <a:prstGeom prst="rect">
            <a:avLst/>
          </a:prstGeom>
          <a:noFill/>
        </p:spPr>
        <p:txBody>
          <a:bodyPr wrap="square" rtlCol="0">
            <a:spAutoFit/>
          </a:bodyPr>
          <a:lstStyle/>
          <a:p>
            <a:pPr algn="ctr"/>
            <a:r>
              <a:rPr lang="en-US" altLang="vi-VN" sz="4000" b="1" dirty="0">
                <a:solidFill>
                  <a:srgbClr val="7192A9"/>
                </a:solidFill>
                <a:latin typeface="Myriad Pro" pitchFamily="34" charset="0"/>
              </a:rPr>
              <a:t>3</a:t>
            </a:r>
          </a:p>
        </p:txBody>
      </p:sp>
      <p:sp>
        <p:nvSpPr>
          <p:cNvPr id="13" name="Text Box 5"/>
          <p:cNvSpPr txBox="1"/>
          <p:nvPr/>
        </p:nvSpPr>
        <p:spPr>
          <a:xfrm>
            <a:off x="219710" y="2792743"/>
            <a:ext cx="6076315" cy="3323987"/>
          </a:xfrm>
          <a:prstGeom prst="rect">
            <a:avLst/>
          </a:prstGeom>
          <a:noFill/>
          <a:ln w="38100">
            <a:solidFill>
              <a:srgbClr val="F37D91"/>
            </a:solidFill>
          </a:ln>
        </p:spPr>
        <p:txBody>
          <a:bodyPr wrap="square" rtlCol="0" anchor="t">
            <a:spAutoFit/>
          </a:bodyPr>
          <a:lstStyle/>
          <a:p>
            <a:r>
              <a:rPr lang="en-US" sz="3000"/>
              <a:t>I would like to tell you about Mercury.  It is the smallest planet. It is the closest planet to the sun, and it doesn’t have any moons. It is hot in the daytime but very cold at night. Mercury doesn’t have an atmosphere so there is no wind or weather.</a:t>
            </a:r>
            <a:endParaRPr lang="en-US" sz="3000"/>
          </a:p>
        </p:txBody>
      </p:sp>
      <p:sp>
        <p:nvSpPr>
          <p:cNvPr id="14" name="Text Box 4"/>
          <p:cNvSpPr txBox="1"/>
          <p:nvPr/>
        </p:nvSpPr>
        <p:spPr>
          <a:xfrm>
            <a:off x="6484620" y="2792743"/>
            <a:ext cx="5622925" cy="2400657"/>
          </a:xfrm>
          <a:prstGeom prst="rect">
            <a:avLst/>
          </a:prstGeom>
          <a:noFill/>
          <a:ln w="38100">
            <a:solidFill>
              <a:srgbClr val="F37D91"/>
            </a:solidFill>
          </a:ln>
        </p:spPr>
        <p:txBody>
          <a:bodyPr wrap="square" rtlCol="0" anchor="t">
            <a:spAutoFit/>
          </a:bodyPr>
          <a:lstStyle/>
          <a:p>
            <a:r>
              <a:rPr lang="en-US" sz="3000"/>
              <a:t>In my talk I’ll tell you about Jupiter. It is the largest planet with about 63 moons. It is the stormiest planet. Jupiter is the third brightest object in the night sky.</a:t>
            </a:r>
            <a:endParaRPr lang="en-US" sz="3000"/>
          </a:p>
        </p:txBody>
      </p:sp>
      <p:sp>
        <p:nvSpPr>
          <p:cNvPr id="2" name="TextBox 1"/>
          <p:cNvSpPr txBox="1"/>
          <p:nvPr/>
        </p:nvSpPr>
        <p:spPr>
          <a:xfrm>
            <a:off x="420370" y="1898433"/>
            <a:ext cx="3472169" cy="584775"/>
          </a:xfrm>
          <a:prstGeom prst="rect">
            <a:avLst/>
          </a:prstGeom>
          <a:noFill/>
        </p:spPr>
        <p:txBody>
          <a:bodyPr wrap="none" rtlCol="0">
            <a:spAutoFit/>
          </a:bodyPr>
          <a:lstStyle/>
          <a:p>
            <a:r>
              <a:rPr lang="en-GB" sz="3200" i="1" u="sng" smtClean="0">
                <a:solidFill>
                  <a:srgbClr val="00B0F0"/>
                </a:solidFill>
              </a:rPr>
              <a:t>Suggested answers:</a:t>
            </a:r>
            <a:endParaRPr lang="en-GB" sz="3200" i="1" u="sng">
              <a:solidFill>
                <a:srgbClr val="00B0F0"/>
              </a:solidFill>
            </a:endParaRPr>
          </a:p>
        </p:txBody>
      </p:sp>
    </p:spTree>
    <p:extLst>
      <p:ext uri="{BB962C8B-B14F-4D97-AF65-F5344CB8AC3E}">
        <p14:creationId xmlns:p14="http://schemas.microsoft.com/office/powerpoint/2010/main" val="35128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89230"/>
            <a:ext cx="2521647"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628983" y="2644080"/>
            <a:ext cx="9770226"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charset="0"/>
              <a:buChar char="ü"/>
            </a:pPr>
            <a:r>
              <a:rPr lang="en-US" sz="3600">
                <a:sym typeface="+mn-ea"/>
              </a:rPr>
              <a:t>Express uncertainty</a:t>
            </a:r>
          </a:p>
          <a:p>
            <a:pPr marL="457200" indent="-457200">
              <a:lnSpc>
                <a:spcPct val="150000"/>
              </a:lnSpc>
              <a:buFont typeface="Wingdings" panose="05000000000000000000" charset="0"/>
              <a:buChar char="ü"/>
            </a:pPr>
            <a:r>
              <a:rPr lang="en-US" sz="3600">
                <a:sym typeface="+mn-ea"/>
              </a:rPr>
              <a:t>Talk about the planet</a:t>
            </a:r>
            <a:r>
              <a:rPr lang="en-US" sz="3600" smtClean="0">
                <a:sym typeface="+mn-ea"/>
              </a:rPr>
              <a:t>.</a:t>
            </a:r>
            <a:endParaRPr lang="en-US" sz="360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238" y="3893813"/>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85" y="2056130"/>
            <a:ext cx="9378950" cy="837473"/>
          </a:xfrm>
          <a:prstGeom prst="rect">
            <a:avLst/>
          </a:prstGeom>
          <a:noFill/>
        </p:spPr>
        <p:txBody>
          <a:bodyPr wrap="square" rtlCol="0">
            <a:spAutoFit/>
          </a:bodyPr>
          <a:lstStyle/>
          <a:p>
            <a:pPr>
              <a:lnSpc>
                <a:spcPct val="150000"/>
              </a:lnSpc>
            </a:pPr>
            <a:r>
              <a:rPr lang="en-US" sz="3600"/>
              <a:t>Do exercise in workbook</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205" y="3038475"/>
            <a:ext cx="3582383" cy="35823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r>
              <a:rPr lang="en-GB" b="1" i="1" smtClean="0">
                <a:latin typeface="Calibri" panose="020F0502020204030204" pitchFamily="34" charset="0"/>
              </a:rPr>
              <a:t>/</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46547" y="1619219"/>
            <a:ext cx="5032522"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749758" y="1450882"/>
            <a:ext cx="964452" cy="916490"/>
          </a:xfrm>
          <a:prstGeom prst="rect">
            <a:avLst/>
          </a:prstGeom>
        </p:spPr>
      </p:pic>
      <p:sp>
        <p:nvSpPr>
          <p:cNvPr id="40" name="TextBox 39"/>
          <p:cNvSpPr txBox="1"/>
          <p:nvPr/>
        </p:nvSpPr>
        <p:spPr>
          <a:xfrm>
            <a:off x="819785" y="132715"/>
            <a:ext cx="136080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5" name="TextBox 14"/>
          <p:cNvSpPr txBox="1"/>
          <p:nvPr/>
        </p:nvSpPr>
        <p:spPr>
          <a:xfrm>
            <a:off x="3642458" y="1701134"/>
            <a:ext cx="4543180" cy="523220"/>
          </a:xfrm>
          <a:prstGeom prst="rect">
            <a:avLst/>
          </a:prstGeom>
          <a:noFill/>
        </p:spPr>
        <p:txBody>
          <a:bodyPr wrap="square" rtlCol="0">
            <a:spAutoFit/>
          </a:bodyPr>
          <a:lstStyle/>
          <a:p>
            <a:r>
              <a:rPr lang="en-US" sz="2800" b="1" dirty="0">
                <a:solidFill>
                  <a:schemeClr val="bg1"/>
                </a:solidFill>
              </a:rPr>
              <a:t>LESSON 4: COMMUNICATION</a:t>
            </a:r>
          </a:p>
        </p:txBody>
      </p:sp>
      <p:graphicFrame>
        <p:nvGraphicFramePr>
          <p:cNvPr id="4" name="Diagram 3"/>
          <p:cNvGraphicFramePr/>
          <p:nvPr>
            <p:extLst>
              <p:ext uri="{D42A27DB-BD31-4B8C-83A1-F6EECF244321}">
                <p14:modId xmlns:p14="http://schemas.microsoft.com/office/powerpoint/2010/main" val="425965032"/>
              </p:ext>
            </p:extLst>
          </p:nvPr>
        </p:nvGraphicFramePr>
        <p:xfrm>
          <a:off x="2217102" y="3302781"/>
          <a:ext cx="7757795" cy="3194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8" name="Group 17"/>
          <p:cNvGrpSpPr/>
          <p:nvPr/>
        </p:nvGrpSpPr>
        <p:grpSpPr>
          <a:xfrm>
            <a:off x="2261781" y="112190"/>
            <a:ext cx="712319" cy="709214"/>
            <a:chOff x="2180974" y="148629"/>
            <a:chExt cx="712319" cy="709214"/>
          </a:xfrm>
        </p:grpSpPr>
        <p:sp>
          <p:nvSpPr>
            <p:cNvPr id="19" name="Oval 18"/>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ord 19"/>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2189080" y="87699"/>
            <a:ext cx="81129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753360" y="2425387"/>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EVERYDAY ENGLISH</a:t>
            </a:r>
          </a:p>
        </p:txBody>
      </p:sp>
      <p:sp>
        <p:nvSpPr>
          <p:cNvPr id="18" name="Rounded Rectangle 17"/>
          <p:cNvSpPr/>
          <p:nvPr/>
        </p:nvSpPr>
        <p:spPr>
          <a:xfrm>
            <a:off x="497205" y="3843020"/>
            <a:ext cx="2256155" cy="89217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ct val="0"/>
              </a:spcBef>
              <a:spcAft>
                <a:spcPct val="35000"/>
              </a:spcAft>
            </a:pPr>
            <a:r>
              <a:rPr lang="en-US" b="1" dirty="0">
                <a:solidFill>
                  <a:schemeClr val="tx1"/>
                </a:solidFill>
                <a:sym typeface="+mn-ea"/>
              </a:rPr>
              <a:t>THREE PLANETS IN THE </a:t>
            </a:r>
            <a:r>
              <a:rPr lang="en-US" b="1">
                <a:solidFill>
                  <a:schemeClr val="tx1"/>
                </a:solidFill>
                <a:sym typeface="+mn-ea"/>
              </a:rPr>
              <a:t>SOLAR </a:t>
            </a:r>
            <a:r>
              <a:rPr lang="en-US" b="1" smtClean="0">
                <a:solidFill>
                  <a:schemeClr val="tx1"/>
                </a:solidFill>
                <a:sym typeface="+mn-ea"/>
              </a:rPr>
              <a:t>SYSTEM</a:t>
            </a:r>
            <a:endParaRPr lang="en-US" b="1" dirty="0">
              <a:solidFill>
                <a:schemeClr val="tx1"/>
              </a:solidFill>
              <a:sym typeface="+mn-ea"/>
            </a:endParaRPr>
          </a:p>
        </p:txBody>
      </p:sp>
      <p:sp>
        <p:nvSpPr>
          <p:cNvPr id="20" name="Rectangle 19"/>
          <p:cNvSpPr/>
          <p:nvPr/>
        </p:nvSpPr>
        <p:spPr>
          <a:xfrm>
            <a:off x="5570856" y="1234448"/>
            <a:ext cx="592069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sym typeface="+mn-ea"/>
              </a:rPr>
              <a:t>Discussion</a:t>
            </a:r>
          </a:p>
        </p:txBody>
      </p:sp>
      <p:sp>
        <p:nvSpPr>
          <p:cNvPr id="21" name="Rectangle 20"/>
          <p:cNvSpPr/>
          <p:nvPr/>
        </p:nvSpPr>
        <p:spPr>
          <a:xfrm>
            <a:off x="5570855" y="2072640"/>
            <a:ext cx="5920691" cy="130111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Listen and read the conversations. Pay attention to the highlighted sentences.</a:t>
            </a:r>
          </a:p>
          <a:p>
            <a:r>
              <a:rPr lang="en-US" dirty="0">
                <a:solidFill>
                  <a:schemeClr val="tx1"/>
                </a:solidFill>
              </a:rPr>
              <a:t>Task 2: Work in pairs. Make similar conversations with the following situations. </a:t>
            </a:r>
          </a:p>
        </p:txBody>
      </p:sp>
      <p:sp>
        <p:nvSpPr>
          <p:cNvPr id="22" name="Rectangle 21"/>
          <p:cNvSpPr/>
          <p:nvPr/>
        </p:nvSpPr>
        <p:spPr>
          <a:xfrm>
            <a:off x="5570855" y="3592195"/>
            <a:ext cx="5920691" cy="169481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sz="1800">
                <a:solidFill>
                  <a:schemeClr val="tx1"/>
                </a:solidFill>
                <a:effectLst/>
                <a:ea typeface="Calibri" panose="020F0502020204030204" pitchFamily="34" charset="0"/>
                <a:cs typeface="Calibri" panose="020F0502020204030204" pitchFamily="34" charset="0"/>
              </a:rPr>
              <a:t>Task </a:t>
            </a:r>
            <a:r>
              <a:rPr sz="1800" smtClean="0">
                <a:solidFill>
                  <a:schemeClr val="tx1"/>
                </a:solidFill>
                <a:effectLst/>
                <a:ea typeface="Calibri" panose="020F0502020204030204" pitchFamily="34" charset="0"/>
                <a:cs typeface="Calibri" panose="020F0502020204030204" pitchFamily="34" charset="0"/>
              </a:rPr>
              <a:t>3</a:t>
            </a:r>
            <a:r>
              <a:rPr lang="en-GB" sz="1800" smtClean="0">
                <a:solidFill>
                  <a:schemeClr val="tx1"/>
                </a:solidFill>
                <a:effectLst/>
                <a:ea typeface="Calibri" panose="020F0502020204030204" pitchFamily="34" charset="0"/>
                <a:cs typeface="Calibri" panose="020F0502020204030204" pitchFamily="34" charset="0"/>
              </a:rPr>
              <a:t>:</a:t>
            </a:r>
            <a:r>
              <a:rPr sz="1800" smtClean="0">
                <a:solidFill>
                  <a:schemeClr val="tx1"/>
                </a:solidFill>
                <a:effectLst/>
                <a:ea typeface="Calibri" panose="020F0502020204030204" pitchFamily="34" charset="0"/>
                <a:cs typeface="Calibri" panose="020F0502020204030204" pitchFamily="34" charset="0"/>
              </a:rPr>
              <a:t> </a:t>
            </a:r>
            <a:r>
              <a:rPr sz="1800" dirty="0">
                <a:solidFill>
                  <a:schemeClr val="tx1"/>
                </a:solidFill>
                <a:effectLst/>
                <a:ea typeface="Calibri" panose="020F0502020204030204" pitchFamily="34" charset="0"/>
                <a:cs typeface="Calibri" panose="020F0502020204030204" pitchFamily="34" charset="0"/>
              </a:rPr>
              <a:t>Read the information below and answer the questions that follow.  </a:t>
            </a:r>
          </a:p>
          <a:p>
            <a:pPr marR="0">
              <a:spcBef>
                <a:spcPts val="0"/>
              </a:spcBef>
              <a:spcAft>
                <a:spcPts val="0"/>
              </a:spcAft>
            </a:pPr>
            <a:r>
              <a:rPr sz="1800" dirty="0">
                <a:solidFill>
                  <a:schemeClr val="tx1"/>
                </a:solidFill>
                <a:effectLst/>
                <a:ea typeface="Calibri" panose="020F0502020204030204" pitchFamily="34" charset="0"/>
                <a:cs typeface="Calibri" panose="020F0502020204030204" pitchFamily="34" charset="0"/>
              </a:rPr>
              <a:t>Task 4: Work in pairs. Discuss and match the three planets in 3 with the pictures (1 - 3) below. </a:t>
            </a:r>
          </a:p>
          <a:p>
            <a:pPr marR="0">
              <a:spcBef>
                <a:spcPts val="0"/>
              </a:spcBef>
              <a:spcAft>
                <a:spcPts val="0"/>
              </a:spcAft>
            </a:pPr>
            <a:r>
              <a:rPr sz="1800" dirty="0">
                <a:solidFill>
                  <a:schemeClr val="tx1"/>
                </a:solidFill>
                <a:effectLst/>
                <a:ea typeface="Calibri" panose="020F0502020204030204" pitchFamily="34" charset="0"/>
                <a:cs typeface="Calibri" panose="020F0502020204030204" pitchFamily="34" charset="0"/>
              </a:rPr>
              <a:t>Task 5: Work in groups. Take turns to talk about one of the three planets in 3.</a:t>
            </a:r>
          </a:p>
        </p:txBody>
      </p:sp>
      <p:cxnSp>
        <p:nvCxnSpPr>
          <p:cNvPr id="24" name="Curved Connector 23"/>
          <p:cNvCxnSpPr>
            <a:stCxn id="16" idx="3"/>
            <a:endCxn id="17" idx="0"/>
          </p:cNvCxnSpPr>
          <p:nvPr/>
        </p:nvCxnSpPr>
        <p:spPr>
          <a:xfrm>
            <a:off x="2505075" y="1409153"/>
            <a:ext cx="1166242" cy="1016234"/>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25284" y="2734190"/>
            <a:ext cx="1128077" cy="110882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753360" y="4289425"/>
            <a:ext cx="763905" cy="121729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398780"/>
          </a:xfrm>
          <a:prstGeom prst="rect">
            <a:avLst/>
          </a:prstGeom>
          <a:noFill/>
        </p:spPr>
        <p:txBody>
          <a:bodyPr wrap="square" rtlCol="0">
            <a:spAutoFit/>
          </a:bodyPr>
          <a:lstStyle/>
          <a:p>
            <a:r>
              <a:rPr lang="en-US" sz="2000" b="1" dirty="0">
                <a:solidFill>
                  <a:schemeClr val="bg1"/>
                </a:solidFill>
                <a:sym typeface="+mn-ea"/>
              </a:rPr>
              <a:t>LESSON 3: A CLOSER LOOK 2</a:t>
            </a:r>
            <a:endParaRPr lang="en-US" sz="2000" b="1" dirty="0">
              <a:solidFill>
                <a:schemeClr val="bg1"/>
              </a:solidFill>
            </a:endParaRPr>
          </a:p>
        </p:txBody>
      </p:sp>
      <p:sp>
        <p:nvSpPr>
          <p:cNvPr id="27" name="Rounded Rectangle 26"/>
          <p:cNvSpPr/>
          <p:nvPr/>
        </p:nvSpPr>
        <p:spPr>
          <a:xfrm>
            <a:off x="2598926" y="5506569"/>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70855" y="5545976"/>
            <a:ext cx="5920690"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endParaRPr lang="en-US" b="1" dirty="0">
              <a:solidFill>
                <a:schemeClr val="tx1"/>
              </a:solidFill>
            </a:endParaRPr>
          </a:p>
          <a:p>
            <a:r>
              <a:rPr lang="en-US" smtClean="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grpSp>
        <p:nvGrpSpPr>
          <p:cNvPr id="37" name="Group 36"/>
          <p:cNvGrpSpPr/>
          <p:nvPr/>
        </p:nvGrpSpPr>
        <p:grpSpPr>
          <a:xfrm>
            <a:off x="0" y="0"/>
            <a:ext cx="12192000" cy="1083309"/>
            <a:chOff x="0" y="-3"/>
            <a:chExt cx="12192000" cy="1083309"/>
          </a:xfrm>
        </p:grpSpPr>
        <p:sp>
          <p:nvSpPr>
            <p:cNvPr id="38" name="Round Single Corner Rectangle 3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 Single Corner Rectangle 3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 Single Corner Rectangle 3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6" name="TextBox 3"/>
          <p:cNvSpPr txBox="1"/>
          <p:nvPr/>
        </p:nvSpPr>
        <p:spPr>
          <a:xfrm>
            <a:off x="448749" y="1821937"/>
            <a:ext cx="10694670" cy="1198880"/>
          </a:xfrm>
          <a:prstGeom prst="rect">
            <a:avLst/>
          </a:prstGeom>
          <a:noFill/>
        </p:spPr>
        <p:txBody>
          <a:bodyPr wrap="square" rtlCol="0">
            <a:spAutoFit/>
          </a:bodyPr>
          <a:lstStyle/>
          <a:p>
            <a:pPr algn="just"/>
            <a:r>
              <a:rPr lang="en-US" sz="3600">
                <a:solidFill>
                  <a:srgbClr val="7030A0"/>
                </a:solidFill>
              </a:rPr>
              <a:t>1</a:t>
            </a:r>
            <a:r>
              <a:rPr lang="en-US" sz="3600" smtClean="0">
                <a:solidFill>
                  <a:srgbClr val="7030A0"/>
                </a:solidFill>
              </a:rPr>
              <a:t>. Do </a:t>
            </a:r>
            <a:r>
              <a:rPr lang="en-US" sz="3600" dirty="0">
                <a:solidFill>
                  <a:srgbClr val="7030A0"/>
                </a:solidFill>
              </a:rPr>
              <a:t>you </a:t>
            </a:r>
            <a:r>
              <a:rPr lang="en-US" sz="3600">
                <a:solidFill>
                  <a:srgbClr val="7030A0"/>
                </a:solidFill>
              </a:rPr>
              <a:t>think </a:t>
            </a:r>
            <a:r>
              <a:rPr lang="en-US" sz="3600" smtClean="0">
                <a:solidFill>
                  <a:srgbClr val="7030A0"/>
                </a:solidFill>
              </a:rPr>
              <a:t>Viet Nam </a:t>
            </a:r>
            <a:r>
              <a:rPr lang="en-US" sz="3600" dirty="0">
                <a:solidFill>
                  <a:srgbClr val="7030A0"/>
                </a:solidFill>
              </a:rPr>
              <a:t>football team may take part in the World Cup?</a:t>
            </a:r>
          </a:p>
        </p:txBody>
      </p:sp>
      <p:sp>
        <p:nvSpPr>
          <p:cNvPr id="9" name="TextBox 4"/>
          <p:cNvSpPr txBox="1"/>
          <p:nvPr/>
        </p:nvSpPr>
        <p:spPr>
          <a:xfrm>
            <a:off x="310653" y="986595"/>
            <a:ext cx="4349115" cy="922020"/>
          </a:xfrm>
          <a:prstGeom prst="rect">
            <a:avLst/>
          </a:prstGeom>
          <a:noFill/>
        </p:spPr>
        <p:txBody>
          <a:bodyPr wrap="square" rtlCol="0">
            <a:spAutoFit/>
          </a:bodyPr>
          <a:lstStyle/>
          <a:p>
            <a:r>
              <a:rPr lang="en-US" sz="5400" b="1" dirty="0">
                <a:solidFill>
                  <a:srgbClr val="C00000"/>
                </a:solidFill>
                <a:effectLst>
                  <a:outerShdw blurRad="38100" dist="38100" dir="2700000" algn="tl">
                    <a:srgbClr val="000000">
                      <a:alpha val="43137"/>
                    </a:srgbClr>
                  </a:outerShdw>
                </a:effectLst>
              </a:rPr>
              <a:t>Questions:</a:t>
            </a:r>
          </a:p>
        </p:txBody>
      </p:sp>
      <p:sp>
        <p:nvSpPr>
          <p:cNvPr id="10" name="TextBox 3"/>
          <p:cNvSpPr txBox="1"/>
          <p:nvPr/>
        </p:nvSpPr>
        <p:spPr>
          <a:xfrm>
            <a:off x="450019" y="3552156"/>
            <a:ext cx="10693400" cy="1198880"/>
          </a:xfrm>
          <a:prstGeom prst="rect">
            <a:avLst/>
          </a:prstGeom>
          <a:noFill/>
        </p:spPr>
        <p:txBody>
          <a:bodyPr wrap="square" rtlCol="0">
            <a:spAutoFit/>
          </a:bodyPr>
          <a:lstStyle>
            <a:defPPr>
              <a:defRPr lang="en-US"/>
            </a:defPPr>
            <a:lvl1pPr algn="just">
              <a:defRPr sz="3600">
                <a:solidFill>
                  <a:srgbClr val="7030A0"/>
                </a:solidFill>
              </a:defRPr>
            </a:lvl1pPr>
          </a:lstStyle>
          <a:p>
            <a:pPr algn="l"/>
            <a:r>
              <a:rPr lang="en-US" dirty="0"/>
              <a:t>2. Do you think we can have anywhere door in the future?</a:t>
            </a:r>
          </a:p>
        </p:txBody>
      </p:sp>
      <p:sp>
        <p:nvSpPr>
          <p:cNvPr id="3" name="TextBox 3"/>
          <p:cNvSpPr txBox="1"/>
          <p:nvPr/>
        </p:nvSpPr>
        <p:spPr>
          <a:xfrm>
            <a:off x="448749" y="2952716"/>
            <a:ext cx="10694670" cy="645160"/>
          </a:xfrm>
          <a:prstGeom prst="rect">
            <a:avLst/>
          </a:prstGeom>
          <a:noFill/>
        </p:spPr>
        <p:txBody>
          <a:bodyPr wrap="square" rtlCol="0">
            <a:spAutoFit/>
          </a:bodyPr>
          <a:lstStyle/>
          <a:p>
            <a:pPr algn="just"/>
            <a:r>
              <a:rPr lang="en-US" sz="3600" smtClean="0">
                <a:solidFill>
                  <a:schemeClr val="tx1"/>
                </a:solidFill>
                <a:sym typeface="Wingdings 3" panose="05040102010807070707" pitchFamily="18" charset="2"/>
              </a:rPr>
              <a:t></a:t>
            </a:r>
            <a:r>
              <a:rPr lang="en-US" sz="3600" smtClean="0">
                <a:solidFill>
                  <a:schemeClr val="tx1"/>
                </a:solidFill>
              </a:rPr>
              <a:t> </a:t>
            </a:r>
            <a:r>
              <a:rPr lang="en-US" sz="3600" i="1" dirty="0">
                <a:solidFill>
                  <a:schemeClr val="tx1"/>
                </a:solidFill>
              </a:rPr>
              <a:t>I don’t know yet.</a:t>
            </a:r>
          </a:p>
        </p:txBody>
      </p:sp>
      <p:sp>
        <p:nvSpPr>
          <p:cNvPr id="4" name="TextBox 3"/>
          <p:cNvSpPr txBox="1"/>
          <p:nvPr/>
        </p:nvSpPr>
        <p:spPr>
          <a:xfrm>
            <a:off x="448749" y="4626562"/>
            <a:ext cx="10694670" cy="645160"/>
          </a:xfrm>
          <a:prstGeom prst="rect">
            <a:avLst/>
          </a:prstGeom>
          <a:noFill/>
        </p:spPr>
        <p:txBody>
          <a:bodyPr wrap="square" rtlCol="0">
            <a:spAutoFit/>
          </a:bodyPr>
          <a:lstStyle/>
          <a:p>
            <a:pPr algn="just"/>
            <a:r>
              <a:rPr lang="en-US" sz="3600">
                <a:sym typeface="Wingdings 3" panose="05040102010807070707" pitchFamily="18" charset="2"/>
              </a:rPr>
              <a:t></a:t>
            </a:r>
            <a:r>
              <a:rPr lang="en-US" sz="3600" smtClean="0">
                <a:solidFill>
                  <a:schemeClr val="tx1"/>
                </a:solidFill>
              </a:rPr>
              <a:t> </a:t>
            </a:r>
            <a:r>
              <a:rPr lang="en-US" sz="3600" i="1" dirty="0">
                <a:solidFill>
                  <a:schemeClr val="tx1"/>
                </a:solidFill>
              </a:rPr>
              <a:t>I don’t think so.</a:t>
            </a:r>
          </a:p>
        </p:txBody>
      </p:sp>
      <p:sp>
        <p:nvSpPr>
          <p:cNvPr id="5" name="TextBox 3"/>
          <p:cNvSpPr txBox="1"/>
          <p:nvPr/>
        </p:nvSpPr>
        <p:spPr>
          <a:xfrm>
            <a:off x="2403223" y="5358077"/>
            <a:ext cx="8534409" cy="1323439"/>
          </a:xfrm>
          <a:prstGeom prst="rect">
            <a:avLst/>
          </a:prstGeom>
          <a:noFill/>
        </p:spPr>
        <p:txBody>
          <a:bodyPr wrap="square" rtlCol="0">
            <a:spAutoFit/>
          </a:bodyPr>
          <a:lstStyle/>
          <a:p>
            <a:r>
              <a:rPr lang="en-US" sz="4000" smtClean="0">
                <a:solidFill>
                  <a:schemeClr val="tx1"/>
                </a:solidFill>
                <a:latin typeface="Calibri" panose="020F0502020204030204" pitchFamily="34" charset="0"/>
                <a:cs typeface="Calibri" panose="020F0502020204030204" pitchFamily="34" charset="0"/>
              </a:rPr>
              <a:t>→</a:t>
            </a:r>
            <a:r>
              <a:rPr lang="en-US" sz="4000" smtClean="0">
                <a:solidFill>
                  <a:schemeClr val="tx1"/>
                </a:solidFill>
              </a:rPr>
              <a:t> </a:t>
            </a:r>
            <a:r>
              <a:rPr lang="en-US" sz="4000" i="1" dirty="0">
                <a:solidFill>
                  <a:schemeClr val="tx1"/>
                </a:solidFill>
              </a:rPr>
              <a:t>If you aren’t sure about it, you </a:t>
            </a:r>
            <a:r>
              <a:rPr lang="en-US" sz="4000" i="1">
                <a:solidFill>
                  <a:schemeClr val="tx1"/>
                </a:solidFill>
              </a:rPr>
              <a:t>can </a:t>
            </a:r>
            <a:r>
              <a:rPr lang="en-US" sz="4000" smtClean="0">
                <a:solidFill>
                  <a:srgbClr val="FF0000"/>
                </a:solidFill>
              </a:rPr>
              <a:t>express </a:t>
            </a:r>
            <a:r>
              <a:rPr lang="en-US" sz="4000" dirty="0">
                <a:solidFill>
                  <a:srgbClr val="FF0000"/>
                </a:solidFill>
              </a:rPr>
              <a:t>uncertainty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3" grpId="0"/>
      <p:bldP spid="3" grpId="1"/>
      <p:bldP spid="4" grpId="0"/>
      <p:bldP spid="4"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226217"/>
            <a:ext cx="111182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p>
        </p:txBody>
      </p:sp>
      <p:sp>
        <p:nvSpPr>
          <p:cNvPr id="16" name="Rounded Rectangle 15"/>
          <p:cNvSpPr/>
          <p:nvPr/>
        </p:nvSpPr>
        <p:spPr>
          <a:xfrm>
            <a:off x="487066" y="11852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1" y="108263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829310" y="2499325"/>
            <a:ext cx="1027176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sz="3000" b="1"/>
              <a:t>1.</a:t>
            </a:r>
            <a:endParaRPr lang="en-US" sz="3000" b="1" i="1"/>
          </a:p>
          <a:p>
            <a:r>
              <a:rPr lang="en-US" sz="3000" b="1" i="1"/>
              <a:t>Nick:</a:t>
            </a:r>
            <a:r>
              <a:rPr lang="en-US" sz="3000"/>
              <a:t> Do you think Mars may support life?</a:t>
            </a:r>
          </a:p>
          <a:p>
            <a:r>
              <a:rPr lang="en-US" sz="3000" b="1" i="1"/>
              <a:t>Mark:</a:t>
            </a:r>
            <a:r>
              <a:rPr lang="en-US" sz="3000">
                <a:highlight>
                  <a:srgbClr val="FFFF00"/>
                </a:highlight>
              </a:rPr>
              <a:t> I’m not sure about it</a:t>
            </a:r>
            <a:r>
              <a:rPr lang="en-US" sz="3000"/>
              <a:t>. Scientists are trying to find life there.</a:t>
            </a:r>
          </a:p>
        </p:txBody>
      </p:sp>
      <p:sp>
        <p:nvSpPr>
          <p:cNvPr id="7" name="Text Box 6"/>
          <p:cNvSpPr txBox="1"/>
          <p:nvPr/>
        </p:nvSpPr>
        <p:spPr>
          <a:xfrm>
            <a:off x="829310" y="4186151"/>
            <a:ext cx="10271760" cy="1476375"/>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000" b="1"/>
              <a:t>2.</a:t>
            </a:r>
            <a:endParaRPr lang="en-US" sz="3000" b="1" i="1"/>
          </a:p>
          <a:p>
            <a:r>
              <a:rPr lang="en-US" sz="3000" b="1" i="1"/>
              <a:t>Mary:</a:t>
            </a:r>
            <a:r>
              <a:rPr lang="en-US" sz="3000"/>
              <a:t> Do you think Ann will win tomorrow?</a:t>
            </a:r>
          </a:p>
          <a:p>
            <a:r>
              <a:rPr lang="en-US" sz="3000" b="1" i="1"/>
              <a:t>Tommy:</a:t>
            </a:r>
            <a:r>
              <a:rPr lang="en-US" sz="3000">
                <a:highlight>
                  <a:srgbClr val="FFFF00"/>
                </a:highlight>
              </a:rPr>
              <a:t> I doubt it.</a:t>
            </a:r>
            <a:r>
              <a:rPr lang="en-US" sz="3000"/>
              <a:t> She injured her arm in a match last week.</a:t>
            </a:r>
          </a:p>
        </p:txBody>
      </p:sp>
      <p:pic>
        <p:nvPicPr>
          <p:cNvPr id="2" name="Track 7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2457" y="1537919"/>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9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330" y="1297178"/>
            <a:ext cx="11118215"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539750" y="3686617"/>
            <a:ext cx="10772482" cy="120032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3600" b="1" i="1"/>
              <a:t>A: </a:t>
            </a:r>
            <a:r>
              <a:rPr lang="en-US" sz="3600"/>
              <a:t>Do you think Mars may have water? </a:t>
            </a:r>
          </a:p>
          <a:p>
            <a:r>
              <a:rPr lang="en-US" sz="3600" b="1" i="1"/>
              <a:t>B:</a:t>
            </a:r>
            <a:r>
              <a:rPr lang="en-US" sz="3600"/>
              <a:t>  </a:t>
            </a:r>
            <a:r>
              <a:rPr lang="en-US" sz="3600">
                <a:highlight>
                  <a:srgbClr val="FFFF00"/>
                </a:highlight>
              </a:rPr>
              <a:t>I’m not sure about it.</a:t>
            </a:r>
            <a:r>
              <a:rPr lang="en-US" sz="3600"/>
              <a:t> We haven’t seen water here yet.</a:t>
            </a:r>
          </a:p>
        </p:txBody>
      </p:sp>
      <p:sp>
        <p:nvSpPr>
          <p:cNvPr id="3" name="Rectangle 2"/>
          <p:cNvSpPr/>
          <p:nvPr/>
        </p:nvSpPr>
        <p:spPr>
          <a:xfrm>
            <a:off x="487067" y="2297808"/>
            <a:ext cx="11022965" cy="646331"/>
          </a:xfrm>
          <a:prstGeom prst="rect">
            <a:avLst/>
          </a:prstGeom>
        </p:spPr>
        <p:txBody>
          <a:bodyPr wrap="square">
            <a:spAutoFit/>
          </a:bodyPr>
          <a:lstStyle/>
          <a:p>
            <a:r>
              <a:rPr lang="en-US" sz="3600" b="1">
                <a:solidFill>
                  <a:srgbClr val="F26649"/>
                </a:solidFill>
              </a:rPr>
              <a:t>1</a:t>
            </a:r>
            <a:r>
              <a:rPr lang="en-US" sz="3600" b="1">
                <a:solidFill>
                  <a:srgbClr val="F26649"/>
                </a:solidFill>
              </a:rPr>
              <a:t>.</a:t>
            </a:r>
            <a:r>
              <a:rPr lang="en-US" sz="3600">
                <a:solidFill>
                  <a:srgbClr val="F26649"/>
                </a:solidFill>
              </a:rPr>
              <a:t> </a:t>
            </a:r>
            <a:r>
              <a:rPr lang="en-US" sz="3600"/>
              <a:t>You are not sure about the </a:t>
            </a:r>
            <a:r>
              <a:rPr lang="en-US" sz="3600"/>
              <a:t>possibility </a:t>
            </a:r>
            <a:r>
              <a:rPr lang="en-US" sz="3600" smtClean="0"/>
              <a:t>of water </a:t>
            </a:r>
            <a:r>
              <a:rPr lang="en-US" sz="3600"/>
              <a:t>on Mars.</a:t>
            </a:r>
            <a:endParaRPr lang="en-US" sz="3600" b="1"/>
          </a:p>
        </p:txBody>
      </p:sp>
    </p:spTree>
    <p:extLst>
      <p:ext uri="{BB962C8B-B14F-4D97-AF65-F5344CB8AC3E}">
        <p14:creationId xmlns:p14="http://schemas.microsoft.com/office/powerpoint/2010/main" val="36137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330" y="1297178"/>
            <a:ext cx="11118215"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ectangle 2"/>
          <p:cNvSpPr/>
          <p:nvPr/>
        </p:nvSpPr>
        <p:spPr>
          <a:xfrm>
            <a:off x="487067" y="2297808"/>
            <a:ext cx="11022965" cy="1200329"/>
          </a:xfrm>
          <a:prstGeom prst="rect">
            <a:avLst/>
          </a:prstGeom>
        </p:spPr>
        <p:txBody>
          <a:bodyPr wrap="square">
            <a:spAutoFit/>
          </a:bodyPr>
          <a:lstStyle/>
          <a:p>
            <a:r>
              <a:rPr lang="en-US" sz="3600" b="1" smtClean="0">
                <a:solidFill>
                  <a:srgbClr val="F26649"/>
                </a:solidFill>
              </a:rPr>
              <a:t>2.</a:t>
            </a:r>
            <a:r>
              <a:rPr lang="en-US" sz="3600" smtClean="0">
                <a:solidFill>
                  <a:srgbClr val="F26649"/>
                </a:solidFill>
              </a:rPr>
              <a:t> </a:t>
            </a:r>
            <a:r>
              <a:rPr lang="en-US" sz="3600"/>
              <a:t>You doubt that one of your friends </a:t>
            </a:r>
            <a:r>
              <a:rPr lang="en-US" sz="3600"/>
              <a:t>will </a:t>
            </a:r>
            <a:r>
              <a:rPr lang="en-US" sz="3600" smtClean="0"/>
              <a:t>get a </a:t>
            </a:r>
            <a:r>
              <a:rPr lang="en-US" sz="3600"/>
              <a:t>good mark on the English test.</a:t>
            </a:r>
            <a:endParaRPr lang="en-US" sz="3600" b="1"/>
          </a:p>
        </p:txBody>
      </p:sp>
      <p:sp>
        <p:nvSpPr>
          <p:cNvPr id="14" name="Text Box 6"/>
          <p:cNvSpPr txBox="1"/>
          <p:nvPr/>
        </p:nvSpPr>
        <p:spPr>
          <a:xfrm>
            <a:off x="539750" y="4112507"/>
            <a:ext cx="1097028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600" b="1" i="1"/>
              <a:t>A: </a:t>
            </a:r>
            <a:r>
              <a:rPr lang="en-US" sz="3600"/>
              <a:t>Do you </a:t>
            </a:r>
            <a:r>
              <a:rPr lang="en-US" sz="3600" smtClean="0"/>
              <a:t>think … will </a:t>
            </a:r>
            <a:r>
              <a:rPr lang="en-US" sz="3600"/>
              <a:t>get good marks on the English test? </a:t>
            </a:r>
          </a:p>
          <a:p>
            <a:r>
              <a:rPr lang="en-US" sz="3600" b="1" i="1"/>
              <a:t>B:</a:t>
            </a:r>
            <a:r>
              <a:rPr lang="en-US" sz="3600"/>
              <a:t> </a:t>
            </a:r>
            <a:r>
              <a:rPr lang="en-US" sz="3600">
                <a:highlight>
                  <a:srgbClr val="FFFF00"/>
                </a:highlight>
              </a:rPr>
              <a:t>I doubt it.</a:t>
            </a:r>
            <a:r>
              <a:rPr lang="en-US" sz="3600"/>
              <a:t> She</a:t>
            </a:r>
            <a:r>
              <a:rPr lang="en-US" sz="3600" smtClean="0"/>
              <a:t>/ he </a:t>
            </a:r>
            <a:r>
              <a:rPr lang="en-US" sz="3600"/>
              <a:t>is lazy.</a:t>
            </a:r>
          </a:p>
        </p:txBody>
      </p:sp>
    </p:spTree>
    <p:extLst>
      <p:ext uri="{BB962C8B-B14F-4D97-AF65-F5344CB8AC3E}">
        <p14:creationId xmlns:p14="http://schemas.microsoft.com/office/powerpoint/2010/main" val="101334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330" y="1297178"/>
            <a:ext cx="11118215"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ectangle 2"/>
          <p:cNvSpPr/>
          <p:nvPr/>
        </p:nvSpPr>
        <p:spPr>
          <a:xfrm>
            <a:off x="487067" y="2297808"/>
            <a:ext cx="11022965" cy="646331"/>
          </a:xfrm>
          <a:prstGeom prst="rect">
            <a:avLst/>
          </a:prstGeom>
        </p:spPr>
        <p:txBody>
          <a:bodyPr wrap="square">
            <a:spAutoFit/>
          </a:bodyPr>
          <a:lstStyle/>
          <a:p>
            <a:r>
              <a:rPr lang="en-US" sz="3600" b="1" smtClean="0">
                <a:solidFill>
                  <a:srgbClr val="F26649"/>
                </a:solidFill>
              </a:rPr>
              <a:t>3.</a:t>
            </a:r>
            <a:r>
              <a:rPr lang="en-US" sz="3600" smtClean="0">
                <a:solidFill>
                  <a:srgbClr val="F26649"/>
                </a:solidFill>
              </a:rPr>
              <a:t> </a:t>
            </a:r>
            <a:r>
              <a:rPr lang="en-US" sz="3600"/>
              <a:t>You are not sure if the weather will </a:t>
            </a:r>
            <a:r>
              <a:rPr lang="en-US" sz="3600"/>
              <a:t>be </a:t>
            </a:r>
            <a:r>
              <a:rPr lang="en-US" sz="3600" smtClean="0"/>
              <a:t>fine tomorrow</a:t>
            </a:r>
            <a:r>
              <a:rPr lang="en-US" sz="3600"/>
              <a:t>.</a:t>
            </a:r>
            <a:endParaRPr lang="en-US" sz="3600" b="1"/>
          </a:p>
        </p:txBody>
      </p:sp>
      <p:sp>
        <p:nvSpPr>
          <p:cNvPr id="13" name="Text Box 1"/>
          <p:cNvSpPr txBox="1"/>
          <p:nvPr/>
        </p:nvSpPr>
        <p:spPr>
          <a:xfrm>
            <a:off x="601296" y="3382885"/>
            <a:ext cx="9853930" cy="1200329"/>
          </a:xfrm>
          <a:prstGeom prst="rect">
            <a:avLst/>
          </a:prstGeom>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600" b="1" i="1"/>
              <a:t>A:</a:t>
            </a:r>
            <a:r>
              <a:rPr lang="en-US" sz="3600"/>
              <a:t> Do you think the weather will be fine tomorrow?</a:t>
            </a:r>
          </a:p>
          <a:p>
            <a:r>
              <a:rPr lang="en-US" sz="3600" b="1" i="1"/>
              <a:t>B:</a:t>
            </a:r>
            <a:r>
              <a:rPr lang="en-US" sz="3600"/>
              <a:t> </a:t>
            </a:r>
            <a:r>
              <a:rPr lang="en-US" sz="3600">
                <a:highlight>
                  <a:srgbClr val="FFFF00"/>
                </a:highlight>
              </a:rPr>
              <a:t>It’s very unlikely. </a:t>
            </a:r>
            <a:r>
              <a:rPr lang="en-US" sz="3600"/>
              <a:t>It’s raining today.</a:t>
            </a:r>
          </a:p>
        </p:txBody>
      </p:sp>
    </p:spTree>
    <p:extLst>
      <p:ext uri="{BB962C8B-B14F-4D97-AF65-F5344CB8AC3E}">
        <p14:creationId xmlns:p14="http://schemas.microsoft.com/office/powerpoint/2010/main" val="8825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6539" y="1095197"/>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information below and answer the questions that follow.</a:t>
            </a:r>
          </a:p>
        </p:txBody>
      </p:sp>
      <p:sp>
        <p:nvSpPr>
          <p:cNvPr id="16" name="Rounded Rectangle 15"/>
          <p:cNvSpPr/>
          <p:nvPr/>
        </p:nvSpPr>
        <p:spPr>
          <a:xfrm>
            <a:off x="643933" y="109791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6718" y="995273"/>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3</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pic>
        <p:nvPicPr>
          <p:cNvPr id="6" name="Picture 5"/>
          <p:cNvPicPr>
            <a:picLocks noChangeAspect="1"/>
          </p:cNvPicPr>
          <p:nvPr/>
        </p:nvPicPr>
        <p:blipFill rotWithShape="1">
          <a:blip r:embed="rId3"/>
          <a:srcRect l="559" t="527" r="683" b="42963"/>
          <a:stretch/>
        </p:blipFill>
        <p:spPr>
          <a:xfrm>
            <a:off x="314325" y="1657623"/>
            <a:ext cx="5848350" cy="3001417"/>
          </a:xfrm>
          <a:prstGeom prst="rect">
            <a:avLst/>
          </a:prstGeom>
        </p:spPr>
      </p:pic>
      <p:pic>
        <p:nvPicPr>
          <p:cNvPr id="7" name="Picture 6"/>
          <p:cNvPicPr>
            <a:picLocks noChangeAspect="1"/>
          </p:cNvPicPr>
          <p:nvPr/>
        </p:nvPicPr>
        <p:blipFill rotWithShape="1">
          <a:blip r:embed="rId4"/>
          <a:srcRect l="770" t="1016" r="1025" b="2538"/>
          <a:stretch/>
        </p:blipFill>
        <p:spPr>
          <a:xfrm>
            <a:off x="6213023" y="2714625"/>
            <a:ext cx="5894522" cy="2924175"/>
          </a:xfrm>
          <a:prstGeom prst="rect">
            <a:avLst/>
          </a:prstGeom>
        </p:spPr>
      </p:pic>
      <p:pic>
        <p:nvPicPr>
          <p:cNvPr id="22" name="Picture 21"/>
          <p:cNvPicPr>
            <a:picLocks noChangeAspect="1"/>
          </p:cNvPicPr>
          <p:nvPr/>
        </p:nvPicPr>
        <p:blipFill rotWithShape="1">
          <a:blip r:embed="rId3"/>
          <a:srcRect l="271" t="58781" r="350" b="776"/>
          <a:stretch/>
        </p:blipFill>
        <p:spPr>
          <a:xfrm>
            <a:off x="285628" y="4702584"/>
            <a:ext cx="5767192" cy="2105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TotalTime>
  <Words>812</Words>
  <Application>Microsoft Office PowerPoint</Application>
  <PresentationFormat>Widescreen</PresentationFormat>
  <Paragraphs>128</Paragraphs>
  <Slides>16</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Adobe Gothic Std B</vt:lpstr>
      <vt:lpstr>Arial</vt:lpstr>
      <vt:lpstr>Calibri</vt:lpstr>
      <vt:lpstr>Calibri Light</vt:lpstr>
      <vt:lpstr>Myriad Pro</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228</cp:revision>
  <dcterms:created xsi:type="dcterms:W3CDTF">2020-12-09T02:04:00Z</dcterms:created>
  <dcterms:modified xsi:type="dcterms:W3CDTF">2023-07-05T07:39:44Z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