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41" r:id="rId2"/>
    <p:sldMasterId id="2147483754" r:id="rId3"/>
  </p:sldMasterIdLst>
  <p:notesMasterIdLst>
    <p:notesMasterId r:id="rId34"/>
  </p:notesMasterIdLst>
  <p:sldIdLst>
    <p:sldId id="283" r:id="rId4"/>
    <p:sldId id="314" r:id="rId5"/>
    <p:sldId id="319" r:id="rId6"/>
    <p:sldId id="320" r:id="rId7"/>
    <p:sldId id="321" r:id="rId8"/>
    <p:sldId id="322" r:id="rId9"/>
    <p:sldId id="351" r:id="rId10"/>
    <p:sldId id="324" r:id="rId11"/>
    <p:sldId id="325" r:id="rId12"/>
    <p:sldId id="326" r:id="rId13"/>
    <p:sldId id="327" r:id="rId14"/>
    <p:sldId id="328" r:id="rId15"/>
    <p:sldId id="329" r:id="rId16"/>
    <p:sldId id="332" r:id="rId17"/>
    <p:sldId id="333" r:id="rId18"/>
    <p:sldId id="334" r:id="rId19"/>
    <p:sldId id="335" r:id="rId20"/>
    <p:sldId id="336" r:id="rId21"/>
    <p:sldId id="353" r:id="rId22"/>
    <p:sldId id="354" r:id="rId23"/>
    <p:sldId id="340" r:id="rId24"/>
    <p:sldId id="341" r:id="rId25"/>
    <p:sldId id="342" r:id="rId26"/>
    <p:sldId id="343" r:id="rId27"/>
    <p:sldId id="355" r:id="rId28"/>
    <p:sldId id="345" r:id="rId29"/>
    <p:sldId id="346" r:id="rId30"/>
    <p:sldId id="347" r:id="rId31"/>
    <p:sldId id="348" r:id="rId32"/>
    <p:sldId id="356" r:id="rId33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UTM Avo" panose="02040603050506020204" pitchFamily="18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0" d="100"/>
          <a:sy n="70" d="100"/>
        </p:scale>
        <p:origin x="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8B27D-DEBB-4E30-8071-9F32B71333D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DAA26-E148-46EF-9F03-4E1981EEB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3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Bài chia thành 2 đoạn</a:t>
            </a:r>
            <a:endParaRPr/>
          </a:p>
        </p:txBody>
      </p:sp>
      <p:sp>
        <p:nvSpPr>
          <p:cNvPr id="232" name="Google Shape;23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Chú thích &amp; giải nghĩa</a:t>
            </a:r>
            <a:endParaRPr/>
          </a:p>
        </p:txBody>
      </p:sp>
      <p:sp>
        <p:nvSpPr>
          <p:cNvPr id="241" name="Google Shape;24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Thầy cô click vào hình loa để đọc bài</a:t>
            </a:r>
            <a:endParaRPr/>
          </a:p>
        </p:txBody>
      </p:sp>
      <p:sp>
        <p:nvSpPr>
          <p:cNvPr id="200" name="Google Shape;20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en-US">
                <a:solidFill>
                  <a:prstClr val="black"/>
                </a:solidFill>
              </a:rPr>
              <a:pPr/>
              <a:t>19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Thầy cô bấm vào từng ô số để hiện ra từng khung tương ứng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Thây cô hỏi hs và trả lời từng câu tương ứng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❖"/>
            </a:pPr>
            <a:r>
              <a:rPr lang="en-US" sz="1200">
                <a:latin typeface="Times New Roman"/>
                <a:ea typeface="Times New Roman"/>
                <a:cs typeface="Times New Roman"/>
                <a:sym typeface="Times New Roman"/>
              </a:rPr>
              <a:t>Mỗi người trong bức tranh làm gì?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❖"/>
            </a:pPr>
            <a:r>
              <a:rPr lang="en-US" sz="1200">
                <a:latin typeface="Times New Roman"/>
                <a:ea typeface="Times New Roman"/>
                <a:cs typeface="Times New Roman"/>
                <a:sym typeface="Times New Roman"/>
              </a:rPr>
              <a:t>Mỗi vật, mỗi con vật trong tranh có ích gì?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9" name="Google Shape;11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Thầy cô click vào hình loa để đọc bài</a:t>
            </a:r>
            <a:endParaRPr/>
          </a:p>
        </p:txBody>
      </p:sp>
      <p:sp>
        <p:nvSpPr>
          <p:cNvPr id="200" name="Google Shape;20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Thầy cô click vào hình loa để đọc bài</a:t>
            </a:r>
            <a:endParaRPr/>
          </a:p>
        </p:txBody>
      </p:sp>
      <p:sp>
        <p:nvSpPr>
          <p:cNvPr id="200" name="Google Shape;20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en-US"/>
              <a:pPr/>
              <a:t>15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Bài chia thành 2 đoạn</a:t>
            </a:r>
            <a:endParaRPr/>
          </a:p>
        </p:txBody>
      </p:sp>
      <p:sp>
        <p:nvSpPr>
          <p:cNvPr id="232" name="Google Shape;23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en-US"/>
              <a:pPr/>
              <a:t>16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E69D-A7EE-4D55-AB83-E9E0448BC2CC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EA51-6D94-4D93-84F8-BBB4B206C6A8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1B562-7EF2-4816-A74D-228169BB6827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1E393-F139-4437-A81C-86BE25AA2FCB}" type="datetime1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28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65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383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1580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121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69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0F2DC-882D-4575-9281-AA5E2362841F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832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18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283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6289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4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787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205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657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6732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2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437F-A320-41AE-8AEE-03388B65FC5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6559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934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2482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8216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9537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1217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14CE-CD91-4F36-95A8-B85BE9BA5B64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F650-3993-43CC-95BC-CEC83406881A}" type="datetime1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87DD-1B37-4B19-9E52-9A4211092FF7}" type="datetime1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ED38-7277-4220-9891-A6CA0FF6ACD2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0E7-427B-44A8-B07B-A74978C2E29D}" type="datetime1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61A9B-6D0A-4353-BFF8-564EB26CF951}" type="datetime1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61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97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2.wdp"/><Relationship Id="rId5" Type="http://schemas.openxmlformats.org/officeDocument/2006/relationships/image" Target="../media/image55.png"/><Relationship Id="rId10" Type="http://schemas.openxmlformats.org/officeDocument/2006/relationships/image" Target="../media/image54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microsoft.com/office/2007/relationships/hdphoto" Target="../media/hdphoto13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6.wdp"/><Relationship Id="rId18" Type="http://schemas.openxmlformats.org/officeDocument/2006/relationships/image" Target="../media/image18.png"/><Relationship Id="rId3" Type="http://schemas.openxmlformats.org/officeDocument/2006/relationships/image" Target="../media/image10.png"/><Relationship Id="rId21" Type="http://schemas.openxmlformats.org/officeDocument/2006/relationships/image" Target="../media/image20.png"/><Relationship Id="rId7" Type="http://schemas.microsoft.com/office/2007/relationships/hdphoto" Target="../media/hdphoto3.wdp"/><Relationship Id="rId12" Type="http://schemas.openxmlformats.org/officeDocument/2006/relationships/image" Target="../media/image15.png"/><Relationship Id="rId17" Type="http://schemas.microsoft.com/office/2007/relationships/hdphoto" Target="../media/hdphoto8.wdp"/><Relationship Id="rId2" Type="http://schemas.openxmlformats.org/officeDocument/2006/relationships/image" Target="../media/image9.jpeg"/><Relationship Id="rId16" Type="http://schemas.openxmlformats.org/officeDocument/2006/relationships/image" Target="../media/image17.png"/><Relationship Id="rId20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4.png"/><Relationship Id="rId19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microsoft.com/office/2007/relationships/hdphoto" Target="../media/hdphoto4.wdp"/><Relationship Id="rId1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9.png"/><Relationship Id="rId3" Type="http://schemas.microsoft.com/office/2007/relationships/hdphoto" Target="../media/hdphoto9.wdp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18.png"/><Relationship Id="rId5" Type="http://schemas.openxmlformats.org/officeDocument/2006/relationships/image" Target="../media/image23.gif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microsoft.com/office/2007/relationships/hdphoto" Target="../media/hdphoto10.wdp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microsoft.com/office/2007/relationships/hdphoto" Target="../media/hdphoto11.wdp"/><Relationship Id="rId12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18.png"/><Relationship Id="rId4" Type="http://schemas.openxmlformats.org/officeDocument/2006/relationships/image" Target="../media/image23.gif"/><Relationship Id="rId9" Type="http://schemas.microsoft.com/office/2007/relationships/hdphoto" Target="../media/hdphoto10.wdp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781880" y="1905402"/>
            <a:ext cx="108667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 1&amp;2 – Chia sẻ</a:t>
            </a:r>
            <a:r>
              <a:rPr kumimoji="0" lang="en-US" sz="4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và đọc: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Làm việc thật là vui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>
            <a:off x="2322297" y="732526"/>
            <a:ext cx="969551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                                  là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nơi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để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sinh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lớp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từ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lớp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1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lớp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5)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dưới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sự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dẫn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dắt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thầy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cô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giáo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Google Shape;149;p6"/>
          <p:cNvSpPr txBox="1"/>
          <p:nvPr/>
        </p:nvSpPr>
        <p:spPr>
          <a:xfrm>
            <a:off x="2261727" y="709418"/>
            <a:ext cx="31401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Trường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tiểu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  </a:t>
            </a:r>
            <a:endParaRPr sz="2400" b="1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0" name="Google Shape;150;p6"/>
          <p:cNvPicPr preferRelativeResize="0"/>
          <p:nvPr/>
        </p:nvPicPr>
        <p:blipFill rotWithShape="1">
          <a:blip r:embed="rId3">
            <a:alphaModFix/>
          </a:blip>
          <a:srcRect l="6917" t="19092" b="17058"/>
          <a:stretch/>
        </p:blipFill>
        <p:spPr>
          <a:xfrm>
            <a:off x="174184" y="84235"/>
            <a:ext cx="2148114" cy="1480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6"/>
          <p:cNvPicPr preferRelativeResize="0"/>
          <p:nvPr/>
        </p:nvPicPr>
        <p:blipFill rotWithShape="1">
          <a:blip r:embed="rId4">
            <a:alphaModFix/>
          </a:blip>
          <a:srcRect l="15547" r="20729"/>
          <a:stretch/>
        </p:blipFill>
        <p:spPr>
          <a:xfrm>
            <a:off x="174184" y="2370228"/>
            <a:ext cx="1204674" cy="189049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6"/>
          <p:cNvSpPr txBox="1"/>
          <p:nvPr/>
        </p:nvSpPr>
        <p:spPr>
          <a:xfrm>
            <a:off x="1248241" y="3067304"/>
            <a:ext cx="23523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2.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Nông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endParaRPr sz="2400" b="1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6"/>
          <p:cNvSpPr/>
          <p:nvPr/>
        </p:nvSpPr>
        <p:spPr>
          <a:xfrm>
            <a:off x="3362632" y="3059316"/>
            <a:ext cx="258120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gặt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lúa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4" name="Google Shape;154;p6"/>
          <p:cNvPicPr preferRelativeResize="0"/>
          <p:nvPr/>
        </p:nvPicPr>
        <p:blipFill rotWithShape="1">
          <a:blip r:embed="rId5">
            <a:alphaModFix/>
          </a:blip>
          <a:srcRect l="14794" r="21147"/>
          <a:stretch/>
        </p:blipFill>
        <p:spPr>
          <a:xfrm>
            <a:off x="5200225" y="2129965"/>
            <a:ext cx="1727707" cy="2130753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6"/>
          <p:cNvSpPr txBox="1"/>
          <p:nvPr/>
        </p:nvSpPr>
        <p:spPr>
          <a:xfrm>
            <a:off x="6877119" y="3099124"/>
            <a:ext cx="21190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3. Học sinh: </a:t>
            </a:r>
            <a:endParaRPr sz="2400" b="1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8821945" y="3067304"/>
            <a:ext cx="32203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trường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7" name="Google Shape;157;p6"/>
          <p:cNvPicPr preferRelativeResize="0"/>
          <p:nvPr/>
        </p:nvPicPr>
        <p:blipFill rotWithShape="1">
          <a:blip r:embed="rId6">
            <a:alphaModFix/>
          </a:blip>
          <a:srcRect t="17684" b="12088"/>
          <a:stretch/>
        </p:blipFill>
        <p:spPr>
          <a:xfrm>
            <a:off x="0" y="4557481"/>
            <a:ext cx="2872757" cy="2017487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"/>
          <p:cNvSpPr txBox="1"/>
          <p:nvPr/>
        </p:nvSpPr>
        <p:spPr>
          <a:xfrm>
            <a:off x="2772243" y="5024199"/>
            <a:ext cx="21190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4. Con trâu: </a:t>
            </a:r>
            <a:endParaRPr sz="2400" b="1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4653232" y="5027464"/>
            <a:ext cx="738908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con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được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nuôi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để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cày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bừa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ăn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con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102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7"/>
          <p:cNvPicPr preferRelativeResize="0"/>
          <p:nvPr/>
        </p:nvPicPr>
        <p:blipFill rotWithShape="1">
          <a:blip r:embed="rId3">
            <a:alphaModFix/>
          </a:blip>
          <a:srcRect l="12751" t="6098" r="8306" b="7432"/>
          <a:stretch/>
        </p:blipFill>
        <p:spPr>
          <a:xfrm>
            <a:off x="222611" y="353960"/>
            <a:ext cx="1828623" cy="183365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7"/>
          <p:cNvSpPr txBox="1"/>
          <p:nvPr/>
        </p:nvSpPr>
        <p:spPr>
          <a:xfrm>
            <a:off x="2051234" y="770653"/>
            <a:ext cx="21190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5.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Cây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dừa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endParaRPr sz="2400" b="1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3996385" y="792535"/>
            <a:ext cx="634250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 cây ăn quả, làm đẹp môi trường sống.</a:t>
            </a:r>
            <a:endParaRPr sz="240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949" y="1931882"/>
            <a:ext cx="1857741" cy="185774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7"/>
          <p:cNvSpPr/>
          <p:nvPr/>
        </p:nvSpPr>
        <p:spPr>
          <a:xfrm>
            <a:off x="2051235" y="2417704"/>
            <a:ext cx="4349565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                         là vật dụng dùng để chiếu sáng cho các phương tiện giao thông đi trên đường.</a:t>
            </a:r>
            <a:endParaRPr sz="240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p7"/>
          <p:cNvSpPr txBox="1"/>
          <p:nvPr/>
        </p:nvSpPr>
        <p:spPr>
          <a:xfrm>
            <a:off x="1926690" y="2395863"/>
            <a:ext cx="255026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6.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Đèn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đường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endParaRPr sz="2400" b="1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0" name="Google Shape;170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80650" y="1819352"/>
            <a:ext cx="1767690" cy="20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7"/>
          <p:cNvSpPr txBox="1"/>
          <p:nvPr/>
        </p:nvSpPr>
        <p:spPr>
          <a:xfrm>
            <a:off x="8219805" y="2629919"/>
            <a:ext cx="21190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 Thợ xây:  </a:t>
            </a:r>
            <a:endParaRPr sz="24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8219805" y="2629918"/>
            <a:ext cx="381253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  </a:t>
            </a:r>
            <a:r>
              <a:rPr lang="en-US" sz="2400">
                <a:solidFill>
                  <a:schemeClr val="dk1"/>
                </a:solidFill>
                <a:latin typeface="+mj-lt"/>
                <a:ea typeface="Times New Roman"/>
                <a:cs typeface="Times New Roman"/>
                <a:sym typeface="Times New Roman"/>
              </a:rPr>
              <a:t>              </a:t>
            </a: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   xây những bức tường bao.</a:t>
            </a:r>
            <a:endParaRPr sz="240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3" name="Google Shape;173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41167" y="4203585"/>
            <a:ext cx="2409826" cy="2347913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7"/>
          <p:cNvSpPr txBox="1"/>
          <p:nvPr/>
        </p:nvSpPr>
        <p:spPr>
          <a:xfrm>
            <a:off x="2791472" y="5237501"/>
            <a:ext cx="240982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8. Cây chuối: </a:t>
            </a:r>
            <a:endParaRPr sz="2400" b="1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5043152" y="5264522"/>
            <a:ext cx="512512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 cây ăn quả, làm đẹp môi trường sống.</a:t>
            </a:r>
            <a:endParaRPr sz="240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769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"/>
          <p:cNvSpPr txBox="1"/>
          <p:nvPr/>
        </p:nvSpPr>
        <p:spPr>
          <a:xfrm>
            <a:off x="2172431" y="800618"/>
            <a:ext cx="21190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9. Xe taxi: </a:t>
            </a:r>
            <a:endParaRPr sz="2400" b="1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1" name="Google Shape;181;p8"/>
          <p:cNvSpPr/>
          <p:nvPr/>
        </p:nvSpPr>
        <p:spPr>
          <a:xfrm>
            <a:off x="3836417" y="818382"/>
            <a:ext cx="850765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phương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tiện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dùng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để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chở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hành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khách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tơi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nơi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muốn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2" name="Google Shape;182;p8"/>
          <p:cNvPicPr preferRelativeResize="0"/>
          <p:nvPr/>
        </p:nvPicPr>
        <p:blipFill rotWithShape="1">
          <a:blip r:embed="rId3">
            <a:alphaModFix/>
          </a:blip>
          <a:srcRect l="7028" t="7087" r="8414" b="12250"/>
          <a:stretch/>
        </p:blipFill>
        <p:spPr>
          <a:xfrm>
            <a:off x="-9761" y="240183"/>
            <a:ext cx="2235200" cy="2132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43997" y="2409045"/>
            <a:ext cx="2718254" cy="1941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6912" y="4350655"/>
            <a:ext cx="2507345" cy="250734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8"/>
          <p:cNvSpPr txBox="1"/>
          <p:nvPr/>
        </p:nvSpPr>
        <p:spPr>
          <a:xfrm>
            <a:off x="1970159" y="3175255"/>
            <a:ext cx="229704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10. Con mèo: </a:t>
            </a:r>
            <a:endParaRPr sz="2400" b="1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4148800" y="3175255"/>
            <a:ext cx="788289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con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được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nuôi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để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chuột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cảnh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8"/>
          <p:cNvSpPr txBox="1"/>
          <p:nvPr/>
        </p:nvSpPr>
        <p:spPr>
          <a:xfrm>
            <a:off x="2261943" y="5373494"/>
            <a:ext cx="241329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11.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Bông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400" b="1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endParaRPr sz="2400" b="1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8" name="Google Shape;188;p8"/>
          <p:cNvSpPr/>
          <p:nvPr/>
        </p:nvSpPr>
        <p:spPr>
          <a:xfrm>
            <a:off x="4675238" y="5391217"/>
            <a:ext cx="738548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trang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trí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đẹp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môi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trường</a:t>
            </a:r>
            <a:r>
              <a:rPr lang="en-US" sz="24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sống</a:t>
            </a: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20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"/>
          <p:cNvSpPr txBox="1"/>
          <p:nvPr/>
        </p:nvSpPr>
        <p:spPr>
          <a:xfrm>
            <a:off x="1584109" y="568852"/>
            <a:ext cx="897081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66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66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thật</a:t>
            </a:r>
            <a:r>
              <a:rPr lang="en-US" sz="66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66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endParaRPr sz="6600" b="1" dirty="0">
              <a:solidFill>
                <a:srgbClr val="FF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94" name="Google Shape;194;p9"/>
          <p:cNvGrpSpPr/>
          <p:nvPr/>
        </p:nvGrpSpPr>
        <p:grpSpPr>
          <a:xfrm>
            <a:off x="2433084" y="2090057"/>
            <a:ext cx="7325829" cy="4354988"/>
            <a:chOff x="1590675" y="1385455"/>
            <a:chExt cx="9010650" cy="5244812"/>
          </a:xfrm>
        </p:grpSpPr>
        <p:pic>
          <p:nvPicPr>
            <p:cNvPr id="195" name="Google Shape;195;p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90675" y="1391517"/>
              <a:ext cx="9010650" cy="5238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9"/>
            <p:cNvSpPr/>
            <p:nvPr/>
          </p:nvSpPr>
          <p:spPr>
            <a:xfrm>
              <a:off x="8950036" y="1385455"/>
              <a:ext cx="1260764" cy="290945"/>
            </a:xfrm>
            <a:prstGeom prst="rect">
              <a:avLst/>
            </a:prstGeom>
            <a:solidFill>
              <a:srgbClr val="F0F1E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374" y="472089"/>
            <a:ext cx="13716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79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"/>
          <p:cNvSpPr txBox="1"/>
          <p:nvPr/>
        </p:nvSpPr>
        <p:spPr>
          <a:xfrm>
            <a:off x="2557383" y="426862"/>
            <a:ext cx="6941126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thật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vui</a:t>
            </a:r>
            <a:endParaRPr sz="36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8" name="Google Shape;208;p10"/>
          <p:cNvSpPr/>
          <p:nvPr/>
        </p:nvSpPr>
        <p:spPr>
          <a:xfrm>
            <a:off x="2682153" y="1115026"/>
            <a:ext cx="6844146" cy="578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ò … ó … o…,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latin typeface="UTM Avo (Headings)"/>
            </a:endParaRPr>
          </a:p>
          <a:p>
            <a:pPr marL="0" marR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Theo TÔ HOÀI</a:t>
            </a:r>
            <a:endParaRPr sz="2000" b="0" i="0" u="none" strike="noStrike" cap="none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374" y="472089"/>
            <a:ext cx="13716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925" y="2691812"/>
            <a:ext cx="250507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4" y="426862"/>
            <a:ext cx="952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38516"/>
            <a:ext cx="2521527" cy="462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128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"/>
          <p:cNvSpPr/>
          <p:nvPr/>
        </p:nvSpPr>
        <p:spPr>
          <a:xfrm>
            <a:off x="2513301" y="1298812"/>
            <a:ext cx="7165397" cy="547842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0" tIns="0" rIns="0" bIns="0" anchor="ctr" anchorCtr="0">
            <a:spAutoFit/>
          </a:bodyPr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ò … ó … o…,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2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200" dirty="0">
              <a:solidFill>
                <a:schemeClr val="tx1"/>
              </a:solidFill>
              <a:latin typeface="UTM Avo (Headings)"/>
            </a:endParaRPr>
          </a:p>
          <a:p>
            <a:pPr algn="r">
              <a:spcBef>
                <a:spcPts val="1200"/>
              </a:spcBef>
            </a:pPr>
            <a:r>
              <a:rPr lang="en-US" sz="20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Theo TÔ HOÀ</a:t>
            </a:r>
            <a:r>
              <a:rPr lang="en-US"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</a:t>
            </a:r>
            <a:endParaRPr sz="200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" name="Tiếng Việt Lớp 2 Tuần 1 - Làm Việc Thật Là Vui - Sách Cánh Diều - Bài Đọc Trang 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000" end="1.271110125E6"/>
                </p14:media>
              </p:ext>
            </p:extLst>
          </p:nvPr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288" y="220231"/>
            <a:ext cx="609600" cy="609600"/>
          </a:xfrm>
          <a:prstGeom prst="rect">
            <a:avLst/>
          </a:prstGeom>
        </p:spPr>
      </p:pic>
      <p:sp>
        <p:nvSpPr>
          <p:cNvPr id="10" name="Google Shape;203;p10"/>
          <p:cNvSpPr txBox="1"/>
          <p:nvPr/>
        </p:nvSpPr>
        <p:spPr>
          <a:xfrm>
            <a:off x="2566618" y="492476"/>
            <a:ext cx="6941126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thật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vui</a:t>
            </a:r>
            <a:endParaRPr sz="36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374" y="472089"/>
            <a:ext cx="13716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925" y="2691812"/>
            <a:ext cx="250507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4" y="426862"/>
            <a:ext cx="952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38516"/>
            <a:ext cx="2521527" cy="462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04457" y="1792689"/>
            <a:ext cx="12426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3972950" y="4413758"/>
            <a:ext cx="12297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5727292" y="4425905"/>
            <a:ext cx="1632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901531" y="4436372"/>
            <a:ext cx="10171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5108967" y="5569446"/>
            <a:ext cx="16813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202699" y="5921383"/>
            <a:ext cx="1264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2418258" y="5921384"/>
            <a:ext cx="1430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200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19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3"/>
          <p:cNvSpPr/>
          <p:nvPr/>
        </p:nvSpPr>
        <p:spPr>
          <a:xfrm>
            <a:off x="1796463" y="886697"/>
            <a:ext cx="9091669" cy="5447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just"/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ò … ó … o…,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dirty="0"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algn="r">
              <a:spcBef>
                <a:spcPts val="1200"/>
              </a:spcBef>
            </a:pPr>
            <a:r>
              <a:rPr lang="en-US" sz="2000" dirty="0">
                <a:latin typeface="UTM Avo (Headings)"/>
                <a:ea typeface="Times New Roman"/>
                <a:cs typeface="Times New Roman"/>
                <a:sym typeface="Times New Roman"/>
              </a:rPr>
              <a:t>Theo TÔ HOÀI</a:t>
            </a:r>
            <a:endParaRPr sz="2000" dirty="0"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5" name="Google Shape;235;p13"/>
          <p:cNvSpPr txBox="1"/>
          <p:nvPr/>
        </p:nvSpPr>
        <p:spPr>
          <a:xfrm>
            <a:off x="2521528" y="220231"/>
            <a:ext cx="694112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 việc thật là vui</a:t>
            </a:r>
            <a:endParaRPr sz="3600" b="1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36" name="Google Shape;236;p13"/>
          <p:cNvCxnSpPr/>
          <p:nvPr/>
        </p:nvCxnSpPr>
        <p:spPr>
          <a:xfrm flipH="1">
            <a:off x="8628222" y="941295"/>
            <a:ext cx="115986" cy="394182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7" name="Google Shape;237;p13"/>
          <p:cNvCxnSpPr/>
          <p:nvPr/>
        </p:nvCxnSpPr>
        <p:spPr>
          <a:xfrm flipV="1">
            <a:off x="9132678" y="1330803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" name="Google Shape;237;p13"/>
          <p:cNvCxnSpPr/>
          <p:nvPr/>
        </p:nvCxnSpPr>
        <p:spPr>
          <a:xfrm flipV="1">
            <a:off x="7425154" y="2355900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" name="Google Shape;237;p13"/>
          <p:cNvCxnSpPr/>
          <p:nvPr/>
        </p:nvCxnSpPr>
        <p:spPr>
          <a:xfrm flipV="1">
            <a:off x="5690647" y="2854705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" name="Google Shape;237;p13"/>
          <p:cNvCxnSpPr/>
          <p:nvPr/>
        </p:nvCxnSpPr>
        <p:spPr>
          <a:xfrm flipV="1">
            <a:off x="10078064" y="2854705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" name="Google Shape;237;p13"/>
          <p:cNvCxnSpPr/>
          <p:nvPr/>
        </p:nvCxnSpPr>
        <p:spPr>
          <a:xfrm flipV="1">
            <a:off x="6864941" y="3316004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6" name="Google Shape;237;p13"/>
          <p:cNvCxnSpPr/>
          <p:nvPr/>
        </p:nvCxnSpPr>
        <p:spPr>
          <a:xfrm flipV="1">
            <a:off x="4308938" y="4248429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7" name="Google Shape;237;p13"/>
          <p:cNvCxnSpPr/>
          <p:nvPr/>
        </p:nvCxnSpPr>
        <p:spPr>
          <a:xfrm flipV="1">
            <a:off x="8591928" y="4733615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8" name="Google Shape;237;p13"/>
          <p:cNvCxnSpPr/>
          <p:nvPr/>
        </p:nvCxnSpPr>
        <p:spPr>
          <a:xfrm flipV="1">
            <a:off x="9657462" y="5161662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" name="Google Shape;237;p13"/>
          <p:cNvCxnSpPr/>
          <p:nvPr/>
        </p:nvCxnSpPr>
        <p:spPr>
          <a:xfrm flipV="1">
            <a:off x="6931549" y="5422757"/>
            <a:ext cx="100208" cy="42804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27ED365-CE0E-42A4-904C-796C39EE5939}"/>
              </a:ext>
            </a:extLst>
          </p:cNvPr>
          <p:cNvGrpSpPr/>
          <p:nvPr/>
        </p:nvGrpSpPr>
        <p:grpSpPr>
          <a:xfrm>
            <a:off x="2940171" y="5949621"/>
            <a:ext cx="6103839" cy="769441"/>
            <a:chOff x="708943" y="6018622"/>
            <a:chExt cx="5825836" cy="76944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9D9F8AD-C463-4BAE-BE5C-B8BD8314EE1A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05C76A3-84AA-4F43-BC79-019E6F047267}"/>
                </a:ext>
              </a:extLst>
            </p:cNvPr>
            <p:cNvSpPr txBox="1"/>
            <p:nvPr/>
          </p:nvSpPr>
          <p:spPr>
            <a:xfrm>
              <a:off x="1076283" y="6018622"/>
              <a:ext cx="516738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nối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tiếp</a:t>
              </a: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câu</a:t>
              </a:r>
              <a:endPara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5581" y="505340"/>
            <a:ext cx="966328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1290" y="2293270"/>
            <a:ext cx="1130709" cy="4638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72" y="447462"/>
            <a:ext cx="671061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" y="2171767"/>
            <a:ext cx="1617089" cy="462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1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3"/>
          <p:cNvSpPr/>
          <p:nvPr/>
        </p:nvSpPr>
        <p:spPr>
          <a:xfrm>
            <a:off x="1813462" y="969770"/>
            <a:ext cx="9091669" cy="5447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ò … ó … o…,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Theo TÔ HOÀI</a:t>
            </a:r>
            <a:endParaRPr sz="2000" b="0" i="0" u="none" strike="noStrike" cap="none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5" name="Google Shape;235;p13"/>
          <p:cNvSpPr txBox="1"/>
          <p:nvPr/>
        </p:nvSpPr>
        <p:spPr>
          <a:xfrm>
            <a:off x="2423817" y="323439"/>
            <a:ext cx="694112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thật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vui</a:t>
            </a:r>
            <a:endParaRPr sz="36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36" name="Google Shape;236;p13"/>
          <p:cNvCxnSpPr/>
          <p:nvPr/>
        </p:nvCxnSpPr>
        <p:spPr>
          <a:xfrm>
            <a:off x="1557865" y="1122162"/>
            <a:ext cx="0" cy="3128103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7" name="Google Shape;237;p13"/>
          <p:cNvCxnSpPr/>
          <p:nvPr/>
        </p:nvCxnSpPr>
        <p:spPr>
          <a:xfrm rot="10800000">
            <a:off x="1557865" y="4641274"/>
            <a:ext cx="0" cy="1049865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ABB0D0B8-7AF7-475A-98C8-1C147E1D18A1}"/>
              </a:ext>
            </a:extLst>
          </p:cNvPr>
          <p:cNvGrpSpPr/>
          <p:nvPr/>
        </p:nvGrpSpPr>
        <p:grpSpPr>
          <a:xfrm>
            <a:off x="3190393" y="5879299"/>
            <a:ext cx="5392346" cy="769441"/>
            <a:chOff x="708943" y="6018639"/>
            <a:chExt cx="5825836" cy="76944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5EC63D3-BD07-43A0-B5E1-D7330F36F675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DA221B9-292A-47BB-A038-E13C026A0E52}"/>
                </a:ext>
              </a:extLst>
            </p:cNvPr>
            <p:cNvSpPr txBox="1"/>
            <p:nvPr/>
          </p:nvSpPr>
          <p:spPr>
            <a:xfrm>
              <a:off x="799816" y="6018639"/>
              <a:ext cx="566097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Luyện</a:t>
              </a:r>
              <a:r>
                <a:rPr kumimoji="0" lang="en-US" sz="4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đoạn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087DE713-A935-4C0A-9F95-459CEDF5DD67}"/>
              </a:ext>
            </a:extLst>
          </p:cNvPr>
          <p:cNvSpPr/>
          <p:nvPr/>
        </p:nvSpPr>
        <p:spPr>
          <a:xfrm>
            <a:off x="924043" y="2067496"/>
            <a:ext cx="633822" cy="618717"/>
          </a:xfrm>
          <a:prstGeom prst="ellipse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87DE713-A935-4C0A-9F95-459CEDF5DD67}"/>
              </a:ext>
            </a:extLst>
          </p:cNvPr>
          <p:cNvSpPr/>
          <p:nvPr/>
        </p:nvSpPr>
        <p:spPr>
          <a:xfrm>
            <a:off x="897318" y="4856847"/>
            <a:ext cx="633822" cy="618717"/>
          </a:xfrm>
          <a:prstGeom prst="ellipse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1" name="Google Shape;236;p13"/>
          <p:cNvCxnSpPr/>
          <p:nvPr/>
        </p:nvCxnSpPr>
        <p:spPr>
          <a:xfrm flipH="1">
            <a:off x="4393611" y="4376296"/>
            <a:ext cx="57993" cy="394182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" name="Google Shape;236;p13"/>
          <p:cNvCxnSpPr/>
          <p:nvPr/>
        </p:nvCxnSpPr>
        <p:spPr>
          <a:xfrm flipH="1">
            <a:off x="6941336" y="5571187"/>
            <a:ext cx="115986" cy="394182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796" y="472089"/>
            <a:ext cx="950178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796" y="2691812"/>
            <a:ext cx="1095204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38" y="426862"/>
            <a:ext cx="65984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8" y="3790335"/>
            <a:ext cx="873396" cy="306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82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4"/>
          <p:cNvSpPr/>
          <p:nvPr/>
        </p:nvSpPr>
        <p:spPr>
          <a:xfrm>
            <a:off x="434474" y="1238572"/>
            <a:ext cx="7791510" cy="526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dirty="0">
              <a:latin typeface="UTM Avo (Headings)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ò … ó … o…,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b="0" i="0" u="none" strike="noStrike" cap="none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UTM Avo (Headings)"/>
            </a:endParaRPr>
          </a:p>
          <a:p>
            <a:pPr marL="0" marR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Theo TÔ HOÀI</a:t>
            </a:r>
            <a:endParaRPr sz="2000" b="0" i="0" u="none" strike="noStrike" cap="none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362502" y="447459"/>
            <a:ext cx="694112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 việc thật là vui</a:t>
            </a:r>
            <a:endParaRPr sz="3600" b="1">
              <a:solidFill>
                <a:srgbClr val="FF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3951843" y="3768838"/>
            <a:ext cx="179706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endParaRPr sz="2400" dirty="0">
              <a:solidFill>
                <a:srgbClr val="0000FF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4"/>
          <p:cNvSpPr/>
          <p:nvPr/>
        </p:nvSpPr>
        <p:spPr>
          <a:xfrm>
            <a:off x="8641556" y="1540573"/>
            <a:ext cx="339312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cảnh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màu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i="1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endParaRPr sz="2400" i="1" dirty="0">
              <a:solidFill>
                <a:srgbClr val="0000FF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4"/>
          <p:cNvSpPr/>
          <p:nvPr/>
        </p:nvSpPr>
        <p:spPr>
          <a:xfrm>
            <a:off x="6315050" y="3755586"/>
            <a:ext cx="119893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endParaRPr sz="2400" dirty="0">
              <a:solidFill>
                <a:srgbClr val="FF6600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4"/>
          <p:cNvSpPr/>
          <p:nvPr/>
        </p:nvSpPr>
        <p:spPr>
          <a:xfrm>
            <a:off x="8641556" y="2731388"/>
            <a:ext cx="311597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tươi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nổi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bật</a:t>
            </a:r>
            <a:r>
              <a:rPr lang="en-US" sz="2400" i="1" dirty="0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FF66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lên</a:t>
            </a:r>
            <a:endParaRPr sz="2400" i="1" dirty="0">
              <a:solidFill>
                <a:srgbClr val="FF6600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4"/>
          <p:cNvSpPr/>
          <p:nvPr/>
        </p:nvSpPr>
        <p:spPr>
          <a:xfrm>
            <a:off x="1987316" y="4145048"/>
            <a:ext cx="175536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endParaRPr sz="2400" dirty="0">
              <a:solidFill>
                <a:srgbClr val="008000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4"/>
          <p:cNvSpPr/>
          <p:nvPr/>
        </p:nvSpPr>
        <p:spPr>
          <a:xfrm>
            <a:off x="8752474" y="3742802"/>
            <a:ext cx="31346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lôi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cuốn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nhiều</a:t>
            </a:r>
            <a:r>
              <a:rPr lang="en-US" sz="2400" i="1" dirty="0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i="1" dirty="0" err="1">
                <a:solidFill>
                  <a:srgbClr val="008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endParaRPr sz="2400" i="1" dirty="0">
              <a:solidFill>
                <a:srgbClr val="008000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4"/>
          <p:cNvSpPr/>
          <p:nvPr/>
        </p:nvSpPr>
        <p:spPr>
          <a:xfrm>
            <a:off x="941773" y="5241095"/>
            <a:ext cx="59548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endParaRPr sz="2400" dirty="0">
              <a:solidFill>
                <a:schemeClr val="accent4">
                  <a:lumMod val="75000"/>
                </a:schemeClr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4"/>
          <p:cNvSpPr/>
          <p:nvPr/>
        </p:nvSpPr>
        <p:spPr>
          <a:xfrm>
            <a:off x="8923560" y="5000394"/>
            <a:ext cx="307481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660066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2400" i="1" dirty="0" err="1">
                <a:solidFill>
                  <a:srgbClr val="660066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400" i="1" dirty="0">
                <a:solidFill>
                  <a:srgbClr val="660066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400" i="1" dirty="0" err="1">
                <a:solidFill>
                  <a:srgbClr val="660066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giúp</a:t>
            </a:r>
            <a:endParaRPr sz="2400" i="1" dirty="0">
              <a:solidFill>
                <a:srgbClr val="660066"/>
              </a:solidFill>
              <a:latin typeface="UTM Avo (Headings)"/>
              <a:ea typeface="Calibri"/>
              <a:cs typeface="Calibri"/>
              <a:sym typeface="Calibri"/>
            </a:endParaRPr>
          </a:p>
        </p:txBody>
      </p:sp>
      <p:cxnSp>
        <p:nvCxnSpPr>
          <p:cNvPr id="253" name="Google Shape;253;p14"/>
          <p:cNvCxnSpPr/>
          <p:nvPr/>
        </p:nvCxnSpPr>
        <p:spPr>
          <a:xfrm>
            <a:off x="8530058" y="1020563"/>
            <a:ext cx="0" cy="5837437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4" name="Google Shape;254;p14"/>
          <p:cNvSpPr/>
          <p:nvPr/>
        </p:nvSpPr>
        <p:spPr>
          <a:xfrm>
            <a:off x="8581389" y="1020563"/>
            <a:ext cx="342171" cy="357853"/>
          </a:xfrm>
          <a:prstGeom prst="ellipse">
            <a:avLst/>
          </a:prstGeom>
          <a:solidFill>
            <a:srgbClr val="FFFF00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2954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"/>
          <p:cNvSpPr txBox="1"/>
          <p:nvPr/>
        </p:nvSpPr>
        <p:spPr>
          <a:xfrm>
            <a:off x="2625437" y="399407"/>
            <a:ext cx="6941126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3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thật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vui</a:t>
            </a:r>
            <a:endParaRPr sz="36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8" name="Google Shape;208;p10"/>
          <p:cNvSpPr/>
          <p:nvPr/>
        </p:nvSpPr>
        <p:spPr>
          <a:xfrm>
            <a:off x="2120348" y="1149354"/>
            <a:ext cx="8251560" cy="5293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Quanh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ò … ó … o…,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2.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luôn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lúc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cũng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vui</a:t>
            </a:r>
            <a:r>
              <a:rPr lang="en-US" sz="24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prstClr val="black"/>
              </a:solidFill>
              <a:latin typeface="UTM Avo (Headings)"/>
            </a:endParaRPr>
          </a:p>
          <a:p>
            <a:pPr algn="r">
              <a:spcBef>
                <a:spcPts val="1200"/>
              </a:spcBef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Theo TÔ HOÀI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374" y="472089"/>
            <a:ext cx="13716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1908" y="2691812"/>
            <a:ext cx="1820092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4" y="426862"/>
            <a:ext cx="952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38516"/>
            <a:ext cx="2120347" cy="462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BB0D0B8-7AF7-475A-98C8-1C147E1D18A1}"/>
              </a:ext>
            </a:extLst>
          </p:cNvPr>
          <p:cNvGrpSpPr/>
          <p:nvPr/>
        </p:nvGrpSpPr>
        <p:grpSpPr>
          <a:xfrm>
            <a:off x="3376028" y="6259696"/>
            <a:ext cx="5066650" cy="574062"/>
            <a:chOff x="708943" y="6085339"/>
            <a:chExt cx="6005691" cy="67466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EC63D3-BD07-43A0-B5E1-D7330F36F675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DA221B9-292A-47BB-A038-E13C026A0E52}"/>
                </a:ext>
              </a:extLst>
            </p:cNvPr>
            <p:cNvSpPr txBox="1"/>
            <p:nvPr/>
          </p:nvSpPr>
          <p:spPr>
            <a:xfrm>
              <a:off x="1053658" y="6085339"/>
              <a:ext cx="566097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toàn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bài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UTM Avo (Headings)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D78114-8387-4F90-96EF-14489823D6B3}"/>
              </a:ext>
            </a:extLst>
          </p:cNvPr>
          <p:cNvGrpSpPr/>
          <p:nvPr/>
        </p:nvGrpSpPr>
        <p:grpSpPr>
          <a:xfrm>
            <a:off x="3528428" y="6412096"/>
            <a:ext cx="5066650" cy="574062"/>
            <a:chOff x="708943" y="6085339"/>
            <a:chExt cx="6005691" cy="67466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8F07E22-7645-4F18-8A29-41A4C2B8E97D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4E7CDD-9AB3-40B5-AE36-4D9F3F47AB13}"/>
                </a:ext>
              </a:extLst>
            </p:cNvPr>
            <p:cNvSpPr txBox="1"/>
            <p:nvPr/>
          </p:nvSpPr>
          <p:spPr>
            <a:xfrm>
              <a:off x="1053658" y="6085339"/>
              <a:ext cx="566097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toàn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UTM Avo (Headings)"/>
                  <a:ea typeface="Arial-Rounded" pitchFamily="34" charset="0"/>
                  <a:cs typeface="Arial-Rounded" pitchFamily="34" charset="0"/>
                </a:rPr>
                <a:t>bài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UTM Avo (Headings)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6491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2</a:t>
            </a:fld>
            <a:endParaRPr lang="en-US"/>
          </a:p>
        </p:txBody>
      </p:sp>
      <p:grpSp>
        <p:nvGrpSpPr>
          <p:cNvPr id="9" name="组合 23"/>
          <p:cNvGrpSpPr/>
          <p:nvPr/>
        </p:nvGrpSpPr>
        <p:grpSpPr>
          <a:xfrm>
            <a:off x="938937" y="25490"/>
            <a:ext cx="8827914" cy="4408487"/>
            <a:chOff x="3084810" y="-335112"/>
            <a:chExt cx="5809496" cy="5760000"/>
          </a:xfrm>
        </p:grpSpPr>
        <p:grpSp>
          <p:nvGrpSpPr>
            <p:cNvPr id="10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2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noFill/>
              <a:ln w="76200" cap="rnd" cmpd="sng" algn="ctr">
                <a:solidFill>
                  <a:srgbClr val="F7E3AD"/>
                </a:solidFill>
                <a:prstDash val="solid"/>
              </a:ln>
              <a:effectLst/>
            </p:spPr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11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547246" y="3325981"/>
            <a:ext cx="5306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FF0000"/>
                </a:solidFill>
              </a:rPr>
              <a:t>Khởi</a:t>
            </a:r>
            <a:r>
              <a:rPr lang="en-US" sz="6600" dirty="0">
                <a:solidFill>
                  <a:srgbClr val="FF0000"/>
                </a:solidFill>
              </a:rPr>
              <a:t> </a:t>
            </a:r>
            <a:r>
              <a:rPr lang="en-US" sz="6600" dirty="0" err="1">
                <a:solidFill>
                  <a:srgbClr val="FF0000"/>
                </a:solidFill>
              </a:rPr>
              <a:t>động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273"/>
            <a:ext cx="9766851" cy="440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6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-30239"/>
            <a:ext cx="6858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752216" y="3373362"/>
            <a:ext cx="4463722" cy="135421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vi-VN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Đọc hiểu</a:t>
            </a:r>
            <a:endParaRPr lang="en-US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"/>
          <a:stretch/>
        </p:blipFill>
        <p:spPr>
          <a:xfrm>
            <a:off x="9529751" y="4415548"/>
            <a:ext cx="2545579" cy="2401328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35" y="2189313"/>
            <a:ext cx="2524125" cy="46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86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"/>
          <p:cNvSpPr/>
          <p:nvPr/>
        </p:nvSpPr>
        <p:spPr>
          <a:xfrm>
            <a:off x="530942" y="576591"/>
            <a:ext cx="10296084" cy="812800"/>
          </a:xfrm>
          <a:prstGeom prst="roundRect">
            <a:avLst>
              <a:gd name="adj" fmla="val 16667"/>
            </a:avLst>
          </a:prstGeom>
          <a:solidFill>
            <a:srgbClr val="FFCBE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được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nói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việc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gì</a:t>
            </a:r>
            <a:r>
              <a:rPr lang="en-US" sz="3200" dirty="0">
                <a:solidFill>
                  <a:srgbClr val="0000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?</a:t>
            </a:r>
            <a:endParaRPr sz="2000" dirty="0">
              <a:latin typeface="UTM Avo (Headings)"/>
            </a:endParaRPr>
          </a:p>
        </p:txBody>
      </p:sp>
      <p:sp>
        <p:nvSpPr>
          <p:cNvPr id="265" name="Google Shape;265;p16"/>
          <p:cNvSpPr/>
          <p:nvPr/>
        </p:nvSpPr>
        <p:spPr>
          <a:xfrm>
            <a:off x="3303638" y="1809117"/>
            <a:ext cx="8642556" cy="3908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Đồng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hồ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phút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giờ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endParaRPr sz="26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gà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trống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gáy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vang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ò … ó … o…,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mọi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trời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mau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thức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dậy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600" dirty="0">
              <a:latin typeface="UTM Avo (Headings)"/>
            </a:endParaRPr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kêu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hú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báo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hiệu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sắp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vải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chín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600" dirty="0">
              <a:latin typeface="UTM Avo (Headings)"/>
            </a:endParaRPr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chim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bắt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sâu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bảo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mùa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màng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600" dirty="0">
              <a:latin typeface="UTM Avo (Headings)"/>
            </a:endParaRPr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Cành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đào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nở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sắc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rực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rỡ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ngày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xuân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bừng</a:t>
            </a:r>
            <a:r>
              <a:rPr lang="en-US" sz="26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600" dirty="0">
              <a:latin typeface="UTM Avo (Headings)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0" y="426862"/>
            <a:ext cx="952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7" y="1640113"/>
            <a:ext cx="2742969" cy="502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90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 animBg="1"/>
      <p:bldP spid="2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"/>
          <p:cNvSpPr/>
          <p:nvPr/>
        </p:nvSpPr>
        <p:spPr>
          <a:xfrm>
            <a:off x="2235199" y="1045024"/>
            <a:ext cx="6807199" cy="769257"/>
          </a:xfrm>
          <a:prstGeom prst="flowChartAlternateProcess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2.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bận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rộn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như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thế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nào</a:t>
            </a:r>
            <a:r>
              <a:rPr lang="en-US" sz="3600" b="1" dirty="0">
                <a:solidFill>
                  <a:schemeClr val="bg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?</a:t>
            </a:r>
            <a:endParaRPr sz="3600" b="1" dirty="0">
              <a:solidFill>
                <a:schemeClr val="bg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1" name="Google Shape;271;p17"/>
          <p:cNvSpPr/>
          <p:nvPr/>
        </p:nvSpPr>
        <p:spPr>
          <a:xfrm>
            <a:off x="3301998" y="2365944"/>
            <a:ext cx="5058229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endParaRPr sz="32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endParaRPr sz="32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quét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nhà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nhặt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rau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32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Bé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chơi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em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đỡ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mẹ</a:t>
            </a:r>
            <a:r>
              <a:rPr lang="en-US" sz="32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32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7" y="2365944"/>
            <a:ext cx="2742969" cy="430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925" y="1666568"/>
            <a:ext cx="2505075" cy="510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21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Alternate Process 8"/>
          <p:cNvSpPr/>
          <p:nvPr/>
        </p:nvSpPr>
        <p:spPr>
          <a:xfrm>
            <a:off x="87084" y="718847"/>
            <a:ext cx="11887199" cy="72571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00">
                <a:latin typeface="UTM Avo (Headings)"/>
                <a:cs typeface="Times New Roman" pitchFamily="18" charset="0"/>
              </a:rPr>
              <a:t>3. Vì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sao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bé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bận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rộn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mà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lúc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nào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cũng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vui</a:t>
            </a:r>
            <a:r>
              <a:rPr lang="en-US" sz="3100" dirty="0">
                <a:latin typeface="UTM Avo (Headings)"/>
                <a:cs typeface="Times New Roman" pitchFamily="18" charset="0"/>
              </a:rPr>
              <a:t>?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Chọn</a:t>
            </a:r>
            <a:r>
              <a:rPr lang="en-US" sz="3100" dirty="0">
                <a:latin typeface="UTM Avo (Headings)"/>
                <a:cs typeface="Times New Roman" pitchFamily="18" charset="0"/>
              </a:rPr>
              <a:t> ý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em</a:t>
            </a:r>
            <a:r>
              <a:rPr lang="en-US" sz="3100" dirty="0">
                <a:latin typeface="UTM Avo (Headings)"/>
                <a:cs typeface="Times New Roman" pitchFamily="18" charset="0"/>
              </a:rPr>
              <a:t> </a:t>
            </a:r>
            <a:r>
              <a:rPr lang="en-US" sz="3100" dirty="0" err="1">
                <a:latin typeface="UTM Avo (Headings)"/>
                <a:cs typeface="Times New Roman" pitchFamily="18" charset="0"/>
              </a:rPr>
              <a:t>thích</a:t>
            </a:r>
            <a:r>
              <a:rPr lang="en-US" sz="3100" dirty="0">
                <a:latin typeface="UTM Avo (Headings)"/>
                <a:cs typeface="Times New Roman" pitchFamily="18" charset="0"/>
              </a:rPr>
              <a:t>:</a:t>
            </a:r>
            <a:endParaRPr lang="vi-VN" sz="31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576284" y="2186454"/>
            <a:ext cx="904960" cy="44788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vi-V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576284" y="3572569"/>
            <a:ext cx="904960" cy="44788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vi-V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576283" y="4887136"/>
            <a:ext cx="904960" cy="44788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vi-V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Flowchart: Stored Data 12"/>
          <p:cNvSpPr/>
          <p:nvPr/>
        </p:nvSpPr>
        <p:spPr>
          <a:xfrm flipH="1">
            <a:off x="2576283" y="2021611"/>
            <a:ext cx="8449528" cy="777568"/>
          </a:xfrm>
          <a:prstGeom prst="flowChartOnlineStorag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bé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việc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ích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.</a:t>
            </a:r>
            <a:endParaRPr lang="vi-VN" sz="2400" dirty="0">
              <a:solidFill>
                <a:schemeClr val="tx1"/>
              </a:solidFill>
              <a:latin typeface="UTM Avo (Headings)"/>
              <a:cs typeface="Times New Roman" pitchFamily="18" charset="0"/>
            </a:endParaRPr>
          </a:p>
        </p:txBody>
      </p:sp>
      <p:sp>
        <p:nvSpPr>
          <p:cNvPr id="14" name="Flowchart: Stored Data 13"/>
          <p:cNvSpPr/>
          <p:nvPr/>
        </p:nvSpPr>
        <p:spPr>
          <a:xfrm flipH="1">
            <a:off x="2576283" y="3407726"/>
            <a:ext cx="8449528" cy="777568"/>
          </a:xfrm>
          <a:prstGeom prst="flowChartOnlineStorag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bé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yêu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thích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việc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mình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.</a:t>
            </a:r>
            <a:endParaRPr lang="vi-VN" sz="2400" dirty="0">
              <a:solidFill>
                <a:schemeClr val="tx1"/>
              </a:solidFill>
              <a:latin typeface="UTM Avo (Headings)"/>
              <a:cs typeface="Times New Roman" pitchFamily="18" charset="0"/>
            </a:endParaRPr>
          </a:p>
        </p:txBody>
      </p:sp>
      <p:sp>
        <p:nvSpPr>
          <p:cNvPr id="15" name="Flowchart: Stored Data 14"/>
          <p:cNvSpPr/>
          <p:nvPr/>
        </p:nvSpPr>
        <p:spPr>
          <a:xfrm flipH="1">
            <a:off x="2576281" y="4722293"/>
            <a:ext cx="8449528" cy="777568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bé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việc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như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mọi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mọi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.</a:t>
            </a:r>
            <a:endParaRPr lang="vi-VN" sz="2400" dirty="0">
              <a:solidFill>
                <a:schemeClr val="tx1"/>
              </a:solidFill>
              <a:latin typeface="UTM Avo (Headings)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66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7777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7777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7777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7777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"/>
          <p:cNvSpPr/>
          <p:nvPr/>
        </p:nvSpPr>
        <p:spPr>
          <a:xfrm>
            <a:off x="442452" y="661565"/>
            <a:ext cx="11061290" cy="1046823"/>
          </a:xfrm>
          <a:prstGeom prst="flowChartAlternateProcess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4</a:t>
            </a:r>
            <a:r>
              <a:rPr lang="en-US" sz="3600">
                <a:solidFill>
                  <a:srgbClr val="FFFFFF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3600">
                <a:latin typeface="UTM Avo (Headings)"/>
                <a:ea typeface="Calibri"/>
              </a:rPr>
              <a:t>Bài </a:t>
            </a:r>
            <a:r>
              <a:rPr lang="en-US" sz="3600" dirty="0" err="1">
                <a:latin typeface="UTM Avo (Headings)"/>
                <a:ea typeface="Calibri"/>
              </a:rPr>
              <a:t>tập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đọc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này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muốn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nói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với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em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điều</a:t>
            </a:r>
            <a:r>
              <a:rPr lang="en-US" sz="3600" dirty="0">
                <a:latin typeface="UTM Avo (Headings)"/>
                <a:ea typeface="Calibri"/>
              </a:rPr>
              <a:t> </a:t>
            </a:r>
            <a:r>
              <a:rPr lang="en-US" sz="3600" dirty="0" err="1">
                <a:latin typeface="UTM Avo (Headings)"/>
                <a:ea typeface="Calibri"/>
              </a:rPr>
              <a:t>gì</a:t>
            </a:r>
            <a:r>
              <a:rPr lang="en-US" sz="3600" dirty="0">
                <a:latin typeface="UTM Avo (Headings)"/>
                <a:ea typeface="Calibri"/>
              </a:rPr>
              <a:t>?</a:t>
            </a:r>
            <a:endParaRPr sz="3600" b="1" dirty="0">
              <a:solidFill>
                <a:srgbClr val="FFFFFF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Oval 1"/>
          <p:cNvSpPr/>
          <p:nvPr/>
        </p:nvSpPr>
        <p:spPr>
          <a:xfrm>
            <a:off x="1696065" y="2315497"/>
            <a:ext cx="8450825" cy="246944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Mọi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người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mọi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vật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đều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việc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việc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mang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niềm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hạnh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phúc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niềm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UTM Avo (Headings)"/>
                <a:ea typeface="PMingLiU"/>
              </a:rPr>
              <a:t>vui</a:t>
            </a:r>
            <a:r>
              <a:rPr lang="en-US" sz="3200" dirty="0">
                <a:solidFill>
                  <a:srgbClr val="000000"/>
                </a:solidFill>
                <a:latin typeface="UTM Avo (Headings)"/>
                <a:ea typeface="PMingLiU"/>
              </a:rPr>
              <a:t>.</a:t>
            </a:r>
            <a:endParaRPr lang="en-US" sz="3200" dirty="0">
              <a:latin typeface="UTM Avo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428258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-30239"/>
            <a:ext cx="7091351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98943" y="3373362"/>
            <a:ext cx="4970270" cy="135421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US" sz="80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LUYỆN TẬP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"/>
          <a:stretch/>
        </p:blipFill>
        <p:spPr>
          <a:xfrm>
            <a:off x="9529751" y="4415548"/>
            <a:ext cx="2545579" cy="240132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79" y="2513163"/>
            <a:ext cx="2743200" cy="430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1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0"/>
          <p:cNvGrpSpPr/>
          <p:nvPr/>
        </p:nvGrpSpPr>
        <p:grpSpPr>
          <a:xfrm>
            <a:off x="58056" y="2120333"/>
            <a:ext cx="12032343" cy="4795723"/>
            <a:chOff x="58056" y="2120333"/>
            <a:chExt cx="12032343" cy="4795723"/>
          </a:xfrm>
        </p:grpSpPr>
        <p:sp>
          <p:nvSpPr>
            <p:cNvPr id="294" name="Google Shape;294;p20"/>
            <p:cNvSpPr/>
            <p:nvPr/>
          </p:nvSpPr>
          <p:spPr>
            <a:xfrm>
              <a:off x="1918718" y="2237137"/>
              <a:ext cx="1386642" cy="2069628"/>
            </a:xfrm>
            <a:prstGeom prst="flowChartAlternateProcess">
              <a:avLst/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00" scaled="0"/>
            </a:gra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20"/>
            <p:cNvSpPr txBox="1"/>
            <p:nvPr/>
          </p:nvSpPr>
          <p:spPr>
            <a:xfrm>
              <a:off x="1918718" y="2233767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em</a:t>
              </a:r>
              <a:endParaRPr sz="20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pic>
          <p:nvPicPr>
            <p:cNvPr id="296" name="Google Shape;296;p20"/>
            <p:cNvPicPr preferRelativeResize="0"/>
            <p:nvPr/>
          </p:nvPicPr>
          <p:blipFill rotWithShape="1">
            <a:blip r:embed="rId3">
              <a:alphaModFix/>
            </a:blip>
            <a:srcRect l="73619" t="35344" b="37142"/>
            <a:stretch/>
          </p:blipFill>
          <p:spPr>
            <a:xfrm>
              <a:off x="9542754" y="4513933"/>
              <a:ext cx="2547645" cy="239485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97" name="Google Shape;297;p20"/>
            <p:cNvGrpSpPr/>
            <p:nvPr/>
          </p:nvGrpSpPr>
          <p:grpSpPr>
            <a:xfrm>
              <a:off x="9542754" y="4507449"/>
              <a:ext cx="2547645" cy="2394857"/>
              <a:chOff x="8095191" y="2547247"/>
              <a:chExt cx="2547645" cy="2394857"/>
            </a:xfrm>
          </p:grpSpPr>
          <p:pic>
            <p:nvPicPr>
              <p:cNvPr id="298" name="Google Shape;298;p20"/>
              <p:cNvPicPr preferRelativeResize="0"/>
              <p:nvPr/>
            </p:nvPicPr>
            <p:blipFill rotWithShape="1">
              <a:blip r:embed="rId3">
                <a:alphaModFix/>
              </a:blip>
              <a:srcRect l="73619" t="35344" b="37142"/>
              <a:stretch/>
            </p:blipFill>
            <p:spPr>
              <a:xfrm>
                <a:off x="8095191" y="2547247"/>
                <a:ext cx="2547645" cy="239485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9" name="Google Shape;299;p20"/>
              <p:cNvSpPr txBox="1"/>
              <p:nvPr/>
            </p:nvSpPr>
            <p:spPr>
              <a:xfrm>
                <a:off x="8852893" y="3206159"/>
                <a:ext cx="92891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200" b="1">
                    <a:solidFill>
                      <a:srgbClr val="FF0000"/>
                    </a:solidFill>
                    <a:latin typeface="UTM Avo (Headings)"/>
                    <a:ea typeface="Times New Roman"/>
                    <a:cs typeface="Times New Roman"/>
                    <a:sym typeface="Times New Roman"/>
                  </a:rPr>
                  <a:t>Thời gian</a:t>
                </a:r>
                <a:endParaRPr sz="2200" b="1">
                  <a:solidFill>
                    <a:srgbClr val="FF0000"/>
                  </a:solidFill>
                  <a:latin typeface="UTM Avo (Headings)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pic>
          <p:nvPicPr>
            <p:cNvPr id="300" name="Google Shape;300;p20"/>
            <p:cNvPicPr preferRelativeResize="0"/>
            <p:nvPr/>
          </p:nvPicPr>
          <p:blipFill rotWithShape="1">
            <a:blip r:embed="rId4">
              <a:alphaModFix/>
            </a:blip>
            <a:srcRect t="35344" b="37142"/>
            <a:stretch/>
          </p:blipFill>
          <p:spPr>
            <a:xfrm>
              <a:off x="58056" y="4513935"/>
              <a:ext cx="9657018" cy="239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301;p20"/>
            <p:cNvPicPr preferRelativeResize="0"/>
            <p:nvPr/>
          </p:nvPicPr>
          <p:blipFill rotWithShape="1">
            <a:blip r:embed="rId4">
              <a:alphaModFix/>
            </a:blip>
            <a:srcRect l="73619" t="59104" b="37143"/>
            <a:stretch/>
          </p:blipFill>
          <p:spPr>
            <a:xfrm>
              <a:off x="9439434" y="6571339"/>
              <a:ext cx="2650958" cy="33981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02" name="Google Shape;302;p20"/>
            <p:cNvGrpSpPr/>
            <p:nvPr/>
          </p:nvGrpSpPr>
          <p:grpSpPr>
            <a:xfrm>
              <a:off x="4734178" y="4521199"/>
              <a:ext cx="2490454" cy="2394857"/>
              <a:chOff x="4734178" y="4521199"/>
              <a:chExt cx="2490454" cy="2394857"/>
            </a:xfrm>
          </p:grpSpPr>
          <p:pic>
            <p:nvPicPr>
              <p:cNvPr id="303" name="Google Shape;303;p20"/>
              <p:cNvPicPr preferRelativeResize="0"/>
              <p:nvPr/>
            </p:nvPicPr>
            <p:blipFill rotWithShape="1">
              <a:blip r:embed="rId4">
                <a:alphaModFix/>
              </a:blip>
              <a:srcRect l="48422" t="35344" r="25788" b="37142"/>
              <a:stretch/>
            </p:blipFill>
            <p:spPr>
              <a:xfrm>
                <a:off x="4734178" y="4521199"/>
                <a:ext cx="2490454" cy="239485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4" name="Google Shape;304;p20"/>
              <p:cNvSpPr txBox="1"/>
              <p:nvPr/>
            </p:nvSpPr>
            <p:spPr>
              <a:xfrm>
                <a:off x="5464628" y="5370275"/>
                <a:ext cx="1030514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 err="1">
                    <a:solidFill>
                      <a:srgbClr val="FF0000"/>
                    </a:solidFill>
                    <a:latin typeface="UTM Avo (Headings)"/>
                    <a:ea typeface="Times New Roman"/>
                    <a:cs typeface="Times New Roman"/>
                    <a:sym typeface="Times New Roman"/>
                  </a:rPr>
                  <a:t>Vật</a:t>
                </a:r>
                <a:endParaRPr sz="2400" b="1" dirty="0">
                  <a:solidFill>
                    <a:srgbClr val="FF0000"/>
                  </a:solidFill>
                  <a:latin typeface="UTM Avo (Headings)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305" name="Google Shape;305;p20"/>
            <p:cNvGrpSpPr/>
            <p:nvPr/>
          </p:nvGrpSpPr>
          <p:grpSpPr>
            <a:xfrm>
              <a:off x="7191829" y="4507450"/>
              <a:ext cx="2523245" cy="2394857"/>
              <a:chOff x="7699841" y="3944637"/>
              <a:chExt cx="2523245" cy="2394857"/>
            </a:xfrm>
          </p:grpSpPr>
          <p:pic>
            <p:nvPicPr>
              <p:cNvPr id="306" name="Google Shape;306;p20"/>
              <p:cNvPicPr preferRelativeResize="0"/>
              <p:nvPr/>
            </p:nvPicPr>
            <p:blipFill rotWithShape="1">
              <a:blip r:embed="rId4">
                <a:alphaModFix/>
              </a:blip>
              <a:srcRect l="73871" t="35344" b="37142"/>
              <a:stretch/>
            </p:blipFill>
            <p:spPr>
              <a:xfrm>
                <a:off x="7699841" y="3944637"/>
                <a:ext cx="2523245" cy="239485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7" name="Google Shape;307;p20"/>
              <p:cNvSpPr txBox="1"/>
              <p:nvPr/>
            </p:nvSpPr>
            <p:spPr>
              <a:xfrm>
                <a:off x="8603203" y="4565506"/>
                <a:ext cx="92891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200" b="1" dirty="0">
                    <a:solidFill>
                      <a:srgbClr val="FF0000"/>
                    </a:solidFill>
                    <a:latin typeface="UTM Avo (Headings)"/>
                    <a:ea typeface="Times New Roman"/>
                    <a:cs typeface="Times New Roman"/>
                    <a:sym typeface="Times New Roman"/>
                  </a:rPr>
                  <a:t>Con </a:t>
                </a:r>
                <a:r>
                  <a:rPr lang="en-US" sz="2200" b="1" dirty="0" err="1">
                    <a:solidFill>
                      <a:srgbClr val="FF0000"/>
                    </a:solidFill>
                    <a:latin typeface="UTM Avo (Headings)"/>
                    <a:ea typeface="Times New Roman"/>
                    <a:cs typeface="Times New Roman"/>
                    <a:sym typeface="Times New Roman"/>
                  </a:rPr>
                  <a:t>Vật</a:t>
                </a:r>
                <a:endParaRPr sz="2200" b="1" dirty="0">
                  <a:solidFill>
                    <a:srgbClr val="FF0000"/>
                  </a:solidFill>
                  <a:latin typeface="UTM Avo (Headings)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pic>
          <p:nvPicPr>
            <p:cNvPr id="308" name="Google Shape;308;p2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39541" y="2270970"/>
              <a:ext cx="1095291" cy="20696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9" name="Google Shape;309;p20"/>
            <p:cNvSpPr txBox="1"/>
            <p:nvPr/>
          </p:nvSpPr>
          <p:spPr>
            <a:xfrm>
              <a:off x="1918718" y="2630641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đồng</a:t>
              </a:r>
              <a:r>
                <a:rPr lang="en-US" sz="2000" dirty="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hồ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0" name="Google Shape;310;p20"/>
            <p:cNvSpPr txBox="1"/>
            <p:nvPr/>
          </p:nvSpPr>
          <p:spPr>
            <a:xfrm>
              <a:off x="1918718" y="3024561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gà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1" name="Google Shape;311;p20"/>
            <p:cNvSpPr txBox="1"/>
            <p:nvPr/>
          </p:nvSpPr>
          <p:spPr>
            <a:xfrm>
              <a:off x="1918718" y="3424671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tu</a:t>
              </a:r>
              <a:r>
                <a:rPr lang="en-US" sz="2000" dirty="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hú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2" name="Google Shape;312;p20"/>
            <p:cNvSpPr txBox="1"/>
            <p:nvPr/>
          </p:nvSpPr>
          <p:spPr>
            <a:xfrm>
              <a:off x="1904204" y="3804365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hoa</a:t>
              </a:r>
              <a:endParaRPr sz="20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313" name="Google Shape;313;p20"/>
            <p:cNvGrpSpPr/>
            <p:nvPr/>
          </p:nvGrpSpPr>
          <p:grpSpPr>
            <a:xfrm>
              <a:off x="2324805" y="4724409"/>
              <a:ext cx="2561760" cy="2177133"/>
              <a:chOff x="2324805" y="4738923"/>
              <a:chExt cx="2561760" cy="2177133"/>
            </a:xfrm>
          </p:grpSpPr>
          <p:pic>
            <p:nvPicPr>
              <p:cNvPr id="314" name="Google Shape;314;p20"/>
              <p:cNvPicPr preferRelativeResize="0"/>
              <p:nvPr/>
            </p:nvPicPr>
            <p:blipFill rotWithShape="1">
              <a:blip r:embed="rId4">
                <a:alphaModFix/>
              </a:blip>
              <a:srcRect l="23463" t="37846" r="51287" b="37143"/>
              <a:stretch/>
            </p:blipFill>
            <p:spPr>
              <a:xfrm>
                <a:off x="2324805" y="4738923"/>
                <a:ext cx="2561760" cy="217713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5" name="Google Shape;315;p20"/>
              <p:cNvSpPr txBox="1"/>
              <p:nvPr/>
            </p:nvSpPr>
            <p:spPr>
              <a:xfrm>
                <a:off x="3028748" y="5373052"/>
                <a:ext cx="1159794" cy="4616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 err="1">
                    <a:solidFill>
                      <a:srgbClr val="FF0000"/>
                    </a:solidFill>
                    <a:latin typeface="UTM Avo (Headings)"/>
                    <a:ea typeface="Times New Roman"/>
                    <a:cs typeface="Times New Roman"/>
                    <a:sym typeface="Times New Roman"/>
                  </a:rPr>
                  <a:t>Người</a:t>
                </a:r>
                <a:endParaRPr sz="2400" b="1" dirty="0">
                  <a:solidFill>
                    <a:srgbClr val="FF0000"/>
                  </a:solidFill>
                  <a:latin typeface="UTM Avo (Headings)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sp>
          <p:nvSpPr>
            <p:cNvPr id="316" name="Google Shape;316;p20"/>
            <p:cNvSpPr/>
            <p:nvPr/>
          </p:nvSpPr>
          <p:spPr>
            <a:xfrm>
              <a:off x="5511003" y="2318305"/>
              <a:ext cx="1386642" cy="2069628"/>
            </a:xfrm>
            <a:prstGeom prst="flowChartAlternateProcess">
              <a:avLst/>
            </a:prstGeom>
            <a:solidFill>
              <a:srgbClr val="F4B081"/>
            </a:solidFill>
            <a:ln w="9525" cap="flat" cmpd="sng">
              <a:solidFill>
                <a:srgbClr val="F4B0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20"/>
            <p:cNvSpPr txBox="1"/>
            <p:nvPr/>
          </p:nvSpPr>
          <p:spPr>
            <a:xfrm>
              <a:off x="5511003" y="2314935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nhà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8" name="Google Shape;318;p20"/>
            <p:cNvSpPr txBox="1"/>
            <p:nvPr/>
          </p:nvSpPr>
          <p:spPr>
            <a:xfrm>
              <a:off x="5511003" y="2711809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ngày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9" name="Google Shape;319;p20"/>
            <p:cNvSpPr txBox="1"/>
            <p:nvPr/>
          </p:nvSpPr>
          <p:spPr>
            <a:xfrm>
              <a:off x="5511003" y="3105729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giờ</a:t>
              </a:r>
              <a:endParaRPr sz="20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0" name="Google Shape;320;p20"/>
            <p:cNvSpPr txBox="1"/>
            <p:nvPr/>
          </p:nvSpPr>
          <p:spPr>
            <a:xfrm>
              <a:off x="5511003" y="3505839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rau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1" name="Google Shape;321;p20"/>
            <p:cNvSpPr txBox="1"/>
            <p:nvPr/>
          </p:nvSpPr>
          <p:spPr>
            <a:xfrm>
              <a:off x="5496489" y="3885533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trời</a:t>
              </a:r>
              <a:endParaRPr sz="20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pic>
          <p:nvPicPr>
            <p:cNvPr id="322" name="Google Shape;322;p20"/>
            <p:cNvPicPr preferRelativeResize="0"/>
            <p:nvPr/>
          </p:nvPicPr>
          <p:blipFill rotWithShape="1">
            <a:blip r:embed="rId6">
              <a:alphaModFix/>
            </a:blip>
            <a:srcRect l="15578" t="13903" r="25162" b="13322"/>
            <a:stretch/>
          </p:blipFill>
          <p:spPr>
            <a:xfrm>
              <a:off x="6505774" y="2120333"/>
              <a:ext cx="1596570" cy="20696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3" name="Google Shape;323;p20"/>
            <p:cNvSpPr/>
            <p:nvPr/>
          </p:nvSpPr>
          <p:spPr>
            <a:xfrm>
              <a:off x="9438770" y="2321675"/>
              <a:ext cx="1386642" cy="2069628"/>
            </a:xfrm>
            <a:prstGeom prst="flowChartAlternateProcess">
              <a:avLst/>
            </a:prstGeom>
            <a:solidFill>
              <a:srgbClr val="99CC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20"/>
            <p:cNvSpPr txBox="1"/>
            <p:nvPr/>
          </p:nvSpPr>
          <p:spPr>
            <a:xfrm>
              <a:off x="9438770" y="2318305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chim</a:t>
              </a:r>
              <a:endParaRPr sz="200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5" name="Google Shape;325;p20"/>
            <p:cNvSpPr txBox="1"/>
            <p:nvPr/>
          </p:nvSpPr>
          <p:spPr>
            <a:xfrm>
              <a:off x="9438770" y="2715179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sâu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6" name="Google Shape;326;p20"/>
            <p:cNvSpPr txBox="1"/>
            <p:nvPr/>
          </p:nvSpPr>
          <p:spPr>
            <a:xfrm>
              <a:off x="9438770" y="3109099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(</a:t>
              </a: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quả</a:t>
              </a:r>
              <a:r>
                <a:rPr lang="en-US" sz="2000" dirty="0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) </a:t>
              </a: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vải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7" name="Google Shape;327;p20"/>
            <p:cNvSpPr txBox="1"/>
            <p:nvPr/>
          </p:nvSpPr>
          <p:spPr>
            <a:xfrm>
              <a:off x="9438770" y="3509209"/>
              <a:ext cx="138664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phút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8" name="Google Shape;328;p20"/>
            <p:cNvSpPr txBox="1"/>
            <p:nvPr/>
          </p:nvSpPr>
          <p:spPr>
            <a:xfrm>
              <a:off x="9424256" y="3888903"/>
              <a:ext cx="14011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 err="1">
                  <a:solidFill>
                    <a:schemeClr val="dk1"/>
                  </a:solidFill>
                  <a:latin typeface="UTM Avo (Headings)"/>
                  <a:ea typeface="Times New Roman"/>
                  <a:cs typeface="Times New Roman"/>
                  <a:sym typeface="Times New Roman"/>
                </a:rPr>
                <a:t>mẹ</a:t>
              </a:r>
              <a:endParaRPr sz="2000" dirty="0">
                <a:solidFill>
                  <a:schemeClr val="dk1"/>
                </a:solidFill>
                <a:latin typeface="UTM Avo (Headings)"/>
                <a:ea typeface="Times New Roman"/>
                <a:cs typeface="Times New Roman"/>
                <a:sym typeface="Times New Roman"/>
              </a:endParaRPr>
            </a:p>
          </p:txBody>
        </p:sp>
        <p:pic>
          <p:nvPicPr>
            <p:cNvPr id="329" name="Google Shape;329;p20"/>
            <p:cNvPicPr preferRelativeResize="0"/>
            <p:nvPr/>
          </p:nvPicPr>
          <p:blipFill rotWithShape="1">
            <a:blip r:embed="rId7">
              <a:alphaModFix/>
            </a:blip>
            <a:srcRect l="19226" r="18817"/>
            <a:stretch/>
          </p:blipFill>
          <p:spPr>
            <a:xfrm>
              <a:off x="10442564" y="2203118"/>
              <a:ext cx="1582058" cy="22342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0" name="Google Shape;330;p20"/>
          <p:cNvSpPr/>
          <p:nvPr/>
        </p:nvSpPr>
        <p:spPr>
          <a:xfrm>
            <a:off x="471181" y="174172"/>
            <a:ext cx="11451772" cy="1770743"/>
          </a:xfrm>
          <a:prstGeom prst="horizontalScroll">
            <a:avLst>
              <a:gd name="adj" fmla="val 12500"/>
            </a:avLst>
          </a:prstGeom>
          <a:gradFill>
            <a:gsLst>
              <a:gs pos="0">
                <a:srgbClr val="70A5DA"/>
              </a:gs>
              <a:gs pos="50000">
                <a:srgbClr val="539BDB"/>
              </a:gs>
              <a:gs pos="100000">
                <a:srgbClr val="4288C8"/>
              </a:gs>
            </a:gsLst>
            <a:lin ang="5400000" scaled="0"/>
          </a:gra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Tưởng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tượng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từ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dưới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đây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một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hành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khách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Hãy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xếp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hành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khách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vào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toa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tàu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phù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hợp</a:t>
            </a:r>
            <a:r>
              <a:rPr lang="en-US" sz="28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8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93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ounded Rectangle 157"/>
          <p:cNvSpPr/>
          <p:nvPr/>
        </p:nvSpPr>
        <p:spPr>
          <a:xfrm>
            <a:off x="7384735" y="3565880"/>
            <a:ext cx="2081201" cy="2528888"/>
          </a:xfrm>
          <a:prstGeom prst="roundRect">
            <a:avLst/>
          </a:prstGeom>
          <a:noFill/>
          <a:ln w="38100">
            <a:solidFill>
              <a:srgbClr val="EB6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ounded Rectangle 158"/>
          <p:cNvSpPr/>
          <p:nvPr/>
        </p:nvSpPr>
        <p:spPr>
          <a:xfrm>
            <a:off x="9767586" y="3494835"/>
            <a:ext cx="2081201" cy="2528888"/>
          </a:xfrm>
          <a:prstGeom prst="roundRect">
            <a:avLst/>
          </a:prstGeom>
          <a:noFill/>
          <a:ln w="38100">
            <a:solidFill>
              <a:srgbClr val="FF94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ounded Rectangle 159"/>
          <p:cNvSpPr/>
          <p:nvPr/>
        </p:nvSpPr>
        <p:spPr>
          <a:xfrm>
            <a:off x="4929821" y="3565880"/>
            <a:ext cx="2081201" cy="2528888"/>
          </a:xfrm>
          <a:prstGeom prst="roundRect">
            <a:avLst/>
          </a:prstGeom>
          <a:noFill/>
          <a:ln w="38100">
            <a:solidFill>
              <a:srgbClr val="7DBE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ounded Rectangle 160"/>
          <p:cNvSpPr/>
          <p:nvPr/>
        </p:nvSpPr>
        <p:spPr>
          <a:xfrm>
            <a:off x="2505087" y="3514732"/>
            <a:ext cx="2081201" cy="2528888"/>
          </a:xfrm>
          <a:prstGeom prst="roundRect">
            <a:avLst/>
          </a:prstGeom>
          <a:noFill/>
          <a:ln w="38100">
            <a:solidFill>
              <a:srgbClr val="FFAE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lowchart: Alternate Process 161"/>
          <p:cNvSpPr/>
          <p:nvPr/>
        </p:nvSpPr>
        <p:spPr>
          <a:xfrm>
            <a:off x="1516214" y="728675"/>
            <a:ext cx="1587593" cy="2346759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501701" y="784925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em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pic>
        <p:nvPicPr>
          <p:cNvPr id="164" name="Picture 16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619" t="35344" b="37143"/>
          <a:stretch/>
        </p:blipFill>
        <p:spPr>
          <a:xfrm>
            <a:off x="9542754" y="4513933"/>
            <a:ext cx="2547645" cy="2394857"/>
          </a:xfrm>
          <a:prstGeom prst="rect">
            <a:avLst/>
          </a:prstGeom>
        </p:spPr>
      </p:pic>
      <p:grpSp>
        <p:nvGrpSpPr>
          <p:cNvPr id="165" name="Group 164"/>
          <p:cNvGrpSpPr/>
          <p:nvPr/>
        </p:nvGrpSpPr>
        <p:grpSpPr>
          <a:xfrm>
            <a:off x="9542754" y="4507449"/>
            <a:ext cx="2547645" cy="2394857"/>
            <a:chOff x="8095191" y="2547247"/>
            <a:chExt cx="2547645" cy="2394857"/>
          </a:xfrm>
        </p:grpSpPr>
        <p:pic>
          <p:nvPicPr>
            <p:cNvPr id="166" name="Picture 16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19" t="35344" b="37143"/>
            <a:stretch/>
          </p:blipFill>
          <p:spPr>
            <a:xfrm>
              <a:off x="8095191" y="2547247"/>
              <a:ext cx="2547645" cy="2394857"/>
            </a:xfrm>
            <a:prstGeom prst="rect">
              <a:avLst/>
            </a:prstGeom>
          </p:spPr>
        </p:pic>
        <p:sp>
          <p:nvSpPr>
            <p:cNvPr id="167" name="TextBox 166"/>
            <p:cNvSpPr txBox="1"/>
            <p:nvPr/>
          </p:nvSpPr>
          <p:spPr>
            <a:xfrm>
              <a:off x="8852893" y="3206159"/>
              <a:ext cx="9289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err="1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Thời</a:t>
              </a:r>
              <a:r>
                <a:rPr lang="en-US" sz="2200" b="1" dirty="0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 </a:t>
              </a:r>
              <a:r>
                <a:rPr lang="en-US" sz="2200" b="1" dirty="0" err="1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gian</a:t>
              </a:r>
              <a:endParaRPr lang="vi-VN" sz="2200" b="1" dirty="0">
                <a:solidFill>
                  <a:srgbClr val="FF0000"/>
                </a:solidFill>
                <a:latin typeface="UTM Avo (Headings)"/>
                <a:cs typeface="Times New Roman" pitchFamily="18" charset="0"/>
              </a:endParaRPr>
            </a:p>
          </p:txBody>
        </p:sp>
      </p:grpSp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4" b="37143"/>
          <a:stretch/>
        </p:blipFill>
        <p:spPr>
          <a:xfrm>
            <a:off x="58056" y="4556798"/>
            <a:ext cx="9657018" cy="2394857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9" t="59105" b="37143"/>
          <a:stretch/>
        </p:blipFill>
        <p:spPr>
          <a:xfrm>
            <a:off x="9439434" y="6571339"/>
            <a:ext cx="2650958" cy="339812"/>
          </a:xfrm>
          <a:prstGeom prst="rect">
            <a:avLst/>
          </a:prstGeom>
        </p:spPr>
      </p:pic>
      <p:grpSp>
        <p:nvGrpSpPr>
          <p:cNvPr id="170" name="Group 169"/>
          <p:cNvGrpSpPr/>
          <p:nvPr/>
        </p:nvGrpSpPr>
        <p:grpSpPr>
          <a:xfrm>
            <a:off x="4734178" y="4549775"/>
            <a:ext cx="2490454" cy="2394857"/>
            <a:chOff x="4734178" y="4521199"/>
            <a:chExt cx="2490454" cy="2394857"/>
          </a:xfrm>
        </p:grpSpPr>
        <p:pic>
          <p:nvPicPr>
            <p:cNvPr id="171" name="Picture 17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22" t="35344" r="25789" b="37143"/>
            <a:stretch/>
          </p:blipFill>
          <p:spPr>
            <a:xfrm>
              <a:off x="4734178" y="4521199"/>
              <a:ext cx="2490454" cy="2394857"/>
            </a:xfrm>
            <a:prstGeom prst="rect">
              <a:avLst/>
            </a:prstGeom>
          </p:spPr>
        </p:pic>
        <p:sp>
          <p:nvSpPr>
            <p:cNvPr id="172" name="TextBox 171"/>
            <p:cNvSpPr txBox="1"/>
            <p:nvPr/>
          </p:nvSpPr>
          <p:spPr>
            <a:xfrm>
              <a:off x="5464628" y="5370275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Vật</a:t>
              </a:r>
              <a:endParaRPr lang="vi-VN" sz="2400" b="1" dirty="0">
                <a:solidFill>
                  <a:srgbClr val="FF0000"/>
                </a:solidFill>
                <a:latin typeface="UTM Avo (Headings)"/>
                <a:cs typeface="Times New Roman" pitchFamily="18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177315" y="4550314"/>
            <a:ext cx="2523245" cy="2394857"/>
            <a:chOff x="7699841" y="3944637"/>
            <a:chExt cx="2523245" cy="2394857"/>
          </a:xfrm>
        </p:grpSpPr>
        <p:pic>
          <p:nvPicPr>
            <p:cNvPr id="174" name="Picture 17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71" t="35344" b="37143"/>
            <a:stretch/>
          </p:blipFill>
          <p:spPr>
            <a:xfrm>
              <a:off x="7699841" y="3944637"/>
              <a:ext cx="2523245" cy="2394857"/>
            </a:xfrm>
            <a:prstGeom prst="rect">
              <a:avLst/>
            </a:prstGeom>
          </p:spPr>
        </p:pic>
        <p:sp>
          <p:nvSpPr>
            <p:cNvPr id="175" name="TextBox 174"/>
            <p:cNvSpPr txBox="1"/>
            <p:nvPr/>
          </p:nvSpPr>
          <p:spPr>
            <a:xfrm>
              <a:off x="8603203" y="4565506"/>
              <a:ext cx="9289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Con </a:t>
              </a:r>
              <a:r>
                <a:rPr lang="en-US" sz="2200" b="1" dirty="0" err="1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Vật</a:t>
              </a:r>
              <a:endParaRPr lang="vi-VN" sz="2200" b="1" dirty="0">
                <a:solidFill>
                  <a:srgbClr val="FF0000"/>
                </a:solidFill>
                <a:latin typeface="UTM Avo (Headings)"/>
                <a:cs typeface="Times New Roman" pitchFamily="18" charset="0"/>
              </a:endParaRPr>
            </a:p>
          </p:txBody>
        </p:sp>
      </p:grpSp>
      <p:pic>
        <p:nvPicPr>
          <p:cNvPr id="176" name="Picture 1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4" y="501379"/>
            <a:ext cx="1095291" cy="2069628"/>
          </a:xfrm>
          <a:prstGeom prst="rect">
            <a:avLst/>
          </a:prstGeom>
        </p:spPr>
      </p:pic>
      <p:sp>
        <p:nvSpPr>
          <p:cNvPr id="177" name="TextBox 176"/>
          <p:cNvSpPr txBox="1"/>
          <p:nvPr/>
        </p:nvSpPr>
        <p:spPr>
          <a:xfrm>
            <a:off x="1567936" y="1072754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đồng</a:t>
            </a:r>
            <a:r>
              <a:rPr lang="en-US" sz="2400" dirty="0"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latin typeface="UTM Avo (Headings)"/>
                <a:cs typeface="Times New Roman" pitchFamily="18" charset="0"/>
              </a:rPr>
              <a:t>hồ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1501701" y="1578955"/>
            <a:ext cx="14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gà</a:t>
            </a:r>
            <a:r>
              <a:rPr lang="en-US" sz="2400" dirty="0">
                <a:latin typeface="UTM Avo (Headings)"/>
                <a:cs typeface="Times New Roman" pitchFamily="18" charset="0"/>
              </a:rPr>
              <a:t>, 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501701" y="1979065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tu</a:t>
            </a:r>
            <a:r>
              <a:rPr lang="en-US" sz="2400" dirty="0">
                <a:latin typeface="UTM Avo (Headings)"/>
                <a:cs typeface="Times New Roman" pitchFamily="18" charset="0"/>
              </a:rPr>
              <a:t> </a:t>
            </a:r>
            <a:r>
              <a:rPr lang="en-US" sz="2400" dirty="0" err="1">
                <a:latin typeface="UTM Avo (Headings)"/>
                <a:cs typeface="Times New Roman" pitchFamily="18" charset="0"/>
              </a:rPr>
              <a:t>hú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487187" y="2358759"/>
            <a:ext cx="14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hoa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grpSp>
        <p:nvGrpSpPr>
          <p:cNvPr id="181" name="Group 180"/>
          <p:cNvGrpSpPr/>
          <p:nvPr/>
        </p:nvGrpSpPr>
        <p:grpSpPr>
          <a:xfrm>
            <a:off x="2300888" y="4781561"/>
            <a:ext cx="2438401" cy="2177133"/>
            <a:chOff x="2324805" y="4738923"/>
            <a:chExt cx="2438401" cy="2177133"/>
          </a:xfrm>
        </p:grpSpPr>
        <p:pic>
          <p:nvPicPr>
            <p:cNvPr id="182" name="Picture 18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63" t="37846" r="51287" b="37143"/>
            <a:stretch/>
          </p:blipFill>
          <p:spPr>
            <a:xfrm>
              <a:off x="2324805" y="4738923"/>
              <a:ext cx="2438401" cy="2177133"/>
            </a:xfrm>
            <a:prstGeom prst="rect">
              <a:avLst/>
            </a:prstGeom>
          </p:spPr>
        </p:pic>
        <p:sp>
          <p:nvSpPr>
            <p:cNvPr id="183" name="TextBox 182"/>
            <p:cNvSpPr txBox="1"/>
            <p:nvPr/>
          </p:nvSpPr>
          <p:spPr>
            <a:xfrm>
              <a:off x="2926774" y="5373052"/>
              <a:ext cx="11808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FF0000"/>
                  </a:solidFill>
                  <a:latin typeface="UTM Avo (Headings)"/>
                  <a:cs typeface="Times New Roman" pitchFamily="18" charset="0"/>
                </a:rPr>
                <a:t>Người</a:t>
              </a:r>
              <a:endParaRPr lang="vi-VN" sz="2400" b="1" dirty="0">
                <a:solidFill>
                  <a:srgbClr val="FF0000"/>
                </a:solidFill>
                <a:latin typeface="UTM Avo (Headings)"/>
                <a:cs typeface="Times New Roman" pitchFamily="18" charset="0"/>
              </a:endParaRPr>
            </a:p>
          </p:txBody>
        </p:sp>
      </p:grpSp>
      <p:sp>
        <p:nvSpPr>
          <p:cNvPr id="184" name="Flowchart: Alternate Process 183"/>
          <p:cNvSpPr/>
          <p:nvPr/>
        </p:nvSpPr>
        <p:spPr>
          <a:xfrm>
            <a:off x="5079472" y="544140"/>
            <a:ext cx="1386642" cy="263694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079472" y="540771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nhà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093986" y="931039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ngày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079472" y="1331565"/>
            <a:ext cx="14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giờ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5108500" y="1711259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rau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5064958" y="2111369"/>
            <a:ext cx="14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trời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pic>
        <p:nvPicPr>
          <p:cNvPr id="190" name="Picture 18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9" t="13903" r="25162" b="13322"/>
          <a:stretch/>
        </p:blipFill>
        <p:spPr>
          <a:xfrm>
            <a:off x="6480628" y="554117"/>
            <a:ext cx="1596570" cy="2069628"/>
          </a:xfrm>
          <a:prstGeom prst="rect">
            <a:avLst/>
          </a:prstGeom>
        </p:spPr>
      </p:pic>
      <p:sp>
        <p:nvSpPr>
          <p:cNvPr id="191" name="Flowchart: Alternate Process 190"/>
          <p:cNvSpPr/>
          <p:nvPr/>
        </p:nvSpPr>
        <p:spPr>
          <a:xfrm>
            <a:off x="8731876" y="540771"/>
            <a:ext cx="1867437" cy="2640310"/>
          </a:xfrm>
          <a:prstGeom prst="flowChartAlternateProcess">
            <a:avLst/>
          </a:prstGeom>
          <a:solidFill>
            <a:srgbClr val="99CCFF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9021753" y="497843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chim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9007239" y="931039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sâu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9021753" y="1350552"/>
            <a:ext cx="157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UTM Avo (Headings)"/>
                <a:cs typeface="Times New Roman" pitchFamily="18" charset="0"/>
              </a:rPr>
              <a:t>(</a:t>
            </a:r>
            <a:r>
              <a:rPr lang="en-US" sz="2400" dirty="0" err="1">
                <a:latin typeface="UTM Avo (Headings)"/>
                <a:cs typeface="Times New Roman" pitchFamily="18" charset="0"/>
              </a:rPr>
              <a:t>quả</a:t>
            </a:r>
            <a:r>
              <a:rPr lang="en-US" sz="2400" dirty="0">
                <a:latin typeface="UTM Avo (Headings)"/>
                <a:cs typeface="Times New Roman" pitchFamily="18" charset="0"/>
              </a:rPr>
              <a:t>) </a:t>
            </a:r>
            <a:r>
              <a:rPr lang="en-US" sz="2400" dirty="0" err="1">
                <a:latin typeface="UTM Avo (Headings)"/>
                <a:cs typeface="Times New Roman" pitchFamily="18" charset="0"/>
              </a:rPr>
              <a:t>vải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9036267" y="2146746"/>
            <a:ext cx="13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phút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8992725" y="2608205"/>
            <a:ext cx="14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TM Avo (Headings)"/>
                <a:cs typeface="Times New Roman" pitchFamily="18" charset="0"/>
              </a:rPr>
              <a:t>mẹ</a:t>
            </a:r>
            <a:r>
              <a:rPr lang="en-US" sz="2400" dirty="0">
                <a:latin typeface="UTM Avo (Headings)"/>
                <a:cs typeface="Times New Roman" pitchFamily="18" charset="0"/>
              </a:rPr>
              <a:t>,</a:t>
            </a:r>
            <a:endParaRPr lang="vi-VN" sz="2400" dirty="0">
              <a:latin typeface="UTM Avo (Headings)"/>
              <a:cs typeface="Times New Roman" pitchFamily="18" charset="0"/>
            </a:endParaRPr>
          </a:p>
        </p:txBody>
      </p:sp>
      <p:pic>
        <p:nvPicPr>
          <p:cNvPr id="197" name="Picture 19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6" r="18817"/>
          <a:stretch/>
        </p:blipFill>
        <p:spPr>
          <a:xfrm>
            <a:off x="10438341" y="524596"/>
            <a:ext cx="1582058" cy="223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2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4804E-6 3.33333E-6 L 0.10204 0.4245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2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3738E-6 1.11111E-6 L -0.51516 0.2678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58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1 -0.07702 L 0.27568 0.516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8" y="296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-0.09366 L 0.35429 0.3288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7" y="21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7576E-6 4.76411E-6 L 0.00833 0.4694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234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2948E-6 -1.85185E-6 L 0.06937 0.361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2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0.02613 L -0.33841 0.4165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0" y="19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573E-6 4.81481E-6 L 0.06326 0.2432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059E-6 -6.93802E-7 L 0.49876 0.3408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38" y="17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763 L 0.51607 0.2430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5" y="125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92 -0.03657 L -0.12234 0.5405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3" y="2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734E-6 -4.81481E-6 L -0.1131 0.5328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2" y="2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31E-6 -2.34968E-6 L 0.41065 0.5261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26" y="26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5 -0.02798 L 0.42145 0.3938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91" y="210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4034E-6 2.22222E-6 L 0.11323 0.22916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2" y="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 animBg="1"/>
      <p:bldP spid="161" grpId="0" animBg="1"/>
      <p:bldP spid="162" grpId="0" animBg="1"/>
      <p:bldP spid="163" grpId="0"/>
      <p:bldP spid="177" grpId="0"/>
      <p:bldP spid="178" grpId="0"/>
      <p:bldP spid="179" grpId="0"/>
      <p:bldP spid="180" grpId="0"/>
      <p:bldP spid="184" grpId="0" animBg="1"/>
      <p:bldP spid="185" grpId="0"/>
      <p:bldP spid="186" grpId="0"/>
      <p:bldP spid="187" grpId="0"/>
      <p:bldP spid="188" grpId="0"/>
      <p:bldP spid="189" grpId="0"/>
      <p:bldP spid="191" grpId="0" animBg="1"/>
      <p:bldP spid="192" grpId="0"/>
      <p:bldP spid="193" grpId="0"/>
      <p:bldP spid="194" grpId="0"/>
      <p:bldP spid="195" grpId="0"/>
      <p:bldP spid="1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2"/>
          <p:cNvSpPr/>
          <p:nvPr/>
        </p:nvSpPr>
        <p:spPr>
          <a:xfrm>
            <a:off x="476091" y="4884833"/>
            <a:ext cx="4078612" cy="791631"/>
          </a:xfrm>
          <a:prstGeom prst="flowChartAlternateProcess">
            <a:avLst/>
          </a:prstGeom>
          <a:gradFill>
            <a:gsLst>
              <a:gs pos="0">
                <a:srgbClr val="5F82CA"/>
              </a:gs>
              <a:gs pos="50000">
                <a:srgbClr val="3C70CA"/>
              </a:gs>
              <a:gs pos="100000">
                <a:srgbClr val="2E60B9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d)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Chỉ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thời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gian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9" name="Google Shape;379;p22"/>
          <p:cNvSpPr/>
          <p:nvPr/>
        </p:nvSpPr>
        <p:spPr>
          <a:xfrm>
            <a:off x="0" y="-14516"/>
            <a:ext cx="12192000" cy="123371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2.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thêm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từ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ngữ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ở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ngoài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endParaRPr sz="2800" b="1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0" name="Google Shape;380;p22"/>
          <p:cNvSpPr/>
          <p:nvPr/>
        </p:nvSpPr>
        <p:spPr>
          <a:xfrm>
            <a:off x="185530" y="1609689"/>
            <a:ext cx="10495722" cy="783771"/>
          </a:xfrm>
          <a:prstGeom prst="flowChartAlternateProcess">
            <a:avLst/>
          </a:prstGeom>
          <a:gradFill>
            <a:gsLst>
              <a:gs pos="0">
                <a:srgbClr val="F08B54"/>
              </a:gs>
              <a:gs pos="50000">
                <a:srgbClr val="F67A26"/>
              </a:gs>
              <a:gs pos="100000">
                <a:srgbClr val="E36A18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a)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Chỉ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1" name="Google Shape;381;p22"/>
          <p:cNvSpPr/>
          <p:nvPr/>
        </p:nvSpPr>
        <p:spPr>
          <a:xfrm>
            <a:off x="185530" y="2685134"/>
            <a:ext cx="10622181" cy="783771"/>
          </a:xfrm>
          <a:prstGeom prst="flowChartAlternateProcess">
            <a:avLst/>
          </a:prstGeom>
          <a:gradFill>
            <a:gsLst>
              <a:gs pos="0">
                <a:srgbClr val="F08B54"/>
              </a:gs>
              <a:gs pos="50000">
                <a:srgbClr val="F67A26"/>
              </a:gs>
              <a:gs pos="100000">
                <a:srgbClr val="E36A18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b)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Chỉ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2" name="Google Shape;382;p22"/>
          <p:cNvSpPr/>
          <p:nvPr/>
        </p:nvSpPr>
        <p:spPr>
          <a:xfrm>
            <a:off x="185530" y="3776487"/>
            <a:ext cx="10622181" cy="783771"/>
          </a:xfrm>
          <a:prstGeom prst="flowChartAlternateProcess">
            <a:avLst/>
          </a:prstGeom>
          <a:gradFill>
            <a:gsLst>
              <a:gs pos="0">
                <a:srgbClr val="5F82CA"/>
              </a:gs>
              <a:gs pos="50000">
                <a:srgbClr val="3C70CA"/>
              </a:gs>
              <a:gs pos="100000">
                <a:srgbClr val="2E60B9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c)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Chỉ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con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3" name="Google Shape;383;p22"/>
          <p:cNvSpPr/>
          <p:nvPr/>
        </p:nvSpPr>
        <p:spPr>
          <a:xfrm>
            <a:off x="185531" y="4892693"/>
            <a:ext cx="10622180" cy="783771"/>
          </a:xfrm>
          <a:prstGeom prst="flowChartAlternateProcess">
            <a:avLst/>
          </a:prstGeom>
          <a:solidFill>
            <a:schemeClr val="accent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d)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Chỉ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thời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gian</a:t>
            </a:r>
            <a:r>
              <a:rPr lang="en-US" sz="2400" b="1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b="1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4" name="Google Shape;384;p22"/>
          <p:cNvSpPr/>
          <p:nvPr/>
        </p:nvSpPr>
        <p:spPr>
          <a:xfrm>
            <a:off x="2607727" y="1781551"/>
            <a:ext cx="471862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ông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bà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bố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cô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chú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thím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5" name="Google Shape;385;p22"/>
          <p:cNvSpPr/>
          <p:nvPr/>
        </p:nvSpPr>
        <p:spPr>
          <a:xfrm>
            <a:off x="2040835" y="2820447"/>
            <a:ext cx="876687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công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viên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rạp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chiếu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phim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sở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thú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bệnh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viện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trường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…</a:t>
            </a:r>
            <a:endParaRPr sz="2400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6" name="Google Shape;386;p22"/>
          <p:cNvSpPr/>
          <p:nvPr/>
        </p:nvSpPr>
        <p:spPr>
          <a:xfrm>
            <a:off x="2785440" y="3937538"/>
            <a:ext cx="765806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chó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khỉ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dê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ngựa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mèo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...</a:t>
            </a:r>
            <a:endParaRPr sz="2400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7" name="Google Shape;387;p22"/>
          <p:cNvSpPr/>
          <p:nvPr/>
        </p:nvSpPr>
        <p:spPr>
          <a:xfrm>
            <a:off x="3122190" y="5053745"/>
            <a:ext cx="32577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giây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tích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tắc</a:t>
            </a:r>
            <a:r>
              <a:rPr lang="en-US" sz="2400" dirty="0">
                <a:solidFill>
                  <a:schemeClr val="lt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.</a:t>
            </a:r>
            <a:endParaRPr sz="2400" dirty="0">
              <a:solidFill>
                <a:schemeClr val="lt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A7A1EF29-BDEC-433D-94DE-18C3DDC02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ED7D31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443509" y="1368783"/>
            <a:ext cx="899319" cy="559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11145078" y="2381412"/>
            <a:ext cx="1046922" cy="221860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Sự</a:t>
            </a:r>
            <a:r>
              <a:rPr lang="en-US" sz="2400" b="1" dirty="0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UTM Avo (Headings)"/>
                <a:cs typeface="Times New Roman" pitchFamily="18" charset="0"/>
              </a:rPr>
              <a:t>vật</a:t>
            </a:r>
            <a:endParaRPr lang="en-US" sz="2400" b="1" dirty="0">
              <a:solidFill>
                <a:schemeClr val="tx1"/>
              </a:solidFill>
              <a:latin typeface="UTM Avo (Headings)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039661" y="2016691"/>
            <a:ext cx="10474052" cy="40459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Các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từ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chỉ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người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,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vật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, con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vật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,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thời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gian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,...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được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gọi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chung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là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các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từ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ngữ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0070C0"/>
                </a:solidFill>
                <a:latin typeface="UTM Avo (Headings)"/>
                <a:ea typeface="Calibri"/>
              </a:rPr>
              <a:t>chỉ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FF0000"/>
                </a:solidFill>
                <a:latin typeface="UTM Avo (Headings)"/>
                <a:ea typeface="Calibri"/>
              </a:rPr>
              <a:t>sự</a:t>
            </a:r>
            <a:r>
              <a:rPr lang="en-US" sz="4800" i="1" dirty="0">
                <a:solidFill>
                  <a:srgbClr val="FF0000"/>
                </a:solidFill>
                <a:latin typeface="UTM Avo (Headings)"/>
                <a:ea typeface="Calibri"/>
              </a:rPr>
              <a:t> </a:t>
            </a:r>
            <a:r>
              <a:rPr lang="en-US" sz="4800" i="1" dirty="0" err="1">
                <a:solidFill>
                  <a:srgbClr val="FF0000"/>
                </a:solidFill>
                <a:latin typeface="UTM Avo (Headings)"/>
                <a:ea typeface="Calibri"/>
              </a:rPr>
              <a:t>vật</a:t>
            </a:r>
            <a:r>
              <a:rPr lang="en-US" sz="4800" i="1" dirty="0">
                <a:solidFill>
                  <a:srgbClr val="0070C0"/>
                </a:solidFill>
                <a:latin typeface="UTM Avo (Headings)"/>
                <a:ea typeface="Calibri"/>
              </a:rPr>
              <a:t>.</a:t>
            </a:r>
            <a:endParaRPr lang="en-US" sz="4800" dirty="0">
              <a:solidFill>
                <a:srgbClr val="0070C0"/>
              </a:solidFill>
              <a:latin typeface="UTM Avo (Headings)"/>
            </a:endParaRPr>
          </a:p>
        </p:txBody>
      </p:sp>
      <p:sp>
        <p:nvSpPr>
          <p:cNvPr id="5" name="Oval 4"/>
          <p:cNvSpPr/>
          <p:nvPr/>
        </p:nvSpPr>
        <p:spPr>
          <a:xfrm>
            <a:off x="914401" y="275572"/>
            <a:ext cx="5361139" cy="14655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UTM Avo (Headings)"/>
                <a:cs typeface="Times New Roman" pitchFamily="18" charset="0"/>
              </a:rPr>
              <a:t>Ghi</a:t>
            </a:r>
            <a:r>
              <a:rPr lang="en-US" sz="6600" b="1" dirty="0">
                <a:solidFill>
                  <a:srgbClr val="FF0000"/>
                </a:solidFill>
                <a:latin typeface="UTM Avo (Headings)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 (Headings)"/>
                <a:cs typeface="Times New Roman" pitchFamily="18" charset="0"/>
              </a:rPr>
              <a:t>nhớ</a:t>
            </a:r>
            <a:endParaRPr lang="en-US" sz="6600" b="1" dirty="0">
              <a:solidFill>
                <a:srgbClr val="FF0000"/>
              </a:solidFill>
              <a:latin typeface="UTM Avo (Headings)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200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200"/>
            <a:ext cx="12191999" cy="62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2722179"/>
            <a:ext cx="1243539" cy="268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Bach tuyet\43ebd44d263606f876d42fd2f199ea61 (4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37">
                        <a14:foregroundMark x1="40116" y1="26626" x2="70349" y2="59553"/>
                        <a14:foregroundMark x1="64535" y1="35366" x2="77035" y2="44715"/>
                        <a14:foregroundMark x1="45640" y1="16463" x2="28198" y2="36585"/>
                        <a14:foregroundMark x1="44186" y1="40244" x2="60174" y2="57724"/>
                        <a14:foregroundMark x1="67151" y1="58943" x2="86628" y2="57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519">
            <a:off x="10592437" y="4662277"/>
            <a:ext cx="1880249" cy="268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6022" y1="32480" x2="72849" y2="41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075" y="4667665"/>
            <a:ext cx="1913197" cy="25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\Desktop\Bach tuyet\RjAwOTQ4MTUyNEI3QjJCRTc2RjA6ZDA1ZjJmYTY2MjBkNDYzY2ZlZDNiOTA1Y2YxYTk1NzA6Ojo6OjA=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50431" y1="17647" x2="56466" y2="31120"/>
                        <a14:foregroundMark x1="79526" y1="14611" x2="53879" y2="29412"/>
                        <a14:foregroundMark x1="77586" y1="15180" x2="59914" y2="22960"/>
                        <a14:foregroundMark x1="53017" y1="6641" x2="44397" y2="25427"/>
                        <a14:foregroundMark x1="57328" y1="8918" x2="88793" y2="17837"/>
                        <a14:foregroundMark x1="54526" y1="6072" x2="66810" y2="9488"/>
                        <a14:foregroundMark x1="76509" y1="31499" x2="69397" y2="43643"/>
                        <a14:foregroundMark x1="95690" y1="16698" x2="76940" y2="10247"/>
                        <a14:foregroundMark x1="77586" y1="33776" x2="74353" y2="4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3735">
            <a:off x="9011" y="4789835"/>
            <a:ext cx="2123621" cy="24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\Desktop\Bach tuyet\43ebd44d263606f876d42fd2f199ea61 (2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44267" y1="18935" x2="28800" y2="43984"/>
                        <a14:foregroundMark x1="27200" y1="21696" x2="14667" y2="33728"/>
                        <a14:foregroundMark x1="36533" y1="32150" x2="35467" y2="44576"/>
                        <a14:foregroundMark x1="32533" y1="42801" x2="63733" y2="38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2978">
            <a:off x="7736843" y="4957294"/>
            <a:ext cx="1831975" cy="24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IN\Desktop\Bach tuyet\43ebd44d263606f876d42fd2f199ea61 (3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7640" y1="33252" x2="54382" y2="603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24" y="5232399"/>
            <a:ext cx="2212453" cy="203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ADMIN\Desktop\Bach tuyet\43ebd44d263606f876d42fd2f199ea61 (5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50482" y1="26157" x2="67203" y2="63581"/>
                        <a14:foregroundMark x1="38907" y1="22133" x2="24116" y2="4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8799">
            <a:off x="1408602" y="4577567"/>
            <a:ext cx="1656967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ADMIN\Desktop\Bach tuyet\43ebd44d263606f876d42fd2f199ea61 (8)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53350" y1="9206" x2="64268" y2="52888"/>
                        <a14:foregroundMark x1="50372" y1="21841" x2="42432" y2="44585"/>
                        <a14:foregroundMark x1="38462" y1="36643" x2="57320" y2="45668"/>
                        <a14:foregroundMark x1="75682" y1="36282" x2="60298" y2="47834"/>
                        <a14:foregroundMark x1="71712" y1="29422" x2="76179" y2="37365"/>
                        <a14:foregroundMark x1="44417" y1="31949" x2="32506" y2="47112"/>
                        <a14:foregroundMark x1="35484" y1="33755" x2="44417" y2="42780"/>
                        <a14:foregroundMark x1="48387" y1="85740" x2="36476" y2="93321"/>
                        <a14:foregroundMark x1="46402" y1="14982" x2="37965" y2="30505"/>
                        <a14:foregroundMark x1="61787" y1="20397" x2="71216" y2="32310"/>
                        <a14:foregroundMark x1="50656" y1="20076" x2="55381" y2="26769"/>
                        <a14:foregroundMark x1="57743" y1="14532" x2="70341" y2="250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4363395"/>
            <a:ext cx="2111365" cy="290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2947963"/>
            <a:ext cx="9770739" cy="1030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883" y="-1955800"/>
            <a:ext cx="9187917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644461" y="584200"/>
            <a:ext cx="75155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Tx/>
              <a:buFontTx/>
              <a:buNone/>
            </a:pPr>
            <a:r>
              <a:rPr lang="en-US" sz="3200" b="1" kern="1200" dirty="0">
                <a:solidFill>
                  <a:prstClr val="white"/>
                </a:solidFill>
                <a:latin typeface="UTM Avo (Headings)"/>
                <a:cs typeface="Arial" panose="020B0604020202020204" pitchFamily="34" charset="0"/>
              </a:rPr>
              <a:t>CHƠI TRỐN TÌM </a:t>
            </a:r>
          </a:p>
          <a:p>
            <a:pPr algn="ctr" defTabSz="1219170">
              <a:buClrTx/>
              <a:buFontTx/>
              <a:buNone/>
            </a:pPr>
            <a:r>
              <a:rPr lang="en-US" sz="3200" b="1" kern="1200" dirty="0">
                <a:solidFill>
                  <a:prstClr val="white"/>
                </a:solidFill>
                <a:latin typeface="UTM Avo (Headings)"/>
                <a:cs typeface="Arial" panose="020B0604020202020204" pitchFamily="34" charset="0"/>
              </a:rPr>
              <a:t>CÙNG BẠCH TUYẾT VÀ 7 CHÚ LÙN</a:t>
            </a:r>
          </a:p>
        </p:txBody>
      </p:sp>
      <p:pic>
        <p:nvPicPr>
          <p:cNvPr id="15" name="Picture 11" descr="C:\Users\ADMIN\Desktop\Tai nguyen thiet ke tro choi\Angry birds epic birds\1505573783630 (2)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170" y="5901542"/>
            <a:ext cx="1426197" cy="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4515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90832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 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59" y="419937"/>
            <a:ext cx="12277359" cy="626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7779459" y="3997351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5085415" y="4860489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2470377" y="4994982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Bach tuyet\Doc2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2646">
            <a:off x="10020325" y="4028629"/>
            <a:ext cx="1543159" cy="22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-680243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665" y="-929641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580" y="-536546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59" y="3430814"/>
            <a:ext cx="1825347" cy="39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12" y="-1955800"/>
            <a:ext cx="8377453" cy="422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09182" y="2147892"/>
            <a:ext cx="2735618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A.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Cầu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mây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454400" y="2181624"/>
            <a:ext cx="2700424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B.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Cầu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lông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445044" y="2181624"/>
            <a:ext cx="2749755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C. </a:t>
            </a:r>
            <a:r>
              <a:rPr lang="en-US" sz="3200" dirty="0" err="1">
                <a:solidFill>
                  <a:srgbClr val="0000FF"/>
                </a:solidFill>
                <a:latin typeface="UTM Avo (Headings)"/>
              </a:rPr>
              <a:t>C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ầu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mưa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347200" y="2147892"/>
            <a:ext cx="28448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D.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Cầu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vồng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2861" y="482600"/>
            <a:ext cx="74139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Tx/>
              <a:buFontTx/>
              <a:buNone/>
            </a:pPr>
            <a:r>
              <a:rPr lang="vi-VN" sz="32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vi-VN" sz="3200" kern="1200" dirty="0">
                <a:solidFill>
                  <a:prstClr val="white"/>
                </a:solidFill>
                <a:latin typeface="UTM Avo (Headings)"/>
              </a:rPr>
              <a:t>Cầu gì chỉ mọc sau mưa</a:t>
            </a:r>
          </a:p>
          <a:p>
            <a:pPr algn="ctr" defTabSz="1219170">
              <a:buClrTx/>
              <a:buFontTx/>
              <a:buNone/>
            </a:pPr>
            <a:r>
              <a:rPr lang="vi-VN" sz="3200" kern="1200" dirty="0">
                <a:solidFill>
                  <a:prstClr val="white"/>
                </a:solidFill>
                <a:latin typeface="UTM Avo (Headings)"/>
              </a:rPr>
              <a:t>Lung linh bảy sắc bắc vừa tới mây?</a:t>
            </a:r>
            <a:endParaRPr lang="en-US" sz="3200" kern="1200" dirty="0">
              <a:solidFill>
                <a:prstClr val="white"/>
              </a:solidFill>
              <a:latin typeface="UTM Avo (Headings)"/>
            </a:endParaRPr>
          </a:p>
        </p:txBody>
      </p:sp>
      <p:sp>
        <p:nvSpPr>
          <p:cNvPr id="6" name="Explosion 1 5"/>
          <p:cNvSpPr/>
          <p:nvPr/>
        </p:nvSpPr>
        <p:spPr>
          <a:xfrm>
            <a:off x="5177696" y="4356706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b="1" kern="1200" dirty="0">
                <a:solidFill>
                  <a:srgbClr val="0000FF"/>
                </a:solidFill>
                <a:latin typeface="UTM Avo (Headings)"/>
                <a:cs typeface="Arial" panose="020B0604020202020204" pitchFamily="34" charset="0"/>
              </a:rPr>
              <a:t>ĐÚNG RỒI</a:t>
            </a:r>
          </a:p>
        </p:txBody>
      </p:sp>
      <p:pic>
        <p:nvPicPr>
          <p:cNvPr id="1035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119" y="76200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7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7" grpId="1" animBg="1"/>
      <p:bldP spid="5" grpId="0"/>
      <p:bldP spid="6" grpId="0" animBg="1"/>
      <p:bldP spid="6" grpId="1" animBg="1"/>
      <p:bldP spid="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371" y="506323"/>
            <a:ext cx="12419371" cy="635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3835675" y="4063363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10368615" y="4415267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8504048" y="4385149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6022" y1="33071" x2="71505" y2="40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3591" flipH="1">
            <a:off x="5873242" y="3818719"/>
            <a:ext cx="1789713" cy="241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-657027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375" y="-1222614"/>
            <a:ext cx="7213600" cy="830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-624841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657029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-1955800"/>
            <a:ext cx="7921939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938900" y="506323"/>
            <a:ext cx="6314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Tx/>
              <a:buFontTx/>
              <a:buNone/>
            </a:pP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Cái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gì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nằm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ở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trong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nhà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,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Nhìn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lên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mặt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nó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biết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ngay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giờ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nào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-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Là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cái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UTM Avo (Headings)"/>
              </a:rPr>
              <a:t>gì</a:t>
            </a:r>
            <a:r>
              <a:rPr lang="en-US" sz="3200" kern="1200" dirty="0">
                <a:solidFill>
                  <a:prstClr val="white"/>
                </a:solidFill>
                <a:latin typeface="UTM Avo (Headings)"/>
              </a:rPr>
              <a:t>?</a:t>
            </a:r>
          </a:p>
        </p:txBody>
      </p:sp>
      <p:pic>
        <p:nvPicPr>
          <p:cNvPr id="47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067" y="550174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Explosion 1 47"/>
          <p:cNvSpPr/>
          <p:nvPr/>
        </p:nvSpPr>
        <p:spPr>
          <a:xfrm>
            <a:off x="5250697" y="4439014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b="1" kern="1200" dirty="0">
                <a:solidFill>
                  <a:srgbClr val="0000FF"/>
                </a:solidFill>
                <a:latin typeface="UTM Avo (Headings)"/>
                <a:cs typeface="Arial" panose="020B0604020202020204" pitchFamily="34" charset="0"/>
              </a:rPr>
              <a:t>ĐÚNG RỒI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30175" y="2070094"/>
            <a:ext cx="2668625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A.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Cái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quạt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708400" y="2103826"/>
            <a:ext cx="2520256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B.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Đồng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hồ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845755" y="2103826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C.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Tivi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9601200" y="2070094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Tx/>
              <a:buFontTx/>
              <a:buNone/>
            </a:pP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D.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Tủ</a:t>
            </a:r>
            <a:r>
              <a:rPr lang="en-US" sz="3200" kern="1200" dirty="0">
                <a:solidFill>
                  <a:srgbClr val="0000FF"/>
                </a:solidFill>
                <a:latin typeface="UTM Avo (Headings)"/>
              </a:rPr>
              <a:t> </a:t>
            </a:r>
            <a:r>
              <a:rPr lang="en-US" sz="3200" kern="1200" dirty="0" err="1">
                <a:solidFill>
                  <a:srgbClr val="0000FF"/>
                </a:solidFill>
                <a:latin typeface="UTM Avo (Headings)"/>
              </a:rPr>
              <a:t>lạnh</a:t>
            </a:r>
            <a:endParaRPr lang="en-US" sz="3200" kern="1200" dirty="0">
              <a:solidFill>
                <a:srgbClr val="0000FF"/>
              </a:solidFill>
              <a:latin typeface="UTM Avo (Headings)"/>
            </a:endParaRPr>
          </a:p>
        </p:txBody>
      </p:sp>
      <p:pic>
        <p:nvPicPr>
          <p:cNvPr id="53" name="Picture 4" descr="C:\Users\ADMIN\Desktop\Bach tuyet\Blanca_Nieves.8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7371" y="3455232"/>
            <a:ext cx="2287981" cy="39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1" descr="C:\Users\ADMIN\Desktop\Tai nguyen thiet ke tro choi\Bảng gỗ\Picture1 (2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3201" y="506323"/>
            <a:ext cx="1646767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45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46" grpId="0"/>
      <p:bldP spid="48" grpId="0" animBg="1"/>
      <p:bldP spid="48" grpId="1" animBg="1"/>
      <p:bldP spid="48" grpId="2" animBg="1"/>
      <p:bldP spid="49" grpId="0" animBg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944" t="11856" r="58367" b="23065"/>
          <a:stretch/>
        </p:blipFill>
        <p:spPr>
          <a:xfrm>
            <a:off x="2138516" y="972457"/>
            <a:ext cx="7905135" cy="476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7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697" y="411881"/>
            <a:ext cx="7079226" cy="188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109019" y="2654899"/>
            <a:ext cx="7742904" cy="4203101"/>
            <a:chOff x="2438399" y="419100"/>
            <a:chExt cx="6858001" cy="58293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l="31113" t="29166" r="30820" b="36979"/>
            <a:stretch/>
          </p:blipFill>
          <p:spPr>
            <a:xfrm>
              <a:off x="2457449" y="419100"/>
              <a:ext cx="6838951" cy="325239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l="30966" t="34896" r="30966" b="38021"/>
            <a:stretch/>
          </p:blipFill>
          <p:spPr>
            <a:xfrm>
              <a:off x="2438399" y="3646481"/>
              <a:ext cx="6838951" cy="2601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318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471948"/>
            <a:ext cx="7651215" cy="6386052"/>
          </a:xfrm>
          <a:prstGeom prst="rect">
            <a:avLst/>
          </a:prstGeom>
          <a:blipFill rotWithShape="1">
            <a:blip r:embed="rId4">
              <a:alphaModFix/>
            </a:blip>
            <a:tile tx="0" ty="0" sx="100000" sy="100000" flip="none" algn="tl"/>
          </a:blipFill>
          <a:ln>
            <a:noFill/>
          </a:ln>
        </p:spPr>
      </p:pic>
      <p:sp>
        <p:nvSpPr>
          <p:cNvPr id="115" name="Google Shape;115;p4"/>
          <p:cNvSpPr txBox="1"/>
          <p:nvPr/>
        </p:nvSpPr>
        <p:spPr>
          <a:xfrm>
            <a:off x="7651214" y="1619104"/>
            <a:ext cx="4235986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Quan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sát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bức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tranh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biết</a:t>
            </a:r>
            <a:r>
              <a:rPr lang="en-US" sz="2400" b="1" dirty="0">
                <a:solidFill>
                  <a:srgbClr val="FF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:</a:t>
            </a:r>
            <a:endParaRPr sz="2400" dirty="0">
              <a:latin typeface="UTM Avo (Headings)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Char char="❖"/>
            </a:pP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Đây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ai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con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?</a:t>
            </a:r>
            <a:endParaRPr sz="2400" dirty="0">
              <a:solidFill>
                <a:schemeClr val="tx1"/>
              </a:solidFill>
              <a:latin typeface="UTM Avo (Headings)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tx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Char char="❖"/>
            </a:pP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bức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tranh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?</a:t>
            </a:r>
            <a:endParaRPr sz="2400" dirty="0">
              <a:solidFill>
                <a:schemeClr val="tx1"/>
              </a:solidFill>
              <a:latin typeface="UTM Avo (Headings)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tx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Char char="❖"/>
            </a:pP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mỗi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con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tranh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ích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?</a:t>
            </a:r>
            <a:endParaRPr sz="2400" dirty="0">
              <a:solidFill>
                <a:schemeClr val="tx1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048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95917" y="221226"/>
            <a:ext cx="7524770" cy="6565334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"/>
          <p:cNvSpPr/>
          <p:nvPr/>
        </p:nvSpPr>
        <p:spPr>
          <a:xfrm>
            <a:off x="8576831" y="2092033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8392401" y="5423718"/>
            <a:ext cx="530792" cy="429492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7289248" y="6245465"/>
            <a:ext cx="540304" cy="429492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6346258" y="789706"/>
            <a:ext cx="304800" cy="318655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8046039" y="3600711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9544910" y="1852857"/>
            <a:ext cx="1911927" cy="512618"/>
          </a:xfrm>
          <a:prstGeom prst="wedgeRoundRectCallout">
            <a:avLst>
              <a:gd name="adj1" fmla="val -81824"/>
              <a:gd name="adj2" fmla="val 15333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trâu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9544911" y="692724"/>
            <a:ext cx="2121063" cy="512618"/>
          </a:xfrm>
          <a:prstGeom prst="wedgeRoundRectCallout">
            <a:avLst>
              <a:gd name="adj1" fmla="val -199123"/>
              <a:gd name="adj2" fmla="val 8409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Trường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tiểu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học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320377" y="913969"/>
            <a:ext cx="1911927" cy="512618"/>
          </a:xfrm>
          <a:prstGeom prst="wedgeRoundRectCallout">
            <a:avLst>
              <a:gd name="adj1" fmla="val 225741"/>
              <a:gd name="adj2" fmla="val 216264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Nông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dân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" name="Google Shape;130;p5"/>
          <p:cNvSpPr/>
          <p:nvPr/>
        </p:nvSpPr>
        <p:spPr>
          <a:xfrm>
            <a:off x="5595314" y="2244433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/>
          </a:p>
        </p:txBody>
      </p:sp>
      <p:sp>
        <p:nvSpPr>
          <p:cNvPr id="131" name="Google Shape;131;p5"/>
          <p:cNvSpPr/>
          <p:nvPr/>
        </p:nvSpPr>
        <p:spPr>
          <a:xfrm>
            <a:off x="9544910" y="2920309"/>
            <a:ext cx="1911927" cy="512618"/>
          </a:xfrm>
          <a:prstGeom prst="wedgeRoundRectCallout">
            <a:avLst>
              <a:gd name="adj1" fmla="val -153564"/>
              <a:gd name="adj2" fmla="val -73856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CC00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Học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Sinh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7183602" y="2549235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CC00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3" name="Google Shape;133;p5"/>
          <p:cNvSpPr/>
          <p:nvPr/>
        </p:nvSpPr>
        <p:spPr>
          <a:xfrm>
            <a:off x="9544910" y="5240575"/>
            <a:ext cx="1911927" cy="512618"/>
          </a:xfrm>
          <a:prstGeom prst="wedgeRoundRectCallout">
            <a:avLst>
              <a:gd name="adj1" fmla="val -81825"/>
              <a:gd name="adj2" fmla="val 23695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Con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mèo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9544911" y="6162339"/>
            <a:ext cx="1911927" cy="512618"/>
          </a:xfrm>
          <a:prstGeom prst="wedgeRoundRectCallout">
            <a:avLst>
              <a:gd name="adj1" fmla="val -138619"/>
              <a:gd name="adj2" fmla="val 6972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Bông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hoa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386374" y="5544676"/>
            <a:ext cx="1911927" cy="512618"/>
          </a:xfrm>
          <a:prstGeom prst="wedgeRoundRectCallout">
            <a:avLst>
              <a:gd name="adj1" fmla="val 260431"/>
              <a:gd name="adj2" fmla="val -411102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3856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Đèn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đường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6" name="Google Shape;136;p5"/>
          <p:cNvSpPr/>
          <p:nvPr/>
        </p:nvSpPr>
        <p:spPr>
          <a:xfrm>
            <a:off x="6348400" y="3414228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3856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9544911" y="4080442"/>
            <a:ext cx="1911927" cy="512618"/>
          </a:xfrm>
          <a:prstGeom prst="wedgeRoundRectCallout">
            <a:avLst>
              <a:gd name="adj1" fmla="val -107980"/>
              <a:gd name="adj2" fmla="val -124025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Thơ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̣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xây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342930" y="2036617"/>
            <a:ext cx="1911927" cy="512618"/>
          </a:xfrm>
          <a:prstGeom prst="wedgeRoundRectCallout">
            <a:avLst>
              <a:gd name="adj1" fmla="val 159980"/>
              <a:gd name="adj2" fmla="val 85267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Cây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dừa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5"/>
          <p:cNvSpPr/>
          <p:nvPr/>
        </p:nvSpPr>
        <p:spPr>
          <a:xfrm>
            <a:off x="4372868" y="2615508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5"/>
          <p:cNvSpPr/>
          <p:nvPr/>
        </p:nvSpPr>
        <p:spPr>
          <a:xfrm>
            <a:off x="2471725" y="3547839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1" name="Google Shape;141;p5"/>
          <p:cNvSpPr/>
          <p:nvPr/>
        </p:nvSpPr>
        <p:spPr>
          <a:xfrm>
            <a:off x="2892974" y="4080442"/>
            <a:ext cx="346362" cy="304801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2" name="Google Shape;142;p5"/>
          <p:cNvSpPr/>
          <p:nvPr/>
        </p:nvSpPr>
        <p:spPr>
          <a:xfrm>
            <a:off x="320377" y="3194329"/>
            <a:ext cx="1911927" cy="512618"/>
          </a:xfrm>
          <a:prstGeom prst="wedgeRoundRectCallout">
            <a:avLst>
              <a:gd name="adj1" fmla="val 63581"/>
              <a:gd name="adj2" fmla="val 35098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+mj-lt"/>
                <a:ea typeface="Times New Roman"/>
                <a:cs typeface="Times New Roman"/>
                <a:sym typeface="Times New Roman"/>
              </a:rPr>
              <a:t>Cây chuối</a:t>
            </a:r>
            <a:endParaRPr sz="2000" dirty="0">
              <a:solidFill>
                <a:srgbClr val="000000"/>
              </a:solidFill>
              <a:latin typeface="+mj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3" name="Google Shape;143;p5"/>
          <p:cNvSpPr/>
          <p:nvPr/>
        </p:nvSpPr>
        <p:spPr>
          <a:xfrm>
            <a:off x="386374" y="4302792"/>
            <a:ext cx="1911927" cy="512618"/>
          </a:xfrm>
          <a:prstGeom prst="wedgeRoundRectCallout">
            <a:avLst>
              <a:gd name="adj1" fmla="val 83757"/>
              <a:gd name="adj2" fmla="val -48517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Xe</a:t>
            </a:r>
            <a:r>
              <a:rPr lang="en-US" sz="2000" dirty="0">
                <a:solidFill>
                  <a:srgbClr val="000000"/>
                </a:solidFill>
                <a:latin typeface="UTM Avo (Headings)"/>
                <a:ea typeface="Times New Roman"/>
                <a:cs typeface="Times New Roman"/>
                <a:sym typeface="Times New Roman"/>
              </a:rPr>
              <a:t> taxi</a:t>
            </a:r>
            <a:endParaRPr sz="2000" dirty="0">
              <a:solidFill>
                <a:srgbClr val="000000"/>
              </a:solidFill>
              <a:latin typeface="UTM Avo (Headings)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240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1888</Words>
  <Application>Microsoft Office PowerPoint</Application>
  <PresentationFormat>Widescreen</PresentationFormat>
  <Paragraphs>245</Paragraphs>
  <Slides>30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Calibri</vt:lpstr>
      <vt:lpstr>Arial-RoundedUTM Avo (Headings)</vt:lpstr>
      <vt:lpstr>Arial-Rounded</vt:lpstr>
      <vt:lpstr>UTM Avo</vt:lpstr>
      <vt:lpstr>Arial</vt:lpstr>
      <vt:lpstr>Noto Sans Symbols</vt:lpstr>
      <vt:lpstr>Times New Roman</vt:lpstr>
      <vt:lpstr>UTM Avo (Headings)</vt:lpstr>
      <vt:lpstr>Office Theme</vt:lpstr>
      <vt:lpstr>3_Office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81</cp:revision>
  <dcterms:created xsi:type="dcterms:W3CDTF">2021-11-01T08:16:43Z</dcterms:created>
  <dcterms:modified xsi:type="dcterms:W3CDTF">2022-02-27T05:27:06Z</dcterms:modified>
</cp:coreProperties>
</file>