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00" r:id="rId2"/>
    <p:sldMasterId id="2147483713" r:id="rId3"/>
  </p:sldMasterIdLst>
  <p:notesMasterIdLst>
    <p:notesMasterId r:id="rId17"/>
  </p:notesMasterIdLst>
  <p:sldIdLst>
    <p:sldId id="283" r:id="rId4"/>
    <p:sldId id="325" r:id="rId5"/>
    <p:sldId id="321" r:id="rId6"/>
    <p:sldId id="322" r:id="rId7"/>
    <p:sldId id="323" r:id="rId8"/>
    <p:sldId id="324" r:id="rId9"/>
    <p:sldId id="304" r:id="rId10"/>
    <p:sldId id="326" r:id="rId11"/>
    <p:sldId id="327" r:id="rId12"/>
    <p:sldId id="328" r:id="rId13"/>
    <p:sldId id="329" r:id="rId14"/>
    <p:sldId id="320" r:id="rId15"/>
    <p:sldId id="301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ahoma" panose="020B0604030504040204" pitchFamily="34" charset="0"/>
      <p:regular r:id="rId22"/>
      <p:bold r:id="rId23"/>
    </p:embeddedFont>
    <p:embeddedFont>
      <p:font typeface="UTM Avo" panose="02040603050506020204" pitchFamily="18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8B27D-DEBB-4E30-8071-9F32B71333D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DAA26-E148-46EF-9F03-4E1981EEB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3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837353-30EB-4A48-80EB-173D804AEFBD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>
                <a:defRPr/>
              </a:pPr>
              <a:t>12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04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E69D-A7EE-4D55-AB83-E9E0448BC2CC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EA51-6D94-4D93-84F8-BBB4B206C6A8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1B562-7EF2-4816-A74D-228169BB6827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1E393-F139-4437-A81C-86BE25AA2FCB}" type="datetime1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5325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E69D-A7EE-4D55-AB83-E9E0448BC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779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0F2DC-882D-4575-9281-AA5E236284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560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437F-A320-41AE-8AEE-03388B65FC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74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3262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14CE-CD91-4F36-95A8-B85BE9BA5B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97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F650-3993-43CC-95BC-CEC8340688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46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0F2DC-882D-4575-9281-AA5E2362841F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87DD-1B37-4B19-9E52-9A4211092FF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40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ED38-7277-4220-9891-A6CA0FF6AC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594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0E7-427B-44A8-B07B-A74978C2E2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364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EA51-6D94-4D93-84F8-BBB4B206C6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467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1B562-7EF2-4816-A74D-228169BB682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388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1E393-F139-4437-A81C-86BE25AA2F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37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884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884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8846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884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437F-A320-41AE-8AEE-03388B65FC5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95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74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8255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96471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8584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486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635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6243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0820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77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4542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14CE-CD91-4F36-95A8-B85BE9BA5B6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F650-3993-43CC-95BC-CEC83406881A}" type="datetime1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87DD-1B37-4B19-9E52-9A4211092FF7}" type="datetime1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ED38-7277-4220-9891-A6CA0FF6ACD2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0E7-427B-44A8-B07B-A74978C2E29D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61A9B-6D0A-4353-BFF8-564EB26CF951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  <p:sldLayoutId id="2147483737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61A9B-6D0A-4353-BFF8-564EB26CF9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1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33" r:id="rId13"/>
    <p:sldLayoutId id="2147483734" r:id="rId14"/>
    <p:sldLayoutId id="2147483735" r:id="rId15"/>
    <p:sldLayoutId id="2147483736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14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3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0.png"/><Relationship Id="rId18" Type="http://schemas.openxmlformats.org/officeDocument/2006/relationships/audio" Target="../media/audio2.wav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1.png"/><Relationship Id="rId12" Type="http://schemas.microsoft.com/office/2007/relationships/hdphoto" Target="../media/hdphoto3.wdp"/><Relationship Id="rId17" Type="http://schemas.openxmlformats.org/officeDocument/2006/relationships/audio" Target="../media/audio1.wav"/><Relationship Id="rId2" Type="http://schemas.microsoft.com/office/2007/relationships/media" Target="../media/media2.mp3"/><Relationship Id="rId16" Type="http://schemas.openxmlformats.org/officeDocument/2006/relationships/image" Target="../media/image8.gif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13.png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0.png"/><Relationship Id="rId18" Type="http://schemas.openxmlformats.org/officeDocument/2006/relationships/audio" Target="../media/audio2.wav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1.png"/><Relationship Id="rId12" Type="http://schemas.microsoft.com/office/2007/relationships/hdphoto" Target="../media/hdphoto3.wdp"/><Relationship Id="rId17" Type="http://schemas.openxmlformats.org/officeDocument/2006/relationships/audio" Target="../media/audio1.wav"/><Relationship Id="rId2" Type="http://schemas.microsoft.com/office/2007/relationships/media" Target="../media/media2.mp3"/><Relationship Id="rId16" Type="http://schemas.openxmlformats.org/officeDocument/2006/relationships/image" Target="../media/image8.gif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13.png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0.png"/><Relationship Id="rId18" Type="http://schemas.openxmlformats.org/officeDocument/2006/relationships/audio" Target="../media/audio2.wav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1.png"/><Relationship Id="rId12" Type="http://schemas.microsoft.com/office/2007/relationships/hdphoto" Target="../media/hdphoto3.wdp"/><Relationship Id="rId17" Type="http://schemas.openxmlformats.org/officeDocument/2006/relationships/audio" Target="../media/audio1.wav"/><Relationship Id="rId2" Type="http://schemas.microsoft.com/office/2007/relationships/media" Target="../media/media2.mp3"/><Relationship Id="rId16" Type="http://schemas.openxmlformats.org/officeDocument/2006/relationships/image" Target="../media/image8.gif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13.png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-46383" y="1874728"/>
            <a:ext cx="1228476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 7 - Trao đổi</a:t>
            </a:r>
            <a:r>
              <a:rPr kumimoji="0" lang="en-US" sz="47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: Chào hỏi, tự giới thiệu</a:t>
            </a: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64" y="3620310"/>
            <a:ext cx="9762186" cy="323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270455" y="425002"/>
            <a:ext cx="11101589" cy="1015491"/>
            <a:chOff x="2470108" y="2002067"/>
            <a:chExt cx="2297849" cy="966897"/>
          </a:xfrm>
        </p:grpSpPr>
        <p:sp>
          <p:nvSpPr>
            <p:cNvPr id="5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6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552368" y="2085864"/>
              <a:ext cx="2215589" cy="849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Giả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sử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em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được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mời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lên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sân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khấu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giao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lưu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với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các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bạn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trong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trường</a:t>
              </a:r>
              <a:r>
                <a:rPr lang="en-US" altLang="zh-CN" sz="260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, e</a:t>
              </a:r>
              <a:r>
                <a:rPr kumimoji="0" lang="en-US" altLang="zh-CN" sz="26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m</a:t>
              </a:r>
              <a:r>
                <a:rPr kumimoji="0" lang="en-US" altLang="zh-CN" sz="2600" i="0" u="none" strike="noStrike" kern="1200" cap="none" spc="0" normalizeH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kumimoji="0" lang="en-US" altLang="zh-CN" sz="260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hãy</a:t>
              </a:r>
              <a:r>
                <a:rPr kumimoji="0" lang="en-US" altLang="zh-CN" sz="26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kumimoji="0" lang="en-US" altLang="zh-CN" sz="260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tự</a:t>
              </a:r>
              <a:r>
                <a:rPr kumimoji="0" lang="en-US" altLang="zh-CN" sz="26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kumimoji="0" lang="en-US" altLang="zh-CN" sz="260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giới</a:t>
              </a:r>
              <a:r>
                <a:rPr kumimoji="0" lang="en-US" altLang="zh-CN" sz="26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kumimoji="0" lang="en-US" altLang="zh-CN" sz="260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thiệu</a:t>
              </a:r>
              <a:r>
                <a:rPr kumimoji="0" lang="en-US" altLang="zh-CN" sz="26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kumimoji="0" lang="en-US" altLang="zh-CN" sz="2600" i="0" u="none" strike="noStrike" kern="1200" cap="none" spc="0" normalizeH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về</a:t>
              </a:r>
              <a:r>
                <a:rPr kumimoji="0" lang="en-US" altLang="zh-CN" sz="2600" i="0" u="none" strike="noStrike" kern="1200" cap="none" spc="0" normalizeH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Arial-Rounded" panose="020B0604020202020204" pitchFamily="34" charset="0"/>
                  <a:cs typeface="Times New Roman" pitchFamily="18" charset="0"/>
                </a:rPr>
                <a:t> mình: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425002" y="1537759"/>
            <a:ext cx="10947042" cy="19852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a) Nói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lời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chào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b) Tự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giới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thiệu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:</a:t>
            </a:r>
          </a:p>
          <a:p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   - Tên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em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gì</a:t>
            </a:r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?                                               - Sở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thích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em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gì</a:t>
            </a:r>
            <a:endParaRPr lang="en-US" sz="2400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   - Em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học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lớp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nào</a:t>
            </a:r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?                             - Mơ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ước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em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gì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?</a:t>
            </a:r>
          </a:p>
          <a:p>
            <a:r>
              <a:rPr lang="en-US" sz="2400">
                <a:solidFill>
                  <a:schemeClr val="tx1"/>
                </a:solidFill>
                <a:cs typeface="Times New Roman" pitchFamily="18" charset="0"/>
              </a:rPr>
              <a:t>c) Có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thể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biểu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diễn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tiết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mục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hát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cs typeface="Times New Roman" pitchFamily="18" charset="0"/>
              </a:rPr>
              <a:t>múa</a:t>
            </a: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,…..</a:t>
            </a:r>
          </a:p>
        </p:txBody>
      </p:sp>
    </p:spTree>
    <p:extLst>
      <p:ext uri="{BB962C8B-B14F-4D97-AF65-F5344CB8AC3E}">
        <p14:creationId xmlns:p14="http://schemas.microsoft.com/office/powerpoint/2010/main" val="17664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75" y="2558484"/>
            <a:ext cx="11067520" cy="414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613775" y="1071289"/>
            <a:ext cx="5439468" cy="2461364"/>
          </a:xfrm>
          <a:prstGeom prst="wedgeRoundRectCallout">
            <a:avLst>
              <a:gd name="adj1" fmla="val -16499"/>
              <a:gd name="adj2" fmla="val 708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cs typeface="Times New Roman" pitchFamily="18" charset="0"/>
              </a:rPr>
              <a:t>Chào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bạn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Quang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Hải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học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sinh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lớp</a:t>
            </a:r>
            <a:r>
              <a:rPr lang="en-US" sz="2400" dirty="0">
                <a:cs typeface="Times New Roman" pitchFamily="18" charset="0"/>
              </a:rPr>
              <a:t> 2A2. </a:t>
            </a:r>
            <a:r>
              <a:rPr lang="en-US" sz="2400" dirty="0" err="1">
                <a:cs typeface="Times New Roman" pitchFamily="18" charset="0"/>
              </a:rPr>
              <a:t>Sở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thích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của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mình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đá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bóng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Mình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mơ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ước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sau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này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sẽ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trở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thành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một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cầu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thủ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đá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bóng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giỏi</a:t>
            </a:r>
            <a:endParaRPr lang="en-US" sz="2400" dirty="0">
              <a:cs typeface="Times New Roman" pitchFamily="18" charset="0"/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6096000" y="1363489"/>
            <a:ext cx="5656877" cy="3093928"/>
          </a:xfrm>
          <a:prstGeom prst="cloudCallout">
            <a:avLst>
              <a:gd name="adj1" fmla="val 5349"/>
              <a:gd name="adj2" fmla="val 60002"/>
            </a:avLst>
          </a:prstGeom>
          <a:solidFill>
            <a:srgbClr val="B850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cs typeface="Times New Roman" pitchFamily="18" charset="0"/>
              </a:rPr>
              <a:t>Chào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bạn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Thanh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Lê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học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sinh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lớp</a:t>
            </a:r>
            <a:r>
              <a:rPr lang="en-US" sz="2400" dirty="0">
                <a:cs typeface="Times New Roman" pitchFamily="18" charset="0"/>
              </a:rPr>
              <a:t> 2A. </a:t>
            </a:r>
            <a:r>
              <a:rPr lang="en-US" sz="2400" dirty="0" err="1">
                <a:cs typeface="Times New Roman" pitchFamily="18" charset="0"/>
              </a:rPr>
              <a:t>Sở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thích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của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là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vẽ</a:t>
            </a:r>
            <a:r>
              <a:rPr lang="en-US" sz="2400" dirty="0">
                <a:cs typeface="Times New Roman" pitchFamily="18" charset="0"/>
              </a:rPr>
              <a:t>. </a:t>
            </a:r>
            <a:r>
              <a:rPr lang="en-US" sz="2400" dirty="0" err="1">
                <a:cs typeface="Times New Roman" pitchFamily="18" charset="0"/>
              </a:rPr>
              <a:t>Tôi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ước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mơ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sau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này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trở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thành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cô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giáo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dạy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môn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Mĩ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thuật</a:t>
            </a:r>
            <a:endParaRPr lang="en-US" sz="2400" dirty="0"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D4EF3-BEF0-471D-90F8-67253C02EAD0}"/>
              </a:ext>
            </a:extLst>
          </p:cNvPr>
          <p:cNvSpPr txBox="1"/>
          <p:nvPr/>
        </p:nvSpPr>
        <p:spPr>
          <a:xfrm>
            <a:off x="410817" y="518735"/>
            <a:ext cx="1106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Thực hiện việc chào hỏi, giới thiệu với bạn trong tổ của mình</a:t>
            </a:r>
            <a:endParaRPr kumimoji="0" lang="en-US" sz="26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8" t="16713" b="14111"/>
          <a:stretch>
            <a:fillRect/>
          </a:stretch>
        </p:blipFill>
        <p:spPr>
          <a:xfrm>
            <a:off x="2456500" y="955675"/>
            <a:ext cx="7558181" cy="536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3315" y="3721611"/>
            <a:ext cx="5002213" cy="1549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3" t="2191" r="2694" b="6031"/>
          <a:stretch>
            <a:fillRect/>
          </a:stretch>
        </p:blipFill>
        <p:spPr>
          <a:xfrm>
            <a:off x="112395" y="3453134"/>
            <a:ext cx="3482340" cy="3165475"/>
          </a:xfrm>
          <a:prstGeom prst="rect">
            <a:avLst/>
          </a:prstGeom>
        </p:spPr>
      </p:pic>
      <p:pic>
        <p:nvPicPr>
          <p:cNvPr id="7173" name="图片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93" y="606066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025f93bab81e29a45dfc8ebfbf481b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3372" y="955675"/>
            <a:ext cx="4785995" cy="67640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4225" y="1973279"/>
            <a:ext cx="60092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7200" dirty="0" err="1">
                <a:solidFill>
                  <a:prstClr val="black"/>
                </a:solidFill>
              </a:rPr>
              <a:t>Củng</a:t>
            </a:r>
            <a:r>
              <a:rPr lang="en-US" sz="7200" dirty="0">
                <a:solidFill>
                  <a:prstClr val="black"/>
                </a:solidFill>
              </a:rPr>
              <a:t> </a:t>
            </a:r>
            <a:r>
              <a:rPr lang="en-US" sz="7200" dirty="0" err="1">
                <a:solidFill>
                  <a:prstClr val="black"/>
                </a:solidFill>
              </a:rPr>
              <a:t>cố</a:t>
            </a:r>
            <a:endParaRPr lang="en-US" sz="720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sz="7200" dirty="0">
                <a:solidFill>
                  <a:prstClr val="black"/>
                </a:solidFill>
              </a:rPr>
              <a:t> </a:t>
            </a:r>
            <a:r>
              <a:rPr lang="en-US" sz="7200" dirty="0" err="1">
                <a:solidFill>
                  <a:prstClr val="black"/>
                </a:solidFill>
              </a:rPr>
              <a:t>bài</a:t>
            </a:r>
            <a:r>
              <a:rPr lang="en-US" sz="7200" dirty="0">
                <a:solidFill>
                  <a:prstClr val="black"/>
                </a:solidFill>
              </a:rPr>
              <a:t> </a:t>
            </a:r>
            <a:r>
              <a:rPr lang="en-US" sz="7200" dirty="0" err="1">
                <a:solidFill>
                  <a:prstClr val="black"/>
                </a:solidFill>
              </a:rPr>
              <a:t>học</a:t>
            </a:r>
            <a:endParaRPr lang="en-US" sz="7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2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55369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89864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3A791E83-5DA1-478A-9D5A-53EA60DC7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70"/>
            <a:ext cx="12192000" cy="6402034"/>
          </a:xfrm>
          <a:prstGeom prst="rect">
            <a:avLst/>
          </a:prstGeom>
        </p:spPr>
      </p:pic>
      <p:pic>
        <p:nvPicPr>
          <p:cNvPr id="4" name="Picture 2" descr="Ant Move by kossork on DeviantArt">
            <a:extLst>
              <a:ext uri="{FF2B5EF4-FFF2-40B4-BE49-F238E27FC236}">
                <a16:creationId xmlns:a16="http://schemas.microsoft.com/office/drawing/2014/main" id="{8E940396-AB01-48B6-A8AB-AB0AF0DF3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5347" y="19050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24F520-F786-4F29-A618-5652F9C922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94146" y="2391580"/>
            <a:ext cx="849280" cy="8251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01BFEB-B5A6-449E-9457-FBFED1ED0E93}"/>
              </a:ext>
            </a:extLst>
          </p:cNvPr>
          <p:cNvSpPr/>
          <p:nvPr/>
        </p:nvSpPr>
        <p:spPr>
          <a:xfrm>
            <a:off x="3994712" y="455966"/>
            <a:ext cx="4488888" cy="14165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TRÒ CHƠI </a:t>
            </a:r>
          </a:p>
          <a:p>
            <a:pPr algn="ctr"/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KIẾN THA MỒI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nen">
            <a:hlinkClick r:id="" action="ppaction://media"/>
            <a:extLst>
              <a:ext uri="{FF2B5EF4-FFF2-40B4-BE49-F238E27FC236}">
                <a16:creationId xmlns:a16="http://schemas.microsoft.com/office/drawing/2014/main" id="{861EC290-16CA-4D69-BD88-4E1AAA779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47409" y="-1536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68659 -0.01945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23" y="-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0.68763 -0.0169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75" y="-8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297"/>
            <a:ext cx="12192000" cy="64597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80"/>
          <a:stretch/>
        </p:blipFill>
        <p:spPr>
          <a:xfrm>
            <a:off x="6091320" y="383350"/>
            <a:ext cx="2595974" cy="2114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80"/>
          <a:stretch/>
        </p:blipFill>
        <p:spPr>
          <a:xfrm flipH="1">
            <a:off x="3482089" y="383350"/>
            <a:ext cx="2595974" cy="2114990"/>
          </a:xfrm>
          <a:prstGeom prst="rect">
            <a:avLst/>
          </a:prstGeom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5342864" y="3776808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mèo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DAS1">
            <a:extLst>
              <a:ext uri="{FF2B5EF4-FFF2-40B4-BE49-F238E27FC236}">
                <a16:creationId xmlns:a16="http://schemas.microsoft.com/office/drawing/2014/main" id="{378F5FCA-6527-4896-A122-2456E3A28E3E}"/>
              </a:ext>
            </a:extLst>
          </p:cNvPr>
          <p:cNvSpPr/>
          <p:nvPr/>
        </p:nvSpPr>
        <p:spPr>
          <a:xfrm flipH="1">
            <a:off x="2558255" y="3776808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 </a:t>
            </a:r>
            <a:r>
              <a:rPr lang="en-US" sz="2800" b="1" dirty="0" err="1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endParaRPr lang="en-US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8038484" y="3745800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thỏ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83082" y="6298888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7486" y="5334083"/>
            <a:ext cx="849280" cy="82518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AC3371E-75F0-424F-BA67-C56BD1C05DAA}"/>
              </a:ext>
            </a:extLst>
          </p:cNvPr>
          <p:cNvSpPr/>
          <p:nvPr/>
        </p:nvSpPr>
        <p:spPr>
          <a:xfrm>
            <a:off x="2415288" y="383350"/>
            <a:ext cx="7179286" cy="2051436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4"/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Hai tai như đôi quạt, </a:t>
            </a:r>
            <a:endParaRPr lang="en-US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4"/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Cái mũi mọc rất dài, </a:t>
            </a:r>
            <a:endParaRPr lang="en-US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4"/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lớn như quả núi, </a:t>
            </a:r>
            <a:endParaRPr lang="en-US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4"/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Kéo gỗ rất dẻo dai</a:t>
            </a:r>
            <a:endParaRPr lang="en-US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4"/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</a:t>
            </a:r>
            <a:r>
              <a:rPr lang="vi-VN" sz="28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- Là con gì?</a:t>
            </a:r>
            <a:endParaRPr lang="en-US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542" y="169449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98341" y="2370529"/>
            <a:ext cx="849280" cy="8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6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2.96296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2.22222E-6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7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6394 0.45 " pathEditMode="relative" rAng="0" ptsTypes="AA">
                                          <p:cBhvr>
                                            <p:cTn id="5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2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3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5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6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7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0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" fill="hold">
                          <p:stCondLst>
                            <p:cond delay="0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4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6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2.96296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2.22222E-6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7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6394 0.45 " pathEditMode="relative" rAng="0" ptsTypes="AA">
                                          <p:cBhvr>
                                            <p:cTn id="5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2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3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5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6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7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0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" fill="hold">
                          <p:stCondLst>
                            <p:cond delay="0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4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6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350"/>
            <a:ext cx="12192000" cy="6474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80"/>
          <a:stretch/>
        </p:blipFill>
        <p:spPr>
          <a:xfrm>
            <a:off x="3214274" y="383350"/>
            <a:ext cx="5495747" cy="2120879"/>
          </a:xfrm>
          <a:prstGeom prst="rect">
            <a:avLst/>
          </a:prstGeom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7584900" y="3814240"/>
            <a:ext cx="2128943" cy="996299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4975669" y="3842456"/>
            <a:ext cx="2207742" cy="1127109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DAS1">
            <a:extLst>
              <a:ext uri="{FF2B5EF4-FFF2-40B4-BE49-F238E27FC236}">
                <a16:creationId xmlns:a16="http://schemas.microsoft.com/office/drawing/2014/main" id="{6C8C754C-4205-4C69-BC07-0A9E09FC5011}"/>
              </a:ext>
            </a:extLst>
          </p:cNvPr>
          <p:cNvSpPr/>
          <p:nvPr/>
        </p:nvSpPr>
        <p:spPr>
          <a:xfrm flipH="1">
            <a:off x="2415288" y="3814241"/>
            <a:ext cx="2156712" cy="1155324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83082" y="6298888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9632" y="5341245"/>
            <a:ext cx="849280" cy="82518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7BFBB8-2F50-43A1-AD21-CB7A250E6D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7310" y="5341245"/>
            <a:ext cx="849280" cy="825187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3733" y="253195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22532" y="2454275"/>
            <a:ext cx="849280" cy="82518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43199" y="658959"/>
            <a:ext cx="609600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/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Cho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: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Bút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thước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phấn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cặp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tóc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áo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quần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ổi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chỉ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?</a:t>
            </a:r>
            <a:endParaRPr lang="vi-VN" sz="32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72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7 4.44444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7.40741E-7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" dur="81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1932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" dur="118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3164 0.54328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28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815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0" dur="1932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4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5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7 4.44444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7.40741E-7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" dur="81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1932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" dur="118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3164 0.54328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28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815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0" dur="1932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4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5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450"/>
            <a:ext cx="12192000" cy="6474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80"/>
          <a:stretch/>
        </p:blipFill>
        <p:spPr>
          <a:xfrm>
            <a:off x="6103092" y="383350"/>
            <a:ext cx="2595974" cy="21406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80"/>
          <a:stretch/>
        </p:blipFill>
        <p:spPr>
          <a:xfrm flipH="1">
            <a:off x="3493861" y="383350"/>
            <a:ext cx="2595974" cy="2140670"/>
          </a:xfrm>
          <a:prstGeom prst="rect">
            <a:avLst/>
          </a:prstGeom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8054671" y="3765847"/>
            <a:ext cx="2075012" cy="91217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DAS1">
            <a:extLst>
              <a:ext uri="{FF2B5EF4-FFF2-40B4-BE49-F238E27FC236}">
                <a16:creationId xmlns:a16="http://schemas.microsoft.com/office/drawing/2014/main" id="{378F5FCA-6527-4896-A122-2456E3A28E3E}"/>
              </a:ext>
            </a:extLst>
          </p:cNvPr>
          <p:cNvSpPr/>
          <p:nvPr/>
        </p:nvSpPr>
        <p:spPr>
          <a:xfrm flipH="1">
            <a:off x="2768257" y="3742201"/>
            <a:ext cx="2075012" cy="93581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5479791" y="3765847"/>
            <a:ext cx="2075012" cy="660947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83082" y="6298888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9535" y="5292731"/>
            <a:ext cx="849280" cy="82518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7BFBB8-2F50-43A1-AD21-CB7A250E6D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4327" y="5292748"/>
            <a:ext cx="849280" cy="8251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05A324B-D4A1-4995-8418-8C144795039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07661" y="6040964"/>
            <a:ext cx="849280" cy="825187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19EA68A-25F5-45E8-832C-7EF7DD4D0E9B}"/>
              </a:ext>
            </a:extLst>
          </p:cNvPr>
          <p:cNvSpPr/>
          <p:nvPr/>
        </p:nvSpPr>
        <p:spPr>
          <a:xfrm>
            <a:off x="3493861" y="421450"/>
            <a:ext cx="5398348" cy="1987882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Cho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: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Mùa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màng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giây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tháng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tiết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err="1">
                <a:solidFill>
                  <a:schemeClr val="tx1"/>
                </a:solidFill>
                <a:cs typeface="Arial" panose="020B0604020202020204" pitchFamily="34" charset="0"/>
              </a:rPr>
              <a:t>học</a:t>
            </a:r>
            <a:r>
              <a:rPr lang="en-US" sz="3200">
                <a:solidFill>
                  <a:schemeClr val="tx1"/>
                </a:solidFill>
                <a:cs typeface="Arial" panose="020B0604020202020204" pitchFamily="34" charset="0"/>
              </a:rPr>
              <a:t>, mùa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xuân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cs typeface="Arial" panose="020B0604020202020204" pitchFamily="34" charset="0"/>
              </a:rPr>
              <a:t>chỉ</a:t>
            </a:r>
            <a:r>
              <a:rPr 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?</a:t>
            </a:r>
            <a:endParaRPr lang="vi-VN" sz="32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AEEF66DA-5251-4A4B-8443-07C0111B41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0299" y="5976181"/>
            <a:ext cx="849280" cy="825187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1235" y="223051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90034" y="2424131"/>
            <a:ext cx="849280" cy="8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2.59259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2.59259E-6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" fill="hold">
                          <p:stCondLst>
                            <p:cond delay="0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3" dur="118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1927 0.57824 " pathEditMode="relative" rAng="0" ptsTypes="AA">
                                          <p:cBhvr>
                                            <p:cTn id="6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72" y="29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9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1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" fill="hold">
                          <p:stCondLst>
                            <p:cond delay="0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1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" fill="hold">
                          <p:stCondLst>
                            <p:cond delay="0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0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2.59259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2.59259E-6 L 0.68763 -0.016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1372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815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1932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" fill="hold">
                          <p:stCondLst>
                            <p:cond delay="0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3" dur="118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1927 0.57824 " pathEditMode="relative" rAng="0" ptsTypes="AA">
                                          <p:cBhvr>
                                            <p:cTn id="6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72" y="29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3 -0.0169 L 1.18672 -0.0169 " pathEditMode="relative" rAng="0" ptsTypes="AA">
                                          <p:cBhvr>
                                            <p:cTn id="69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1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" fill="hold">
                          <p:stCondLst>
                            <p:cond delay="0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1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" fill="hold">
                          <p:stCondLst>
                            <p:cond delay="0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0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3A791E83-5DA1-478A-9D5A-53EA60DC7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70"/>
            <a:ext cx="12192000" cy="6402034"/>
          </a:xfrm>
          <a:prstGeom prst="rect">
            <a:avLst/>
          </a:prstGeom>
        </p:spPr>
      </p:pic>
      <p:pic>
        <p:nvPicPr>
          <p:cNvPr id="7" name="nen">
            <a:hlinkClick r:id="" action="ppaction://media"/>
            <a:extLst>
              <a:ext uri="{FF2B5EF4-FFF2-40B4-BE49-F238E27FC236}">
                <a16:creationId xmlns:a16="http://schemas.microsoft.com/office/drawing/2014/main" id="{861EC290-16CA-4D69-BD88-4E1AAA779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47409" y="-153634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1A64CE-707E-42BC-A1EB-1AB4055C91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4327" y="5292748"/>
            <a:ext cx="849280" cy="825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4DD368-7D35-4230-A5BB-68C2700B83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8927" y="5292748"/>
            <a:ext cx="849280" cy="8251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8B2F50-11A6-4107-800F-19EA43EB09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4287" y="6003552"/>
            <a:ext cx="849280" cy="8251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4C5531-0316-4F3B-872C-19E2DC20D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9687" y="5990252"/>
            <a:ext cx="849280" cy="82518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198A720-CAE5-4B59-99AF-3814AD4ADEF8}"/>
              </a:ext>
            </a:extLst>
          </p:cNvPr>
          <p:cNvGrpSpPr/>
          <p:nvPr/>
        </p:nvGrpSpPr>
        <p:grpSpPr>
          <a:xfrm>
            <a:off x="3072204" y="455967"/>
            <a:ext cx="4852595" cy="1922368"/>
            <a:chOff x="1137423" y="3384090"/>
            <a:chExt cx="3941402" cy="1269817"/>
          </a:xfrm>
          <a:solidFill>
            <a:srgbClr val="002060"/>
          </a:solidFill>
        </p:grpSpPr>
        <p:sp>
          <p:nvSpPr>
            <p:cNvPr id="13" name="Thought Bubble: Cloud 12">
              <a:extLst>
                <a:ext uri="{FF2B5EF4-FFF2-40B4-BE49-F238E27FC236}">
                  <a16:creationId xmlns:a16="http://schemas.microsoft.com/office/drawing/2014/main" id="{D88F03C0-4858-43DF-8611-C9EACC202A6D}"/>
                </a:ext>
              </a:extLst>
            </p:cNvPr>
            <p:cNvSpPr/>
            <p:nvPr/>
          </p:nvSpPr>
          <p:spPr>
            <a:xfrm>
              <a:off x="1137423" y="3384090"/>
              <a:ext cx="3941402" cy="1269817"/>
            </a:xfrm>
            <a:prstGeom prst="cloudCallout">
              <a:avLst>
                <a:gd name="adj1" fmla="val -48866"/>
                <a:gd name="adj2" fmla="val 10550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B72AA3-BCCD-46BD-9911-C44F32B6CBC3}"/>
                </a:ext>
              </a:extLst>
            </p:cNvPr>
            <p:cNvSpPr txBox="1"/>
            <p:nvPr/>
          </p:nvSpPr>
          <p:spPr>
            <a:xfrm>
              <a:off x="1402866" y="3575571"/>
              <a:ext cx="3425851" cy="71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bg1"/>
                  </a:solidFill>
                </a:rPr>
                <a:t>Cảm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ơn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các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bạn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US" sz="3200" b="1" dirty="0" err="1">
                  <a:solidFill>
                    <a:schemeClr val="bg1"/>
                  </a:solidFill>
                </a:rPr>
                <a:t>rất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nhiều</a:t>
              </a:r>
              <a:r>
                <a:rPr lang="en-US" sz="3200" b="1" dirty="0">
                  <a:solidFill>
                    <a:schemeClr val="bg1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02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193182" y="477672"/>
            <a:ext cx="11500835" cy="1452352"/>
            <a:chOff x="2470108" y="2085864"/>
            <a:chExt cx="2297849" cy="966897"/>
          </a:xfrm>
        </p:grpSpPr>
        <p:sp>
          <p:nvSpPr>
            <p:cNvPr id="4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85864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5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546532" y="2170836"/>
              <a:ext cx="2178272" cy="860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1.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Cùng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bạn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đóng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vai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các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đồ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vật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, con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vật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,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loài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cây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trong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bài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thơ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</a:p>
            <a:p>
              <a:pPr algn="just">
                <a:defRPr/>
              </a:pPr>
              <a:r>
                <a:rPr lang="en-US" altLang="zh-CN" sz="260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“Mỗi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người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một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việc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”: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Tự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giới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thiệu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mình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và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cho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biết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mình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làm</a:t>
              </a:r>
              <a:endParaRPr lang="en-US" altLang="zh-CN" sz="2600" dirty="0">
                <a:solidFill>
                  <a:prstClr val="black"/>
                </a:solidFill>
                <a:ea typeface="Arial-Rounded" panose="020B0604020202020204" pitchFamily="34" charset="0"/>
                <a:cs typeface="Times New Roman" pitchFamily="18" charset="0"/>
              </a:endParaRPr>
            </a:p>
            <a:p>
              <a:pPr algn="just">
                <a:defRPr/>
              </a:pP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được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việc</a:t>
              </a:r>
              <a:r>
                <a:rPr lang="en-US" altLang="zh-CN" sz="2600" dirty="0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 </a:t>
              </a:r>
              <a:r>
                <a:rPr lang="en-US" altLang="zh-CN" sz="2600" dirty="0" err="1">
                  <a:solidFill>
                    <a:prstClr val="black"/>
                  </a:solidFill>
                  <a:ea typeface="Arial-Rounded" panose="020B0604020202020204" pitchFamily="34" charset="0"/>
                  <a:cs typeface="Times New Roman" pitchFamily="18" charset="0"/>
                </a:rPr>
                <a:t>gì</a:t>
              </a:r>
              <a:r>
                <a:rPr lang="en-US" altLang="zh-CN" sz="2400" dirty="0">
                  <a:solidFill>
                    <a:prstClr val="black"/>
                  </a:solidFill>
                  <a:ea typeface="Arial-Rounded" panose="020B0604020202020204" pitchFamily="34" charset="0"/>
                  <a:cs typeface="Arial-Rounded" panose="020B0604020202020204" pitchFamily="34" charset="0"/>
                </a:rPr>
                <a:t>.</a:t>
              </a:r>
              <a:endParaRPr lang="zh-CN" altLang="en-US" sz="2400" dirty="0">
                <a:solidFill>
                  <a:prstClr val="black"/>
                </a:solidFill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1015110" y="2151252"/>
            <a:ext cx="9608098" cy="55759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M: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60" y="2820472"/>
            <a:ext cx="10247398" cy="381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07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78" y="449906"/>
            <a:ext cx="11717282" cy="603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103310" y="2304119"/>
            <a:ext cx="3368583" cy="1543702"/>
          </a:xfrm>
          <a:prstGeom prst="cloudCallout">
            <a:avLst>
              <a:gd name="adj1" fmla="val 6694"/>
              <a:gd name="adj2" fmla="val 933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cs typeface="Times New Roman" pitchFamily="18" charset="0"/>
              </a:rPr>
              <a:t>Tôi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là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cái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chổi</a:t>
            </a:r>
            <a:r>
              <a:rPr lang="en-US" sz="2000" dirty="0">
                <a:cs typeface="Times New Roman" pitchFamily="18" charset="0"/>
              </a:rPr>
              <a:t>. </a:t>
            </a:r>
            <a:r>
              <a:rPr lang="en-US" sz="2000" dirty="0" err="1">
                <a:cs typeface="Times New Roman" pitchFamily="18" charset="0"/>
              </a:rPr>
              <a:t>Hàng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ngày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tôi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quét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nhà</a:t>
            </a:r>
            <a:r>
              <a:rPr lang="en-US" sz="2000" dirty="0">
                <a:cs typeface="Times New Roman" pitchFamily="18" charset="0"/>
              </a:rPr>
              <a:t>, </a:t>
            </a:r>
            <a:r>
              <a:rPr lang="en-US" sz="2000" dirty="0" err="1">
                <a:cs typeface="Times New Roman" pitchFamily="18" charset="0"/>
              </a:rPr>
              <a:t>quét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sân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sạch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sẽ</a:t>
            </a:r>
            <a:endParaRPr lang="en-US" sz="2000" dirty="0">
              <a:cs typeface="Times New Roman" pitchFamily="18" charset="0"/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3502075" y="1999253"/>
            <a:ext cx="2930994" cy="1898255"/>
          </a:xfrm>
          <a:prstGeom prst="cloudCallout">
            <a:avLst/>
          </a:prstGeom>
          <a:solidFill>
            <a:srgbClr val="B850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gà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Buổi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sáng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đánh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thức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mọi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dậy</a:t>
            </a:r>
            <a:endParaRPr lang="en-US" sz="20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6433069" y="1991250"/>
            <a:ext cx="2709602" cy="1728982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quyển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vở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giúp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mọi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chép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chữ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mỗi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ngày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8766319" y="2755479"/>
            <a:ext cx="3195941" cy="1420667"/>
          </a:xfrm>
          <a:prstGeom prst="cloudCallout">
            <a:avLst>
              <a:gd name="adj1" fmla="val -53877"/>
              <a:gd name="adj2" fmla="val 8063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là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ngọn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mướp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Tôi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xòe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lá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 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vươn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tay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leo</a:t>
            </a:r>
            <a:r>
              <a:rPr lang="en-US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Times New Roman" pitchFamily="18" charset="0"/>
              </a:rPr>
              <a:t>giàn</a:t>
            </a:r>
            <a:endParaRPr lang="en-US" sz="2000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6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0281"/>
            <a:ext cx="2598751" cy="306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434" y="3414341"/>
            <a:ext cx="2915697" cy="32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552" y="3414342"/>
            <a:ext cx="3529342" cy="32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894" y="3414341"/>
            <a:ext cx="3054105" cy="3334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-21116" y="1139868"/>
            <a:ext cx="2653550" cy="2040053"/>
          </a:xfrm>
          <a:prstGeom prst="wedgeEllipse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/>
              <a:buChar char="•"/>
            </a:pPr>
            <a:r>
              <a:rPr lang="en-US" sz="2000" dirty="0" err="1">
                <a:cs typeface="Times New Roman" pitchFamily="18" charset="0"/>
              </a:rPr>
              <a:t>Tôi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là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cây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kim</a:t>
            </a:r>
            <a:r>
              <a:rPr lang="en-US" sz="2000" dirty="0">
                <a:cs typeface="Times New Roman" pitchFamily="18" charset="0"/>
              </a:rPr>
              <a:t> (</a:t>
            </a:r>
            <a:r>
              <a:rPr lang="en-US" sz="2000" dirty="0" err="1">
                <a:cs typeface="Times New Roman" pitchFamily="18" charset="0"/>
              </a:rPr>
              <a:t>sợi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chỉ</a:t>
            </a:r>
            <a:r>
              <a:rPr lang="en-US" sz="2000" dirty="0">
                <a:cs typeface="Times New Roman" pitchFamily="18" charset="0"/>
              </a:rPr>
              <a:t>). </a:t>
            </a:r>
            <a:r>
              <a:rPr lang="en-US" sz="2000" dirty="0" err="1">
                <a:cs typeface="Times New Roman" pitchFamily="18" charset="0"/>
              </a:rPr>
              <a:t>Tôi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giúp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bà</a:t>
            </a:r>
            <a:r>
              <a:rPr lang="en-US" sz="2000" dirty="0">
                <a:cs typeface="Times New Roman" pitchFamily="18" charset="0"/>
              </a:rPr>
              <a:t> may </a:t>
            </a:r>
            <a:r>
              <a:rPr lang="en-US" sz="2000" dirty="0" err="1">
                <a:cs typeface="Times New Roman" pitchFamily="18" charset="0"/>
              </a:rPr>
              <a:t>vá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áo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quần</a:t>
            </a:r>
            <a:r>
              <a:rPr lang="en-US" sz="2000" dirty="0">
                <a:cs typeface="Times New Roman" pitchFamily="18" charset="0"/>
              </a:rPr>
              <a:t>.</a:t>
            </a:r>
            <a:endParaRPr lang="en-US" sz="2000" b="0" i="0" dirty="0">
              <a:effectLst/>
              <a:cs typeface="Times New Roman" pitchFamily="18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800102" y="1603329"/>
            <a:ext cx="2580360" cy="1576589"/>
          </a:xfrm>
          <a:prstGeom prst="wedgeRoundRect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Tôi là cái đồng hồ. Tôi chỉ thời gian cho mọi người</a:t>
            </a:r>
            <a:endParaRPr lang="en-US" sz="2400" dirty="0"/>
          </a:p>
        </p:txBody>
      </p:sp>
      <p:sp>
        <p:nvSpPr>
          <p:cNvPr id="9" name="Cloud Callout 8"/>
          <p:cNvSpPr/>
          <p:nvPr/>
        </p:nvSpPr>
        <p:spPr>
          <a:xfrm>
            <a:off x="5608551" y="463640"/>
            <a:ext cx="3432417" cy="2537342"/>
          </a:xfrm>
          <a:prstGeom prst="cloudCallo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cs typeface="Times New Roman" pitchFamily="18" charset="0"/>
              </a:rPr>
              <a:t> </a:t>
            </a:r>
          </a:p>
        </p:txBody>
      </p:sp>
      <p:sp>
        <p:nvSpPr>
          <p:cNvPr id="11" name="Oval Callout 10"/>
          <p:cNvSpPr/>
          <p:nvPr/>
        </p:nvSpPr>
        <p:spPr>
          <a:xfrm>
            <a:off x="9137895" y="713701"/>
            <a:ext cx="2916730" cy="2466217"/>
          </a:xfrm>
          <a:prstGeom prst="wedgeEllipseCallout">
            <a:avLst>
              <a:gd name="adj1" fmla="val -23554"/>
              <a:gd name="adj2" fmla="val 1157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</a:endParaRPr>
          </a:p>
          <a:p>
            <a:pPr algn="ctr"/>
            <a:r>
              <a:rPr lang="vi-VN" sz="2200" dirty="0">
                <a:solidFill>
                  <a:schemeClr val="tx1"/>
                </a:solidFill>
              </a:rPr>
              <a:t>Tôi là cánh cửa. Tôi giúp mọi người đón ánh nắng vào trong nhà</a:t>
            </a:r>
            <a:endParaRPr lang="en-US" sz="22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29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483</Words>
  <Application>Microsoft Office PowerPoint</Application>
  <PresentationFormat>Widescreen</PresentationFormat>
  <Paragraphs>60</Paragraphs>
  <Slides>13</Slides>
  <Notes>1</Notes>
  <HiddenSlides>0</HiddenSlides>
  <MMClips>29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Calibri</vt:lpstr>
      <vt:lpstr>UTM Avo</vt:lpstr>
      <vt:lpstr>Tahoma</vt:lpstr>
      <vt:lpstr>iCiel Panton Black</vt:lpstr>
      <vt:lpstr>Arial</vt:lpstr>
      <vt:lpstr>Times New Roman</vt:lpstr>
      <vt:lpstr>Arial-Rounded</vt:lpstr>
      <vt:lpstr>Office Theme</vt:lpstr>
      <vt:lpstr>2_Office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74</cp:revision>
  <dcterms:created xsi:type="dcterms:W3CDTF">2021-11-01T08:16:43Z</dcterms:created>
  <dcterms:modified xsi:type="dcterms:W3CDTF">2022-02-27T05:35:30Z</dcterms:modified>
</cp:coreProperties>
</file>