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83" r:id="rId2"/>
    <p:sldId id="315" r:id="rId3"/>
    <p:sldId id="337" r:id="rId4"/>
    <p:sldId id="349" r:id="rId5"/>
    <p:sldId id="350" r:id="rId6"/>
    <p:sldId id="351" r:id="rId7"/>
    <p:sldId id="352" r:id="rId8"/>
    <p:sldId id="353" r:id="rId9"/>
    <p:sldId id="355" r:id="rId10"/>
    <p:sldId id="357" r:id="rId11"/>
    <p:sldId id="356" r:id="rId12"/>
    <p:sldId id="358" r:id="rId13"/>
    <p:sldId id="359" r:id="rId14"/>
    <p:sldId id="298" r:id="rId15"/>
    <p:sldId id="361" r:id="rId16"/>
    <p:sldId id="270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UTM Avo" panose="02040603050506020204" pitchFamily="18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8B27D-DEBB-4E30-8071-9F32B71333D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DAA26-E148-46EF-9F03-4E1981EEB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3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E69D-A7EE-4D55-AB83-E9E0448BC2CC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EA51-6D94-4D93-84F8-BBB4B206C6A8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1B562-7EF2-4816-A74D-228169BB6827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1E393-F139-4437-A81C-86BE25AA2FCB}" type="datetime1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734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0F2DC-882D-4575-9281-AA5E2362841F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437F-A320-41AE-8AEE-03388B65FC5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14CE-CD91-4F36-95A8-B85BE9BA5B6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F650-3993-43CC-95BC-CEC83406881A}" type="datetime1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87DD-1B37-4B19-9E52-9A4211092FF7}" type="datetime1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ED38-7277-4220-9891-A6CA0FF6ACD2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0E7-427B-44A8-B07B-A74978C2E29D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61A9B-6D0A-4353-BFF8-564EB26CF951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  <p:sldLayoutId id="214748368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662609" y="1675404"/>
            <a:ext cx="108667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 8 – Bài</a:t>
            </a:r>
            <a:r>
              <a:rPr kumimoji="0" lang="en-US" sz="4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viết 2: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Luyện tập chào hỏi, tự giới thiệu</a:t>
            </a: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10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69" y="3465873"/>
            <a:ext cx="10928554" cy="277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9715" y="973394"/>
            <a:ext cx="107810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err="1"/>
              <a:t>Tôi</a:t>
            </a:r>
            <a:r>
              <a:rPr lang="en-US" sz="3600"/>
              <a:t> là:   </a:t>
            </a:r>
            <a:r>
              <a:rPr lang="en-US" sz="3600" dirty="0" err="1">
                <a:solidFill>
                  <a:srgbClr val="FF0000"/>
                </a:solidFill>
              </a:rPr>
              <a:t>Nguyễn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Bình</a:t>
            </a:r>
            <a:r>
              <a:rPr lang="en-US" sz="3600" dirty="0">
                <a:solidFill>
                  <a:srgbClr val="FF0000"/>
                </a:solidFill>
              </a:rPr>
              <a:t> An</a:t>
            </a:r>
          </a:p>
          <a:p>
            <a:r>
              <a:rPr lang="en-US" sz="3600" dirty="0"/>
              <a:t>- </a:t>
            </a:r>
            <a:r>
              <a:rPr lang="en-US" sz="3600" dirty="0" err="1"/>
              <a:t>Môn</a:t>
            </a:r>
            <a:r>
              <a:rPr lang="en-US" sz="3600" dirty="0"/>
              <a:t> </a:t>
            </a:r>
            <a:r>
              <a:rPr lang="en-US" sz="3600" dirty="0" err="1"/>
              <a:t>học</a:t>
            </a:r>
            <a:r>
              <a:rPr lang="en-US" sz="3600" dirty="0"/>
              <a:t> </a:t>
            </a:r>
            <a:r>
              <a:rPr lang="en-US" sz="3600" dirty="0" err="1"/>
              <a:t>tôi</a:t>
            </a:r>
            <a:r>
              <a:rPr lang="en-US" sz="3600" dirty="0"/>
              <a:t> </a:t>
            </a:r>
            <a:r>
              <a:rPr lang="en-US" sz="3600" dirty="0" err="1"/>
              <a:t>yêu</a:t>
            </a:r>
            <a:r>
              <a:rPr lang="en-US" sz="3600" dirty="0"/>
              <a:t> </a:t>
            </a:r>
            <a:r>
              <a:rPr lang="en-US" sz="3600" err="1"/>
              <a:t>thích</a:t>
            </a:r>
            <a:r>
              <a:rPr lang="en-US" sz="3600"/>
              <a:t> là: </a:t>
            </a:r>
            <a:r>
              <a:rPr lang="en-US" sz="3600" dirty="0" err="1">
                <a:solidFill>
                  <a:srgbClr val="FF0000"/>
                </a:solidFill>
              </a:rPr>
              <a:t>Môn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Tiếng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Việt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</a:p>
          <a:p>
            <a:r>
              <a:rPr lang="en-US" sz="3600" dirty="0"/>
              <a:t>- </a:t>
            </a:r>
            <a:r>
              <a:rPr lang="en-US" sz="3600" dirty="0" err="1"/>
              <a:t>Đồ</a:t>
            </a:r>
            <a:r>
              <a:rPr lang="en-US" sz="3600" dirty="0"/>
              <a:t> </a:t>
            </a:r>
            <a:r>
              <a:rPr lang="en-US" sz="3600" dirty="0" err="1"/>
              <a:t>chơi</a:t>
            </a:r>
            <a:r>
              <a:rPr lang="en-US" sz="3600" dirty="0"/>
              <a:t> </a:t>
            </a:r>
            <a:r>
              <a:rPr lang="en-US" sz="3600" dirty="0" err="1"/>
              <a:t>tôi</a:t>
            </a:r>
            <a:r>
              <a:rPr lang="en-US" sz="3600" dirty="0"/>
              <a:t> </a:t>
            </a:r>
            <a:r>
              <a:rPr lang="en-US" sz="3600" dirty="0" err="1"/>
              <a:t>yêu</a:t>
            </a:r>
            <a:r>
              <a:rPr lang="en-US" sz="3600" dirty="0"/>
              <a:t> </a:t>
            </a:r>
            <a:r>
              <a:rPr lang="en-US" sz="3600" err="1"/>
              <a:t>thích</a:t>
            </a:r>
            <a:r>
              <a:rPr lang="en-US" sz="3600"/>
              <a:t> là:   </a:t>
            </a:r>
            <a:r>
              <a:rPr lang="en-US" sz="3600">
                <a:solidFill>
                  <a:srgbClr val="FF0000"/>
                </a:solidFill>
              </a:rPr>
              <a:t>Búp </a:t>
            </a:r>
            <a:r>
              <a:rPr lang="en-US" sz="3600" dirty="0" err="1">
                <a:solidFill>
                  <a:srgbClr val="FF0000"/>
                </a:solidFill>
              </a:rPr>
              <a:t>bê</a:t>
            </a:r>
            <a:endParaRPr lang="en-US" sz="36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3600" dirty="0"/>
              <a:t>Con </a:t>
            </a:r>
            <a:r>
              <a:rPr lang="en-US" sz="3600" dirty="0" err="1"/>
              <a:t>vật</a:t>
            </a:r>
            <a:r>
              <a:rPr lang="en-US" sz="3600" dirty="0"/>
              <a:t> </a:t>
            </a:r>
            <a:r>
              <a:rPr lang="en-US" sz="3600" dirty="0" err="1"/>
              <a:t>tôi</a:t>
            </a:r>
            <a:r>
              <a:rPr lang="en-US" sz="3600" dirty="0"/>
              <a:t> </a:t>
            </a:r>
            <a:r>
              <a:rPr lang="en-US" sz="3600" dirty="0" err="1"/>
              <a:t>yêu</a:t>
            </a:r>
            <a:r>
              <a:rPr lang="en-US" sz="3600" dirty="0"/>
              <a:t> </a:t>
            </a:r>
            <a:r>
              <a:rPr lang="en-US" sz="3600" err="1"/>
              <a:t>thích</a:t>
            </a:r>
            <a:r>
              <a:rPr lang="en-US" sz="3600"/>
              <a:t> là:  </a:t>
            </a:r>
            <a:r>
              <a:rPr lang="en-US" sz="3600">
                <a:solidFill>
                  <a:srgbClr val="FF0000"/>
                </a:solidFill>
              </a:rPr>
              <a:t>Con </a:t>
            </a:r>
            <a:r>
              <a:rPr lang="en-US" sz="3600" dirty="0" err="1">
                <a:solidFill>
                  <a:srgbClr val="FF0000"/>
                </a:solidFill>
              </a:rPr>
              <a:t>mèo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08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11</a:t>
            </a:fld>
            <a:endParaRPr lang="en-US"/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07723" y="548444"/>
            <a:ext cx="10890860" cy="667032"/>
          </a:xfrm>
          <a:prstGeom prst="roundRect">
            <a:avLst/>
          </a:prstGeom>
          <a:solidFill>
            <a:srgbClr val="7DB6EF"/>
          </a:solidFill>
          <a:ln w="12700" cap="flat" cmpd="sng" algn="ctr">
            <a:solidFill>
              <a:srgbClr val="7DB6E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3.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Viết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lời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giới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thiệu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thân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mẫu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Ai </a:t>
            </a:r>
            <a:r>
              <a:rPr lang="en-US" sz="3200" b="1" i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200" b="1" i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gì</a:t>
            </a:r>
            <a:r>
              <a:rPr lang="en-US" sz="3200" b="1" i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?</a:t>
            </a:r>
          </a:p>
        </p:txBody>
      </p:sp>
      <p:pic>
        <p:nvPicPr>
          <p:cNvPr id="4" name="Picture 2" descr="https://i.vdoc.vn/data/image/2021/06/22/giai-luyen-tap-chao-hoi-tu-gioi-thieu-trang-11-12-sach-canh-dieu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59" y="1637070"/>
            <a:ext cx="10951780" cy="463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07841" y="2698460"/>
            <a:ext cx="3520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4472C4"/>
                </a:solidFill>
                <a:cs typeface="Times New Roman" pitchFamily="18" charset="0"/>
              </a:rPr>
              <a:t>Phạm</a:t>
            </a:r>
            <a:r>
              <a:rPr lang="en-US" sz="2000" b="1" dirty="0">
                <a:solidFill>
                  <a:srgbClr val="4472C4"/>
                </a:solidFill>
                <a:cs typeface="Times New Roman" pitchFamily="18" charset="0"/>
              </a:rPr>
              <a:t> Long </a:t>
            </a:r>
            <a:r>
              <a:rPr lang="en-US" sz="2000" b="1" dirty="0" err="1">
                <a:solidFill>
                  <a:srgbClr val="4472C4"/>
                </a:solidFill>
                <a:cs typeface="Times New Roman" pitchFamily="18" charset="0"/>
              </a:rPr>
              <a:t>Anh</a:t>
            </a:r>
            <a:r>
              <a:rPr lang="en-US" sz="2000" b="1" dirty="0">
                <a:solidFill>
                  <a:srgbClr val="4472C4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55439" y="3135898"/>
            <a:ext cx="2468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4472C4"/>
                </a:solidFill>
                <a:cs typeface="Times New Roman" pitchFamily="18" charset="0"/>
              </a:rPr>
              <a:t>môn</a:t>
            </a:r>
            <a:r>
              <a:rPr lang="en-US" sz="2400" b="1" dirty="0">
                <a:solidFill>
                  <a:srgbClr val="4472C4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4472C4"/>
                </a:solidFill>
                <a:cs typeface="Times New Roman" pitchFamily="18" charset="0"/>
              </a:rPr>
              <a:t>Toán</a:t>
            </a:r>
            <a:r>
              <a:rPr lang="en-US" sz="2400" b="1" dirty="0">
                <a:solidFill>
                  <a:srgbClr val="4472C4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55439" y="3601661"/>
            <a:ext cx="1234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472C4"/>
                </a:solidFill>
                <a:cs typeface="Times New Roman" pitchFamily="18" charset="0"/>
              </a:rPr>
              <a:t>ô </a:t>
            </a:r>
            <a:r>
              <a:rPr lang="en-US" sz="2400" b="1" dirty="0" err="1">
                <a:solidFill>
                  <a:srgbClr val="4472C4"/>
                </a:solidFill>
                <a:cs typeface="Times New Roman" pitchFamily="18" charset="0"/>
              </a:rPr>
              <a:t>tô</a:t>
            </a:r>
            <a:r>
              <a:rPr lang="en-US" sz="2400" b="1" dirty="0">
                <a:solidFill>
                  <a:srgbClr val="4472C4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55440" y="4115448"/>
            <a:ext cx="1797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4472C4"/>
                </a:solidFill>
                <a:cs typeface="Times New Roman" pitchFamily="18" charset="0"/>
              </a:rPr>
              <a:t>con </a:t>
            </a:r>
            <a:r>
              <a:rPr lang="en-US" sz="2000" b="1" dirty="0" err="1">
                <a:solidFill>
                  <a:srgbClr val="4472C4"/>
                </a:solidFill>
                <a:cs typeface="Times New Roman" pitchFamily="18" charset="0"/>
              </a:rPr>
              <a:t>mèo</a:t>
            </a:r>
            <a:r>
              <a:rPr lang="en-US" sz="2000" b="1" dirty="0">
                <a:solidFill>
                  <a:srgbClr val="4472C4"/>
                </a:solidFill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846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12</a:t>
            </a:fld>
            <a:endParaRPr lang="en-US"/>
          </a:p>
        </p:txBody>
      </p:sp>
      <p:sp>
        <p:nvSpPr>
          <p:cNvPr id="3" name="Heart 2"/>
          <p:cNvSpPr/>
          <p:nvPr/>
        </p:nvSpPr>
        <p:spPr>
          <a:xfrm>
            <a:off x="4020853" y="1879580"/>
            <a:ext cx="3732756" cy="2392471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3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9458385">
            <a:off x="7704873" y="1648747"/>
            <a:ext cx="1952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8601" y="692843"/>
            <a:ext cx="1609073" cy="160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urved Connector 5"/>
          <p:cNvCxnSpPr/>
          <p:nvPr/>
        </p:nvCxnSpPr>
        <p:spPr>
          <a:xfrm>
            <a:off x="7091817" y="3543453"/>
            <a:ext cx="2615854" cy="117885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2181433">
            <a:off x="7686034" y="3543452"/>
            <a:ext cx="1721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9608916" y="3543453"/>
            <a:ext cx="1539248" cy="1178859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9502668">
            <a:off x="9615727" y="3573414"/>
            <a:ext cx="1321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</a:p>
        </p:txBody>
      </p:sp>
      <p:cxnSp>
        <p:nvCxnSpPr>
          <p:cNvPr id="11" name="Curved Connector 10"/>
          <p:cNvCxnSpPr/>
          <p:nvPr/>
        </p:nvCxnSpPr>
        <p:spPr>
          <a:xfrm rot="16200000" flipH="1">
            <a:off x="9576111" y="4775050"/>
            <a:ext cx="1089765" cy="984287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2168773">
            <a:off x="9346057" y="516853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2…</a:t>
            </a:r>
          </a:p>
        </p:txBody>
      </p:sp>
      <p:sp>
        <p:nvSpPr>
          <p:cNvPr id="13" name="TextBox 12"/>
          <p:cNvSpPr txBox="1"/>
          <p:nvPr/>
        </p:nvSpPr>
        <p:spPr>
          <a:xfrm rot="19458385">
            <a:off x="3075569" y="3870552"/>
            <a:ext cx="1269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Curved Connector 13"/>
          <p:cNvCxnSpPr/>
          <p:nvPr/>
        </p:nvCxnSpPr>
        <p:spPr>
          <a:xfrm rot="10800000">
            <a:off x="1290179" y="3860992"/>
            <a:ext cx="1528179" cy="87312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2419768">
            <a:off x="1668213" y="3850314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tivi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474463"/>
            <a:ext cx="1299821" cy="1299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urved Connector 16"/>
          <p:cNvCxnSpPr/>
          <p:nvPr/>
        </p:nvCxnSpPr>
        <p:spPr>
          <a:xfrm rot="10800000" flipV="1">
            <a:off x="1872930" y="4734120"/>
            <a:ext cx="1058162" cy="86466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8832764">
            <a:off x="2005571" y="5168536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siêu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6" y="4639415"/>
            <a:ext cx="1255557" cy="125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Curved Connector 19"/>
          <p:cNvCxnSpPr/>
          <p:nvPr/>
        </p:nvCxnSpPr>
        <p:spPr>
          <a:xfrm>
            <a:off x="2913029" y="4750209"/>
            <a:ext cx="1320768" cy="1144763"/>
          </a:xfrm>
          <a:prstGeom prst="curvedConnector3">
            <a:avLst>
              <a:gd name="adj1" fmla="val 50000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2792804">
            <a:off x="3405531" y="5050528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72" y="5346271"/>
            <a:ext cx="1241209" cy="124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 rot="1633524">
            <a:off x="2705855" y="1909972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ớc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 rot="10800000">
            <a:off x="1515649" y="1215026"/>
            <a:ext cx="899892" cy="889349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3864508">
            <a:off x="1727422" y="123451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30" y="511029"/>
            <a:ext cx="759028" cy="9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Curved Connector 26"/>
          <p:cNvCxnSpPr/>
          <p:nvPr/>
        </p:nvCxnSpPr>
        <p:spPr>
          <a:xfrm flipV="1">
            <a:off x="2443956" y="1122434"/>
            <a:ext cx="1332666" cy="98194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9428559">
            <a:off x="2434393" y="1078777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739" y="752766"/>
            <a:ext cx="1141773" cy="85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ounded Rectangle 29"/>
          <p:cNvSpPr/>
          <p:nvPr/>
        </p:nvSpPr>
        <p:spPr>
          <a:xfrm>
            <a:off x="2901828" y="269524"/>
            <a:ext cx="7139694" cy="43935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1" name="Curved Connector 30"/>
          <p:cNvCxnSpPr/>
          <p:nvPr/>
        </p:nvCxnSpPr>
        <p:spPr>
          <a:xfrm rot="10800000">
            <a:off x="2402011" y="2104374"/>
            <a:ext cx="1628607" cy="49498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/>
          <p:nvPr/>
        </p:nvCxnSpPr>
        <p:spPr>
          <a:xfrm rot="10800000" flipV="1">
            <a:off x="2864950" y="3758079"/>
            <a:ext cx="2116527" cy="96423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586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13</a:t>
            </a:fld>
            <a:endParaRPr lang="en-US"/>
          </a:p>
        </p:txBody>
      </p:sp>
      <p:pic>
        <p:nvPicPr>
          <p:cNvPr id="3" name="Picture 2" descr="F:\360安全浏览器下载\六一\Nipic_2531170_b95b5e79d8a6cffe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2933" y="4575473"/>
            <a:ext cx="2177371" cy="228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Nhá»¯ng hÃ¬nh áº£nh ngá» nghÄ©nh, hÃ i hÆ°á»c vÃ  ÄÃ¡ng yÃªu nháº¥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175" y="4575473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5575" y="545691"/>
            <a:ext cx="11530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err="1"/>
              <a:t>Thứ</a:t>
            </a:r>
            <a:r>
              <a:rPr lang="en-US" sz="3200" dirty="0"/>
              <a:t> …. </a:t>
            </a:r>
            <a:r>
              <a:rPr lang="en-US" sz="3200" dirty="0" err="1"/>
              <a:t>ngày</a:t>
            </a:r>
            <a:r>
              <a:rPr lang="en-US" sz="3200" dirty="0"/>
              <a:t> …. </a:t>
            </a:r>
            <a:r>
              <a:rPr lang="en-US" sz="3200" dirty="0" err="1"/>
              <a:t>Tháng</a:t>
            </a:r>
            <a:r>
              <a:rPr lang="en-US" sz="3200" dirty="0"/>
              <a:t> … </a:t>
            </a:r>
            <a:r>
              <a:rPr lang="en-US" sz="3200" dirty="0" err="1"/>
              <a:t>năm</a:t>
            </a:r>
            <a:r>
              <a:rPr lang="en-US" sz="3200" dirty="0"/>
              <a:t> 2021</a:t>
            </a:r>
          </a:p>
          <a:p>
            <a:r>
              <a:rPr lang="en-US" sz="3200" u="sng" dirty="0" err="1"/>
              <a:t>Bài</a:t>
            </a:r>
            <a:r>
              <a:rPr lang="en-US" sz="3200" u="sng" dirty="0"/>
              <a:t> </a:t>
            </a:r>
            <a:r>
              <a:rPr lang="en-US" sz="3200" u="sng" dirty="0" err="1"/>
              <a:t>viết</a:t>
            </a:r>
            <a:r>
              <a:rPr lang="en-US" sz="3200" u="sng" dirty="0"/>
              <a:t> 2 </a:t>
            </a:r>
            <a:r>
              <a:rPr lang="en-US" sz="3200" dirty="0"/>
              <a:t>:      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Luyện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chào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hỏi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tự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giới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thiệu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75" y="1709568"/>
            <a:ext cx="10746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Bài</a:t>
            </a:r>
            <a:r>
              <a:rPr lang="en-US" sz="2800" dirty="0"/>
              <a:t> 3. </a:t>
            </a:r>
            <a:r>
              <a:rPr lang="en-US" sz="2800" dirty="0" err="1"/>
              <a:t>Viết</a:t>
            </a:r>
            <a:r>
              <a:rPr lang="en-US" sz="2800" dirty="0"/>
              <a:t> </a:t>
            </a:r>
            <a:r>
              <a:rPr lang="en-US" sz="3200" dirty="0" err="1"/>
              <a:t>lời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 </a:t>
            </a:r>
            <a:r>
              <a:rPr lang="en-US" sz="2800" dirty="0" err="1"/>
              <a:t>thiệu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  <a:r>
              <a:rPr lang="en-US" sz="2800" dirty="0" err="1"/>
              <a:t>thân</a:t>
            </a:r>
            <a:r>
              <a:rPr lang="en-US" sz="2800" dirty="0"/>
              <a:t>,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mẫu</a:t>
            </a:r>
            <a:r>
              <a:rPr lang="en-US" sz="2800" dirty="0"/>
              <a:t> </a:t>
            </a:r>
            <a:r>
              <a:rPr lang="en-US" sz="2800" dirty="0" err="1"/>
              <a:t>câu</a:t>
            </a:r>
            <a:r>
              <a:rPr lang="en-US" sz="2800" dirty="0"/>
              <a:t> Ai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gì</a:t>
            </a:r>
            <a:r>
              <a:rPr lang="en-US" sz="2800" dirty="0"/>
              <a:t> ?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7975" y="2341700"/>
            <a:ext cx="112695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B0F0"/>
                </a:solidFill>
              </a:rPr>
              <a:t>    </a:t>
            </a:r>
            <a:r>
              <a:rPr lang="en-US" sz="3200" dirty="0" err="1">
                <a:solidFill>
                  <a:srgbClr val="0070C0"/>
                </a:solidFill>
              </a:rPr>
              <a:t>Tôi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là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Nguyễn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Bình</a:t>
            </a:r>
            <a:r>
              <a:rPr lang="en-US" sz="3200" dirty="0">
                <a:solidFill>
                  <a:srgbClr val="0070C0"/>
                </a:solidFill>
              </a:rPr>
              <a:t> An. </a:t>
            </a:r>
            <a:r>
              <a:rPr lang="en-US" sz="3200" dirty="0" err="1">
                <a:solidFill>
                  <a:srgbClr val="0070C0"/>
                </a:solidFill>
              </a:rPr>
              <a:t>Bạn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thân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nhất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của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tôi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là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Phạm</a:t>
            </a:r>
            <a:r>
              <a:rPr lang="en-US" sz="3200" dirty="0">
                <a:solidFill>
                  <a:srgbClr val="0070C0"/>
                </a:solidFill>
              </a:rPr>
              <a:t> Long </a:t>
            </a:r>
            <a:r>
              <a:rPr lang="en-US" sz="3200" err="1">
                <a:solidFill>
                  <a:srgbClr val="0070C0"/>
                </a:solidFill>
              </a:rPr>
              <a:t>Anh</a:t>
            </a:r>
            <a:r>
              <a:rPr lang="en-US" sz="3200">
                <a:solidFill>
                  <a:srgbClr val="0070C0"/>
                </a:solidFill>
              </a:rPr>
              <a:t>. Môn </a:t>
            </a:r>
            <a:r>
              <a:rPr lang="en-US" sz="3200" dirty="0" err="1">
                <a:solidFill>
                  <a:srgbClr val="0070C0"/>
                </a:solidFill>
              </a:rPr>
              <a:t>học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tôi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yêu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thích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là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môn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Tiếng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Việt</a:t>
            </a:r>
            <a:r>
              <a:rPr lang="en-US" sz="3200" dirty="0">
                <a:solidFill>
                  <a:srgbClr val="0070C0"/>
                </a:solidFill>
              </a:rPr>
              <a:t>. </a:t>
            </a:r>
            <a:r>
              <a:rPr lang="en-US" sz="3200" dirty="0" err="1">
                <a:solidFill>
                  <a:srgbClr val="0070C0"/>
                </a:solidFill>
              </a:rPr>
              <a:t>Đồ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chơi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tôi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yêu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thích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là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err="1">
                <a:solidFill>
                  <a:srgbClr val="0070C0"/>
                </a:solidFill>
              </a:rPr>
              <a:t>búp</a:t>
            </a:r>
            <a:r>
              <a:rPr lang="en-US" sz="3200">
                <a:solidFill>
                  <a:srgbClr val="0070C0"/>
                </a:solidFill>
              </a:rPr>
              <a:t> bê. </a:t>
            </a:r>
            <a:r>
              <a:rPr lang="en-US" sz="3200" dirty="0">
                <a:solidFill>
                  <a:srgbClr val="0070C0"/>
                </a:solidFill>
              </a:rPr>
              <a:t>Con </a:t>
            </a:r>
            <a:r>
              <a:rPr lang="en-US" sz="3200" dirty="0" err="1">
                <a:solidFill>
                  <a:srgbClr val="0070C0"/>
                </a:solidFill>
              </a:rPr>
              <a:t>vật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tôi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thích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nhất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là</a:t>
            </a:r>
            <a:r>
              <a:rPr lang="en-US" sz="3200" dirty="0">
                <a:solidFill>
                  <a:srgbClr val="0070C0"/>
                </a:solidFill>
              </a:rPr>
              <a:t> con </a:t>
            </a:r>
            <a:r>
              <a:rPr lang="en-US" sz="3200" dirty="0" err="1">
                <a:solidFill>
                  <a:srgbClr val="0070C0"/>
                </a:solidFill>
              </a:rPr>
              <a:t>thỏ</a:t>
            </a:r>
            <a:r>
              <a:rPr lang="en-US" sz="32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9" name="AutoShape 5" descr="HÃ¬nh áº£nh hoáº¡t hÃ¬nh dá» thÆ°Æ¡ng, Äáº¹p nháº¥t tháº¿ giá»i báº¡n khÃ´ng nÃªn bá» qu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002" y="5117690"/>
            <a:ext cx="1514475" cy="15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69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3BBD091-5750-414C-AFA1-69DF5A12BE96}"/>
              </a:ext>
            </a:extLst>
          </p:cNvPr>
          <p:cNvSpPr/>
          <p:nvPr/>
        </p:nvSpPr>
        <p:spPr>
          <a:xfrm>
            <a:off x="561411" y="887295"/>
            <a:ext cx="10497603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kumimoji="0" lang="en-US" sz="6000" b="1" i="0" u="none" strike="noStrike" kern="120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normalizeH="0" baseline="0" noProof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hành</a:t>
            </a:r>
            <a:r>
              <a:rPr kumimoji="0" lang="en-US" sz="6000" b="1" i="0" u="none" strike="noStrike" kern="120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normalizeH="0" baseline="0" noProof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kumimoji="0" lang="en-US" sz="6000" b="1" i="0" u="none" strike="noStrike" kern="120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normalizeH="0" baseline="0" noProof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6000" b="1" i="0" u="none" strike="noStrike" kern="120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normalizeH="0" baseline="0" noProof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vở</a:t>
            </a:r>
            <a:endParaRPr kumimoji="0" lang="en-US" sz="60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9E227C2-BD93-4542-A134-D098906D4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72" y="2915941"/>
            <a:ext cx="4532243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558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39C1C7-BF2C-467B-9B4B-E8E255CC1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A3307618-822C-44E0-B319-A95DDEEF022E}"/>
              </a:ext>
            </a:extLst>
          </p:cNvPr>
          <p:cNvSpPr txBox="1"/>
          <p:nvPr/>
        </p:nvSpPr>
        <p:spPr>
          <a:xfrm>
            <a:off x="3368172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386278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Một sợi rơm vàng Hai sợi vàng rơm. Nhạc Thiếu Nhi Vui Nhộn Hay Nhất SimleKid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15155"/>
            <a:ext cx="12080383" cy="543488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5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27430" y="548433"/>
            <a:ext cx="9807584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1.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Ghép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ngữ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ở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cột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A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cột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B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tạo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Oval 3"/>
          <p:cNvSpPr/>
          <p:nvPr/>
        </p:nvSpPr>
        <p:spPr>
          <a:xfrm>
            <a:off x="2943617" y="1972849"/>
            <a:ext cx="613775" cy="56367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7" name="Oval 6"/>
          <p:cNvSpPr/>
          <p:nvPr/>
        </p:nvSpPr>
        <p:spPr>
          <a:xfrm>
            <a:off x="8106428" y="1972849"/>
            <a:ext cx="613775" cy="56367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824625" y="2770339"/>
            <a:ext cx="2686833" cy="457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824624" y="3456139"/>
            <a:ext cx="2686833" cy="457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824623" y="4247366"/>
            <a:ext cx="2686833" cy="457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824622" y="5050077"/>
            <a:ext cx="2686833" cy="457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d) Cam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96205" y="2770339"/>
            <a:ext cx="343421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696205" y="3456139"/>
            <a:ext cx="343421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2A.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696205" y="4247366"/>
            <a:ext cx="343421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696204" y="5050077"/>
            <a:ext cx="343421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loài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27AC83D-52B4-4134-854F-EB8DC70FF719}"/>
              </a:ext>
            </a:extLst>
          </p:cNvPr>
          <p:cNvCxnSpPr>
            <a:cxnSpLocks/>
            <a:stCxn id="6" idx="3"/>
            <a:endCxn id="13" idx="1"/>
          </p:cNvCxnSpPr>
          <p:nvPr/>
        </p:nvCxnSpPr>
        <p:spPr>
          <a:xfrm>
            <a:off x="4511458" y="2998939"/>
            <a:ext cx="2184747" cy="685800"/>
          </a:xfrm>
          <a:prstGeom prst="straightConnector1">
            <a:avLst/>
          </a:prstGeom>
          <a:noFill/>
          <a:ln w="19050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27AC83D-52B4-4134-854F-EB8DC70FF719}"/>
              </a:ext>
            </a:extLst>
          </p:cNvPr>
          <p:cNvCxnSpPr>
            <a:cxnSpLocks/>
            <a:stCxn id="9" idx="3"/>
            <a:endCxn id="12" idx="1"/>
          </p:cNvCxnSpPr>
          <p:nvPr/>
        </p:nvCxnSpPr>
        <p:spPr>
          <a:xfrm flipV="1">
            <a:off x="4511457" y="2998939"/>
            <a:ext cx="2184748" cy="685800"/>
          </a:xfrm>
          <a:prstGeom prst="straightConnector1">
            <a:avLst/>
          </a:prstGeom>
          <a:noFill/>
          <a:ln w="19050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27AC83D-52B4-4134-854F-EB8DC70FF719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511456" y="4475966"/>
            <a:ext cx="2184748" cy="802711"/>
          </a:xfrm>
          <a:prstGeom prst="straightConnector1">
            <a:avLst/>
          </a:prstGeom>
          <a:noFill/>
          <a:ln w="19050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27AC83D-52B4-4134-854F-EB8DC70FF719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4511458" y="4475966"/>
            <a:ext cx="2184747" cy="802711"/>
          </a:xfrm>
          <a:prstGeom prst="straightConnector1">
            <a:avLst/>
          </a:prstGeom>
          <a:noFill/>
          <a:ln w="19050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6093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4</a:t>
            </a:fld>
            <a:endParaRPr lang="en-US"/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532368" y="655328"/>
            <a:ext cx="10904071" cy="993168"/>
          </a:xfrm>
          <a:prstGeom prst="roundRect">
            <a:avLst/>
          </a:prstGeom>
          <a:solidFill>
            <a:srgbClr val="7DB6EF"/>
          </a:solidFill>
          <a:ln w="12700" cap="flat" cmpd="sng" algn="ctr">
            <a:solidFill>
              <a:srgbClr val="7DB6E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2.Đặt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hỏi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từng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bộ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phận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: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03" y="2081338"/>
            <a:ext cx="10350885" cy="308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98972" y="2081338"/>
            <a:ext cx="567887" cy="563671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34919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365337" y="701457"/>
            <a:ext cx="329434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Cái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endParaRPr lang="en-US" sz="4400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59890" y="701457"/>
            <a:ext cx="56617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1365337" y="1615857"/>
            <a:ext cx="3294345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Bút</a:t>
            </a:r>
            <a:endParaRPr lang="en-US" sz="4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9891" y="1615856"/>
            <a:ext cx="5661764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đồ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dùng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học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tập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8527" y="3852663"/>
            <a:ext cx="80618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0070C0"/>
                </a:solidFill>
                <a:cs typeface="Times New Roman" pitchFamily="18" charset="0"/>
              </a:rPr>
              <a:t>Cái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đồ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dùng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học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tập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2079" y="2940351"/>
            <a:ext cx="29001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Bút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7484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365337" y="701457"/>
            <a:ext cx="329434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Cái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endParaRPr lang="en-US" sz="4400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59890" y="701457"/>
            <a:ext cx="56617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1365337" y="1615857"/>
            <a:ext cx="3294345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Chim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sâu</a:t>
            </a:r>
            <a:endParaRPr lang="en-US" sz="4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9891" y="1615856"/>
            <a:ext cx="5661764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loài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chim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ích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05792" y="2612586"/>
            <a:ext cx="80345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Con </a:t>
            </a:r>
            <a:r>
              <a:rPr lang="en-US" sz="4400" b="1" dirty="0" err="1">
                <a:solidFill>
                  <a:srgbClr val="0070C0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loài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chim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có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ích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43989" y="3541600"/>
            <a:ext cx="47243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Chim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sâu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169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365337" y="701457"/>
            <a:ext cx="329434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Cái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endParaRPr lang="en-US" sz="4400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59890" y="701457"/>
            <a:ext cx="56617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white"/>
                </a:solidFill>
                <a:cs typeface="Times New Roman" pitchFamily="18" charset="0"/>
              </a:rPr>
              <a:t>gì</a:t>
            </a:r>
            <a:r>
              <a:rPr lang="en-US" sz="4400" dirty="0">
                <a:solidFill>
                  <a:prstClr val="white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1365337" y="1615857"/>
            <a:ext cx="3294345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Cam</a:t>
            </a:r>
          </a:p>
        </p:txBody>
      </p:sp>
      <p:sp>
        <p:nvSpPr>
          <p:cNvPr id="6" name="Rectangle 5"/>
          <p:cNvSpPr/>
          <p:nvPr/>
        </p:nvSpPr>
        <p:spPr>
          <a:xfrm>
            <a:off x="4759891" y="1615856"/>
            <a:ext cx="5661764" cy="63882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ăn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quả</a:t>
            </a:r>
            <a:r>
              <a:rPr lang="en-US" sz="44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05792" y="2612586"/>
            <a:ext cx="65245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0070C0"/>
                </a:solidFill>
                <a:cs typeface="Times New Roman" pitchFamily="18" charset="0"/>
              </a:rPr>
              <a:t>Cái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cây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ăn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Times New Roman" pitchFamily="18" charset="0"/>
              </a:rPr>
              <a:t>quả</a:t>
            </a:r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43988" y="3541600"/>
            <a:ext cx="55825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cs typeface="Times New Roman" pitchFamily="18" charset="0"/>
              </a:rPr>
              <a:t>Cam 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là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4472C4"/>
                </a:solidFill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4472C4"/>
                </a:solidFill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0105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800059"/>
              </p:ext>
            </p:extLst>
          </p:nvPr>
        </p:nvGraphicFramePr>
        <p:xfrm>
          <a:off x="570964" y="1287890"/>
          <a:ext cx="10779616" cy="515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06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>
                          <a:solidFill>
                            <a:schemeClr val="tx1"/>
                          </a:solidFill>
                        </a:rPr>
                        <a:t>ai</a:t>
                      </a:r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chemeClr val="tx1"/>
                          </a:solidFill>
                        </a:rPr>
                        <a:t>Cái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44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Con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</a:rPr>
                        <a:t>Cái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</a:rPr>
                        <a:t>gì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5060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304800" y="555818"/>
            <a:ext cx="11311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2.Đặt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hỏi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từng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bộ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phận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</a:rPr>
              <a:t> :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08735" y="1880525"/>
            <a:ext cx="5352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 err="1">
                <a:solidFill>
                  <a:srgbClr val="0070C0"/>
                </a:solidFill>
              </a:rPr>
              <a:t>Bạn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Quang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Hải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72748" y="1887793"/>
            <a:ext cx="3524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</a:rPr>
              <a:t>là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học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sinh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lớp</a:t>
            </a:r>
            <a:r>
              <a:rPr lang="en-US" sz="2800" b="1" dirty="0">
                <a:solidFill>
                  <a:srgbClr val="0070C0"/>
                </a:solidFill>
              </a:rPr>
              <a:t> 2A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58297" y="3010916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</a:rPr>
              <a:t>Bút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8786" y="2999188"/>
            <a:ext cx="4247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</a:rPr>
              <a:t>là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đồ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dùng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học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tập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1535" y="4527753"/>
            <a:ext cx="218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</a:rPr>
              <a:t>Chim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sâu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02245" y="4546964"/>
            <a:ext cx="471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</a:rPr>
              <a:t>là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loại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chim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có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ích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61535" y="5879296"/>
            <a:ext cx="25514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Cam</a:t>
            </a:r>
          </a:p>
          <a:p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6872746" y="5903893"/>
            <a:ext cx="4232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</a:rPr>
              <a:t>là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cây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ăn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quả</a:t>
            </a:r>
            <a:endParaRPr lang="en-US" sz="2800" b="1" dirty="0">
              <a:solidFill>
                <a:srgbClr val="0070C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4343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97" y="560439"/>
            <a:ext cx="11444748" cy="5515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783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454</Words>
  <Application>Microsoft Office PowerPoint</Application>
  <PresentationFormat>Widescreen</PresentationFormat>
  <Paragraphs>93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UTM Avo</vt:lpstr>
      <vt:lpstr>Arial</vt:lpstr>
      <vt:lpstr>Times New Roman</vt:lpstr>
      <vt:lpstr>Arial-Rounded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84</cp:revision>
  <dcterms:created xsi:type="dcterms:W3CDTF">2021-11-01T08:16:43Z</dcterms:created>
  <dcterms:modified xsi:type="dcterms:W3CDTF">2022-02-27T06:09:54Z</dcterms:modified>
</cp:coreProperties>
</file>