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83" r:id="rId2"/>
    <p:sldId id="308" r:id="rId3"/>
    <p:sldId id="328" r:id="rId4"/>
    <p:sldId id="329" r:id="rId5"/>
    <p:sldId id="330" r:id="rId6"/>
    <p:sldId id="331" r:id="rId7"/>
    <p:sldId id="332" r:id="rId8"/>
    <p:sldId id="333" r:id="rId9"/>
    <p:sldId id="337" r:id="rId10"/>
    <p:sldId id="336" r:id="rId11"/>
    <p:sldId id="339" r:id="rId12"/>
    <p:sldId id="342" r:id="rId13"/>
    <p:sldId id="344" r:id="rId14"/>
    <p:sldId id="341" r:id="rId15"/>
    <p:sldId id="345" r:id="rId16"/>
    <p:sldId id="346" r:id="rId17"/>
    <p:sldId id="348" r:id="rId18"/>
    <p:sldId id="347" r:id="rId19"/>
    <p:sldId id="349" r:id="rId20"/>
    <p:sldId id="270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UTM Avo" panose="02040603050506020204" pitchFamily="18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5E69A-775B-40C0-BFA3-698DBC370592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13290-4E4B-46F1-BE61-50F211B1A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3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4C689-0797-4A8F-B2C6-5687E1566F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9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Bấm</a:t>
            </a:r>
            <a:r>
              <a:rPr lang="vi-VN" baseline="0" dirty="0"/>
              <a:t> vào con cá để quay về trang chủ</a:t>
            </a:r>
            <a:endParaRPr lang="vi-VN" dirty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C91B-7E17-4245-A8D4-747CC83B31CB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40925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Bấm</a:t>
            </a:r>
            <a:r>
              <a:rPr lang="vi-VN" baseline="0" dirty="0"/>
              <a:t> vào bạch tuột để quay về trang chủ</a:t>
            </a:r>
            <a:endParaRPr lang="vi-VN" dirty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C91B-7E17-4245-A8D4-747CC83B31CB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44252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Bấm</a:t>
            </a:r>
            <a:r>
              <a:rPr lang="vi-VN" baseline="0" dirty="0"/>
              <a:t> vào con cá để quay về trang chủ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C91B-7E17-4245-A8D4-747CC83B31CB}" type="slidenum">
              <a:rPr lang="vi-VN" smtClean="0"/>
              <a:t>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4037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Bấm</a:t>
            </a:r>
            <a:r>
              <a:rPr lang="vi-VN" baseline="0" dirty="0"/>
              <a:t> vào con cua để quay về trang chủ</a:t>
            </a:r>
            <a:endParaRPr lang="vi-VN" dirty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C91B-7E17-4245-A8D4-747CC83B31CB}" type="slidenum">
              <a:rPr lang="vi-VN" smtClean="0"/>
              <a:t>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94360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18.png"/><Relationship Id="rId3" Type="http://schemas.openxmlformats.org/officeDocument/2006/relationships/slide" Target="slide7.xml"/><Relationship Id="rId7" Type="http://schemas.openxmlformats.org/officeDocument/2006/relationships/slide" Target="slide5.xml"/><Relationship Id="rId12" Type="http://schemas.openxmlformats.org/officeDocument/2006/relationships/slide" Target="slide4.xml"/><Relationship Id="rId2" Type="http://schemas.openxmlformats.org/officeDocument/2006/relationships/image" Target="../media/image10.jp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11" Type="http://schemas.openxmlformats.org/officeDocument/2006/relationships/image" Target="../media/image17.png"/><Relationship Id="rId5" Type="http://schemas.openxmlformats.org/officeDocument/2006/relationships/slide" Target="slide20.xml"/><Relationship Id="rId15" Type="http://schemas.openxmlformats.org/officeDocument/2006/relationships/image" Target="../media/image19.png"/><Relationship Id="rId10" Type="http://schemas.openxmlformats.org/officeDocument/2006/relationships/image" Target="../media/image16.gif"/><Relationship Id="rId4" Type="http://schemas.openxmlformats.org/officeDocument/2006/relationships/image" Target="../media/image13.gif"/><Relationship Id="rId9" Type="http://schemas.openxmlformats.org/officeDocument/2006/relationships/slide" Target="slide8.xml"/><Relationship Id="rId1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0.jp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0.jpg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0.jp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0.jpg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-46383" y="1890117"/>
            <a:ext cx="1228476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Tuần</a:t>
            </a:r>
            <a:r>
              <a:rPr kumimoji="0" lang="en-US" sz="4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lang="en-US" sz="4600" b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Tiết 5&amp;6 - </a:t>
            </a:r>
            <a:r>
              <a:rPr lang="en-US" sz="4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Bài</a:t>
            </a:r>
            <a:r>
              <a:rPr kumimoji="0" lang="en-US" sz="4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đọc 2: Mỗi người một việc</a:t>
            </a:r>
          </a:p>
        </p:txBody>
      </p:sp>
    </p:spTree>
    <p:extLst>
      <p:ext uri="{BB962C8B-B14F-4D97-AF65-F5344CB8AC3E}">
        <p14:creationId xmlns:p14="http://schemas.microsoft.com/office/powerpoint/2010/main" val="2828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943" y="1012314"/>
            <a:ext cx="76488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latin typeface="+mj-lt"/>
                <a:cs typeface="Times New Roman" pitchFamily="18" charset="0"/>
              </a:rPr>
              <a:t>Cái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chổi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thấy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rác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quét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nhà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latin typeface="+mj-lt"/>
                <a:cs typeface="Times New Roman" pitchFamily="18" charset="0"/>
              </a:rPr>
              <a:t>Cây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kim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sợi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chỉ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giúp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bà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vá</a:t>
            </a:r>
            <a:r>
              <a:rPr lang="en-US" sz="3000" dirty="0">
                <a:latin typeface="+mj-lt"/>
                <a:cs typeface="Times New Roman" pitchFamily="18" charset="0"/>
              </a:rPr>
              <a:t> may</a:t>
            </a:r>
          </a:p>
          <a:p>
            <a:r>
              <a:rPr lang="en-US" sz="3000" dirty="0"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latin typeface="+mj-lt"/>
                <a:cs typeface="Times New Roman" pitchFamily="18" charset="0"/>
              </a:rPr>
              <a:t>Quyển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vở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chép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chữ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cả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ngày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latin typeface="+mj-lt"/>
                <a:cs typeface="Times New Roman" pitchFamily="18" charset="0"/>
              </a:rPr>
              <a:t>Ngọn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mướp</a:t>
            </a:r>
            <a:r>
              <a:rPr lang="en-US" sz="30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xòe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lá</a:t>
            </a:r>
            <a:r>
              <a:rPr lang="en-US" sz="3000" dirty="0"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latin typeface="+mj-lt"/>
                <a:cs typeface="Times New Roman" pitchFamily="18" charset="0"/>
              </a:rPr>
              <a:t>vươn</a:t>
            </a:r>
            <a:r>
              <a:rPr lang="en-US" sz="3000" dirty="0">
                <a:latin typeface="+mj-lt"/>
                <a:cs typeface="Times New Roman" pitchFamily="18" charset="0"/>
              </a:rPr>
              <a:t> “ </a:t>
            </a:r>
            <a:r>
              <a:rPr lang="en-US" sz="3000" dirty="0" err="1">
                <a:latin typeface="+mj-lt"/>
                <a:cs typeface="Times New Roman" pitchFamily="18" charset="0"/>
              </a:rPr>
              <a:t>tay</a:t>
            </a:r>
            <a:r>
              <a:rPr lang="en-US" sz="3000" dirty="0">
                <a:latin typeface="+mj-lt"/>
                <a:cs typeface="Times New Roman" pitchFamily="18" charset="0"/>
              </a:rPr>
              <a:t>” </a:t>
            </a:r>
            <a:r>
              <a:rPr lang="en-US" sz="3000" dirty="0" err="1">
                <a:latin typeface="+mj-lt"/>
                <a:cs typeface="Times New Roman" pitchFamily="18" charset="0"/>
              </a:rPr>
              <a:t>leo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giàn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>
                <a:latin typeface="+mj-lt"/>
                <a:cs typeface="Times New Roman" pitchFamily="18" charset="0"/>
              </a:rPr>
              <a:t>     </a:t>
            </a:r>
            <a:r>
              <a:rPr lang="en-US" sz="3000" dirty="0" err="1">
                <a:latin typeface="+mj-lt"/>
                <a:cs typeface="Times New Roman" pitchFamily="18" charset="0"/>
              </a:rPr>
              <a:t>Đồng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hồ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biết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chỉ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thời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gian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latin typeface="+mj-lt"/>
                <a:cs typeface="Times New Roman" pitchFamily="18" charset="0"/>
              </a:rPr>
              <a:t>Cái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rá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vo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gạo</a:t>
            </a:r>
            <a:r>
              <a:rPr lang="en-US" sz="3000" dirty="0"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latin typeface="+mj-lt"/>
                <a:cs typeface="Times New Roman" pitchFamily="18" charset="0"/>
              </a:rPr>
              <a:t>hòn</a:t>
            </a:r>
            <a:r>
              <a:rPr lang="en-US" sz="3000" dirty="0">
                <a:latin typeface="+mj-lt"/>
                <a:cs typeface="Times New Roman" pitchFamily="18" charset="0"/>
              </a:rPr>
              <a:t> than </a:t>
            </a:r>
            <a:r>
              <a:rPr lang="en-US" sz="3000" dirty="0" err="1">
                <a:latin typeface="+mj-lt"/>
                <a:cs typeface="Times New Roman" pitchFamily="18" charset="0"/>
              </a:rPr>
              <a:t>đốt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lò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>
                <a:latin typeface="+mj-lt"/>
                <a:cs typeface="Times New Roman" pitchFamily="18" charset="0"/>
              </a:rPr>
              <a:t>     Con </a:t>
            </a:r>
            <a:r>
              <a:rPr lang="en-US" sz="3000" dirty="0" err="1">
                <a:latin typeface="+mj-lt"/>
                <a:cs typeface="Times New Roman" pitchFamily="18" charset="0"/>
              </a:rPr>
              <a:t>gà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báo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sáng</a:t>
            </a:r>
            <a:r>
              <a:rPr lang="en-US" sz="3000" dirty="0">
                <a:latin typeface="+mj-lt"/>
                <a:cs typeface="Times New Roman" pitchFamily="18" charset="0"/>
              </a:rPr>
              <a:t>  “ Ó… o…”</a:t>
            </a:r>
          </a:p>
          <a:p>
            <a:r>
              <a:rPr lang="en-US" sz="3000" dirty="0" err="1">
                <a:latin typeface="+mj-lt"/>
                <a:cs typeface="Times New Roman" pitchFamily="18" charset="0"/>
              </a:rPr>
              <a:t>Cánh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cửa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biết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mở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để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cho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nắng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vào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latin typeface="+mj-lt"/>
                <a:cs typeface="Times New Roman" pitchFamily="18" charset="0"/>
              </a:rPr>
              <a:t>Mỗi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người</a:t>
            </a:r>
            <a:r>
              <a:rPr lang="en-US" sz="3000" dirty="0">
                <a:latin typeface="+mj-lt"/>
                <a:cs typeface="Times New Roman" pitchFamily="18" charset="0"/>
              </a:rPr>
              <a:t>  </a:t>
            </a:r>
            <a:r>
              <a:rPr lang="en-US" sz="3000" dirty="0" err="1">
                <a:latin typeface="+mj-lt"/>
                <a:cs typeface="Times New Roman" pitchFamily="18" charset="0"/>
              </a:rPr>
              <a:t>một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việc</a:t>
            </a:r>
            <a:r>
              <a:rPr lang="en-US" sz="3000" dirty="0">
                <a:latin typeface="+mj-lt"/>
                <a:cs typeface="Times New Roman" pitchFamily="18" charset="0"/>
              </a:rPr>
              <a:t>  </a:t>
            </a:r>
            <a:r>
              <a:rPr lang="en-US" sz="3000" dirty="0" err="1">
                <a:latin typeface="+mj-lt"/>
                <a:cs typeface="Times New Roman" pitchFamily="18" charset="0"/>
              </a:rPr>
              <a:t>vui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sao</a:t>
            </a:r>
            <a:endParaRPr lang="en-US" sz="3000" dirty="0"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latin typeface="+mj-lt"/>
                <a:cs typeface="Times New Roman" pitchFamily="18" charset="0"/>
              </a:rPr>
              <a:t>Bé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ngoan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làm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được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việc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nào</a:t>
            </a:r>
            <a:r>
              <a:rPr lang="en-US" sz="3000" dirty="0"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latin typeface="+mj-lt"/>
                <a:cs typeface="Times New Roman" pitchFamily="18" charset="0"/>
              </a:rPr>
              <a:t>bé</a:t>
            </a:r>
            <a:r>
              <a:rPr lang="en-US" sz="3000" dirty="0"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latin typeface="+mj-lt"/>
                <a:cs typeface="Times New Roman" pitchFamily="18" charset="0"/>
              </a:rPr>
              <a:t>ơi</a:t>
            </a:r>
            <a:r>
              <a:rPr lang="en-US" sz="3000" dirty="0">
                <a:latin typeface="+mj-lt"/>
                <a:cs typeface="Times New Roman" pitchFamily="18" charset="0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72141" y="3828877"/>
            <a:ext cx="2211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nắng</a:t>
            </a:r>
            <a:endParaRPr lang="en-US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3893217" y="1095850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3004205" y="1566312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3757271" y="2508619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2255730" y="3860380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2842225" y="3388791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4073528" y="3831566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3681071" y="4289894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4321893" y="4713635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2546129" y="4778006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682247" y="527173"/>
            <a:ext cx="96592" cy="586358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4398093" y="2024776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7041929" y="5153721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7118129" y="5157918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5721291" y="5170764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3931317" y="5201969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2FDD291-A611-41BD-BC88-7353C6F2AC80}"/>
              </a:ext>
            </a:extLst>
          </p:cNvPr>
          <p:cNvCxnSpPr/>
          <p:nvPr/>
        </p:nvCxnSpPr>
        <p:spPr>
          <a:xfrm flipH="1">
            <a:off x="2350799" y="2913966"/>
            <a:ext cx="76200" cy="440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6193EB1-0BC5-45F9-BAC6-FD290924A265}"/>
              </a:ext>
            </a:extLst>
          </p:cNvPr>
          <p:cNvSpPr txBox="1"/>
          <p:nvPr/>
        </p:nvSpPr>
        <p:spPr>
          <a:xfrm>
            <a:off x="229489" y="6067591"/>
            <a:ext cx="4395019" cy="64633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Đọc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nối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tiếp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itchFamily="34" charset="0"/>
                <a:cs typeface="Arial-Rounded" pitchFamily="34" charset="0"/>
              </a:rPr>
              <a:t>câu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7898710" y="560224"/>
            <a:ext cx="4171277" cy="6330827"/>
            <a:chOff x="1451428" y="1146629"/>
            <a:chExt cx="5050972" cy="4383313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2"/>
            <a:srcRect l="31705" t="23958" r="43307" b="40328"/>
            <a:stretch/>
          </p:blipFill>
          <p:spPr>
            <a:xfrm>
              <a:off x="1451428" y="1146629"/>
              <a:ext cx="3251200" cy="261257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3"/>
            <a:srcRect l="56916" t="21181" r="29251" b="61557"/>
            <a:stretch/>
          </p:blipFill>
          <p:spPr>
            <a:xfrm>
              <a:off x="4702628" y="1364341"/>
              <a:ext cx="1799772" cy="1262743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4"/>
            <a:srcRect l="56693" t="24355" r="29363" b="36756"/>
            <a:stretch/>
          </p:blipFill>
          <p:spPr>
            <a:xfrm>
              <a:off x="4688114" y="2685142"/>
              <a:ext cx="1814286" cy="2844800"/>
            </a:xfrm>
            <a:prstGeom prst="rect">
              <a:avLst/>
            </a:prstGeom>
          </p:spPr>
        </p:pic>
        <p:sp>
          <p:nvSpPr>
            <p:cNvPr id="54" name="Rectangle 53"/>
            <p:cNvSpPr/>
            <p:nvPr/>
          </p:nvSpPr>
          <p:spPr>
            <a:xfrm>
              <a:off x="4601028" y="4601028"/>
              <a:ext cx="290285" cy="24674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161" y="457056"/>
            <a:ext cx="270668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8047632" y="1442504"/>
            <a:ext cx="2571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xòe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lá</a:t>
            </a:r>
            <a:endParaRPr lang="en-US" sz="28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047632" y="2164847"/>
            <a:ext cx="21875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sợi</a:t>
            </a:r>
            <a:r>
              <a:rPr lang="en-US" sz="30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chỉ</a:t>
            </a:r>
            <a:endParaRPr lang="en-US" sz="30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047632" y="2896466"/>
            <a:ext cx="2026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leo</a:t>
            </a:r>
            <a:r>
              <a:rPr lang="en-US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giàn</a:t>
            </a:r>
            <a:endParaRPr lang="en-US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072483" y="457056"/>
            <a:ext cx="4229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cs typeface="Times New Roman" pitchFamily="18" charset="0"/>
              </a:rPr>
              <a:t>Mỗi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người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một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việc</a:t>
            </a:r>
            <a:endParaRPr lang="en-US" sz="32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06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9" grpId="0" animBg="1"/>
      <p:bldP spid="56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4651" y="1215840"/>
            <a:ext cx="7622600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chổi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thấy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rác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quét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nhà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Cây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kim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sợi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chỉ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giúp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bà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vá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may</a:t>
            </a:r>
          </a:p>
          <a:p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Quyển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vở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chép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chữ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cả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ngày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Ngọn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mướp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xòe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lá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vươn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“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tay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”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leo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giàn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Đồng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hồ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biết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chỉ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thời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gian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rá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gạo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hòn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than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đốt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lò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Con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gà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báo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sáng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“ Ó… o…”</a:t>
            </a:r>
          </a:p>
          <a:p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Cánh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cửa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biết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mở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để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nắng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vào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Mỗi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người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một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việc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vui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sao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ngoan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làm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được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việc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nào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ơi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?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2C1D07E-5B8E-4A85-B661-754048503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7" y="899652"/>
            <a:ext cx="413861" cy="2138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8333A0D-EA70-40D8-99F3-699751D48C91}"/>
              </a:ext>
            </a:extLst>
          </p:cNvPr>
          <p:cNvSpPr/>
          <p:nvPr/>
        </p:nvSpPr>
        <p:spPr>
          <a:xfrm>
            <a:off x="224993" y="1669228"/>
            <a:ext cx="391544" cy="3866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B2C1D07E-5B8E-4A85-B661-754048503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06" y="2420247"/>
            <a:ext cx="545122" cy="3496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13B03CA-D329-49EF-A566-042E79C2EE9B}"/>
              </a:ext>
            </a:extLst>
          </p:cNvPr>
          <p:cNvSpPr/>
          <p:nvPr/>
        </p:nvSpPr>
        <p:spPr>
          <a:xfrm>
            <a:off x="224993" y="4016145"/>
            <a:ext cx="391544" cy="3866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72483" y="457056"/>
            <a:ext cx="4229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cs typeface="Times New Roman" pitchFamily="18" charset="0"/>
              </a:rPr>
              <a:t>Mỗi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người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một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việc</a:t>
            </a:r>
            <a:endParaRPr lang="en-US" sz="3200" b="1" dirty="0"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8788980" y="436659"/>
            <a:ext cx="3277069" cy="5651357"/>
            <a:chOff x="1451428" y="1146629"/>
            <a:chExt cx="5050972" cy="4383313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/>
            <a:srcRect l="31705" t="23958" r="43307" b="40328"/>
            <a:stretch/>
          </p:blipFill>
          <p:spPr>
            <a:xfrm>
              <a:off x="1451428" y="1146629"/>
              <a:ext cx="3251200" cy="261257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/>
            <a:srcRect l="56916" t="21181" r="29251" b="61557"/>
            <a:stretch/>
          </p:blipFill>
          <p:spPr>
            <a:xfrm>
              <a:off x="4702628" y="1364341"/>
              <a:ext cx="1799772" cy="126274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5"/>
            <a:srcRect l="56693" t="24355" r="29363" b="36756"/>
            <a:stretch/>
          </p:blipFill>
          <p:spPr>
            <a:xfrm>
              <a:off x="4688114" y="2685142"/>
              <a:ext cx="1814286" cy="284480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4601028" y="4601028"/>
              <a:ext cx="290285" cy="24674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71404" y="5991146"/>
            <a:ext cx="7563975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/>
              <a:t>Bài</a:t>
            </a:r>
            <a:r>
              <a:rPr lang="en-US" sz="3200" dirty="0"/>
              <a:t> </a:t>
            </a:r>
            <a:r>
              <a:rPr lang="en-US" sz="3200" dirty="0" err="1"/>
              <a:t>thơ</a:t>
            </a:r>
            <a:r>
              <a:rPr lang="en-US" sz="3200" dirty="0"/>
              <a:t> </a:t>
            </a:r>
            <a:r>
              <a:rPr lang="en-US" sz="3200" dirty="0" err="1"/>
              <a:t>được</a:t>
            </a:r>
            <a:r>
              <a:rPr lang="en-US" sz="3200" dirty="0"/>
              <a:t> chia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mấy</a:t>
            </a:r>
            <a:r>
              <a:rPr lang="en-US" sz="3200" dirty="0"/>
              <a:t> </a:t>
            </a:r>
            <a:r>
              <a:rPr lang="en-US" sz="3200" dirty="0" err="1"/>
              <a:t>đoạn</a:t>
            </a:r>
            <a:r>
              <a:rPr lang="en-US" sz="3200" dirty="0"/>
              <a:t> 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20538" y="5989713"/>
            <a:ext cx="3108715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/>
              <a:t>Hai</a:t>
            </a:r>
            <a:r>
              <a:rPr lang="en-US" sz="3200" dirty="0"/>
              <a:t> </a:t>
            </a:r>
            <a:r>
              <a:rPr lang="en-US" sz="3200" dirty="0" err="1"/>
              <a:t>đoạn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601497" y="5989713"/>
            <a:ext cx="547165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/>
              <a:t>Đọc</a:t>
            </a:r>
            <a:r>
              <a:rPr lang="en-US" sz="3200" dirty="0"/>
              <a:t> </a:t>
            </a:r>
            <a:r>
              <a:rPr lang="en-US" sz="3200" dirty="0" err="1"/>
              <a:t>nối</a:t>
            </a:r>
            <a:r>
              <a:rPr lang="en-US" sz="3200" dirty="0"/>
              <a:t> </a:t>
            </a:r>
            <a:r>
              <a:rPr lang="en-US" sz="3200" dirty="0" err="1"/>
              <a:t>tiếp</a:t>
            </a:r>
            <a:r>
              <a:rPr lang="en-US" sz="3200" dirty="0"/>
              <a:t> </a:t>
            </a:r>
            <a:r>
              <a:rPr lang="en-US" sz="3200" dirty="0" err="1"/>
              <a:t>đoạn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748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414" y="549775"/>
            <a:ext cx="795914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Mỗi người một việc</a:t>
            </a:r>
          </a:p>
          <a:p>
            <a:pPr algn="ctr"/>
            <a:r>
              <a:rPr lang="en-US" sz="3000">
                <a:solidFill>
                  <a:prstClr val="black"/>
                </a:solidFill>
                <a:cs typeface="Times New Roman" pitchFamily="18" charset="0"/>
              </a:rPr>
              <a:t>    </a:t>
            </a:r>
          </a:p>
          <a:p>
            <a:pPr algn="ctr"/>
            <a:r>
              <a:rPr lang="en-US" sz="3000">
                <a:solidFill>
                  <a:prstClr val="black"/>
                </a:solidFill>
                <a:cs typeface="Times New Roman" pitchFamily="18" charset="0"/>
              </a:rPr>
              <a:t>Cái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chổi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thấy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rác,quét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nhà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kim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sợi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giúp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bà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vá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may</a:t>
            </a:r>
          </a:p>
          <a:p>
            <a:pPr algn="ctr"/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Quyển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vở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chép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cả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ngày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Ngọn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mướp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xòe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lá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vươn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“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tay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”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leo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giàn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Đồng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hồ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thời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gian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rá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vo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gạo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hòn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than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đốt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lò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    Con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gà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báo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sáng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“ Ó… o…”</a:t>
            </a:r>
          </a:p>
          <a:p>
            <a:pPr algn="ctr"/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Cánh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cửa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mở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Mỗi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người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một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sao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ngoan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làm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được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cs typeface="Times New Roman" pitchFamily="18" charset="0"/>
              </a:rPr>
              <a:t>ơi</a:t>
            </a:r>
            <a:r>
              <a:rPr lang="en-US" sz="30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r>
              <a:rPr lang="en-US" sz="3000">
                <a:solidFill>
                  <a:prstClr val="black"/>
                </a:solidFill>
                <a:cs typeface="Times New Roman" pitchFamily="18" charset="0"/>
              </a:rPr>
              <a:t>                                             </a:t>
            </a:r>
            <a:r>
              <a:rPr lang="en-US" sz="2000">
                <a:solidFill>
                  <a:prstClr val="black"/>
                </a:solidFill>
                <a:cs typeface="Times New Roman" pitchFamily="18" charset="0"/>
              </a:rPr>
              <a:t>Nguyễn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Văn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Chương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en-US" sz="3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881869" y="1390918"/>
            <a:ext cx="3992451" cy="5467082"/>
            <a:chOff x="1451428" y="1146629"/>
            <a:chExt cx="5050972" cy="438331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31705" t="23958" r="43307" b="40328"/>
            <a:stretch/>
          </p:blipFill>
          <p:spPr>
            <a:xfrm>
              <a:off x="1451428" y="1146629"/>
              <a:ext cx="3251200" cy="261257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56916" t="21181" r="29251" b="61557"/>
            <a:stretch/>
          </p:blipFill>
          <p:spPr>
            <a:xfrm>
              <a:off x="4702628" y="1364341"/>
              <a:ext cx="1799772" cy="126274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/>
            <a:srcRect l="56693" t="24355" r="29363" b="36756"/>
            <a:stretch/>
          </p:blipFill>
          <p:spPr>
            <a:xfrm>
              <a:off x="4688114" y="2685142"/>
              <a:ext cx="1814286" cy="28448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601028" y="4601028"/>
              <a:ext cx="290285" cy="24674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534722" y="6063810"/>
            <a:ext cx="2887459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tx1"/>
                </a:solidFill>
              </a:rPr>
              <a:t>Đọc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toàn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bài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37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707" y="1030595"/>
            <a:ext cx="783139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chổi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thấy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rác,quét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nhà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kim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sợi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giúp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bà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vá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may</a:t>
            </a:r>
          </a:p>
          <a:p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Quyển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vở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chép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cả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ngày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Ngọn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mướp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xòe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lá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vươn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“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tay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”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leo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giàn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Đồng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hồ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thời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gian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rá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vo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gạo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hòn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than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đốt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lò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    Con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gà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báo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sáng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“ Ó… o…”</a:t>
            </a:r>
          </a:p>
          <a:p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Cánh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cửa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mở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Mỗi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người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một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sao</a:t>
            </a:r>
            <a:endParaRPr lang="en-US" sz="25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ngoan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làm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được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ơi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                        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Nguyễn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Văn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cs typeface="Times New Roman" pitchFamily="18" charset="0"/>
              </a:rPr>
              <a:t>Chương</a:t>
            </a:r>
            <a:r>
              <a:rPr lang="en-US" sz="2500" dirty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63592" y="3244334"/>
            <a:ext cx="264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'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07" y="5354856"/>
            <a:ext cx="11794348" cy="1355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179872" y="461209"/>
            <a:ext cx="466642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100" dirty="0" err="1">
                <a:solidFill>
                  <a:srgbClr val="FF0000"/>
                </a:solidFill>
                <a:cs typeface="Times New Roman" pitchFamily="18" charset="0"/>
              </a:rPr>
              <a:t>Mỗi</a:t>
            </a:r>
            <a:r>
              <a:rPr lang="en-US" sz="31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100" dirty="0" err="1">
                <a:solidFill>
                  <a:srgbClr val="FF0000"/>
                </a:solidFill>
                <a:cs typeface="Times New Roman" pitchFamily="18" charset="0"/>
              </a:rPr>
              <a:t>người</a:t>
            </a:r>
            <a:r>
              <a:rPr lang="en-US" sz="31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100" dirty="0" err="1">
                <a:solidFill>
                  <a:srgbClr val="FF0000"/>
                </a:solidFill>
                <a:cs typeface="Times New Roman" pitchFamily="18" charset="0"/>
              </a:rPr>
              <a:t>một</a:t>
            </a:r>
            <a:r>
              <a:rPr lang="en-US" sz="31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100" dirty="0" err="1">
                <a:solidFill>
                  <a:srgbClr val="FF0000"/>
                </a:solidFill>
                <a:cs typeface="Times New Roman" pitchFamily="18" charset="0"/>
              </a:rPr>
              <a:t>việc</a:t>
            </a:r>
            <a:endParaRPr lang="en-US" sz="31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014604" y="412464"/>
            <a:ext cx="3992451" cy="4773116"/>
            <a:chOff x="1451428" y="1146629"/>
            <a:chExt cx="5050972" cy="438331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/>
            <a:srcRect l="31705" t="23958" r="43307" b="40328"/>
            <a:stretch/>
          </p:blipFill>
          <p:spPr>
            <a:xfrm>
              <a:off x="1451428" y="1146629"/>
              <a:ext cx="3251200" cy="261257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/>
            <a:srcRect l="56916" t="21181" r="29251" b="61557"/>
            <a:stretch/>
          </p:blipFill>
          <p:spPr>
            <a:xfrm>
              <a:off x="4702628" y="1364341"/>
              <a:ext cx="1799772" cy="1262743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5"/>
            <a:srcRect l="56693" t="24355" r="29363" b="36756"/>
            <a:stretch/>
          </p:blipFill>
          <p:spPr>
            <a:xfrm>
              <a:off x="4688114" y="2685142"/>
              <a:ext cx="1814286" cy="2844800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4601028" y="4601028"/>
              <a:ext cx="290285" cy="24674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5881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840720"/>
            <a:ext cx="7089913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Mỗi người một việc</a:t>
            </a:r>
          </a:p>
          <a:p>
            <a:pPr algn="ctr"/>
            <a:endParaRPr lang="en-US" sz="300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Cái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chổi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thấy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rác,quét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nhà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kim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sợi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giúp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bà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may</a:t>
            </a: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Quyển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vở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chép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cả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ngày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Ngọn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mướp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xòe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vươn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“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tay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”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leo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giàn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hồ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gian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hòn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than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đốt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lò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Con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gà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sáng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“ Ó… o…”</a:t>
            </a: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Cánh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cửa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mở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Mỗi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một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sao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ngoan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làm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                                           </a:t>
            </a:r>
            <a:r>
              <a:rPr lang="en-US" sz="2000">
                <a:solidFill>
                  <a:prstClr val="black"/>
                </a:solidFill>
                <a:cs typeface="Times New Roman" pitchFamily="18" charset="0"/>
              </a:rPr>
              <a:t>Nguyễn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Văn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Chương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197212" y="1390918"/>
            <a:ext cx="0" cy="5236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97212" y="1390918"/>
            <a:ext cx="47679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1: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thơ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nói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đến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, con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loài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cây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97212" y="2745134"/>
            <a:ext cx="47679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ái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chổi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cây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kim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sợi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chỉ,quyển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vở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đồng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hồ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cái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rá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hòn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than,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cánh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ea typeface="Calibri"/>
              </a:rPr>
              <a:t>cửa</a:t>
            </a:r>
            <a:r>
              <a:rPr lang="en-US" sz="2800" dirty="0">
                <a:solidFill>
                  <a:prstClr val="black"/>
                </a:solidFill>
                <a:latin typeface="+mj-lt"/>
                <a:ea typeface="Calibri"/>
              </a:rPr>
              <a:t>.</a:t>
            </a:r>
            <a:endParaRPr lang="en-US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97213" y="4561016"/>
            <a:ext cx="3686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+ Con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vật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: con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gà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;</a:t>
            </a:r>
            <a:endParaRPr lang="en-US" sz="1400" dirty="0">
              <a:ea typeface="Calibri"/>
              <a:cs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97214" y="5561290"/>
            <a:ext cx="4994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+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Loài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cây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ngọn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mướp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.</a:t>
            </a:r>
            <a:endParaRPr lang="en-US" sz="2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241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316" y="840720"/>
            <a:ext cx="7084997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Mỗi người một việc</a:t>
            </a:r>
          </a:p>
          <a:p>
            <a:pPr algn="ctr"/>
            <a:endParaRPr lang="en-US" sz="300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Cái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chổi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thấy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rác,quét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nhà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kim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sợi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giúp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bà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may</a:t>
            </a: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Quyển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vở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chép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cả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ngày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Ngọn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mướp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xòe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vươn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“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tay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”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leo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giàn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hồ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gian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hòn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than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đốt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lò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Con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gà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sáng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“ Ó… o…”</a:t>
            </a: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Cánh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cửa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mở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Mỗi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một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sao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ngoan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làm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pPr algn="r"/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                 </a:t>
            </a:r>
            <a:r>
              <a:rPr lang="en-US" sz="2000">
                <a:solidFill>
                  <a:prstClr val="black"/>
                </a:solidFill>
                <a:cs typeface="Times New Roman" pitchFamily="18" charset="0"/>
              </a:rPr>
              <a:t>Nguyễn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Văn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Chương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197212" y="1390918"/>
            <a:ext cx="0" cy="5236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44696" y="1240076"/>
            <a:ext cx="46899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2: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Hãy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nói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về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lợi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ích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(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hoặc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loài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cây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)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thơ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61152" y="3054811"/>
            <a:ext cx="4316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cs typeface="Times New Roman" pitchFamily="18" charset="0"/>
              </a:rPr>
              <a:t>+ </a:t>
            </a:r>
            <a:r>
              <a:rPr lang="en-US" sz="2800" dirty="0" err="1">
                <a:cs typeface="Times New Roman" pitchFamily="18" charset="0"/>
              </a:rPr>
              <a:t>Cái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chổi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để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quét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nhà</a:t>
            </a:r>
            <a:r>
              <a:rPr lang="en-US" sz="2800" dirty="0">
                <a:cs typeface="Times New Roman" pitchFamily="18" charset="0"/>
              </a:rPr>
              <a:t>, </a:t>
            </a:r>
            <a:r>
              <a:rPr lang="en-US" sz="2800" dirty="0" err="1">
                <a:cs typeface="Times New Roman" pitchFamily="18" charset="0"/>
              </a:rPr>
              <a:t>quét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sân</a:t>
            </a:r>
            <a:endParaRPr lang="en-US" sz="2800" dirty="0"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56236" y="4089497"/>
            <a:ext cx="4778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kim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sợi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may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quần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áo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42313" y="5241924"/>
            <a:ext cx="4792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+ Con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gà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gáy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sáng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để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báo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mọi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Calibri"/>
                <a:cs typeface="Times New Roman"/>
              </a:rPr>
              <a:t>người</a:t>
            </a:r>
            <a:r>
              <a:rPr lang="en-US" sz="2800" dirty="0">
                <a:solidFill>
                  <a:srgbClr val="000000"/>
                </a:solidFill>
                <a:ea typeface="Calibri"/>
                <a:cs typeface="Times New Roman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270778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7197212" y="1390918"/>
            <a:ext cx="0" cy="5236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339376" y="2526116"/>
            <a:ext cx="3772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có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1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hỏi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68175" y="1222805"/>
            <a:ext cx="4616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3: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Tìm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hỏi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thơ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trả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lời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hỏi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đó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33826" y="4174966"/>
            <a:ext cx="4750594" cy="245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Trả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lời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Em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có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thể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quét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nhà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,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giúp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mẹ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nấu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cơm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,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phơi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quần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áo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,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chăm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chỉ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học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en-US" sz="2500" dirty="0" err="1">
                <a:solidFill>
                  <a:srgbClr val="002060"/>
                </a:solidFill>
                <a:ea typeface="Calibri"/>
                <a:cs typeface="Times New Roman"/>
              </a:rPr>
              <a:t>tập</a:t>
            </a:r>
            <a:r>
              <a:rPr lang="en-US" sz="2500" dirty="0">
                <a:solidFill>
                  <a:srgbClr val="002060"/>
                </a:solidFill>
                <a:ea typeface="Calibri"/>
                <a:cs typeface="Times New Roman"/>
              </a:rPr>
              <a:t>……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7339375" y="3124029"/>
            <a:ext cx="47305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Bé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ngoan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được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việc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bé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ơi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87F19E-6503-48A6-A3D6-EE0DE7DBC221}"/>
              </a:ext>
            </a:extLst>
          </p:cNvPr>
          <p:cNvSpPr txBox="1"/>
          <p:nvPr/>
        </p:nvSpPr>
        <p:spPr>
          <a:xfrm>
            <a:off x="70686" y="840720"/>
            <a:ext cx="7089913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Mỗi người một việc</a:t>
            </a:r>
          </a:p>
          <a:p>
            <a:pPr algn="ctr"/>
            <a:endParaRPr lang="en-US" sz="300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Cái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chổi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thấy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rác,quét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nhà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Cây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kim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sợi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giúp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bà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may</a:t>
            </a: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Quyển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vở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chép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cả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ngày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Ngọn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mướp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xòe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vươn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“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tay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”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leo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giàn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hồ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gian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hòn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than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đốt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lò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Con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gà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sáng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“ Ó… o…”</a:t>
            </a: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Cánh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cửa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mở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 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Mỗi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một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sao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ngoan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làm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                                           </a:t>
            </a:r>
            <a:r>
              <a:rPr lang="en-US" sz="2000">
                <a:solidFill>
                  <a:prstClr val="black"/>
                </a:solidFill>
                <a:cs typeface="Times New Roman" pitchFamily="18" charset="0"/>
              </a:rPr>
              <a:t>Nguyễn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Văn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Times New Roman" pitchFamily="18" charset="0"/>
              </a:rPr>
              <a:t>Chương</a:t>
            </a: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08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51C2BB23-1A6B-4774-8394-4E8567F91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943"/>
            <a:ext cx="12192000" cy="64080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20457" y="1966687"/>
            <a:ext cx="7474857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err="1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9600" b="1" spc="50" dirty="0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spc="50" dirty="0" err="1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endParaRPr lang="vi-VN" sz="9600" b="1" spc="50" dirty="0">
              <a:ln w="11430"/>
              <a:gradFill>
                <a:gsLst>
                  <a:gs pos="25000">
                    <a:srgbClr val="ED7D31">
                      <a:satMod val="155000"/>
                    </a:srgbClr>
                  </a:gs>
                  <a:gs pos="100000">
                    <a:srgbClr val="ED7D31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490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50724" y="1118544"/>
            <a:ext cx="11119641" cy="16383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88" y="472213"/>
            <a:ext cx="10340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Xếp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đây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thích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98207" y="3162036"/>
            <a:ext cx="2202542" cy="3618777"/>
          </a:xfrm>
          <a:prstGeom prst="roundRect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49139" y="3012828"/>
            <a:ext cx="2316741" cy="3618777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132806" y="3012828"/>
            <a:ext cx="2199448" cy="383347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985337" y="3012828"/>
            <a:ext cx="2279007" cy="383347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3374" y="1704331"/>
            <a:ext cx="763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prstClr val="black"/>
                </a:solidFill>
                <a:latin typeface="+mj-lt"/>
                <a:cs typeface="Times New Roman" pitchFamily="18" charset="0"/>
              </a:rPr>
              <a:t>bé.</a:t>
            </a:r>
            <a:endParaRPr lang="en-US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255" y="1214284"/>
            <a:ext cx="1043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chổi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68658" y="1207813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kim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43010" y="1215502"/>
            <a:ext cx="808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chỉ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74757" y="1207813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vở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98102" y="1172861"/>
            <a:ext cx="131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mướp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3107" y="1172861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lá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85721" y="1172861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than,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28750" y="1207813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gạo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728899" y="1215502"/>
            <a:ext cx="771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gà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9580" y="1731033"/>
            <a:ext cx="2266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(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buổi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)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sáng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54309" y="1172861"/>
            <a:ext cx="1152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ngày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6454" y="3174987"/>
            <a:ext cx="1393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NGƯỜI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63487" y="3220836"/>
            <a:ext cx="854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VẬT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20261" y="3239223"/>
            <a:ext cx="1824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CON VẬT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14582" y="3239223"/>
            <a:ext cx="2032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THỜI GIAN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05085" y="1215502"/>
            <a:ext cx="102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bà</a:t>
            </a:r>
            <a:r>
              <a:rPr lang="en-US" sz="2800" dirty="0"/>
              <a:t>,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95885" y="1207813"/>
            <a:ext cx="1118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cửa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348952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5326E-7 2.22222E-6 L -0.19107 0.4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4" y="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0905E-6 3.33333E-6 L -0.34935 0.463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67" y="2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57 -0.0044 L 0.23585 0.363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1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41676E-7 -3.7037E-7 L 0.2309 0.361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1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1486E-6 2.22222E-6 L 0.10881 0.45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1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0648 L 0.07601 0.4328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6" y="2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4018E-6 2.22222E-6 L -0.15345 0.5402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79" y="2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516E-6 2.22222E-6 L -0.15358 0.5425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79" y="2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39 -0.00857 L -0.30353 0.6349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3" y="3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8952E-6 -3.7037E-7 L -0.29741 0.6090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7" y="3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7668E-6 -3.7037E-7 L -0.46922 0.6993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67" y="3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5333E-6 2.22222E-6 L -0.16933 0.4240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3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78121E-7 2.22222E-6 L 0.41728 0.4199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4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99 -0.02361 L 0.50801 0.4562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50" y="2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8" y="454336"/>
            <a:ext cx="11105537" cy="134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53407" y="1917290"/>
            <a:ext cx="11227316" cy="98505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Chổi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kim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chỉ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bà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vở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ngày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mướp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lá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than,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gạo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gà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cửa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(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buổi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)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sáng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bé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3407" y="3155845"/>
            <a:ext cx="65309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a) Một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từ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trả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lời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câu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hỏi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00B050"/>
                </a:solidFill>
                <a:cs typeface="Times New Roman" pitchFamily="18" charset="0"/>
              </a:rPr>
              <a:t>Ai</a:t>
            </a:r>
            <a:r>
              <a:rPr lang="en-US" sz="3200" dirty="0">
                <a:solidFill>
                  <a:srgbClr val="00B05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62326" y="3740620"/>
            <a:ext cx="6020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/>
              <a:t>Bé</a:t>
            </a:r>
            <a:r>
              <a:rPr lang="en-US" sz="3200" dirty="0"/>
              <a:t> </a:t>
            </a:r>
            <a:r>
              <a:rPr lang="en-US" sz="3200" dirty="0" err="1"/>
              <a:t>trả</a:t>
            </a:r>
            <a:r>
              <a:rPr lang="en-US" sz="3200" dirty="0"/>
              <a:t> </a:t>
            </a:r>
            <a:r>
              <a:rPr lang="en-US" sz="3200" dirty="0" err="1"/>
              <a:t>lời</a:t>
            </a:r>
            <a:r>
              <a:rPr lang="en-US" sz="3200" dirty="0"/>
              <a:t> </a:t>
            </a:r>
            <a:r>
              <a:rPr lang="en-US" sz="3200" dirty="0" err="1"/>
              <a:t>cho</a:t>
            </a:r>
            <a:r>
              <a:rPr lang="en-US" sz="3200" dirty="0"/>
              <a:t> </a:t>
            </a:r>
            <a:r>
              <a:rPr lang="en-US" sz="3200" dirty="0" err="1"/>
              <a:t>câu</a:t>
            </a:r>
            <a:r>
              <a:rPr lang="en-US" sz="3200" dirty="0"/>
              <a:t> </a:t>
            </a:r>
            <a:r>
              <a:rPr lang="en-US" sz="3200" dirty="0" err="1"/>
              <a:t>hỏi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Ai?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6210" y="4325395"/>
            <a:ext cx="6588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b) Một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từ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trả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câu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hỏi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B050"/>
                </a:solidFill>
                <a:cs typeface="Times New Roman" pitchFamily="18" charset="0"/>
              </a:rPr>
              <a:t>Con </a:t>
            </a:r>
            <a:r>
              <a:rPr lang="en-US" sz="2800" b="1" dirty="0" err="1">
                <a:solidFill>
                  <a:srgbClr val="00B050"/>
                </a:solidFill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00B05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7857" y="4848615"/>
            <a:ext cx="7492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Gà</a:t>
            </a:r>
            <a:r>
              <a:rPr lang="en-US" sz="3200" dirty="0"/>
              <a:t> </a:t>
            </a:r>
            <a:r>
              <a:rPr lang="en-US" sz="3200" dirty="0" err="1"/>
              <a:t>trả</a:t>
            </a:r>
            <a:r>
              <a:rPr lang="en-US" sz="3200" dirty="0"/>
              <a:t> </a:t>
            </a:r>
            <a:r>
              <a:rPr lang="en-US" sz="3200" dirty="0" err="1"/>
              <a:t>lời</a:t>
            </a:r>
            <a:r>
              <a:rPr lang="en-US" sz="3200" dirty="0"/>
              <a:t> </a:t>
            </a:r>
            <a:r>
              <a:rPr lang="en-US" sz="3200" dirty="0" err="1"/>
              <a:t>cho</a:t>
            </a:r>
            <a:r>
              <a:rPr lang="en-US" sz="3200" dirty="0"/>
              <a:t> </a:t>
            </a:r>
            <a:r>
              <a:rPr lang="en-US" sz="3200" dirty="0" err="1"/>
              <a:t>câu</a:t>
            </a:r>
            <a:r>
              <a:rPr lang="en-US" sz="3200" dirty="0"/>
              <a:t> </a:t>
            </a:r>
            <a:r>
              <a:rPr lang="en-US" sz="3200" dirty="0" err="1"/>
              <a:t>hỏi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con </a:t>
            </a:r>
            <a:r>
              <a:rPr lang="en-US" sz="3200" dirty="0" err="1">
                <a:solidFill>
                  <a:srgbClr val="FF0000"/>
                </a:solidFill>
              </a:rPr>
              <a:t>gì</a:t>
            </a:r>
            <a:r>
              <a:rPr lang="en-US" sz="32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7" name="Rectangle 6"/>
          <p:cNvSpPr/>
          <p:nvPr/>
        </p:nvSpPr>
        <p:spPr>
          <a:xfrm>
            <a:off x="637233" y="5433390"/>
            <a:ext cx="8375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c) Một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từ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trả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lời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cho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câu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hỏi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00B050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3824" y="6018165"/>
            <a:ext cx="7340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Chổi</a:t>
            </a:r>
            <a:r>
              <a:rPr lang="en-US" sz="3200" dirty="0"/>
              <a:t> </a:t>
            </a:r>
            <a:r>
              <a:rPr lang="en-US" sz="3200" dirty="0" err="1"/>
              <a:t>trả</a:t>
            </a:r>
            <a:r>
              <a:rPr lang="en-US" sz="3200" dirty="0"/>
              <a:t> </a:t>
            </a:r>
            <a:r>
              <a:rPr lang="en-US" sz="3200" dirty="0" err="1"/>
              <a:t>lời</a:t>
            </a:r>
            <a:r>
              <a:rPr lang="en-US" sz="3200" dirty="0"/>
              <a:t> </a:t>
            </a:r>
            <a:r>
              <a:rPr lang="en-US" sz="3200" dirty="0" err="1"/>
              <a:t>cho</a:t>
            </a:r>
            <a:r>
              <a:rPr lang="en-US" sz="3200" dirty="0"/>
              <a:t> </a:t>
            </a:r>
            <a:r>
              <a:rPr lang="en-US" sz="3200" dirty="0" err="1"/>
              <a:t>câu</a:t>
            </a:r>
            <a:r>
              <a:rPr lang="en-US" sz="3200" dirty="0"/>
              <a:t> </a:t>
            </a:r>
            <a:r>
              <a:rPr lang="en-US" sz="3200" dirty="0" err="1"/>
              <a:t>hỏi</a:t>
            </a:r>
            <a:r>
              <a:rPr lang="en-US" sz="3200" dirty="0"/>
              <a:t> </a:t>
            </a:r>
            <a:r>
              <a:rPr lang="en-US" sz="3200" dirty="0" err="1">
                <a:solidFill>
                  <a:srgbClr val="FF0000"/>
                </a:solidFill>
              </a:rPr>
              <a:t>Cái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gì</a:t>
            </a:r>
            <a:r>
              <a:rPr lang="en-US" sz="3200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754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/>
      <p:bldP spid="5" grpId="0"/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44" y="3178647"/>
            <a:ext cx="12209444" cy="3679353"/>
          </a:xfrm>
          <a:prstGeom prst="rect">
            <a:avLst/>
          </a:prstGeom>
        </p:spPr>
      </p:pic>
      <p:pic>
        <p:nvPicPr>
          <p:cNvPr id="3" name="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44" y="2632433"/>
            <a:ext cx="4906376" cy="3980824"/>
          </a:xfrm>
          <a:prstGeom prst="rect">
            <a:avLst/>
          </a:prstGeom>
        </p:spPr>
      </p:pic>
      <p:pic>
        <p:nvPicPr>
          <p:cNvPr id="4" name="1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43825" y="4230988"/>
            <a:ext cx="3773430" cy="2705180"/>
          </a:xfrm>
          <a:prstGeom prst="rect">
            <a:avLst/>
          </a:prstGeom>
        </p:spPr>
      </p:pic>
      <p:grpSp>
        <p:nvGrpSpPr>
          <p:cNvPr id="7" name="57">
            <a:extLst>
              <a:ext uri="{FF2B5EF4-FFF2-40B4-BE49-F238E27FC236}">
                <a16:creationId xmlns:a16="http://schemas.microsoft.com/office/drawing/2014/main" id="{5C3F0EA5-D3AA-4CCB-8053-CA26C4C18711}"/>
              </a:ext>
            </a:extLst>
          </p:cNvPr>
          <p:cNvGrpSpPr/>
          <p:nvPr/>
        </p:nvGrpSpPr>
        <p:grpSpPr>
          <a:xfrm>
            <a:off x="6756819" y="3169720"/>
            <a:ext cx="804180" cy="374559"/>
            <a:chOff x="217691" y="6414967"/>
            <a:chExt cx="804180" cy="374559"/>
          </a:xfrm>
        </p:grpSpPr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0551CF28-A1CE-4253-9E51-49015C9815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D183A1A-DE17-4CF6-BCB4-F3838E8F0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3E7CCA13-12E3-434E-869F-2195DDDEE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33D8A7C5-FD9F-4540-A37A-9BC58CCAA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1DB4A1D3-3461-4F23-9060-242E6596F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D339A026-D097-41CE-B0D6-382C26DE3F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A458B4F9-0B31-4D97-AC09-B51F5A27E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21D0D1DB-9134-4688-B72B-70C6A58B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C428B3BE-70C9-4AC9-A041-2D5B3E416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531A955B-4989-44CB-BD2F-3F2E46624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9" name="6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131" y="450639"/>
            <a:ext cx="4465329" cy="232867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819128" y="1866959"/>
            <a:ext cx="7518015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8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UTM Avo (Body)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50318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55369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802CDD34-CDD6-492A-9A67-72995A5FF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4715"/>
            <a:ext cx="12191999" cy="64032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10101" r="20074" b="50000"/>
          <a:stretch>
            <a:fillRect/>
          </a:stretch>
        </p:blipFill>
        <p:spPr bwMode="auto">
          <a:xfrm>
            <a:off x="3910823" y="454715"/>
            <a:ext cx="3644389" cy="196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85461" y="2613994"/>
            <a:ext cx="9816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 </a:t>
            </a:r>
            <a:r>
              <a:rPr lang="en-US" sz="280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bạn</a:t>
            </a:r>
            <a:r>
              <a:rPr lang="en-US" sz="280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tôm cá dưới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biển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bị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đã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bị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vướng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lưới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bác</a:t>
            </a:r>
            <a:r>
              <a:rPr lang="en-US" sz="280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ngư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dân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đi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đánh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cá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Hãy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cứu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bạn</a:t>
            </a:r>
            <a:r>
              <a:rPr lang="en-US" sz="280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ấy bằng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trả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lời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đúng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câu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hỏi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nhé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.</a:t>
            </a:r>
            <a:endParaRPr lang="vi-VN" sz="28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t="23065" r="4429" b="21185"/>
          <a:stretch/>
        </p:blipFill>
        <p:spPr>
          <a:xfrm>
            <a:off x="5867400" y="4343401"/>
            <a:ext cx="1211070" cy="77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5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Hình ảnh 14">
            <a:extLst>
              <a:ext uri="{FF2B5EF4-FFF2-40B4-BE49-F238E27FC236}">
                <a16:creationId xmlns:a16="http://schemas.microsoft.com/office/drawing/2014/main" id="{7C3DA138-B50A-4352-8E43-D6EB17352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261"/>
            <a:ext cx="12174648" cy="6410738"/>
          </a:xfrm>
          <a:prstGeom prst="rect">
            <a:avLst/>
          </a:prstGeom>
        </p:spPr>
      </p:pic>
      <p:pic>
        <p:nvPicPr>
          <p:cNvPr id="2" name="Picture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634" y="4184587"/>
            <a:ext cx="1509106" cy="163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742" y="3542961"/>
            <a:ext cx="1570607" cy="60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392" y="2907288"/>
            <a:ext cx="1460223" cy="127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575" y="4847984"/>
            <a:ext cx="1805566" cy="103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lưới bạch tuột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0" t="12538" r="5462" b="9614"/>
          <a:stretch/>
        </p:blipFill>
        <p:spPr>
          <a:xfrm>
            <a:off x="5093395" y="1931349"/>
            <a:ext cx="1800212" cy="2214783"/>
          </a:xfrm>
          <a:prstGeom prst="rect">
            <a:avLst/>
          </a:prstGeom>
        </p:spPr>
      </p:pic>
      <p:pic>
        <p:nvPicPr>
          <p:cNvPr id="7" name="lưới cá vàng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0" t="12538" r="5462" b="9614"/>
          <a:stretch/>
        </p:blipFill>
        <p:spPr>
          <a:xfrm>
            <a:off x="2706260" y="3194119"/>
            <a:ext cx="1800212" cy="221478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 flipV="1">
            <a:off x="5867400" y="1"/>
            <a:ext cx="1524" cy="2066547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3175039" y="1"/>
            <a:ext cx="893675" cy="3468502"/>
          </a:xfrm>
          <a:custGeom>
            <a:avLst/>
            <a:gdLst>
              <a:gd name="connsiteX0" fmla="*/ 118169 w 571659"/>
              <a:gd name="connsiteY0" fmla="*/ 2483318 h 2483318"/>
              <a:gd name="connsiteX1" fmla="*/ 570556 w 571659"/>
              <a:gd name="connsiteY1" fmla="*/ 2050182 h 2483318"/>
              <a:gd name="connsiteX2" fmla="*/ 2666 w 571659"/>
              <a:gd name="connsiteY2" fmla="*/ 1434165 h 2483318"/>
              <a:gd name="connsiteX3" fmla="*/ 349175 w 571659"/>
              <a:gd name="connsiteY3" fmla="*/ 885525 h 2483318"/>
              <a:gd name="connsiteX4" fmla="*/ 156670 w 571659"/>
              <a:gd name="connsiteY4" fmla="*/ 231007 h 2483318"/>
              <a:gd name="connsiteX5" fmla="*/ 233672 w 571659"/>
              <a:gd name="connsiteY5" fmla="*/ 0 h 248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1659" h="2483318">
                <a:moveTo>
                  <a:pt x="118169" y="2483318"/>
                </a:moveTo>
                <a:cubicBezTo>
                  <a:pt x="353987" y="2354179"/>
                  <a:pt x="589806" y="2225041"/>
                  <a:pt x="570556" y="2050182"/>
                </a:cubicBezTo>
                <a:cubicBezTo>
                  <a:pt x="551306" y="1875323"/>
                  <a:pt x="39563" y="1628274"/>
                  <a:pt x="2666" y="1434165"/>
                </a:cubicBezTo>
                <a:cubicBezTo>
                  <a:pt x="-34231" y="1240056"/>
                  <a:pt x="323508" y="1086051"/>
                  <a:pt x="349175" y="885525"/>
                </a:cubicBezTo>
                <a:cubicBezTo>
                  <a:pt x="374842" y="684999"/>
                  <a:pt x="175920" y="378594"/>
                  <a:pt x="156670" y="231007"/>
                </a:cubicBezTo>
                <a:cubicBezTo>
                  <a:pt x="137420" y="83420"/>
                  <a:pt x="185546" y="41710"/>
                  <a:pt x="233672" y="0"/>
                </a:cubicBezTo>
              </a:path>
            </a:pathLst>
          </a:cu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2390"/>
          </a:p>
        </p:txBody>
      </p:sp>
      <p:pic>
        <p:nvPicPr>
          <p:cNvPr id="11" name="lưới cá dino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0" t="12538" r="5462" b="9614"/>
          <a:stretch/>
        </p:blipFill>
        <p:spPr>
          <a:xfrm>
            <a:off x="7628006" y="2483268"/>
            <a:ext cx="2043681" cy="2125339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8339628" y="1"/>
            <a:ext cx="352666" cy="2614517"/>
          </a:xfrm>
          <a:custGeom>
            <a:avLst/>
            <a:gdLst>
              <a:gd name="connsiteX0" fmla="*/ 176504 w 312301"/>
              <a:gd name="connsiteY0" fmla="*/ 1790299 h 1790299"/>
              <a:gd name="connsiteX1" fmla="*/ 3249 w 312301"/>
              <a:gd name="connsiteY1" fmla="*/ 1617044 h 1790299"/>
              <a:gd name="connsiteX2" fmla="*/ 311257 w 312301"/>
              <a:gd name="connsiteY2" fmla="*/ 1145406 h 1790299"/>
              <a:gd name="connsiteX3" fmla="*/ 109127 w 312301"/>
              <a:gd name="connsiteY3" fmla="*/ 654518 h 1790299"/>
              <a:gd name="connsiteX4" fmla="*/ 263131 w 312301"/>
              <a:gd name="connsiteY4" fmla="*/ 182880 h 1790299"/>
              <a:gd name="connsiteX5" fmla="*/ 282381 w 312301"/>
              <a:gd name="connsiteY5" fmla="*/ 0 h 179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301" h="1790299">
                <a:moveTo>
                  <a:pt x="176504" y="1790299"/>
                </a:moveTo>
                <a:cubicBezTo>
                  <a:pt x="78647" y="1757412"/>
                  <a:pt x="-19210" y="1724526"/>
                  <a:pt x="3249" y="1617044"/>
                </a:cubicBezTo>
                <a:cubicBezTo>
                  <a:pt x="25708" y="1509562"/>
                  <a:pt x="293611" y="1305827"/>
                  <a:pt x="311257" y="1145406"/>
                </a:cubicBezTo>
                <a:cubicBezTo>
                  <a:pt x="328903" y="984985"/>
                  <a:pt x="117148" y="814939"/>
                  <a:pt x="109127" y="654518"/>
                </a:cubicBezTo>
                <a:cubicBezTo>
                  <a:pt x="101106" y="494097"/>
                  <a:pt x="234255" y="291966"/>
                  <a:pt x="263131" y="182880"/>
                </a:cubicBezTo>
                <a:cubicBezTo>
                  <a:pt x="292007" y="73794"/>
                  <a:pt x="287194" y="36897"/>
                  <a:pt x="282381" y="0"/>
                </a:cubicBezTo>
              </a:path>
            </a:pathLst>
          </a:cu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2390"/>
          </a:p>
        </p:txBody>
      </p:sp>
      <p:pic>
        <p:nvPicPr>
          <p:cNvPr id="13" name="lưới cua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0" t="12538" r="5462" b="9614"/>
          <a:stretch/>
        </p:blipFill>
        <p:spPr>
          <a:xfrm>
            <a:off x="6723612" y="4184588"/>
            <a:ext cx="1476888" cy="1817001"/>
          </a:xfrm>
          <a:prstGeom prst="rect">
            <a:avLst/>
          </a:prstGeom>
        </p:spPr>
      </p:pic>
      <p:sp>
        <p:nvSpPr>
          <p:cNvPr id="14" name="Freeform 13"/>
          <p:cNvSpPr/>
          <p:nvPr/>
        </p:nvSpPr>
        <p:spPr>
          <a:xfrm>
            <a:off x="7141917" y="0"/>
            <a:ext cx="628798" cy="4306826"/>
          </a:xfrm>
          <a:custGeom>
            <a:avLst/>
            <a:gdLst>
              <a:gd name="connsiteX0" fmla="*/ 207972 w 633019"/>
              <a:gd name="connsiteY0" fmla="*/ 3465094 h 3465094"/>
              <a:gd name="connsiteX1" fmla="*/ 5842 w 633019"/>
              <a:gd name="connsiteY1" fmla="*/ 3099334 h 3465094"/>
              <a:gd name="connsiteX2" fmla="*/ 410103 w 633019"/>
              <a:gd name="connsiteY2" fmla="*/ 2723949 h 3465094"/>
              <a:gd name="connsiteX3" fmla="*/ 63594 w 633019"/>
              <a:gd name="connsiteY3" fmla="*/ 2030930 h 3465094"/>
              <a:gd name="connsiteX4" fmla="*/ 631484 w 633019"/>
              <a:gd name="connsiteY4" fmla="*/ 731520 h 3465094"/>
              <a:gd name="connsiteX5" fmla="*/ 198347 w 633019"/>
              <a:gd name="connsiteY5" fmla="*/ 0 h 346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3019" h="3465094">
                <a:moveTo>
                  <a:pt x="207972" y="3465094"/>
                </a:moveTo>
                <a:cubicBezTo>
                  <a:pt x="90063" y="3343976"/>
                  <a:pt x="-27846" y="3222858"/>
                  <a:pt x="5842" y="3099334"/>
                </a:cubicBezTo>
                <a:cubicBezTo>
                  <a:pt x="39530" y="2975810"/>
                  <a:pt x="400478" y="2902016"/>
                  <a:pt x="410103" y="2723949"/>
                </a:cubicBezTo>
                <a:cubicBezTo>
                  <a:pt x="419728" y="2545882"/>
                  <a:pt x="26697" y="2363001"/>
                  <a:pt x="63594" y="2030930"/>
                </a:cubicBezTo>
                <a:cubicBezTo>
                  <a:pt x="100491" y="1698859"/>
                  <a:pt x="609025" y="1070008"/>
                  <a:pt x="631484" y="731520"/>
                </a:cubicBezTo>
                <a:cubicBezTo>
                  <a:pt x="653943" y="393032"/>
                  <a:pt x="426145" y="196516"/>
                  <a:pt x="198347" y="0"/>
                </a:cubicBezTo>
              </a:path>
            </a:pathLst>
          </a:cu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2390"/>
          </a:p>
        </p:txBody>
      </p:sp>
      <p:pic>
        <p:nvPicPr>
          <p:cNvPr id="18" name="Picture 17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t="14889" r="12401" b="14687"/>
          <a:stretch/>
        </p:blipFill>
        <p:spPr>
          <a:xfrm>
            <a:off x="10983923" y="5781722"/>
            <a:ext cx="1190725" cy="107627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05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60099E-6 L 3.61111E-6 -0.6763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58246E-6 L 4.16667E-6 -0.9190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475E-6 L 5.55556E-7 0.3591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9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56874E-7 L 1.38889E-6 -0.7982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1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52487E-6 L 0.00087 -0.6076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303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6549E-6 L -0.60539 0.65926 " pathEditMode="relative" rAng="0" ptsTypes="AA">
                                      <p:cBhvr>
                                        <p:cTn id="6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78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09855E-6 L -2.77778E-6 -0.9320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58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24467E-6 L 5.55556E-7 -1.1825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55731E-7 L -0.88316 8.55731E-7 " pathEditMode="relative" rAng="0" ptsTypes="AA">
                                      <p:cBhvr>
                                        <p:cTn id="9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40748E-6 L -8.33333E-7 -0.88261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146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0266E-6 L -2.5E-6 -0.71887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9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6123E-6 L 0.35451 -1.46123E-6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2" grpId="0" animBg="1"/>
      <p:bldP spid="12" grpId="1" animBg="1"/>
      <p:bldP spid="12" grpId="2" animBg="1"/>
      <p:bldP spid="14" grpId="0" animBg="1"/>
      <p:bldP spid="14" grpId="1" animBg="1"/>
      <p:bldP spid="1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26B3DAE8-3731-4913-9691-DE99DF4D0B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399243"/>
            <a:ext cx="12191207" cy="6458309"/>
          </a:xfrm>
          <a:prstGeom prst="rect">
            <a:avLst/>
          </a:prstGeom>
        </p:spPr>
      </p:pic>
      <p:pic>
        <p:nvPicPr>
          <p:cNvPr id="2" name="Picture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1" y="3062412"/>
            <a:ext cx="1509106" cy="163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898019" y="484997"/>
            <a:ext cx="10620382" cy="1459401"/>
          </a:xfrm>
          <a:prstGeom prst="cloudCallout">
            <a:avLst>
              <a:gd name="adj1" fmla="val -53153"/>
              <a:gd name="adj2" fmla="val 120367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sz="3200" dirty="0">
              <a:solidFill>
                <a:sysClr val="windowText" lastClr="000000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chỉ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người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vật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, con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vật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thời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gian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,…..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gọi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chung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? </a:t>
            </a:r>
            <a:endParaRPr lang="vi-VN" sz="3200" dirty="0">
              <a:solidFill>
                <a:sysClr val="windowText" lastClr="000000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endParaRPr lang="vi-VN" sz="3200" dirty="0">
              <a:solidFill>
                <a:sysClr val="windowText" lastClr="0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398210" y="2638704"/>
            <a:ext cx="4267632" cy="1241535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Từ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sự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vật</a:t>
            </a:r>
            <a:r>
              <a:rPr lang="vi-VN" sz="3200" dirty="0">
                <a:latin typeface="+mj-lt"/>
                <a:cs typeface="Arial" panose="020B0604020202020204" pitchFamily="34" charset="0"/>
              </a:rPr>
              <a:t>.</a:t>
            </a:r>
            <a:endParaRPr lang="en-US" sz="3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010399" y="2565113"/>
            <a:ext cx="3810000" cy="1241535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Từ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con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vật</a:t>
            </a:r>
            <a:endParaRPr lang="en-US" sz="3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90799" y="4800602"/>
            <a:ext cx="4075043" cy="1241535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C.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Từ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thời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gian</a:t>
            </a:r>
            <a:endParaRPr lang="en-US" sz="3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010399" y="4800602"/>
            <a:ext cx="3810000" cy="1241535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200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D.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Từ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đồ</a:t>
            </a:r>
            <a:r>
              <a:rPr lang="en-US" sz="32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j-lt"/>
                <a:cs typeface="Arial" panose="020B0604020202020204" pitchFamily="34" charset="0"/>
              </a:rPr>
              <a:t>vật</a:t>
            </a:r>
            <a:endParaRPr lang="en-US" sz="32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54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7DA0109-65D0-4629-9EF2-3AA264F178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476517"/>
            <a:ext cx="12190413" cy="6381037"/>
          </a:xfrm>
          <a:prstGeom prst="rect">
            <a:avLst/>
          </a:prstGeom>
        </p:spPr>
      </p:pic>
      <p:pic>
        <p:nvPicPr>
          <p:cNvPr id="3" name="Picture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585252"/>
            <a:ext cx="1460223" cy="127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958712" y="476517"/>
            <a:ext cx="10265879" cy="1745428"/>
          </a:xfrm>
          <a:prstGeom prst="cloudCallout">
            <a:avLst>
              <a:gd name="adj1" fmla="val -70306"/>
              <a:gd name="adj2" fmla="val 10995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sz="32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vi-VN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Trong bài ‘‘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Làm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việc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thật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vui</a:t>
            </a:r>
            <a:r>
              <a:rPr lang="vi-VN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’’.</a:t>
            </a:r>
          </a:p>
          <a:p>
            <a:pPr algn="ctr"/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bận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rộn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như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thế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? </a:t>
            </a:r>
            <a:endParaRPr lang="vi-VN" sz="32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algn="ctr"/>
            <a:endParaRPr lang="vi-VN" sz="32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118269" y="4648200"/>
            <a:ext cx="3639424" cy="135253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latin typeface="+mj-lt"/>
                <a:cs typeface="Times New Roman" pitchFamily="18" charset="0"/>
              </a:rPr>
              <a:t>D. </a:t>
            </a:r>
            <a:r>
              <a:rPr lang="en-US" sz="2800" dirty="0" err="1">
                <a:latin typeface="+mj-lt"/>
                <a:cs typeface="Times New Roman" pitchFamily="18" charset="0"/>
              </a:rPr>
              <a:t>Tất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cả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các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đáp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án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trên</a:t>
            </a:r>
            <a:r>
              <a:rPr lang="vi-VN" sz="2800" dirty="0">
                <a:latin typeface="+mj-lt"/>
                <a:cs typeface="Times New Roman" pitchFamily="18" charset="0"/>
              </a:rPr>
              <a:t>.</a:t>
            </a:r>
            <a:endParaRPr lang="en-US" sz="2800" dirty="0">
              <a:latin typeface="+mj-lt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118269" y="2960354"/>
            <a:ext cx="3639424" cy="135253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B.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làm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bài</a:t>
            </a:r>
            <a:r>
              <a:rPr lang="en-US" sz="2800" dirty="0">
                <a:latin typeface="+mj-lt"/>
                <a:cs typeface="Times New Roman" pitchFamily="18" charset="0"/>
              </a:rPr>
              <a:t>,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đi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học</a:t>
            </a:r>
            <a:r>
              <a:rPr lang="vi-VN" sz="2800" dirty="0">
                <a:latin typeface="+mj-lt"/>
                <a:cs typeface="Times New Roman" pitchFamily="18" charset="0"/>
              </a:rPr>
              <a:t>.</a:t>
            </a:r>
            <a:endParaRPr lang="en-US" sz="2800" dirty="0">
              <a:latin typeface="+mj-lt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628106" y="4648201"/>
            <a:ext cx="3639424" cy="135253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C.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chơi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với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em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đỡ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mẹ</a:t>
            </a:r>
            <a:r>
              <a:rPr lang="en-US" sz="2800" dirty="0"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590800" y="2960354"/>
            <a:ext cx="3639424" cy="135253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A.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quét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nhà</a:t>
            </a:r>
            <a:r>
              <a:rPr lang="en-US" sz="2800" dirty="0">
                <a:latin typeface="+mj-lt"/>
                <a:cs typeface="Times New Roman" pitchFamily="18" charset="0"/>
              </a:rPr>
              <a:t>, </a:t>
            </a:r>
            <a:r>
              <a:rPr lang="en-US" sz="2800" dirty="0" err="1">
                <a:latin typeface="+mj-lt"/>
                <a:cs typeface="Times New Roman" pitchFamily="18" charset="0"/>
              </a:rPr>
              <a:t>nhặt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rau</a:t>
            </a:r>
            <a:r>
              <a:rPr lang="en-US" sz="2800" dirty="0">
                <a:latin typeface="+mj-lt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645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E8E26182-070C-4668-8B34-2F23C37ECE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437882"/>
            <a:ext cx="12190413" cy="6419673"/>
          </a:xfrm>
          <a:prstGeom prst="rect">
            <a:avLst/>
          </a:prstGeom>
        </p:spPr>
      </p:pic>
      <p:pic>
        <p:nvPicPr>
          <p:cNvPr id="4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473161"/>
            <a:ext cx="1570607" cy="60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785611" y="530922"/>
            <a:ext cx="10625071" cy="2302430"/>
          </a:xfrm>
          <a:prstGeom prst="cloudCallout">
            <a:avLst>
              <a:gd name="adj1" fmla="val -43698"/>
              <a:gd name="adj2" fmla="val 914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Trong bài ‘‘</a:t>
            </a:r>
            <a:r>
              <a:rPr lang="en-US" sz="28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Làm</a:t>
            </a:r>
            <a:r>
              <a:rPr lang="en-US" sz="2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việc</a:t>
            </a:r>
            <a:r>
              <a:rPr lang="en-US" sz="2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thật</a:t>
            </a:r>
            <a:r>
              <a:rPr lang="en-US" sz="2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vui</a:t>
            </a:r>
            <a:r>
              <a:rPr lang="vi-VN" sz="2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’’.</a:t>
            </a:r>
            <a:endParaRPr lang="en-US" sz="28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algn="ctr"/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Vì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sao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bận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rộn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mà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lúc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cũng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vui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?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Chọn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ý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em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thích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  <a:cs typeface="Times New Roman" pitchFamily="18" charset="0"/>
              </a:rPr>
              <a:t>:</a:t>
            </a:r>
            <a:endParaRPr lang="vi-V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Headings)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616765" y="4719116"/>
            <a:ext cx="4589426" cy="115316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>
                <a:latin typeface="+mj-lt"/>
                <a:cs typeface="Times New Roman" pitchFamily="18" charset="0"/>
              </a:rPr>
              <a:t>C.</a:t>
            </a:r>
            <a:r>
              <a:rPr lang="en-US" sz="2800">
                <a:latin typeface="+mj-lt"/>
                <a:cs typeface="Times New Roman" pitchFamily="18" charset="0"/>
              </a:rPr>
              <a:t> </a:t>
            </a:r>
            <a:r>
              <a:rPr lang="en-US" sz="2800">
                <a:cs typeface="Times New Roman" pitchFamily="18" charset="0"/>
              </a:rPr>
              <a:t>Vì bé được làm việc như mọi vật mọi người</a:t>
            </a:r>
            <a:r>
              <a:rPr lang="vi-VN" sz="2800">
                <a:cs typeface="Times New Roman" pitchFamily="18" charset="0"/>
              </a:rPr>
              <a:t>.</a:t>
            </a:r>
            <a:endParaRPr lang="en-US" sz="2800" dirty="0">
              <a:latin typeface="+mj-lt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68190" y="3078093"/>
            <a:ext cx="3862942" cy="115316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B. </a:t>
            </a:r>
            <a:r>
              <a:rPr lang="en-US" sz="2800" dirty="0" err="1">
                <a:latin typeface="+mj-lt"/>
                <a:cs typeface="Times New Roman" pitchFamily="18" charset="0"/>
              </a:rPr>
              <a:t>Vì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yêu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những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việc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mình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làm</a:t>
            </a:r>
            <a:r>
              <a:rPr lang="vi-VN" sz="2800" dirty="0">
                <a:latin typeface="+mj-lt"/>
                <a:cs typeface="Times New Roman" pitchFamily="18" charset="0"/>
              </a:rPr>
              <a:t>.</a:t>
            </a:r>
            <a:endParaRPr lang="en-US" sz="2800" dirty="0">
              <a:latin typeface="+mj-lt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968190" y="4719116"/>
            <a:ext cx="4004610" cy="115316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vi-VN" sz="260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.</a:t>
            </a:r>
            <a:r>
              <a:rPr lang="en-US" sz="260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>
                <a:cs typeface="Times New Roman" pitchFamily="18" charset="0"/>
              </a:rPr>
              <a:t>Tất cả các đáp án trên</a:t>
            </a:r>
            <a:r>
              <a:rPr lang="vi-VN" sz="2400">
                <a:cs typeface="Times New Roman" pitchFamily="18" charset="0"/>
              </a:rPr>
              <a:t>.</a:t>
            </a:r>
            <a:r>
              <a:rPr lang="vi-VN" sz="260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 </a:t>
            </a:r>
            <a:endParaRPr lang="en-US" sz="2600" dirty="0"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616765" y="3159501"/>
            <a:ext cx="4589426" cy="115316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A. </a:t>
            </a:r>
            <a:r>
              <a:rPr lang="en-US" sz="2800" dirty="0" err="1">
                <a:latin typeface="+mj-lt"/>
                <a:cs typeface="Times New Roman" pitchFamily="18" charset="0"/>
              </a:rPr>
              <a:t>Vì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làm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việc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có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ích</a:t>
            </a:r>
            <a:r>
              <a:rPr lang="vi-VN" sz="2800" dirty="0">
                <a:latin typeface="+mj-lt"/>
                <a:cs typeface="Times New Roman" pitchFamily="18" charset="0"/>
              </a:rPr>
              <a:t>.</a:t>
            </a:r>
            <a:endParaRPr lang="en-US" sz="2800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0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445066D7-97B1-4E84-9034-E1759A6D09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412125"/>
            <a:ext cx="12190413" cy="6445430"/>
          </a:xfrm>
          <a:prstGeom prst="rect">
            <a:avLst/>
          </a:prstGeom>
        </p:spPr>
      </p:pic>
      <p:pic>
        <p:nvPicPr>
          <p:cNvPr id="2" name="Picture 1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85050"/>
            <a:ext cx="1805566" cy="103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1004552" y="575250"/>
            <a:ext cx="10122794" cy="2209800"/>
          </a:xfrm>
          <a:prstGeom prst="cloudCallout">
            <a:avLst>
              <a:gd name="adj1" fmla="val -47214"/>
              <a:gd name="adj2" fmla="val 7055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algn="ctr"/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Cho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: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Bác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sỹ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y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tá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ông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bà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chị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thầy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giáo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cô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giáo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mẹ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ngữ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chỉ</a:t>
            </a:r>
            <a:r>
              <a:rPr lang="en-US" sz="32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?</a:t>
            </a:r>
            <a:endParaRPr lang="vi-VN" sz="32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algn="ctr"/>
            <a:endParaRPr lang="vi-VN" sz="32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566772" y="4639649"/>
            <a:ext cx="4044452" cy="924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+mj-lt"/>
                <a:cs typeface="Times New Roman" pitchFamily="18" charset="0"/>
              </a:rPr>
              <a:t>C. </a:t>
            </a:r>
            <a:r>
              <a:rPr lang="en-US" sz="3600" dirty="0" err="1">
                <a:latin typeface="+mj-lt"/>
                <a:cs typeface="Times New Roman" pitchFamily="18" charset="0"/>
              </a:rPr>
              <a:t>Chỉ</a:t>
            </a:r>
            <a:r>
              <a:rPr lang="en-US" sz="3600" dirty="0">
                <a:latin typeface="+mj-lt"/>
                <a:cs typeface="Times New Roman" pitchFamily="18" charset="0"/>
              </a:rPr>
              <a:t> </a:t>
            </a:r>
            <a:r>
              <a:rPr lang="en-US" sz="3600" dirty="0" err="1">
                <a:latin typeface="+mj-lt"/>
                <a:cs typeface="Times New Roman" pitchFamily="18" charset="0"/>
              </a:rPr>
              <a:t>người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162798" y="3268644"/>
            <a:ext cx="3964547" cy="924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B. </a:t>
            </a:r>
            <a:r>
              <a:rPr lang="en-US" sz="3600" dirty="0" err="1">
                <a:latin typeface="+mj-lt"/>
                <a:cs typeface="Times New Roman" pitchFamily="18" charset="0"/>
              </a:rPr>
              <a:t>Chỉ</a:t>
            </a:r>
            <a:r>
              <a:rPr lang="en-US" sz="3600" dirty="0">
                <a:latin typeface="+mj-lt"/>
                <a:cs typeface="Times New Roman" pitchFamily="18" charset="0"/>
              </a:rPr>
              <a:t> con </a:t>
            </a:r>
            <a:r>
              <a:rPr lang="en-US" sz="3600" dirty="0" err="1">
                <a:latin typeface="+mj-lt"/>
                <a:cs typeface="Times New Roman" pitchFamily="18" charset="0"/>
              </a:rPr>
              <a:t>vật</a:t>
            </a:r>
            <a:r>
              <a:rPr lang="vi-VN" sz="3600" dirty="0">
                <a:latin typeface="+mj-lt"/>
                <a:cs typeface="Times New Roman" pitchFamily="18" charset="0"/>
              </a:rPr>
              <a:t>.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162799" y="4637196"/>
            <a:ext cx="3964546" cy="924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D. </a:t>
            </a:r>
            <a:r>
              <a:rPr lang="en-US" sz="3600" dirty="0" err="1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Chỉ</a:t>
            </a:r>
            <a:r>
              <a:rPr lang="en-US" sz="36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vật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66772" y="3352887"/>
            <a:ext cx="4044452" cy="924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A. </a:t>
            </a:r>
            <a:r>
              <a:rPr lang="en-US" sz="3600" dirty="0" err="1">
                <a:latin typeface="+mj-lt"/>
                <a:cs typeface="Times New Roman" pitchFamily="18" charset="0"/>
              </a:rPr>
              <a:t>Chỉ</a:t>
            </a:r>
            <a:r>
              <a:rPr lang="en-US" sz="3600" dirty="0">
                <a:latin typeface="+mj-lt"/>
                <a:cs typeface="Times New Roman" pitchFamily="18" charset="0"/>
              </a:rPr>
              <a:t> </a:t>
            </a:r>
            <a:r>
              <a:rPr lang="en-US" sz="3600" dirty="0" err="1">
                <a:latin typeface="+mj-lt"/>
                <a:cs typeface="Times New Roman" pitchFamily="18" charset="0"/>
              </a:rPr>
              <a:t>thời</a:t>
            </a:r>
            <a:r>
              <a:rPr lang="en-US" sz="3600" dirty="0">
                <a:latin typeface="+mj-lt"/>
                <a:cs typeface="Times New Roman" pitchFamily="18" charset="0"/>
              </a:rPr>
              <a:t> </a:t>
            </a:r>
            <a:r>
              <a:rPr lang="en-US" sz="3600" dirty="0" err="1">
                <a:latin typeface="+mj-lt"/>
                <a:cs typeface="Times New Roman" pitchFamily="18" charset="0"/>
              </a:rPr>
              <a:t>gian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7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0560" y="609039"/>
            <a:ext cx="795914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Mỗi người một việc</a:t>
            </a:r>
            <a:r>
              <a:rPr lang="en-US" sz="3600" b="1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b="1">
                <a:solidFill>
                  <a:prstClr val="black"/>
                </a:solidFill>
                <a:latin typeface="+mj-lt"/>
                <a:cs typeface="Times New Roman" pitchFamily="18" charset="0"/>
              </a:rPr>
              <a:t>   </a:t>
            </a:r>
          </a:p>
          <a:p>
            <a:pPr algn="ctr"/>
            <a:endParaRPr lang="en-US" sz="300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>
                <a:solidFill>
                  <a:prstClr val="black"/>
                </a:solidFill>
                <a:latin typeface="+mj-lt"/>
                <a:cs typeface="Times New Roman" pitchFamily="18" charset="0"/>
              </a:rPr>
              <a:t>Cái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chổi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thấy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rác,quét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nhà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Cây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kim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sợi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chỉ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giúp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bà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vá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may</a:t>
            </a:r>
          </a:p>
          <a:p>
            <a:pPr algn="ctr"/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Quyển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vở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chép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chữ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cả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ngày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Ngọn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mướp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xòe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lá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vươn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“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tay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”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leo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giàn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Đồng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hồ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biết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chỉ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thời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gian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rá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gạo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hòn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than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đốt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lò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Con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gà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báo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sáng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“ Ó… o…”</a:t>
            </a:r>
          </a:p>
          <a:p>
            <a:pPr algn="ctr"/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Cánh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cửa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biết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mở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để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nắng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vào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Mỗi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người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một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việc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vui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sao</a:t>
            </a:r>
            <a:endParaRPr lang="en-US" sz="3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ngoan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làm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được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việc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nào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ơi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?</a:t>
            </a:r>
          </a:p>
          <a:p>
            <a:r>
              <a:rPr lang="en-US" sz="300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                                           </a:t>
            </a:r>
            <a:r>
              <a:rPr lang="en-US" sz="2000">
                <a:solidFill>
                  <a:prstClr val="black"/>
                </a:solidFill>
                <a:latin typeface="+mj-lt"/>
                <a:cs typeface="Times New Roman" pitchFamily="18" charset="0"/>
              </a:rPr>
              <a:t>Nguyễn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Chương</a:t>
            </a:r>
            <a:r>
              <a:rPr lang="en-US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289704" y="1178883"/>
            <a:ext cx="3584616" cy="5467082"/>
            <a:chOff x="1451428" y="1146629"/>
            <a:chExt cx="5050972" cy="438331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31705" t="23958" r="43307" b="40328"/>
            <a:stretch/>
          </p:blipFill>
          <p:spPr>
            <a:xfrm>
              <a:off x="1451428" y="1146629"/>
              <a:ext cx="3251200" cy="261257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56916" t="21181" r="29251" b="61557"/>
            <a:stretch/>
          </p:blipFill>
          <p:spPr>
            <a:xfrm>
              <a:off x="4702628" y="1364341"/>
              <a:ext cx="1799772" cy="126274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/>
            <a:srcRect l="56693" t="24355" r="29363" b="36756"/>
            <a:stretch/>
          </p:blipFill>
          <p:spPr>
            <a:xfrm>
              <a:off x="4688114" y="2685142"/>
              <a:ext cx="1814286" cy="28448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601028" y="4601028"/>
              <a:ext cx="290285" cy="24674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9047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1392</Words>
  <Application>Microsoft Office PowerPoint</Application>
  <PresentationFormat>Widescreen</PresentationFormat>
  <Paragraphs>193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Calibri</vt:lpstr>
      <vt:lpstr>UTM Avo (Body)</vt:lpstr>
      <vt:lpstr>UTM Avo</vt:lpstr>
      <vt:lpstr>UTM Avo (Headings)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72</cp:revision>
  <dcterms:created xsi:type="dcterms:W3CDTF">2021-11-01T08:16:43Z</dcterms:created>
  <dcterms:modified xsi:type="dcterms:W3CDTF">2022-02-27T06:30:10Z</dcterms:modified>
</cp:coreProperties>
</file>