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8"/>
  </p:notesMasterIdLst>
  <p:sldIdLst>
    <p:sldId id="284" r:id="rId2"/>
    <p:sldId id="285" r:id="rId3"/>
    <p:sldId id="298" r:id="rId4"/>
    <p:sldId id="299" r:id="rId5"/>
    <p:sldId id="278" r:id="rId6"/>
    <p:sldId id="296" r:id="rId7"/>
    <p:sldId id="287" r:id="rId8"/>
    <p:sldId id="288" r:id="rId9"/>
    <p:sldId id="289" r:id="rId10"/>
    <p:sldId id="290" r:id="rId11"/>
    <p:sldId id="263" r:id="rId12"/>
    <p:sldId id="268" r:id="rId13"/>
    <p:sldId id="291" r:id="rId14"/>
    <p:sldId id="292" r:id="rId15"/>
    <p:sldId id="297" r:id="rId16"/>
    <p:sldId id="294" r:id="rId17"/>
  </p:sldIdLst>
  <p:sldSz cx="9144000" cy="6858000" type="screen4x3"/>
  <p:notesSz cx="6858000" cy="9144000"/>
  <p:defaultTextStyle>
    <a:defPPr>
      <a:defRPr lang="vi-VN"/>
    </a:defPPr>
    <a:lvl1pPr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99FF"/>
    <a:srgbClr val="66FFFF"/>
    <a:srgbClr val="D60093"/>
    <a:srgbClr val="00FF00"/>
    <a:srgbClr val="00CC00"/>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062"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 xmlns:a16="http://schemas.microsoft.com/office/drawing/2014/main" id="{044066A5-160F-4598-A679-991486D8271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6259" name="Rectangle 3">
            <a:extLst>
              <a:ext uri="{FF2B5EF4-FFF2-40B4-BE49-F238E27FC236}">
                <a16:creationId xmlns="" xmlns:a16="http://schemas.microsoft.com/office/drawing/2014/main" id="{E9899CF7-F3C8-4747-96E6-90D3F0DF08C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0484" name="Rectangle 4">
            <a:extLst>
              <a:ext uri="{FF2B5EF4-FFF2-40B4-BE49-F238E27FC236}">
                <a16:creationId xmlns="" xmlns:a16="http://schemas.microsoft.com/office/drawing/2014/main" id="{11EAF7C5-F3CC-48A3-83E7-7492597A896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a:extLst>
              <a:ext uri="{FF2B5EF4-FFF2-40B4-BE49-F238E27FC236}">
                <a16:creationId xmlns="" xmlns:a16="http://schemas.microsoft.com/office/drawing/2014/main" id="{0BA9A7EA-6FEA-4069-AA1C-C8812557E70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a:extLst>
              <a:ext uri="{FF2B5EF4-FFF2-40B4-BE49-F238E27FC236}">
                <a16:creationId xmlns="" xmlns:a16="http://schemas.microsoft.com/office/drawing/2014/main" id="{406CCF05-30C2-4B48-9C1E-A8346D952B9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6263" name="Rectangle 7">
            <a:extLst>
              <a:ext uri="{FF2B5EF4-FFF2-40B4-BE49-F238E27FC236}">
                <a16:creationId xmlns="" xmlns:a16="http://schemas.microsoft.com/office/drawing/2014/main" id="{A5B3ADF4-1D8D-4BAB-85FF-7EDCDC5C660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A2FFB1A-356E-4478-9D85-EC9A3DBB1A26}" type="slidenum">
              <a:rPr lang="en-US" altLang="en-US"/>
              <a:pPr/>
              <a:t>‹#›</a:t>
            </a:fld>
            <a:endParaRPr lang="en-US" altLang="en-US"/>
          </a:p>
        </p:txBody>
      </p:sp>
    </p:spTree>
    <p:extLst>
      <p:ext uri="{BB962C8B-B14F-4D97-AF65-F5344CB8AC3E}">
        <p14:creationId xmlns:p14="http://schemas.microsoft.com/office/powerpoint/2010/main" val="1280402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0074FA5E-87DE-421C-82DE-8C0FC8F03FAC}" type="slidenum">
              <a:rPr lang="vi-VN" altLang="en-US" smtClean="0"/>
              <a:pPr/>
              <a:t>‹#›</a:t>
            </a:fld>
            <a:endParaRPr lang="vi-VN" altLang="en-US"/>
          </a:p>
        </p:txBody>
      </p:sp>
    </p:spTree>
    <p:extLst>
      <p:ext uri="{BB962C8B-B14F-4D97-AF65-F5344CB8AC3E}">
        <p14:creationId xmlns:p14="http://schemas.microsoft.com/office/powerpoint/2010/main" val="4204177027"/>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01D5D13-4D44-4DC1-A18D-33647E33D22E}" type="slidenum">
              <a:rPr lang="vi-VN" altLang="en-US" smtClean="0"/>
              <a:pPr/>
              <a:t>‹#›</a:t>
            </a:fld>
            <a:endParaRPr lang="vi-VN" altLang="en-US"/>
          </a:p>
        </p:txBody>
      </p:sp>
    </p:spTree>
    <p:extLst>
      <p:ext uri="{BB962C8B-B14F-4D97-AF65-F5344CB8AC3E}">
        <p14:creationId xmlns:p14="http://schemas.microsoft.com/office/powerpoint/2010/main" val="3998038715"/>
      </p:ext>
    </p:extLst>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0E02B0B-20F4-4DFB-B99D-4C0C9BEFF6C5}" type="slidenum">
              <a:rPr lang="vi-VN" altLang="en-US" smtClean="0"/>
              <a:pPr/>
              <a:t>‹#›</a:t>
            </a:fld>
            <a:endParaRPr lang="vi-VN" altLang="en-US"/>
          </a:p>
        </p:txBody>
      </p:sp>
    </p:spTree>
    <p:extLst>
      <p:ext uri="{BB962C8B-B14F-4D97-AF65-F5344CB8AC3E}">
        <p14:creationId xmlns:p14="http://schemas.microsoft.com/office/powerpoint/2010/main" val="1317397824"/>
      </p:ext>
    </p:extLst>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 xmlns:a16="http://schemas.microsoft.com/office/drawing/2014/main" id="{49A7EF5C-4B13-4543-9F12-D2BE7401CB5E}"/>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155">
            <a:extLst>
              <a:ext uri="{FF2B5EF4-FFF2-40B4-BE49-F238E27FC236}">
                <a16:creationId xmlns="" xmlns:a16="http://schemas.microsoft.com/office/drawing/2014/main" id="{BF116F84-5ADC-4783-AA64-5BC1216E9ED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156">
            <a:extLst>
              <a:ext uri="{FF2B5EF4-FFF2-40B4-BE49-F238E27FC236}">
                <a16:creationId xmlns="" xmlns:a16="http://schemas.microsoft.com/office/drawing/2014/main" id="{779A7D2F-F9F1-4CAD-AEDB-B92616A835CA}"/>
              </a:ext>
            </a:extLst>
          </p:cNvPr>
          <p:cNvSpPr>
            <a:spLocks noGrp="1" noChangeArrowheads="1"/>
          </p:cNvSpPr>
          <p:nvPr>
            <p:ph type="sldNum" sz="quarter" idx="12"/>
          </p:nvPr>
        </p:nvSpPr>
        <p:spPr>
          <a:ln/>
        </p:spPr>
        <p:txBody>
          <a:bodyPr/>
          <a:lstStyle>
            <a:lvl1pPr>
              <a:defRPr/>
            </a:lvl1pPr>
          </a:lstStyle>
          <a:p>
            <a:fld id="{E77500D4-D55F-4919-8363-DECF3362A4F6}" type="slidenum">
              <a:rPr lang="vi-VN" altLang="en-US"/>
              <a:pPr/>
              <a:t>‹#›</a:t>
            </a:fld>
            <a:endParaRPr lang="vi-VN" altLang="en-US"/>
          </a:p>
        </p:txBody>
      </p:sp>
    </p:spTree>
    <p:extLst>
      <p:ext uri="{BB962C8B-B14F-4D97-AF65-F5344CB8AC3E}">
        <p14:creationId xmlns:p14="http://schemas.microsoft.com/office/powerpoint/2010/main" val="31684299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4E5A44D-3A99-4CB0-9498-4F9738D8686C}" type="slidenum">
              <a:rPr lang="vi-VN" altLang="en-US" smtClean="0"/>
              <a:pPr/>
              <a:t>‹#›</a:t>
            </a:fld>
            <a:endParaRPr lang="vi-VN" altLang="en-US"/>
          </a:p>
        </p:txBody>
      </p:sp>
    </p:spTree>
    <p:extLst>
      <p:ext uri="{BB962C8B-B14F-4D97-AF65-F5344CB8AC3E}">
        <p14:creationId xmlns:p14="http://schemas.microsoft.com/office/powerpoint/2010/main" val="2652411560"/>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5833C8D6-73D5-4C89-AD2A-9B8E95F7D9EE}" type="slidenum">
              <a:rPr lang="vi-VN" altLang="en-US" smtClean="0"/>
              <a:pPr/>
              <a:t>‹#›</a:t>
            </a:fld>
            <a:endParaRPr lang="vi-VN" altLang="en-US"/>
          </a:p>
        </p:txBody>
      </p:sp>
    </p:spTree>
    <p:extLst>
      <p:ext uri="{BB962C8B-B14F-4D97-AF65-F5344CB8AC3E}">
        <p14:creationId xmlns:p14="http://schemas.microsoft.com/office/powerpoint/2010/main" val="3108193601"/>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6E7862B1-8493-4D96-9150-B4E08CC43570}" type="slidenum">
              <a:rPr lang="vi-VN" altLang="en-US" smtClean="0"/>
              <a:pPr/>
              <a:t>‹#›</a:t>
            </a:fld>
            <a:endParaRPr lang="vi-VN" altLang="en-US"/>
          </a:p>
        </p:txBody>
      </p:sp>
    </p:spTree>
    <p:extLst>
      <p:ext uri="{BB962C8B-B14F-4D97-AF65-F5344CB8AC3E}">
        <p14:creationId xmlns:p14="http://schemas.microsoft.com/office/powerpoint/2010/main" val="811995735"/>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80680779-38FA-4CB2-963B-4EB57657BC79}" type="slidenum">
              <a:rPr lang="vi-VN" altLang="en-US" smtClean="0"/>
              <a:pPr/>
              <a:t>‹#›</a:t>
            </a:fld>
            <a:endParaRPr lang="vi-VN" altLang="en-US"/>
          </a:p>
        </p:txBody>
      </p:sp>
    </p:spTree>
    <p:extLst>
      <p:ext uri="{BB962C8B-B14F-4D97-AF65-F5344CB8AC3E}">
        <p14:creationId xmlns:p14="http://schemas.microsoft.com/office/powerpoint/2010/main" val="3699788087"/>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1F8EB999-1322-4AEE-B63F-7E72244B7B97}" type="slidenum">
              <a:rPr lang="vi-VN" altLang="en-US" smtClean="0"/>
              <a:pPr/>
              <a:t>‹#›</a:t>
            </a:fld>
            <a:endParaRPr lang="vi-VN" altLang="en-US"/>
          </a:p>
        </p:txBody>
      </p:sp>
    </p:spTree>
    <p:extLst>
      <p:ext uri="{BB962C8B-B14F-4D97-AF65-F5344CB8AC3E}">
        <p14:creationId xmlns:p14="http://schemas.microsoft.com/office/powerpoint/2010/main" val="2600158375"/>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B245F848-3C79-418E-912F-1F567EF237A3}" type="slidenum">
              <a:rPr lang="vi-VN" altLang="en-US" smtClean="0"/>
              <a:pPr/>
              <a:t>‹#›</a:t>
            </a:fld>
            <a:endParaRPr lang="vi-VN" altLang="en-US"/>
          </a:p>
        </p:txBody>
      </p:sp>
    </p:spTree>
    <p:extLst>
      <p:ext uri="{BB962C8B-B14F-4D97-AF65-F5344CB8AC3E}">
        <p14:creationId xmlns:p14="http://schemas.microsoft.com/office/powerpoint/2010/main" val="2783160038"/>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0F3539D9-E128-4115-A7BA-C06F5C3CFE43}" type="slidenum">
              <a:rPr lang="vi-VN" altLang="en-US" smtClean="0"/>
              <a:pPr/>
              <a:t>‹#›</a:t>
            </a:fld>
            <a:endParaRPr lang="vi-VN" altLang="en-US"/>
          </a:p>
        </p:txBody>
      </p:sp>
    </p:spTree>
    <p:extLst>
      <p:ext uri="{BB962C8B-B14F-4D97-AF65-F5344CB8AC3E}">
        <p14:creationId xmlns:p14="http://schemas.microsoft.com/office/powerpoint/2010/main" val="2339674946"/>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6FB7EFF4-8633-47D7-A062-F83D690DEE3A}" type="slidenum">
              <a:rPr lang="vi-VN" altLang="en-US" smtClean="0"/>
              <a:pPr/>
              <a:t>‹#›</a:t>
            </a:fld>
            <a:endParaRPr lang="vi-VN" altLang="en-US"/>
          </a:p>
        </p:txBody>
      </p:sp>
    </p:spTree>
    <p:extLst>
      <p:ext uri="{BB962C8B-B14F-4D97-AF65-F5344CB8AC3E}">
        <p14:creationId xmlns:p14="http://schemas.microsoft.com/office/powerpoint/2010/main" val="3363084907"/>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FDC8F-F846-4168-B5C3-F39CE8DFD476}" type="slidenum">
              <a:rPr lang="vi-VN" altLang="en-US" smtClean="0"/>
              <a:pPr/>
              <a:t>‹#›</a:t>
            </a:fld>
            <a:endParaRPr lang="vi-VN" altLang="en-US"/>
          </a:p>
        </p:txBody>
      </p:sp>
    </p:spTree>
    <p:extLst>
      <p:ext uri="{BB962C8B-B14F-4D97-AF65-F5344CB8AC3E}">
        <p14:creationId xmlns:p14="http://schemas.microsoft.com/office/powerpoint/2010/main" val="255955104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p:random/>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tmjpainandtreatment.com/2014/09/answers-to-questions-about-tmj-disorder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olykaw.alltop.com/andy-kaufman-may-still-be-alive-seriously-we-think" TargetMode="Externa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1" name="Picture 7">
            <a:extLst>
              <a:ext uri="{FF2B5EF4-FFF2-40B4-BE49-F238E27FC236}">
                <a16:creationId xmlns="" xmlns:a16="http://schemas.microsoft.com/office/drawing/2014/main" id="{E24F5592-DF94-4E5B-AEDC-54368D5EC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07" y="1916832"/>
            <a:ext cx="8083923" cy="334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 xmlns:a16="http://schemas.microsoft.com/office/drawing/2014/main" id="{5BE8DB1E-A427-4407-B932-8C9D0B39BBE5}"/>
              </a:ext>
            </a:extLst>
          </p:cNvPr>
          <p:cNvGrpSpPr/>
          <p:nvPr/>
        </p:nvGrpSpPr>
        <p:grpSpPr>
          <a:xfrm>
            <a:off x="2699792" y="75577"/>
            <a:ext cx="4244798" cy="552715"/>
            <a:chOff x="2193" y="0"/>
            <a:chExt cx="2245706" cy="1239104"/>
          </a:xfrm>
          <a:scene3d>
            <a:camera prst="orthographicFront"/>
            <a:lightRig rig="threePt" dir="t">
              <a:rot lat="0" lon="0" rev="7500000"/>
            </a:lightRig>
          </a:scene3d>
        </p:grpSpPr>
        <p:sp>
          <p:nvSpPr>
            <p:cNvPr id="5" name="Rounded Rectangle 169">
              <a:extLst>
                <a:ext uri="{FF2B5EF4-FFF2-40B4-BE49-F238E27FC236}">
                  <a16:creationId xmlns="" xmlns:a16="http://schemas.microsoft.com/office/drawing/2014/main" id="{0ED8594E-619B-4257-8801-E6C00E535D36}"/>
                </a:ext>
              </a:extLst>
            </p:cNvPr>
            <p:cNvSpPr/>
            <p:nvPr/>
          </p:nvSpPr>
          <p:spPr>
            <a:xfrm>
              <a:off x="2193" y="0"/>
              <a:ext cx="2245706" cy="1239104"/>
            </a:xfrm>
            <a:prstGeom prst="roundRect">
              <a:avLst/>
            </a:prstGeom>
            <a:solidFill>
              <a:schemeClr val="tx1"/>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 xmlns:a16="http://schemas.microsoft.com/office/drawing/2014/main" id="{B33EA4F5-AC36-49DD-B363-63EC4F1997CB}"/>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000" b="1">
                  <a:latin typeface="Arial" panose="020B0604020202020204" pitchFamily="34" charset="0"/>
                  <a:cs typeface="Arial" panose="020B0604020202020204" pitchFamily="34" charset="0"/>
                </a:rPr>
                <a:t>Ôn lại kiến thức cũ</a:t>
              </a:r>
            </a:p>
          </p:txBody>
        </p:sp>
      </p:grpSp>
      <p:grpSp>
        <p:nvGrpSpPr>
          <p:cNvPr id="2" name="Group 1">
            <a:extLst>
              <a:ext uri="{FF2B5EF4-FFF2-40B4-BE49-F238E27FC236}">
                <a16:creationId xmlns="" xmlns:a16="http://schemas.microsoft.com/office/drawing/2014/main" id="{0F79FB8D-9167-4336-8999-7634CF5458BE}"/>
              </a:ext>
            </a:extLst>
          </p:cNvPr>
          <p:cNvGrpSpPr/>
          <p:nvPr/>
        </p:nvGrpSpPr>
        <p:grpSpPr>
          <a:xfrm>
            <a:off x="1259632" y="5566758"/>
            <a:ext cx="6264275" cy="679674"/>
            <a:chOff x="1259632" y="5566758"/>
            <a:chExt cx="6264275" cy="679674"/>
          </a:xfrm>
        </p:grpSpPr>
        <p:pic>
          <p:nvPicPr>
            <p:cNvPr id="7" name="Picture 12" descr="empty-red-rectangle">
              <a:extLst>
                <a:ext uri="{FF2B5EF4-FFF2-40B4-BE49-F238E27FC236}">
                  <a16:creationId xmlns="" xmlns:a16="http://schemas.microsoft.com/office/drawing/2014/main" id="{3EB79F10-95AD-49F6-9EFA-B7BF8982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810" y="5566758"/>
              <a:ext cx="3813390" cy="67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 xmlns:a16="http://schemas.microsoft.com/office/drawing/2014/main" id="{6FC29B24-E78D-4A0E-8C25-6D54FF8A42F6}"/>
                </a:ext>
              </a:extLst>
            </p:cNvPr>
            <p:cNvSpPr txBox="1">
              <a:spLocks noChangeArrowheads="1"/>
            </p:cNvSpPr>
            <p:nvPr/>
          </p:nvSpPr>
          <p:spPr bwMode="auto">
            <a:xfrm>
              <a:off x="1259632" y="5589240"/>
              <a:ext cx="6264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800" b="1">
                  <a:latin typeface="Arial" panose="020B0604020202020204" pitchFamily="34" charset="0"/>
                </a:rPr>
                <a:t>Công: A = F.s.cos</a:t>
              </a:r>
              <a:r>
                <a:rPr lang="en-US" altLang="en-US" sz="2800" b="1">
                  <a:latin typeface="Arial" panose="020B0604020202020204" pitchFamily="34" charset="0"/>
                  <a:sym typeface="Symbol" panose="05050102010706020507" pitchFamily="18" charset="2"/>
                </a:rPr>
                <a:t></a:t>
              </a:r>
            </a:p>
          </p:txBody>
        </p:sp>
      </p:grpSp>
      <p:pic>
        <p:nvPicPr>
          <p:cNvPr id="9" name="Picture 14" descr="http://tmjpainandtreatment.com/wp-content/uploads/2014/09/little-man-with-red-question-mark.jpg">
            <a:hlinkClick r:id="rId4"/>
            <a:extLst>
              <a:ext uri="{FF2B5EF4-FFF2-40B4-BE49-F238E27FC236}">
                <a16:creationId xmlns="" xmlns:a16="http://schemas.microsoft.com/office/drawing/2014/main" id="{B4DDE09C-4E3B-40EF-81F4-8597DB2273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875" y="1016050"/>
            <a:ext cx="6175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1">
            <a:extLst>
              <a:ext uri="{FF2B5EF4-FFF2-40B4-BE49-F238E27FC236}">
                <a16:creationId xmlns="" xmlns:a16="http://schemas.microsoft.com/office/drawing/2014/main" id="{831B72E5-B6F3-4FBC-8CDC-56D586EA275D}"/>
              </a:ext>
            </a:extLst>
          </p:cNvPr>
          <p:cNvSpPr>
            <a:spLocks noChangeArrowheads="1"/>
          </p:cNvSpPr>
          <p:nvPr/>
        </p:nvSpPr>
        <p:spPr bwMode="auto">
          <a:xfrm>
            <a:off x="1089853" y="1134888"/>
            <a:ext cx="711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i="1">
                <a:solidFill>
                  <a:srgbClr val="0070C0"/>
                </a:solidFill>
              </a:rPr>
              <a:t>Công là gì và được xác định như thế nào?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fade">
                                      <p:cBhvr>
                                        <p:cTn id="7" dur="2000"/>
                                        <p:tgtEl>
                                          <p:spTgt spid="1085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Rectangle 9">
            <a:extLst>
              <a:ext uri="{FF2B5EF4-FFF2-40B4-BE49-F238E27FC236}">
                <a16:creationId xmlns="" xmlns:a16="http://schemas.microsoft.com/office/drawing/2014/main" id="{B3B39FFD-2A6C-4CDB-AF75-6BD270E0C054}"/>
              </a:ext>
            </a:extLst>
          </p:cNvPr>
          <p:cNvSpPr>
            <a:spLocks noRot="1" noChangeArrowheads="1"/>
          </p:cNvSpPr>
          <p:nvPr/>
        </p:nvSpPr>
        <p:spPr bwMode="auto">
          <a:xfrm>
            <a:off x="486304" y="773859"/>
            <a:ext cx="797412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i="1">
                <a:solidFill>
                  <a:srgbClr val="0070C0"/>
                </a:solidFill>
                <a:latin typeface="Arial" panose="020B0604020202020204" pitchFamily="34" charset="0"/>
              </a:rPr>
              <a:t>3. Công của lực điện trong sự di chuyển của điện tích trong điện trường bất kì</a:t>
            </a:r>
            <a:endParaRPr lang="vi-VN" altLang="en-US" sz="2800" i="1">
              <a:solidFill>
                <a:srgbClr val="0070C0"/>
              </a:solidFill>
              <a:latin typeface="Arial" panose="020B0604020202020204" pitchFamily="34" charset="0"/>
            </a:endParaRPr>
          </a:p>
        </p:txBody>
      </p:sp>
      <p:pic>
        <p:nvPicPr>
          <p:cNvPr id="115722" name="Picture 10" descr="Cong cua dien luc">
            <a:extLst>
              <a:ext uri="{FF2B5EF4-FFF2-40B4-BE49-F238E27FC236}">
                <a16:creationId xmlns="" xmlns:a16="http://schemas.microsoft.com/office/drawing/2014/main" id="{BF80C76F-8410-435B-8B92-F1D156A2D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93" t="2266" r="4160"/>
          <a:stretch>
            <a:fillRect/>
          </a:stretch>
        </p:blipFill>
        <p:spPr bwMode="auto">
          <a:xfrm>
            <a:off x="4428406" y="1724143"/>
            <a:ext cx="4176464" cy="42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5" name="Text Box 13">
            <a:extLst>
              <a:ext uri="{FF2B5EF4-FFF2-40B4-BE49-F238E27FC236}">
                <a16:creationId xmlns="" xmlns:a16="http://schemas.microsoft.com/office/drawing/2014/main" id="{E38BEB09-892A-4E22-9786-BBAFE038E5EC}"/>
              </a:ext>
            </a:extLst>
          </p:cNvPr>
          <p:cNvSpPr txBox="1">
            <a:spLocks noChangeArrowheads="1"/>
          </p:cNvSpPr>
          <p:nvPr/>
        </p:nvSpPr>
        <p:spPr bwMode="auto">
          <a:xfrm>
            <a:off x="1043608" y="6025188"/>
            <a:ext cx="2232670" cy="523220"/>
          </a:xfrm>
          <a:prstGeom prst="rect">
            <a:avLst/>
          </a:prstGeom>
          <a:solidFill>
            <a:schemeClr val="tx1"/>
          </a:solidFill>
          <a:ln w="9525">
            <a:noFill/>
            <a:miter lim="800000"/>
            <a:headEnd/>
            <a:tailEnd/>
          </a:ln>
          <a:effec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800">
                <a:solidFill>
                  <a:schemeClr val="bg1"/>
                </a:solidFill>
              </a:rPr>
              <a:t>Yêu cầu C2.</a:t>
            </a:r>
          </a:p>
        </p:txBody>
      </p:sp>
      <p:grpSp>
        <p:nvGrpSpPr>
          <p:cNvPr id="11" name="Group 10">
            <a:extLst>
              <a:ext uri="{FF2B5EF4-FFF2-40B4-BE49-F238E27FC236}">
                <a16:creationId xmlns="" xmlns:a16="http://schemas.microsoft.com/office/drawing/2014/main" id="{1D45291B-B814-4B79-8F92-FF9DCCB610B3}"/>
              </a:ext>
            </a:extLst>
          </p:cNvPr>
          <p:cNvGrpSpPr/>
          <p:nvPr/>
        </p:nvGrpSpPr>
        <p:grpSpPr>
          <a:xfrm>
            <a:off x="117863" y="60010"/>
            <a:ext cx="8745150" cy="554181"/>
            <a:chOff x="202778" y="2280389"/>
            <a:chExt cx="8690965" cy="773595"/>
          </a:xfrm>
        </p:grpSpPr>
        <p:grpSp>
          <p:nvGrpSpPr>
            <p:cNvPr id="12" name="Group 70">
              <a:extLst>
                <a:ext uri="{FF2B5EF4-FFF2-40B4-BE49-F238E27FC236}">
                  <a16:creationId xmlns="" xmlns:a16="http://schemas.microsoft.com/office/drawing/2014/main" id="{FF6AEC34-0E88-4901-B2EA-3CA56AEBD986}"/>
                </a:ext>
              </a:extLst>
            </p:cNvPr>
            <p:cNvGrpSpPr>
              <a:grpSpLocks/>
            </p:cNvGrpSpPr>
            <p:nvPr/>
          </p:nvGrpSpPr>
          <p:grpSpPr bwMode="auto">
            <a:xfrm>
              <a:off x="286106" y="2280389"/>
              <a:ext cx="8607637" cy="708275"/>
              <a:chOff x="564746" y="3403331"/>
              <a:chExt cx="4432531" cy="1364238"/>
            </a:xfrm>
          </p:grpSpPr>
          <p:pic>
            <p:nvPicPr>
              <p:cNvPr id="15" name="Picture 8" descr="empty-green-rectangle">
                <a:extLst>
                  <a:ext uri="{FF2B5EF4-FFF2-40B4-BE49-F238E27FC236}">
                    <a16:creationId xmlns="" xmlns:a16="http://schemas.microsoft.com/office/drawing/2014/main" id="{9C2657C6-C1E3-41BC-89FD-73EEC0A82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green-top-faded">
                <a:extLst>
                  <a:ext uri="{FF2B5EF4-FFF2-40B4-BE49-F238E27FC236}">
                    <a16:creationId xmlns="" xmlns:a16="http://schemas.microsoft.com/office/drawing/2014/main" id="{1F252547-12E5-4842-A1DF-6931A2DD5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 xmlns:a16="http://schemas.microsoft.com/office/drawing/2014/main" id="{201772B9-2438-413F-9541-552CAD6F2DB8}"/>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14" name="Rectangle 1026060">
              <a:extLst>
                <a:ext uri="{FF2B5EF4-FFF2-40B4-BE49-F238E27FC236}">
                  <a16:creationId xmlns="" xmlns:a16="http://schemas.microsoft.com/office/drawing/2014/main" id="{EF9CFA56-0462-4AD6-B693-9A6C8166ECD0}"/>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b="1" i="1"/>
                <a:t>Công của lực điện</a:t>
              </a:r>
              <a:endParaRPr lang="en-US" sz="2800" dirty="0"/>
            </a:p>
          </p:txBody>
        </p:sp>
      </p:grpSp>
      <p:sp>
        <p:nvSpPr>
          <p:cNvPr id="17" name="Rectangle 1026060">
            <a:extLst>
              <a:ext uri="{FF2B5EF4-FFF2-40B4-BE49-F238E27FC236}">
                <a16:creationId xmlns="" xmlns:a16="http://schemas.microsoft.com/office/drawing/2014/main" id="{3589CE2D-9C58-4C9B-B772-F4B5554D8368}"/>
              </a:ext>
            </a:extLst>
          </p:cNvPr>
          <p:cNvSpPr>
            <a:spLocks noChangeArrowheads="1"/>
          </p:cNvSpPr>
          <p:nvPr/>
        </p:nvSpPr>
        <p:spPr bwMode="auto">
          <a:xfrm>
            <a:off x="683568" y="2080938"/>
            <a:ext cx="4104456" cy="2696123"/>
          </a:xfrm>
          <a:prstGeom prst="rect">
            <a:avLst/>
          </a:prstGeom>
          <a:noFill/>
          <a:ln w="9525" algn="ctr">
            <a:noFill/>
            <a:miter lim="800000"/>
            <a:headEnd/>
            <a:tailEnd/>
          </a:ln>
        </p:spPr>
        <p:txBody>
          <a:bodyPr wrap="square" lIns="109728" tIns="54864" rIns="109728" bIns="54864">
            <a:spAutoFit/>
          </a:bodyPr>
          <a:lstStyle/>
          <a:p>
            <a:pPr marL="287338" indent="-287338" defTabSz="1095376">
              <a:spcBef>
                <a:spcPts val="0"/>
              </a:spcBef>
              <a:buClr>
                <a:schemeClr val="tx2"/>
              </a:buClr>
              <a:buSzPct val="95000"/>
              <a:buBlip>
                <a:blip r:embed="rId5"/>
              </a:buBlip>
              <a:defRPr/>
            </a:pPr>
            <a:r>
              <a:rPr lang="en-US" altLang="en-US">
                <a:latin typeface="Arial" panose="020B0604020202020204" pitchFamily="34" charset="0"/>
              </a:rPr>
              <a:t>Có đặc điểm giống như điện trường đều </a:t>
            </a:r>
          </a:p>
          <a:p>
            <a:pPr marL="287338" indent="-287338" defTabSz="1095376">
              <a:spcBef>
                <a:spcPts val="0"/>
              </a:spcBef>
              <a:buClr>
                <a:schemeClr val="tx2"/>
              </a:buClr>
              <a:buSzPct val="95000"/>
              <a:buBlip>
                <a:blip r:embed="rId5"/>
              </a:buBlip>
              <a:defRPr/>
            </a:pPr>
            <a:r>
              <a:rPr lang="en-US" altLang="en-US">
                <a:latin typeface="Arial" panose="020B0604020202020204" pitchFamily="34" charset="0"/>
              </a:rPr>
              <a:t>Trường tĩnh điện là một </a:t>
            </a:r>
            <a:r>
              <a:rPr lang="en-US" altLang="en-US" b="1">
                <a:latin typeface="Arial" panose="020B0604020202020204" pitchFamily="34" charset="0"/>
              </a:rPr>
              <a:t>trường thế</a:t>
            </a:r>
            <a:endParaRPr lang="en-US" altLang="en-US">
              <a:latin typeface="Arial" panose="020B0604020202020204" pitchFamily="34" charset="0"/>
            </a:endParaRPr>
          </a:p>
          <a:p>
            <a:pPr marL="287338" indent="-287338" defTabSz="1095376">
              <a:spcBef>
                <a:spcPts val="0"/>
              </a:spcBef>
              <a:buClr>
                <a:schemeClr val="tx2"/>
              </a:buClr>
              <a:buSzPct val="95000"/>
              <a:buFontTx/>
              <a:buBlip>
                <a:blip r:embed="rId5"/>
              </a:buBlip>
              <a:defRPr/>
            </a:pPr>
            <a:endParaRPr lang="en-US" altLang="en-US" b="1" i="1">
              <a:latin typeface="Arial" panose="020B0604020202020204" pitchFamily="34" charset="0"/>
            </a:endParaRPr>
          </a:p>
          <a:p>
            <a:pPr marL="287338" indent="-287338" defTabSz="1095376">
              <a:spcBef>
                <a:spcPts val="0"/>
              </a:spcBef>
              <a:buClr>
                <a:schemeClr val="tx2"/>
              </a:buClr>
              <a:buSzPct val="95000"/>
              <a:buFontTx/>
              <a:buBlip>
                <a:blip r:embed="rId5"/>
              </a:buBlip>
              <a:defRPr/>
            </a:pPr>
            <a:endParaRPr lang="en-US" b="1">
              <a:solidFill>
                <a:schemeClr val="tx1">
                  <a:lumMod val="85000"/>
                  <a:lumOff val="15000"/>
                </a:schemeClr>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22"/>
                                        </p:tgtEl>
                                        <p:attrNameLst>
                                          <p:attrName>style.visibility</p:attrName>
                                        </p:attrNameLst>
                                      </p:cBhvr>
                                      <p:to>
                                        <p:strVal val="visible"/>
                                      </p:to>
                                    </p:set>
                                    <p:animEffect transition="in" filter="fade">
                                      <p:cBhvr>
                                        <p:cTn id="7" dur="2000"/>
                                        <p:tgtEl>
                                          <p:spTgt spid="115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5725"/>
                                        </p:tgtEl>
                                        <p:attrNameLst>
                                          <p:attrName>style.visibility</p:attrName>
                                        </p:attrNameLst>
                                      </p:cBhvr>
                                      <p:to>
                                        <p:strVal val="visible"/>
                                      </p:to>
                                    </p:set>
                                    <p:animEffect transition="in" filter="box(out)">
                                      <p:cBhvr>
                                        <p:cTn id="17" dur="10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55" name="Group 15">
            <a:extLst>
              <a:ext uri="{FF2B5EF4-FFF2-40B4-BE49-F238E27FC236}">
                <a16:creationId xmlns="" xmlns:a16="http://schemas.microsoft.com/office/drawing/2014/main" id="{644B7341-E563-4E9F-A414-A9695961B86E}"/>
              </a:ext>
            </a:extLst>
          </p:cNvPr>
          <p:cNvGrpSpPr>
            <a:grpSpLocks/>
          </p:cNvGrpSpPr>
          <p:nvPr/>
        </p:nvGrpSpPr>
        <p:grpSpPr bwMode="auto">
          <a:xfrm>
            <a:off x="5929313" y="2703513"/>
            <a:ext cx="2530475" cy="2576512"/>
            <a:chOff x="1872" y="777"/>
            <a:chExt cx="1594" cy="1623"/>
          </a:xfrm>
        </p:grpSpPr>
        <p:sp>
          <p:nvSpPr>
            <p:cNvPr id="14370" name="Oval 16">
              <a:extLst>
                <a:ext uri="{FF2B5EF4-FFF2-40B4-BE49-F238E27FC236}">
                  <a16:creationId xmlns="" xmlns:a16="http://schemas.microsoft.com/office/drawing/2014/main" id="{37C62CE2-C2EC-402D-821F-A741A2677D87}"/>
                </a:ext>
              </a:extLst>
            </p:cNvPr>
            <p:cNvSpPr>
              <a:spLocks noChangeArrowheads="1"/>
            </p:cNvSpPr>
            <p:nvPr/>
          </p:nvSpPr>
          <p:spPr bwMode="auto">
            <a:xfrm>
              <a:off x="1872" y="864"/>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4371" name="Text Box 17">
              <a:extLst>
                <a:ext uri="{FF2B5EF4-FFF2-40B4-BE49-F238E27FC236}">
                  <a16:creationId xmlns="" xmlns:a16="http://schemas.microsoft.com/office/drawing/2014/main" id="{7FC11971-4ACB-48D1-B55E-FCC8040D60C5}"/>
                </a:ext>
              </a:extLst>
            </p:cNvPr>
            <p:cNvSpPr txBox="1">
              <a:spLocks noChangeArrowheads="1"/>
            </p:cNvSpPr>
            <p:nvPr/>
          </p:nvSpPr>
          <p:spPr bwMode="auto">
            <a:xfrm>
              <a:off x="3072" y="777"/>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M</a:t>
              </a:r>
            </a:p>
          </p:txBody>
        </p:sp>
        <p:sp>
          <p:nvSpPr>
            <p:cNvPr id="14372" name="Text Box 18">
              <a:extLst>
                <a:ext uri="{FF2B5EF4-FFF2-40B4-BE49-F238E27FC236}">
                  <a16:creationId xmlns="" xmlns:a16="http://schemas.microsoft.com/office/drawing/2014/main" id="{9B8A14A9-E185-4483-82E8-EA957229AD0A}"/>
                </a:ext>
              </a:extLst>
            </p:cNvPr>
            <p:cNvSpPr txBox="1">
              <a:spLocks noChangeArrowheads="1"/>
            </p:cNvSpPr>
            <p:nvPr/>
          </p:nvSpPr>
          <p:spPr bwMode="auto">
            <a:xfrm>
              <a:off x="3254" y="203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N</a:t>
              </a:r>
            </a:p>
          </p:txBody>
        </p:sp>
      </p:grpSp>
      <p:grpSp>
        <p:nvGrpSpPr>
          <p:cNvPr id="10259" name="Group 19">
            <a:extLst>
              <a:ext uri="{FF2B5EF4-FFF2-40B4-BE49-F238E27FC236}">
                <a16:creationId xmlns="" xmlns:a16="http://schemas.microsoft.com/office/drawing/2014/main" id="{1D4B82D5-DFF9-4C8A-9F73-AD6272AA498B}"/>
              </a:ext>
            </a:extLst>
          </p:cNvPr>
          <p:cNvGrpSpPr>
            <a:grpSpLocks/>
          </p:cNvGrpSpPr>
          <p:nvPr/>
        </p:nvGrpSpPr>
        <p:grpSpPr bwMode="auto">
          <a:xfrm>
            <a:off x="5472113" y="2384425"/>
            <a:ext cx="3429000" cy="3276600"/>
            <a:chOff x="1584" y="576"/>
            <a:chExt cx="2160" cy="2064"/>
          </a:xfrm>
        </p:grpSpPr>
        <p:sp>
          <p:nvSpPr>
            <p:cNvPr id="14351" name="Oval 20">
              <a:extLst>
                <a:ext uri="{FF2B5EF4-FFF2-40B4-BE49-F238E27FC236}">
                  <a16:creationId xmlns="" xmlns:a16="http://schemas.microsoft.com/office/drawing/2014/main" id="{78D9DA3A-EDB3-4080-AB4C-86464C50F492}"/>
                </a:ext>
              </a:extLst>
            </p:cNvPr>
            <p:cNvSpPr>
              <a:spLocks noChangeArrowheads="1"/>
            </p:cNvSpPr>
            <p:nvPr/>
          </p:nvSpPr>
          <p:spPr bwMode="auto">
            <a:xfrm>
              <a:off x="2496" y="1488"/>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4352" name="Line 21">
              <a:extLst>
                <a:ext uri="{FF2B5EF4-FFF2-40B4-BE49-F238E27FC236}">
                  <a16:creationId xmlns="" xmlns:a16="http://schemas.microsoft.com/office/drawing/2014/main" id="{F9A8B3C8-86AA-4F89-B87E-D620C13933BE}"/>
                </a:ext>
              </a:extLst>
            </p:cNvPr>
            <p:cNvSpPr>
              <a:spLocks noChangeShapeType="1"/>
            </p:cNvSpPr>
            <p:nvPr/>
          </p:nvSpPr>
          <p:spPr bwMode="auto">
            <a:xfrm>
              <a:off x="2784" y="1632"/>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22">
              <a:extLst>
                <a:ext uri="{FF2B5EF4-FFF2-40B4-BE49-F238E27FC236}">
                  <a16:creationId xmlns="" xmlns:a16="http://schemas.microsoft.com/office/drawing/2014/main" id="{0BF63370-1155-456B-BB5A-60EC96F632A1}"/>
                </a:ext>
              </a:extLst>
            </p:cNvPr>
            <p:cNvSpPr>
              <a:spLocks noChangeShapeType="1"/>
            </p:cNvSpPr>
            <p:nvPr/>
          </p:nvSpPr>
          <p:spPr bwMode="auto">
            <a:xfrm>
              <a:off x="2640" y="1776"/>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23">
              <a:extLst>
                <a:ext uri="{FF2B5EF4-FFF2-40B4-BE49-F238E27FC236}">
                  <a16:creationId xmlns="" xmlns:a16="http://schemas.microsoft.com/office/drawing/2014/main" id="{0B6A13BC-E134-4DBE-B28A-C76518FE2FA0}"/>
                </a:ext>
              </a:extLst>
            </p:cNvPr>
            <p:cNvSpPr>
              <a:spLocks noChangeShapeType="1"/>
            </p:cNvSpPr>
            <p:nvPr/>
          </p:nvSpPr>
          <p:spPr bwMode="auto">
            <a:xfrm flipV="1">
              <a:off x="2640" y="91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24">
              <a:extLst>
                <a:ext uri="{FF2B5EF4-FFF2-40B4-BE49-F238E27FC236}">
                  <a16:creationId xmlns="" xmlns:a16="http://schemas.microsoft.com/office/drawing/2014/main" id="{65EF4973-78A3-47CF-BAA0-3BC14687A445}"/>
                </a:ext>
              </a:extLst>
            </p:cNvPr>
            <p:cNvSpPr>
              <a:spLocks noChangeShapeType="1"/>
            </p:cNvSpPr>
            <p:nvPr/>
          </p:nvSpPr>
          <p:spPr bwMode="auto">
            <a:xfrm flipH="1">
              <a:off x="1920" y="1632"/>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5">
              <a:extLst>
                <a:ext uri="{FF2B5EF4-FFF2-40B4-BE49-F238E27FC236}">
                  <a16:creationId xmlns="" xmlns:a16="http://schemas.microsoft.com/office/drawing/2014/main" id="{EA8C1E71-3757-4CC6-9929-29CA46F4A77D}"/>
                </a:ext>
              </a:extLst>
            </p:cNvPr>
            <p:cNvSpPr>
              <a:spLocks noChangeShapeType="1"/>
            </p:cNvSpPr>
            <p:nvPr/>
          </p:nvSpPr>
          <p:spPr bwMode="auto">
            <a:xfrm flipV="1">
              <a:off x="2736" y="1056"/>
              <a:ext cx="48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6">
              <a:extLst>
                <a:ext uri="{FF2B5EF4-FFF2-40B4-BE49-F238E27FC236}">
                  <a16:creationId xmlns="" xmlns:a16="http://schemas.microsoft.com/office/drawing/2014/main" id="{D7A0390A-D3DF-4E0E-8D73-5E488FC9A48E}"/>
                </a:ext>
              </a:extLst>
            </p:cNvPr>
            <p:cNvSpPr>
              <a:spLocks noChangeShapeType="1"/>
            </p:cNvSpPr>
            <p:nvPr/>
          </p:nvSpPr>
          <p:spPr bwMode="auto">
            <a:xfrm flipH="1">
              <a:off x="2064" y="1728"/>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7">
              <a:extLst>
                <a:ext uri="{FF2B5EF4-FFF2-40B4-BE49-F238E27FC236}">
                  <a16:creationId xmlns="" xmlns:a16="http://schemas.microsoft.com/office/drawing/2014/main" id="{F33C11B3-71A3-4DE5-9901-90483D803429}"/>
                </a:ext>
              </a:extLst>
            </p:cNvPr>
            <p:cNvSpPr>
              <a:spLocks noChangeShapeType="1"/>
            </p:cNvSpPr>
            <p:nvPr/>
          </p:nvSpPr>
          <p:spPr bwMode="auto">
            <a:xfrm>
              <a:off x="2736" y="1728"/>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8">
              <a:extLst>
                <a:ext uri="{FF2B5EF4-FFF2-40B4-BE49-F238E27FC236}">
                  <a16:creationId xmlns="" xmlns:a16="http://schemas.microsoft.com/office/drawing/2014/main" id="{23B8ED03-3FA7-4B89-A78D-71616BD00A18}"/>
                </a:ext>
              </a:extLst>
            </p:cNvPr>
            <p:cNvSpPr>
              <a:spLocks noChangeShapeType="1"/>
            </p:cNvSpPr>
            <p:nvPr/>
          </p:nvSpPr>
          <p:spPr bwMode="auto">
            <a:xfrm flipH="1" flipV="1">
              <a:off x="2064" y="1104"/>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9">
              <a:extLst>
                <a:ext uri="{FF2B5EF4-FFF2-40B4-BE49-F238E27FC236}">
                  <a16:creationId xmlns="" xmlns:a16="http://schemas.microsoft.com/office/drawing/2014/main" id="{D6D5F373-DF91-482E-AD75-DA4AE4E84408}"/>
                </a:ext>
              </a:extLst>
            </p:cNvPr>
            <p:cNvSpPr>
              <a:spLocks noChangeShapeType="1"/>
            </p:cNvSpPr>
            <p:nvPr/>
          </p:nvSpPr>
          <p:spPr bwMode="auto">
            <a:xfrm flipV="1">
              <a:off x="3408" y="163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30">
              <a:extLst>
                <a:ext uri="{FF2B5EF4-FFF2-40B4-BE49-F238E27FC236}">
                  <a16:creationId xmlns="" xmlns:a16="http://schemas.microsoft.com/office/drawing/2014/main" id="{6F1EAC46-F82D-4DA8-9780-DD6D11A8983B}"/>
                </a:ext>
              </a:extLst>
            </p:cNvPr>
            <p:cNvSpPr>
              <a:spLocks noChangeShapeType="1"/>
            </p:cNvSpPr>
            <p:nvPr/>
          </p:nvSpPr>
          <p:spPr bwMode="auto">
            <a:xfrm>
              <a:off x="3216" y="2160"/>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Line 31">
              <a:extLst>
                <a:ext uri="{FF2B5EF4-FFF2-40B4-BE49-F238E27FC236}">
                  <a16:creationId xmlns="" xmlns:a16="http://schemas.microsoft.com/office/drawing/2014/main" id="{D4CB3017-8728-49A1-9F3A-237E0A8138CB}"/>
                </a:ext>
              </a:extLst>
            </p:cNvPr>
            <p:cNvSpPr>
              <a:spLocks noChangeShapeType="1"/>
            </p:cNvSpPr>
            <p:nvPr/>
          </p:nvSpPr>
          <p:spPr bwMode="auto">
            <a:xfrm>
              <a:off x="2640" y="2304"/>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Line 32">
              <a:extLst>
                <a:ext uri="{FF2B5EF4-FFF2-40B4-BE49-F238E27FC236}">
                  <a16:creationId xmlns="" xmlns:a16="http://schemas.microsoft.com/office/drawing/2014/main" id="{C668469D-7A29-475A-BD11-C247295A20FD}"/>
                </a:ext>
              </a:extLst>
            </p:cNvPr>
            <p:cNvSpPr>
              <a:spLocks noChangeShapeType="1"/>
            </p:cNvSpPr>
            <p:nvPr/>
          </p:nvSpPr>
          <p:spPr bwMode="auto">
            <a:xfrm flipV="1">
              <a:off x="1824" y="2160"/>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Line 33">
              <a:extLst>
                <a:ext uri="{FF2B5EF4-FFF2-40B4-BE49-F238E27FC236}">
                  <a16:creationId xmlns="" xmlns:a16="http://schemas.microsoft.com/office/drawing/2014/main" id="{3128317E-4805-42C2-AC39-24D16F158849}"/>
                </a:ext>
              </a:extLst>
            </p:cNvPr>
            <p:cNvSpPr>
              <a:spLocks noChangeShapeType="1"/>
            </p:cNvSpPr>
            <p:nvPr/>
          </p:nvSpPr>
          <p:spPr bwMode="auto">
            <a:xfrm flipV="1">
              <a:off x="2640" y="57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34">
              <a:extLst>
                <a:ext uri="{FF2B5EF4-FFF2-40B4-BE49-F238E27FC236}">
                  <a16:creationId xmlns="" xmlns:a16="http://schemas.microsoft.com/office/drawing/2014/main" id="{CEB44D87-058D-4042-A436-2AFC7B87B93A}"/>
                </a:ext>
              </a:extLst>
            </p:cNvPr>
            <p:cNvSpPr>
              <a:spLocks noChangeShapeType="1"/>
            </p:cNvSpPr>
            <p:nvPr/>
          </p:nvSpPr>
          <p:spPr bwMode="auto">
            <a:xfrm flipH="1" flipV="1">
              <a:off x="1824" y="864"/>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35">
              <a:extLst>
                <a:ext uri="{FF2B5EF4-FFF2-40B4-BE49-F238E27FC236}">
                  <a16:creationId xmlns="" xmlns:a16="http://schemas.microsoft.com/office/drawing/2014/main" id="{B21A9A2E-3675-4C35-A2B5-2C3140D4768F}"/>
                </a:ext>
              </a:extLst>
            </p:cNvPr>
            <p:cNvSpPr>
              <a:spLocks noChangeShapeType="1"/>
            </p:cNvSpPr>
            <p:nvPr/>
          </p:nvSpPr>
          <p:spPr bwMode="auto">
            <a:xfrm flipV="1">
              <a:off x="1584" y="163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Text Box 36">
              <a:extLst>
                <a:ext uri="{FF2B5EF4-FFF2-40B4-BE49-F238E27FC236}">
                  <a16:creationId xmlns="" xmlns:a16="http://schemas.microsoft.com/office/drawing/2014/main" id="{4A7DB58D-C4E6-4BA0-B60D-22C80725667C}"/>
                </a:ext>
              </a:extLst>
            </p:cNvPr>
            <p:cNvSpPr txBox="1">
              <a:spLocks noChangeArrowheads="1"/>
            </p:cNvSpPr>
            <p:nvPr/>
          </p:nvSpPr>
          <p:spPr bwMode="auto">
            <a:xfrm>
              <a:off x="2496" y="1441"/>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t>+</a:t>
              </a:r>
            </a:p>
          </p:txBody>
        </p:sp>
        <p:sp>
          <p:nvSpPr>
            <p:cNvPr id="14368" name="Text Box 37">
              <a:extLst>
                <a:ext uri="{FF2B5EF4-FFF2-40B4-BE49-F238E27FC236}">
                  <a16:creationId xmlns="" xmlns:a16="http://schemas.microsoft.com/office/drawing/2014/main" id="{E72D31DB-CFAA-4AC6-9469-681836B41453}"/>
                </a:ext>
              </a:extLst>
            </p:cNvPr>
            <p:cNvSpPr txBox="1">
              <a:spLocks noChangeArrowheads="1"/>
            </p:cNvSpPr>
            <p:nvPr/>
          </p:nvSpPr>
          <p:spPr bwMode="auto">
            <a:xfrm>
              <a:off x="2784" y="1401"/>
              <a:ext cx="2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Q</a:t>
              </a:r>
            </a:p>
          </p:txBody>
        </p:sp>
        <p:sp>
          <p:nvSpPr>
            <p:cNvPr id="14369" name="Line 38">
              <a:extLst>
                <a:ext uri="{FF2B5EF4-FFF2-40B4-BE49-F238E27FC236}">
                  <a16:creationId xmlns="" xmlns:a16="http://schemas.microsoft.com/office/drawing/2014/main" id="{B7A33438-5374-4D35-BB94-CD2DD288CEC0}"/>
                </a:ext>
              </a:extLst>
            </p:cNvPr>
            <p:cNvSpPr>
              <a:spLocks noChangeShapeType="1"/>
            </p:cNvSpPr>
            <p:nvPr/>
          </p:nvSpPr>
          <p:spPr bwMode="auto">
            <a:xfrm flipV="1">
              <a:off x="3216" y="816"/>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9" name="Group 39">
            <a:extLst>
              <a:ext uri="{FF2B5EF4-FFF2-40B4-BE49-F238E27FC236}">
                <a16:creationId xmlns="" xmlns:a16="http://schemas.microsoft.com/office/drawing/2014/main" id="{5CE254A0-F245-4625-A0E9-787512D1D654}"/>
              </a:ext>
            </a:extLst>
          </p:cNvPr>
          <p:cNvGrpSpPr>
            <a:grpSpLocks/>
          </p:cNvGrpSpPr>
          <p:nvPr/>
        </p:nvGrpSpPr>
        <p:grpSpPr bwMode="auto">
          <a:xfrm>
            <a:off x="8139113" y="2797175"/>
            <a:ext cx="896937" cy="501650"/>
            <a:chOff x="3264" y="836"/>
            <a:chExt cx="565" cy="316"/>
          </a:xfrm>
        </p:grpSpPr>
        <p:sp>
          <p:nvSpPr>
            <p:cNvPr id="14348" name="Line 40">
              <a:extLst>
                <a:ext uri="{FF2B5EF4-FFF2-40B4-BE49-F238E27FC236}">
                  <a16:creationId xmlns="" xmlns:a16="http://schemas.microsoft.com/office/drawing/2014/main" id="{58396E9B-A68E-40B4-AC15-DEB056F0808C}"/>
                </a:ext>
              </a:extLst>
            </p:cNvPr>
            <p:cNvSpPr>
              <a:spLocks noChangeShapeType="1"/>
            </p:cNvSpPr>
            <p:nvPr/>
          </p:nvSpPr>
          <p:spPr bwMode="auto">
            <a:xfrm flipV="1">
              <a:off x="3264" y="864"/>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Text Box 41">
              <a:extLst>
                <a:ext uri="{FF2B5EF4-FFF2-40B4-BE49-F238E27FC236}">
                  <a16:creationId xmlns="" xmlns:a16="http://schemas.microsoft.com/office/drawing/2014/main" id="{2906A344-2D5F-4D6A-87E8-96B67E257953}"/>
                </a:ext>
              </a:extLst>
            </p:cNvPr>
            <p:cNvSpPr txBox="1">
              <a:spLocks noChangeArrowheads="1"/>
            </p:cNvSpPr>
            <p:nvPr/>
          </p:nvSpPr>
          <p:spPr bwMode="auto">
            <a:xfrm>
              <a:off x="3638" y="836"/>
              <a:ext cx="1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F</a:t>
              </a:r>
            </a:p>
          </p:txBody>
        </p:sp>
        <p:sp>
          <p:nvSpPr>
            <p:cNvPr id="14350" name="Line 42">
              <a:extLst>
                <a:ext uri="{FF2B5EF4-FFF2-40B4-BE49-F238E27FC236}">
                  <a16:creationId xmlns="" xmlns:a16="http://schemas.microsoft.com/office/drawing/2014/main" id="{CC84A4FA-CCE8-498B-B002-BB60B7AE2E3C}"/>
                </a:ext>
              </a:extLst>
            </p:cNvPr>
            <p:cNvSpPr>
              <a:spLocks noChangeShapeType="1"/>
            </p:cNvSpPr>
            <p:nvPr/>
          </p:nvSpPr>
          <p:spPr bwMode="auto">
            <a:xfrm>
              <a:off x="3696" y="864"/>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3" name="Group 43">
            <a:extLst>
              <a:ext uri="{FF2B5EF4-FFF2-40B4-BE49-F238E27FC236}">
                <a16:creationId xmlns="" xmlns:a16="http://schemas.microsoft.com/office/drawing/2014/main" id="{1A604916-75E9-4A50-8DBE-C02A43AF4ABD}"/>
              </a:ext>
            </a:extLst>
          </p:cNvPr>
          <p:cNvGrpSpPr>
            <a:grpSpLocks/>
          </p:cNvGrpSpPr>
          <p:nvPr/>
        </p:nvGrpSpPr>
        <p:grpSpPr bwMode="auto">
          <a:xfrm>
            <a:off x="7300913" y="3070225"/>
            <a:ext cx="1225550" cy="914400"/>
            <a:chOff x="2736" y="1008"/>
            <a:chExt cx="772" cy="576"/>
          </a:xfrm>
        </p:grpSpPr>
        <p:sp>
          <p:nvSpPr>
            <p:cNvPr id="14345" name="Line 44">
              <a:extLst>
                <a:ext uri="{FF2B5EF4-FFF2-40B4-BE49-F238E27FC236}">
                  <a16:creationId xmlns="" xmlns:a16="http://schemas.microsoft.com/office/drawing/2014/main" id="{119C16CD-ABA7-49FC-9339-4EE904DF0B38}"/>
                </a:ext>
              </a:extLst>
            </p:cNvPr>
            <p:cNvSpPr>
              <a:spLocks noChangeShapeType="1"/>
            </p:cNvSpPr>
            <p:nvPr/>
          </p:nvSpPr>
          <p:spPr bwMode="auto">
            <a:xfrm flipH="1">
              <a:off x="2736" y="1200"/>
              <a:ext cx="480" cy="38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Oval 45">
              <a:extLst>
                <a:ext uri="{FF2B5EF4-FFF2-40B4-BE49-F238E27FC236}">
                  <a16:creationId xmlns="" xmlns:a16="http://schemas.microsoft.com/office/drawing/2014/main" id="{406C4CAF-FF89-4076-B951-8C90BADEE00A}"/>
                </a:ext>
              </a:extLst>
            </p:cNvPr>
            <p:cNvSpPr>
              <a:spLocks noChangeArrowheads="1"/>
            </p:cNvSpPr>
            <p:nvPr/>
          </p:nvSpPr>
          <p:spPr bwMode="auto">
            <a:xfrm>
              <a:off x="3216" y="11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4347" name="Text Box 46">
              <a:extLst>
                <a:ext uri="{FF2B5EF4-FFF2-40B4-BE49-F238E27FC236}">
                  <a16:creationId xmlns="" xmlns:a16="http://schemas.microsoft.com/office/drawing/2014/main" id="{2E42C67B-3631-4B0E-8F55-ABD260943A44}"/>
                </a:ext>
              </a:extLst>
            </p:cNvPr>
            <p:cNvSpPr txBox="1">
              <a:spLocks noChangeArrowheads="1"/>
            </p:cNvSpPr>
            <p:nvPr/>
          </p:nvSpPr>
          <p:spPr bwMode="auto">
            <a:xfrm>
              <a:off x="3312" y="100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q</a:t>
              </a:r>
            </a:p>
          </p:txBody>
        </p:sp>
      </p:grpSp>
      <p:sp>
        <p:nvSpPr>
          <p:cNvPr id="10287" name="Text Box 47">
            <a:extLst>
              <a:ext uri="{FF2B5EF4-FFF2-40B4-BE49-F238E27FC236}">
                <a16:creationId xmlns="" xmlns:a16="http://schemas.microsoft.com/office/drawing/2014/main" id="{23EC7E5D-F9F0-430A-A10E-919054F1BE7F}"/>
              </a:ext>
            </a:extLst>
          </p:cNvPr>
          <p:cNvSpPr txBox="1">
            <a:spLocks noChangeArrowheads="1"/>
          </p:cNvSpPr>
          <p:nvPr/>
        </p:nvSpPr>
        <p:spPr bwMode="auto">
          <a:xfrm>
            <a:off x="179388" y="2627313"/>
            <a:ext cx="51847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FontTx/>
              <a:buNone/>
            </a:pPr>
            <a:r>
              <a:rPr lang="en-US" altLang="en-US" sz="2800">
                <a:latin typeface="Arial" panose="020B0604020202020204" pitchFamily="34" charset="0"/>
              </a:rPr>
              <a:t>Vì phương lực điện luôn vuông góc với quãng đường dịch chuyển</a:t>
            </a:r>
          </a:p>
        </p:txBody>
      </p:sp>
      <p:sp>
        <p:nvSpPr>
          <p:cNvPr id="10288" name="Text Box 48">
            <a:extLst>
              <a:ext uri="{FF2B5EF4-FFF2-40B4-BE49-F238E27FC236}">
                <a16:creationId xmlns="" xmlns:a16="http://schemas.microsoft.com/office/drawing/2014/main" id="{E08559ED-E3CA-44AA-A7E6-6AF559A8A00B}"/>
              </a:ext>
            </a:extLst>
          </p:cNvPr>
          <p:cNvSpPr txBox="1">
            <a:spLocks noChangeArrowheads="1"/>
          </p:cNvSpPr>
          <p:nvPr/>
        </p:nvSpPr>
        <p:spPr bwMode="auto">
          <a:xfrm>
            <a:off x="606425" y="4133850"/>
            <a:ext cx="5022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800">
                <a:latin typeface="Arial" panose="020B0604020202020204" pitchFamily="34" charset="0"/>
              </a:rPr>
              <a:t>Vậy công của lực điện A</a:t>
            </a:r>
            <a:r>
              <a:rPr lang="en-US" altLang="en-US" sz="2800" baseline="-25000">
                <a:latin typeface="Arial" panose="020B0604020202020204" pitchFamily="34" charset="0"/>
              </a:rPr>
              <a:t>MN</a:t>
            </a:r>
            <a:r>
              <a:rPr lang="en-US" altLang="en-US" sz="2800">
                <a:latin typeface="Arial" panose="020B0604020202020204" pitchFamily="34" charset="0"/>
              </a:rPr>
              <a:t> = 0</a:t>
            </a:r>
          </a:p>
        </p:txBody>
      </p:sp>
      <p:pic>
        <p:nvPicPr>
          <p:cNvPr id="37" name="Picture 5" descr="empty-blue-rectangle">
            <a:extLst>
              <a:ext uri="{FF2B5EF4-FFF2-40B4-BE49-F238E27FC236}">
                <a16:creationId xmlns="" xmlns:a16="http://schemas.microsoft.com/office/drawing/2014/main" id="{7F80C413-1BB4-4FF5-9C5B-69CCE9E3B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25"/>
            <a:ext cx="9252520" cy="21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 xmlns:a16="http://schemas.microsoft.com/office/drawing/2014/main" id="{8A987F26-63CA-4E18-9F20-1D4C1F2D5698}"/>
              </a:ext>
            </a:extLst>
          </p:cNvPr>
          <p:cNvSpPr txBox="1"/>
          <p:nvPr/>
        </p:nvSpPr>
        <p:spPr>
          <a:xfrm>
            <a:off x="373066" y="256600"/>
            <a:ext cx="8511378" cy="1815882"/>
          </a:xfrm>
          <a:prstGeom prst="rect">
            <a:avLst/>
          </a:prstGeom>
          <a:noFill/>
        </p:spPr>
        <p:txBody>
          <a:bodyPr wrap="square">
            <a:spAutoFit/>
          </a:bodyPr>
          <a:lstStyle/>
          <a:p>
            <a:pPr algn="just" eaLnBrk="1" hangingPunct="1">
              <a:spcBef>
                <a:spcPct val="50000"/>
              </a:spcBef>
              <a:buClrTx/>
              <a:buSzTx/>
              <a:buFontTx/>
              <a:buNone/>
            </a:pPr>
            <a:r>
              <a:rPr lang="en-US" altLang="en-US" sz="2800" b="1">
                <a:latin typeface="Arial" panose="020B0604020202020204" pitchFamily="34" charset="0"/>
              </a:rPr>
              <a:t>C2:</a:t>
            </a:r>
            <a:r>
              <a:rPr lang="en-US" altLang="en-US" sz="2800">
                <a:latin typeface="Arial" panose="020B0604020202020204" pitchFamily="34" charset="0"/>
              </a:rPr>
              <a:t> Cho một điện tích điểm Q nằm tại tâm của một vòng tròn. Khi di chuyển một điện tích thử q dọc theo cung MN của vòng tròn thì công của lực điện sẽ bằng bao nhiêu?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9"/>
                                        </p:tgtEl>
                                        <p:attrNameLst>
                                          <p:attrName>style.visibility</p:attrName>
                                        </p:attrNameLst>
                                      </p:cBhvr>
                                      <p:to>
                                        <p:strVal val="visible"/>
                                      </p:to>
                                    </p:set>
                                    <p:animEffect transition="in" filter="fade">
                                      <p:cBhvr>
                                        <p:cTn id="7" dur="500"/>
                                        <p:tgtEl>
                                          <p:spTgt spid="10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55"/>
                                        </p:tgtEl>
                                        <p:attrNameLst>
                                          <p:attrName>style.visibility</p:attrName>
                                        </p:attrNameLst>
                                      </p:cBhvr>
                                      <p:to>
                                        <p:strVal val="visible"/>
                                      </p:to>
                                    </p:set>
                                    <p:animEffect transition="in" filter="fade">
                                      <p:cBhvr>
                                        <p:cTn id="12" dur="500"/>
                                        <p:tgtEl>
                                          <p:spTgt spid="10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83"/>
                                        </p:tgtEl>
                                        <p:attrNameLst>
                                          <p:attrName>style.visibility</p:attrName>
                                        </p:attrNameLst>
                                      </p:cBhvr>
                                      <p:to>
                                        <p:strVal val="visible"/>
                                      </p:to>
                                    </p:set>
                                    <p:animEffect transition="in" filter="fade">
                                      <p:cBhvr>
                                        <p:cTn id="17" dur="500"/>
                                        <p:tgtEl>
                                          <p:spTgt spid="10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79"/>
                                        </p:tgtEl>
                                        <p:attrNameLst>
                                          <p:attrName>style.visibility</p:attrName>
                                        </p:attrNameLst>
                                      </p:cBhvr>
                                      <p:to>
                                        <p:strVal val="visible"/>
                                      </p:to>
                                    </p:set>
                                    <p:animEffect transition="in" filter="fade">
                                      <p:cBhvr>
                                        <p:cTn id="22" dur="500"/>
                                        <p:tgtEl>
                                          <p:spTgt spid="102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87"/>
                                        </p:tgtEl>
                                        <p:attrNameLst>
                                          <p:attrName>style.visibility</p:attrName>
                                        </p:attrNameLst>
                                      </p:cBhvr>
                                      <p:to>
                                        <p:strVal val="visible"/>
                                      </p:to>
                                    </p:set>
                                    <p:animEffect transition="in" filter="fade">
                                      <p:cBhvr>
                                        <p:cTn id="27" dur="500"/>
                                        <p:tgtEl>
                                          <p:spTgt spid="102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88"/>
                                        </p:tgtEl>
                                        <p:attrNameLst>
                                          <p:attrName>style.visibility</p:attrName>
                                        </p:attrNameLst>
                                      </p:cBhvr>
                                      <p:to>
                                        <p:strVal val="visible"/>
                                      </p:to>
                                    </p:set>
                                    <p:animEffect transition="in" filter="fade">
                                      <p:cBhvr>
                                        <p:cTn id="32"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7" grpId="0"/>
      <p:bldP spid="10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 xmlns:a16="http://schemas.microsoft.com/office/drawing/2014/main" id="{61FA5E9C-0DE9-419D-B828-90015ECBB4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17" t="-1413" r="13703" b="29456"/>
          <a:stretch/>
        </p:blipFill>
        <p:spPr>
          <a:xfrm>
            <a:off x="179512" y="359574"/>
            <a:ext cx="8712968" cy="4516786"/>
          </a:xfrm>
        </p:spPr>
      </p:pic>
      <p:pic>
        <p:nvPicPr>
          <p:cNvPr id="8" name="Content Placeholder 4">
            <a:extLst>
              <a:ext uri="{FF2B5EF4-FFF2-40B4-BE49-F238E27FC236}">
                <a16:creationId xmlns="" xmlns:a16="http://schemas.microsoft.com/office/drawing/2014/main" id="{30FF0878-8C6D-470D-93F9-8901C1798FE6}"/>
              </a:ext>
            </a:extLst>
          </p:cNvPr>
          <p:cNvPicPr>
            <a:picLocks noChangeAspect="1"/>
          </p:cNvPicPr>
          <p:nvPr/>
        </p:nvPicPr>
        <p:blipFill rotWithShape="1">
          <a:blip r:embed="rId3">
            <a:extLst>
              <a:ext uri="{28A0092B-C50C-407E-A947-70E740481C1C}">
                <a14:useLocalDpi xmlns:a14="http://schemas.microsoft.com/office/drawing/2010/main" val="0"/>
              </a:ext>
            </a:extLst>
          </a:blip>
          <a:srcRect l="4783" t="98" r="4551" b="176"/>
          <a:stretch/>
        </p:blipFill>
        <p:spPr>
          <a:xfrm>
            <a:off x="107504" y="4869160"/>
            <a:ext cx="2819173" cy="2120624"/>
          </a:xfrm>
          <a:prstGeom prst="rect">
            <a:avLst/>
          </a:prstGeom>
          <a:ln>
            <a:noFill/>
          </a:ln>
          <a:effectLst>
            <a:softEdge rad="112500"/>
          </a:effectLst>
        </p:spPr>
      </p:pic>
      <p:sp>
        <p:nvSpPr>
          <p:cNvPr id="15" name="TextBox 14">
            <a:extLst>
              <a:ext uri="{FF2B5EF4-FFF2-40B4-BE49-F238E27FC236}">
                <a16:creationId xmlns="" xmlns:a16="http://schemas.microsoft.com/office/drawing/2014/main" id="{D3F44E14-98E0-42A3-9B1F-D80123785F24}"/>
              </a:ext>
            </a:extLst>
          </p:cNvPr>
          <p:cNvSpPr txBox="1"/>
          <p:nvPr/>
        </p:nvSpPr>
        <p:spPr>
          <a:xfrm>
            <a:off x="179512" y="-48634"/>
            <a:ext cx="8784976" cy="523220"/>
          </a:xfrm>
          <a:prstGeom prst="rect">
            <a:avLst/>
          </a:prstGeom>
          <a:noFill/>
        </p:spPr>
        <p:txBody>
          <a:bodyPr wrap="square">
            <a:spAutoFit/>
          </a:bodyPr>
          <a:lstStyle/>
          <a:p>
            <a:r>
              <a:rPr lang="en-US" sz="2800" i="1">
                <a:solidFill>
                  <a:srgbClr val="002060"/>
                </a:solidFill>
                <a:latin typeface="Arial" panose="020B0604020202020204" pitchFamily="34" charset="0"/>
                <a:cs typeface="Arial" panose="020B0604020202020204" pitchFamily="34" charset="0"/>
              </a:rPr>
              <a:t>Lực điện được ứng dụng như thế nào trong thực tế?</a:t>
            </a:r>
            <a:endParaRPr lang="en-US">
              <a:solidFill>
                <a:srgbClr val="002060"/>
              </a:solidFill>
            </a:endParaRPr>
          </a:p>
        </p:txBody>
      </p:sp>
      <p:pic>
        <p:nvPicPr>
          <p:cNvPr id="16" name="Picture 15">
            <a:extLst>
              <a:ext uri="{FF2B5EF4-FFF2-40B4-BE49-F238E27FC236}">
                <a16:creationId xmlns="" xmlns:a16="http://schemas.microsoft.com/office/drawing/2014/main" id="{88F730F4-CA22-412E-B570-BD09691D1F2A}"/>
              </a:ext>
            </a:extLst>
          </p:cNvPr>
          <p:cNvPicPr>
            <a:picLocks noChangeAspect="1"/>
          </p:cNvPicPr>
          <p:nvPr/>
        </p:nvPicPr>
        <p:blipFill>
          <a:blip r:embed="rId4"/>
          <a:stretch>
            <a:fillRect/>
          </a:stretch>
        </p:blipFill>
        <p:spPr>
          <a:xfrm>
            <a:off x="5941942" y="3573016"/>
            <a:ext cx="2863389" cy="1202400"/>
          </a:xfrm>
          <a:prstGeom prst="rect">
            <a:avLst/>
          </a:prstGeom>
          <a:ln>
            <a:noFill/>
          </a:ln>
          <a:effectLst>
            <a:softEdge rad="112500"/>
          </a:effectLst>
        </p:spPr>
      </p:pic>
      <p:pic>
        <p:nvPicPr>
          <p:cNvPr id="10" name="Picture 5" descr="empty-blue-rectangle">
            <a:extLst>
              <a:ext uri="{FF2B5EF4-FFF2-40B4-BE49-F238E27FC236}">
                <a16:creationId xmlns="" xmlns:a16="http://schemas.microsoft.com/office/drawing/2014/main" id="{0EDB28C9-22B9-4F12-B03E-6323FD8D9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9" y="5081128"/>
            <a:ext cx="6192688" cy="17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1CA5CF92-569F-4459-BCEF-2F9B7A0FEEF8}"/>
              </a:ext>
            </a:extLst>
          </p:cNvPr>
          <p:cNvSpPr txBox="1"/>
          <p:nvPr/>
        </p:nvSpPr>
        <p:spPr>
          <a:xfrm>
            <a:off x="3285976" y="5085184"/>
            <a:ext cx="5529475" cy="1631216"/>
          </a:xfrm>
          <a:prstGeom prst="rect">
            <a:avLst/>
          </a:prstGeom>
          <a:noFill/>
        </p:spPr>
        <p:txBody>
          <a:bodyPr wrap="square" rtlCol="0">
            <a:spAutoFit/>
          </a:bodyPr>
          <a:lstStyle/>
          <a:p>
            <a:pPr algn="ctr"/>
            <a:r>
              <a:rPr lang="en-US" sz="2000" i="1">
                <a:latin typeface="Arial" panose="020B0604020202020204" pitchFamily="34" charset="0"/>
              </a:rPr>
              <a:t>Điện trường đều giữa hai bản kim loại song song (tụ điện phẳng) được dùng để điều khiển chùm electron trong đèn hình CRT (cathode ray tube). Lực điện tác dụng lực làm lệch trái-phải, trên-dưới của chùm electron</a:t>
            </a:r>
          </a:p>
        </p:txBody>
      </p:sp>
    </p:spTree>
    <p:extLst>
      <p:ext uri="{BB962C8B-B14F-4D97-AF65-F5344CB8AC3E}">
        <p14:creationId xmlns:p14="http://schemas.microsoft.com/office/powerpoint/2010/main" val="1536163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8" name="Rectangle 12">
            <a:extLst>
              <a:ext uri="{FF2B5EF4-FFF2-40B4-BE49-F238E27FC236}">
                <a16:creationId xmlns="" xmlns:a16="http://schemas.microsoft.com/office/drawing/2014/main" id="{45FA4C99-66D6-4C19-8955-113E04AA7F9A}"/>
              </a:ext>
            </a:extLst>
          </p:cNvPr>
          <p:cNvSpPr>
            <a:spLocks noChangeArrowheads="1"/>
          </p:cNvSpPr>
          <p:nvPr/>
        </p:nvSpPr>
        <p:spPr bwMode="auto">
          <a:xfrm>
            <a:off x="323850" y="620379"/>
            <a:ext cx="255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i="1">
                <a:solidFill>
                  <a:srgbClr val="0070C0"/>
                </a:solidFill>
                <a:latin typeface="Arial" panose="020B0604020202020204" pitchFamily="34" charset="0"/>
              </a:rPr>
              <a:t>1. Khái niệm:</a:t>
            </a:r>
          </a:p>
        </p:txBody>
      </p:sp>
      <p:sp>
        <p:nvSpPr>
          <p:cNvPr id="116750" name="Rectangle 14">
            <a:extLst>
              <a:ext uri="{FF2B5EF4-FFF2-40B4-BE49-F238E27FC236}">
                <a16:creationId xmlns="" xmlns:a16="http://schemas.microsoft.com/office/drawing/2014/main" id="{1C82FD79-A90D-4A81-9946-738E61BA9D3D}"/>
              </a:ext>
            </a:extLst>
          </p:cNvPr>
          <p:cNvSpPr>
            <a:spLocks noChangeArrowheads="1"/>
          </p:cNvSpPr>
          <p:nvPr/>
        </p:nvSpPr>
        <p:spPr bwMode="auto">
          <a:xfrm>
            <a:off x="246061" y="2814598"/>
            <a:ext cx="526204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lnSpc>
                <a:spcPct val="80000"/>
              </a:lnSpc>
              <a:buFont typeface="Arial" panose="020B0604020202020204" pitchFamily="34" charset="0"/>
              <a:buNone/>
            </a:pPr>
            <a:r>
              <a:rPr lang="en-US" altLang="en-US" sz="2800">
                <a:latin typeface="Arial" panose="020B0604020202020204" pitchFamily="34" charset="0"/>
              </a:rPr>
              <a:t>- Trong điện trường đều, thế năng của điện tích q (dương) tại M:		</a:t>
            </a:r>
            <a:endParaRPr lang="en-US" altLang="en-US" sz="2800" b="1">
              <a:latin typeface="Arial" panose="020B0604020202020204" pitchFamily="34" charset="0"/>
            </a:endParaRPr>
          </a:p>
        </p:txBody>
      </p:sp>
      <p:sp>
        <p:nvSpPr>
          <p:cNvPr id="116751" name="Text Box 15">
            <a:extLst>
              <a:ext uri="{FF2B5EF4-FFF2-40B4-BE49-F238E27FC236}">
                <a16:creationId xmlns="" xmlns:a16="http://schemas.microsoft.com/office/drawing/2014/main" id="{63206E35-E13B-4B1E-973B-BCDCF4F83D70}"/>
              </a:ext>
            </a:extLst>
          </p:cNvPr>
          <p:cNvSpPr txBox="1">
            <a:spLocks noChangeArrowheads="1"/>
          </p:cNvSpPr>
          <p:nvPr/>
        </p:nvSpPr>
        <p:spPr bwMode="auto">
          <a:xfrm>
            <a:off x="2022616" y="4507271"/>
            <a:ext cx="36106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000">
                <a:latin typeface="Arial" panose="020B0604020202020204" pitchFamily="34" charset="0"/>
              </a:rPr>
              <a:t>d: là khoảng cách từ điểm M đến mốc (bản âm)</a:t>
            </a:r>
          </a:p>
        </p:txBody>
      </p:sp>
      <p:sp>
        <p:nvSpPr>
          <p:cNvPr id="116752" name="Text Box 16">
            <a:extLst>
              <a:ext uri="{FF2B5EF4-FFF2-40B4-BE49-F238E27FC236}">
                <a16:creationId xmlns="" xmlns:a16="http://schemas.microsoft.com/office/drawing/2014/main" id="{31DFB1CB-D05F-4E81-8BA2-D55ED8758632}"/>
              </a:ext>
            </a:extLst>
          </p:cNvPr>
          <p:cNvSpPr txBox="1">
            <a:spLocks noChangeArrowheads="1"/>
          </p:cNvSpPr>
          <p:nvPr/>
        </p:nvSpPr>
        <p:spPr bwMode="auto">
          <a:xfrm>
            <a:off x="293101" y="5667720"/>
            <a:ext cx="79205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a:latin typeface="Arial" panose="020B0604020202020204" pitchFamily="34" charset="0"/>
              </a:rPr>
              <a:t>- Khi điện tích q dịch chuyển từ M ra xa vô cực:</a:t>
            </a:r>
          </a:p>
        </p:txBody>
      </p:sp>
      <p:grpSp>
        <p:nvGrpSpPr>
          <p:cNvPr id="116777" name="Group 41">
            <a:extLst>
              <a:ext uri="{FF2B5EF4-FFF2-40B4-BE49-F238E27FC236}">
                <a16:creationId xmlns="" xmlns:a16="http://schemas.microsoft.com/office/drawing/2014/main" id="{CABFB729-D579-4A0F-8CCF-FE2E269DA29B}"/>
              </a:ext>
            </a:extLst>
          </p:cNvPr>
          <p:cNvGrpSpPr>
            <a:grpSpLocks/>
          </p:cNvGrpSpPr>
          <p:nvPr/>
        </p:nvGrpSpPr>
        <p:grpSpPr bwMode="auto">
          <a:xfrm>
            <a:off x="6191250" y="2780928"/>
            <a:ext cx="2952750" cy="2590800"/>
            <a:chOff x="3878" y="1752"/>
            <a:chExt cx="1860" cy="1632"/>
          </a:xfrm>
        </p:grpSpPr>
        <p:grpSp>
          <p:nvGrpSpPr>
            <p:cNvPr id="15371" name="Group 17">
              <a:extLst>
                <a:ext uri="{FF2B5EF4-FFF2-40B4-BE49-F238E27FC236}">
                  <a16:creationId xmlns="" xmlns:a16="http://schemas.microsoft.com/office/drawing/2014/main" id="{2D688EBB-9915-47E4-9DDA-A507DEBA0B63}"/>
                </a:ext>
              </a:extLst>
            </p:cNvPr>
            <p:cNvGrpSpPr>
              <a:grpSpLocks/>
            </p:cNvGrpSpPr>
            <p:nvPr/>
          </p:nvGrpSpPr>
          <p:grpSpPr bwMode="auto">
            <a:xfrm>
              <a:off x="3878" y="1752"/>
              <a:ext cx="1860" cy="1632"/>
              <a:chOff x="3434" y="975"/>
              <a:chExt cx="2304" cy="1632"/>
            </a:xfrm>
          </p:grpSpPr>
          <p:sp>
            <p:nvSpPr>
              <p:cNvPr id="116754" name="Rectangle 18">
                <a:extLst>
                  <a:ext uri="{FF2B5EF4-FFF2-40B4-BE49-F238E27FC236}">
                    <a16:creationId xmlns="" xmlns:a16="http://schemas.microsoft.com/office/drawing/2014/main" id="{B48FAFD3-1D63-46B5-8BB1-C9F184773E86}"/>
                  </a:ext>
                </a:extLst>
              </p:cNvPr>
              <p:cNvSpPr>
                <a:spLocks noChangeArrowheads="1"/>
              </p:cNvSpPr>
              <p:nvPr/>
            </p:nvSpPr>
            <p:spPr bwMode="auto">
              <a:xfrm>
                <a:off x="3434" y="1023"/>
                <a:ext cx="2304" cy="19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116755" name="Rectangle 19">
                <a:extLst>
                  <a:ext uri="{FF2B5EF4-FFF2-40B4-BE49-F238E27FC236}">
                    <a16:creationId xmlns="" xmlns:a16="http://schemas.microsoft.com/office/drawing/2014/main" id="{15FCD463-E32A-4B92-B2D8-DC1AD92D89E6}"/>
                  </a:ext>
                </a:extLst>
              </p:cNvPr>
              <p:cNvSpPr>
                <a:spLocks noChangeArrowheads="1"/>
              </p:cNvSpPr>
              <p:nvPr/>
            </p:nvSpPr>
            <p:spPr bwMode="auto">
              <a:xfrm>
                <a:off x="3434" y="2367"/>
                <a:ext cx="2304" cy="19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15383" name="Text Box 20">
                <a:extLst>
                  <a:ext uri="{FF2B5EF4-FFF2-40B4-BE49-F238E27FC236}">
                    <a16:creationId xmlns="" xmlns:a16="http://schemas.microsoft.com/office/drawing/2014/main" id="{2E519979-4CA4-419D-8B74-D1A6CDB018E9}"/>
                  </a:ext>
                </a:extLst>
              </p:cNvPr>
              <p:cNvSpPr txBox="1">
                <a:spLocks noChangeArrowheads="1"/>
              </p:cNvSpPr>
              <p:nvPr/>
            </p:nvSpPr>
            <p:spPr bwMode="auto">
              <a:xfrm>
                <a:off x="3482" y="975"/>
                <a:ext cx="2256"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 </a:t>
                </a:r>
              </a:p>
            </p:txBody>
          </p:sp>
          <p:sp>
            <p:nvSpPr>
              <p:cNvPr id="15384" name="Text Box 21">
                <a:extLst>
                  <a:ext uri="{FF2B5EF4-FFF2-40B4-BE49-F238E27FC236}">
                    <a16:creationId xmlns="" xmlns:a16="http://schemas.microsoft.com/office/drawing/2014/main" id="{70D314C5-2E0E-452A-B9A4-7520A384408E}"/>
                  </a:ext>
                </a:extLst>
              </p:cNvPr>
              <p:cNvSpPr txBox="1">
                <a:spLocks noChangeArrowheads="1"/>
              </p:cNvSpPr>
              <p:nvPr/>
            </p:nvSpPr>
            <p:spPr bwMode="auto">
              <a:xfrm>
                <a:off x="3530" y="2319"/>
                <a:ext cx="2160"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a:t>
                </a:r>
              </a:p>
            </p:txBody>
          </p:sp>
          <p:sp>
            <p:nvSpPr>
              <p:cNvPr id="15385" name="Line 22">
                <a:extLst>
                  <a:ext uri="{FF2B5EF4-FFF2-40B4-BE49-F238E27FC236}">
                    <a16:creationId xmlns="" xmlns:a16="http://schemas.microsoft.com/office/drawing/2014/main" id="{B7315FE9-9E8E-4F48-BDA4-D15BDDD06359}"/>
                  </a:ext>
                </a:extLst>
              </p:cNvPr>
              <p:cNvSpPr>
                <a:spLocks noChangeShapeType="1"/>
              </p:cNvSpPr>
              <p:nvPr/>
            </p:nvSpPr>
            <p:spPr bwMode="auto">
              <a:xfrm>
                <a:off x="362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86" name="Line 23">
                <a:extLst>
                  <a:ext uri="{FF2B5EF4-FFF2-40B4-BE49-F238E27FC236}">
                    <a16:creationId xmlns="" xmlns:a16="http://schemas.microsoft.com/office/drawing/2014/main" id="{23C87E13-45E6-4C0E-AA66-5E23EC0C084A}"/>
                  </a:ext>
                </a:extLst>
              </p:cNvPr>
              <p:cNvSpPr>
                <a:spLocks noChangeShapeType="1"/>
              </p:cNvSpPr>
              <p:nvPr/>
            </p:nvSpPr>
            <p:spPr bwMode="auto">
              <a:xfrm>
                <a:off x="362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87" name="Line 24">
                <a:extLst>
                  <a:ext uri="{FF2B5EF4-FFF2-40B4-BE49-F238E27FC236}">
                    <a16:creationId xmlns="" xmlns:a16="http://schemas.microsoft.com/office/drawing/2014/main" id="{9541F484-F0B4-45C8-A7C0-D4B9F5EBE68C}"/>
                  </a:ext>
                </a:extLst>
              </p:cNvPr>
              <p:cNvSpPr>
                <a:spLocks noChangeShapeType="1"/>
              </p:cNvSpPr>
              <p:nvPr/>
            </p:nvSpPr>
            <p:spPr bwMode="auto">
              <a:xfrm>
                <a:off x="410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88" name="Line 25">
                <a:extLst>
                  <a:ext uri="{FF2B5EF4-FFF2-40B4-BE49-F238E27FC236}">
                    <a16:creationId xmlns="" xmlns:a16="http://schemas.microsoft.com/office/drawing/2014/main" id="{72DCA1B9-B18F-4FAB-868A-572C1CA218F5}"/>
                  </a:ext>
                </a:extLst>
              </p:cNvPr>
              <p:cNvSpPr>
                <a:spLocks noChangeShapeType="1"/>
              </p:cNvSpPr>
              <p:nvPr/>
            </p:nvSpPr>
            <p:spPr bwMode="auto">
              <a:xfrm>
                <a:off x="410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89" name="Line 26">
                <a:extLst>
                  <a:ext uri="{FF2B5EF4-FFF2-40B4-BE49-F238E27FC236}">
                    <a16:creationId xmlns="" xmlns:a16="http://schemas.microsoft.com/office/drawing/2014/main" id="{B30606F9-5BF6-4858-AE33-EC351245F5B1}"/>
                  </a:ext>
                </a:extLst>
              </p:cNvPr>
              <p:cNvSpPr>
                <a:spLocks noChangeShapeType="1"/>
              </p:cNvSpPr>
              <p:nvPr/>
            </p:nvSpPr>
            <p:spPr bwMode="auto">
              <a:xfrm>
                <a:off x="458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90" name="Line 27">
                <a:extLst>
                  <a:ext uri="{FF2B5EF4-FFF2-40B4-BE49-F238E27FC236}">
                    <a16:creationId xmlns="" xmlns:a16="http://schemas.microsoft.com/office/drawing/2014/main" id="{58D23DC8-2213-4BC5-A687-9FF207C075CF}"/>
                  </a:ext>
                </a:extLst>
              </p:cNvPr>
              <p:cNvSpPr>
                <a:spLocks noChangeShapeType="1"/>
              </p:cNvSpPr>
              <p:nvPr/>
            </p:nvSpPr>
            <p:spPr bwMode="auto">
              <a:xfrm>
                <a:off x="458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91" name="Line 28">
                <a:extLst>
                  <a:ext uri="{FF2B5EF4-FFF2-40B4-BE49-F238E27FC236}">
                    <a16:creationId xmlns="" xmlns:a16="http://schemas.microsoft.com/office/drawing/2014/main" id="{DE3F2356-78AE-4C93-A0E8-AC400CEA3056}"/>
                  </a:ext>
                </a:extLst>
              </p:cNvPr>
              <p:cNvSpPr>
                <a:spLocks noChangeShapeType="1"/>
              </p:cNvSpPr>
              <p:nvPr/>
            </p:nvSpPr>
            <p:spPr bwMode="auto">
              <a:xfrm>
                <a:off x="506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92" name="Line 29">
                <a:extLst>
                  <a:ext uri="{FF2B5EF4-FFF2-40B4-BE49-F238E27FC236}">
                    <a16:creationId xmlns="" xmlns:a16="http://schemas.microsoft.com/office/drawing/2014/main" id="{874B4F4F-AD02-45B8-8086-2EB1CB916BDF}"/>
                  </a:ext>
                </a:extLst>
              </p:cNvPr>
              <p:cNvSpPr>
                <a:spLocks noChangeShapeType="1"/>
              </p:cNvSpPr>
              <p:nvPr/>
            </p:nvSpPr>
            <p:spPr bwMode="auto">
              <a:xfrm>
                <a:off x="506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93" name="Line 30">
                <a:extLst>
                  <a:ext uri="{FF2B5EF4-FFF2-40B4-BE49-F238E27FC236}">
                    <a16:creationId xmlns="" xmlns:a16="http://schemas.microsoft.com/office/drawing/2014/main" id="{3F06D38D-BF8B-427D-9A32-D791835116F6}"/>
                  </a:ext>
                </a:extLst>
              </p:cNvPr>
              <p:cNvSpPr>
                <a:spLocks noChangeShapeType="1"/>
              </p:cNvSpPr>
              <p:nvPr/>
            </p:nvSpPr>
            <p:spPr bwMode="auto">
              <a:xfrm>
                <a:off x="554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94" name="Line 31">
                <a:extLst>
                  <a:ext uri="{FF2B5EF4-FFF2-40B4-BE49-F238E27FC236}">
                    <a16:creationId xmlns="" xmlns:a16="http://schemas.microsoft.com/office/drawing/2014/main" id="{52F9C28E-B06C-4473-A851-E540835AC1AE}"/>
                  </a:ext>
                </a:extLst>
              </p:cNvPr>
              <p:cNvSpPr>
                <a:spLocks noChangeShapeType="1"/>
              </p:cNvSpPr>
              <p:nvPr/>
            </p:nvSpPr>
            <p:spPr bwMode="auto">
              <a:xfrm>
                <a:off x="554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15372" name="Group 32">
              <a:extLst>
                <a:ext uri="{FF2B5EF4-FFF2-40B4-BE49-F238E27FC236}">
                  <a16:creationId xmlns="" xmlns:a16="http://schemas.microsoft.com/office/drawing/2014/main" id="{7D615391-5BF1-4719-8B24-E88532E0FFBE}"/>
                </a:ext>
              </a:extLst>
            </p:cNvPr>
            <p:cNvGrpSpPr>
              <a:grpSpLocks/>
            </p:cNvGrpSpPr>
            <p:nvPr/>
          </p:nvGrpSpPr>
          <p:grpSpPr bwMode="auto">
            <a:xfrm>
              <a:off x="4397" y="2038"/>
              <a:ext cx="474" cy="388"/>
              <a:chOff x="4109" y="1261"/>
              <a:chExt cx="474" cy="388"/>
            </a:xfrm>
          </p:grpSpPr>
          <p:sp>
            <p:nvSpPr>
              <p:cNvPr id="15377" name="Oval 33">
                <a:extLst>
                  <a:ext uri="{FF2B5EF4-FFF2-40B4-BE49-F238E27FC236}">
                    <a16:creationId xmlns="" xmlns:a16="http://schemas.microsoft.com/office/drawing/2014/main" id="{31CB4C2D-169E-4DA2-BB4F-5BCA1888DE7D}"/>
                  </a:ext>
                </a:extLst>
              </p:cNvPr>
              <p:cNvSpPr>
                <a:spLocks noChangeArrowheads="1"/>
              </p:cNvSpPr>
              <p:nvPr/>
            </p:nvSpPr>
            <p:spPr bwMode="auto">
              <a:xfrm>
                <a:off x="4233" y="1464"/>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latin typeface="Arial" panose="020B0604020202020204" pitchFamily="34" charset="0"/>
                </a:endParaRPr>
              </a:p>
            </p:txBody>
          </p:sp>
          <p:sp>
            <p:nvSpPr>
              <p:cNvPr id="15378" name="Text Box 34">
                <a:extLst>
                  <a:ext uri="{FF2B5EF4-FFF2-40B4-BE49-F238E27FC236}">
                    <a16:creationId xmlns="" xmlns:a16="http://schemas.microsoft.com/office/drawing/2014/main" id="{1AC5BFE6-CF7A-4473-99D2-3404A9562CBD}"/>
                  </a:ext>
                </a:extLst>
              </p:cNvPr>
              <p:cNvSpPr txBox="1">
                <a:spLocks noChangeArrowheads="1"/>
              </p:cNvSpPr>
              <p:nvPr/>
            </p:nvSpPr>
            <p:spPr bwMode="auto">
              <a:xfrm>
                <a:off x="4185" y="1416"/>
                <a:ext cx="201"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a:t>
                </a:r>
              </a:p>
            </p:txBody>
          </p:sp>
          <p:sp>
            <p:nvSpPr>
              <p:cNvPr id="15379" name="Text Box 35">
                <a:extLst>
                  <a:ext uri="{FF2B5EF4-FFF2-40B4-BE49-F238E27FC236}">
                    <a16:creationId xmlns="" xmlns:a16="http://schemas.microsoft.com/office/drawing/2014/main" id="{75A49D48-DDA1-47E0-9A3F-44A3EB6D3919}"/>
                  </a:ext>
                </a:extLst>
              </p:cNvPr>
              <p:cNvSpPr txBox="1">
                <a:spLocks noChangeArrowheads="1"/>
              </p:cNvSpPr>
              <p:nvPr/>
            </p:nvSpPr>
            <p:spPr bwMode="auto">
              <a:xfrm>
                <a:off x="4109" y="1261"/>
                <a:ext cx="205"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Arial" panose="020B0604020202020204" pitchFamily="34" charset="0"/>
                  </a:rPr>
                  <a:t>q</a:t>
                </a:r>
              </a:p>
            </p:txBody>
          </p:sp>
          <p:sp>
            <p:nvSpPr>
              <p:cNvPr id="15380" name="Text Box 36">
                <a:extLst>
                  <a:ext uri="{FF2B5EF4-FFF2-40B4-BE49-F238E27FC236}">
                    <a16:creationId xmlns="" xmlns:a16="http://schemas.microsoft.com/office/drawing/2014/main" id="{5BD0B93B-2635-4E59-9C38-2608CBA6DE8B}"/>
                  </a:ext>
                </a:extLst>
              </p:cNvPr>
              <p:cNvSpPr txBox="1">
                <a:spLocks noChangeArrowheads="1"/>
              </p:cNvSpPr>
              <p:nvPr/>
            </p:nvSpPr>
            <p:spPr bwMode="auto">
              <a:xfrm>
                <a:off x="4346" y="1416"/>
                <a:ext cx="237"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M</a:t>
                </a:r>
              </a:p>
            </p:txBody>
          </p:sp>
        </p:grpSp>
        <p:grpSp>
          <p:nvGrpSpPr>
            <p:cNvPr id="15373" name="Group 37">
              <a:extLst>
                <a:ext uri="{FF2B5EF4-FFF2-40B4-BE49-F238E27FC236}">
                  <a16:creationId xmlns="" xmlns:a16="http://schemas.microsoft.com/office/drawing/2014/main" id="{F58CC3B9-6803-4544-A564-E997BE11D045}"/>
                </a:ext>
              </a:extLst>
            </p:cNvPr>
            <p:cNvGrpSpPr>
              <a:grpSpLocks/>
            </p:cNvGrpSpPr>
            <p:nvPr/>
          </p:nvGrpSpPr>
          <p:grpSpPr bwMode="auto">
            <a:xfrm>
              <a:off x="4601" y="2376"/>
              <a:ext cx="243" cy="493"/>
              <a:chOff x="4298" y="1599"/>
              <a:chExt cx="243" cy="493"/>
            </a:xfrm>
          </p:grpSpPr>
          <p:sp>
            <p:nvSpPr>
              <p:cNvPr id="15374" name="Line 38">
                <a:extLst>
                  <a:ext uri="{FF2B5EF4-FFF2-40B4-BE49-F238E27FC236}">
                    <a16:creationId xmlns="" xmlns:a16="http://schemas.microsoft.com/office/drawing/2014/main" id="{977EE3BD-AFCA-4079-9A75-9E32AC617F56}"/>
                  </a:ext>
                </a:extLst>
              </p:cNvPr>
              <p:cNvSpPr>
                <a:spLocks noChangeShapeType="1"/>
              </p:cNvSpPr>
              <p:nvPr/>
            </p:nvSpPr>
            <p:spPr bwMode="auto">
              <a:xfrm>
                <a:off x="4298" y="1599"/>
                <a:ext cx="0"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15375" name="Text Box 39">
                <a:extLst>
                  <a:ext uri="{FF2B5EF4-FFF2-40B4-BE49-F238E27FC236}">
                    <a16:creationId xmlns="" xmlns:a16="http://schemas.microsoft.com/office/drawing/2014/main" id="{889FBB09-DD68-40A9-BE46-D96A5C70BF0B}"/>
                  </a:ext>
                </a:extLst>
              </p:cNvPr>
              <p:cNvSpPr txBox="1">
                <a:spLocks noChangeArrowheads="1"/>
              </p:cNvSpPr>
              <p:nvPr/>
            </p:nvSpPr>
            <p:spPr bwMode="auto">
              <a:xfrm>
                <a:off x="4336" y="1859"/>
                <a:ext cx="205"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F</a:t>
                </a:r>
              </a:p>
            </p:txBody>
          </p:sp>
          <p:sp>
            <p:nvSpPr>
              <p:cNvPr id="15376" name="Line 40">
                <a:extLst>
                  <a:ext uri="{FF2B5EF4-FFF2-40B4-BE49-F238E27FC236}">
                    <a16:creationId xmlns="" xmlns:a16="http://schemas.microsoft.com/office/drawing/2014/main" id="{870409B2-684E-4187-B3DA-0BF1BA358A3E}"/>
                  </a:ext>
                </a:extLst>
              </p:cNvPr>
              <p:cNvSpPr>
                <a:spLocks noChangeShapeType="1"/>
              </p:cNvSpPr>
              <p:nvPr/>
            </p:nvSpPr>
            <p:spPr bwMode="auto">
              <a:xfrm>
                <a:off x="4394" y="1887"/>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grpSp>
        <p:nvGrpSpPr>
          <p:cNvPr id="35" name="Group 34">
            <a:extLst>
              <a:ext uri="{FF2B5EF4-FFF2-40B4-BE49-F238E27FC236}">
                <a16:creationId xmlns="" xmlns:a16="http://schemas.microsoft.com/office/drawing/2014/main" id="{4D80DDED-7640-4252-AF98-F82EDBD0B748}"/>
              </a:ext>
            </a:extLst>
          </p:cNvPr>
          <p:cNvGrpSpPr/>
          <p:nvPr/>
        </p:nvGrpSpPr>
        <p:grpSpPr>
          <a:xfrm>
            <a:off x="-98740" y="65667"/>
            <a:ext cx="9134657" cy="554181"/>
            <a:chOff x="202778" y="2280389"/>
            <a:chExt cx="8690965" cy="773595"/>
          </a:xfrm>
        </p:grpSpPr>
        <p:grpSp>
          <p:nvGrpSpPr>
            <p:cNvPr id="36" name="Group 70">
              <a:extLst>
                <a:ext uri="{FF2B5EF4-FFF2-40B4-BE49-F238E27FC236}">
                  <a16:creationId xmlns="" xmlns:a16="http://schemas.microsoft.com/office/drawing/2014/main" id="{4A005684-9D5C-4F8C-8001-6B9D642B839B}"/>
                </a:ext>
              </a:extLst>
            </p:cNvPr>
            <p:cNvGrpSpPr>
              <a:grpSpLocks/>
            </p:cNvGrpSpPr>
            <p:nvPr/>
          </p:nvGrpSpPr>
          <p:grpSpPr bwMode="auto">
            <a:xfrm>
              <a:off x="286106" y="2280389"/>
              <a:ext cx="8607637" cy="708275"/>
              <a:chOff x="564746" y="3403331"/>
              <a:chExt cx="4432531" cy="1364238"/>
            </a:xfrm>
          </p:grpSpPr>
          <p:pic>
            <p:nvPicPr>
              <p:cNvPr id="39" name="Picture 8" descr="empty-green-rectangle">
                <a:extLst>
                  <a:ext uri="{FF2B5EF4-FFF2-40B4-BE49-F238E27FC236}">
                    <a16:creationId xmlns="" xmlns:a16="http://schemas.microsoft.com/office/drawing/2014/main" id="{374963CC-C859-440D-8FCB-ED598D41B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green-top-faded">
                <a:extLst>
                  <a:ext uri="{FF2B5EF4-FFF2-40B4-BE49-F238E27FC236}">
                    <a16:creationId xmlns="" xmlns:a16="http://schemas.microsoft.com/office/drawing/2014/main" id="{11684490-A66B-4A5A-B88C-1193ED571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36">
              <a:extLst>
                <a:ext uri="{FF2B5EF4-FFF2-40B4-BE49-F238E27FC236}">
                  <a16:creationId xmlns="" xmlns:a16="http://schemas.microsoft.com/office/drawing/2014/main" id="{94C70C3A-66B3-41DB-AC5C-6787D332597F}"/>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38" name="Rectangle 1026060">
              <a:extLst>
                <a:ext uri="{FF2B5EF4-FFF2-40B4-BE49-F238E27FC236}">
                  <a16:creationId xmlns="" xmlns:a16="http://schemas.microsoft.com/office/drawing/2014/main" id="{16FDC28E-B80E-4C5C-B0B7-E5A6102E327F}"/>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Thế năng của một điện tích trong điện trường</a:t>
              </a:r>
              <a:endParaRPr lang="en-US" sz="2800" dirty="0"/>
            </a:p>
          </p:txBody>
        </p:sp>
      </p:grpSp>
      <p:pic>
        <p:nvPicPr>
          <p:cNvPr id="46" name="Picture 5" descr="empty-blue-rectangle">
            <a:extLst>
              <a:ext uri="{FF2B5EF4-FFF2-40B4-BE49-F238E27FC236}">
                <a16:creationId xmlns="" xmlns:a16="http://schemas.microsoft.com/office/drawing/2014/main" id="{2DF84941-28AD-4AE3-9481-677384522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0" y="1049823"/>
            <a:ext cx="8836423" cy="151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3">
            <a:extLst>
              <a:ext uri="{FF2B5EF4-FFF2-40B4-BE49-F238E27FC236}">
                <a16:creationId xmlns="" xmlns:a16="http://schemas.microsoft.com/office/drawing/2014/main" id="{9BFF013D-BED7-4B8B-BA95-83D4C13EE593}"/>
              </a:ext>
            </a:extLst>
          </p:cNvPr>
          <p:cNvSpPr txBox="1">
            <a:spLocks noChangeArrowheads="1"/>
          </p:cNvSpPr>
          <p:nvPr/>
        </p:nvSpPr>
        <p:spPr bwMode="auto">
          <a:xfrm>
            <a:off x="710807" y="1190280"/>
            <a:ext cx="792068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FontTx/>
              <a:buNone/>
            </a:pPr>
            <a:r>
              <a:rPr lang="en-US" altLang="en-US" sz="2600">
                <a:latin typeface="Arial" panose="020B0604020202020204" pitchFamily="34" charset="0"/>
              </a:rPr>
              <a:t>Thế năng của một điện tích là đại lượng đặc trưng cho khả năng sinh công của điện trường khi đặt điện tích q tại điểm mà ta xét trong điện trường.</a:t>
            </a:r>
          </a:p>
        </p:txBody>
      </p:sp>
      <p:grpSp>
        <p:nvGrpSpPr>
          <p:cNvPr id="2" name="Group 1">
            <a:extLst>
              <a:ext uri="{FF2B5EF4-FFF2-40B4-BE49-F238E27FC236}">
                <a16:creationId xmlns="" xmlns:a16="http://schemas.microsoft.com/office/drawing/2014/main" id="{6D7FED12-1ED8-492A-82C3-79377AA46915}"/>
              </a:ext>
            </a:extLst>
          </p:cNvPr>
          <p:cNvGrpSpPr/>
          <p:nvPr/>
        </p:nvGrpSpPr>
        <p:grpSpPr>
          <a:xfrm>
            <a:off x="1476374" y="3695303"/>
            <a:ext cx="4776392" cy="718810"/>
            <a:chOff x="1476374" y="3695303"/>
            <a:chExt cx="4776392" cy="718810"/>
          </a:xfrm>
        </p:grpSpPr>
        <p:pic>
          <p:nvPicPr>
            <p:cNvPr id="45" name="Picture 12" descr="empty-red-rectangle">
              <a:extLst>
                <a:ext uri="{FF2B5EF4-FFF2-40B4-BE49-F238E27FC236}">
                  <a16:creationId xmlns="" xmlns:a16="http://schemas.microsoft.com/office/drawing/2014/main" id="{7C0AD82C-B638-4AD7-A37A-6B141CB9F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4" y="3695303"/>
              <a:ext cx="3040501" cy="71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 xmlns:a16="http://schemas.microsoft.com/office/drawing/2014/main" id="{A2117FFF-A464-4D0A-AE3D-E73A562FB19C}"/>
                </a:ext>
              </a:extLst>
            </p:cNvPr>
            <p:cNvSpPr txBox="1"/>
            <p:nvPr/>
          </p:nvSpPr>
          <p:spPr>
            <a:xfrm>
              <a:off x="1608800" y="3745201"/>
              <a:ext cx="4643966" cy="523220"/>
            </a:xfrm>
            <a:prstGeom prst="rect">
              <a:avLst/>
            </a:prstGeom>
            <a:noFill/>
          </p:spPr>
          <p:txBody>
            <a:bodyPr wrap="square">
              <a:spAutoFit/>
            </a:bodyPr>
            <a:lstStyle/>
            <a:p>
              <a:r>
                <a:rPr lang="en-US" altLang="en-US" sz="2800" b="1">
                  <a:latin typeface="Arial" panose="020B0604020202020204" pitchFamily="34" charset="0"/>
                </a:rPr>
                <a:t>W</a:t>
              </a:r>
              <a:r>
                <a:rPr lang="en-US" altLang="en-US" sz="2800" b="1" baseline="-25000">
                  <a:latin typeface="Arial" panose="020B0604020202020204" pitchFamily="34" charset="0"/>
                </a:rPr>
                <a:t>M</a:t>
              </a:r>
              <a:r>
                <a:rPr lang="en-US" altLang="en-US" sz="2800" b="1">
                  <a:latin typeface="Arial" panose="020B0604020202020204" pitchFamily="34" charset="0"/>
                </a:rPr>
                <a:t> = A = q.E.d</a:t>
              </a:r>
              <a:endParaRPr lang="en-US"/>
            </a:p>
          </p:txBody>
        </p:sp>
      </p:grpSp>
      <p:grpSp>
        <p:nvGrpSpPr>
          <p:cNvPr id="3" name="Group 2">
            <a:extLst>
              <a:ext uri="{FF2B5EF4-FFF2-40B4-BE49-F238E27FC236}">
                <a16:creationId xmlns="" xmlns:a16="http://schemas.microsoft.com/office/drawing/2014/main" id="{0D70D4E8-0E95-402A-82C6-6CA211774C17}"/>
              </a:ext>
            </a:extLst>
          </p:cNvPr>
          <p:cNvGrpSpPr/>
          <p:nvPr/>
        </p:nvGrpSpPr>
        <p:grpSpPr>
          <a:xfrm>
            <a:off x="1514414" y="6139190"/>
            <a:ext cx="4627032" cy="640649"/>
            <a:chOff x="1514414" y="6139190"/>
            <a:chExt cx="4627032" cy="640649"/>
          </a:xfrm>
        </p:grpSpPr>
        <p:pic>
          <p:nvPicPr>
            <p:cNvPr id="49" name="Picture 12" descr="empty-red-rectangle">
              <a:extLst>
                <a:ext uri="{FF2B5EF4-FFF2-40B4-BE49-F238E27FC236}">
                  <a16:creationId xmlns="" xmlns:a16="http://schemas.microsoft.com/office/drawing/2014/main" id="{EC7F4B02-E7F8-4965-A9B4-7DA028DED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129" y="6139190"/>
              <a:ext cx="2342928" cy="64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 xmlns:a16="http://schemas.microsoft.com/office/drawing/2014/main" id="{6A5EFDB3-369C-4E11-BC0B-0721923CD19D}"/>
                </a:ext>
              </a:extLst>
            </p:cNvPr>
            <p:cNvSpPr txBox="1"/>
            <p:nvPr/>
          </p:nvSpPr>
          <p:spPr>
            <a:xfrm>
              <a:off x="1514414" y="6155184"/>
              <a:ext cx="4627032" cy="523220"/>
            </a:xfrm>
            <a:prstGeom prst="rect">
              <a:avLst/>
            </a:prstGeom>
            <a:noFill/>
          </p:spPr>
          <p:txBody>
            <a:bodyPr wrap="square">
              <a:spAutoFit/>
            </a:bodyPr>
            <a:lstStyle/>
            <a:p>
              <a:pPr algn="ctr" eaLnBrk="1" hangingPunct="1">
                <a:spcBef>
                  <a:spcPct val="0"/>
                </a:spcBef>
                <a:buClrTx/>
                <a:buSzTx/>
                <a:buFontTx/>
                <a:buNone/>
              </a:pPr>
              <a:r>
                <a:rPr lang="en-US" altLang="en-US" sz="2800" b="1">
                  <a:latin typeface="Arial" panose="020B0604020202020204" pitchFamily="34" charset="0"/>
                </a:rPr>
                <a:t>W</a:t>
              </a:r>
              <a:r>
                <a:rPr lang="en-US" altLang="en-US" sz="2800" b="1" baseline="-25000">
                  <a:latin typeface="Arial" panose="020B0604020202020204" pitchFamily="34" charset="0"/>
                </a:rPr>
                <a:t>M</a:t>
              </a:r>
              <a:r>
                <a:rPr lang="en-US" altLang="en-US" sz="2800" b="1">
                  <a:latin typeface="Arial" panose="020B0604020202020204" pitchFamily="34" charset="0"/>
                </a:rPr>
                <a:t> = A</a:t>
              </a:r>
              <a:r>
                <a:rPr lang="en-US" altLang="en-US" sz="2800" b="1" baseline="-25000">
                  <a:latin typeface="Arial" panose="020B0604020202020204" pitchFamily="34" charset="0"/>
                </a:rPr>
                <a:t>M</a:t>
              </a:r>
              <a:r>
                <a:rPr lang="en-US" altLang="en-US" sz="2800" b="1" baseline="-25000">
                  <a:latin typeface="Arial" panose="020B0604020202020204" pitchFamily="34" charset="0"/>
                  <a:sym typeface="Symbol" panose="05050102010706020507" pitchFamily="18" charset="2"/>
                </a:rPr>
                <a:t></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77"/>
                                        </p:tgtEl>
                                        <p:attrNameLst>
                                          <p:attrName>style.visibility</p:attrName>
                                        </p:attrNameLst>
                                      </p:cBhvr>
                                      <p:to>
                                        <p:strVal val="visible"/>
                                      </p:to>
                                    </p:set>
                                    <p:animEffect transition="in" filter="blinds(horizontal)">
                                      <p:cBhvr>
                                        <p:cTn id="12" dur="500"/>
                                        <p:tgtEl>
                                          <p:spTgt spid="1167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750"/>
                                        </p:tgtEl>
                                        <p:attrNameLst>
                                          <p:attrName>style.visibility</p:attrName>
                                        </p:attrNameLst>
                                      </p:cBhvr>
                                      <p:to>
                                        <p:strVal val="visible"/>
                                      </p:to>
                                    </p:set>
                                    <p:animEffect transition="in" filter="fade">
                                      <p:cBhvr>
                                        <p:cTn id="17" dur="500"/>
                                        <p:tgtEl>
                                          <p:spTgt spid="1167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6751"/>
                                        </p:tgtEl>
                                        <p:attrNameLst>
                                          <p:attrName>style.visibility</p:attrName>
                                        </p:attrNameLst>
                                      </p:cBhvr>
                                      <p:to>
                                        <p:strVal val="visible"/>
                                      </p:to>
                                    </p:set>
                                    <p:animEffect transition="in" filter="fade">
                                      <p:cBhvr>
                                        <p:cTn id="27" dur="500"/>
                                        <p:tgtEl>
                                          <p:spTgt spid="1167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752">
                                            <p:txEl>
                                              <p:pRg st="0" end="0"/>
                                            </p:txEl>
                                          </p:spTgt>
                                        </p:tgtEl>
                                        <p:attrNameLst>
                                          <p:attrName>style.visibility</p:attrName>
                                        </p:attrNameLst>
                                      </p:cBhvr>
                                      <p:to>
                                        <p:strVal val="visible"/>
                                      </p:to>
                                    </p:set>
                                    <p:animEffect transition="in" filter="fade">
                                      <p:cBhvr>
                                        <p:cTn id="32" dur="500"/>
                                        <p:tgtEl>
                                          <p:spTgt spid="11675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0" grpId="0"/>
      <p:bldP spid="116751"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a:extLst>
              <a:ext uri="{FF2B5EF4-FFF2-40B4-BE49-F238E27FC236}">
                <a16:creationId xmlns="" xmlns:a16="http://schemas.microsoft.com/office/drawing/2014/main" id="{61A5519A-3C36-4184-9E6B-3575F11DF159}"/>
              </a:ext>
            </a:extLst>
          </p:cNvPr>
          <p:cNvSpPr>
            <a:spLocks noChangeArrowheads="1"/>
          </p:cNvSpPr>
          <p:nvPr/>
        </p:nvSpPr>
        <p:spPr bwMode="auto">
          <a:xfrm>
            <a:off x="293833" y="1099644"/>
            <a:ext cx="87852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600" i="1">
                <a:solidFill>
                  <a:srgbClr val="0070C0"/>
                </a:solidFill>
                <a:latin typeface="Arial" panose="020B0604020202020204" pitchFamily="34" charset="0"/>
              </a:rPr>
              <a:t>2. Sự phụ thuộc của thế năng W</a:t>
            </a:r>
            <a:r>
              <a:rPr lang="en-US" altLang="en-US" sz="2600" i="1" baseline="-25000">
                <a:solidFill>
                  <a:srgbClr val="0070C0"/>
                </a:solidFill>
                <a:latin typeface="Arial" panose="020B0604020202020204" pitchFamily="34" charset="0"/>
              </a:rPr>
              <a:t>M</a:t>
            </a:r>
            <a:r>
              <a:rPr lang="en-US" altLang="en-US" sz="2600" i="1">
                <a:solidFill>
                  <a:srgbClr val="0070C0"/>
                </a:solidFill>
                <a:latin typeface="Arial" panose="020B0604020202020204" pitchFamily="34" charset="0"/>
              </a:rPr>
              <a:t> vào điện tích q:</a:t>
            </a:r>
          </a:p>
        </p:txBody>
      </p:sp>
      <p:sp>
        <p:nvSpPr>
          <p:cNvPr id="117771" name="Text Box 11">
            <a:extLst>
              <a:ext uri="{FF2B5EF4-FFF2-40B4-BE49-F238E27FC236}">
                <a16:creationId xmlns="" xmlns:a16="http://schemas.microsoft.com/office/drawing/2014/main" id="{82433E75-C90F-463F-81EC-8D437C029E9C}"/>
              </a:ext>
            </a:extLst>
          </p:cNvPr>
          <p:cNvSpPr txBox="1">
            <a:spLocks noChangeArrowheads="1"/>
          </p:cNvSpPr>
          <p:nvPr/>
        </p:nvSpPr>
        <p:spPr bwMode="auto">
          <a:xfrm>
            <a:off x="899592" y="1811796"/>
            <a:ext cx="6726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800">
                <a:latin typeface="Arial" panose="020B0604020202020204" pitchFamily="34" charset="0"/>
              </a:rPr>
              <a:t>Vì: F = </a:t>
            </a:r>
            <a:r>
              <a:rPr lang="en-US" altLang="en-US" sz="2800">
                <a:latin typeface="Arial" panose="020B0604020202020204" pitchFamily="34" charset="0"/>
                <a:sym typeface="Symbol" panose="05050102010706020507" pitchFamily="18" charset="2"/>
              </a:rPr>
              <a:t>qE </a:t>
            </a:r>
            <a:r>
              <a:rPr lang="en-US" altLang="en-US" sz="2800">
                <a:latin typeface="Arial" panose="020B0604020202020204" pitchFamily="34" charset="0"/>
              </a:rPr>
              <a:t>  F ~ q nên A</a:t>
            </a:r>
            <a:r>
              <a:rPr lang="en-US" altLang="en-US" sz="2800" baseline="-25000">
                <a:latin typeface="Arial" panose="020B0604020202020204" pitchFamily="34" charset="0"/>
              </a:rPr>
              <a:t>M</a:t>
            </a:r>
            <a:r>
              <a:rPr lang="en-US" altLang="en-US" sz="2800" baseline="-25000">
                <a:latin typeface="Arial" panose="020B0604020202020204" pitchFamily="34" charset="0"/>
                <a:cs typeface="Times New Roman" panose="02020603050405020304" pitchFamily="18" charset="0"/>
              </a:rPr>
              <a:t>∞</a:t>
            </a:r>
            <a:r>
              <a:rPr lang="en-US" altLang="en-US" sz="2800">
                <a:latin typeface="Arial" panose="020B0604020202020204" pitchFamily="34" charset="0"/>
              </a:rPr>
              <a:t> và W</a:t>
            </a:r>
            <a:r>
              <a:rPr lang="en-US" altLang="en-US" sz="2800" baseline="-25000">
                <a:latin typeface="Arial" panose="020B0604020202020204" pitchFamily="34" charset="0"/>
              </a:rPr>
              <a:t>M</a:t>
            </a:r>
            <a:r>
              <a:rPr lang="en-US" altLang="en-US" sz="2800">
                <a:latin typeface="Arial" panose="020B0604020202020204" pitchFamily="34" charset="0"/>
              </a:rPr>
              <a:t> ~ q:</a:t>
            </a:r>
          </a:p>
        </p:txBody>
      </p:sp>
      <p:sp>
        <p:nvSpPr>
          <p:cNvPr id="117773" name="Text Box 13">
            <a:extLst>
              <a:ext uri="{FF2B5EF4-FFF2-40B4-BE49-F238E27FC236}">
                <a16:creationId xmlns="" xmlns:a16="http://schemas.microsoft.com/office/drawing/2014/main" id="{93BA0978-C03A-4D06-99BD-F3182A2F1E33}"/>
              </a:ext>
            </a:extLst>
          </p:cNvPr>
          <p:cNvSpPr txBox="1">
            <a:spLocks noChangeArrowheads="1"/>
          </p:cNvSpPr>
          <p:nvPr/>
        </p:nvSpPr>
        <p:spPr bwMode="auto">
          <a:xfrm>
            <a:off x="3779912" y="3407908"/>
            <a:ext cx="2817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800">
                <a:latin typeface="Arial" panose="020B0604020202020204" pitchFamily="34" charset="0"/>
              </a:rPr>
              <a:t>V</a:t>
            </a:r>
            <a:r>
              <a:rPr lang="en-US" altLang="en-US" sz="2800" baseline="-25000">
                <a:latin typeface="Arial" panose="020B0604020202020204" pitchFamily="34" charset="0"/>
              </a:rPr>
              <a:t>M</a:t>
            </a:r>
            <a:r>
              <a:rPr lang="en-US" altLang="en-US" sz="2800">
                <a:latin typeface="Arial" panose="020B0604020202020204" pitchFamily="34" charset="0"/>
              </a:rPr>
              <a:t>: là hệ số tỉ lệ.</a:t>
            </a:r>
          </a:p>
        </p:txBody>
      </p:sp>
      <p:sp>
        <p:nvSpPr>
          <p:cNvPr id="12" name="Rectangle 12">
            <a:extLst>
              <a:ext uri="{FF2B5EF4-FFF2-40B4-BE49-F238E27FC236}">
                <a16:creationId xmlns="" xmlns:a16="http://schemas.microsoft.com/office/drawing/2014/main" id="{304C39F0-8313-420B-A1B2-64437DB876EA}"/>
              </a:ext>
            </a:extLst>
          </p:cNvPr>
          <p:cNvSpPr>
            <a:spLocks noChangeArrowheads="1"/>
          </p:cNvSpPr>
          <p:nvPr/>
        </p:nvSpPr>
        <p:spPr bwMode="auto">
          <a:xfrm>
            <a:off x="323850" y="620379"/>
            <a:ext cx="255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i="1">
                <a:latin typeface="Arial" panose="020B0604020202020204" pitchFamily="34" charset="0"/>
              </a:rPr>
              <a:t>1. Khái niệm:</a:t>
            </a:r>
          </a:p>
        </p:txBody>
      </p:sp>
      <p:grpSp>
        <p:nvGrpSpPr>
          <p:cNvPr id="13" name="Group 12">
            <a:extLst>
              <a:ext uri="{FF2B5EF4-FFF2-40B4-BE49-F238E27FC236}">
                <a16:creationId xmlns="" xmlns:a16="http://schemas.microsoft.com/office/drawing/2014/main" id="{FD5A439E-CFF2-4FBD-9633-88F0472128B9}"/>
              </a:ext>
            </a:extLst>
          </p:cNvPr>
          <p:cNvGrpSpPr/>
          <p:nvPr/>
        </p:nvGrpSpPr>
        <p:grpSpPr>
          <a:xfrm>
            <a:off x="-98740" y="65667"/>
            <a:ext cx="9134657" cy="554181"/>
            <a:chOff x="202778" y="2280389"/>
            <a:chExt cx="8690965" cy="773595"/>
          </a:xfrm>
        </p:grpSpPr>
        <p:grpSp>
          <p:nvGrpSpPr>
            <p:cNvPr id="14" name="Group 70">
              <a:extLst>
                <a:ext uri="{FF2B5EF4-FFF2-40B4-BE49-F238E27FC236}">
                  <a16:creationId xmlns="" xmlns:a16="http://schemas.microsoft.com/office/drawing/2014/main" id="{7058FA6B-6FEA-4C06-B02F-8E4B463A644D}"/>
                </a:ext>
              </a:extLst>
            </p:cNvPr>
            <p:cNvGrpSpPr>
              <a:grpSpLocks/>
            </p:cNvGrpSpPr>
            <p:nvPr/>
          </p:nvGrpSpPr>
          <p:grpSpPr bwMode="auto">
            <a:xfrm>
              <a:off x="286106" y="2280389"/>
              <a:ext cx="8607637" cy="708275"/>
              <a:chOff x="564746" y="3403331"/>
              <a:chExt cx="4432531" cy="1364238"/>
            </a:xfrm>
          </p:grpSpPr>
          <p:pic>
            <p:nvPicPr>
              <p:cNvPr id="17" name="Picture 8" descr="empty-green-rectangle">
                <a:extLst>
                  <a:ext uri="{FF2B5EF4-FFF2-40B4-BE49-F238E27FC236}">
                    <a16:creationId xmlns="" xmlns:a16="http://schemas.microsoft.com/office/drawing/2014/main" id="{C3464DF6-DDDA-418A-AD29-88BA02C42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green-top-faded">
                <a:extLst>
                  <a:ext uri="{FF2B5EF4-FFF2-40B4-BE49-F238E27FC236}">
                    <a16:creationId xmlns="" xmlns:a16="http://schemas.microsoft.com/office/drawing/2014/main" id="{FA552B2E-F62F-4D3F-BA84-44E07D01D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 xmlns:a16="http://schemas.microsoft.com/office/drawing/2014/main" id="{E90EA38D-F63F-482B-9CCD-F2AC98273080}"/>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16" name="Rectangle 1026060">
              <a:extLst>
                <a:ext uri="{FF2B5EF4-FFF2-40B4-BE49-F238E27FC236}">
                  <a16:creationId xmlns="" xmlns:a16="http://schemas.microsoft.com/office/drawing/2014/main" id="{5644E368-A9FD-4A12-B453-7ECD13A7BB4F}"/>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Thế năng của một điện tích trong điện trường</a:t>
              </a:r>
              <a:endParaRPr lang="en-US" sz="2800" dirty="0"/>
            </a:p>
          </p:txBody>
        </p:sp>
      </p:grpSp>
      <p:pic>
        <p:nvPicPr>
          <p:cNvPr id="19" name="Picture 12" descr="empty-red-rectangle">
            <a:extLst>
              <a:ext uri="{FF2B5EF4-FFF2-40B4-BE49-F238E27FC236}">
                <a16:creationId xmlns="" xmlns:a16="http://schemas.microsoft.com/office/drawing/2014/main" id="{66979123-0DBD-4CD1-AAD1-A8FCE8826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194" y="2510003"/>
            <a:ext cx="3040501" cy="71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5">
            <a:extLst>
              <a:ext uri="{FF2B5EF4-FFF2-40B4-BE49-F238E27FC236}">
                <a16:creationId xmlns="" xmlns:a16="http://schemas.microsoft.com/office/drawing/2014/main" id="{5BA912B9-0D79-4F24-A339-3278ECCCE496}"/>
              </a:ext>
            </a:extLst>
          </p:cNvPr>
          <p:cNvGrpSpPr>
            <a:grpSpLocks/>
          </p:cNvGrpSpPr>
          <p:nvPr/>
        </p:nvGrpSpPr>
        <p:grpSpPr bwMode="auto">
          <a:xfrm>
            <a:off x="2771800" y="2605089"/>
            <a:ext cx="3352800" cy="528638"/>
            <a:chOff x="1681" y="2160"/>
            <a:chExt cx="2112" cy="333"/>
          </a:xfrm>
        </p:grpSpPr>
        <p:sp>
          <p:nvSpPr>
            <p:cNvPr id="21" name="Text Box 12">
              <a:extLst>
                <a:ext uri="{FF2B5EF4-FFF2-40B4-BE49-F238E27FC236}">
                  <a16:creationId xmlns="" xmlns:a16="http://schemas.microsoft.com/office/drawing/2014/main" id="{02A2F0E4-56A9-4496-B012-E151E8D44103}"/>
                </a:ext>
              </a:extLst>
            </p:cNvPr>
            <p:cNvSpPr txBox="1">
              <a:spLocks noChangeArrowheads="1"/>
            </p:cNvSpPr>
            <p:nvPr/>
          </p:nvSpPr>
          <p:spPr bwMode="auto">
            <a:xfrm>
              <a:off x="2013" y="2160"/>
              <a:ext cx="1780" cy="3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800" b="1">
                  <a:latin typeface="Arial" panose="020B0604020202020204" pitchFamily="34" charset="0"/>
                </a:rPr>
                <a:t>W</a:t>
              </a:r>
              <a:r>
                <a:rPr lang="en-US" altLang="en-US" sz="2800" b="1" baseline="-25000">
                  <a:latin typeface="Arial" panose="020B0604020202020204" pitchFamily="34" charset="0"/>
                </a:rPr>
                <a:t>M</a:t>
              </a:r>
              <a:r>
                <a:rPr lang="en-US" altLang="en-US" sz="2800" b="1">
                  <a:latin typeface="Arial" panose="020B0604020202020204" pitchFamily="34" charset="0"/>
                </a:rPr>
                <a:t> = A</a:t>
              </a:r>
              <a:r>
                <a:rPr lang="en-US" altLang="en-US" sz="2800" b="1" baseline="-25000">
                  <a:latin typeface="Arial" panose="020B0604020202020204" pitchFamily="34" charset="0"/>
                </a:rPr>
                <a:t>M</a:t>
              </a:r>
              <a:r>
                <a:rPr lang="en-US" altLang="en-US" sz="2800" b="1" baseline="-25000">
                  <a:latin typeface="Arial" panose="020B0604020202020204" pitchFamily="34" charset="0"/>
                  <a:cs typeface="Times New Roman" panose="02020603050405020304" pitchFamily="18" charset="0"/>
                </a:rPr>
                <a:t>∞</a:t>
              </a:r>
              <a:r>
                <a:rPr lang="en-US" altLang="en-US" sz="2800" b="1">
                  <a:latin typeface="Arial" panose="020B0604020202020204" pitchFamily="34" charset="0"/>
                </a:rPr>
                <a:t> = V</a:t>
              </a:r>
              <a:r>
                <a:rPr lang="en-US" altLang="en-US" sz="2800" b="1" baseline="-25000">
                  <a:latin typeface="Arial" panose="020B0604020202020204" pitchFamily="34" charset="0"/>
                </a:rPr>
                <a:t>M</a:t>
              </a:r>
              <a:r>
                <a:rPr lang="en-US" altLang="en-US" sz="2800" b="1">
                  <a:latin typeface="Arial" panose="020B0604020202020204" pitchFamily="34" charset="0"/>
                </a:rPr>
                <a:t>q</a:t>
              </a:r>
              <a:endParaRPr lang="en-US" altLang="en-US" sz="2800" b="1" baseline="-25000">
                <a:latin typeface="Arial" panose="020B0604020202020204" pitchFamily="34" charset="0"/>
              </a:endParaRPr>
            </a:p>
          </p:txBody>
        </p:sp>
        <p:sp>
          <p:nvSpPr>
            <p:cNvPr id="22" name="Rectangle 14">
              <a:extLst>
                <a:ext uri="{FF2B5EF4-FFF2-40B4-BE49-F238E27FC236}">
                  <a16:creationId xmlns="" xmlns:a16="http://schemas.microsoft.com/office/drawing/2014/main" id="{DFA75310-1E8C-43A6-A9A8-71E88577F402}"/>
                </a:ext>
              </a:extLst>
            </p:cNvPr>
            <p:cNvSpPr>
              <a:spLocks noChangeArrowheads="1"/>
            </p:cNvSpPr>
            <p:nvPr/>
          </p:nvSpPr>
          <p:spPr bwMode="auto">
            <a:xfrm>
              <a:off x="1681" y="2160"/>
              <a:ext cx="33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sym typeface="Symbol" panose="05050102010706020507" pitchFamily="18" charset="2"/>
                </a:rPr>
                <a:t></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71"/>
                                        </p:tgtEl>
                                        <p:attrNameLst>
                                          <p:attrName>style.visibility</p:attrName>
                                        </p:attrNameLst>
                                      </p:cBhvr>
                                      <p:to>
                                        <p:strVal val="visible"/>
                                      </p:to>
                                    </p:set>
                                    <p:animEffect transition="in" filter="fade">
                                      <p:cBhvr>
                                        <p:cTn id="7" dur="2000"/>
                                        <p:tgtEl>
                                          <p:spTgt spid="11777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7773"/>
                                        </p:tgtEl>
                                        <p:attrNameLst>
                                          <p:attrName>style.visibility</p:attrName>
                                        </p:attrNameLst>
                                      </p:cBhvr>
                                      <p:to>
                                        <p:strVal val="visible"/>
                                      </p:to>
                                    </p:set>
                                    <p:animEffect transition="in" filter="fade">
                                      <p:cBhvr>
                                        <p:cTn id="19" dur="20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1" grpId="0"/>
      <p:bldP spid="117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a:extLst>
              <a:ext uri="{FF2B5EF4-FFF2-40B4-BE49-F238E27FC236}">
                <a16:creationId xmlns="" xmlns:a16="http://schemas.microsoft.com/office/drawing/2014/main" id="{61A5519A-3C36-4184-9E6B-3575F11DF159}"/>
              </a:ext>
            </a:extLst>
          </p:cNvPr>
          <p:cNvSpPr>
            <a:spLocks noChangeArrowheads="1"/>
          </p:cNvSpPr>
          <p:nvPr/>
        </p:nvSpPr>
        <p:spPr bwMode="auto">
          <a:xfrm>
            <a:off x="293833" y="1099644"/>
            <a:ext cx="87852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600" i="1">
                <a:latin typeface="Arial" panose="020B0604020202020204" pitchFamily="34" charset="0"/>
              </a:rPr>
              <a:t>2. Sự phụ thuộc của thế năng W</a:t>
            </a:r>
            <a:r>
              <a:rPr lang="en-US" altLang="en-US" sz="2600" i="1" baseline="-25000">
                <a:latin typeface="Arial" panose="020B0604020202020204" pitchFamily="34" charset="0"/>
              </a:rPr>
              <a:t>M</a:t>
            </a:r>
            <a:r>
              <a:rPr lang="en-US" altLang="en-US" sz="2600" i="1">
                <a:latin typeface="Arial" panose="020B0604020202020204" pitchFamily="34" charset="0"/>
              </a:rPr>
              <a:t> vào điện tích q:</a:t>
            </a:r>
          </a:p>
        </p:txBody>
      </p:sp>
      <p:sp>
        <p:nvSpPr>
          <p:cNvPr id="12" name="Rectangle 12">
            <a:extLst>
              <a:ext uri="{FF2B5EF4-FFF2-40B4-BE49-F238E27FC236}">
                <a16:creationId xmlns="" xmlns:a16="http://schemas.microsoft.com/office/drawing/2014/main" id="{304C39F0-8313-420B-A1B2-64437DB876EA}"/>
              </a:ext>
            </a:extLst>
          </p:cNvPr>
          <p:cNvSpPr>
            <a:spLocks noChangeArrowheads="1"/>
          </p:cNvSpPr>
          <p:nvPr/>
        </p:nvSpPr>
        <p:spPr bwMode="auto">
          <a:xfrm>
            <a:off x="323850" y="620379"/>
            <a:ext cx="255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i="1">
                <a:latin typeface="Arial" panose="020B0604020202020204" pitchFamily="34" charset="0"/>
              </a:rPr>
              <a:t>1. Khái niệm:</a:t>
            </a:r>
          </a:p>
        </p:txBody>
      </p:sp>
      <p:grpSp>
        <p:nvGrpSpPr>
          <p:cNvPr id="13" name="Group 12">
            <a:extLst>
              <a:ext uri="{FF2B5EF4-FFF2-40B4-BE49-F238E27FC236}">
                <a16:creationId xmlns="" xmlns:a16="http://schemas.microsoft.com/office/drawing/2014/main" id="{FD5A439E-CFF2-4FBD-9633-88F0472128B9}"/>
              </a:ext>
            </a:extLst>
          </p:cNvPr>
          <p:cNvGrpSpPr/>
          <p:nvPr/>
        </p:nvGrpSpPr>
        <p:grpSpPr>
          <a:xfrm>
            <a:off x="-98740" y="65667"/>
            <a:ext cx="9134657" cy="554181"/>
            <a:chOff x="202778" y="2280389"/>
            <a:chExt cx="8690965" cy="773595"/>
          </a:xfrm>
        </p:grpSpPr>
        <p:grpSp>
          <p:nvGrpSpPr>
            <p:cNvPr id="14" name="Group 70">
              <a:extLst>
                <a:ext uri="{FF2B5EF4-FFF2-40B4-BE49-F238E27FC236}">
                  <a16:creationId xmlns="" xmlns:a16="http://schemas.microsoft.com/office/drawing/2014/main" id="{7058FA6B-6FEA-4C06-B02F-8E4B463A644D}"/>
                </a:ext>
              </a:extLst>
            </p:cNvPr>
            <p:cNvGrpSpPr>
              <a:grpSpLocks/>
            </p:cNvGrpSpPr>
            <p:nvPr/>
          </p:nvGrpSpPr>
          <p:grpSpPr bwMode="auto">
            <a:xfrm>
              <a:off x="286106" y="2280389"/>
              <a:ext cx="8607637" cy="708275"/>
              <a:chOff x="564746" y="3403331"/>
              <a:chExt cx="4432531" cy="1364238"/>
            </a:xfrm>
          </p:grpSpPr>
          <p:pic>
            <p:nvPicPr>
              <p:cNvPr id="17" name="Picture 8" descr="empty-green-rectangle">
                <a:extLst>
                  <a:ext uri="{FF2B5EF4-FFF2-40B4-BE49-F238E27FC236}">
                    <a16:creationId xmlns="" xmlns:a16="http://schemas.microsoft.com/office/drawing/2014/main" id="{C3464DF6-DDDA-418A-AD29-88BA02C42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green-top-faded">
                <a:extLst>
                  <a:ext uri="{FF2B5EF4-FFF2-40B4-BE49-F238E27FC236}">
                    <a16:creationId xmlns="" xmlns:a16="http://schemas.microsoft.com/office/drawing/2014/main" id="{FA552B2E-F62F-4D3F-BA84-44E07D01D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 xmlns:a16="http://schemas.microsoft.com/office/drawing/2014/main" id="{E90EA38D-F63F-482B-9CCD-F2AC98273080}"/>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16" name="Rectangle 1026060">
              <a:extLst>
                <a:ext uri="{FF2B5EF4-FFF2-40B4-BE49-F238E27FC236}">
                  <a16:creationId xmlns="" xmlns:a16="http://schemas.microsoft.com/office/drawing/2014/main" id="{5644E368-A9FD-4A12-B453-7ECD13A7BB4F}"/>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Thế năng của một điện tích trong điện trường</a:t>
              </a:r>
              <a:endParaRPr lang="en-US" sz="2800" dirty="0"/>
            </a:p>
          </p:txBody>
        </p:sp>
      </p:grpSp>
      <p:pic>
        <p:nvPicPr>
          <p:cNvPr id="19" name="Picture 12" descr="empty-red-rectangle">
            <a:extLst>
              <a:ext uri="{FF2B5EF4-FFF2-40B4-BE49-F238E27FC236}">
                <a16:creationId xmlns="" xmlns:a16="http://schemas.microsoft.com/office/drawing/2014/main" id="{66979123-0DBD-4CD1-AAD1-A8FCE8826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68" y="4728018"/>
            <a:ext cx="3040501" cy="71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a:extLst>
              <a:ext uri="{FF2B5EF4-FFF2-40B4-BE49-F238E27FC236}">
                <a16:creationId xmlns="" xmlns:a16="http://schemas.microsoft.com/office/drawing/2014/main" id="{4983CC07-CDB8-4427-91D7-4C04EC4DA79B}"/>
              </a:ext>
            </a:extLst>
          </p:cNvPr>
          <p:cNvSpPr>
            <a:spLocks noChangeArrowheads="1"/>
          </p:cNvSpPr>
          <p:nvPr/>
        </p:nvSpPr>
        <p:spPr bwMode="auto">
          <a:xfrm>
            <a:off x="286111" y="1592087"/>
            <a:ext cx="774227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vi-VN" altLang="en-US" sz="2600" i="1">
                <a:solidFill>
                  <a:srgbClr val="0070C0"/>
                </a:solidFill>
                <a:latin typeface="+mn-lt"/>
              </a:rPr>
              <a:t>3</a:t>
            </a:r>
            <a:r>
              <a:rPr lang="en-US" altLang="en-US" sz="2600" i="1">
                <a:solidFill>
                  <a:srgbClr val="0070C0"/>
                </a:solidFill>
                <a:latin typeface="+mn-lt"/>
              </a:rPr>
              <a:t>.</a:t>
            </a:r>
            <a:r>
              <a:rPr lang="vi-VN" altLang="en-US" sz="2600" i="1">
                <a:solidFill>
                  <a:srgbClr val="0070C0"/>
                </a:solidFill>
                <a:latin typeface="+mn-lt"/>
              </a:rPr>
              <a:t> Công của lực điện và độ giảm thế năng của điện tích trong điện trường:</a:t>
            </a:r>
            <a:endParaRPr lang="en-US" altLang="en-US" sz="2600" i="1">
              <a:solidFill>
                <a:srgbClr val="0070C0"/>
              </a:solidFill>
              <a:latin typeface="+mn-lt"/>
            </a:endParaRPr>
          </a:p>
        </p:txBody>
      </p:sp>
      <p:sp>
        <p:nvSpPr>
          <p:cNvPr id="25" name="Rectangle 14">
            <a:extLst>
              <a:ext uri="{FF2B5EF4-FFF2-40B4-BE49-F238E27FC236}">
                <a16:creationId xmlns="" xmlns:a16="http://schemas.microsoft.com/office/drawing/2014/main" id="{7A54A1EC-8696-4AE5-ADB0-A482491406CD}"/>
              </a:ext>
            </a:extLst>
          </p:cNvPr>
          <p:cNvSpPr>
            <a:spLocks noRot="1" noChangeArrowheads="1"/>
          </p:cNvSpPr>
          <p:nvPr/>
        </p:nvSpPr>
        <p:spPr bwMode="auto">
          <a:xfrm>
            <a:off x="3025209" y="4835011"/>
            <a:ext cx="3024188" cy="5048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buFont typeface="Arial" panose="020B0604020202020204" pitchFamily="34" charset="0"/>
              <a:buNone/>
            </a:pPr>
            <a:r>
              <a:rPr lang="vi-VN" altLang="en-US" sz="2800" b="1">
                <a:latin typeface="Arial" panose="020B0604020202020204" pitchFamily="34" charset="0"/>
              </a:rPr>
              <a:t> A</a:t>
            </a:r>
            <a:r>
              <a:rPr lang="vi-VN" altLang="en-US" sz="2800" b="1" baseline="-25000">
                <a:latin typeface="Arial" panose="020B0604020202020204" pitchFamily="34" charset="0"/>
              </a:rPr>
              <a:t>MN</a:t>
            </a:r>
            <a:r>
              <a:rPr lang="vi-VN" altLang="en-US" sz="2800" b="1">
                <a:latin typeface="Arial" panose="020B0604020202020204" pitchFamily="34" charset="0"/>
              </a:rPr>
              <a:t> = W</a:t>
            </a:r>
            <a:r>
              <a:rPr lang="vi-VN" altLang="en-US" sz="2800" b="1" baseline="-25000">
                <a:latin typeface="Arial" panose="020B0604020202020204" pitchFamily="34" charset="0"/>
              </a:rPr>
              <a:t>M</a:t>
            </a:r>
            <a:r>
              <a:rPr lang="vi-VN" altLang="en-US" sz="2800" b="1">
                <a:latin typeface="Arial" panose="020B0604020202020204" pitchFamily="34" charset="0"/>
              </a:rPr>
              <a:t> - W</a:t>
            </a:r>
            <a:r>
              <a:rPr lang="vi-VN" altLang="en-US" sz="2800" b="1" baseline="-25000">
                <a:latin typeface="Arial" panose="020B0604020202020204" pitchFamily="34" charset="0"/>
              </a:rPr>
              <a:t>N</a:t>
            </a:r>
            <a:endParaRPr lang="vi-VN" altLang="en-US" sz="2800" b="1">
              <a:latin typeface="Arial" panose="020B0604020202020204" pitchFamily="34" charset="0"/>
            </a:endParaRPr>
          </a:p>
        </p:txBody>
      </p:sp>
      <p:grpSp>
        <p:nvGrpSpPr>
          <p:cNvPr id="2" name="Group 1">
            <a:extLst>
              <a:ext uri="{FF2B5EF4-FFF2-40B4-BE49-F238E27FC236}">
                <a16:creationId xmlns="" xmlns:a16="http://schemas.microsoft.com/office/drawing/2014/main" id="{C84D0BE0-FFC1-425C-A2E4-7EB8DA8A552F}"/>
              </a:ext>
            </a:extLst>
          </p:cNvPr>
          <p:cNvGrpSpPr/>
          <p:nvPr/>
        </p:nvGrpSpPr>
        <p:grpSpPr>
          <a:xfrm>
            <a:off x="313164" y="2669644"/>
            <a:ext cx="8836423" cy="1518712"/>
            <a:chOff x="313164" y="2669644"/>
            <a:chExt cx="8836423" cy="1518712"/>
          </a:xfrm>
        </p:grpSpPr>
        <p:pic>
          <p:nvPicPr>
            <p:cNvPr id="26" name="Picture 5" descr="empty-blue-rectangle">
              <a:extLst>
                <a:ext uri="{FF2B5EF4-FFF2-40B4-BE49-F238E27FC236}">
                  <a16:creationId xmlns="" xmlns:a16="http://schemas.microsoft.com/office/drawing/2014/main" id="{3AC3CFC6-E11C-486F-9FF7-4878611141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64" y="2669644"/>
              <a:ext cx="8836423" cy="151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3">
              <a:extLst>
                <a:ext uri="{FF2B5EF4-FFF2-40B4-BE49-F238E27FC236}">
                  <a16:creationId xmlns="" xmlns:a16="http://schemas.microsoft.com/office/drawing/2014/main" id="{E5BFC65A-1488-4CEF-AEA6-2A6302D99DB1}"/>
                </a:ext>
              </a:extLst>
            </p:cNvPr>
            <p:cNvSpPr txBox="1">
              <a:spLocks noChangeArrowheads="1"/>
            </p:cNvSpPr>
            <p:nvPr/>
          </p:nvSpPr>
          <p:spPr bwMode="auto">
            <a:xfrm>
              <a:off x="957576" y="2742406"/>
              <a:ext cx="7516186"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a:latin typeface="Arial" panose="020B0604020202020204" pitchFamily="34" charset="0"/>
                </a:rPr>
                <a:t>Công mà lực điện tác dụng lên điện tích q di chuyển từ điểm M đến điểm N bằng độ giảm thế năng của điện tích q trong điện trường.</a:t>
              </a:r>
            </a:p>
          </p:txBody>
        </p:sp>
      </p:grpSp>
    </p:spTree>
    <p:extLst>
      <p:ext uri="{BB962C8B-B14F-4D97-AF65-F5344CB8AC3E}">
        <p14:creationId xmlns:p14="http://schemas.microsoft.com/office/powerpoint/2010/main" val="25948360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8" name="Text Box 10">
            <a:extLst>
              <a:ext uri="{FF2B5EF4-FFF2-40B4-BE49-F238E27FC236}">
                <a16:creationId xmlns="" xmlns:a16="http://schemas.microsoft.com/office/drawing/2014/main" id="{661F9071-3E22-4C1B-973A-40BAE7B17E68}"/>
              </a:ext>
            </a:extLst>
          </p:cNvPr>
          <p:cNvSpPr txBox="1">
            <a:spLocks noChangeArrowheads="1"/>
          </p:cNvSpPr>
          <p:nvPr/>
        </p:nvSpPr>
        <p:spPr bwMode="auto">
          <a:xfrm>
            <a:off x="101428" y="1210814"/>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FontTx/>
              <a:buNone/>
            </a:pPr>
            <a:r>
              <a:rPr lang="en-US" altLang="en-US" sz="2800">
                <a:latin typeface="Arial" panose="020B0604020202020204" pitchFamily="34" charset="0"/>
              </a:rPr>
              <a:t>- Công của lực điện trong điện trường đều: </a:t>
            </a:r>
            <a:r>
              <a:rPr lang="en-US" altLang="en-US" sz="2800" b="1">
                <a:latin typeface="Arial" panose="020B0604020202020204" pitchFamily="34" charset="0"/>
              </a:rPr>
              <a:t>A</a:t>
            </a:r>
            <a:r>
              <a:rPr lang="en-US" altLang="en-US" sz="2800" b="1" baseline="-25000">
                <a:latin typeface="Arial" panose="020B0604020202020204" pitchFamily="34" charset="0"/>
              </a:rPr>
              <a:t>MN</a:t>
            </a:r>
            <a:r>
              <a:rPr lang="en-US" altLang="en-US" sz="2800" b="1">
                <a:latin typeface="Arial" panose="020B0604020202020204" pitchFamily="34" charset="0"/>
              </a:rPr>
              <a:t> = qEd</a:t>
            </a:r>
          </a:p>
          <a:p>
            <a:pPr algn="just">
              <a:spcBef>
                <a:spcPct val="0"/>
              </a:spcBef>
              <a:buClrTx/>
              <a:buSzTx/>
              <a:buFontTx/>
              <a:buNone/>
            </a:pPr>
            <a:r>
              <a:rPr lang="en-US" altLang="en-US" sz="2800">
                <a:latin typeface="Arial" panose="020B0604020202020204" pitchFamily="34" charset="0"/>
              </a:rPr>
              <a:t>- Không phụ thuộc vào hình dạng đường đi mà chỉ phụ thuộc vào vị trí điểm đầu và điểm cuối của đường đi.</a:t>
            </a:r>
          </a:p>
          <a:p>
            <a:pPr algn="just">
              <a:spcBef>
                <a:spcPct val="0"/>
              </a:spcBef>
              <a:buClrTx/>
              <a:buSzTx/>
              <a:buFontTx/>
              <a:buNone/>
            </a:pPr>
            <a:endParaRPr lang="en-US" altLang="en-US" sz="2800">
              <a:latin typeface="Arial" panose="020B0604020202020204" pitchFamily="34" charset="0"/>
            </a:endParaRPr>
          </a:p>
          <a:p>
            <a:pPr algn="just">
              <a:spcBef>
                <a:spcPct val="0"/>
              </a:spcBef>
              <a:buClrTx/>
              <a:buSzTx/>
              <a:buFontTx/>
              <a:buNone/>
            </a:pPr>
            <a:endParaRPr lang="en-US" altLang="en-US" sz="2800">
              <a:latin typeface="Arial" panose="020B0604020202020204" pitchFamily="34" charset="0"/>
            </a:endParaRPr>
          </a:p>
          <a:p>
            <a:pPr algn="just">
              <a:spcBef>
                <a:spcPct val="0"/>
              </a:spcBef>
              <a:buClrTx/>
              <a:buSzTx/>
              <a:buFontTx/>
              <a:buNone/>
            </a:pPr>
            <a:r>
              <a:rPr lang="en-US" altLang="en-US" sz="2800" i="1">
                <a:solidFill>
                  <a:srgbClr val="0070C0"/>
                </a:solidFill>
                <a:latin typeface="Arial" panose="020B0604020202020204" pitchFamily="34" charset="0"/>
              </a:rPr>
              <a:t>1. Khái niệm:</a:t>
            </a:r>
          </a:p>
          <a:p>
            <a:pPr algn="just">
              <a:spcBef>
                <a:spcPct val="0"/>
              </a:spcBef>
              <a:buClrTx/>
              <a:buSzTx/>
              <a:buFontTx/>
              <a:buNone/>
            </a:pPr>
            <a:r>
              <a:rPr lang="en-US" altLang="en-US" sz="2800">
                <a:latin typeface="Arial" panose="020B0604020202020204" pitchFamily="34" charset="0"/>
              </a:rPr>
              <a:t>- Trong điện trường đều: W</a:t>
            </a:r>
            <a:r>
              <a:rPr lang="en-US" altLang="en-US" sz="2800" baseline="-25000">
                <a:latin typeface="Arial" panose="020B0604020202020204" pitchFamily="34" charset="0"/>
              </a:rPr>
              <a:t>M</a:t>
            </a:r>
            <a:r>
              <a:rPr lang="en-US" altLang="en-US" sz="2800">
                <a:latin typeface="Arial" panose="020B0604020202020204" pitchFamily="34" charset="0"/>
              </a:rPr>
              <a:t> = A = qEd</a:t>
            </a:r>
          </a:p>
          <a:p>
            <a:pPr algn="just">
              <a:spcBef>
                <a:spcPct val="0"/>
              </a:spcBef>
              <a:buClrTx/>
              <a:buSzTx/>
              <a:buFontTx/>
              <a:buNone/>
            </a:pPr>
            <a:r>
              <a:rPr lang="en-US" altLang="en-US" sz="2800">
                <a:latin typeface="Arial" panose="020B0604020202020204" pitchFamily="34" charset="0"/>
              </a:rPr>
              <a:t>Với d: khoảng cách từ M đến </a:t>
            </a:r>
            <a:r>
              <a:rPr lang="en-US" altLang="en-US" sz="2800" b="1">
                <a:latin typeface="Arial" panose="020B0604020202020204" pitchFamily="34" charset="0"/>
              </a:rPr>
              <a:t>bản âm</a:t>
            </a:r>
            <a:r>
              <a:rPr lang="en-US" altLang="en-US" sz="2800">
                <a:latin typeface="Arial" panose="020B0604020202020204" pitchFamily="34" charset="0"/>
              </a:rPr>
              <a:t>. (Đối với q&gt;0)</a:t>
            </a:r>
            <a:endParaRPr lang="en-US" altLang="en-US" sz="2800" u="sng">
              <a:latin typeface="Arial" panose="020B0604020202020204" pitchFamily="34" charset="0"/>
            </a:endParaRPr>
          </a:p>
          <a:p>
            <a:pPr algn="just">
              <a:spcBef>
                <a:spcPct val="0"/>
              </a:spcBef>
              <a:buClrTx/>
              <a:buSzTx/>
              <a:buFontTx/>
              <a:buNone/>
            </a:pPr>
            <a:r>
              <a:rPr lang="en-US" altLang="en-US" sz="2800">
                <a:latin typeface="Arial" panose="020B0604020202020204" pitchFamily="34" charset="0"/>
              </a:rPr>
              <a:t>- Trong điện trường bất kì: W</a:t>
            </a:r>
            <a:r>
              <a:rPr lang="en-US" altLang="en-US" sz="2800" baseline="-25000">
                <a:latin typeface="Arial" panose="020B0604020202020204" pitchFamily="34" charset="0"/>
              </a:rPr>
              <a:t>M</a:t>
            </a:r>
            <a:r>
              <a:rPr lang="en-US" altLang="en-US" sz="2800">
                <a:latin typeface="Arial" panose="020B0604020202020204" pitchFamily="34" charset="0"/>
              </a:rPr>
              <a:t> = A</a:t>
            </a:r>
            <a:r>
              <a:rPr lang="en-US" altLang="en-US" sz="2800" baseline="-25000">
                <a:latin typeface="Arial" panose="020B0604020202020204" pitchFamily="34" charset="0"/>
              </a:rPr>
              <a:t>M</a:t>
            </a:r>
            <a:r>
              <a:rPr lang="en-US" altLang="en-US" sz="2800" baseline="-25000">
                <a:latin typeface="Arial" panose="020B0604020202020204" pitchFamily="34" charset="0"/>
                <a:sym typeface="Symbol" panose="05050102010706020507" pitchFamily="18" charset="2"/>
              </a:rPr>
              <a:t></a:t>
            </a:r>
            <a:endParaRPr lang="en-US" altLang="en-US" sz="2800">
              <a:latin typeface="Arial" panose="020B0604020202020204" pitchFamily="34" charset="0"/>
              <a:sym typeface="Symbol" panose="05050102010706020507" pitchFamily="18" charset="2"/>
            </a:endParaRPr>
          </a:p>
          <a:p>
            <a:pPr algn="just">
              <a:spcBef>
                <a:spcPct val="0"/>
              </a:spcBef>
              <a:buClrTx/>
              <a:buSzTx/>
              <a:buFontTx/>
              <a:buNone/>
            </a:pPr>
            <a:r>
              <a:rPr lang="en-US" altLang="en-US" sz="2800">
                <a:solidFill>
                  <a:srgbClr val="0070C0"/>
                </a:solidFill>
                <a:latin typeface="Arial" panose="020B0604020202020204" pitchFamily="34" charset="0"/>
              </a:rPr>
              <a:t>   2. Sự phụ thuộc của thế năng W</a:t>
            </a:r>
            <a:r>
              <a:rPr lang="en-US" altLang="en-US" sz="2800" baseline="-25000">
                <a:solidFill>
                  <a:srgbClr val="0070C0"/>
                </a:solidFill>
                <a:latin typeface="Arial" panose="020B0604020202020204" pitchFamily="34" charset="0"/>
              </a:rPr>
              <a:t>M</a:t>
            </a:r>
            <a:r>
              <a:rPr lang="en-US" altLang="en-US" sz="2800">
                <a:solidFill>
                  <a:srgbClr val="0070C0"/>
                </a:solidFill>
                <a:latin typeface="Arial" panose="020B0604020202020204" pitchFamily="34" charset="0"/>
              </a:rPr>
              <a:t> vào điện tích q:</a:t>
            </a:r>
          </a:p>
          <a:p>
            <a:pPr algn="ctr">
              <a:spcBef>
                <a:spcPct val="0"/>
              </a:spcBef>
              <a:buClrTx/>
              <a:buSzTx/>
              <a:buFontTx/>
              <a:buNone/>
            </a:pPr>
            <a:r>
              <a:rPr lang="en-US" altLang="en-US" sz="2800">
                <a:latin typeface="Arial" panose="020B0604020202020204" pitchFamily="34" charset="0"/>
              </a:rPr>
              <a:t>W</a:t>
            </a:r>
            <a:r>
              <a:rPr lang="en-US" altLang="en-US" sz="2800" baseline="-25000">
                <a:latin typeface="Arial" panose="020B0604020202020204" pitchFamily="34" charset="0"/>
              </a:rPr>
              <a:t>M</a:t>
            </a:r>
            <a:r>
              <a:rPr lang="en-US" altLang="en-US" sz="2800">
                <a:latin typeface="Arial" panose="020B0604020202020204" pitchFamily="34" charset="0"/>
              </a:rPr>
              <a:t> = A</a:t>
            </a:r>
            <a:r>
              <a:rPr lang="en-US" altLang="en-US" sz="2800" baseline="-25000">
                <a:latin typeface="Arial" panose="020B0604020202020204" pitchFamily="34" charset="0"/>
              </a:rPr>
              <a:t>M</a:t>
            </a:r>
            <a:r>
              <a:rPr lang="en-US" altLang="en-US" sz="2800" baseline="-25000">
                <a:latin typeface="Arial" panose="020B0604020202020204" pitchFamily="34" charset="0"/>
                <a:cs typeface="Times New Roman" panose="02020603050405020304" pitchFamily="18" charset="0"/>
              </a:rPr>
              <a:t>∞</a:t>
            </a:r>
            <a:r>
              <a:rPr lang="en-US" altLang="en-US" sz="2800">
                <a:latin typeface="Arial" panose="020B0604020202020204" pitchFamily="34" charset="0"/>
              </a:rPr>
              <a:t> = V</a:t>
            </a:r>
            <a:r>
              <a:rPr lang="en-US" altLang="en-US" sz="2800" baseline="-25000">
                <a:latin typeface="Arial" panose="020B0604020202020204" pitchFamily="34" charset="0"/>
              </a:rPr>
              <a:t>M</a:t>
            </a:r>
            <a:r>
              <a:rPr lang="en-US" altLang="en-US" sz="2800">
                <a:latin typeface="Arial" panose="020B0604020202020204" pitchFamily="34" charset="0"/>
              </a:rPr>
              <a:t>q</a:t>
            </a:r>
          </a:p>
          <a:p>
            <a:pPr algn="just">
              <a:spcBef>
                <a:spcPct val="0"/>
              </a:spcBef>
              <a:buClrTx/>
              <a:buSzTx/>
              <a:buFontTx/>
              <a:buNone/>
            </a:pPr>
            <a:r>
              <a:rPr lang="en-US" altLang="en-US" sz="2800">
                <a:latin typeface="Arial" panose="020B0604020202020204" pitchFamily="34" charset="0"/>
              </a:rPr>
              <a:t>  </a:t>
            </a:r>
            <a:r>
              <a:rPr lang="en-US" altLang="en-US" sz="2800">
                <a:solidFill>
                  <a:srgbClr val="0070C0"/>
                </a:solidFill>
                <a:latin typeface="Arial" panose="020B0604020202020204" pitchFamily="34" charset="0"/>
              </a:rPr>
              <a:t> 3. Công của lực điện và độ giảm thế năng của điện tích trong điện trường:</a:t>
            </a:r>
            <a:r>
              <a:rPr lang="en-US" altLang="en-US" sz="2800">
                <a:latin typeface="Arial" panose="020B0604020202020204" pitchFamily="34" charset="0"/>
              </a:rPr>
              <a:t>	A</a:t>
            </a:r>
            <a:r>
              <a:rPr lang="en-US" altLang="en-US" sz="2800" baseline="-25000">
                <a:latin typeface="Arial" panose="020B0604020202020204" pitchFamily="34" charset="0"/>
              </a:rPr>
              <a:t>MN</a:t>
            </a:r>
            <a:r>
              <a:rPr lang="en-US" altLang="en-US" sz="2800">
                <a:latin typeface="Arial" panose="020B0604020202020204" pitchFamily="34" charset="0"/>
              </a:rPr>
              <a:t> = W</a:t>
            </a:r>
            <a:r>
              <a:rPr lang="en-US" altLang="en-US" sz="2800" baseline="-25000">
                <a:latin typeface="Arial" panose="020B0604020202020204" pitchFamily="34" charset="0"/>
              </a:rPr>
              <a:t>M</a:t>
            </a:r>
            <a:r>
              <a:rPr lang="en-US" altLang="en-US" sz="2800">
                <a:latin typeface="Arial" panose="020B0604020202020204" pitchFamily="34" charset="0"/>
              </a:rPr>
              <a:t> - W</a:t>
            </a:r>
            <a:r>
              <a:rPr lang="en-US" altLang="en-US" sz="2800" baseline="-25000">
                <a:latin typeface="Arial" panose="020B0604020202020204" pitchFamily="34" charset="0"/>
              </a:rPr>
              <a:t>N</a:t>
            </a:r>
          </a:p>
        </p:txBody>
      </p:sp>
      <p:grpSp>
        <p:nvGrpSpPr>
          <p:cNvPr id="4" name="Group 3">
            <a:extLst>
              <a:ext uri="{FF2B5EF4-FFF2-40B4-BE49-F238E27FC236}">
                <a16:creationId xmlns="" xmlns:a16="http://schemas.microsoft.com/office/drawing/2014/main" id="{C673FB1C-ED1D-4D8F-B392-4891E68569FA}"/>
              </a:ext>
            </a:extLst>
          </p:cNvPr>
          <p:cNvGrpSpPr/>
          <p:nvPr/>
        </p:nvGrpSpPr>
        <p:grpSpPr>
          <a:xfrm>
            <a:off x="-178296" y="2636912"/>
            <a:ext cx="9134657" cy="554181"/>
            <a:chOff x="202778" y="2280389"/>
            <a:chExt cx="8690965" cy="773595"/>
          </a:xfrm>
        </p:grpSpPr>
        <p:grpSp>
          <p:nvGrpSpPr>
            <p:cNvPr id="5" name="Group 70">
              <a:extLst>
                <a:ext uri="{FF2B5EF4-FFF2-40B4-BE49-F238E27FC236}">
                  <a16:creationId xmlns="" xmlns:a16="http://schemas.microsoft.com/office/drawing/2014/main" id="{F45C0E1A-F4E7-420C-8F54-C3402B6478CD}"/>
                </a:ext>
              </a:extLst>
            </p:cNvPr>
            <p:cNvGrpSpPr>
              <a:grpSpLocks/>
            </p:cNvGrpSpPr>
            <p:nvPr/>
          </p:nvGrpSpPr>
          <p:grpSpPr bwMode="auto">
            <a:xfrm>
              <a:off x="286106" y="2280389"/>
              <a:ext cx="8607637" cy="708275"/>
              <a:chOff x="564746" y="3403331"/>
              <a:chExt cx="4432531" cy="1364238"/>
            </a:xfrm>
          </p:grpSpPr>
          <p:pic>
            <p:nvPicPr>
              <p:cNvPr id="8" name="Picture 8" descr="empty-green-rectangle">
                <a:extLst>
                  <a:ext uri="{FF2B5EF4-FFF2-40B4-BE49-F238E27FC236}">
                    <a16:creationId xmlns="" xmlns:a16="http://schemas.microsoft.com/office/drawing/2014/main" id="{EF6EA427-4A48-41FB-8D77-A5D3A81F2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5FD8506B-E536-459B-AAF3-7C68A599C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79FE0B93-8BB1-4AF5-9A96-56F7A10A15F5}"/>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7" name="Rectangle 1026060">
              <a:extLst>
                <a:ext uri="{FF2B5EF4-FFF2-40B4-BE49-F238E27FC236}">
                  <a16:creationId xmlns="" xmlns:a16="http://schemas.microsoft.com/office/drawing/2014/main" id="{AE0C8B1D-7D61-4E21-82BC-CFD0257265A9}"/>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Thế năng của một điện tích trong điện trường</a:t>
              </a:r>
              <a:endParaRPr lang="en-US" sz="2800" dirty="0"/>
            </a:p>
          </p:txBody>
        </p:sp>
      </p:grpSp>
      <p:grpSp>
        <p:nvGrpSpPr>
          <p:cNvPr id="10" name="Group 9">
            <a:extLst>
              <a:ext uri="{FF2B5EF4-FFF2-40B4-BE49-F238E27FC236}">
                <a16:creationId xmlns="" xmlns:a16="http://schemas.microsoft.com/office/drawing/2014/main" id="{25B58174-694F-4137-A574-40CB5B03740D}"/>
              </a:ext>
            </a:extLst>
          </p:cNvPr>
          <p:cNvGrpSpPr/>
          <p:nvPr/>
        </p:nvGrpSpPr>
        <p:grpSpPr>
          <a:xfrm>
            <a:off x="-90714" y="688623"/>
            <a:ext cx="8991599" cy="554181"/>
            <a:chOff x="202778" y="2280389"/>
            <a:chExt cx="8690965" cy="773595"/>
          </a:xfrm>
        </p:grpSpPr>
        <p:grpSp>
          <p:nvGrpSpPr>
            <p:cNvPr id="11" name="Group 70">
              <a:extLst>
                <a:ext uri="{FF2B5EF4-FFF2-40B4-BE49-F238E27FC236}">
                  <a16:creationId xmlns="" xmlns:a16="http://schemas.microsoft.com/office/drawing/2014/main" id="{F3B446C7-7531-4FE6-A566-37341B2FA12C}"/>
                </a:ext>
              </a:extLst>
            </p:cNvPr>
            <p:cNvGrpSpPr>
              <a:grpSpLocks/>
            </p:cNvGrpSpPr>
            <p:nvPr/>
          </p:nvGrpSpPr>
          <p:grpSpPr bwMode="auto">
            <a:xfrm>
              <a:off x="286106" y="2280389"/>
              <a:ext cx="8607637" cy="708275"/>
              <a:chOff x="564746" y="3403331"/>
              <a:chExt cx="4432531" cy="1364238"/>
            </a:xfrm>
          </p:grpSpPr>
          <p:pic>
            <p:nvPicPr>
              <p:cNvPr id="14" name="Picture 8" descr="empty-green-rectangle">
                <a:extLst>
                  <a:ext uri="{FF2B5EF4-FFF2-40B4-BE49-F238E27FC236}">
                    <a16:creationId xmlns="" xmlns:a16="http://schemas.microsoft.com/office/drawing/2014/main" id="{D71B304F-4AF7-40BF-AE65-5B4605694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green-top-faded">
                <a:extLst>
                  <a:ext uri="{FF2B5EF4-FFF2-40B4-BE49-F238E27FC236}">
                    <a16:creationId xmlns="" xmlns:a16="http://schemas.microsoft.com/office/drawing/2014/main" id="{37EA2DD0-67E0-4F7E-989B-4F26F9099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 xmlns:a16="http://schemas.microsoft.com/office/drawing/2014/main" id="{A6D3C229-BF39-4954-9EBB-B710ECC874B5}"/>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13" name="Rectangle 1026060">
              <a:extLst>
                <a:ext uri="{FF2B5EF4-FFF2-40B4-BE49-F238E27FC236}">
                  <a16:creationId xmlns="" xmlns:a16="http://schemas.microsoft.com/office/drawing/2014/main" id="{760C3555-6787-41A2-8AF1-08C13E6BDF11}"/>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Công của lực điện</a:t>
              </a:r>
              <a:endParaRPr lang="en-US" sz="2800" dirty="0"/>
            </a:p>
          </p:txBody>
        </p:sp>
      </p:grpSp>
      <p:grpSp>
        <p:nvGrpSpPr>
          <p:cNvPr id="16" name="Group 15">
            <a:extLst>
              <a:ext uri="{FF2B5EF4-FFF2-40B4-BE49-F238E27FC236}">
                <a16:creationId xmlns="" xmlns:a16="http://schemas.microsoft.com/office/drawing/2014/main" id="{B998B162-E019-4D2E-861C-DC3EE962253B}"/>
              </a:ext>
            </a:extLst>
          </p:cNvPr>
          <p:cNvGrpSpPr/>
          <p:nvPr/>
        </p:nvGrpSpPr>
        <p:grpSpPr>
          <a:xfrm>
            <a:off x="2991498" y="29437"/>
            <a:ext cx="3024336" cy="552715"/>
            <a:chOff x="2193" y="0"/>
            <a:chExt cx="2245706" cy="1239104"/>
          </a:xfrm>
          <a:scene3d>
            <a:camera prst="orthographicFront"/>
            <a:lightRig rig="threePt" dir="t">
              <a:rot lat="0" lon="0" rev="7500000"/>
            </a:lightRig>
          </a:scene3d>
        </p:grpSpPr>
        <p:sp>
          <p:nvSpPr>
            <p:cNvPr id="17" name="Rounded Rectangle 169">
              <a:extLst>
                <a:ext uri="{FF2B5EF4-FFF2-40B4-BE49-F238E27FC236}">
                  <a16:creationId xmlns="" xmlns:a16="http://schemas.microsoft.com/office/drawing/2014/main" id="{875F4F06-C5AA-4404-B316-E040C3C04308}"/>
                </a:ext>
              </a:extLst>
            </p:cNvPr>
            <p:cNvSpPr/>
            <p:nvPr/>
          </p:nvSpPr>
          <p:spPr>
            <a:xfrm>
              <a:off x="2193" y="0"/>
              <a:ext cx="2245706" cy="1239104"/>
            </a:xfrm>
            <a:prstGeom prst="roundRect">
              <a:avLst/>
            </a:prstGeom>
            <a:solidFill>
              <a:schemeClr val="tx1"/>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4">
              <a:extLst>
                <a:ext uri="{FF2B5EF4-FFF2-40B4-BE49-F238E27FC236}">
                  <a16:creationId xmlns="" xmlns:a16="http://schemas.microsoft.com/office/drawing/2014/main" id="{9F105402-B91D-419F-8789-B76BC1896E47}"/>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000" b="1">
                  <a:latin typeface="Arial" panose="020B0604020202020204" pitchFamily="34" charset="0"/>
                  <a:cs typeface="Arial" panose="020B0604020202020204" pitchFamily="34" charset="0"/>
                </a:rPr>
                <a:t>Tóm tắt</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8">
                                            <p:txEl>
                                              <p:pRg st="0" end="0"/>
                                            </p:txEl>
                                          </p:spTgt>
                                        </p:tgtEl>
                                        <p:attrNameLst>
                                          <p:attrName>style.visibility</p:attrName>
                                        </p:attrNameLst>
                                      </p:cBhvr>
                                      <p:to>
                                        <p:strVal val="visible"/>
                                      </p:to>
                                    </p:set>
                                    <p:animEffect transition="in" filter="fade">
                                      <p:cBhvr>
                                        <p:cTn id="7" dur="500"/>
                                        <p:tgtEl>
                                          <p:spTgt spid="119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8">
                                            <p:txEl>
                                              <p:pRg st="1" end="1"/>
                                            </p:txEl>
                                          </p:spTgt>
                                        </p:tgtEl>
                                        <p:attrNameLst>
                                          <p:attrName>style.visibility</p:attrName>
                                        </p:attrNameLst>
                                      </p:cBhvr>
                                      <p:to>
                                        <p:strVal val="visible"/>
                                      </p:to>
                                    </p:set>
                                    <p:animEffect transition="in" filter="fade">
                                      <p:cBhvr>
                                        <p:cTn id="12" dur="500"/>
                                        <p:tgtEl>
                                          <p:spTgt spid="119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8">
                                            <p:txEl>
                                              <p:pRg st="4" end="4"/>
                                            </p:txEl>
                                          </p:spTgt>
                                        </p:tgtEl>
                                        <p:attrNameLst>
                                          <p:attrName>style.visibility</p:attrName>
                                        </p:attrNameLst>
                                      </p:cBhvr>
                                      <p:to>
                                        <p:strVal val="visible"/>
                                      </p:to>
                                    </p:set>
                                    <p:animEffect transition="in" filter="fade">
                                      <p:cBhvr>
                                        <p:cTn id="17" dur="500"/>
                                        <p:tgtEl>
                                          <p:spTgt spid="11981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8">
                                            <p:txEl>
                                              <p:pRg st="5" end="5"/>
                                            </p:txEl>
                                          </p:spTgt>
                                        </p:tgtEl>
                                        <p:attrNameLst>
                                          <p:attrName>style.visibility</p:attrName>
                                        </p:attrNameLst>
                                      </p:cBhvr>
                                      <p:to>
                                        <p:strVal val="visible"/>
                                      </p:to>
                                    </p:set>
                                    <p:animEffect transition="in" filter="fade">
                                      <p:cBhvr>
                                        <p:cTn id="22" dur="500"/>
                                        <p:tgtEl>
                                          <p:spTgt spid="11981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9818">
                                            <p:txEl>
                                              <p:pRg st="6" end="6"/>
                                            </p:txEl>
                                          </p:spTgt>
                                        </p:tgtEl>
                                        <p:attrNameLst>
                                          <p:attrName>style.visibility</p:attrName>
                                        </p:attrNameLst>
                                      </p:cBhvr>
                                      <p:to>
                                        <p:strVal val="visible"/>
                                      </p:to>
                                    </p:set>
                                    <p:animEffect transition="in" filter="fade">
                                      <p:cBhvr>
                                        <p:cTn id="27" dur="500"/>
                                        <p:tgtEl>
                                          <p:spTgt spid="11981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9818">
                                            <p:txEl>
                                              <p:pRg st="7" end="7"/>
                                            </p:txEl>
                                          </p:spTgt>
                                        </p:tgtEl>
                                        <p:attrNameLst>
                                          <p:attrName>style.visibility</p:attrName>
                                        </p:attrNameLst>
                                      </p:cBhvr>
                                      <p:to>
                                        <p:strVal val="visible"/>
                                      </p:to>
                                    </p:set>
                                    <p:animEffect transition="in" filter="fade">
                                      <p:cBhvr>
                                        <p:cTn id="32" dur="500"/>
                                        <p:tgtEl>
                                          <p:spTgt spid="119818">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9818">
                                            <p:txEl>
                                              <p:pRg st="8" end="8"/>
                                            </p:txEl>
                                          </p:spTgt>
                                        </p:tgtEl>
                                        <p:attrNameLst>
                                          <p:attrName>style.visibility</p:attrName>
                                        </p:attrNameLst>
                                      </p:cBhvr>
                                      <p:to>
                                        <p:strVal val="visible"/>
                                      </p:to>
                                    </p:set>
                                    <p:animEffect transition="in" filter="fade">
                                      <p:cBhvr>
                                        <p:cTn id="37" dur="500"/>
                                        <p:tgtEl>
                                          <p:spTgt spid="119818">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9818">
                                            <p:txEl>
                                              <p:pRg st="9" end="9"/>
                                            </p:txEl>
                                          </p:spTgt>
                                        </p:tgtEl>
                                        <p:attrNameLst>
                                          <p:attrName>style.visibility</p:attrName>
                                        </p:attrNameLst>
                                      </p:cBhvr>
                                      <p:to>
                                        <p:strVal val="visible"/>
                                      </p:to>
                                    </p:set>
                                    <p:animEffect transition="in" filter="fade">
                                      <p:cBhvr>
                                        <p:cTn id="42" dur="500"/>
                                        <p:tgtEl>
                                          <p:spTgt spid="119818">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9818">
                                            <p:txEl>
                                              <p:pRg st="10" end="10"/>
                                            </p:txEl>
                                          </p:spTgt>
                                        </p:tgtEl>
                                        <p:attrNameLst>
                                          <p:attrName>style.visibility</p:attrName>
                                        </p:attrNameLst>
                                      </p:cBhvr>
                                      <p:to>
                                        <p:strVal val="visible"/>
                                      </p:to>
                                    </p:set>
                                    <p:animEffect transition="in" filter="fade">
                                      <p:cBhvr>
                                        <p:cTn id="47" dur="500"/>
                                        <p:tgtEl>
                                          <p:spTgt spid="1198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a:extLst>
              <a:ext uri="{FF2B5EF4-FFF2-40B4-BE49-F238E27FC236}">
                <a16:creationId xmlns="" xmlns:a16="http://schemas.microsoft.com/office/drawing/2014/main" id="{B6C8849F-47B3-463F-993A-595708401E7C}"/>
              </a:ext>
            </a:extLst>
          </p:cNvPr>
          <p:cNvSpPr>
            <a:spLocks noChangeShapeType="1"/>
          </p:cNvSpPr>
          <p:nvPr/>
        </p:nvSpPr>
        <p:spPr bwMode="auto">
          <a:xfrm>
            <a:off x="6746875" y="2006600"/>
            <a:ext cx="2325688" cy="1862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47" name="Line 6">
            <a:extLst>
              <a:ext uri="{FF2B5EF4-FFF2-40B4-BE49-F238E27FC236}">
                <a16:creationId xmlns="" xmlns:a16="http://schemas.microsoft.com/office/drawing/2014/main" id="{F1B96832-4E1F-4155-AF70-053FF3987163}"/>
              </a:ext>
            </a:extLst>
          </p:cNvPr>
          <p:cNvSpPr>
            <a:spLocks noChangeShapeType="1"/>
          </p:cNvSpPr>
          <p:nvPr/>
        </p:nvSpPr>
        <p:spPr bwMode="auto">
          <a:xfrm flipH="1">
            <a:off x="5800725" y="3868738"/>
            <a:ext cx="3271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48" name="Line 7">
            <a:extLst>
              <a:ext uri="{FF2B5EF4-FFF2-40B4-BE49-F238E27FC236}">
                <a16:creationId xmlns="" xmlns:a16="http://schemas.microsoft.com/office/drawing/2014/main" id="{FFC50150-C67C-474C-858B-EEF142C79A0D}"/>
              </a:ext>
            </a:extLst>
          </p:cNvPr>
          <p:cNvSpPr>
            <a:spLocks noChangeShapeType="1"/>
          </p:cNvSpPr>
          <p:nvPr/>
        </p:nvSpPr>
        <p:spPr bwMode="auto">
          <a:xfrm>
            <a:off x="6746875" y="2006600"/>
            <a:ext cx="0" cy="1862138"/>
          </a:xfrm>
          <a:prstGeom prst="line">
            <a:avLst/>
          </a:prstGeom>
          <a:noFill/>
          <a:ln w="952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49" name="Line 8">
            <a:extLst>
              <a:ext uri="{FF2B5EF4-FFF2-40B4-BE49-F238E27FC236}">
                <a16:creationId xmlns="" xmlns:a16="http://schemas.microsoft.com/office/drawing/2014/main" id="{49044929-F8BA-4915-8FD1-E5D2F027440F}"/>
              </a:ext>
            </a:extLst>
          </p:cNvPr>
          <p:cNvSpPr>
            <a:spLocks noChangeShapeType="1"/>
          </p:cNvSpPr>
          <p:nvPr/>
        </p:nvSpPr>
        <p:spPr bwMode="auto">
          <a:xfrm flipH="1">
            <a:off x="5541963" y="2006600"/>
            <a:ext cx="12049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0" name="Text Box 13">
            <a:extLst>
              <a:ext uri="{FF2B5EF4-FFF2-40B4-BE49-F238E27FC236}">
                <a16:creationId xmlns="" xmlns:a16="http://schemas.microsoft.com/office/drawing/2014/main" id="{5B73C971-F34A-4A95-AD16-C606FC1EF902}"/>
              </a:ext>
            </a:extLst>
          </p:cNvPr>
          <p:cNvSpPr txBox="1">
            <a:spLocks noChangeArrowheads="1"/>
          </p:cNvSpPr>
          <p:nvPr/>
        </p:nvSpPr>
        <p:spPr bwMode="auto">
          <a:xfrm>
            <a:off x="6575425" y="1557338"/>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B</a:t>
            </a:r>
          </a:p>
        </p:txBody>
      </p:sp>
      <p:sp>
        <p:nvSpPr>
          <p:cNvPr id="6151" name="Text Box 14">
            <a:extLst>
              <a:ext uri="{FF2B5EF4-FFF2-40B4-BE49-F238E27FC236}">
                <a16:creationId xmlns="" xmlns:a16="http://schemas.microsoft.com/office/drawing/2014/main" id="{28FE39CD-DDA0-4C47-B03A-4FDD9C52C428}"/>
              </a:ext>
            </a:extLst>
          </p:cNvPr>
          <p:cNvSpPr txBox="1">
            <a:spLocks noChangeArrowheads="1"/>
          </p:cNvSpPr>
          <p:nvPr/>
        </p:nvSpPr>
        <p:spPr bwMode="auto">
          <a:xfrm>
            <a:off x="8813800" y="3697288"/>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C</a:t>
            </a:r>
          </a:p>
        </p:txBody>
      </p:sp>
      <p:sp>
        <p:nvSpPr>
          <p:cNvPr id="6152" name="Text Box 17">
            <a:extLst>
              <a:ext uri="{FF2B5EF4-FFF2-40B4-BE49-F238E27FC236}">
                <a16:creationId xmlns="" xmlns:a16="http://schemas.microsoft.com/office/drawing/2014/main" id="{658F025A-F97A-4B0D-B78E-C03F1D657507}"/>
              </a:ext>
            </a:extLst>
          </p:cNvPr>
          <p:cNvSpPr txBox="1">
            <a:spLocks noChangeArrowheads="1"/>
          </p:cNvSpPr>
          <p:nvPr/>
        </p:nvSpPr>
        <p:spPr bwMode="auto">
          <a:xfrm>
            <a:off x="6740525" y="25812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h</a:t>
            </a:r>
          </a:p>
        </p:txBody>
      </p:sp>
      <p:sp>
        <p:nvSpPr>
          <p:cNvPr id="6153" name="Text Box 19">
            <a:extLst>
              <a:ext uri="{FF2B5EF4-FFF2-40B4-BE49-F238E27FC236}">
                <a16:creationId xmlns="" xmlns:a16="http://schemas.microsoft.com/office/drawing/2014/main" id="{6AC70D0F-3503-4436-AE8C-2908154DE0E2}"/>
              </a:ext>
            </a:extLst>
          </p:cNvPr>
          <p:cNvSpPr txBox="1">
            <a:spLocks noChangeArrowheads="1"/>
          </p:cNvSpPr>
          <p:nvPr/>
        </p:nvSpPr>
        <p:spPr bwMode="auto">
          <a:xfrm>
            <a:off x="8124825" y="2673350"/>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s</a:t>
            </a:r>
          </a:p>
        </p:txBody>
      </p:sp>
      <p:sp>
        <p:nvSpPr>
          <p:cNvPr id="6154" name="Line 20">
            <a:extLst>
              <a:ext uri="{FF2B5EF4-FFF2-40B4-BE49-F238E27FC236}">
                <a16:creationId xmlns="" xmlns:a16="http://schemas.microsoft.com/office/drawing/2014/main" id="{28DAFDE8-CC3D-49E0-B6BF-0993774330BA}"/>
              </a:ext>
            </a:extLst>
          </p:cNvPr>
          <p:cNvSpPr>
            <a:spLocks noChangeShapeType="1"/>
          </p:cNvSpPr>
          <p:nvPr/>
        </p:nvSpPr>
        <p:spPr bwMode="auto">
          <a:xfrm flipH="1">
            <a:off x="597217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5" name="Line 21">
            <a:extLst>
              <a:ext uri="{FF2B5EF4-FFF2-40B4-BE49-F238E27FC236}">
                <a16:creationId xmlns="" xmlns:a16="http://schemas.microsoft.com/office/drawing/2014/main" id="{018A24D3-45D3-4EAD-B3CD-BD4D704E65A9}"/>
              </a:ext>
            </a:extLst>
          </p:cNvPr>
          <p:cNvSpPr>
            <a:spLocks noChangeShapeType="1"/>
          </p:cNvSpPr>
          <p:nvPr/>
        </p:nvSpPr>
        <p:spPr bwMode="auto">
          <a:xfrm flipH="1">
            <a:off x="6145213"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6" name="Line 22">
            <a:extLst>
              <a:ext uri="{FF2B5EF4-FFF2-40B4-BE49-F238E27FC236}">
                <a16:creationId xmlns="" xmlns:a16="http://schemas.microsoft.com/office/drawing/2014/main" id="{2138BD7F-1E64-4472-9CB9-6E12C480B433}"/>
              </a:ext>
            </a:extLst>
          </p:cNvPr>
          <p:cNvSpPr>
            <a:spLocks noChangeShapeType="1"/>
          </p:cNvSpPr>
          <p:nvPr/>
        </p:nvSpPr>
        <p:spPr bwMode="auto">
          <a:xfrm flipH="1">
            <a:off x="6316663"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7" name="Line 23">
            <a:extLst>
              <a:ext uri="{FF2B5EF4-FFF2-40B4-BE49-F238E27FC236}">
                <a16:creationId xmlns="" xmlns:a16="http://schemas.microsoft.com/office/drawing/2014/main" id="{630B404C-B96D-40E1-8C9B-7E83EDC5C2C8}"/>
              </a:ext>
            </a:extLst>
          </p:cNvPr>
          <p:cNvSpPr>
            <a:spLocks noChangeShapeType="1"/>
          </p:cNvSpPr>
          <p:nvPr/>
        </p:nvSpPr>
        <p:spPr bwMode="auto">
          <a:xfrm flipH="1">
            <a:off x="6516688" y="3895725"/>
            <a:ext cx="31750" cy="38100"/>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8" name="Line 24">
            <a:extLst>
              <a:ext uri="{FF2B5EF4-FFF2-40B4-BE49-F238E27FC236}">
                <a16:creationId xmlns="" xmlns:a16="http://schemas.microsoft.com/office/drawing/2014/main" id="{06642B98-A003-4EFD-90D8-BCA81F8D018C}"/>
              </a:ext>
            </a:extLst>
          </p:cNvPr>
          <p:cNvSpPr>
            <a:spLocks noChangeShapeType="1"/>
          </p:cNvSpPr>
          <p:nvPr/>
        </p:nvSpPr>
        <p:spPr bwMode="auto">
          <a:xfrm flipH="1">
            <a:off x="6661150"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59" name="Line 25">
            <a:extLst>
              <a:ext uri="{FF2B5EF4-FFF2-40B4-BE49-F238E27FC236}">
                <a16:creationId xmlns="" xmlns:a16="http://schemas.microsoft.com/office/drawing/2014/main" id="{83B9EAC8-3C5D-4C20-B289-4F7C12D48A07}"/>
              </a:ext>
            </a:extLst>
          </p:cNvPr>
          <p:cNvSpPr>
            <a:spLocks noChangeShapeType="1"/>
          </p:cNvSpPr>
          <p:nvPr/>
        </p:nvSpPr>
        <p:spPr bwMode="auto">
          <a:xfrm flipH="1">
            <a:off x="6834188"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0" name="Line 26">
            <a:extLst>
              <a:ext uri="{FF2B5EF4-FFF2-40B4-BE49-F238E27FC236}">
                <a16:creationId xmlns="" xmlns:a16="http://schemas.microsoft.com/office/drawing/2014/main" id="{3C3C6EA9-B6E7-4C54-B487-26B99C5444AC}"/>
              </a:ext>
            </a:extLst>
          </p:cNvPr>
          <p:cNvSpPr>
            <a:spLocks noChangeShapeType="1"/>
          </p:cNvSpPr>
          <p:nvPr/>
        </p:nvSpPr>
        <p:spPr bwMode="auto">
          <a:xfrm flipH="1">
            <a:off x="7005638"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1" name="Line 27">
            <a:extLst>
              <a:ext uri="{FF2B5EF4-FFF2-40B4-BE49-F238E27FC236}">
                <a16:creationId xmlns="" xmlns:a16="http://schemas.microsoft.com/office/drawing/2014/main" id="{F19F9A80-F06F-4822-97EE-2FA3FBDC0A85}"/>
              </a:ext>
            </a:extLst>
          </p:cNvPr>
          <p:cNvSpPr>
            <a:spLocks noChangeShapeType="1"/>
          </p:cNvSpPr>
          <p:nvPr/>
        </p:nvSpPr>
        <p:spPr bwMode="auto">
          <a:xfrm flipH="1">
            <a:off x="717867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2" name="Line 28">
            <a:extLst>
              <a:ext uri="{FF2B5EF4-FFF2-40B4-BE49-F238E27FC236}">
                <a16:creationId xmlns="" xmlns:a16="http://schemas.microsoft.com/office/drawing/2014/main" id="{B91574AB-E5A7-4750-8F64-B8ED571FBB28}"/>
              </a:ext>
            </a:extLst>
          </p:cNvPr>
          <p:cNvSpPr>
            <a:spLocks noChangeShapeType="1"/>
          </p:cNvSpPr>
          <p:nvPr/>
        </p:nvSpPr>
        <p:spPr bwMode="auto">
          <a:xfrm flipH="1">
            <a:off x="735012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3" name="Line 29">
            <a:extLst>
              <a:ext uri="{FF2B5EF4-FFF2-40B4-BE49-F238E27FC236}">
                <a16:creationId xmlns="" xmlns:a16="http://schemas.microsoft.com/office/drawing/2014/main" id="{1D653CD9-D291-4C0E-BF84-B4A8FDA16585}"/>
              </a:ext>
            </a:extLst>
          </p:cNvPr>
          <p:cNvSpPr>
            <a:spLocks noChangeShapeType="1"/>
          </p:cNvSpPr>
          <p:nvPr/>
        </p:nvSpPr>
        <p:spPr bwMode="auto">
          <a:xfrm flipH="1">
            <a:off x="7523163"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4" name="Line 30">
            <a:extLst>
              <a:ext uri="{FF2B5EF4-FFF2-40B4-BE49-F238E27FC236}">
                <a16:creationId xmlns="" xmlns:a16="http://schemas.microsoft.com/office/drawing/2014/main" id="{B7EB2EB2-8C8A-4899-99E8-4FF5B13D4553}"/>
              </a:ext>
            </a:extLst>
          </p:cNvPr>
          <p:cNvSpPr>
            <a:spLocks noChangeShapeType="1"/>
          </p:cNvSpPr>
          <p:nvPr/>
        </p:nvSpPr>
        <p:spPr bwMode="auto">
          <a:xfrm flipH="1">
            <a:off x="7694613"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5" name="Line 31">
            <a:extLst>
              <a:ext uri="{FF2B5EF4-FFF2-40B4-BE49-F238E27FC236}">
                <a16:creationId xmlns="" xmlns:a16="http://schemas.microsoft.com/office/drawing/2014/main" id="{862D7944-44EA-434A-870F-5702F6D1CCFE}"/>
              </a:ext>
            </a:extLst>
          </p:cNvPr>
          <p:cNvSpPr>
            <a:spLocks noChangeShapeType="1"/>
          </p:cNvSpPr>
          <p:nvPr/>
        </p:nvSpPr>
        <p:spPr bwMode="auto">
          <a:xfrm flipH="1">
            <a:off x="7867650"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6" name="Line 32">
            <a:extLst>
              <a:ext uri="{FF2B5EF4-FFF2-40B4-BE49-F238E27FC236}">
                <a16:creationId xmlns="" xmlns:a16="http://schemas.microsoft.com/office/drawing/2014/main" id="{AB1C7376-377B-4144-8933-F8D3F593E8A2}"/>
              </a:ext>
            </a:extLst>
          </p:cNvPr>
          <p:cNvSpPr>
            <a:spLocks noChangeShapeType="1"/>
          </p:cNvSpPr>
          <p:nvPr/>
        </p:nvSpPr>
        <p:spPr bwMode="auto">
          <a:xfrm flipH="1">
            <a:off x="8039100"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7" name="Line 33">
            <a:extLst>
              <a:ext uri="{FF2B5EF4-FFF2-40B4-BE49-F238E27FC236}">
                <a16:creationId xmlns="" xmlns:a16="http://schemas.microsoft.com/office/drawing/2014/main" id="{98A8B302-A96C-4AF5-B9E1-74BF4DFE2721}"/>
              </a:ext>
            </a:extLst>
          </p:cNvPr>
          <p:cNvSpPr>
            <a:spLocks noChangeShapeType="1"/>
          </p:cNvSpPr>
          <p:nvPr/>
        </p:nvSpPr>
        <p:spPr bwMode="auto">
          <a:xfrm flipH="1">
            <a:off x="580072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8" name="Line 34">
            <a:extLst>
              <a:ext uri="{FF2B5EF4-FFF2-40B4-BE49-F238E27FC236}">
                <a16:creationId xmlns="" xmlns:a16="http://schemas.microsoft.com/office/drawing/2014/main" id="{ECC04847-45BA-4627-B4BD-B4871413CD70}"/>
              </a:ext>
            </a:extLst>
          </p:cNvPr>
          <p:cNvSpPr>
            <a:spLocks noChangeShapeType="1"/>
          </p:cNvSpPr>
          <p:nvPr/>
        </p:nvSpPr>
        <p:spPr bwMode="auto">
          <a:xfrm flipH="1">
            <a:off x="872807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69" name="Line 35">
            <a:extLst>
              <a:ext uri="{FF2B5EF4-FFF2-40B4-BE49-F238E27FC236}">
                <a16:creationId xmlns="" xmlns:a16="http://schemas.microsoft.com/office/drawing/2014/main" id="{F19945A9-EF5E-4C04-8625-5FF128176EBC}"/>
              </a:ext>
            </a:extLst>
          </p:cNvPr>
          <p:cNvSpPr>
            <a:spLocks noChangeShapeType="1"/>
          </p:cNvSpPr>
          <p:nvPr/>
        </p:nvSpPr>
        <p:spPr bwMode="auto">
          <a:xfrm flipH="1">
            <a:off x="8556625"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70" name="Line 36">
            <a:extLst>
              <a:ext uri="{FF2B5EF4-FFF2-40B4-BE49-F238E27FC236}">
                <a16:creationId xmlns="" xmlns:a16="http://schemas.microsoft.com/office/drawing/2014/main" id="{6B337895-D237-43BD-A2EC-443F750F79BD}"/>
              </a:ext>
            </a:extLst>
          </p:cNvPr>
          <p:cNvSpPr>
            <a:spLocks noChangeShapeType="1"/>
          </p:cNvSpPr>
          <p:nvPr/>
        </p:nvSpPr>
        <p:spPr bwMode="auto">
          <a:xfrm flipH="1">
            <a:off x="8383588"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71" name="Line 37">
            <a:extLst>
              <a:ext uri="{FF2B5EF4-FFF2-40B4-BE49-F238E27FC236}">
                <a16:creationId xmlns="" xmlns:a16="http://schemas.microsoft.com/office/drawing/2014/main" id="{DB1886CD-9D93-4F18-8986-176F7B1FD726}"/>
              </a:ext>
            </a:extLst>
          </p:cNvPr>
          <p:cNvSpPr>
            <a:spLocks noChangeShapeType="1"/>
          </p:cNvSpPr>
          <p:nvPr/>
        </p:nvSpPr>
        <p:spPr bwMode="auto">
          <a:xfrm flipH="1">
            <a:off x="8212138" y="3868738"/>
            <a:ext cx="85725" cy="92075"/>
          </a:xfrm>
          <a:prstGeom prst="line">
            <a:avLst/>
          </a:prstGeom>
          <a:noFill/>
          <a:ln w="952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nvGrpSpPr>
          <p:cNvPr id="109615" name="Group 47">
            <a:extLst>
              <a:ext uri="{FF2B5EF4-FFF2-40B4-BE49-F238E27FC236}">
                <a16:creationId xmlns="" xmlns:a16="http://schemas.microsoft.com/office/drawing/2014/main" id="{31BD73F0-856E-457A-8898-A4FC6EB31F94}"/>
              </a:ext>
            </a:extLst>
          </p:cNvPr>
          <p:cNvGrpSpPr>
            <a:grpSpLocks/>
          </p:cNvGrpSpPr>
          <p:nvPr/>
        </p:nvGrpSpPr>
        <p:grpSpPr bwMode="auto">
          <a:xfrm>
            <a:off x="7091368" y="2365376"/>
            <a:ext cx="709613" cy="1143001"/>
            <a:chOff x="4467" y="1490"/>
            <a:chExt cx="447" cy="720"/>
          </a:xfrm>
        </p:grpSpPr>
        <p:sp>
          <p:nvSpPr>
            <p:cNvPr id="6180" name="Line 9">
              <a:extLst>
                <a:ext uri="{FF2B5EF4-FFF2-40B4-BE49-F238E27FC236}">
                  <a16:creationId xmlns="" xmlns:a16="http://schemas.microsoft.com/office/drawing/2014/main" id="{DE18D811-CBB5-4CB6-A8CD-5513B1587C7A}"/>
                </a:ext>
              </a:extLst>
            </p:cNvPr>
            <p:cNvSpPr>
              <a:spLocks noChangeShapeType="1"/>
            </p:cNvSpPr>
            <p:nvPr/>
          </p:nvSpPr>
          <p:spPr bwMode="auto">
            <a:xfrm>
              <a:off x="4684" y="1616"/>
              <a:ext cx="0" cy="5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81" name="Rectangle 12">
              <a:extLst>
                <a:ext uri="{FF2B5EF4-FFF2-40B4-BE49-F238E27FC236}">
                  <a16:creationId xmlns="" xmlns:a16="http://schemas.microsoft.com/office/drawing/2014/main" id="{4316FCCA-B767-451C-A29C-F9F6A3BFBF00}"/>
                </a:ext>
              </a:extLst>
            </p:cNvPr>
            <p:cNvSpPr>
              <a:spLocks noChangeArrowheads="1"/>
            </p:cNvSpPr>
            <p:nvPr/>
          </p:nvSpPr>
          <p:spPr bwMode="auto">
            <a:xfrm rot="2193148" flipV="1">
              <a:off x="4674" y="1490"/>
              <a:ext cx="119" cy="12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latin typeface="Arial" panose="020B0604020202020204" pitchFamily="34" charset="0"/>
              </a:endParaRPr>
            </a:p>
          </p:txBody>
        </p:sp>
        <p:sp>
          <p:nvSpPr>
            <p:cNvPr id="6182" name="Text Box 15">
              <a:extLst>
                <a:ext uri="{FF2B5EF4-FFF2-40B4-BE49-F238E27FC236}">
                  <a16:creationId xmlns="" xmlns:a16="http://schemas.microsoft.com/office/drawing/2014/main" id="{3E2208AA-9411-472D-8296-DD85CD39EB18}"/>
                </a:ext>
              </a:extLst>
            </p:cNvPr>
            <p:cNvSpPr txBox="1">
              <a:spLocks noChangeArrowheads="1"/>
            </p:cNvSpPr>
            <p:nvPr/>
          </p:nvSpPr>
          <p:spPr bwMode="auto">
            <a:xfrm>
              <a:off x="4467" y="1919"/>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P</a:t>
              </a:r>
            </a:p>
          </p:txBody>
        </p:sp>
        <p:sp>
          <p:nvSpPr>
            <p:cNvPr id="6183" name="Freeform 18">
              <a:extLst>
                <a:ext uri="{FF2B5EF4-FFF2-40B4-BE49-F238E27FC236}">
                  <a16:creationId xmlns="" xmlns:a16="http://schemas.microsoft.com/office/drawing/2014/main" id="{76C2FEC1-2E6A-45EE-8194-C13F55499524}"/>
                </a:ext>
              </a:extLst>
            </p:cNvPr>
            <p:cNvSpPr>
              <a:spLocks/>
            </p:cNvSpPr>
            <p:nvPr/>
          </p:nvSpPr>
          <p:spPr bwMode="auto">
            <a:xfrm>
              <a:off x="4684" y="1733"/>
              <a:ext cx="109" cy="59"/>
            </a:xfrm>
            <a:custGeom>
              <a:avLst/>
              <a:gdLst>
                <a:gd name="T0" fmla="*/ 0 w 96"/>
                <a:gd name="T1" fmla="*/ 0 h 48"/>
                <a:gd name="T2" fmla="*/ 70 w 96"/>
                <a:gd name="T3" fmla="*/ 90 h 48"/>
                <a:gd name="T4" fmla="*/ 141 w 96"/>
                <a:gd name="T5" fmla="*/ 0 h 48"/>
                <a:gd name="T6" fmla="*/ 0 60000 65536"/>
                <a:gd name="T7" fmla="*/ 0 60000 65536"/>
                <a:gd name="T8" fmla="*/ 0 60000 65536"/>
              </a:gdLst>
              <a:ahLst/>
              <a:cxnLst>
                <a:cxn ang="T6">
                  <a:pos x="T0" y="T1"/>
                </a:cxn>
                <a:cxn ang="T7">
                  <a:pos x="T2" y="T3"/>
                </a:cxn>
                <a:cxn ang="T8">
                  <a:pos x="T4" y="T5"/>
                </a:cxn>
              </a:cxnLst>
              <a:rect l="0" t="0" r="r" b="b"/>
              <a:pathLst>
                <a:path w="96" h="48">
                  <a:moveTo>
                    <a:pt x="0" y="0"/>
                  </a:moveTo>
                  <a:cubicBezTo>
                    <a:pt x="16" y="24"/>
                    <a:pt x="32" y="48"/>
                    <a:pt x="48" y="48"/>
                  </a:cubicBezTo>
                  <a:cubicBezTo>
                    <a:pt x="64" y="48"/>
                    <a:pt x="88" y="8"/>
                    <a:pt x="9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84" name="Text Box 39">
              <a:extLst>
                <a:ext uri="{FF2B5EF4-FFF2-40B4-BE49-F238E27FC236}">
                  <a16:creationId xmlns="" xmlns:a16="http://schemas.microsoft.com/office/drawing/2014/main" id="{DAAEC46E-6538-4874-916E-37A4A60C1B13}"/>
                </a:ext>
              </a:extLst>
            </p:cNvPr>
            <p:cNvSpPr txBox="1">
              <a:spLocks noChangeArrowheads="1"/>
            </p:cNvSpPr>
            <p:nvPr/>
          </p:nvSpPr>
          <p:spPr bwMode="auto">
            <a:xfrm>
              <a:off x="4686" y="1638"/>
              <a:ext cx="2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n-US" sz="2400">
                  <a:latin typeface="Arial" panose="020B0604020202020204" pitchFamily="34" charset="0"/>
                </a:rPr>
                <a:t>α</a:t>
              </a:r>
            </a:p>
          </p:txBody>
        </p:sp>
        <p:sp>
          <p:nvSpPr>
            <p:cNvPr id="6185" name="Line 40">
              <a:extLst>
                <a:ext uri="{FF2B5EF4-FFF2-40B4-BE49-F238E27FC236}">
                  <a16:creationId xmlns="" xmlns:a16="http://schemas.microsoft.com/office/drawing/2014/main" id="{8D1213A7-79D1-4A42-BC4F-D2A3AAEA60EF}"/>
                </a:ext>
              </a:extLst>
            </p:cNvPr>
            <p:cNvSpPr>
              <a:spLocks noChangeShapeType="1"/>
            </p:cNvSpPr>
            <p:nvPr/>
          </p:nvSpPr>
          <p:spPr bwMode="auto">
            <a:xfrm>
              <a:off x="4522" y="1968"/>
              <a:ext cx="1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109614" name="Group 46">
            <a:extLst>
              <a:ext uri="{FF2B5EF4-FFF2-40B4-BE49-F238E27FC236}">
                <a16:creationId xmlns="" xmlns:a16="http://schemas.microsoft.com/office/drawing/2014/main" id="{BF9145BB-8D98-446F-949D-D9947848E8DD}"/>
              </a:ext>
            </a:extLst>
          </p:cNvPr>
          <p:cNvGrpSpPr>
            <a:grpSpLocks/>
          </p:cNvGrpSpPr>
          <p:nvPr/>
        </p:nvGrpSpPr>
        <p:grpSpPr bwMode="auto">
          <a:xfrm>
            <a:off x="6137691" y="2006600"/>
            <a:ext cx="471486" cy="1035050"/>
            <a:chOff x="3871" y="1499"/>
            <a:chExt cx="297" cy="652"/>
          </a:xfrm>
        </p:grpSpPr>
        <p:sp>
          <p:nvSpPr>
            <p:cNvPr id="6176" name="Line 10">
              <a:extLst>
                <a:ext uri="{FF2B5EF4-FFF2-40B4-BE49-F238E27FC236}">
                  <a16:creationId xmlns="" xmlns:a16="http://schemas.microsoft.com/office/drawing/2014/main" id="{5C6476CC-367D-4F70-A7D5-B303FED2740A}"/>
                </a:ext>
              </a:extLst>
            </p:cNvPr>
            <p:cNvSpPr>
              <a:spLocks noChangeShapeType="1"/>
            </p:cNvSpPr>
            <p:nvPr/>
          </p:nvSpPr>
          <p:spPr bwMode="auto">
            <a:xfrm>
              <a:off x="3925" y="1616"/>
              <a:ext cx="0" cy="5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6177" name="Rectangle 11">
              <a:extLst>
                <a:ext uri="{FF2B5EF4-FFF2-40B4-BE49-F238E27FC236}">
                  <a16:creationId xmlns="" xmlns:a16="http://schemas.microsoft.com/office/drawing/2014/main" id="{EDAB4625-5699-4744-A3F3-1ACFC923FEC8}"/>
                </a:ext>
              </a:extLst>
            </p:cNvPr>
            <p:cNvSpPr>
              <a:spLocks noChangeArrowheads="1"/>
            </p:cNvSpPr>
            <p:nvPr/>
          </p:nvSpPr>
          <p:spPr bwMode="auto">
            <a:xfrm>
              <a:off x="3871" y="1499"/>
              <a:ext cx="108" cy="11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latin typeface="Arial" panose="020B0604020202020204" pitchFamily="34" charset="0"/>
              </a:endParaRPr>
            </a:p>
          </p:txBody>
        </p:sp>
        <p:sp>
          <p:nvSpPr>
            <p:cNvPr id="6178" name="Text Box 16">
              <a:extLst>
                <a:ext uri="{FF2B5EF4-FFF2-40B4-BE49-F238E27FC236}">
                  <a16:creationId xmlns="" xmlns:a16="http://schemas.microsoft.com/office/drawing/2014/main" id="{EF09F712-F1DE-4473-934B-37D1563D531C}"/>
                </a:ext>
              </a:extLst>
            </p:cNvPr>
            <p:cNvSpPr txBox="1">
              <a:spLocks noChangeArrowheads="1"/>
            </p:cNvSpPr>
            <p:nvPr/>
          </p:nvSpPr>
          <p:spPr bwMode="auto">
            <a:xfrm>
              <a:off x="3922" y="1860"/>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P</a:t>
              </a:r>
            </a:p>
          </p:txBody>
        </p:sp>
        <p:sp>
          <p:nvSpPr>
            <p:cNvPr id="6179" name="Line 41">
              <a:extLst>
                <a:ext uri="{FF2B5EF4-FFF2-40B4-BE49-F238E27FC236}">
                  <a16:creationId xmlns="" xmlns:a16="http://schemas.microsoft.com/office/drawing/2014/main" id="{0227D597-5B0B-4D02-A843-384DC6D37E90}"/>
                </a:ext>
              </a:extLst>
            </p:cNvPr>
            <p:cNvSpPr>
              <a:spLocks noChangeShapeType="1"/>
            </p:cNvSpPr>
            <p:nvPr/>
          </p:nvSpPr>
          <p:spPr bwMode="auto">
            <a:xfrm>
              <a:off x="3979" y="1909"/>
              <a:ext cx="10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sp>
        <p:nvSpPr>
          <p:cNvPr id="109611" name="Text Box 43">
            <a:extLst>
              <a:ext uri="{FF2B5EF4-FFF2-40B4-BE49-F238E27FC236}">
                <a16:creationId xmlns="" xmlns:a16="http://schemas.microsoft.com/office/drawing/2014/main" id="{5A347B64-6455-4075-B568-E233D9DE37A4}"/>
              </a:ext>
            </a:extLst>
          </p:cNvPr>
          <p:cNvSpPr txBox="1">
            <a:spLocks noChangeArrowheads="1"/>
          </p:cNvSpPr>
          <p:nvPr/>
        </p:nvSpPr>
        <p:spPr bwMode="auto">
          <a:xfrm>
            <a:off x="321672" y="2058746"/>
            <a:ext cx="504029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800" b="1">
                <a:latin typeface="Arial" panose="020B0604020202020204" pitchFamily="34" charset="0"/>
              </a:rPr>
              <a:t>A = P.h</a:t>
            </a:r>
          </a:p>
          <a:p>
            <a:pPr algn="just" eaLnBrk="1" hangingPunct="1">
              <a:spcBef>
                <a:spcPct val="50000"/>
              </a:spcBef>
              <a:buClrTx/>
              <a:buSzTx/>
              <a:buFontTx/>
              <a:buNone/>
            </a:pPr>
            <a:r>
              <a:rPr lang="en-US" altLang="en-US" sz="2800">
                <a:latin typeface="Arial" panose="020B0604020202020204" pitchFamily="34" charset="0"/>
              </a:rPr>
              <a:t>- Công của trọng lực làm vật di chuyển trên mặt phẳng BC:</a:t>
            </a:r>
          </a:p>
          <a:p>
            <a:pPr algn="ctr" eaLnBrk="1" hangingPunct="1">
              <a:spcBef>
                <a:spcPct val="50000"/>
              </a:spcBef>
              <a:buClrTx/>
              <a:buSzTx/>
              <a:buFontTx/>
              <a:buNone/>
            </a:pPr>
            <a:r>
              <a:rPr lang="en-US" altLang="en-US" sz="2800">
                <a:latin typeface="Arial" panose="020B0604020202020204" pitchFamily="34" charset="0"/>
              </a:rPr>
              <a:t>A = P.s.cos</a:t>
            </a:r>
            <a:r>
              <a:rPr lang="en-US" altLang="en-US" sz="2800">
                <a:latin typeface="Arial" panose="020B0604020202020204" pitchFamily="34" charset="0"/>
                <a:sym typeface="Symbol" panose="05050102010706020507" pitchFamily="18" charset="2"/>
              </a:rPr>
              <a:t></a:t>
            </a:r>
          </a:p>
          <a:p>
            <a:pPr algn="just" eaLnBrk="1" hangingPunct="1">
              <a:spcBef>
                <a:spcPct val="50000"/>
              </a:spcBef>
              <a:buClrTx/>
              <a:buSzTx/>
              <a:buFontTx/>
              <a:buNone/>
            </a:pPr>
            <a:r>
              <a:rPr lang="en-US" altLang="en-US" sz="2800">
                <a:latin typeface="Arial" panose="020B0604020202020204" pitchFamily="34" charset="0"/>
                <a:sym typeface="Symbol" panose="05050102010706020507" pitchFamily="18" charset="2"/>
              </a:rPr>
              <a:t>Mà s.cos = h</a:t>
            </a:r>
          </a:p>
        </p:txBody>
      </p:sp>
      <p:sp>
        <p:nvSpPr>
          <p:cNvPr id="109612" name="Text Box 44">
            <a:extLst>
              <a:ext uri="{FF2B5EF4-FFF2-40B4-BE49-F238E27FC236}">
                <a16:creationId xmlns="" xmlns:a16="http://schemas.microsoft.com/office/drawing/2014/main" id="{0167E95F-DF85-4C12-A17C-23E5DF9A2DE1}"/>
              </a:ext>
            </a:extLst>
          </p:cNvPr>
          <p:cNvSpPr txBox="1">
            <a:spLocks noChangeArrowheads="1"/>
          </p:cNvSpPr>
          <p:nvPr/>
        </p:nvSpPr>
        <p:spPr bwMode="auto">
          <a:xfrm>
            <a:off x="4200988" y="4910587"/>
            <a:ext cx="5490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800">
                <a:latin typeface="Arial" panose="020B0604020202020204" pitchFamily="34" charset="0"/>
              </a:rPr>
              <a:t>Trọng lực là lực thế</a:t>
            </a:r>
          </a:p>
        </p:txBody>
      </p:sp>
      <p:sp>
        <p:nvSpPr>
          <p:cNvPr id="43" name="TextBox 42">
            <a:extLst>
              <a:ext uri="{FF2B5EF4-FFF2-40B4-BE49-F238E27FC236}">
                <a16:creationId xmlns="" xmlns:a16="http://schemas.microsoft.com/office/drawing/2014/main" id="{068F8D7C-8AD3-493A-95F8-FC279610C005}"/>
              </a:ext>
            </a:extLst>
          </p:cNvPr>
          <p:cNvSpPr txBox="1"/>
          <p:nvPr/>
        </p:nvSpPr>
        <p:spPr>
          <a:xfrm>
            <a:off x="467544" y="5805264"/>
            <a:ext cx="8202377" cy="861774"/>
          </a:xfrm>
          <a:prstGeom prst="rect">
            <a:avLst/>
          </a:prstGeom>
          <a:noFill/>
        </p:spPr>
        <p:txBody>
          <a:bodyPr wrap="square" rtlCol="0">
            <a:spAutoFit/>
          </a:bodyPr>
          <a:lstStyle/>
          <a:p>
            <a:pPr algn="ctr"/>
            <a:r>
              <a:rPr lang="en-US" sz="2500" i="1" dirty="0" err="1">
                <a:solidFill>
                  <a:srgbClr val="FF0000"/>
                </a:solidFill>
                <a:latin typeface="Arial" panose="020B0604020202020204" pitchFamily="34" charset="0"/>
              </a:rPr>
              <a:t>Lực</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thế</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là</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lực</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mà</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công</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của</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nó</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không</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phụ</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thuộc</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hình</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dạng</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đường</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đi</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chỉ</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phụ</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thuộc</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vào</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vị</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trí</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đầu</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và</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vị</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trí</a:t>
            </a:r>
            <a:r>
              <a:rPr lang="en-US" sz="2500" i="1" dirty="0">
                <a:solidFill>
                  <a:srgbClr val="FF0000"/>
                </a:solidFill>
                <a:latin typeface="Arial" panose="020B0604020202020204" pitchFamily="34" charset="0"/>
              </a:rPr>
              <a:t> </a:t>
            </a:r>
            <a:r>
              <a:rPr lang="en-US" sz="2500" i="1" dirty="0" err="1">
                <a:solidFill>
                  <a:srgbClr val="FF0000"/>
                </a:solidFill>
                <a:latin typeface="Arial" panose="020B0604020202020204" pitchFamily="34" charset="0"/>
              </a:rPr>
              <a:t>cuối</a:t>
            </a:r>
            <a:endParaRPr lang="en-US" sz="2500" i="1" dirty="0">
              <a:solidFill>
                <a:srgbClr val="FF0000"/>
              </a:solidFill>
              <a:latin typeface="Arial" panose="020B0604020202020204" pitchFamily="34" charset="0"/>
            </a:endParaRPr>
          </a:p>
        </p:txBody>
      </p:sp>
      <p:grpSp>
        <p:nvGrpSpPr>
          <p:cNvPr id="2" name="Group 1">
            <a:extLst>
              <a:ext uri="{FF2B5EF4-FFF2-40B4-BE49-F238E27FC236}">
                <a16:creationId xmlns="" xmlns:a16="http://schemas.microsoft.com/office/drawing/2014/main" id="{16A8BCFE-8EA7-4344-B7CC-41A15FA2EE72}"/>
              </a:ext>
            </a:extLst>
          </p:cNvPr>
          <p:cNvGrpSpPr/>
          <p:nvPr/>
        </p:nvGrpSpPr>
        <p:grpSpPr>
          <a:xfrm>
            <a:off x="467544" y="4942224"/>
            <a:ext cx="4850476" cy="657192"/>
            <a:chOff x="467544" y="4942224"/>
            <a:chExt cx="4850476" cy="657192"/>
          </a:xfrm>
        </p:grpSpPr>
        <p:pic>
          <p:nvPicPr>
            <p:cNvPr id="44" name="Picture 12" descr="empty-red-rectangle">
              <a:extLst>
                <a:ext uri="{FF2B5EF4-FFF2-40B4-BE49-F238E27FC236}">
                  <a16:creationId xmlns="" xmlns:a16="http://schemas.microsoft.com/office/drawing/2014/main" id="{596DB568-10B0-436A-BD5C-F72C822BF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942224"/>
              <a:ext cx="2016224" cy="6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 xmlns:a16="http://schemas.microsoft.com/office/drawing/2014/main" id="{590CD243-6D5C-4A1B-BDB2-A065C437A036}"/>
                </a:ext>
              </a:extLst>
            </p:cNvPr>
            <p:cNvSpPr txBox="1"/>
            <p:nvPr/>
          </p:nvSpPr>
          <p:spPr>
            <a:xfrm>
              <a:off x="467544" y="4971066"/>
              <a:ext cx="4850476" cy="523220"/>
            </a:xfrm>
            <a:prstGeom prst="rect">
              <a:avLst/>
            </a:prstGeom>
            <a:noFill/>
          </p:spPr>
          <p:txBody>
            <a:bodyPr wrap="square">
              <a:spAutoFit/>
            </a:bodyPr>
            <a:lstStyle/>
            <a:p>
              <a:pPr algn="ctr" eaLnBrk="1" hangingPunct="1">
                <a:spcBef>
                  <a:spcPct val="50000"/>
                </a:spcBef>
                <a:buClrTx/>
                <a:buSzTx/>
                <a:buFontTx/>
                <a:buNone/>
              </a:pPr>
              <a:r>
                <a:rPr lang="en-US" altLang="en-US" sz="2800" b="1">
                  <a:latin typeface="Arial" panose="020B0604020202020204" pitchFamily="34" charset="0"/>
                  <a:sym typeface="Symbol" panose="05050102010706020507" pitchFamily="18" charset="2"/>
                </a:rPr>
                <a:t>A = P.h</a:t>
              </a:r>
            </a:p>
          </p:txBody>
        </p:sp>
      </p:grpSp>
      <p:sp>
        <p:nvSpPr>
          <p:cNvPr id="48" name="TextBox 47">
            <a:extLst>
              <a:ext uri="{FF2B5EF4-FFF2-40B4-BE49-F238E27FC236}">
                <a16:creationId xmlns="" xmlns:a16="http://schemas.microsoft.com/office/drawing/2014/main" id="{7EE02FF6-85C4-47FD-8021-55B9332A4018}"/>
              </a:ext>
            </a:extLst>
          </p:cNvPr>
          <p:cNvSpPr txBox="1"/>
          <p:nvPr/>
        </p:nvSpPr>
        <p:spPr>
          <a:xfrm>
            <a:off x="898242" y="5076196"/>
            <a:ext cx="1362987" cy="523220"/>
          </a:xfrm>
          <a:prstGeom prst="rect">
            <a:avLst/>
          </a:prstGeom>
          <a:noFill/>
        </p:spPr>
        <p:txBody>
          <a:bodyPr wrap="square">
            <a:spAutoFit/>
          </a:bodyPr>
          <a:lstStyle/>
          <a:p>
            <a:r>
              <a:rPr lang="en-US" altLang="en-US" sz="2800" b="1">
                <a:latin typeface="Arial" panose="020B0604020202020204" pitchFamily="34" charset="0"/>
                <a:sym typeface="Symbol" panose="05050102010706020507" pitchFamily="18" charset="2"/>
              </a:rPr>
              <a:t></a:t>
            </a:r>
            <a:endParaRPr lang="en-US"/>
          </a:p>
        </p:txBody>
      </p:sp>
      <p:grpSp>
        <p:nvGrpSpPr>
          <p:cNvPr id="49" name="Group 48">
            <a:extLst>
              <a:ext uri="{FF2B5EF4-FFF2-40B4-BE49-F238E27FC236}">
                <a16:creationId xmlns="" xmlns:a16="http://schemas.microsoft.com/office/drawing/2014/main" id="{6DA60169-2DD4-49DC-A0AE-E9A27A263D92}"/>
              </a:ext>
            </a:extLst>
          </p:cNvPr>
          <p:cNvGrpSpPr/>
          <p:nvPr/>
        </p:nvGrpSpPr>
        <p:grpSpPr>
          <a:xfrm>
            <a:off x="2699792" y="75577"/>
            <a:ext cx="4244798" cy="552715"/>
            <a:chOff x="2193" y="0"/>
            <a:chExt cx="2245706" cy="1239104"/>
          </a:xfrm>
          <a:scene3d>
            <a:camera prst="orthographicFront"/>
            <a:lightRig rig="threePt" dir="t">
              <a:rot lat="0" lon="0" rev="7500000"/>
            </a:lightRig>
          </a:scene3d>
        </p:grpSpPr>
        <p:sp>
          <p:nvSpPr>
            <p:cNvPr id="50" name="Rounded Rectangle 169">
              <a:extLst>
                <a:ext uri="{FF2B5EF4-FFF2-40B4-BE49-F238E27FC236}">
                  <a16:creationId xmlns="" xmlns:a16="http://schemas.microsoft.com/office/drawing/2014/main" id="{7058DE32-4B74-468D-8165-1E68887DC420}"/>
                </a:ext>
              </a:extLst>
            </p:cNvPr>
            <p:cNvSpPr/>
            <p:nvPr/>
          </p:nvSpPr>
          <p:spPr>
            <a:xfrm>
              <a:off x="2193" y="0"/>
              <a:ext cx="2245706" cy="1239104"/>
            </a:xfrm>
            <a:prstGeom prst="roundRect">
              <a:avLst/>
            </a:prstGeom>
            <a:solidFill>
              <a:schemeClr val="tx1"/>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1" name="Rounded Rectangle 4">
              <a:extLst>
                <a:ext uri="{FF2B5EF4-FFF2-40B4-BE49-F238E27FC236}">
                  <a16:creationId xmlns="" xmlns:a16="http://schemas.microsoft.com/office/drawing/2014/main" id="{E321E772-8941-4C3B-9B12-9AD3ABC660CB}"/>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000" b="1">
                  <a:latin typeface="Arial" panose="020B0604020202020204" pitchFamily="34" charset="0"/>
                  <a:cs typeface="Arial" panose="020B0604020202020204" pitchFamily="34" charset="0"/>
                </a:rPr>
                <a:t>Ôn lại kiến thức cũ</a:t>
              </a:r>
            </a:p>
          </p:txBody>
        </p:sp>
      </p:grpSp>
      <p:sp>
        <p:nvSpPr>
          <p:cNvPr id="53" name="TextBox 52">
            <a:extLst>
              <a:ext uri="{FF2B5EF4-FFF2-40B4-BE49-F238E27FC236}">
                <a16:creationId xmlns="" xmlns:a16="http://schemas.microsoft.com/office/drawing/2014/main" id="{4F858F44-6546-4652-BE3F-C9977807319B}"/>
              </a:ext>
            </a:extLst>
          </p:cNvPr>
          <p:cNvSpPr txBox="1"/>
          <p:nvPr/>
        </p:nvSpPr>
        <p:spPr>
          <a:xfrm>
            <a:off x="342901" y="1537571"/>
            <a:ext cx="4851400" cy="954107"/>
          </a:xfrm>
          <a:prstGeom prst="rect">
            <a:avLst/>
          </a:prstGeom>
          <a:noFill/>
        </p:spPr>
        <p:txBody>
          <a:bodyPr wrap="square">
            <a:spAutoFit/>
          </a:bodyPr>
          <a:lstStyle/>
          <a:p>
            <a:pPr eaLnBrk="1" hangingPunct="1">
              <a:spcBef>
                <a:spcPct val="50000"/>
              </a:spcBef>
              <a:buClrTx/>
              <a:buSzTx/>
              <a:buFontTx/>
              <a:buNone/>
            </a:pPr>
            <a:r>
              <a:rPr lang="en-US" altLang="en-US" sz="2800">
                <a:latin typeface="Arial" panose="020B0604020202020204" pitchFamily="34" charset="0"/>
              </a:rPr>
              <a:t>- Công của trọng lực khi vật rơi tự do:</a:t>
            </a:r>
          </a:p>
        </p:txBody>
      </p:sp>
      <p:pic>
        <p:nvPicPr>
          <p:cNvPr id="54" name="Picture 14" descr="http://tmjpainandtreatment.com/wp-content/uploads/2014/09/little-man-with-red-question-mark.jpg">
            <a:hlinkClick r:id="rId3"/>
            <a:extLst>
              <a:ext uri="{FF2B5EF4-FFF2-40B4-BE49-F238E27FC236}">
                <a16:creationId xmlns="" xmlns:a16="http://schemas.microsoft.com/office/drawing/2014/main" id="{F717B260-2821-41E5-8D29-0A7921F2E8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31" y="501638"/>
            <a:ext cx="735362" cy="10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31">
            <a:extLst>
              <a:ext uri="{FF2B5EF4-FFF2-40B4-BE49-F238E27FC236}">
                <a16:creationId xmlns="" xmlns:a16="http://schemas.microsoft.com/office/drawing/2014/main" id="{E104E3E4-EBE1-4371-888A-88F566C8D190}"/>
              </a:ext>
            </a:extLst>
          </p:cNvPr>
          <p:cNvSpPr>
            <a:spLocks noChangeArrowheads="1"/>
          </p:cNvSpPr>
          <p:nvPr/>
        </p:nvSpPr>
        <p:spPr bwMode="auto">
          <a:xfrm>
            <a:off x="771995" y="724919"/>
            <a:ext cx="81003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i="1">
                <a:solidFill>
                  <a:srgbClr val="0070C0"/>
                </a:solidFill>
              </a:rPr>
              <a:t>Công của trọng lực được xác định bằng biểu thức nào?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109611">
                                            <p:txEl>
                                              <p:pRg st="0" end="0"/>
                                            </p:txEl>
                                          </p:spTgt>
                                        </p:tgtEl>
                                        <p:attrNameLst>
                                          <p:attrName>style.visibility</p:attrName>
                                        </p:attrNameLst>
                                      </p:cBhvr>
                                      <p:to>
                                        <p:strVal val="visible"/>
                                      </p:to>
                                    </p:set>
                                    <p:animEffect transition="in" filter="fade">
                                      <p:cBhvr>
                                        <p:cTn id="10" dur="500"/>
                                        <p:tgtEl>
                                          <p:spTgt spid="1096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611">
                                            <p:txEl>
                                              <p:pRg st="1" end="1"/>
                                            </p:txEl>
                                          </p:spTgt>
                                        </p:tgtEl>
                                        <p:attrNameLst>
                                          <p:attrName>style.visibility</p:attrName>
                                        </p:attrNameLst>
                                      </p:cBhvr>
                                      <p:to>
                                        <p:strVal val="visible"/>
                                      </p:to>
                                    </p:set>
                                    <p:animEffect transition="in" filter="fade">
                                      <p:cBhvr>
                                        <p:cTn id="15" dur="500"/>
                                        <p:tgtEl>
                                          <p:spTgt spid="1096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9611">
                                            <p:txEl>
                                              <p:pRg st="2" end="2"/>
                                            </p:txEl>
                                          </p:spTgt>
                                        </p:tgtEl>
                                        <p:attrNameLst>
                                          <p:attrName>style.visibility</p:attrName>
                                        </p:attrNameLst>
                                      </p:cBhvr>
                                      <p:to>
                                        <p:strVal val="visible"/>
                                      </p:to>
                                    </p:set>
                                    <p:animEffect transition="in" filter="fade">
                                      <p:cBhvr>
                                        <p:cTn id="20" dur="500"/>
                                        <p:tgtEl>
                                          <p:spTgt spid="1096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9611">
                                            <p:txEl>
                                              <p:pRg st="3" end="3"/>
                                            </p:txEl>
                                          </p:spTgt>
                                        </p:tgtEl>
                                        <p:attrNameLst>
                                          <p:attrName>style.visibility</p:attrName>
                                        </p:attrNameLst>
                                      </p:cBhvr>
                                      <p:to>
                                        <p:strVal val="visible"/>
                                      </p:to>
                                    </p:set>
                                    <p:animEffect transition="in" filter="fade">
                                      <p:cBhvr>
                                        <p:cTn id="25" dur="500"/>
                                        <p:tgtEl>
                                          <p:spTgt spid="1096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9612"/>
                                        </p:tgtEl>
                                        <p:attrNameLst>
                                          <p:attrName>style.visibility</p:attrName>
                                        </p:attrNameLst>
                                      </p:cBhvr>
                                      <p:to>
                                        <p:strVal val="visible"/>
                                      </p:to>
                                    </p:set>
                                    <p:animEffect transition="in" filter="fade">
                                      <p:cBhvr>
                                        <p:cTn id="38" dur="500"/>
                                        <p:tgtEl>
                                          <p:spTgt spid="1096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2" grpId="0"/>
      <p:bldP spid="43" grpId="0"/>
      <p:bldP spid="48"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iagram&#10;&#10;Description automatically generated">
            <a:extLst>
              <a:ext uri="{FF2B5EF4-FFF2-40B4-BE49-F238E27FC236}">
                <a16:creationId xmlns="" xmlns:a16="http://schemas.microsoft.com/office/drawing/2014/main" id="{9517CE26-97D3-497C-B98C-A2F25C055F88}"/>
              </a:ext>
            </a:extLst>
          </p:cNvPr>
          <p:cNvPicPr>
            <a:picLocks noChangeAspect="1"/>
          </p:cNvPicPr>
          <p:nvPr/>
        </p:nvPicPr>
        <p:blipFill rotWithShape="1">
          <a:blip r:embed="rId4">
            <a:extLst>
              <a:ext uri="{28A0092B-C50C-407E-A947-70E740481C1C}">
                <a14:useLocalDpi xmlns:a14="http://schemas.microsoft.com/office/drawing/2010/main" val="0"/>
              </a:ext>
            </a:extLst>
          </a:blip>
          <a:srcRect l="8217" t="-1413" r="13703" b="29456"/>
          <a:stretch/>
        </p:blipFill>
        <p:spPr>
          <a:xfrm>
            <a:off x="53164" y="-83128"/>
            <a:ext cx="9068918" cy="4701310"/>
          </a:xfrm>
          <a:prstGeom prst="rect">
            <a:avLst/>
          </a:prstGeom>
        </p:spPr>
      </p:pic>
      <p:pic>
        <p:nvPicPr>
          <p:cNvPr id="3" name="Picture 2" descr="Diagram&#10;&#10;Description automatically generated">
            <a:extLst>
              <a:ext uri="{FF2B5EF4-FFF2-40B4-BE49-F238E27FC236}">
                <a16:creationId xmlns="" xmlns:a16="http://schemas.microsoft.com/office/drawing/2014/main" id="{E5960C84-8392-4A89-AF47-4E8BF97A5B86}"/>
              </a:ext>
            </a:extLst>
          </p:cNvPr>
          <p:cNvPicPr>
            <a:picLocks noChangeAspect="1"/>
          </p:cNvPicPr>
          <p:nvPr/>
        </p:nvPicPr>
        <p:blipFill rotWithShape="1">
          <a:blip r:embed="rId5">
            <a:extLst>
              <a:ext uri="{28A0092B-C50C-407E-A947-70E740481C1C}">
                <a14:useLocalDpi xmlns:a14="http://schemas.microsoft.com/office/drawing/2010/main" val="0"/>
              </a:ext>
            </a:extLst>
          </a:blip>
          <a:srcRect t="-604" r="1098" b="9402"/>
          <a:stretch/>
        </p:blipFill>
        <p:spPr>
          <a:xfrm>
            <a:off x="21918" y="4653136"/>
            <a:ext cx="4421175" cy="2199532"/>
          </a:xfrm>
          <a:prstGeom prst="rect">
            <a:avLst/>
          </a:prstGeom>
        </p:spPr>
      </p:pic>
      <p:pic>
        <p:nvPicPr>
          <p:cNvPr id="4" name="Picture 3">
            <a:extLst>
              <a:ext uri="{FF2B5EF4-FFF2-40B4-BE49-F238E27FC236}">
                <a16:creationId xmlns="" xmlns:a16="http://schemas.microsoft.com/office/drawing/2014/main" id="{CF1E321C-6848-4C9A-8A39-6C888F325C64}"/>
              </a:ext>
            </a:extLst>
          </p:cNvPr>
          <p:cNvPicPr>
            <a:picLocks noChangeAspect="1"/>
          </p:cNvPicPr>
          <p:nvPr/>
        </p:nvPicPr>
        <p:blipFill>
          <a:blip r:embed="rId6"/>
          <a:stretch>
            <a:fillRect/>
          </a:stretch>
        </p:blipFill>
        <p:spPr>
          <a:xfrm>
            <a:off x="4700909" y="4941168"/>
            <a:ext cx="4415471" cy="1854153"/>
          </a:xfrm>
          <a:prstGeom prst="rect">
            <a:avLst/>
          </a:prstGeom>
          <a:ln>
            <a:noFill/>
          </a:ln>
          <a:effectLst>
            <a:softEdge rad="112500"/>
          </a:effectLst>
        </p:spPr>
      </p:pic>
      <p:sp>
        <p:nvSpPr>
          <p:cNvPr id="5" name="Rectangle 8">
            <a:extLst>
              <a:ext uri="{FF2B5EF4-FFF2-40B4-BE49-F238E27FC236}">
                <a16:creationId xmlns="" xmlns:a16="http://schemas.microsoft.com/office/drawing/2014/main" id="{2A6918DC-9CE9-429C-93F7-95BC25C4497E}"/>
              </a:ext>
            </a:extLst>
          </p:cNvPr>
          <p:cNvSpPr>
            <a:spLocks noChangeArrowheads="1"/>
          </p:cNvSpPr>
          <p:nvPr/>
        </p:nvSpPr>
        <p:spPr bwMode="auto">
          <a:xfrm>
            <a:off x="-19682" y="2348880"/>
            <a:ext cx="9136062" cy="280035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 xmlns:a16="http://schemas.microsoft.com/office/drawing/2014/main" id="{75330105-8ECE-43CB-80A8-6A86C0654D0F}"/>
              </a:ext>
            </a:extLst>
          </p:cNvPr>
          <p:cNvSpPr>
            <a:spLocks noChangeArrowheads="1"/>
          </p:cNvSpPr>
          <p:nvPr>
            <p:custDataLst>
              <p:tags r:id="rId1"/>
            </p:custDataLst>
          </p:nvPr>
        </p:nvSpPr>
        <p:spPr bwMode="auto">
          <a:xfrm>
            <a:off x="-621059" y="3019233"/>
            <a:ext cx="9966125" cy="102155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ja-JP" altLang="en-US" sz="5400" b="1">
                <a:solidFill>
                  <a:srgbClr val="C00000"/>
                </a:solidFill>
                <a:ea typeface="ＭＳ Ｐゴシック" panose="020B0600070205080204" pitchFamily="50" charset="-128"/>
              </a:rPr>
              <a:t>　</a:t>
            </a:r>
            <a:r>
              <a:rPr lang="en-US" altLang="en-US" sz="5400" b="1">
                <a:solidFill>
                  <a:srgbClr val="C00000"/>
                </a:solidFill>
              </a:rPr>
              <a:t>Công của lực điện trường</a:t>
            </a:r>
          </a:p>
        </p:txBody>
      </p:sp>
      <p:sp>
        <p:nvSpPr>
          <p:cNvPr id="7" name="TextBox 11">
            <a:extLst>
              <a:ext uri="{FF2B5EF4-FFF2-40B4-BE49-F238E27FC236}">
                <a16:creationId xmlns="" xmlns:a16="http://schemas.microsoft.com/office/drawing/2014/main" id="{3B9AA400-6EC5-4E27-B0FA-F19EE20F4C3A}"/>
              </a:ext>
            </a:extLst>
          </p:cNvPr>
          <p:cNvSpPr>
            <a:spLocks noChangeArrowheads="1"/>
          </p:cNvSpPr>
          <p:nvPr>
            <p:custDataLst>
              <p:tags r:id="rId2"/>
            </p:custDataLst>
          </p:nvPr>
        </p:nvSpPr>
        <p:spPr bwMode="auto">
          <a:xfrm>
            <a:off x="-260690" y="2383983"/>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4:</a:t>
            </a:r>
          </a:p>
        </p:txBody>
      </p:sp>
    </p:spTree>
    <p:extLst>
      <p:ext uri="{BB962C8B-B14F-4D97-AF65-F5344CB8AC3E}">
        <p14:creationId xmlns:p14="http://schemas.microsoft.com/office/powerpoint/2010/main" val="265035611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EE6DD72-5518-462C-B4EC-D3210E0CD5F9}"/>
              </a:ext>
            </a:extLst>
          </p:cNvPr>
          <p:cNvGrpSpPr/>
          <p:nvPr/>
        </p:nvGrpSpPr>
        <p:grpSpPr>
          <a:xfrm>
            <a:off x="2411760" y="116632"/>
            <a:ext cx="4244798" cy="552715"/>
            <a:chOff x="2193" y="0"/>
            <a:chExt cx="2245706" cy="1239104"/>
          </a:xfrm>
          <a:scene3d>
            <a:camera prst="orthographicFront"/>
            <a:lightRig rig="threePt" dir="t">
              <a:rot lat="0" lon="0" rev="7500000"/>
            </a:lightRig>
          </a:scene3d>
        </p:grpSpPr>
        <p:sp>
          <p:nvSpPr>
            <p:cNvPr id="3" name="Rounded Rectangle 169">
              <a:extLst>
                <a:ext uri="{FF2B5EF4-FFF2-40B4-BE49-F238E27FC236}">
                  <a16:creationId xmlns="" xmlns:a16="http://schemas.microsoft.com/office/drawing/2014/main" id="{362AF881-9E14-4EB9-973D-44DBD9970BC3}"/>
                </a:ext>
              </a:extLst>
            </p:cNvPr>
            <p:cNvSpPr/>
            <p:nvPr/>
          </p:nvSpPr>
          <p:spPr>
            <a:xfrm>
              <a:off x="2193" y="0"/>
              <a:ext cx="2245706" cy="1239104"/>
            </a:xfrm>
            <a:prstGeom prst="roundRect">
              <a:avLst/>
            </a:prstGeom>
            <a:solidFill>
              <a:schemeClr val="tx1"/>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 name="Rounded Rectangle 4">
              <a:extLst>
                <a:ext uri="{FF2B5EF4-FFF2-40B4-BE49-F238E27FC236}">
                  <a16:creationId xmlns="" xmlns:a16="http://schemas.microsoft.com/office/drawing/2014/main" id="{403FF3B8-B851-4337-9397-502D3495C85A}"/>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000" b="1">
                  <a:latin typeface="Arial" panose="020B0604020202020204" pitchFamily="34" charset="0"/>
                  <a:cs typeface="Arial" panose="020B0604020202020204" pitchFamily="34" charset="0"/>
                </a:rPr>
                <a:t>Thảo luận</a:t>
              </a:r>
            </a:p>
          </p:txBody>
        </p:sp>
      </p:grpSp>
      <p:pic>
        <p:nvPicPr>
          <p:cNvPr id="5" name="Picture 12" descr="http://holykaw.alltop.com/wp-content/uploads/2013/03/Fotolia_42267434_Subscription_XXL-472x600.jpg">
            <a:hlinkClick r:id="rId2"/>
            <a:extLst>
              <a:ext uri="{FF2B5EF4-FFF2-40B4-BE49-F238E27FC236}">
                <a16:creationId xmlns="" xmlns:a16="http://schemas.microsoft.com/office/drawing/2014/main" id="{D34B1C64-2775-4625-B182-898882C5D2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25144"/>
            <a:ext cx="12477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1">
            <a:extLst>
              <a:ext uri="{FF2B5EF4-FFF2-40B4-BE49-F238E27FC236}">
                <a16:creationId xmlns="" xmlns:a16="http://schemas.microsoft.com/office/drawing/2014/main" id="{32287284-B3C7-430F-AE00-F3EB9F49143A}"/>
              </a:ext>
            </a:extLst>
          </p:cNvPr>
          <p:cNvSpPr>
            <a:spLocks noChangeArrowheads="1"/>
          </p:cNvSpPr>
          <p:nvPr/>
        </p:nvSpPr>
        <p:spPr bwMode="auto">
          <a:xfrm>
            <a:off x="1571303" y="5041840"/>
            <a:ext cx="6432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i="1">
                <a:solidFill>
                  <a:srgbClr val="0070C0"/>
                </a:solidFill>
              </a:rPr>
              <a:t>Điều gì xảy ra khi đặt một điện tích trong điện trường đều?</a:t>
            </a:r>
          </a:p>
        </p:txBody>
      </p:sp>
      <p:sp>
        <p:nvSpPr>
          <p:cNvPr id="7" name="Rectangle 31">
            <a:extLst>
              <a:ext uri="{FF2B5EF4-FFF2-40B4-BE49-F238E27FC236}">
                <a16:creationId xmlns="" xmlns:a16="http://schemas.microsoft.com/office/drawing/2014/main" id="{5C79C53F-DF84-4A65-B5D3-7D856CEFD254}"/>
              </a:ext>
            </a:extLst>
          </p:cNvPr>
          <p:cNvSpPr>
            <a:spLocks noChangeArrowheads="1"/>
          </p:cNvSpPr>
          <p:nvPr/>
        </p:nvSpPr>
        <p:spPr bwMode="auto">
          <a:xfrm>
            <a:off x="467544" y="720067"/>
            <a:ext cx="80437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i="1"/>
              <a:t>Điện trường đều có cường độ điện trường tại mọi điểm đều như nhau  </a:t>
            </a:r>
          </a:p>
        </p:txBody>
      </p:sp>
      <p:grpSp>
        <p:nvGrpSpPr>
          <p:cNvPr id="8" name="Group 7">
            <a:extLst>
              <a:ext uri="{FF2B5EF4-FFF2-40B4-BE49-F238E27FC236}">
                <a16:creationId xmlns="" xmlns:a16="http://schemas.microsoft.com/office/drawing/2014/main" id="{FF8A927C-3D4F-4044-B972-0484C84CA1F7}"/>
              </a:ext>
            </a:extLst>
          </p:cNvPr>
          <p:cNvGrpSpPr/>
          <p:nvPr/>
        </p:nvGrpSpPr>
        <p:grpSpPr>
          <a:xfrm>
            <a:off x="683568" y="1681286"/>
            <a:ext cx="4998935" cy="3083839"/>
            <a:chOff x="112954" y="3625561"/>
            <a:chExt cx="4705719" cy="3129303"/>
          </a:xfrm>
        </p:grpSpPr>
        <p:pic>
          <p:nvPicPr>
            <p:cNvPr id="9" name="Picture 8">
              <a:extLst>
                <a:ext uri="{FF2B5EF4-FFF2-40B4-BE49-F238E27FC236}">
                  <a16:creationId xmlns="" xmlns:a16="http://schemas.microsoft.com/office/drawing/2014/main" id="{C811BFCA-89E0-4520-826A-DE144D630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54" y="3625561"/>
              <a:ext cx="4705719" cy="3129303"/>
            </a:xfrm>
            <a:prstGeom prst="rect">
              <a:avLst/>
            </a:prstGeom>
            <a:ln>
              <a:noFill/>
            </a:ln>
            <a:effectLst>
              <a:softEdge rad="112500"/>
            </a:effectLst>
          </p:spPr>
        </p:pic>
        <p:grpSp>
          <p:nvGrpSpPr>
            <p:cNvPr id="10" name="Group 9">
              <a:extLst>
                <a:ext uri="{FF2B5EF4-FFF2-40B4-BE49-F238E27FC236}">
                  <a16:creationId xmlns="" xmlns:a16="http://schemas.microsoft.com/office/drawing/2014/main" id="{68F11ED4-BDE9-443B-AFEF-D4B643FE38E7}"/>
                </a:ext>
              </a:extLst>
            </p:cNvPr>
            <p:cNvGrpSpPr/>
            <p:nvPr/>
          </p:nvGrpSpPr>
          <p:grpSpPr>
            <a:xfrm>
              <a:off x="3157758" y="4196374"/>
              <a:ext cx="945212" cy="2130355"/>
              <a:chOff x="7365680" y="711913"/>
              <a:chExt cx="840998" cy="1933964"/>
            </a:xfrm>
          </p:grpSpPr>
          <p:sp>
            <p:nvSpPr>
              <p:cNvPr id="15" name="TextBox 14">
                <a:extLst>
                  <a:ext uri="{FF2B5EF4-FFF2-40B4-BE49-F238E27FC236}">
                    <a16:creationId xmlns="" xmlns:a16="http://schemas.microsoft.com/office/drawing/2014/main" id="{926D4FC7-ED84-4C5D-97AA-9117D4A16209}"/>
                  </a:ext>
                </a:extLst>
              </p:cNvPr>
              <p:cNvSpPr txBox="1"/>
              <p:nvPr/>
            </p:nvSpPr>
            <p:spPr>
              <a:xfrm flipH="1">
                <a:off x="7372102" y="711913"/>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16" name="TextBox 15">
                <a:extLst>
                  <a:ext uri="{FF2B5EF4-FFF2-40B4-BE49-F238E27FC236}">
                    <a16:creationId xmlns="" xmlns:a16="http://schemas.microsoft.com/office/drawing/2014/main" id="{789306A8-6341-4DC8-B820-71E85E3E953C}"/>
                  </a:ext>
                </a:extLst>
              </p:cNvPr>
              <p:cNvSpPr txBox="1"/>
              <p:nvPr/>
            </p:nvSpPr>
            <p:spPr>
              <a:xfrm flipH="1">
                <a:off x="7375405" y="1339583"/>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17" name="TextBox 16">
                <a:extLst>
                  <a:ext uri="{FF2B5EF4-FFF2-40B4-BE49-F238E27FC236}">
                    <a16:creationId xmlns="" xmlns:a16="http://schemas.microsoft.com/office/drawing/2014/main" id="{30D851FD-067C-41E2-9DFF-4864D2054117}"/>
                  </a:ext>
                </a:extLst>
              </p:cNvPr>
              <p:cNvSpPr txBox="1"/>
              <p:nvPr/>
            </p:nvSpPr>
            <p:spPr>
              <a:xfrm flipH="1">
                <a:off x="7365680" y="1937991"/>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grpSp>
        <p:grpSp>
          <p:nvGrpSpPr>
            <p:cNvPr id="11" name="Group 10">
              <a:extLst>
                <a:ext uri="{FF2B5EF4-FFF2-40B4-BE49-F238E27FC236}">
                  <a16:creationId xmlns="" xmlns:a16="http://schemas.microsoft.com/office/drawing/2014/main" id="{F79B16B5-4C01-4689-964C-3409C6410B78}"/>
                </a:ext>
              </a:extLst>
            </p:cNvPr>
            <p:cNvGrpSpPr/>
            <p:nvPr/>
          </p:nvGrpSpPr>
          <p:grpSpPr>
            <a:xfrm>
              <a:off x="1405392" y="4243486"/>
              <a:ext cx="961118" cy="2126528"/>
              <a:chOff x="7433015" y="848055"/>
              <a:chExt cx="855151" cy="1930490"/>
            </a:xfrm>
          </p:grpSpPr>
          <p:sp>
            <p:nvSpPr>
              <p:cNvPr id="12" name="TextBox 11">
                <a:extLst>
                  <a:ext uri="{FF2B5EF4-FFF2-40B4-BE49-F238E27FC236}">
                    <a16:creationId xmlns="" xmlns:a16="http://schemas.microsoft.com/office/drawing/2014/main" id="{ED5EF59B-4409-4A06-BCFB-D2E61E59B068}"/>
                  </a:ext>
                </a:extLst>
              </p:cNvPr>
              <p:cNvSpPr txBox="1"/>
              <p:nvPr/>
            </p:nvSpPr>
            <p:spPr>
              <a:xfrm flipH="1">
                <a:off x="7456893" y="848055"/>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13" name="TextBox 12">
                <a:extLst>
                  <a:ext uri="{FF2B5EF4-FFF2-40B4-BE49-F238E27FC236}">
                    <a16:creationId xmlns="" xmlns:a16="http://schemas.microsoft.com/office/drawing/2014/main" id="{A7B94583-608F-4176-A02E-F168E9878F4C}"/>
                  </a:ext>
                </a:extLst>
              </p:cNvPr>
              <p:cNvSpPr txBox="1"/>
              <p:nvPr/>
            </p:nvSpPr>
            <p:spPr>
              <a:xfrm flipH="1">
                <a:off x="7433015" y="1446567"/>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14" name="TextBox 13">
                <a:extLst>
                  <a:ext uri="{FF2B5EF4-FFF2-40B4-BE49-F238E27FC236}">
                    <a16:creationId xmlns="" xmlns:a16="http://schemas.microsoft.com/office/drawing/2014/main" id="{33D903F3-8DDB-4F0D-B6D1-AA2153D6078E}"/>
                  </a:ext>
                </a:extLst>
              </p:cNvPr>
              <p:cNvSpPr txBox="1"/>
              <p:nvPr/>
            </p:nvSpPr>
            <p:spPr>
              <a:xfrm flipH="1">
                <a:off x="7433015" y="2135917"/>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grpSp>
      </p:grpSp>
      <p:pic>
        <p:nvPicPr>
          <p:cNvPr id="18" name="Picture 17" descr="A picture containing building, mirror, light, truck&#10;&#10;Description automatically generated">
            <a:extLst>
              <a:ext uri="{FF2B5EF4-FFF2-40B4-BE49-F238E27FC236}">
                <a16:creationId xmlns="" xmlns:a16="http://schemas.microsoft.com/office/drawing/2014/main" id="{016BC48D-BB8A-4686-A0A6-B9A3ECB10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128" y="2060848"/>
            <a:ext cx="3033670" cy="2127124"/>
          </a:xfrm>
          <a:prstGeom prst="rect">
            <a:avLst/>
          </a:prstGeom>
        </p:spPr>
      </p:pic>
    </p:spTree>
    <p:extLst>
      <p:ext uri="{BB962C8B-B14F-4D97-AF65-F5344CB8AC3E}">
        <p14:creationId xmlns:p14="http://schemas.microsoft.com/office/powerpoint/2010/main" val="18506560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Text Box 8">
            <a:extLst>
              <a:ext uri="{FF2B5EF4-FFF2-40B4-BE49-F238E27FC236}">
                <a16:creationId xmlns="" xmlns:a16="http://schemas.microsoft.com/office/drawing/2014/main" id="{8D6B75C3-1B15-417E-936D-FA43A97B5AC7}"/>
              </a:ext>
            </a:extLst>
          </p:cNvPr>
          <p:cNvSpPr txBox="1">
            <a:spLocks noChangeArrowheads="1"/>
          </p:cNvSpPr>
          <p:nvPr/>
        </p:nvSpPr>
        <p:spPr bwMode="auto">
          <a:xfrm>
            <a:off x="290512" y="637014"/>
            <a:ext cx="699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600" i="1">
                <a:solidFill>
                  <a:srgbClr val="002060"/>
                </a:solidFill>
                <a:latin typeface="Arial" panose="020B0604020202020204" pitchFamily="34" charset="0"/>
              </a:rPr>
              <a:t>1. Đặc điểm của lực điện tác dụng lên một điện tích đặt trong điện trường đều :</a:t>
            </a:r>
            <a:endParaRPr lang="vi-VN" altLang="en-US" sz="2600" i="1">
              <a:solidFill>
                <a:srgbClr val="002060"/>
              </a:solidFill>
              <a:latin typeface="Arial" panose="020B0604020202020204" pitchFamily="34" charset="0"/>
            </a:endParaRPr>
          </a:p>
        </p:txBody>
      </p:sp>
      <p:grpSp>
        <p:nvGrpSpPr>
          <p:cNvPr id="66617" name="Group 57">
            <a:extLst>
              <a:ext uri="{FF2B5EF4-FFF2-40B4-BE49-F238E27FC236}">
                <a16:creationId xmlns="" xmlns:a16="http://schemas.microsoft.com/office/drawing/2014/main" id="{6CBC1BA7-57D8-477F-9C3C-59E3B9A18D82}"/>
              </a:ext>
            </a:extLst>
          </p:cNvPr>
          <p:cNvGrpSpPr>
            <a:grpSpLocks/>
          </p:cNvGrpSpPr>
          <p:nvPr/>
        </p:nvGrpSpPr>
        <p:grpSpPr bwMode="auto">
          <a:xfrm>
            <a:off x="6156325" y="1530351"/>
            <a:ext cx="3291086" cy="2576513"/>
            <a:chOff x="3434" y="964"/>
            <a:chExt cx="2568" cy="1623"/>
          </a:xfrm>
        </p:grpSpPr>
        <p:sp>
          <p:nvSpPr>
            <p:cNvPr id="66570" name="Rectangle 10">
              <a:extLst>
                <a:ext uri="{FF2B5EF4-FFF2-40B4-BE49-F238E27FC236}">
                  <a16:creationId xmlns="" xmlns:a16="http://schemas.microsoft.com/office/drawing/2014/main" id="{4643FCE9-843E-45E4-A585-F6397A168F91}"/>
                </a:ext>
              </a:extLst>
            </p:cNvPr>
            <p:cNvSpPr>
              <a:spLocks noChangeArrowheads="1"/>
            </p:cNvSpPr>
            <p:nvPr/>
          </p:nvSpPr>
          <p:spPr bwMode="auto">
            <a:xfrm>
              <a:off x="3434" y="1023"/>
              <a:ext cx="2304" cy="19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66571" name="Rectangle 11">
              <a:extLst>
                <a:ext uri="{FF2B5EF4-FFF2-40B4-BE49-F238E27FC236}">
                  <a16:creationId xmlns="" xmlns:a16="http://schemas.microsoft.com/office/drawing/2014/main" id="{C45139F2-5106-40A4-8BC5-60581675B4AA}"/>
                </a:ext>
              </a:extLst>
            </p:cNvPr>
            <p:cNvSpPr>
              <a:spLocks noChangeArrowheads="1"/>
            </p:cNvSpPr>
            <p:nvPr/>
          </p:nvSpPr>
          <p:spPr bwMode="auto">
            <a:xfrm>
              <a:off x="3434" y="2367"/>
              <a:ext cx="2304" cy="192"/>
            </a:xfrm>
            <a:prstGeom prst="rect">
              <a:avLst/>
            </a:prstGeom>
            <a:gradFill rotWithShape="1">
              <a:gsLst>
                <a:gs pos="0">
                  <a:schemeClr val="accent1"/>
                </a:gs>
                <a:gs pos="50000">
                  <a:schemeClr val="bg1"/>
                </a:gs>
                <a:gs pos="100000">
                  <a:schemeClr val="accent1"/>
                </a:gs>
              </a:gsLst>
              <a:lin ang="54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8247" name="Text Box 12">
              <a:extLst>
                <a:ext uri="{FF2B5EF4-FFF2-40B4-BE49-F238E27FC236}">
                  <a16:creationId xmlns="" xmlns:a16="http://schemas.microsoft.com/office/drawing/2014/main" id="{BF0417A4-129F-4FE4-9B42-7EF3616120A9}"/>
                </a:ext>
              </a:extLst>
            </p:cNvPr>
            <p:cNvSpPr txBox="1">
              <a:spLocks noChangeArrowheads="1"/>
            </p:cNvSpPr>
            <p:nvPr/>
          </p:nvSpPr>
          <p:spPr bwMode="auto">
            <a:xfrm>
              <a:off x="3746" y="964"/>
              <a:ext cx="2256"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 </a:t>
              </a:r>
            </a:p>
          </p:txBody>
        </p:sp>
        <p:sp>
          <p:nvSpPr>
            <p:cNvPr id="8248" name="Text Box 13">
              <a:extLst>
                <a:ext uri="{FF2B5EF4-FFF2-40B4-BE49-F238E27FC236}">
                  <a16:creationId xmlns="" xmlns:a16="http://schemas.microsoft.com/office/drawing/2014/main" id="{0384FE94-5DBF-48AD-919F-E713F85D862B}"/>
                </a:ext>
              </a:extLst>
            </p:cNvPr>
            <p:cNvSpPr txBox="1">
              <a:spLocks noChangeArrowheads="1"/>
            </p:cNvSpPr>
            <p:nvPr/>
          </p:nvSpPr>
          <p:spPr bwMode="auto">
            <a:xfrm>
              <a:off x="3775" y="2299"/>
              <a:ext cx="2160"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a:t>
              </a:r>
            </a:p>
          </p:txBody>
        </p:sp>
        <p:sp>
          <p:nvSpPr>
            <p:cNvPr id="8249" name="Line 14">
              <a:extLst>
                <a:ext uri="{FF2B5EF4-FFF2-40B4-BE49-F238E27FC236}">
                  <a16:creationId xmlns="" xmlns:a16="http://schemas.microsoft.com/office/drawing/2014/main" id="{35EF9B5F-14A8-4F14-BE13-BB3569F18CF2}"/>
                </a:ext>
              </a:extLst>
            </p:cNvPr>
            <p:cNvSpPr>
              <a:spLocks noChangeShapeType="1"/>
            </p:cNvSpPr>
            <p:nvPr/>
          </p:nvSpPr>
          <p:spPr bwMode="auto">
            <a:xfrm>
              <a:off x="362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0" name="Line 19">
              <a:extLst>
                <a:ext uri="{FF2B5EF4-FFF2-40B4-BE49-F238E27FC236}">
                  <a16:creationId xmlns="" xmlns:a16="http://schemas.microsoft.com/office/drawing/2014/main" id="{1B9CBB5B-6D84-41C8-AB92-BC5D5480452B}"/>
                </a:ext>
              </a:extLst>
            </p:cNvPr>
            <p:cNvSpPr>
              <a:spLocks noChangeShapeType="1"/>
            </p:cNvSpPr>
            <p:nvPr/>
          </p:nvSpPr>
          <p:spPr bwMode="auto">
            <a:xfrm>
              <a:off x="362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1" name="Line 20">
              <a:extLst>
                <a:ext uri="{FF2B5EF4-FFF2-40B4-BE49-F238E27FC236}">
                  <a16:creationId xmlns="" xmlns:a16="http://schemas.microsoft.com/office/drawing/2014/main" id="{F172BD42-B391-4367-ABD4-17F62F97DA3D}"/>
                </a:ext>
              </a:extLst>
            </p:cNvPr>
            <p:cNvSpPr>
              <a:spLocks noChangeShapeType="1"/>
            </p:cNvSpPr>
            <p:nvPr/>
          </p:nvSpPr>
          <p:spPr bwMode="auto">
            <a:xfrm>
              <a:off x="410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2" name="Line 21">
              <a:extLst>
                <a:ext uri="{FF2B5EF4-FFF2-40B4-BE49-F238E27FC236}">
                  <a16:creationId xmlns="" xmlns:a16="http://schemas.microsoft.com/office/drawing/2014/main" id="{A9C0DBE4-6DE9-4FD8-B211-BBB404A8E1D3}"/>
                </a:ext>
              </a:extLst>
            </p:cNvPr>
            <p:cNvSpPr>
              <a:spLocks noChangeShapeType="1"/>
            </p:cNvSpPr>
            <p:nvPr/>
          </p:nvSpPr>
          <p:spPr bwMode="auto">
            <a:xfrm>
              <a:off x="410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3" name="Line 22">
              <a:extLst>
                <a:ext uri="{FF2B5EF4-FFF2-40B4-BE49-F238E27FC236}">
                  <a16:creationId xmlns="" xmlns:a16="http://schemas.microsoft.com/office/drawing/2014/main" id="{D9221538-8D3E-479F-9B24-87518605104B}"/>
                </a:ext>
              </a:extLst>
            </p:cNvPr>
            <p:cNvSpPr>
              <a:spLocks noChangeShapeType="1"/>
            </p:cNvSpPr>
            <p:nvPr/>
          </p:nvSpPr>
          <p:spPr bwMode="auto">
            <a:xfrm>
              <a:off x="458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4" name="Line 23">
              <a:extLst>
                <a:ext uri="{FF2B5EF4-FFF2-40B4-BE49-F238E27FC236}">
                  <a16:creationId xmlns="" xmlns:a16="http://schemas.microsoft.com/office/drawing/2014/main" id="{9820FEE4-FD6B-4C22-BD6A-1FFB27FF4439}"/>
                </a:ext>
              </a:extLst>
            </p:cNvPr>
            <p:cNvSpPr>
              <a:spLocks noChangeShapeType="1"/>
            </p:cNvSpPr>
            <p:nvPr/>
          </p:nvSpPr>
          <p:spPr bwMode="auto">
            <a:xfrm>
              <a:off x="458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5" name="Line 24">
              <a:extLst>
                <a:ext uri="{FF2B5EF4-FFF2-40B4-BE49-F238E27FC236}">
                  <a16:creationId xmlns="" xmlns:a16="http://schemas.microsoft.com/office/drawing/2014/main" id="{01D4D669-9422-4E30-B440-1F5ED02D28CE}"/>
                </a:ext>
              </a:extLst>
            </p:cNvPr>
            <p:cNvSpPr>
              <a:spLocks noChangeShapeType="1"/>
            </p:cNvSpPr>
            <p:nvPr/>
          </p:nvSpPr>
          <p:spPr bwMode="auto">
            <a:xfrm>
              <a:off x="506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6" name="Line 25">
              <a:extLst>
                <a:ext uri="{FF2B5EF4-FFF2-40B4-BE49-F238E27FC236}">
                  <a16:creationId xmlns="" xmlns:a16="http://schemas.microsoft.com/office/drawing/2014/main" id="{47C734BE-D5A4-485A-909B-3ECD1E370F87}"/>
                </a:ext>
              </a:extLst>
            </p:cNvPr>
            <p:cNvSpPr>
              <a:spLocks noChangeShapeType="1"/>
            </p:cNvSpPr>
            <p:nvPr/>
          </p:nvSpPr>
          <p:spPr bwMode="auto">
            <a:xfrm>
              <a:off x="506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7" name="Line 26">
              <a:extLst>
                <a:ext uri="{FF2B5EF4-FFF2-40B4-BE49-F238E27FC236}">
                  <a16:creationId xmlns="" xmlns:a16="http://schemas.microsoft.com/office/drawing/2014/main" id="{3D1FB790-8050-4547-95F2-B32AB1414F42}"/>
                </a:ext>
              </a:extLst>
            </p:cNvPr>
            <p:cNvSpPr>
              <a:spLocks noChangeShapeType="1"/>
            </p:cNvSpPr>
            <p:nvPr/>
          </p:nvSpPr>
          <p:spPr bwMode="auto">
            <a:xfrm>
              <a:off x="5546" y="1167"/>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58" name="Line 27">
              <a:extLst>
                <a:ext uri="{FF2B5EF4-FFF2-40B4-BE49-F238E27FC236}">
                  <a16:creationId xmlns="" xmlns:a16="http://schemas.microsoft.com/office/drawing/2014/main" id="{A5D31461-8701-4713-BF62-C7856FF9FCE6}"/>
                </a:ext>
              </a:extLst>
            </p:cNvPr>
            <p:cNvSpPr>
              <a:spLocks noChangeShapeType="1"/>
            </p:cNvSpPr>
            <p:nvPr/>
          </p:nvSpPr>
          <p:spPr bwMode="auto">
            <a:xfrm>
              <a:off x="5546" y="198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66616" name="Group 56">
            <a:extLst>
              <a:ext uri="{FF2B5EF4-FFF2-40B4-BE49-F238E27FC236}">
                <a16:creationId xmlns="" xmlns:a16="http://schemas.microsoft.com/office/drawing/2014/main" id="{8411DF17-ABDC-4165-A762-85A732C3D2FB}"/>
              </a:ext>
            </a:extLst>
          </p:cNvPr>
          <p:cNvGrpSpPr>
            <a:grpSpLocks/>
          </p:cNvGrpSpPr>
          <p:nvPr/>
        </p:nvGrpSpPr>
        <p:grpSpPr bwMode="auto">
          <a:xfrm>
            <a:off x="6986592" y="2022479"/>
            <a:ext cx="746126" cy="596902"/>
            <a:chOff x="4113" y="1274"/>
            <a:chExt cx="470" cy="376"/>
          </a:xfrm>
        </p:grpSpPr>
        <p:sp>
          <p:nvSpPr>
            <p:cNvPr id="8241" name="Oval 15">
              <a:extLst>
                <a:ext uri="{FF2B5EF4-FFF2-40B4-BE49-F238E27FC236}">
                  <a16:creationId xmlns="" xmlns:a16="http://schemas.microsoft.com/office/drawing/2014/main" id="{B6EAF44E-AA4E-4722-A575-A347CD496459}"/>
                </a:ext>
              </a:extLst>
            </p:cNvPr>
            <p:cNvSpPr>
              <a:spLocks noChangeArrowheads="1"/>
            </p:cNvSpPr>
            <p:nvPr/>
          </p:nvSpPr>
          <p:spPr bwMode="auto">
            <a:xfrm>
              <a:off x="4233" y="1464"/>
              <a:ext cx="144" cy="144"/>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latin typeface="Arial" panose="020B0604020202020204" pitchFamily="34" charset="0"/>
              </a:endParaRPr>
            </a:p>
          </p:txBody>
        </p:sp>
        <p:sp>
          <p:nvSpPr>
            <p:cNvPr id="8242" name="Text Box 16">
              <a:extLst>
                <a:ext uri="{FF2B5EF4-FFF2-40B4-BE49-F238E27FC236}">
                  <a16:creationId xmlns="" xmlns:a16="http://schemas.microsoft.com/office/drawing/2014/main" id="{894A9C26-EB9B-42AA-BA8A-F2B5B07F6CD4}"/>
                </a:ext>
              </a:extLst>
            </p:cNvPr>
            <p:cNvSpPr txBox="1">
              <a:spLocks noChangeArrowheads="1"/>
            </p:cNvSpPr>
            <p:nvPr/>
          </p:nvSpPr>
          <p:spPr bwMode="auto">
            <a:xfrm>
              <a:off x="4212" y="1417"/>
              <a:ext cx="2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solidFill>
                    <a:schemeClr val="bg1"/>
                  </a:solidFill>
                  <a:latin typeface="Arial" panose="020B0604020202020204" pitchFamily="34" charset="0"/>
                </a:rPr>
                <a:t>+</a:t>
              </a:r>
            </a:p>
          </p:txBody>
        </p:sp>
        <p:sp>
          <p:nvSpPr>
            <p:cNvPr id="8243" name="Text Box 17">
              <a:extLst>
                <a:ext uri="{FF2B5EF4-FFF2-40B4-BE49-F238E27FC236}">
                  <a16:creationId xmlns="" xmlns:a16="http://schemas.microsoft.com/office/drawing/2014/main" id="{75FCEF80-9344-4895-B43E-17CB595C81EC}"/>
                </a:ext>
              </a:extLst>
            </p:cNvPr>
            <p:cNvSpPr txBox="1">
              <a:spLocks noChangeArrowheads="1"/>
            </p:cNvSpPr>
            <p:nvPr/>
          </p:nvSpPr>
          <p:spPr bwMode="auto">
            <a:xfrm>
              <a:off x="4113" y="1274"/>
              <a:ext cx="2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Arial" panose="020B0604020202020204" pitchFamily="34" charset="0"/>
                </a:rPr>
                <a:t>q</a:t>
              </a:r>
            </a:p>
          </p:txBody>
        </p:sp>
        <p:sp>
          <p:nvSpPr>
            <p:cNvPr id="8244" name="Text Box 28">
              <a:extLst>
                <a:ext uri="{FF2B5EF4-FFF2-40B4-BE49-F238E27FC236}">
                  <a16:creationId xmlns="" xmlns:a16="http://schemas.microsoft.com/office/drawing/2014/main" id="{642BE917-D0FA-4C97-A911-1A27557627DB}"/>
                </a:ext>
              </a:extLst>
            </p:cNvPr>
            <p:cNvSpPr txBox="1">
              <a:spLocks noChangeArrowheads="1"/>
            </p:cNvSpPr>
            <p:nvPr/>
          </p:nvSpPr>
          <p:spPr bwMode="auto">
            <a:xfrm>
              <a:off x="4346" y="1416"/>
              <a:ext cx="2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M</a:t>
              </a:r>
            </a:p>
          </p:txBody>
        </p:sp>
      </p:grpSp>
      <p:grpSp>
        <p:nvGrpSpPr>
          <p:cNvPr id="66615" name="Group 55">
            <a:extLst>
              <a:ext uri="{FF2B5EF4-FFF2-40B4-BE49-F238E27FC236}">
                <a16:creationId xmlns="" xmlns:a16="http://schemas.microsoft.com/office/drawing/2014/main" id="{AE0B190A-4F14-4651-B969-7399B5F140BD}"/>
              </a:ext>
            </a:extLst>
          </p:cNvPr>
          <p:cNvGrpSpPr>
            <a:grpSpLocks/>
          </p:cNvGrpSpPr>
          <p:nvPr/>
        </p:nvGrpSpPr>
        <p:grpSpPr bwMode="auto">
          <a:xfrm>
            <a:off x="7304089" y="2538413"/>
            <a:ext cx="385762" cy="782637"/>
            <a:chOff x="4298" y="1599"/>
            <a:chExt cx="243" cy="493"/>
          </a:xfrm>
        </p:grpSpPr>
        <p:sp>
          <p:nvSpPr>
            <p:cNvPr id="8238" name="Line 29">
              <a:extLst>
                <a:ext uri="{FF2B5EF4-FFF2-40B4-BE49-F238E27FC236}">
                  <a16:creationId xmlns="" xmlns:a16="http://schemas.microsoft.com/office/drawing/2014/main" id="{F85E32B5-6442-4C07-9F7F-46FA60180A08}"/>
                </a:ext>
              </a:extLst>
            </p:cNvPr>
            <p:cNvSpPr>
              <a:spLocks noChangeShapeType="1"/>
            </p:cNvSpPr>
            <p:nvPr/>
          </p:nvSpPr>
          <p:spPr bwMode="auto">
            <a:xfrm>
              <a:off x="4298" y="1599"/>
              <a:ext cx="0"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9" name="Text Box 30">
              <a:extLst>
                <a:ext uri="{FF2B5EF4-FFF2-40B4-BE49-F238E27FC236}">
                  <a16:creationId xmlns="" xmlns:a16="http://schemas.microsoft.com/office/drawing/2014/main" id="{E9956DDA-FE8E-497E-BA35-6EE6655DF5FE}"/>
                </a:ext>
              </a:extLst>
            </p:cNvPr>
            <p:cNvSpPr txBox="1">
              <a:spLocks noChangeArrowheads="1"/>
            </p:cNvSpPr>
            <p:nvPr/>
          </p:nvSpPr>
          <p:spPr bwMode="auto">
            <a:xfrm>
              <a:off x="4336" y="1859"/>
              <a:ext cx="2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F</a:t>
              </a:r>
            </a:p>
          </p:txBody>
        </p:sp>
        <p:sp>
          <p:nvSpPr>
            <p:cNvPr id="8240" name="Line 31">
              <a:extLst>
                <a:ext uri="{FF2B5EF4-FFF2-40B4-BE49-F238E27FC236}">
                  <a16:creationId xmlns="" xmlns:a16="http://schemas.microsoft.com/office/drawing/2014/main" id="{5E7ED298-F521-4AFF-BBF4-C53F5F7397E5}"/>
                </a:ext>
              </a:extLst>
            </p:cNvPr>
            <p:cNvSpPr>
              <a:spLocks noChangeShapeType="1"/>
            </p:cNvSpPr>
            <p:nvPr/>
          </p:nvSpPr>
          <p:spPr bwMode="auto">
            <a:xfrm>
              <a:off x="4394" y="1887"/>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66620" name="Group 60">
            <a:extLst>
              <a:ext uri="{FF2B5EF4-FFF2-40B4-BE49-F238E27FC236}">
                <a16:creationId xmlns="" xmlns:a16="http://schemas.microsoft.com/office/drawing/2014/main" id="{4B890496-229F-406C-8E05-980F91B1C8A9}"/>
              </a:ext>
            </a:extLst>
          </p:cNvPr>
          <p:cNvGrpSpPr>
            <a:grpSpLocks/>
          </p:cNvGrpSpPr>
          <p:nvPr/>
        </p:nvGrpSpPr>
        <p:grpSpPr bwMode="auto">
          <a:xfrm>
            <a:off x="6159572" y="4080818"/>
            <a:ext cx="3262891" cy="2735263"/>
            <a:chOff x="3434" y="2660"/>
            <a:chExt cx="2546" cy="1723"/>
          </a:xfrm>
        </p:grpSpPr>
        <p:sp>
          <p:nvSpPr>
            <p:cNvPr id="66593" name="Rectangle 33">
              <a:extLst>
                <a:ext uri="{FF2B5EF4-FFF2-40B4-BE49-F238E27FC236}">
                  <a16:creationId xmlns="" xmlns:a16="http://schemas.microsoft.com/office/drawing/2014/main" id="{C26FE059-9206-4F81-9D48-C8902E5A0C8A}"/>
                </a:ext>
              </a:extLst>
            </p:cNvPr>
            <p:cNvSpPr>
              <a:spLocks noChangeArrowheads="1"/>
            </p:cNvSpPr>
            <p:nvPr/>
          </p:nvSpPr>
          <p:spPr bwMode="auto">
            <a:xfrm>
              <a:off x="3434" y="2703"/>
              <a:ext cx="2304" cy="240"/>
            </a:xfrm>
            <a:prstGeom prst="rect">
              <a:avLst/>
            </a:prstGeom>
            <a:gradFill rotWithShape="1">
              <a:gsLst>
                <a:gs pos="0">
                  <a:schemeClr val="accent1"/>
                </a:gs>
                <a:gs pos="50000">
                  <a:schemeClr val="bg1"/>
                </a:gs>
                <a:gs pos="100000">
                  <a:schemeClr val="accent1"/>
                </a:gs>
              </a:gsLst>
              <a:lin ang="54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66594" name="Rectangle 34">
              <a:extLst>
                <a:ext uri="{FF2B5EF4-FFF2-40B4-BE49-F238E27FC236}">
                  <a16:creationId xmlns="" xmlns:a16="http://schemas.microsoft.com/office/drawing/2014/main" id="{47472262-1D6F-4039-81C1-07C405FBD0AE}"/>
                </a:ext>
              </a:extLst>
            </p:cNvPr>
            <p:cNvSpPr>
              <a:spLocks noChangeArrowheads="1"/>
            </p:cNvSpPr>
            <p:nvPr/>
          </p:nvSpPr>
          <p:spPr bwMode="auto">
            <a:xfrm>
              <a:off x="3434" y="4095"/>
              <a:ext cx="2304" cy="240"/>
            </a:xfrm>
            <a:prstGeom prst="rect">
              <a:avLst/>
            </a:prstGeom>
            <a:gradFill rotWithShape="1">
              <a:gsLst>
                <a:gs pos="0">
                  <a:schemeClr val="accent1"/>
                </a:gs>
                <a:gs pos="50000">
                  <a:schemeClr val="bg1"/>
                </a:gs>
                <a:gs pos="100000">
                  <a:schemeClr val="accent1"/>
                </a:gs>
              </a:gsLst>
              <a:lin ang="54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anose="020B0604020202020204" pitchFamily="34" charset="0"/>
              </a:endParaRPr>
            </a:p>
          </p:txBody>
        </p:sp>
        <p:sp>
          <p:nvSpPr>
            <p:cNvPr id="8226" name="Text Box 35">
              <a:extLst>
                <a:ext uri="{FF2B5EF4-FFF2-40B4-BE49-F238E27FC236}">
                  <a16:creationId xmlns="" xmlns:a16="http://schemas.microsoft.com/office/drawing/2014/main" id="{AF353A0D-5212-480F-B1FA-C1BF3F7344B7}"/>
                </a:ext>
              </a:extLst>
            </p:cNvPr>
            <p:cNvSpPr txBox="1">
              <a:spLocks noChangeArrowheads="1"/>
            </p:cNvSpPr>
            <p:nvPr/>
          </p:nvSpPr>
          <p:spPr bwMode="auto">
            <a:xfrm>
              <a:off x="3724" y="2660"/>
              <a:ext cx="2256"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   </a:t>
              </a:r>
            </a:p>
          </p:txBody>
        </p:sp>
        <p:sp>
          <p:nvSpPr>
            <p:cNvPr id="8227" name="Text Box 36">
              <a:extLst>
                <a:ext uri="{FF2B5EF4-FFF2-40B4-BE49-F238E27FC236}">
                  <a16:creationId xmlns="" xmlns:a16="http://schemas.microsoft.com/office/drawing/2014/main" id="{859941AE-4E1D-4467-9883-00F776548447}"/>
                </a:ext>
              </a:extLst>
            </p:cNvPr>
            <p:cNvSpPr txBox="1">
              <a:spLocks noChangeArrowheads="1"/>
            </p:cNvSpPr>
            <p:nvPr/>
          </p:nvSpPr>
          <p:spPr bwMode="auto">
            <a:xfrm>
              <a:off x="3530" y="4095"/>
              <a:ext cx="2160"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Arial" panose="020B0604020202020204" pitchFamily="34" charset="0"/>
                </a:rPr>
                <a:t>-    -    -    -    - </a:t>
              </a:r>
            </a:p>
          </p:txBody>
        </p:sp>
        <p:sp>
          <p:nvSpPr>
            <p:cNvPr id="8228" name="Line 37">
              <a:extLst>
                <a:ext uri="{FF2B5EF4-FFF2-40B4-BE49-F238E27FC236}">
                  <a16:creationId xmlns="" xmlns:a16="http://schemas.microsoft.com/office/drawing/2014/main" id="{A6306404-A505-46F5-A678-7519CD76B3B2}"/>
                </a:ext>
              </a:extLst>
            </p:cNvPr>
            <p:cNvSpPr>
              <a:spLocks noChangeShapeType="1"/>
            </p:cNvSpPr>
            <p:nvPr/>
          </p:nvSpPr>
          <p:spPr bwMode="auto">
            <a:xfrm>
              <a:off x="3626" y="2895"/>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29" name="Line 42">
              <a:extLst>
                <a:ext uri="{FF2B5EF4-FFF2-40B4-BE49-F238E27FC236}">
                  <a16:creationId xmlns="" xmlns:a16="http://schemas.microsoft.com/office/drawing/2014/main" id="{2D030851-29C9-420C-8BA7-8FD5FD85A203}"/>
                </a:ext>
              </a:extLst>
            </p:cNvPr>
            <p:cNvSpPr>
              <a:spLocks noChangeShapeType="1"/>
            </p:cNvSpPr>
            <p:nvPr/>
          </p:nvSpPr>
          <p:spPr bwMode="auto">
            <a:xfrm>
              <a:off x="3626" y="3711"/>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0" name="Line 43">
              <a:extLst>
                <a:ext uri="{FF2B5EF4-FFF2-40B4-BE49-F238E27FC236}">
                  <a16:creationId xmlns="" xmlns:a16="http://schemas.microsoft.com/office/drawing/2014/main" id="{316B942B-B732-4ED8-B621-9FF9D264C826}"/>
                </a:ext>
              </a:extLst>
            </p:cNvPr>
            <p:cNvSpPr>
              <a:spLocks noChangeShapeType="1"/>
            </p:cNvSpPr>
            <p:nvPr/>
          </p:nvSpPr>
          <p:spPr bwMode="auto">
            <a:xfrm>
              <a:off x="4106" y="2895"/>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1" name="Line 44">
              <a:extLst>
                <a:ext uri="{FF2B5EF4-FFF2-40B4-BE49-F238E27FC236}">
                  <a16:creationId xmlns="" xmlns:a16="http://schemas.microsoft.com/office/drawing/2014/main" id="{C044E577-19AA-42C1-A93E-7003F70ABE90}"/>
                </a:ext>
              </a:extLst>
            </p:cNvPr>
            <p:cNvSpPr>
              <a:spLocks noChangeShapeType="1"/>
            </p:cNvSpPr>
            <p:nvPr/>
          </p:nvSpPr>
          <p:spPr bwMode="auto">
            <a:xfrm>
              <a:off x="4106" y="3711"/>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2" name="Line 45">
              <a:extLst>
                <a:ext uri="{FF2B5EF4-FFF2-40B4-BE49-F238E27FC236}">
                  <a16:creationId xmlns="" xmlns:a16="http://schemas.microsoft.com/office/drawing/2014/main" id="{1D0600EF-5925-465D-B635-3AA26477100D}"/>
                </a:ext>
              </a:extLst>
            </p:cNvPr>
            <p:cNvSpPr>
              <a:spLocks noChangeShapeType="1"/>
            </p:cNvSpPr>
            <p:nvPr/>
          </p:nvSpPr>
          <p:spPr bwMode="auto">
            <a:xfrm>
              <a:off x="4586" y="2895"/>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3" name="Line 46">
              <a:extLst>
                <a:ext uri="{FF2B5EF4-FFF2-40B4-BE49-F238E27FC236}">
                  <a16:creationId xmlns="" xmlns:a16="http://schemas.microsoft.com/office/drawing/2014/main" id="{F923C8E8-DB3C-4B32-8B24-8FA26BDD15A1}"/>
                </a:ext>
              </a:extLst>
            </p:cNvPr>
            <p:cNvSpPr>
              <a:spLocks noChangeShapeType="1"/>
            </p:cNvSpPr>
            <p:nvPr/>
          </p:nvSpPr>
          <p:spPr bwMode="auto">
            <a:xfrm>
              <a:off x="4586" y="3711"/>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4" name="Line 47">
              <a:extLst>
                <a:ext uri="{FF2B5EF4-FFF2-40B4-BE49-F238E27FC236}">
                  <a16:creationId xmlns="" xmlns:a16="http://schemas.microsoft.com/office/drawing/2014/main" id="{C2C5330C-E267-467E-8050-534CBC7048FA}"/>
                </a:ext>
              </a:extLst>
            </p:cNvPr>
            <p:cNvSpPr>
              <a:spLocks noChangeShapeType="1"/>
            </p:cNvSpPr>
            <p:nvPr/>
          </p:nvSpPr>
          <p:spPr bwMode="auto">
            <a:xfrm>
              <a:off x="5066" y="2895"/>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5" name="Line 48">
              <a:extLst>
                <a:ext uri="{FF2B5EF4-FFF2-40B4-BE49-F238E27FC236}">
                  <a16:creationId xmlns="" xmlns:a16="http://schemas.microsoft.com/office/drawing/2014/main" id="{150B0D50-8261-4AEC-9E81-C96A2B7AD657}"/>
                </a:ext>
              </a:extLst>
            </p:cNvPr>
            <p:cNvSpPr>
              <a:spLocks noChangeShapeType="1"/>
            </p:cNvSpPr>
            <p:nvPr/>
          </p:nvSpPr>
          <p:spPr bwMode="auto">
            <a:xfrm>
              <a:off x="5066" y="3711"/>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6" name="Line 49">
              <a:extLst>
                <a:ext uri="{FF2B5EF4-FFF2-40B4-BE49-F238E27FC236}">
                  <a16:creationId xmlns="" xmlns:a16="http://schemas.microsoft.com/office/drawing/2014/main" id="{02A8AC44-C0CE-4C28-885D-73BAEC0BE581}"/>
                </a:ext>
              </a:extLst>
            </p:cNvPr>
            <p:cNvSpPr>
              <a:spLocks noChangeShapeType="1"/>
            </p:cNvSpPr>
            <p:nvPr/>
          </p:nvSpPr>
          <p:spPr bwMode="auto">
            <a:xfrm>
              <a:off x="5546" y="2895"/>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37" name="Line 50">
              <a:extLst>
                <a:ext uri="{FF2B5EF4-FFF2-40B4-BE49-F238E27FC236}">
                  <a16:creationId xmlns="" xmlns:a16="http://schemas.microsoft.com/office/drawing/2014/main" id="{2199B8FE-148E-456E-A3C3-9C6492E44058}"/>
                </a:ext>
              </a:extLst>
            </p:cNvPr>
            <p:cNvSpPr>
              <a:spLocks noChangeShapeType="1"/>
            </p:cNvSpPr>
            <p:nvPr/>
          </p:nvSpPr>
          <p:spPr bwMode="auto">
            <a:xfrm>
              <a:off x="5546" y="3711"/>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66618" name="Group 58">
            <a:extLst>
              <a:ext uri="{FF2B5EF4-FFF2-40B4-BE49-F238E27FC236}">
                <a16:creationId xmlns="" xmlns:a16="http://schemas.microsoft.com/office/drawing/2014/main" id="{D16EC852-4B42-4E28-80EB-3DAD52FC139B}"/>
              </a:ext>
            </a:extLst>
          </p:cNvPr>
          <p:cNvGrpSpPr>
            <a:grpSpLocks/>
          </p:cNvGrpSpPr>
          <p:nvPr/>
        </p:nvGrpSpPr>
        <p:grpSpPr bwMode="auto">
          <a:xfrm>
            <a:off x="7308304" y="5013325"/>
            <a:ext cx="327025" cy="747713"/>
            <a:chOff x="4298" y="3144"/>
            <a:chExt cx="206" cy="471"/>
          </a:xfrm>
        </p:grpSpPr>
        <p:sp>
          <p:nvSpPr>
            <p:cNvPr id="8221" name="Line 51">
              <a:extLst>
                <a:ext uri="{FF2B5EF4-FFF2-40B4-BE49-F238E27FC236}">
                  <a16:creationId xmlns="" xmlns:a16="http://schemas.microsoft.com/office/drawing/2014/main" id="{AAFAF06F-87B2-4631-ACA7-7A11EBC617F9}"/>
                </a:ext>
              </a:extLst>
            </p:cNvPr>
            <p:cNvSpPr>
              <a:spLocks noChangeShapeType="1"/>
            </p:cNvSpPr>
            <p:nvPr/>
          </p:nvSpPr>
          <p:spPr bwMode="auto">
            <a:xfrm flipV="1">
              <a:off x="4298" y="3183"/>
              <a:ext cx="0"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sp>
          <p:nvSpPr>
            <p:cNvPr id="8222" name="Text Box 53">
              <a:extLst>
                <a:ext uri="{FF2B5EF4-FFF2-40B4-BE49-F238E27FC236}">
                  <a16:creationId xmlns="" xmlns:a16="http://schemas.microsoft.com/office/drawing/2014/main" id="{C73B1688-41D7-47DE-99F7-D49E565B90B0}"/>
                </a:ext>
              </a:extLst>
            </p:cNvPr>
            <p:cNvSpPr txBox="1">
              <a:spLocks noChangeArrowheads="1"/>
            </p:cNvSpPr>
            <p:nvPr/>
          </p:nvSpPr>
          <p:spPr bwMode="auto">
            <a:xfrm>
              <a:off x="4299" y="3144"/>
              <a:ext cx="2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F</a:t>
              </a:r>
            </a:p>
          </p:txBody>
        </p:sp>
        <p:sp>
          <p:nvSpPr>
            <p:cNvPr id="8223" name="Line 54">
              <a:extLst>
                <a:ext uri="{FF2B5EF4-FFF2-40B4-BE49-F238E27FC236}">
                  <a16:creationId xmlns="" xmlns:a16="http://schemas.microsoft.com/office/drawing/2014/main" id="{27A3D1A2-7808-49FA-B42D-474382100532}"/>
                </a:ext>
              </a:extLst>
            </p:cNvPr>
            <p:cNvSpPr>
              <a:spLocks noChangeShapeType="1"/>
            </p:cNvSpPr>
            <p:nvPr/>
          </p:nvSpPr>
          <p:spPr bwMode="auto">
            <a:xfrm>
              <a:off x="4346" y="3183"/>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endParaRPr>
            </a:p>
          </p:txBody>
        </p:sp>
      </p:grpSp>
      <p:grpSp>
        <p:nvGrpSpPr>
          <p:cNvPr id="66622" name="Group 62">
            <a:extLst>
              <a:ext uri="{FF2B5EF4-FFF2-40B4-BE49-F238E27FC236}">
                <a16:creationId xmlns="" xmlns:a16="http://schemas.microsoft.com/office/drawing/2014/main" id="{46348618-3959-4A72-96B7-FE509B99AB2C}"/>
              </a:ext>
            </a:extLst>
          </p:cNvPr>
          <p:cNvGrpSpPr>
            <a:grpSpLocks/>
          </p:cNvGrpSpPr>
          <p:nvPr/>
        </p:nvGrpSpPr>
        <p:grpSpPr bwMode="auto">
          <a:xfrm>
            <a:off x="6948488" y="5578475"/>
            <a:ext cx="777875" cy="490538"/>
            <a:chOff x="4058" y="3500"/>
            <a:chExt cx="490" cy="309"/>
          </a:xfrm>
        </p:grpSpPr>
        <p:grpSp>
          <p:nvGrpSpPr>
            <p:cNvPr id="8216" name="Group 59">
              <a:extLst>
                <a:ext uri="{FF2B5EF4-FFF2-40B4-BE49-F238E27FC236}">
                  <a16:creationId xmlns="" xmlns:a16="http://schemas.microsoft.com/office/drawing/2014/main" id="{1D31768F-DF02-4B3A-99A1-8165F327D864}"/>
                </a:ext>
              </a:extLst>
            </p:cNvPr>
            <p:cNvGrpSpPr>
              <a:grpSpLocks/>
            </p:cNvGrpSpPr>
            <p:nvPr/>
          </p:nvGrpSpPr>
          <p:grpSpPr bwMode="auto">
            <a:xfrm>
              <a:off x="4058" y="3576"/>
              <a:ext cx="490" cy="233"/>
              <a:chOff x="4058" y="3576"/>
              <a:chExt cx="490" cy="233"/>
            </a:xfrm>
          </p:grpSpPr>
          <p:sp>
            <p:nvSpPr>
              <p:cNvPr id="8218" name="Oval 38">
                <a:extLst>
                  <a:ext uri="{FF2B5EF4-FFF2-40B4-BE49-F238E27FC236}">
                    <a16:creationId xmlns="" xmlns:a16="http://schemas.microsoft.com/office/drawing/2014/main" id="{06C5EFC5-D994-47B5-982F-4AE1B6BFBCAC}"/>
                  </a:ext>
                </a:extLst>
              </p:cNvPr>
              <p:cNvSpPr>
                <a:spLocks noChangeArrowheads="1"/>
              </p:cNvSpPr>
              <p:nvPr/>
            </p:nvSpPr>
            <p:spPr bwMode="auto">
              <a:xfrm>
                <a:off x="4202" y="3615"/>
                <a:ext cx="144" cy="144"/>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latin typeface="Arial" panose="020B0604020202020204" pitchFamily="34" charset="0"/>
                </a:endParaRPr>
              </a:p>
            </p:txBody>
          </p:sp>
          <p:sp>
            <p:nvSpPr>
              <p:cNvPr id="8219" name="Text Box 40">
                <a:extLst>
                  <a:ext uri="{FF2B5EF4-FFF2-40B4-BE49-F238E27FC236}">
                    <a16:creationId xmlns="" xmlns:a16="http://schemas.microsoft.com/office/drawing/2014/main" id="{187466EC-1EA1-41C5-9CCB-9C155C300752}"/>
                  </a:ext>
                </a:extLst>
              </p:cNvPr>
              <p:cNvSpPr txBox="1">
                <a:spLocks noChangeArrowheads="1"/>
              </p:cNvSpPr>
              <p:nvPr/>
            </p:nvSpPr>
            <p:spPr bwMode="auto">
              <a:xfrm>
                <a:off x="4058" y="3576"/>
                <a:ext cx="2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Arial" panose="020B0604020202020204" pitchFamily="34" charset="0"/>
                  </a:rPr>
                  <a:t>q</a:t>
                </a:r>
              </a:p>
            </p:txBody>
          </p:sp>
          <p:sp>
            <p:nvSpPr>
              <p:cNvPr id="8220" name="Text Box 52">
                <a:extLst>
                  <a:ext uri="{FF2B5EF4-FFF2-40B4-BE49-F238E27FC236}">
                    <a16:creationId xmlns="" xmlns:a16="http://schemas.microsoft.com/office/drawing/2014/main" id="{266983D9-BD47-49FB-A6B3-AC07692F3C86}"/>
                  </a:ext>
                </a:extLst>
              </p:cNvPr>
              <p:cNvSpPr txBox="1">
                <a:spLocks noChangeArrowheads="1"/>
              </p:cNvSpPr>
              <p:nvPr/>
            </p:nvSpPr>
            <p:spPr bwMode="auto">
              <a:xfrm>
                <a:off x="4311" y="3576"/>
                <a:ext cx="2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Arial" panose="020B0604020202020204" pitchFamily="34" charset="0"/>
                  </a:rPr>
                  <a:t>M</a:t>
                </a:r>
              </a:p>
            </p:txBody>
          </p:sp>
        </p:grpSp>
        <p:sp>
          <p:nvSpPr>
            <p:cNvPr id="8217" name="Text Box 61">
              <a:extLst>
                <a:ext uri="{FF2B5EF4-FFF2-40B4-BE49-F238E27FC236}">
                  <a16:creationId xmlns="" xmlns:a16="http://schemas.microsoft.com/office/drawing/2014/main" id="{002665F9-F182-44E3-BDE6-15228FA597C3}"/>
                </a:ext>
              </a:extLst>
            </p:cNvPr>
            <p:cNvSpPr txBox="1">
              <a:spLocks noChangeArrowheads="1"/>
            </p:cNvSpPr>
            <p:nvPr/>
          </p:nvSpPr>
          <p:spPr bwMode="auto">
            <a:xfrm>
              <a:off x="4178" y="3500"/>
              <a:ext cx="1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solidFill>
                    <a:schemeClr val="bg1"/>
                  </a:solidFill>
                  <a:latin typeface="Arial" panose="020B0604020202020204" pitchFamily="34" charset="0"/>
                </a:rPr>
                <a:t>_</a:t>
              </a:r>
            </a:p>
          </p:txBody>
        </p:sp>
      </p:grpSp>
      <p:sp>
        <p:nvSpPr>
          <p:cNvPr id="66623" name="Text Box 63">
            <a:extLst>
              <a:ext uri="{FF2B5EF4-FFF2-40B4-BE49-F238E27FC236}">
                <a16:creationId xmlns="" xmlns:a16="http://schemas.microsoft.com/office/drawing/2014/main" id="{CB8C1389-6EF0-4944-93D1-0280DBC36A3A}"/>
              </a:ext>
            </a:extLst>
          </p:cNvPr>
          <p:cNvSpPr txBox="1">
            <a:spLocks noChangeArrowheads="1"/>
          </p:cNvSpPr>
          <p:nvPr/>
        </p:nvSpPr>
        <p:spPr bwMode="auto">
          <a:xfrm>
            <a:off x="345282" y="1624273"/>
            <a:ext cx="54721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a:latin typeface="Arial" panose="020B0604020202020204" pitchFamily="34" charset="0"/>
              </a:rPr>
              <a:t>Trong điện trường đều, lực điện tác dụng lên điện tích q:</a:t>
            </a:r>
          </a:p>
        </p:txBody>
      </p:sp>
      <p:sp>
        <p:nvSpPr>
          <p:cNvPr id="66632" name="Text Box 72">
            <a:extLst>
              <a:ext uri="{FF2B5EF4-FFF2-40B4-BE49-F238E27FC236}">
                <a16:creationId xmlns="" xmlns:a16="http://schemas.microsoft.com/office/drawing/2014/main" id="{4F3E9DB3-959C-421E-BB4C-E38BA9B6896D}"/>
              </a:ext>
            </a:extLst>
          </p:cNvPr>
          <p:cNvSpPr txBox="1">
            <a:spLocks noChangeArrowheads="1"/>
          </p:cNvSpPr>
          <p:nvPr/>
        </p:nvSpPr>
        <p:spPr bwMode="auto">
          <a:xfrm>
            <a:off x="412804" y="3622857"/>
            <a:ext cx="54721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dirty="0">
                <a:latin typeface="Arial" panose="020B0604020202020204" pitchFamily="34" charset="0"/>
              </a:rPr>
              <a:t>- </a:t>
            </a:r>
            <a:r>
              <a:rPr lang="en-US" altLang="en-US" sz="2800" dirty="0" err="1">
                <a:latin typeface="Arial" panose="020B0604020202020204" pitchFamily="34" charset="0"/>
              </a:rPr>
              <a:t>Điểm</a:t>
            </a:r>
            <a:r>
              <a:rPr lang="en-US" altLang="en-US" sz="2800" dirty="0">
                <a:latin typeface="Arial" panose="020B0604020202020204" pitchFamily="34" charset="0"/>
              </a:rPr>
              <a:t> </a:t>
            </a:r>
            <a:r>
              <a:rPr lang="en-US" altLang="en-US" sz="2800" dirty="0" err="1">
                <a:latin typeface="Arial" panose="020B0604020202020204" pitchFamily="34" charset="0"/>
              </a:rPr>
              <a:t>đặt</a:t>
            </a:r>
            <a:r>
              <a:rPr lang="en-US" altLang="en-US" sz="2800" dirty="0">
                <a:latin typeface="Arial" panose="020B0604020202020204" pitchFamily="34" charset="0"/>
              </a:rPr>
              <a:t>: </a:t>
            </a:r>
            <a:r>
              <a:rPr lang="en-US" altLang="en-US" sz="2800" dirty="0" err="1">
                <a:latin typeface="Arial" panose="020B0604020202020204" pitchFamily="34" charset="0"/>
              </a:rPr>
              <a:t>tại</a:t>
            </a:r>
            <a:r>
              <a:rPr lang="en-US" altLang="en-US" sz="2800" dirty="0">
                <a:latin typeface="Arial" panose="020B0604020202020204" pitchFamily="34" charset="0"/>
              </a:rPr>
              <a:t> M</a:t>
            </a:r>
          </a:p>
          <a:p>
            <a:pPr eaLnBrk="1" hangingPunct="1">
              <a:spcBef>
                <a:spcPct val="0"/>
              </a:spcBef>
              <a:buClrTx/>
              <a:buSzTx/>
              <a:buFontTx/>
              <a:buNone/>
            </a:pPr>
            <a:r>
              <a:rPr lang="en-US" altLang="en-US" sz="2800" dirty="0">
                <a:latin typeface="Arial" panose="020B0604020202020204" pitchFamily="34" charset="0"/>
              </a:rPr>
              <a:t>- </a:t>
            </a:r>
            <a:r>
              <a:rPr lang="en-US" altLang="en-US" sz="2800" dirty="0" err="1">
                <a:latin typeface="Arial" panose="020B0604020202020204" pitchFamily="34" charset="0"/>
              </a:rPr>
              <a:t>Phương</a:t>
            </a:r>
            <a:r>
              <a:rPr lang="en-US" altLang="en-US" sz="2800" dirty="0">
                <a:latin typeface="Arial" panose="020B0604020202020204" pitchFamily="34" charset="0"/>
              </a:rPr>
              <a:t>: // </a:t>
            </a:r>
            <a:r>
              <a:rPr lang="en-US" altLang="en-US" sz="2800" dirty="0" err="1">
                <a:latin typeface="Arial" panose="020B0604020202020204" pitchFamily="34" charset="0"/>
              </a:rPr>
              <a:t>với</a:t>
            </a:r>
            <a:r>
              <a:rPr lang="en-US" altLang="en-US" sz="2800" dirty="0">
                <a:latin typeface="Arial" panose="020B0604020202020204" pitchFamily="34" charset="0"/>
              </a:rPr>
              <a:t> </a:t>
            </a:r>
            <a:r>
              <a:rPr lang="en-US" altLang="en-US" sz="2800" dirty="0" err="1">
                <a:latin typeface="Arial" panose="020B0604020202020204" pitchFamily="34" charset="0"/>
              </a:rPr>
              <a:t>đường</a:t>
            </a:r>
            <a:r>
              <a:rPr lang="en-US" altLang="en-US" sz="2800" dirty="0">
                <a:latin typeface="Arial" panose="020B0604020202020204" pitchFamily="34" charset="0"/>
              </a:rPr>
              <a:t> </a:t>
            </a:r>
            <a:r>
              <a:rPr lang="en-US" altLang="en-US" sz="2800" dirty="0" err="1">
                <a:latin typeface="Arial" panose="020B0604020202020204" pitchFamily="34" charset="0"/>
              </a:rPr>
              <a:t>sức</a:t>
            </a:r>
            <a:r>
              <a:rPr lang="en-US" altLang="en-US" sz="2800" dirty="0">
                <a:latin typeface="Arial" panose="020B0604020202020204" pitchFamily="34" charset="0"/>
              </a:rPr>
              <a:t> </a:t>
            </a:r>
            <a:r>
              <a:rPr lang="en-US" altLang="en-US" sz="2800" dirty="0" err="1">
                <a:latin typeface="Arial" panose="020B0604020202020204" pitchFamily="34" charset="0"/>
              </a:rPr>
              <a:t>điện</a:t>
            </a:r>
            <a:r>
              <a:rPr lang="en-US" altLang="en-US" sz="2800" dirty="0">
                <a:latin typeface="Arial" panose="020B0604020202020204" pitchFamily="34" charset="0"/>
              </a:rPr>
              <a:t>.</a:t>
            </a:r>
          </a:p>
          <a:p>
            <a:pPr eaLnBrk="1" hangingPunct="1">
              <a:spcBef>
                <a:spcPct val="0"/>
              </a:spcBef>
              <a:buClrTx/>
              <a:buSzTx/>
              <a:buFontTx/>
              <a:buNone/>
            </a:pPr>
            <a:r>
              <a:rPr lang="en-US" altLang="en-US" sz="2800" dirty="0">
                <a:latin typeface="Arial" panose="020B0604020202020204" pitchFamily="34" charset="0"/>
              </a:rPr>
              <a:t>- </a:t>
            </a:r>
            <a:r>
              <a:rPr lang="en-US" altLang="en-US" sz="2800" dirty="0" err="1">
                <a:latin typeface="Arial" panose="020B0604020202020204" pitchFamily="34" charset="0"/>
              </a:rPr>
              <a:t>Chiều</a:t>
            </a:r>
            <a:r>
              <a:rPr lang="en-US" altLang="en-US" sz="2800" dirty="0">
                <a:latin typeface="Arial" panose="020B0604020202020204" pitchFamily="34" charset="0"/>
              </a:rPr>
              <a:t>:</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endParaRPr lang="vi-VN" altLang="en-US" sz="2800" dirty="0" smtClean="0">
              <a:latin typeface="Arial" panose="020B0604020202020204" pitchFamily="34" charset="0"/>
            </a:endParaRPr>
          </a:p>
          <a:p>
            <a:pPr eaLnBrk="1" hangingPunct="1">
              <a:spcBef>
                <a:spcPct val="0"/>
              </a:spcBef>
              <a:buClrTx/>
              <a:buSzTx/>
              <a:buFontTx/>
              <a:buNone/>
            </a:pPr>
            <a:r>
              <a:rPr lang="en-US" altLang="en-US" sz="2800" dirty="0" smtClean="0">
                <a:latin typeface="Arial" panose="020B0604020202020204" pitchFamily="34" charset="0"/>
              </a:rPr>
              <a:t>- </a:t>
            </a:r>
            <a:r>
              <a:rPr lang="en-US" altLang="en-US" sz="2800" dirty="0" err="1">
                <a:latin typeface="Arial" panose="020B0604020202020204" pitchFamily="34" charset="0"/>
              </a:rPr>
              <a:t>Độ</a:t>
            </a:r>
            <a:r>
              <a:rPr lang="en-US" altLang="en-US" sz="2800" dirty="0">
                <a:latin typeface="Arial" panose="020B0604020202020204" pitchFamily="34" charset="0"/>
              </a:rPr>
              <a:t> </a:t>
            </a:r>
            <a:r>
              <a:rPr lang="en-US" altLang="en-US" sz="2800" dirty="0" err="1">
                <a:latin typeface="Arial" panose="020B0604020202020204" pitchFamily="34" charset="0"/>
              </a:rPr>
              <a:t>lớn</a:t>
            </a:r>
            <a:r>
              <a:rPr lang="en-US" altLang="en-US" sz="2800" dirty="0">
                <a:latin typeface="Arial" panose="020B0604020202020204" pitchFamily="34" charset="0"/>
              </a:rPr>
              <a:t>:</a:t>
            </a:r>
          </a:p>
        </p:txBody>
      </p:sp>
      <p:grpSp>
        <p:nvGrpSpPr>
          <p:cNvPr id="66636" name="Group 76">
            <a:extLst>
              <a:ext uri="{FF2B5EF4-FFF2-40B4-BE49-F238E27FC236}">
                <a16:creationId xmlns="" xmlns:a16="http://schemas.microsoft.com/office/drawing/2014/main" id="{7C0EBBEE-5E24-4DF2-B78A-397B9022409A}"/>
              </a:ext>
            </a:extLst>
          </p:cNvPr>
          <p:cNvGrpSpPr>
            <a:grpSpLocks/>
          </p:cNvGrpSpPr>
          <p:nvPr/>
        </p:nvGrpSpPr>
        <p:grpSpPr bwMode="auto">
          <a:xfrm>
            <a:off x="1763713" y="4581525"/>
            <a:ext cx="3313112" cy="1008063"/>
            <a:chOff x="1111" y="3203"/>
            <a:chExt cx="2087" cy="635"/>
          </a:xfrm>
        </p:grpSpPr>
        <mc:AlternateContent xmlns:mc="http://schemas.openxmlformats.org/markup-compatibility/2006">
          <mc:Choice xmlns:a14="http://schemas.microsoft.com/office/drawing/2010/main" Requires="a14">
            <p:sp>
              <p:nvSpPr>
                <p:cNvPr id="8210" name="Object 73">
                  <a:extLst>
                    <a:ext uri="{FF2B5EF4-FFF2-40B4-BE49-F238E27FC236}">
                      <a16:creationId xmlns="" xmlns:a16="http://schemas.microsoft.com/office/drawing/2014/main" id="{47865F45-9DE0-455A-84B4-F809E905E50B}"/>
                    </a:ext>
                  </a:extLst>
                </p:cNvPr>
                <p:cNvSpPr txBox="1"/>
                <p:nvPr/>
              </p:nvSpPr>
              <p:spPr bwMode="auto">
                <a:xfrm>
                  <a:off x="1111" y="3225"/>
                  <a:ext cx="862" cy="61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&amp;</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𝐹</m:t>
                                    </m:r>
                                  </m:e>
                                </m:acc>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𝐸</m:t>
                                    </m:r>
                                  </m:e>
                                </m:acc>
                              </m:e>
                              <m:e>
                                <m:r>
                                  <a:rPr lang="en-US" i="1">
                                    <a:solidFill>
                                      <a:schemeClr val="tx1"/>
                                    </a:solidFill>
                                    <a:latin typeface="Cambria Math" panose="02040503050406030204" pitchFamily="18" charset="0"/>
                                  </a:rPr>
                                  <m:t>&amp;</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𝐹</m:t>
                                    </m:r>
                                  </m:e>
                                </m:acc>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𝐸</m:t>
                                    </m:r>
                                  </m:e>
                                </m:acc>
                              </m:e>
                            </m:eqArr>
                          </m:e>
                        </m:d>
                      </m:oMath>
                    </m:oMathPara>
                  </a14:m>
                  <a:endParaRPr lang="en-US">
                    <a:solidFill>
                      <a:schemeClr val="tx1"/>
                    </a:solidFill>
                    <a:latin typeface="Arial" panose="020B0604020202020204" pitchFamily="34" charset="0"/>
                  </a:endParaRPr>
                </a:p>
              </p:txBody>
            </p:sp>
          </mc:Choice>
          <mc:Fallback>
            <p:sp>
              <p:nvSpPr>
                <p:cNvPr id="8210" name="Object 73">
                  <a:extLst>
                    <a:ext uri="{FF2B5EF4-FFF2-40B4-BE49-F238E27FC236}">
                      <a16:creationId xmlns="" xmlns:a16="http://schemas.microsoft.com/office/drawing/2014/main" xmlns:a14="http://schemas.microsoft.com/office/drawing/2010/main" id="{47865F45-9DE0-455A-84B4-F809E905E50B}"/>
                    </a:ext>
                  </a:extLst>
                </p:cNvPr>
                <p:cNvSpPr txBox="1">
                  <a:spLocks noRot="1" noChangeAspect="1" noMove="1" noResize="1" noEditPoints="1" noAdjustHandles="1" noChangeArrowheads="1" noChangeShapeType="1" noTextEdit="1"/>
                </p:cNvSpPr>
                <p:nvPr/>
              </p:nvSpPr>
              <p:spPr bwMode="auto">
                <a:xfrm>
                  <a:off x="1111" y="3225"/>
                  <a:ext cx="862" cy="613"/>
                </a:xfrm>
                <a:prstGeom prst="rect">
                  <a:avLst/>
                </a:prstGeom>
                <a:blipFill rotWithShape="0">
                  <a:blip r:embed="rId2"/>
                  <a:stretch>
                    <a:fillRect/>
                  </a:stretch>
                </a:blipFill>
                <a:ln>
                  <a:noFill/>
                </a:ln>
                <a:effectLst/>
              </p:spPr>
              <p:txBody>
                <a:bodyPr/>
                <a:lstStyle/>
                <a:p>
                  <a:r>
                    <a:rPr lang="en-US">
                      <a:noFill/>
                    </a:rPr>
                    <a:t> </a:t>
                  </a:r>
                </a:p>
              </p:txBody>
            </p:sp>
          </mc:Fallback>
        </mc:AlternateContent>
        <p:sp>
          <p:nvSpPr>
            <p:cNvPr id="8211" name="Text Box 75">
              <a:extLst>
                <a:ext uri="{FF2B5EF4-FFF2-40B4-BE49-F238E27FC236}">
                  <a16:creationId xmlns="" xmlns:a16="http://schemas.microsoft.com/office/drawing/2014/main" id="{B4704F43-743C-40E4-8C68-1DBA430BB3EE}"/>
                </a:ext>
              </a:extLst>
            </p:cNvPr>
            <p:cNvSpPr txBox="1">
              <a:spLocks noChangeArrowheads="1"/>
            </p:cNvSpPr>
            <p:nvPr/>
          </p:nvSpPr>
          <p:spPr bwMode="auto">
            <a:xfrm>
              <a:off x="1973" y="3203"/>
              <a:ext cx="1225"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latin typeface="Arial" panose="020B0604020202020204" pitchFamily="34" charset="0"/>
                </a:rPr>
                <a:t>khi q &gt; 0</a:t>
              </a:r>
            </a:p>
            <a:p>
              <a:pPr eaLnBrk="1" hangingPunct="1">
                <a:spcBef>
                  <a:spcPct val="0"/>
                </a:spcBef>
                <a:buClrTx/>
                <a:buSzTx/>
                <a:buFontTx/>
                <a:buNone/>
              </a:pPr>
              <a:r>
                <a:rPr lang="en-US" altLang="en-US" sz="2800">
                  <a:latin typeface="Arial" panose="020B0604020202020204" pitchFamily="34" charset="0"/>
                </a:rPr>
                <a:t>Khi q &lt; 0</a:t>
              </a:r>
            </a:p>
          </p:txBody>
        </p:sp>
      </p:grpSp>
      <mc:AlternateContent xmlns:mc="http://schemas.openxmlformats.org/markup-compatibility/2006" xmlns:a14="http://schemas.microsoft.com/office/drawing/2010/main">
        <mc:Choice Requires="a14">
          <p:sp>
            <p:nvSpPr>
              <p:cNvPr id="66637" name="Object 77">
                <a:extLst>
                  <a:ext uri="{FF2B5EF4-FFF2-40B4-BE49-F238E27FC236}">
                    <a16:creationId xmlns="" xmlns:a16="http://schemas.microsoft.com/office/drawing/2014/main" id="{E3C14328-90DB-401B-8A38-352770CB40B5}"/>
                  </a:ext>
                </a:extLst>
              </p:cNvPr>
              <p:cNvSpPr txBox="1"/>
              <p:nvPr/>
            </p:nvSpPr>
            <p:spPr bwMode="auto">
              <a:xfrm>
                <a:off x="2180158" y="5810398"/>
                <a:ext cx="1449387" cy="64293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chemeClr val="tx1"/>
                          </a:solidFill>
                          <a:latin typeface="Cambria Math" panose="02040503050406030204" pitchFamily="18" charset="0"/>
                        </a:rPr>
                        <m:t>𝐹</m:t>
                      </m:r>
                      <m:r>
                        <a:rPr lang="en-US"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𝑞</m:t>
                          </m:r>
                        </m:e>
                      </m:d>
                      <m:r>
                        <a:rPr lang="en-US" i="1">
                          <a:solidFill>
                            <a:schemeClr val="tx1"/>
                          </a:solidFill>
                          <a:latin typeface="Cambria Math" panose="02040503050406030204" pitchFamily="18" charset="0"/>
                        </a:rPr>
                        <m:t>𝐸</m:t>
                      </m:r>
                    </m:oMath>
                  </m:oMathPara>
                </a14:m>
                <a:endParaRPr lang="en-US" dirty="0">
                  <a:solidFill>
                    <a:schemeClr val="tx1"/>
                  </a:solidFill>
                  <a:latin typeface="Arial" panose="020B0604020202020204" pitchFamily="34" charset="0"/>
                </a:endParaRPr>
              </a:p>
            </p:txBody>
          </p:sp>
        </mc:Choice>
        <mc:Fallback xmlns="">
          <p:sp>
            <p:nvSpPr>
              <p:cNvPr id="66637" name="Object 77">
                <a:extLst>
                  <a:ext uri="{FF2B5EF4-FFF2-40B4-BE49-F238E27FC236}">
                    <a16:creationId xmlns:a16="http://schemas.microsoft.com/office/drawing/2014/main" xmlns:a14="http://schemas.microsoft.com/office/drawing/2010/main" xmlns="" id="{E3C14328-90DB-401B-8A38-352770CB40B5}"/>
                  </a:ext>
                </a:extLst>
              </p:cNvPr>
              <p:cNvSpPr txBox="1">
                <a:spLocks noRot="1" noChangeAspect="1" noMove="1" noResize="1" noEditPoints="1" noAdjustHandles="1" noChangeArrowheads="1" noChangeShapeType="1" noTextEdit="1"/>
              </p:cNvSpPr>
              <p:nvPr/>
            </p:nvSpPr>
            <p:spPr bwMode="auto">
              <a:xfrm>
                <a:off x="2180158" y="5810398"/>
                <a:ext cx="1449387" cy="642938"/>
              </a:xfrm>
              <a:prstGeom prst="rect">
                <a:avLst/>
              </a:prstGeom>
              <a:blipFill rotWithShape="1">
                <a:blip r:embed="rId4"/>
                <a:stretch>
                  <a:fillRect/>
                </a:stretch>
              </a:blipFill>
              <a:ln>
                <a:noFill/>
              </a:ln>
              <a:effectLst/>
            </p:spPr>
            <p:txBody>
              <a:bodyPr/>
              <a:lstStyle/>
              <a:p>
                <a:r>
                  <a:rPr lang="en-US">
                    <a:noFill/>
                  </a:rPr>
                  <a:t> </a:t>
                </a:r>
              </a:p>
            </p:txBody>
          </p:sp>
        </mc:Fallback>
      </mc:AlternateContent>
      <p:grpSp>
        <p:nvGrpSpPr>
          <p:cNvPr id="76" name="Group 75">
            <a:extLst>
              <a:ext uri="{FF2B5EF4-FFF2-40B4-BE49-F238E27FC236}">
                <a16:creationId xmlns="" xmlns:a16="http://schemas.microsoft.com/office/drawing/2014/main" id="{B0A62C0E-17A3-4269-9BBC-F5FE23A62BEB}"/>
              </a:ext>
            </a:extLst>
          </p:cNvPr>
          <p:cNvGrpSpPr/>
          <p:nvPr/>
        </p:nvGrpSpPr>
        <p:grpSpPr>
          <a:xfrm>
            <a:off x="14289" y="60608"/>
            <a:ext cx="8745150" cy="554181"/>
            <a:chOff x="202778" y="2280389"/>
            <a:chExt cx="8690965" cy="773595"/>
          </a:xfrm>
        </p:grpSpPr>
        <p:grpSp>
          <p:nvGrpSpPr>
            <p:cNvPr id="77" name="Group 70">
              <a:extLst>
                <a:ext uri="{FF2B5EF4-FFF2-40B4-BE49-F238E27FC236}">
                  <a16:creationId xmlns="" xmlns:a16="http://schemas.microsoft.com/office/drawing/2014/main" id="{B94D9069-7A75-4471-83B7-C507D1357511}"/>
                </a:ext>
              </a:extLst>
            </p:cNvPr>
            <p:cNvGrpSpPr>
              <a:grpSpLocks/>
            </p:cNvGrpSpPr>
            <p:nvPr/>
          </p:nvGrpSpPr>
          <p:grpSpPr bwMode="auto">
            <a:xfrm>
              <a:off x="286106" y="2280389"/>
              <a:ext cx="8607637" cy="708275"/>
              <a:chOff x="564746" y="3403331"/>
              <a:chExt cx="4432531" cy="1364238"/>
            </a:xfrm>
          </p:grpSpPr>
          <p:pic>
            <p:nvPicPr>
              <p:cNvPr id="80" name="Picture 8" descr="empty-green-rectangle">
                <a:extLst>
                  <a:ext uri="{FF2B5EF4-FFF2-40B4-BE49-F238E27FC236}">
                    <a16:creationId xmlns="" xmlns:a16="http://schemas.microsoft.com/office/drawing/2014/main" id="{65D5A72B-C0AA-4C09-8790-26F558E9C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9" descr="green-top-faded">
                <a:extLst>
                  <a:ext uri="{FF2B5EF4-FFF2-40B4-BE49-F238E27FC236}">
                    <a16:creationId xmlns="" xmlns:a16="http://schemas.microsoft.com/office/drawing/2014/main" id="{F5087C45-A542-41D3-BF17-03FA675D1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Box 77">
              <a:extLst>
                <a:ext uri="{FF2B5EF4-FFF2-40B4-BE49-F238E27FC236}">
                  <a16:creationId xmlns="" xmlns:a16="http://schemas.microsoft.com/office/drawing/2014/main" id="{373A2D5B-E9C2-4393-B507-E33F89644704}"/>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79" name="Rectangle 1026060">
              <a:extLst>
                <a:ext uri="{FF2B5EF4-FFF2-40B4-BE49-F238E27FC236}">
                  <a16:creationId xmlns="" xmlns:a16="http://schemas.microsoft.com/office/drawing/2014/main" id="{A4D921B0-1F6F-45D1-9AC4-27C43428DF57}"/>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Công của lực điện</a:t>
              </a:r>
              <a:endParaRPr lang="en-US" sz="2800" dirty="0"/>
            </a:p>
          </p:txBody>
        </p:sp>
      </p:grpSp>
      <p:grpSp>
        <p:nvGrpSpPr>
          <p:cNvPr id="2" name="Group 1">
            <a:extLst>
              <a:ext uri="{FF2B5EF4-FFF2-40B4-BE49-F238E27FC236}">
                <a16:creationId xmlns="" xmlns:a16="http://schemas.microsoft.com/office/drawing/2014/main" id="{D005779B-EC37-47BB-88B3-4565FC12E7D7}"/>
              </a:ext>
            </a:extLst>
          </p:cNvPr>
          <p:cNvGrpSpPr/>
          <p:nvPr/>
        </p:nvGrpSpPr>
        <p:grpSpPr>
          <a:xfrm>
            <a:off x="1813136" y="2533846"/>
            <a:ext cx="2016224" cy="701675"/>
            <a:chOff x="1813136" y="2533846"/>
            <a:chExt cx="2016224" cy="701675"/>
          </a:xfrm>
        </p:grpSpPr>
        <p:pic>
          <p:nvPicPr>
            <p:cNvPr id="85" name="Picture 12" descr="empty-red-rectangle">
              <a:extLst>
                <a:ext uri="{FF2B5EF4-FFF2-40B4-BE49-F238E27FC236}">
                  <a16:creationId xmlns="" xmlns:a16="http://schemas.microsoft.com/office/drawing/2014/main" id="{7AAEE222-8A83-4654-950A-0AF4541D3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136" y="2546193"/>
              <a:ext cx="2016224" cy="6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6" name="Object 64">
                  <a:extLst>
                    <a:ext uri="{FF2B5EF4-FFF2-40B4-BE49-F238E27FC236}">
                      <a16:creationId xmlns="" xmlns:a16="http://schemas.microsoft.com/office/drawing/2014/main" id="{0797D706-A230-4199-9C72-0EAA241E6AAE}"/>
                    </a:ext>
                  </a:extLst>
                </p:cNvPr>
                <p:cNvSpPr txBox="1"/>
                <p:nvPr/>
              </p:nvSpPr>
              <p:spPr bwMode="auto">
                <a:xfrm>
                  <a:off x="2111372" y="2533846"/>
                  <a:ext cx="1443037" cy="701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𝐹</m:t>
                            </m:r>
                          </m:e>
                        </m:ac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𝑞</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𝐸</m:t>
                            </m:r>
                          </m:e>
                        </m:acc>
                      </m:oMath>
                    </m:oMathPara>
                  </a14:m>
                  <a:endParaRPr lang="en-US">
                    <a:solidFill>
                      <a:schemeClr val="tx1"/>
                    </a:solidFill>
                    <a:latin typeface="Arial" panose="020B0604020202020204" pitchFamily="34" charset="0"/>
                  </a:endParaRPr>
                </a:p>
              </p:txBody>
            </p:sp>
          </mc:Choice>
          <mc:Fallback xmlns="">
            <p:sp>
              <p:nvSpPr>
                <p:cNvPr id="86" name="Object 64">
                  <a:extLst>
                    <a:ext uri="{FF2B5EF4-FFF2-40B4-BE49-F238E27FC236}">
                      <a16:creationId xmlns:a16="http://schemas.microsoft.com/office/drawing/2014/main" id="{0797D706-A230-4199-9C72-0EAA241E6AAE}"/>
                    </a:ext>
                  </a:extLst>
                </p:cNvPr>
                <p:cNvSpPr txBox="1">
                  <a:spLocks noRot="1" noChangeAspect="1" noMove="1" noResize="1" noEditPoints="1" noAdjustHandles="1" noChangeArrowheads="1" noChangeShapeType="1" noTextEdit="1"/>
                </p:cNvSpPr>
                <p:nvPr/>
              </p:nvSpPr>
              <p:spPr bwMode="auto">
                <a:xfrm>
                  <a:off x="2111372" y="2533846"/>
                  <a:ext cx="1443037" cy="701675"/>
                </a:xfrm>
                <a:prstGeom prst="rect">
                  <a:avLst/>
                </a:prstGeom>
                <a:blipFill>
                  <a:blip r:embed="rId8"/>
                  <a:stretch>
                    <a:fillRect/>
                  </a:stretch>
                </a:blipFill>
                <a:ln>
                  <a:noFill/>
                </a:ln>
                <a:effectLst/>
              </p:spPr>
              <p:txBody>
                <a:bodyPr/>
                <a:lstStyle/>
                <a:p>
                  <a:r>
                    <a:rPr lang="en-US">
                      <a:noFill/>
                    </a:rPr>
                    <a:t> </a:t>
                  </a:r>
                </a:p>
              </p:txBody>
            </p:sp>
          </mc:Fallback>
        </mc:AlternateContent>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616"/>
                                        </p:tgtEl>
                                        <p:attrNameLst>
                                          <p:attrName>style.visibility</p:attrName>
                                        </p:attrNameLst>
                                      </p:cBhvr>
                                      <p:to>
                                        <p:strVal val="visible"/>
                                      </p:to>
                                    </p:set>
                                    <p:animEffect transition="in" filter="fade">
                                      <p:cBhvr>
                                        <p:cTn id="7" dur="500"/>
                                        <p:tgtEl>
                                          <p:spTgt spid="66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622"/>
                                        </p:tgtEl>
                                        <p:attrNameLst>
                                          <p:attrName>style.visibility</p:attrName>
                                        </p:attrNameLst>
                                      </p:cBhvr>
                                      <p:to>
                                        <p:strVal val="visible"/>
                                      </p:to>
                                    </p:set>
                                    <p:animEffect transition="in" filter="fade">
                                      <p:cBhvr>
                                        <p:cTn id="12" dur="500"/>
                                        <p:tgtEl>
                                          <p:spTgt spid="66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623"/>
                                        </p:tgtEl>
                                        <p:attrNameLst>
                                          <p:attrName>style.visibility</p:attrName>
                                        </p:attrNameLst>
                                      </p:cBhvr>
                                      <p:to>
                                        <p:strVal val="visible"/>
                                      </p:to>
                                    </p:set>
                                    <p:animEffect transition="in" filter="fade">
                                      <p:cBhvr>
                                        <p:cTn id="17" dur="500"/>
                                        <p:tgtEl>
                                          <p:spTgt spid="666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615"/>
                                        </p:tgtEl>
                                        <p:attrNameLst>
                                          <p:attrName>style.visibility</p:attrName>
                                        </p:attrNameLst>
                                      </p:cBhvr>
                                      <p:to>
                                        <p:strVal val="visible"/>
                                      </p:to>
                                    </p:set>
                                    <p:animEffect transition="in" filter="fade">
                                      <p:cBhvr>
                                        <p:cTn id="27" dur="500"/>
                                        <p:tgtEl>
                                          <p:spTgt spid="666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618"/>
                                        </p:tgtEl>
                                        <p:attrNameLst>
                                          <p:attrName>style.visibility</p:attrName>
                                        </p:attrNameLst>
                                      </p:cBhvr>
                                      <p:to>
                                        <p:strVal val="visible"/>
                                      </p:to>
                                    </p:set>
                                    <p:animEffect transition="in" filter="fade">
                                      <p:cBhvr>
                                        <p:cTn id="32" dur="500"/>
                                        <p:tgtEl>
                                          <p:spTgt spid="666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632"/>
                                        </p:tgtEl>
                                        <p:attrNameLst>
                                          <p:attrName>style.visibility</p:attrName>
                                        </p:attrNameLst>
                                      </p:cBhvr>
                                      <p:to>
                                        <p:strVal val="visible"/>
                                      </p:to>
                                    </p:set>
                                    <p:animEffect transition="in" filter="fade">
                                      <p:cBhvr>
                                        <p:cTn id="37" dur="500"/>
                                        <p:tgtEl>
                                          <p:spTgt spid="66632"/>
                                        </p:tgtEl>
                                      </p:cBhvr>
                                    </p:animEffect>
                                  </p:childTnLst>
                                </p:cTn>
                              </p:par>
                              <p:par>
                                <p:cTn id="38" presetID="10" presetClass="entr" presetSubtype="0" fill="hold" nodeType="withEffect">
                                  <p:stCondLst>
                                    <p:cond delay="0"/>
                                  </p:stCondLst>
                                  <p:childTnLst>
                                    <p:set>
                                      <p:cBhvr>
                                        <p:cTn id="39" dur="1" fill="hold">
                                          <p:stCondLst>
                                            <p:cond delay="0"/>
                                          </p:stCondLst>
                                        </p:cTn>
                                        <p:tgtEl>
                                          <p:spTgt spid="66636"/>
                                        </p:tgtEl>
                                        <p:attrNameLst>
                                          <p:attrName>style.visibility</p:attrName>
                                        </p:attrNameLst>
                                      </p:cBhvr>
                                      <p:to>
                                        <p:strVal val="visible"/>
                                      </p:to>
                                    </p:set>
                                    <p:animEffect transition="in" filter="fade">
                                      <p:cBhvr>
                                        <p:cTn id="40" dur="500"/>
                                        <p:tgtEl>
                                          <p:spTgt spid="666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637"/>
                                        </p:tgtEl>
                                        <p:attrNameLst>
                                          <p:attrName>style.visibility</p:attrName>
                                        </p:attrNameLst>
                                      </p:cBhvr>
                                      <p:to>
                                        <p:strVal val="visible"/>
                                      </p:to>
                                    </p:set>
                                    <p:animEffect transition="in" filter="fade">
                                      <p:cBhvr>
                                        <p:cTn id="43" dur="500"/>
                                        <p:tgtEl>
                                          <p:spTgt spid="6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3" grpId="0"/>
      <p:bldP spid="66632" grpId="0"/>
      <p:bldP spid="666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88" name="Oval 72">
            <a:extLst>
              <a:ext uri="{FF2B5EF4-FFF2-40B4-BE49-F238E27FC236}">
                <a16:creationId xmlns="" xmlns:a16="http://schemas.microsoft.com/office/drawing/2014/main" id="{496A5818-5CD5-4E78-A069-7C8F722F96C7}"/>
              </a:ext>
            </a:extLst>
          </p:cNvPr>
          <p:cNvSpPr>
            <a:spLocks noChangeArrowheads="1"/>
          </p:cNvSpPr>
          <p:nvPr/>
        </p:nvSpPr>
        <p:spPr bwMode="auto">
          <a:xfrm>
            <a:off x="4857750" y="3286125"/>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11689" name="Text Box 73">
            <a:extLst>
              <a:ext uri="{FF2B5EF4-FFF2-40B4-BE49-F238E27FC236}">
                <a16:creationId xmlns="" xmlns:a16="http://schemas.microsoft.com/office/drawing/2014/main" id="{9A56E2CA-F211-43FF-A8FE-9C2BFA2BBD7F}"/>
              </a:ext>
            </a:extLst>
          </p:cNvPr>
          <p:cNvSpPr txBox="1">
            <a:spLocks noChangeArrowheads="1"/>
          </p:cNvSpPr>
          <p:nvPr/>
        </p:nvSpPr>
        <p:spPr bwMode="auto">
          <a:xfrm>
            <a:off x="4786312" y="3198813"/>
            <a:ext cx="37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solidFill>
                  <a:schemeClr val="bg1"/>
                </a:solidFill>
                <a:latin typeface="Verdana" panose="020B0604030504040204" pitchFamily="34" charset="0"/>
              </a:rPr>
              <a:t>+</a:t>
            </a:r>
          </a:p>
        </p:txBody>
      </p:sp>
      <p:sp>
        <p:nvSpPr>
          <p:cNvPr id="9224" name="Freeform 75">
            <a:extLst>
              <a:ext uri="{FF2B5EF4-FFF2-40B4-BE49-F238E27FC236}">
                <a16:creationId xmlns="" xmlns:a16="http://schemas.microsoft.com/office/drawing/2014/main" id="{132A2FC1-46BF-4228-9C8F-FB2297133AE1}"/>
              </a:ext>
            </a:extLst>
          </p:cNvPr>
          <p:cNvSpPr>
            <a:spLocks/>
          </p:cNvSpPr>
          <p:nvPr/>
        </p:nvSpPr>
        <p:spPr bwMode="auto">
          <a:xfrm>
            <a:off x="4983088" y="3667125"/>
            <a:ext cx="381000" cy="254000"/>
          </a:xfrm>
          <a:custGeom>
            <a:avLst/>
            <a:gdLst>
              <a:gd name="T0" fmla="*/ 0 w 240"/>
              <a:gd name="T1" fmla="*/ 2147483647 h 160"/>
              <a:gd name="T2" fmla="*/ 2147483647 w 240"/>
              <a:gd name="T3" fmla="*/ 2147483647 h 160"/>
              <a:gd name="T4" fmla="*/ 2147483647 w 240"/>
              <a:gd name="T5" fmla="*/ 0 h 160"/>
              <a:gd name="T6" fmla="*/ 0 60000 65536"/>
              <a:gd name="T7" fmla="*/ 0 60000 65536"/>
              <a:gd name="T8" fmla="*/ 0 60000 65536"/>
            </a:gdLst>
            <a:ahLst/>
            <a:cxnLst>
              <a:cxn ang="T6">
                <a:pos x="T0" y="T1"/>
              </a:cxn>
              <a:cxn ang="T7">
                <a:pos x="T2" y="T3"/>
              </a:cxn>
              <a:cxn ang="T8">
                <a:pos x="T4" y="T5"/>
              </a:cxn>
            </a:cxnLst>
            <a:rect l="0" t="0" r="r" b="b"/>
            <a:pathLst>
              <a:path w="240" h="160">
                <a:moveTo>
                  <a:pt x="0" y="96"/>
                </a:moveTo>
                <a:cubicBezTo>
                  <a:pt x="52" y="128"/>
                  <a:pt x="104" y="160"/>
                  <a:pt x="144" y="144"/>
                </a:cubicBezTo>
                <a:cubicBezTo>
                  <a:pt x="184" y="128"/>
                  <a:pt x="212" y="64"/>
                  <a:pt x="240" y="0"/>
                </a:cubicBezTo>
              </a:path>
            </a:pathLst>
          </a:cu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76">
            <a:extLst>
              <a:ext uri="{FF2B5EF4-FFF2-40B4-BE49-F238E27FC236}">
                <a16:creationId xmlns="" xmlns:a16="http://schemas.microsoft.com/office/drawing/2014/main" id="{C8E32508-8A25-4729-A096-0DEF09A06413}"/>
              </a:ext>
            </a:extLst>
          </p:cNvPr>
          <p:cNvSpPr txBox="1">
            <a:spLocks noChangeArrowheads="1"/>
          </p:cNvSpPr>
          <p:nvPr/>
        </p:nvSpPr>
        <p:spPr bwMode="auto">
          <a:xfrm>
            <a:off x="4533900" y="313372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M</a:t>
            </a:r>
          </a:p>
        </p:txBody>
      </p:sp>
      <p:sp>
        <p:nvSpPr>
          <p:cNvPr id="111693" name="Text Box 77">
            <a:extLst>
              <a:ext uri="{FF2B5EF4-FFF2-40B4-BE49-F238E27FC236}">
                <a16:creationId xmlns="" xmlns:a16="http://schemas.microsoft.com/office/drawing/2014/main" id="{54D9C561-C6EA-45EB-A598-1BDE93C3F0B2}"/>
              </a:ext>
            </a:extLst>
          </p:cNvPr>
          <p:cNvSpPr txBox="1">
            <a:spLocks noChangeArrowheads="1"/>
          </p:cNvSpPr>
          <p:nvPr/>
        </p:nvSpPr>
        <p:spPr bwMode="auto">
          <a:xfrm>
            <a:off x="4600575" y="4276725"/>
            <a:ext cx="33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solidFill>
                  <a:srgbClr val="FF0000"/>
                </a:solidFill>
                <a:latin typeface="Verdana" panose="020B0604030504040204" pitchFamily="34" charset="0"/>
              </a:rPr>
              <a:t>F</a:t>
            </a:r>
          </a:p>
        </p:txBody>
      </p:sp>
      <p:sp>
        <p:nvSpPr>
          <p:cNvPr id="9227" name="Text Box 78">
            <a:extLst>
              <a:ext uri="{FF2B5EF4-FFF2-40B4-BE49-F238E27FC236}">
                <a16:creationId xmlns="" xmlns:a16="http://schemas.microsoft.com/office/drawing/2014/main" id="{1A3EB725-4724-4CBE-B05B-70331507E9FF}"/>
              </a:ext>
            </a:extLst>
          </p:cNvPr>
          <p:cNvSpPr txBox="1">
            <a:spLocks noChangeArrowheads="1"/>
          </p:cNvSpPr>
          <p:nvPr/>
        </p:nvSpPr>
        <p:spPr bwMode="auto">
          <a:xfrm>
            <a:off x="5086350" y="3816350"/>
            <a:ext cx="31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n-US" sz="2000">
                <a:latin typeface="Times New Roman" panose="02020603050405020304" pitchFamily="18" charset="0"/>
              </a:rPr>
              <a:t>α</a:t>
            </a:r>
            <a:endParaRPr lang="en-US" altLang="en-US" sz="2000">
              <a:latin typeface="Times New Roman" panose="02020603050405020304" pitchFamily="18" charset="0"/>
            </a:endParaRPr>
          </a:p>
        </p:txBody>
      </p:sp>
      <p:sp>
        <p:nvSpPr>
          <p:cNvPr id="9228" name="Text Box 83">
            <a:extLst>
              <a:ext uri="{FF2B5EF4-FFF2-40B4-BE49-F238E27FC236}">
                <a16:creationId xmlns="" xmlns:a16="http://schemas.microsoft.com/office/drawing/2014/main" id="{C595C875-9E3A-4E1F-9CD1-B12CD7F4313C}"/>
              </a:ext>
            </a:extLst>
          </p:cNvPr>
          <p:cNvSpPr txBox="1">
            <a:spLocks noChangeArrowheads="1"/>
          </p:cNvSpPr>
          <p:nvPr/>
        </p:nvSpPr>
        <p:spPr bwMode="auto">
          <a:xfrm>
            <a:off x="5010150" y="31337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q</a:t>
            </a:r>
          </a:p>
        </p:txBody>
      </p:sp>
      <p:grpSp>
        <p:nvGrpSpPr>
          <p:cNvPr id="9229" name="Group 91">
            <a:extLst>
              <a:ext uri="{FF2B5EF4-FFF2-40B4-BE49-F238E27FC236}">
                <a16:creationId xmlns="" xmlns:a16="http://schemas.microsoft.com/office/drawing/2014/main" id="{DF4CA1B1-0A5B-40C5-85C2-41B7ECF1E3AB}"/>
              </a:ext>
            </a:extLst>
          </p:cNvPr>
          <p:cNvGrpSpPr>
            <a:grpSpLocks/>
          </p:cNvGrpSpPr>
          <p:nvPr/>
        </p:nvGrpSpPr>
        <p:grpSpPr bwMode="auto">
          <a:xfrm>
            <a:off x="3790950" y="2752726"/>
            <a:ext cx="5029200" cy="2728913"/>
            <a:chOff x="2388" y="1734"/>
            <a:chExt cx="3168" cy="1719"/>
          </a:xfrm>
        </p:grpSpPr>
        <p:grpSp>
          <p:nvGrpSpPr>
            <p:cNvPr id="9232" name="Group 88">
              <a:extLst>
                <a:ext uri="{FF2B5EF4-FFF2-40B4-BE49-F238E27FC236}">
                  <a16:creationId xmlns="" xmlns:a16="http://schemas.microsoft.com/office/drawing/2014/main" id="{2455FD84-DC76-4DFA-B220-3FB920077E68}"/>
                </a:ext>
              </a:extLst>
            </p:cNvPr>
            <p:cNvGrpSpPr>
              <a:grpSpLocks/>
            </p:cNvGrpSpPr>
            <p:nvPr/>
          </p:nvGrpSpPr>
          <p:grpSpPr bwMode="auto">
            <a:xfrm>
              <a:off x="2388" y="1734"/>
              <a:ext cx="3168" cy="288"/>
              <a:chOff x="2388" y="1734"/>
              <a:chExt cx="3168" cy="288"/>
            </a:xfrm>
          </p:grpSpPr>
          <p:sp>
            <p:nvSpPr>
              <p:cNvPr id="111684" name="Rectangle 68">
                <a:extLst>
                  <a:ext uri="{FF2B5EF4-FFF2-40B4-BE49-F238E27FC236}">
                    <a16:creationId xmlns="" xmlns:a16="http://schemas.microsoft.com/office/drawing/2014/main" id="{039A5616-C271-4EA4-B50F-70C5B81E9828}"/>
                  </a:ext>
                </a:extLst>
              </p:cNvPr>
              <p:cNvSpPr>
                <a:spLocks noChangeArrowheads="1"/>
              </p:cNvSpPr>
              <p:nvPr/>
            </p:nvSpPr>
            <p:spPr bwMode="auto">
              <a:xfrm>
                <a:off x="2388" y="1782"/>
                <a:ext cx="3168" cy="24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9245" name="Text Box 70">
                <a:extLst>
                  <a:ext uri="{FF2B5EF4-FFF2-40B4-BE49-F238E27FC236}">
                    <a16:creationId xmlns="" xmlns:a16="http://schemas.microsoft.com/office/drawing/2014/main" id="{76578443-1347-4681-8454-8C6FC221F003}"/>
                  </a:ext>
                </a:extLst>
              </p:cNvPr>
              <p:cNvSpPr txBox="1">
                <a:spLocks noChangeArrowheads="1"/>
              </p:cNvSpPr>
              <p:nvPr/>
            </p:nvSpPr>
            <p:spPr bwMode="auto">
              <a:xfrm>
                <a:off x="2484" y="1734"/>
                <a:ext cx="29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  + </a:t>
                </a:r>
              </a:p>
            </p:txBody>
          </p:sp>
        </p:grpSp>
        <p:grpSp>
          <p:nvGrpSpPr>
            <p:cNvPr id="9234" name="Group 90">
              <a:extLst>
                <a:ext uri="{FF2B5EF4-FFF2-40B4-BE49-F238E27FC236}">
                  <a16:creationId xmlns="" xmlns:a16="http://schemas.microsoft.com/office/drawing/2014/main" id="{85631EB3-A600-4BDF-A59A-4548B67EE7C6}"/>
                </a:ext>
              </a:extLst>
            </p:cNvPr>
            <p:cNvGrpSpPr>
              <a:grpSpLocks/>
            </p:cNvGrpSpPr>
            <p:nvPr/>
          </p:nvGrpSpPr>
          <p:grpSpPr bwMode="auto">
            <a:xfrm>
              <a:off x="3156" y="2166"/>
              <a:ext cx="1870" cy="1287"/>
              <a:chOff x="3156" y="2166"/>
              <a:chExt cx="1870" cy="1287"/>
            </a:xfrm>
          </p:grpSpPr>
          <p:sp>
            <p:nvSpPr>
              <p:cNvPr id="9239" name="Line 74">
                <a:extLst>
                  <a:ext uri="{FF2B5EF4-FFF2-40B4-BE49-F238E27FC236}">
                    <a16:creationId xmlns="" xmlns:a16="http://schemas.microsoft.com/office/drawing/2014/main" id="{A497932E-22D8-45D1-940E-43A42B6F37D6}"/>
                  </a:ext>
                </a:extLst>
              </p:cNvPr>
              <p:cNvSpPr>
                <a:spLocks noChangeShapeType="1"/>
              </p:cNvSpPr>
              <p:nvPr/>
            </p:nvSpPr>
            <p:spPr bwMode="auto">
              <a:xfrm>
                <a:off x="3156" y="2166"/>
                <a:ext cx="1584" cy="1248"/>
              </a:xfrm>
              <a:prstGeom prst="line">
                <a:avLst/>
              </a:prstGeom>
              <a:noFill/>
              <a:ln w="952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Text Box 79">
                <a:extLst>
                  <a:ext uri="{FF2B5EF4-FFF2-40B4-BE49-F238E27FC236}">
                    <a16:creationId xmlns="" xmlns:a16="http://schemas.microsoft.com/office/drawing/2014/main" id="{EEB1E66A-D2D7-4370-A211-4BE480A2B9D5}"/>
                  </a:ext>
                </a:extLst>
              </p:cNvPr>
              <p:cNvSpPr txBox="1">
                <a:spLocks noChangeArrowheads="1"/>
              </p:cNvSpPr>
              <p:nvPr/>
            </p:nvSpPr>
            <p:spPr bwMode="auto">
              <a:xfrm>
                <a:off x="4059" y="2655"/>
                <a:ext cx="2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s</a:t>
                </a:r>
              </a:p>
            </p:txBody>
          </p:sp>
          <p:sp>
            <p:nvSpPr>
              <p:cNvPr id="9241" name="Text Box 80">
                <a:extLst>
                  <a:ext uri="{FF2B5EF4-FFF2-40B4-BE49-F238E27FC236}">
                    <a16:creationId xmlns="" xmlns:a16="http://schemas.microsoft.com/office/drawing/2014/main" id="{2603FCCD-36BE-413B-8FF5-5A114D5CE4BC}"/>
                  </a:ext>
                </a:extLst>
              </p:cNvPr>
              <p:cNvSpPr txBox="1">
                <a:spLocks noChangeArrowheads="1"/>
              </p:cNvSpPr>
              <p:nvPr/>
            </p:nvSpPr>
            <p:spPr bwMode="auto">
              <a:xfrm>
                <a:off x="4788" y="3222"/>
                <a:ext cx="2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N</a:t>
                </a:r>
              </a:p>
            </p:txBody>
          </p:sp>
        </p:grpSp>
        <p:grpSp>
          <p:nvGrpSpPr>
            <p:cNvPr id="9235" name="Group 89">
              <a:extLst>
                <a:ext uri="{FF2B5EF4-FFF2-40B4-BE49-F238E27FC236}">
                  <a16:creationId xmlns="" xmlns:a16="http://schemas.microsoft.com/office/drawing/2014/main" id="{D6DC2823-F14C-4789-AF4D-30202F8CA31A}"/>
                </a:ext>
              </a:extLst>
            </p:cNvPr>
            <p:cNvGrpSpPr>
              <a:grpSpLocks/>
            </p:cNvGrpSpPr>
            <p:nvPr/>
          </p:nvGrpSpPr>
          <p:grpSpPr bwMode="auto">
            <a:xfrm>
              <a:off x="5172" y="2118"/>
              <a:ext cx="245" cy="1008"/>
              <a:chOff x="5172" y="2118"/>
              <a:chExt cx="245" cy="1008"/>
            </a:xfrm>
          </p:grpSpPr>
          <p:sp>
            <p:nvSpPr>
              <p:cNvPr id="9236" name="Line 81">
                <a:extLst>
                  <a:ext uri="{FF2B5EF4-FFF2-40B4-BE49-F238E27FC236}">
                    <a16:creationId xmlns="" xmlns:a16="http://schemas.microsoft.com/office/drawing/2014/main" id="{9CB0C51D-D289-4904-AD78-197484689FEF}"/>
                  </a:ext>
                </a:extLst>
              </p:cNvPr>
              <p:cNvSpPr>
                <a:spLocks noChangeShapeType="1"/>
              </p:cNvSpPr>
              <p:nvPr/>
            </p:nvSpPr>
            <p:spPr bwMode="auto">
              <a:xfrm>
                <a:off x="5172" y="2118"/>
                <a:ext cx="1" cy="960"/>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Text Box 82">
                <a:extLst>
                  <a:ext uri="{FF2B5EF4-FFF2-40B4-BE49-F238E27FC236}">
                    <a16:creationId xmlns="" xmlns:a16="http://schemas.microsoft.com/office/drawing/2014/main" id="{09B64518-EFE0-447E-BEC1-915838200D55}"/>
                  </a:ext>
                </a:extLst>
              </p:cNvPr>
              <p:cNvSpPr txBox="1">
                <a:spLocks noChangeArrowheads="1"/>
              </p:cNvSpPr>
              <p:nvPr/>
            </p:nvSpPr>
            <p:spPr bwMode="auto">
              <a:xfrm>
                <a:off x="5220" y="2895"/>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solidFill>
                      <a:srgbClr val="002060"/>
                    </a:solidFill>
                  </a:rPr>
                  <a:t>E</a:t>
                </a:r>
              </a:p>
            </p:txBody>
          </p:sp>
          <p:sp>
            <p:nvSpPr>
              <p:cNvPr id="9238" name="Line 84">
                <a:extLst>
                  <a:ext uri="{FF2B5EF4-FFF2-40B4-BE49-F238E27FC236}">
                    <a16:creationId xmlns="" xmlns:a16="http://schemas.microsoft.com/office/drawing/2014/main" id="{001D66DC-71C4-4C3E-BC05-3F5DDC0AD933}"/>
                  </a:ext>
                </a:extLst>
              </p:cNvPr>
              <p:cNvSpPr>
                <a:spLocks noChangeShapeType="1"/>
              </p:cNvSpPr>
              <p:nvPr/>
            </p:nvSpPr>
            <p:spPr bwMode="auto">
              <a:xfrm>
                <a:off x="5268" y="2886"/>
                <a:ext cx="96" cy="1"/>
              </a:xfrm>
              <a:prstGeom prst="line">
                <a:avLst/>
              </a:prstGeom>
              <a:noFill/>
              <a:ln w="952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1701" name="Line 85">
            <a:extLst>
              <a:ext uri="{FF2B5EF4-FFF2-40B4-BE49-F238E27FC236}">
                <a16:creationId xmlns="" xmlns:a16="http://schemas.microsoft.com/office/drawing/2014/main" id="{E01FE1B2-92C1-4EA3-93BE-DB014827A93B}"/>
              </a:ext>
            </a:extLst>
          </p:cNvPr>
          <p:cNvSpPr>
            <a:spLocks noChangeShapeType="1"/>
          </p:cNvSpPr>
          <p:nvPr/>
        </p:nvSpPr>
        <p:spPr bwMode="auto">
          <a:xfrm>
            <a:off x="4705350" y="4276725"/>
            <a:ext cx="152400" cy="15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702" name="Line 86">
            <a:extLst>
              <a:ext uri="{FF2B5EF4-FFF2-40B4-BE49-F238E27FC236}">
                <a16:creationId xmlns="" xmlns:a16="http://schemas.microsoft.com/office/drawing/2014/main" id="{30500739-FBE1-4E8F-B770-CBE634FB3661}"/>
              </a:ext>
            </a:extLst>
          </p:cNvPr>
          <p:cNvSpPr>
            <a:spLocks noChangeShapeType="1"/>
          </p:cNvSpPr>
          <p:nvPr/>
        </p:nvSpPr>
        <p:spPr bwMode="auto">
          <a:xfrm>
            <a:off x="4967286" y="3493190"/>
            <a:ext cx="1588"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67">
            <a:extLst>
              <a:ext uri="{FF2B5EF4-FFF2-40B4-BE49-F238E27FC236}">
                <a16:creationId xmlns="" xmlns:a16="http://schemas.microsoft.com/office/drawing/2014/main" id="{698F06F6-1168-4EFB-8C3A-497BA2814A8C}"/>
              </a:ext>
            </a:extLst>
          </p:cNvPr>
          <p:cNvSpPr txBox="1">
            <a:spLocks noChangeArrowheads="1"/>
          </p:cNvSpPr>
          <p:nvPr/>
        </p:nvSpPr>
        <p:spPr bwMode="auto">
          <a:xfrm>
            <a:off x="393700" y="614191"/>
            <a:ext cx="892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i="1">
                <a:solidFill>
                  <a:srgbClr val="002060"/>
                </a:solidFill>
                <a:latin typeface="Arial" panose="020B0604020202020204" pitchFamily="34" charset="0"/>
              </a:rPr>
              <a:t>2. Công của lực điện trong điện trường đều:</a:t>
            </a:r>
            <a:endParaRPr lang="vi-VN" altLang="en-US" sz="2800" i="1">
              <a:solidFill>
                <a:srgbClr val="002060"/>
              </a:solidFill>
              <a:latin typeface="Arial" panose="020B0604020202020204" pitchFamily="34" charset="0"/>
            </a:endParaRPr>
          </a:p>
        </p:txBody>
      </p:sp>
      <p:grpSp>
        <p:nvGrpSpPr>
          <p:cNvPr id="31" name="Group 30">
            <a:extLst>
              <a:ext uri="{FF2B5EF4-FFF2-40B4-BE49-F238E27FC236}">
                <a16:creationId xmlns="" xmlns:a16="http://schemas.microsoft.com/office/drawing/2014/main" id="{88D02EAE-0ABD-4627-9FEA-9826DC7511DD}"/>
              </a:ext>
            </a:extLst>
          </p:cNvPr>
          <p:cNvGrpSpPr/>
          <p:nvPr/>
        </p:nvGrpSpPr>
        <p:grpSpPr>
          <a:xfrm>
            <a:off x="117863" y="60010"/>
            <a:ext cx="8745150" cy="554181"/>
            <a:chOff x="202778" y="2280389"/>
            <a:chExt cx="8690965" cy="773595"/>
          </a:xfrm>
        </p:grpSpPr>
        <p:grpSp>
          <p:nvGrpSpPr>
            <p:cNvPr id="32" name="Group 70">
              <a:extLst>
                <a:ext uri="{FF2B5EF4-FFF2-40B4-BE49-F238E27FC236}">
                  <a16:creationId xmlns="" xmlns:a16="http://schemas.microsoft.com/office/drawing/2014/main" id="{00E8B766-82B8-46F1-AB34-213367BFC957}"/>
                </a:ext>
              </a:extLst>
            </p:cNvPr>
            <p:cNvGrpSpPr>
              <a:grpSpLocks/>
            </p:cNvGrpSpPr>
            <p:nvPr/>
          </p:nvGrpSpPr>
          <p:grpSpPr bwMode="auto">
            <a:xfrm>
              <a:off x="286106" y="2280389"/>
              <a:ext cx="8607637" cy="708275"/>
              <a:chOff x="564746" y="3403331"/>
              <a:chExt cx="4432531" cy="1364238"/>
            </a:xfrm>
          </p:grpSpPr>
          <p:pic>
            <p:nvPicPr>
              <p:cNvPr id="35" name="Picture 8" descr="empty-green-rectangle">
                <a:extLst>
                  <a:ext uri="{FF2B5EF4-FFF2-40B4-BE49-F238E27FC236}">
                    <a16:creationId xmlns="" xmlns:a16="http://schemas.microsoft.com/office/drawing/2014/main" id="{FEC24F89-F757-422E-AA58-C210CAB56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descr="green-top-faded">
                <a:extLst>
                  <a:ext uri="{FF2B5EF4-FFF2-40B4-BE49-F238E27FC236}">
                    <a16:creationId xmlns="" xmlns:a16="http://schemas.microsoft.com/office/drawing/2014/main" id="{B1AA616D-364B-482E-92F2-6D68554D8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a:extLst>
                <a:ext uri="{FF2B5EF4-FFF2-40B4-BE49-F238E27FC236}">
                  <a16:creationId xmlns="" xmlns:a16="http://schemas.microsoft.com/office/drawing/2014/main" id="{7D0380FA-6642-4F6F-9A94-1B9C5C746BD0}"/>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34" name="Rectangle 1026060">
              <a:extLst>
                <a:ext uri="{FF2B5EF4-FFF2-40B4-BE49-F238E27FC236}">
                  <a16:creationId xmlns="" xmlns:a16="http://schemas.microsoft.com/office/drawing/2014/main" id="{86F7C2CC-F6E9-4778-B718-19391D55DCB3}"/>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Công của lực điện</a:t>
              </a:r>
              <a:endParaRPr lang="en-US" sz="2800" dirty="0"/>
            </a:p>
          </p:txBody>
        </p:sp>
      </p:grpSp>
      <p:sp>
        <p:nvSpPr>
          <p:cNvPr id="37" name="Rectangle 68">
            <a:extLst>
              <a:ext uri="{FF2B5EF4-FFF2-40B4-BE49-F238E27FC236}">
                <a16:creationId xmlns="" xmlns:a16="http://schemas.microsoft.com/office/drawing/2014/main" id="{7C61EF29-14D6-4CF9-8068-878F3D1E2FDE}"/>
              </a:ext>
            </a:extLst>
          </p:cNvPr>
          <p:cNvSpPr>
            <a:spLocks noChangeArrowheads="1"/>
          </p:cNvSpPr>
          <p:nvPr/>
        </p:nvSpPr>
        <p:spPr bwMode="auto">
          <a:xfrm>
            <a:off x="3829050" y="5472113"/>
            <a:ext cx="5029200" cy="38100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38" name="Text Box 71">
            <a:extLst>
              <a:ext uri="{FF2B5EF4-FFF2-40B4-BE49-F238E27FC236}">
                <a16:creationId xmlns="" xmlns:a16="http://schemas.microsoft.com/office/drawing/2014/main" id="{4B9BE8D6-D109-42CE-BAEC-9A26FE4F5A9C}"/>
              </a:ext>
            </a:extLst>
          </p:cNvPr>
          <p:cNvSpPr txBox="1">
            <a:spLocks noChangeArrowheads="1"/>
          </p:cNvSpPr>
          <p:nvPr/>
        </p:nvSpPr>
        <p:spPr bwMode="auto">
          <a:xfrm>
            <a:off x="4019550" y="5419725"/>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   -   </a:t>
            </a:r>
          </a:p>
        </p:txBody>
      </p:sp>
      <p:sp>
        <p:nvSpPr>
          <p:cNvPr id="39" name="TextBox 38">
            <a:extLst>
              <a:ext uri="{FF2B5EF4-FFF2-40B4-BE49-F238E27FC236}">
                <a16:creationId xmlns="" xmlns:a16="http://schemas.microsoft.com/office/drawing/2014/main" id="{0E5687C4-5699-4997-A4B7-C9D963934E2D}"/>
              </a:ext>
            </a:extLst>
          </p:cNvPr>
          <p:cNvSpPr txBox="1"/>
          <p:nvPr/>
        </p:nvSpPr>
        <p:spPr>
          <a:xfrm>
            <a:off x="345602" y="1212749"/>
            <a:ext cx="8017347" cy="830997"/>
          </a:xfrm>
          <a:prstGeom prst="rect">
            <a:avLst/>
          </a:prstGeom>
          <a:noFill/>
        </p:spPr>
        <p:txBody>
          <a:bodyPr wrap="square">
            <a:spAutoFit/>
          </a:bodyPr>
          <a:lstStyle/>
          <a:p>
            <a:pPr eaLnBrk="1" hangingPunct="1">
              <a:spcBef>
                <a:spcPct val="50000"/>
              </a:spcBef>
              <a:buClrTx/>
              <a:buSzTx/>
              <a:buFontTx/>
              <a:buNone/>
            </a:pPr>
            <a:r>
              <a:rPr lang="en-US" altLang="en-US" sz="2400">
                <a:latin typeface="Arial" panose="020B0604020202020204" pitchFamily="34" charset="0"/>
              </a:rPr>
              <a:t>- Xét một điện tích q dương (q&gt;0) chuyển động trong điện trường đều từ M đến 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0.0037 L 0.27865 0.2993 " pathEditMode="relative" rAng="0" ptsTypes="AA">
                                      <p:cBhvr>
                                        <p:cTn id="6" dur="2000" fill="hold"/>
                                        <p:tgtEl>
                                          <p:spTgt spid="111689"/>
                                        </p:tgtEl>
                                        <p:attrNameLst>
                                          <p:attrName>ppt_x</p:attrName>
                                          <p:attrName>ppt_y</p:attrName>
                                        </p:attrNameLst>
                                      </p:cBhvr>
                                      <p:rCtr x="13924" y="14769"/>
                                    </p:animMotion>
                                  </p:childTnLst>
                                </p:cTn>
                              </p:par>
                              <p:par>
                                <p:cTn id="7" presetID="0" presetClass="path" presetSubtype="0" accel="50000" decel="50000" fill="hold" grpId="0" nodeType="withEffect">
                                  <p:stCondLst>
                                    <p:cond delay="0"/>
                                  </p:stCondLst>
                                  <p:childTnLst>
                                    <p:animMotion origin="layout" path="M 0 -0.00185 L 0.275 0.29815 " pathEditMode="relative" rAng="0" ptsTypes="AA">
                                      <p:cBhvr>
                                        <p:cTn id="8" dur="2000" fill="hold"/>
                                        <p:tgtEl>
                                          <p:spTgt spid="111688"/>
                                        </p:tgtEl>
                                        <p:attrNameLst>
                                          <p:attrName>ppt_x</p:attrName>
                                          <p:attrName>ppt_y</p:attrName>
                                        </p:attrNameLst>
                                      </p:cBhvr>
                                      <p:rCtr x="13750" y="15000"/>
                                    </p:animMotion>
                                  </p:childTnLst>
                                </p:cTn>
                              </p:par>
                              <p:par>
                                <p:cTn id="9" presetID="0" presetClass="path" presetSubtype="0" accel="50000" decel="50000" fill="hold" nodeType="withEffect">
                                  <p:stCondLst>
                                    <p:cond delay="0"/>
                                  </p:stCondLst>
                                  <p:childTnLst>
                                    <p:animMotion origin="layout" path="M 3.33333E-6 1.11111E-6 L 0.275 0.29444 " pathEditMode="relative" rAng="0" ptsTypes="AA">
                                      <p:cBhvr>
                                        <p:cTn id="10" dur="2000" fill="hold"/>
                                        <p:tgtEl>
                                          <p:spTgt spid="111702"/>
                                        </p:tgtEl>
                                        <p:attrNameLst>
                                          <p:attrName>ppt_x</p:attrName>
                                          <p:attrName>ppt_y</p:attrName>
                                        </p:attrNameLst>
                                      </p:cBhvr>
                                      <p:rCtr x="13750" y="14722"/>
                                    </p:animMotion>
                                  </p:childTnLst>
                                </p:cTn>
                              </p:par>
                              <p:par>
                                <p:cTn id="11" presetID="0" presetClass="path" presetSubtype="0" accel="50000" decel="50000" fill="hold" nodeType="withEffect">
                                  <p:stCondLst>
                                    <p:cond delay="0"/>
                                  </p:stCondLst>
                                  <p:childTnLst>
                                    <p:animMotion origin="layout" path="M 5.55112E-17 2.22222E-6 L 0.26667 0.28889 " pathEditMode="relative" rAng="0" ptsTypes="AA">
                                      <p:cBhvr>
                                        <p:cTn id="12" dur="2000" fill="hold"/>
                                        <p:tgtEl>
                                          <p:spTgt spid="111701"/>
                                        </p:tgtEl>
                                        <p:attrNameLst>
                                          <p:attrName>ppt_x</p:attrName>
                                          <p:attrName>ppt_y</p:attrName>
                                        </p:attrNameLst>
                                      </p:cBhvr>
                                      <p:rCtr x="13333" y="14444"/>
                                    </p:animMotion>
                                  </p:childTnLst>
                                </p:cTn>
                              </p:par>
                              <p:par>
                                <p:cTn id="13" presetID="0" presetClass="path" presetSubtype="0" accel="50000" decel="50000" fill="hold" grpId="0" nodeType="withEffect">
                                  <p:stCondLst>
                                    <p:cond delay="0"/>
                                  </p:stCondLst>
                                  <p:childTnLst>
                                    <p:animMotion origin="layout" path="M 2.5E-6 1.85185E-6 L 0.25156 0.2956 " pathEditMode="relative" rAng="0" ptsTypes="AA">
                                      <p:cBhvr>
                                        <p:cTn id="14" dur="2000" fill="hold"/>
                                        <p:tgtEl>
                                          <p:spTgt spid="111693"/>
                                        </p:tgtEl>
                                        <p:attrNameLst>
                                          <p:attrName>ppt_x</p:attrName>
                                          <p:attrName>ppt_y</p:attrName>
                                        </p:attrNameLst>
                                      </p:cBhvr>
                                      <p:rCtr x="12569" y="1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8" grpId="0" animBg="1"/>
      <p:bldP spid="111689" grpId="0"/>
      <p:bldP spid="1116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6" name="Group 61">
            <a:extLst>
              <a:ext uri="{FF2B5EF4-FFF2-40B4-BE49-F238E27FC236}">
                <a16:creationId xmlns="" xmlns:a16="http://schemas.microsoft.com/office/drawing/2014/main" id="{5745F714-AE14-43AF-985F-3F33D39045D3}"/>
              </a:ext>
            </a:extLst>
          </p:cNvPr>
          <p:cNvGrpSpPr>
            <a:grpSpLocks/>
          </p:cNvGrpSpPr>
          <p:nvPr/>
        </p:nvGrpSpPr>
        <p:grpSpPr bwMode="auto">
          <a:xfrm>
            <a:off x="5218113" y="2617788"/>
            <a:ext cx="3962400" cy="2971800"/>
            <a:chOff x="3287" y="1649"/>
            <a:chExt cx="2496" cy="1872"/>
          </a:xfrm>
        </p:grpSpPr>
        <p:sp>
          <p:nvSpPr>
            <p:cNvPr id="112671" name="Rectangle 31">
              <a:extLst>
                <a:ext uri="{FF2B5EF4-FFF2-40B4-BE49-F238E27FC236}">
                  <a16:creationId xmlns="" xmlns:a16="http://schemas.microsoft.com/office/drawing/2014/main" id="{06095B97-CDFA-4FA8-A039-E0C59BF8ACD5}"/>
                </a:ext>
              </a:extLst>
            </p:cNvPr>
            <p:cNvSpPr>
              <a:spLocks noChangeArrowheads="1"/>
            </p:cNvSpPr>
            <p:nvPr/>
          </p:nvSpPr>
          <p:spPr bwMode="auto">
            <a:xfrm>
              <a:off x="3287" y="1697"/>
              <a:ext cx="2448" cy="19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112672" name="Rectangle 32">
              <a:extLst>
                <a:ext uri="{FF2B5EF4-FFF2-40B4-BE49-F238E27FC236}">
                  <a16:creationId xmlns="" xmlns:a16="http://schemas.microsoft.com/office/drawing/2014/main" id="{D784DB7C-0A7C-4F55-A225-CF88A1764927}"/>
                </a:ext>
              </a:extLst>
            </p:cNvPr>
            <p:cNvSpPr>
              <a:spLocks noChangeArrowheads="1"/>
            </p:cNvSpPr>
            <p:nvPr/>
          </p:nvSpPr>
          <p:spPr bwMode="auto">
            <a:xfrm>
              <a:off x="3287" y="3281"/>
              <a:ext cx="2400" cy="19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10257" name="Text Box 33">
              <a:extLst>
                <a:ext uri="{FF2B5EF4-FFF2-40B4-BE49-F238E27FC236}">
                  <a16:creationId xmlns="" xmlns:a16="http://schemas.microsoft.com/office/drawing/2014/main" id="{221D80C5-07AE-496C-A949-5457A5BC0311}"/>
                </a:ext>
              </a:extLst>
            </p:cNvPr>
            <p:cNvSpPr txBox="1">
              <a:spLocks noChangeArrowheads="1"/>
            </p:cNvSpPr>
            <p:nvPr/>
          </p:nvSpPr>
          <p:spPr bwMode="auto">
            <a:xfrm>
              <a:off x="3383" y="1649"/>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a:t>
              </a:r>
            </a:p>
          </p:txBody>
        </p:sp>
        <p:sp>
          <p:nvSpPr>
            <p:cNvPr id="10258" name="Text Box 34">
              <a:extLst>
                <a:ext uri="{FF2B5EF4-FFF2-40B4-BE49-F238E27FC236}">
                  <a16:creationId xmlns="" xmlns:a16="http://schemas.microsoft.com/office/drawing/2014/main" id="{E273AFF8-E284-4C85-8FCD-BA4039CDFA65}"/>
                </a:ext>
              </a:extLst>
            </p:cNvPr>
            <p:cNvSpPr txBox="1">
              <a:spLocks noChangeArrowheads="1"/>
            </p:cNvSpPr>
            <p:nvPr/>
          </p:nvSpPr>
          <p:spPr bwMode="auto">
            <a:xfrm>
              <a:off x="3383" y="3233"/>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a:t>
              </a:r>
            </a:p>
          </p:txBody>
        </p:sp>
        <p:sp>
          <p:nvSpPr>
            <p:cNvPr id="10259" name="Oval 35">
              <a:extLst>
                <a:ext uri="{FF2B5EF4-FFF2-40B4-BE49-F238E27FC236}">
                  <a16:creationId xmlns="" xmlns:a16="http://schemas.microsoft.com/office/drawing/2014/main" id="{EE99D0F1-35E7-47AB-A988-20BD6905190A}"/>
                </a:ext>
              </a:extLst>
            </p:cNvPr>
            <p:cNvSpPr>
              <a:spLocks noChangeArrowheads="1"/>
            </p:cNvSpPr>
            <p:nvPr/>
          </p:nvSpPr>
          <p:spPr bwMode="auto">
            <a:xfrm>
              <a:off x="3959" y="1937"/>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0260" name="Text Box 36">
              <a:extLst>
                <a:ext uri="{FF2B5EF4-FFF2-40B4-BE49-F238E27FC236}">
                  <a16:creationId xmlns="" xmlns:a16="http://schemas.microsoft.com/office/drawing/2014/main" id="{32093B58-3173-4649-BB57-F00B5ED9DECA}"/>
                </a:ext>
              </a:extLst>
            </p:cNvPr>
            <p:cNvSpPr txBox="1">
              <a:spLocks noChangeArrowheads="1"/>
            </p:cNvSpPr>
            <p:nvPr/>
          </p:nvSpPr>
          <p:spPr bwMode="auto">
            <a:xfrm>
              <a:off x="3917" y="1889"/>
              <a:ext cx="2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Verdana" panose="020B0604030504040204" pitchFamily="34" charset="0"/>
                </a:rPr>
                <a:t>+</a:t>
              </a:r>
            </a:p>
          </p:txBody>
        </p:sp>
        <p:sp>
          <p:nvSpPr>
            <p:cNvPr id="10261" name="Line 37">
              <a:extLst>
                <a:ext uri="{FF2B5EF4-FFF2-40B4-BE49-F238E27FC236}">
                  <a16:creationId xmlns="" xmlns:a16="http://schemas.microsoft.com/office/drawing/2014/main" id="{7D2749D8-1A3A-4995-A3DE-49E437C2F564}"/>
                </a:ext>
              </a:extLst>
            </p:cNvPr>
            <p:cNvSpPr>
              <a:spLocks noChangeShapeType="1"/>
            </p:cNvSpPr>
            <p:nvPr/>
          </p:nvSpPr>
          <p:spPr bwMode="auto">
            <a:xfrm>
              <a:off x="4055" y="2033"/>
              <a:ext cx="1344"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38">
              <a:extLst>
                <a:ext uri="{FF2B5EF4-FFF2-40B4-BE49-F238E27FC236}">
                  <a16:creationId xmlns="" xmlns:a16="http://schemas.microsoft.com/office/drawing/2014/main" id="{3F0022CF-BBC3-4E3E-8427-96164BE9ED76}"/>
                </a:ext>
              </a:extLst>
            </p:cNvPr>
            <p:cNvSpPr>
              <a:spLocks noChangeShapeType="1"/>
            </p:cNvSpPr>
            <p:nvPr/>
          </p:nvSpPr>
          <p:spPr bwMode="auto">
            <a:xfrm>
              <a:off x="4007" y="2081"/>
              <a:ext cx="0" cy="1056"/>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39">
              <a:extLst>
                <a:ext uri="{FF2B5EF4-FFF2-40B4-BE49-F238E27FC236}">
                  <a16:creationId xmlns="" xmlns:a16="http://schemas.microsoft.com/office/drawing/2014/main" id="{0C81299F-8332-4589-8EDD-E029929C6B07}"/>
                </a:ext>
              </a:extLst>
            </p:cNvPr>
            <p:cNvSpPr>
              <a:spLocks noChangeShapeType="1"/>
            </p:cNvSpPr>
            <p:nvPr/>
          </p:nvSpPr>
          <p:spPr bwMode="auto">
            <a:xfrm>
              <a:off x="4007" y="3137"/>
              <a:ext cx="1392"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4" name="Freeform 40">
              <a:extLst>
                <a:ext uri="{FF2B5EF4-FFF2-40B4-BE49-F238E27FC236}">
                  <a16:creationId xmlns="" xmlns:a16="http://schemas.microsoft.com/office/drawing/2014/main" id="{F01BC848-DC87-4E6B-9D6F-CF80579879B3}"/>
                </a:ext>
              </a:extLst>
            </p:cNvPr>
            <p:cNvSpPr>
              <a:spLocks/>
            </p:cNvSpPr>
            <p:nvPr/>
          </p:nvSpPr>
          <p:spPr bwMode="auto">
            <a:xfrm>
              <a:off x="4007" y="2177"/>
              <a:ext cx="240" cy="160"/>
            </a:xfrm>
            <a:custGeom>
              <a:avLst/>
              <a:gdLst>
                <a:gd name="T0" fmla="*/ 0 w 240"/>
                <a:gd name="T1" fmla="*/ 96 h 160"/>
                <a:gd name="T2" fmla="*/ 144 w 240"/>
                <a:gd name="T3" fmla="*/ 144 h 160"/>
                <a:gd name="T4" fmla="*/ 240 w 240"/>
                <a:gd name="T5" fmla="*/ 0 h 160"/>
                <a:gd name="T6" fmla="*/ 0 60000 65536"/>
                <a:gd name="T7" fmla="*/ 0 60000 65536"/>
                <a:gd name="T8" fmla="*/ 0 60000 65536"/>
              </a:gdLst>
              <a:ahLst/>
              <a:cxnLst>
                <a:cxn ang="T6">
                  <a:pos x="T0" y="T1"/>
                </a:cxn>
                <a:cxn ang="T7">
                  <a:pos x="T2" y="T3"/>
                </a:cxn>
                <a:cxn ang="T8">
                  <a:pos x="T4" y="T5"/>
                </a:cxn>
              </a:cxnLst>
              <a:rect l="0" t="0" r="r" b="b"/>
              <a:pathLst>
                <a:path w="240" h="160">
                  <a:moveTo>
                    <a:pt x="0" y="96"/>
                  </a:moveTo>
                  <a:cubicBezTo>
                    <a:pt x="52" y="128"/>
                    <a:pt x="104" y="160"/>
                    <a:pt x="144" y="144"/>
                  </a:cubicBezTo>
                  <a:cubicBezTo>
                    <a:pt x="184" y="128"/>
                    <a:pt x="212" y="64"/>
                    <a:pt x="240" y="0"/>
                  </a:cubicBezTo>
                </a:path>
              </a:pathLst>
            </a:cu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5" name="Text Box 41">
              <a:extLst>
                <a:ext uri="{FF2B5EF4-FFF2-40B4-BE49-F238E27FC236}">
                  <a16:creationId xmlns="" xmlns:a16="http://schemas.microsoft.com/office/drawing/2014/main" id="{E62FD7C6-63FE-415D-83A1-55030B1A20A6}"/>
                </a:ext>
              </a:extLst>
            </p:cNvPr>
            <p:cNvSpPr txBox="1">
              <a:spLocks noChangeArrowheads="1"/>
            </p:cNvSpPr>
            <p:nvPr/>
          </p:nvSpPr>
          <p:spPr bwMode="auto">
            <a:xfrm>
              <a:off x="3755" y="184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M</a:t>
              </a:r>
            </a:p>
          </p:txBody>
        </p:sp>
        <p:sp>
          <p:nvSpPr>
            <p:cNvPr id="10266" name="Text Box 42">
              <a:extLst>
                <a:ext uri="{FF2B5EF4-FFF2-40B4-BE49-F238E27FC236}">
                  <a16:creationId xmlns="" xmlns:a16="http://schemas.microsoft.com/office/drawing/2014/main" id="{DE826373-6E51-45C2-B533-E5F92B20183F}"/>
                </a:ext>
              </a:extLst>
            </p:cNvPr>
            <p:cNvSpPr txBox="1">
              <a:spLocks noChangeArrowheads="1"/>
            </p:cNvSpPr>
            <p:nvPr/>
          </p:nvSpPr>
          <p:spPr bwMode="auto">
            <a:xfrm>
              <a:off x="3637" y="2552"/>
              <a:ext cx="2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F</a:t>
              </a:r>
            </a:p>
          </p:txBody>
        </p:sp>
        <p:sp>
          <p:nvSpPr>
            <p:cNvPr id="10267" name="Text Box 43">
              <a:extLst>
                <a:ext uri="{FF2B5EF4-FFF2-40B4-BE49-F238E27FC236}">
                  <a16:creationId xmlns="" xmlns:a16="http://schemas.microsoft.com/office/drawing/2014/main" id="{44793B2A-80B8-45E8-8309-15EAE83E2F0A}"/>
                </a:ext>
              </a:extLst>
            </p:cNvPr>
            <p:cNvSpPr txBox="1">
              <a:spLocks noChangeArrowheads="1"/>
            </p:cNvSpPr>
            <p:nvPr/>
          </p:nvSpPr>
          <p:spPr bwMode="auto">
            <a:xfrm>
              <a:off x="4103" y="2286"/>
              <a:ext cx="1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n-US" sz="1800" b="1">
                  <a:latin typeface="Times New Roman" panose="02020603050405020304" pitchFamily="18" charset="0"/>
                </a:rPr>
                <a:t>α</a:t>
              </a:r>
            </a:p>
          </p:txBody>
        </p:sp>
        <p:sp>
          <p:nvSpPr>
            <p:cNvPr id="10268" name="Text Box 44">
              <a:extLst>
                <a:ext uri="{FF2B5EF4-FFF2-40B4-BE49-F238E27FC236}">
                  <a16:creationId xmlns="" xmlns:a16="http://schemas.microsoft.com/office/drawing/2014/main" id="{9532B8B3-5374-42E3-8171-DB3A2C8E10F0}"/>
                </a:ext>
              </a:extLst>
            </p:cNvPr>
            <p:cNvSpPr txBox="1">
              <a:spLocks noChangeArrowheads="1"/>
            </p:cNvSpPr>
            <p:nvPr/>
          </p:nvSpPr>
          <p:spPr bwMode="auto">
            <a:xfrm>
              <a:off x="4727" y="2417"/>
              <a:ext cx="2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s</a:t>
              </a:r>
            </a:p>
          </p:txBody>
        </p:sp>
        <p:sp>
          <p:nvSpPr>
            <p:cNvPr id="10269" name="Text Box 45">
              <a:extLst>
                <a:ext uri="{FF2B5EF4-FFF2-40B4-BE49-F238E27FC236}">
                  <a16:creationId xmlns="" xmlns:a16="http://schemas.microsoft.com/office/drawing/2014/main" id="{A83F8802-A1AA-43CF-80B5-824BF682B359}"/>
                </a:ext>
              </a:extLst>
            </p:cNvPr>
            <p:cNvSpPr txBox="1">
              <a:spLocks noChangeArrowheads="1"/>
            </p:cNvSpPr>
            <p:nvPr/>
          </p:nvSpPr>
          <p:spPr bwMode="auto">
            <a:xfrm>
              <a:off x="5351" y="2897"/>
              <a:ext cx="2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N</a:t>
              </a:r>
            </a:p>
          </p:txBody>
        </p:sp>
        <p:sp>
          <p:nvSpPr>
            <p:cNvPr id="10270" name="Text Box 46">
              <a:extLst>
                <a:ext uri="{FF2B5EF4-FFF2-40B4-BE49-F238E27FC236}">
                  <a16:creationId xmlns="" xmlns:a16="http://schemas.microsoft.com/office/drawing/2014/main" id="{6326D49F-FDD6-48BD-A1C3-C08E27B4DA37}"/>
                </a:ext>
              </a:extLst>
            </p:cNvPr>
            <p:cNvSpPr txBox="1">
              <a:spLocks noChangeArrowheads="1"/>
            </p:cNvSpPr>
            <p:nvPr/>
          </p:nvSpPr>
          <p:spPr bwMode="auto">
            <a:xfrm>
              <a:off x="3770" y="2945"/>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H</a:t>
              </a:r>
            </a:p>
          </p:txBody>
        </p:sp>
        <p:sp>
          <p:nvSpPr>
            <p:cNvPr id="10271" name="Line 49">
              <a:extLst>
                <a:ext uri="{FF2B5EF4-FFF2-40B4-BE49-F238E27FC236}">
                  <a16:creationId xmlns="" xmlns:a16="http://schemas.microsoft.com/office/drawing/2014/main" id="{DB98F923-FCB4-49A7-A40D-912DFE07D773}"/>
                </a:ext>
              </a:extLst>
            </p:cNvPr>
            <p:cNvSpPr>
              <a:spLocks noChangeShapeType="1"/>
            </p:cNvSpPr>
            <p:nvPr/>
          </p:nvSpPr>
          <p:spPr bwMode="auto">
            <a:xfrm>
              <a:off x="5303" y="1937"/>
              <a:ext cx="0" cy="672"/>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Text Box 50">
              <a:extLst>
                <a:ext uri="{FF2B5EF4-FFF2-40B4-BE49-F238E27FC236}">
                  <a16:creationId xmlns="" xmlns:a16="http://schemas.microsoft.com/office/drawing/2014/main" id="{F0845371-11DC-4A40-9203-0A0CDB4E4ABD}"/>
                </a:ext>
              </a:extLst>
            </p:cNvPr>
            <p:cNvSpPr txBox="1">
              <a:spLocks noChangeArrowheads="1"/>
            </p:cNvSpPr>
            <p:nvPr/>
          </p:nvSpPr>
          <p:spPr bwMode="auto">
            <a:xfrm>
              <a:off x="5303" y="237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E</a:t>
              </a:r>
            </a:p>
          </p:txBody>
        </p:sp>
        <p:sp>
          <p:nvSpPr>
            <p:cNvPr id="10273" name="Text Box 51">
              <a:extLst>
                <a:ext uri="{FF2B5EF4-FFF2-40B4-BE49-F238E27FC236}">
                  <a16:creationId xmlns="" xmlns:a16="http://schemas.microsoft.com/office/drawing/2014/main" id="{CC15E109-9646-4400-8AAA-F2790C1595FA}"/>
                </a:ext>
              </a:extLst>
            </p:cNvPr>
            <p:cNvSpPr txBox="1">
              <a:spLocks noChangeArrowheads="1"/>
            </p:cNvSpPr>
            <p:nvPr/>
          </p:nvSpPr>
          <p:spPr bwMode="auto">
            <a:xfrm>
              <a:off x="4055" y="18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q</a:t>
              </a:r>
            </a:p>
          </p:txBody>
        </p:sp>
        <p:sp>
          <p:nvSpPr>
            <p:cNvPr id="10274" name="Line 52">
              <a:extLst>
                <a:ext uri="{FF2B5EF4-FFF2-40B4-BE49-F238E27FC236}">
                  <a16:creationId xmlns="" xmlns:a16="http://schemas.microsoft.com/office/drawing/2014/main" id="{72626762-297A-498C-A879-282F7A7401B1}"/>
                </a:ext>
              </a:extLst>
            </p:cNvPr>
            <p:cNvSpPr>
              <a:spLocks noChangeShapeType="1"/>
            </p:cNvSpPr>
            <p:nvPr/>
          </p:nvSpPr>
          <p:spPr bwMode="auto">
            <a:xfrm>
              <a:off x="5351" y="2369"/>
              <a:ext cx="96" cy="0"/>
            </a:xfrm>
            <a:prstGeom prst="line">
              <a:avLst/>
            </a:prstGeom>
            <a:noFill/>
            <a:ln w="952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53">
              <a:extLst>
                <a:ext uri="{FF2B5EF4-FFF2-40B4-BE49-F238E27FC236}">
                  <a16:creationId xmlns="" xmlns:a16="http://schemas.microsoft.com/office/drawing/2014/main" id="{3AC369CD-12F5-4A6E-A75D-F7713817CE5D}"/>
                </a:ext>
              </a:extLst>
            </p:cNvPr>
            <p:cNvSpPr>
              <a:spLocks noChangeShapeType="1"/>
            </p:cNvSpPr>
            <p:nvPr/>
          </p:nvSpPr>
          <p:spPr bwMode="auto">
            <a:xfrm>
              <a:off x="3863" y="2561"/>
              <a:ext cx="9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54">
              <a:extLst>
                <a:ext uri="{FF2B5EF4-FFF2-40B4-BE49-F238E27FC236}">
                  <a16:creationId xmlns="" xmlns:a16="http://schemas.microsoft.com/office/drawing/2014/main" id="{44B7FD46-767B-4F1C-8277-249267E4C15C}"/>
                </a:ext>
              </a:extLst>
            </p:cNvPr>
            <p:cNvSpPr>
              <a:spLocks noChangeShapeType="1"/>
            </p:cNvSpPr>
            <p:nvPr/>
          </p:nvSpPr>
          <p:spPr bwMode="auto">
            <a:xfrm>
              <a:off x="4007" y="2081"/>
              <a:ext cx="0" cy="62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02" name="Group 62">
            <a:extLst>
              <a:ext uri="{FF2B5EF4-FFF2-40B4-BE49-F238E27FC236}">
                <a16:creationId xmlns="" xmlns:a16="http://schemas.microsoft.com/office/drawing/2014/main" id="{D3479115-5ED0-4E3C-81FD-C72E2D1BFA02}"/>
              </a:ext>
            </a:extLst>
          </p:cNvPr>
          <p:cNvGrpSpPr>
            <a:grpSpLocks/>
          </p:cNvGrpSpPr>
          <p:nvPr/>
        </p:nvGrpSpPr>
        <p:grpSpPr bwMode="auto">
          <a:xfrm>
            <a:off x="5324475" y="3151188"/>
            <a:ext cx="579438" cy="1905000"/>
            <a:chOff x="3354" y="1985"/>
            <a:chExt cx="365" cy="1200"/>
          </a:xfrm>
        </p:grpSpPr>
        <p:sp>
          <p:nvSpPr>
            <p:cNvPr id="10252" name="Text Box 47">
              <a:extLst>
                <a:ext uri="{FF2B5EF4-FFF2-40B4-BE49-F238E27FC236}">
                  <a16:creationId xmlns="" xmlns:a16="http://schemas.microsoft.com/office/drawing/2014/main" id="{05C09186-0A08-4220-A8CE-6854100E6B9D}"/>
                </a:ext>
              </a:extLst>
            </p:cNvPr>
            <p:cNvSpPr txBox="1">
              <a:spLocks noChangeArrowheads="1"/>
            </p:cNvSpPr>
            <p:nvPr/>
          </p:nvSpPr>
          <p:spPr bwMode="auto">
            <a:xfrm>
              <a:off x="3502" y="2762"/>
              <a:ext cx="2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d</a:t>
              </a:r>
            </a:p>
          </p:txBody>
        </p:sp>
        <p:sp>
          <p:nvSpPr>
            <p:cNvPr id="10253" name="Line 48">
              <a:extLst>
                <a:ext uri="{FF2B5EF4-FFF2-40B4-BE49-F238E27FC236}">
                  <a16:creationId xmlns="" xmlns:a16="http://schemas.microsoft.com/office/drawing/2014/main" id="{A5E01510-0417-44C5-B74C-0569BBD8F9A3}"/>
                </a:ext>
              </a:extLst>
            </p:cNvPr>
            <p:cNvSpPr>
              <a:spLocks noChangeShapeType="1"/>
            </p:cNvSpPr>
            <p:nvPr/>
          </p:nvSpPr>
          <p:spPr bwMode="auto">
            <a:xfrm>
              <a:off x="3527" y="1985"/>
              <a:ext cx="0"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Text Box 55">
              <a:extLst>
                <a:ext uri="{FF2B5EF4-FFF2-40B4-BE49-F238E27FC236}">
                  <a16:creationId xmlns="" xmlns:a16="http://schemas.microsoft.com/office/drawing/2014/main" id="{A6FB8B9B-5921-4E27-822D-FED3B76DC7CC}"/>
                </a:ext>
              </a:extLst>
            </p:cNvPr>
            <p:cNvSpPr txBox="1">
              <a:spLocks noChangeArrowheads="1"/>
            </p:cNvSpPr>
            <p:nvPr/>
          </p:nvSpPr>
          <p:spPr bwMode="auto">
            <a:xfrm>
              <a:off x="3354" y="2954"/>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a:t>
              </a:r>
            </a:p>
          </p:txBody>
        </p:sp>
      </p:grpSp>
      <p:sp>
        <p:nvSpPr>
          <p:cNvPr id="112696" name="Text Box 56">
            <a:extLst>
              <a:ext uri="{FF2B5EF4-FFF2-40B4-BE49-F238E27FC236}">
                <a16:creationId xmlns="" xmlns:a16="http://schemas.microsoft.com/office/drawing/2014/main" id="{83D77AEF-3FE8-4ADF-877F-80AF200AAC35}"/>
              </a:ext>
            </a:extLst>
          </p:cNvPr>
          <p:cNvSpPr txBox="1">
            <a:spLocks noChangeArrowheads="1"/>
          </p:cNvSpPr>
          <p:nvPr/>
        </p:nvSpPr>
        <p:spPr bwMode="auto">
          <a:xfrm>
            <a:off x="468796" y="1203180"/>
            <a:ext cx="79147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latin typeface="Arial" panose="020B0604020202020204" pitchFamily="34" charset="0"/>
              </a:rPr>
              <a:t>- Công của lực điện: A</a:t>
            </a:r>
            <a:r>
              <a:rPr lang="en-US" altLang="en-US" sz="2800" baseline="-25000">
                <a:latin typeface="Arial" panose="020B0604020202020204" pitchFamily="34" charset="0"/>
              </a:rPr>
              <a:t>MN</a:t>
            </a:r>
            <a:r>
              <a:rPr lang="en-US" altLang="en-US" sz="2800">
                <a:latin typeface="Arial" panose="020B0604020202020204" pitchFamily="34" charset="0"/>
              </a:rPr>
              <a:t> = F.s.cos</a:t>
            </a:r>
            <a:r>
              <a:rPr lang="en-US" altLang="en-US" sz="2800">
                <a:latin typeface="Arial" panose="020B0604020202020204" pitchFamily="34" charset="0"/>
                <a:sym typeface="Symbol" panose="05050102010706020507" pitchFamily="18" charset="2"/>
              </a:rPr>
              <a:t></a:t>
            </a:r>
          </a:p>
          <a:p>
            <a:pPr algn="just" eaLnBrk="1" hangingPunct="1">
              <a:spcBef>
                <a:spcPct val="0"/>
              </a:spcBef>
              <a:buClrTx/>
              <a:buSzTx/>
              <a:buFontTx/>
              <a:buNone/>
            </a:pPr>
            <a:r>
              <a:rPr lang="en-US" altLang="en-US" sz="2800">
                <a:latin typeface="Arial" panose="020B0604020202020204" pitchFamily="34" charset="0"/>
                <a:sym typeface="Symbol" panose="05050102010706020507" pitchFamily="18" charset="2"/>
              </a:rPr>
              <a:t>              với F = qE và s.cos = d</a:t>
            </a:r>
          </a:p>
        </p:txBody>
      </p:sp>
      <p:grpSp>
        <p:nvGrpSpPr>
          <p:cNvPr id="112699" name="Group 59">
            <a:extLst>
              <a:ext uri="{FF2B5EF4-FFF2-40B4-BE49-F238E27FC236}">
                <a16:creationId xmlns="" xmlns:a16="http://schemas.microsoft.com/office/drawing/2014/main" id="{37579460-EE1E-4966-870C-B9917A158FC8}"/>
              </a:ext>
            </a:extLst>
          </p:cNvPr>
          <p:cNvGrpSpPr>
            <a:grpSpLocks/>
          </p:cNvGrpSpPr>
          <p:nvPr/>
        </p:nvGrpSpPr>
        <p:grpSpPr bwMode="auto">
          <a:xfrm>
            <a:off x="557961" y="3635113"/>
            <a:ext cx="3744918" cy="2317751"/>
            <a:chOff x="249" y="2750"/>
            <a:chExt cx="2994" cy="1460"/>
          </a:xfrm>
        </p:grpSpPr>
        <mc:AlternateContent xmlns:mc="http://schemas.openxmlformats.org/markup-compatibility/2006" xmlns:a14="http://schemas.microsoft.com/office/drawing/2010/main">
          <mc:Choice Requires="a14">
            <p:sp>
              <p:nvSpPr>
                <p:cNvPr id="10250" name="Object 57">
                  <a:extLst>
                    <a:ext uri="{FF2B5EF4-FFF2-40B4-BE49-F238E27FC236}">
                      <a16:creationId xmlns="" xmlns:a16="http://schemas.microsoft.com/office/drawing/2014/main" id="{FA3CB558-FCDE-46C2-8B7F-DB59BB7E35C1}"/>
                    </a:ext>
                  </a:extLst>
                </p:cNvPr>
                <p:cNvSpPr txBox="1"/>
                <p:nvPr/>
              </p:nvSpPr>
              <p:spPr bwMode="auto">
                <a:xfrm>
                  <a:off x="340" y="2750"/>
                  <a:ext cx="862" cy="341"/>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sz="2000" i="1" smtClean="0">
                            <a:solidFill>
                              <a:schemeClr val="tx1"/>
                            </a:solidFill>
                            <a:latin typeface="Cambria Math" panose="02040503050406030204" pitchFamily="18" charset="0"/>
                          </a:rPr>
                          <m:t>𝑑</m:t>
                        </m:r>
                        <m:r>
                          <a:rPr lang="en-US" sz="2000" i="1" smtClean="0">
                            <a:solidFill>
                              <a:schemeClr val="tx1"/>
                            </a:solidFill>
                            <a:latin typeface="Cambria Math" panose="02040503050406030204" pitchFamily="18" charset="0"/>
                          </a:rPr>
                          <m:t>=</m:t>
                        </m:r>
                        <m:bar>
                          <m:barPr>
                            <m:pos m:val="top"/>
                            <m:ctrlPr>
                              <a:rPr lang="en-US" sz="2000" i="1">
                                <a:solidFill>
                                  <a:schemeClr val="tx1"/>
                                </a:solidFill>
                                <a:latin typeface="Cambria Math" panose="02040503050406030204" pitchFamily="18" charset="0"/>
                              </a:rPr>
                            </m:ctrlPr>
                          </m:barPr>
                          <m:e>
                            <m:r>
                              <a:rPr lang="en-US" sz="2000" i="1">
                                <a:solidFill>
                                  <a:schemeClr val="tx1"/>
                                </a:solidFill>
                                <a:latin typeface="Cambria Math" panose="02040503050406030204" pitchFamily="18" charset="0"/>
                              </a:rPr>
                              <m:t>𝑀𝐻</m:t>
                            </m:r>
                          </m:e>
                        </m:bar>
                      </m:oMath>
                    </m:oMathPara>
                  </a14:m>
                  <a:endParaRPr lang="en-US" sz="2000">
                    <a:solidFill>
                      <a:schemeClr val="tx1"/>
                    </a:solidFill>
                  </a:endParaRPr>
                </a:p>
              </p:txBody>
            </p:sp>
          </mc:Choice>
          <mc:Fallback xmlns="">
            <p:sp>
              <p:nvSpPr>
                <p:cNvPr id="10250" name="Object 57">
                  <a:extLst>
                    <a:ext uri="{FF2B5EF4-FFF2-40B4-BE49-F238E27FC236}">
                      <a16:creationId xmlns:a16="http://schemas.microsoft.com/office/drawing/2014/main" id="{FA3CB558-FCDE-46C2-8B7F-DB59BB7E35C1}"/>
                    </a:ext>
                  </a:extLst>
                </p:cNvPr>
                <p:cNvSpPr txBox="1">
                  <a:spLocks noRot="1" noChangeAspect="1" noMove="1" noResize="1" noEditPoints="1" noAdjustHandles="1" noChangeArrowheads="1" noChangeShapeType="1" noTextEdit="1"/>
                </p:cNvSpPr>
                <p:nvPr/>
              </p:nvSpPr>
              <p:spPr bwMode="auto">
                <a:xfrm>
                  <a:off x="340" y="2750"/>
                  <a:ext cx="862" cy="341"/>
                </a:xfrm>
                <a:prstGeom prst="rect">
                  <a:avLst/>
                </a:prstGeom>
                <a:blipFill>
                  <a:blip r:embed="rId2"/>
                  <a:stretch>
                    <a:fillRect/>
                  </a:stretch>
                </a:blipFill>
                <a:ln>
                  <a:noFill/>
                </a:ln>
                <a:effectLst/>
              </p:spPr>
              <p:txBody>
                <a:bodyPr/>
                <a:lstStyle/>
                <a:p>
                  <a:r>
                    <a:rPr lang="en-US">
                      <a:noFill/>
                    </a:rPr>
                    <a:t> </a:t>
                  </a:r>
                </a:p>
              </p:txBody>
            </p:sp>
          </mc:Fallback>
        </mc:AlternateContent>
        <p:sp>
          <p:nvSpPr>
            <p:cNvPr id="10251" name="Text Box 58">
              <a:extLst>
                <a:ext uri="{FF2B5EF4-FFF2-40B4-BE49-F238E27FC236}">
                  <a16:creationId xmlns="" xmlns:a16="http://schemas.microsoft.com/office/drawing/2014/main" id="{A5D9108C-A180-44D1-AE73-674066A99728}"/>
                </a:ext>
              </a:extLst>
            </p:cNvPr>
            <p:cNvSpPr txBox="1">
              <a:spLocks noChangeArrowheads="1"/>
            </p:cNvSpPr>
            <p:nvPr/>
          </p:nvSpPr>
          <p:spPr bwMode="auto">
            <a:xfrm>
              <a:off x="249" y="2795"/>
              <a:ext cx="2994" cy="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39875"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000" dirty="0" err="1"/>
                <a:t>là</a:t>
              </a:r>
              <a:r>
                <a:rPr lang="en-US" altLang="en-US" sz="2000" dirty="0"/>
                <a:t> </a:t>
              </a:r>
              <a:r>
                <a:rPr lang="en-US" altLang="en-US" sz="2000" dirty="0" err="1"/>
                <a:t>độ</a:t>
              </a:r>
              <a:r>
                <a:rPr lang="en-US" altLang="en-US" sz="2000" dirty="0"/>
                <a:t> </a:t>
              </a:r>
              <a:r>
                <a:rPr lang="en-US" altLang="en-US" sz="2000" dirty="0" err="1"/>
                <a:t>dài</a:t>
              </a:r>
              <a:r>
                <a:rPr lang="en-US" altLang="en-US" sz="2000" dirty="0"/>
                <a:t> </a:t>
              </a:r>
              <a:r>
                <a:rPr lang="en-US" altLang="en-US" sz="2000" dirty="0" err="1"/>
                <a:t>đại</a:t>
              </a:r>
              <a:r>
                <a:rPr lang="en-US" altLang="en-US" sz="2000" dirty="0"/>
                <a:t> </a:t>
              </a:r>
              <a:r>
                <a:rPr lang="en-US" altLang="en-US" sz="2000" dirty="0" err="1"/>
                <a:t>số</a:t>
              </a:r>
              <a:r>
                <a:rPr lang="en-US" altLang="en-US" sz="2000" dirty="0"/>
                <a:t> </a:t>
              </a:r>
              <a:r>
                <a:rPr lang="en-US" altLang="en-US" sz="2000" dirty="0" err="1"/>
                <a:t>hình</a:t>
              </a:r>
              <a:r>
                <a:rPr lang="en-US" altLang="en-US" sz="2000" dirty="0"/>
                <a:t> </a:t>
              </a:r>
              <a:r>
                <a:rPr lang="en-US" altLang="en-US" sz="2000" dirty="0" err="1"/>
                <a:t>chiếu</a:t>
              </a:r>
              <a:r>
                <a:rPr lang="en-US" altLang="en-US" sz="2000" dirty="0"/>
                <a:t> </a:t>
              </a:r>
              <a:r>
                <a:rPr lang="en-US" altLang="en-US" sz="2000" dirty="0" err="1"/>
                <a:t>của</a:t>
              </a:r>
              <a:r>
                <a:rPr lang="en-US" altLang="en-US" sz="2000" dirty="0"/>
                <a:t> MN </a:t>
              </a:r>
              <a:r>
                <a:rPr lang="en-US" altLang="en-US" sz="2000" dirty="0" err="1"/>
                <a:t>lên</a:t>
              </a:r>
              <a:r>
                <a:rPr lang="en-US" altLang="en-US" sz="2000" dirty="0"/>
                <a:t> </a:t>
              </a:r>
              <a:r>
                <a:rPr lang="en-US" altLang="en-US" sz="2000" dirty="0" err="1"/>
                <a:t>phương</a:t>
              </a:r>
              <a:r>
                <a:rPr lang="en-US" altLang="en-US" sz="2000" dirty="0"/>
                <a:t> </a:t>
              </a:r>
              <a:r>
                <a:rPr lang="en-US" altLang="en-US" sz="2000" dirty="0" err="1"/>
                <a:t>điện</a:t>
              </a:r>
              <a:r>
                <a:rPr lang="en-US" altLang="en-US" sz="2000" dirty="0"/>
                <a:t> </a:t>
              </a:r>
              <a:r>
                <a:rPr lang="en-US" altLang="en-US" sz="2000" dirty="0" err="1" smtClean="0"/>
                <a:t>trường</a:t>
              </a:r>
              <a:r>
                <a:rPr lang="vi-VN" altLang="en-US" sz="2000" dirty="0" smtClean="0"/>
                <a:t> (hay còn gọi là hình chiếu của đường đi lên đường sức điện)</a:t>
              </a:r>
              <a:r>
                <a:rPr lang="en-US" altLang="en-US" sz="2000" dirty="0" smtClean="0"/>
                <a:t>, </a:t>
              </a:r>
              <a:r>
                <a:rPr lang="en-US" altLang="en-US" sz="2000" dirty="0"/>
                <a:t>ta </a:t>
              </a:r>
              <a:r>
                <a:rPr lang="en-US" altLang="en-US" sz="2000" dirty="0" err="1"/>
                <a:t>chọn</a:t>
              </a:r>
              <a:r>
                <a:rPr lang="en-US" altLang="en-US" sz="2000" dirty="0"/>
                <a:t> </a:t>
              </a:r>
              <a:r>
                <a:rPr lang="en-US" altLang="en-US" sz="2000" dirty="0" err="1"/>
                <a:t>chiều</a:t>
              </a:r>
              <a:r>
                <a:rPr lang="en-US" altLang="en-US" sz="2000" dirty="0"/>
                <a:t> </a:t>
              </a:r>
              <a:r>
                <a:rPr lang="en-US" altLang="en-US" sz="2000" dirty="0" err="1"/>
                <a:t>dương</a:t>
              </a:r>
              <a:r>
                <a:rPr lang="en-US" altLang="en-US" sz="2000" dirty="0"/>
                <a:t> </a:t>
              </a:r>
              <a:r>
                <a:rPr lang="en-US" altLang="en-US" sz="2000" dirty="0" err="1"/>
                <a:t>cho</a:t>
              </a:r>
              <a:r>
                <a:rPr lang="en-US" altLang="en-US" sz="2000" dirty="0"/>
                <a:t> d </a:t>
              </a:r>
              <a:r>
                <a:rPr lang="en-US" altLang="en-US" sz="2000" dirty="0" err="1"/>
                <a:t>cùng</a:t>
              </a:r>
              <a:r>
                <a:rPr lang="en-US" altLang="en-US" sz="2000" dirty="0"/>
                <a:t> </a:t>
              </a:r>
              <a:r>
                <a:rPr lang="en-US" altLang="en-US" sz="2000" dirty="0" err="1"/>
                <a:t>chiều</a:t>
              </a:r>
              <a:r>
                <a:rPr lang="en-US" altLang="en-US" sz="2000" dirty="0"/>
                <a:t> </a:t>
              </a:r>
              <a:r>
                <a:rPr lang="en-US" altLang="en-US" sz="2000" dirty="0" err="1"/>
                <a:t>với</a:t>
              </a:r>
              <a:r>
                <a:rPr lang="en-US" altLang="en-US" sz="2000" dirty="0"/>
                <a:t> </a:t>
              </a:r>
              <a:r>
                <a:rPr lang="en-US" altLang="en-US" sz="2000" dirty="0" err="1"/>
                <a:t>đường</a:t>
              </a:r>
              <a:r>
                <a:rPr lang="en-US" altLang="en-US" sz="2000" dirty="0"/>
                <a:t> </a:t>
              </a:r>
              <a:r>
                <a:rPr lang="en-US" altLang="en-US" sz="2000" dirty="0" err="1"/>
                <a:t>sức</a:t>
              </a:r>
              <a:r>
                <a:rPr lang="en-US" altLang="en-US" sz="2000" dirty="0"/>
                <a:t>.</a:t>
              </a:r>
            </a:p>
          </p:txBody>
        </p:sp>
      </p:grpSp>
      <p:sp>
        <p:nvSpPr>
          <p:cNvPr id="39" name="Text Box 67">
            <a:extLst>
              <a:ext uri="{FF2B5EF4-FFF2-40B4-BE49-F238E27FC236}">
                <a16:creationId xmlns="" xmlns:a16="http://schemas.microsoft.com/office/drawing/2014/main" id="{85265F61-ECDE-4B6B-99CA-2FFF92DDA0FD}"/>
              </a:ext>
            </a:extLst>
          </p:cNvPr>
          <p:cNvSpPr txBox="1">
            <a:spLocks noChangeArrowheads="1"/>
          </p:cNvSpPr>
          <p:nvPr/>
        </p:nvSpPr>
        <p:spPr bwMode="auto">
          <a:xfrm>
            <a:off x="393700" y="614191"/>
            <a:ext cx="892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i="1">
                <a:solidFill>
                  <a:srgbClr val="0070C0"/>
                </a:solidFill>
                <a:latin typeface="Arial" panose="020B0604020202020204" pitchFamily="34" charset="0"/>
              </a:rPr>
              <a:t>2. Công của lực điện trong điện trường đều:</a:t>
            </a:r>
            <a:endParaRPr lang="vi-VN" altLang="en-US" sz="2800" i="1">
              <a:solidFill>
                <a:srgbClr val="0070C0"/>
              </a:solidFill>
              <a:latin typeface="Arial" panose="020B0604020202020204" pitchFamily="34" charset="0"/>
            </a:endParaRPr>
          </a:p>
        </p:txBody>
      </p:sp>
      <p:grpSp>
        <p:nvGrpSpPr>
          <p:cNvPr id="40" name="Group 39">
            <a:extLst>
              <a:ext uri="{FF2B5EF4-FFF2-40B4-BE49-F238E27FC236}">
                <a16:creationId xmlns="" xmlns:a16="http://schemas.microsoft.com/office/drawing/2014/main" id="{4CDAA2A5-F39B-467D-A2C4-2381DCD7FA5E}"/>
              </a:ext>
            </a:extLst>
          </p:cNvPr>
          <p:cNvGrpSpPr/>
          <p:nvPr/>
        </p:nvGrpSpPr>
        <p:grpSpPr>
          <a:xfrm>
            <a:off x="117863" y="60010"/>
            <a:ext cx="8745150" cy="554181"/>
            <a:chOff x="202778" y="2280389"/>
            <a:chExt cx="8690965" cy="773595"/>
          </a:xfrm>
        </p:grpSpPr>
        <p:grpSp>
          <p:nvGrpSpPr>
            <p:cNvPr id="41" name="Group 70">
              <a:extLst>
                <a:ext uri="{FF2B5EF4-FFF2-40B4-BE49-F238E27FC236}">
                  <a16:creationId xmlns="" xmlns:a16="http://schemas.microsoft.com/office/drawing/2014/main" id="{84D77705-E1B7-4395-9CBD-A46639E88FB5}"/>
                </a:ext>
              </a:extLst>
            </p:cNvPr>
            <p:cNvGrpSpPr>
              <a:grpSpLocks/>
            </p:cNvGrpSpPr>
            <p:nvPr/>
          </p:nvGrpSpPr>
          <p:grpSpPr bwMode="auto">
            <a:xfrm>
              <a:off x="286106" y="2280389"/>
              <a:ext cx="8607637" cy="708275"/>
              <a:chOff x="564746" y="3403331"/>
              <a:chExt cx="4432531" cy="1364238"/>
            </a:xfrm>
          </p:grpSpPr>
          <p:pic>
            <p:nvPicPr>
              <p:cNvPr id="44" name="Picture 8" descr="empty-green-rectangle">
                <a:extLst>
                  <a:ext uri="{FF2B5EF4-FFF2-40B4-BE49-F238E27FC236}">
                    <a16:creationId xmlns="" xmlns:a16="http://schemas.microsoft.com/office/drawing/2014/main" id="{59630EA5-4C75-45F0-A65B-BD57CC401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descr="green-top-faded">
                <a:extLst>
                  <a:ext uri="{FF2B5EF4-FFF2-40B4-BE49-F238E27FC236}">
                    <a16:creationId xmlns="" xmlns:a16="http://schemas.microsoft.com/office/drawing/2014/main" id="{C44BE3AD-5BB4-4B7D-8359-4051B8FF8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Box 41">
              <a:extLst>
                <a:ext uri="{FF2B5EF4-FFF2-40B4-BE49-F238E27FC236}">
                  <a16:creationId xmlns="" xmlns:a16="http://schemas.microsoft.com/office/drawing/2014/main" id="{1CBB8347-3022-489F-B591-64CE800D52D5}"/>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43" name="Rectangle 1026060">
              <a:extLst>
                <a:ext uri="{FF2B5EF4-FFF2-40B4-BE49-F238E27FC236}">
                  <a16:creationId xmlns="" xmlns:a16="http://schemas.microsoft.com/office/drawing/2014/main" id="{CB49F719-F922-486A-A893-18CFAE7673BD}"/>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Công của lực điện</a:t>
              </a:r>
              <a:endParaRPr lang="en-US" sz="2800" dirty="0"/>
            </a:p>
          </p:txBody>
        </p:sp>
      </p:grpSp>
      <p:pic>
        <p:nvPicPr>
          <p:cNvPr id="46" name="Picture 12" descr="empty-red-rectangle">
            <a:extLst>
              <a:ext uri="{FF2B5EF4-FFF2-40B4-BE49-F238E27FC236}">
                <a16:creationId xmlns="" xmlns:a16="http://schemas.microsoft.com/office/drawing/2014/main" id="{65BADEDD-C41C-4A15-94E6-FE315D394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312" y="2417796"/>
            <a:ext cx="2268323" cy="6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 xmlns:a16="http://schemas.microsoft.com/office/drawing/2014/main" id="{A846CAFD-6F18-44EA-81B4-4E2EF5B7CDDE}"/>
              </a:ext>
            </a:extLst>
          </p:cNvPr>
          <p:cNvSpPr txBox="1"/>
          <p:nvPr/>
        </p:nvSpPr>
        <p:spPr>
          <a:xfrm>
            <a:off x="39687" y="2475568"/>
            <a:ext cx="4724400" cy="523220"/>
          </a:xfrm>
          <a:prstGeom prst="rect">
            <a:avLst/>
          </a:prstGeom>
          <a:noFill/>
        </p:spPr>
        <p:txBody>
          <a:bodyPr wrap="square">
            <a:spAutoFit/>
          </a:bodyPr>
          <a:lstStyle/>
          <a:p>
            <a:pPr algn="ctr" eaLnBrk="1" hangingPunct="1">
              <a:spcBef>
                <a:spcPct val="0"/>
              </a:spcBef>
              <a:buClrTx/>
              <a:buSzTx/>
              <a:buFontTx/>
              <a:buNone/>
            </a:pPr>
            <a:r>
              <a:rPr lang="en-US" altLang="en-US" sz="2800">
                <a:sym typeface="Symbol" panose="05050102010706020507" pitchFamily="18" charset="2"/>
              </a:rPr>
              <a:t>   </a:t>
            </a:r>
            <a:r>
              <a:rPr lang="en-US" altLang="en-US" sz="2800" b="1">
                <a:sym typeface="Symbol" panose="05050102010706020507" pitchFamily="18" charset="2"/>
              </a:rPr>
              <a:t>A</a:t>
            </a:r>
            <a:r>
              <a:rPr lang="en-US" altLang="en-US" sz="2800" b="1" baseline="-25000">
                <a:sym typeface="Symbol" panose="05050102010706020507" pitchFamily="18" charset="2"/>
              </a:rPr>
              <a:t>MN</a:t>
            </a:r>
            <a:r>
              <a:rPr lang="en-US" altLang="en-US" sz="2800" b="1">
                <a:sym typeface="Symbol" panose="05050102010706020507" pitchFamily="18" charset="2"/>
              </a:rPr>
              <a:t> = qEd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2696">
                                            <p:txEl>
                                              <p:pRg st="0" end="0"/>
                                            </p:txEl>
                                          </p:spTgt>
                                        </p:tgtEl>
                                        <p:attrNameLst>
                                          <p:attrName>style.visibility</p:attrName>
                                        </p:attrNameLst>
                                      </p:cBhvr>
                                      <p:to>
                                        <p:strVal val="visible"/>
                                      </p:to>
                                    </p:set>
                                    <p:animEffect transition="in" filter="strips(downRight)">
                                      <p:cBhvr>
                                        <p:cTn id="7" dur="1000"/>
                                        <p:tgtEl>
                                          <p:spTgt spid="1126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2696">
                                            <p:txEl>
                                              <p:pRg st="1" end="1"/>
                                            </p:txEl>
                                          </p:spTgt>
                                        </p:tgtEl>
                                        <p:attrNameLst>
                                          <p:attrName>style.visibility</p:attrName>
                                        </p:attrNameLst>
                                      </p:cBhvr>
                                      <p:to>
                                        <p:strVal val="visible"/>
                                      </p:to>
                                    </p:set>
                                    <p:animEffect transition="in" filter="strips(downRight)">
                                      <p:cBhvr>
                                        <p:cTn id="12" dur="1000"/>
                                        <p:tgtEl>
                                          <p:spTgt spid="112696">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12702"/>
                                        </p:tgtEl>
                                        <p:attrNameLst>
                                          <p:attrName>style.visibility</p:attrName>
                                        </p:attrNameLst>
                                      </p:cBhvr>
                                      <p:to>
                                        <p:strVal val="visible"/>
                                      </p:to>
                                    </p:set>
                                    <p:animEffect transition="in" filter="strips(downLeft)">
                                      <p:cBhvr>
                                        <p:cTn id="15" dur="1000"/>
                                        <p:tgtEl>
                                          <p:spTgt spid="1127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112699"/>
                                        </p:tgtEl>
                                        <p:attrNameLst>
                                          <p:attrName>style.visibility</p:attrName>
                                        </p:attrNameLst>
                                      </p:cBhvr>
                                      <p:to>
                                        <p:strVal val="visible"/>
                                      </p:to>
                                    </p:set>
                                    <p:animEffect transition="in" filter="strips(downRight)">
                                      <p:cBhvr>
                                        <p:cTn id="28" dur="1000"/>
                                        <p:tgtEl>
                                          <p:spTgt spid="112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96" name="Text Box 32">
            <a:extLst>
              <a:ext uri="{FF2B5EF4-FFF2-40B4-BE49-F238E27FC236}">
                <a16:creationId xmlns="" xmlns:a16="http://schemas.microsoft.com/office/drawing/2014/main" id="{6342CB94-DED3-41AA-92CE-ABBF059C9C4A}"/>
              </a:ext>
            </a:extLst>
          </p:cNvPr>
          <p:cNvSpPr txBox="1">
            <a:spLocks noChangeArrowheads="1"/>
          </p:cNvSpPr>
          <p:nvPr/>
        </p:nvSpPr>
        <p:spPr bwMode="auto">
          <a:xfrm>
            <a:off x="171988" y="2339519"/>
            <a:ext cx="46222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800">
                <a:latin typeface="Arial" panose="020B0604020202020204" pitchFamily="34" charset="0"/>
              </a:rPr>
              <a:t>A</a:t>
            </a:r>
            <a:r>
              <a:rPr lang="en-US" altLang="en-US" sz="2800" baseline="-25000">
                <a:latin typeface="Arial" panose="020B0604020202020204" pitchFamily="34" charset="0"/>
              </a:rPr>
              <a:t>MPN</a:t>
            </a:r>
            <a:r>
              <a:rPr lang="en-US" altLang="en-US" sz="2800">
                <a:latin typeface="Arial" panose="020B0604020202020204" pitchFamily="34" charset="0"/>
              </a:rPr>
              <a:t> = A</a:t>
            </a:r>
            <a:r>
              <a:rPr lang="en-US" altLang="en-US" sz="2800" baseline="-25000">
                <a:latin typeface="Arial" panose="020B0604020202020204" pitchFamily="34" charset="0"/>
              </a:rPr>
              <a:t>MP</a:t>
            </a:r>
            <a:r>
              <a:rPr lang="en-US" altLang="en-US" sz="2800">
                <a:latin typeface="Arial" panose="020B0604020202020204" pitchFamily="34" charset="0"/>
              </a:rPr>
              <a:t> + A</a:t>
            </a:r>
            <a:r>
              <a:rPr lang="en-US" altLang="en-US" sz="2800" baseline="-25000">
                <a:latin typeface="Arial" panose="020B0604020202020204" pitchFamily="34" charset="0"/>
              </a:rPr>
              <a:t>PN</a:t>
            </a:r>
            <a:endParaRPr lang="en-US" altLang="en-US" sz="2800">
              <a:latin typeface="Arial" panose="020B0604020202020204" pitchFamily="34" charset="0"/>
            </a:endParaRPr>
          </a:p>
          <a:p>
            <a:pPr algn="just" eaLnBrk="1" hangingPunct="1">
              <a:spcBef>
                <a:spcPct val="0"/>
              </a:spcBef>
              <a:buClrTx/>
              <a:buSzTx/>
              <a:buFontTx/>
              <a:buNone/>
            </a:pPr>
            <a:r>
              <a:rPr lang="en-US" altLang="en-US" sz="2800">
                <a:latin typeface="Arial" panose="020B0604020202020204" pitchFamily="34" charset="0"/>
              </a:rPr>
              <a:t>       = Fs</a:t>
            </a:r>
            <a:r>
              <a:rPr lang="en-US" altLang="en-US" sz="2800" baseline="-25000">
                <a:latin typeface="Arial" panose="020B0604020202020204" pitchFamily="34" charset="0"/>
              </a:rPr>
              <a:t>1</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1</a:t>
            </a:r>
            <a:r>
              <a:rPr lang="en-US" altLang="en-US" sz="2800">
                <a:latin typeface="Arial" panose="020B0604020202020204" pitchFamily="34" charset="0"/>
              </a:rPr>
              <a:t> + Fs</a:t>
            </a:r>
            <a:r>
              <a:rPr lang="en-US" altLang="en-US" sz="2800" baseline="-25000">
                <a:latin typeface="Arial" panose="020B0604020202020204" pitchFamily="34" charset="0"/>
              </a:rPr>
              <a:t>2</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2</a:t>
            </a:r>
            <a:r>
              <a:rPr lang="en-US" altLang="en-US" sz="2800">
                <a:latin typeface="Arial" panose="020B0604020202020204" pitchFamily="34" charset="0"/>
              </a:rPr>
              <a:t> </a:t>
            </a:r>
          </a:p>
          <a:p>
            <a:pPr algn="just" eaLnBrk="1" hangingPunct="1">
              <a:spcBef>
                <a:spcPct val="0"/>
              </a:spcBef>
              <a:buClrTx/>
              <a:buSzTx/>
              <a:buFontTx/>
              <a:buNone/>
            </a:pPr>
            <a:r>
              <a:rPr lang="en-US" altLang="en-US" sz="2800">
                <a:latin typeface="Arial" panose="020B0604020202020204" pitchFamily="34" charset="0"/>
              </a:rPr>
              <a:t>       = F(s</a:t>
            </a:r>
            <a:r>
              <a:rPr lang="en-US" altLang="en-US" sz="2800" baseline="-25000">
                <a:latin typeface="Arial" panose="020B0604020202020204" pitchFamily="34" charset="0"/>
              </a:rPr>
              <a:t>1</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1</a:t>
            </a:r>
            <a:r>
              <a:rPr lang="en-US" altLang="en-US" sz="2800">
                <a:latin typeface="Arial" panose="020B0604020202020204" pitchFamily="34" charset="0"/>
              </a:rPr>
              <a:t> + s</a:t>
            </a:r>
            <a:r>
              <a:rPr lang="en-US" altLang="en-US" sz="2800" baseline="-25000">
                <a:latin typeface="Arial" panose="020B0604020202020204" pitchFamily="34" charset="0"/>
              </a:rPr>
              <a:t>2</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2</a:t>
            </a:r>
            <a:r>
              <a:rPr lang="en-US" altLang="en-US" sz="2800">
                <a:latin typeface="Arial" panose="020B0604020202020204" pitchFamily="34" charset="0"/>
              </a:rPr>
              <a:t>)</a:t>
            </a:r>
          </a:p>
          <a:p>
            <a:pPr algn="just" eaLnBrk="1" hangingPunct="1">
              <a:spcBef>
                <a:spcPct val="0"/>
              </a:spcBef>
              <a:buClrTx/>
              <a:buSzTx/>
              <a:buFontTx/>
              <a:buNone/>
            </a:pPr>
            <a:r>
              <a:rPr lang="en-US" altLang="en-US" sz="2800">
                <a:latin typeface="Arial" panose="020B0604020202020204" pitchFamily="34" charset="0"/>
                <a:sym typeface="Symbol" panose="05050102010706020507" pitchFamily="18" charset="2"/>
              </a:rPr>
              <a:t>Với </a:t>
            </a:r>
            <a:r>
              <a:rPr lang="en-US" altLang="en-US" sz="2800">
                <a:latin typeface="Arial" panose="020B0604020202020204" pitchFamily="34" charset="0"/>
              </a:rPr>
              <a:t>(s</a:t>
            </a:r>
            <a:r>
              <a:rPr lang="en-US" altLang="en-US" sz="2800" baseline="-25000">
                <a:latin typeface="Arial" panose="020B0604020202020204" pitchFamily="34" charset="0"/>
              </a:rPr>
              <a:t>1</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1 </a:t>
            </a:r>
            <a:r>
              <a:rPr lang="en-US" altLang="en-US" sz="2800">
                <a:latin typeface="Arial" panose="020B0604020202020204" pitchFamily="34" charset="0"/>
              </a:rPr>
              <a:t>+ s</a:t>
            </a:r>
            <a:r>
              <a:rPr lang="en-US" altLang="en-US" sz="2800" baseline="-25000">
                <a:latin typeface="Arial" panose="020B0604020202020204" pitchFamily="34" charset="0"/>
              </a:rPr>
              <a:t>2</a:t>
            </a:r>
            <a:r>
              <a:rPr lang="en-US" altLang="en-US" sz="2800">
                <a:latin typeface="Arial" panose="020B0604020202020204" pitchFamily="34" charset="0"/>
              </a:rPr>
              <a:t>cos</a:t>
            </a:r>
            <a:r>
              <a:rPr lang="el-GR" altLang="en-US" sz="2800">
                <a:latin typeface="Arial" panose="020B0604020202020204" pitchFamily="34" charset="0"/>
              </a:rPr>
              <a:t>α</a:t>
            </a:r>
            <a:r>
              <a:rPr lang="en-US" altLang="en-US" sz="2800" baseline="-25000">
                <a:latin typeface="Arial" panose="020B0604020202020204" pitchFamily="34" charset="0"/>
              </a:rPr>
              <a:t>2</a:t>
            </a:r>
            <a:r>
              <a:rPr lang="en-US" altLang="en-US" sz="2800">
                <a:latin typeface="Arial" panose="020B0604020202020204" pitchFamily="34" charset="0"/>
              </a:rPr>
              <a:t>) = d</a:t>
            </a:r>
          </a:p>
        </p:txBody>
      </p:sp>
      <p:grpSp>
        <p:nvGrpSpPr>
          <p:cNvPr id="113735" name="Group 71">
            <a:extLst>
              <a:ext uri="{FF2B5EF4-FFF2-40B4-BE49-F238E27FC236}">
                <a16:creationId xmlns="" xmlns:a16="http://schemas.microsoft.com/office/drawing/2014/main" id="{6F81F940-20BA-42EB-8741-27D9FBE01E8F}"/>
              </a:ext>
            </a:extLst>
          </p:cNvPr>
          <p:cNvGrpSpPr>
            <a:grpSpLocks/>
          </p:cNvGrpSpPr>
          <p:nvPr/>
        </p:nvGrpSpPr>
        <p:grpSpPr bwMode="auto">
          <a:xfrm>
            <a:off x="4879975" y="3252788"/>
            <a:ext cx="344488" cy="2667000"/>
            <a:chOff x="3074" y="2049"/>
            <a:chExt cx="217" cy="1680"/>
          </a:xfrm>
        </p:grpSpPr>
        <p:sp>
          <p:nvSpPr>
            <p:cNvPr id="11306" name="Text Box 60">
              <a:extLst>
                <a:ext uri="{FF2B5EF4-FFF2-40B4-BE49-F238E27FC236}">
                  <a16:creationId xmlns="" xmlns:a16="http://schemas.microsoft.com/office/drawing/2014/main" id="{FD4302CC-3323-457D-BDDA-9C697AEABD03}"/>
                </a:ext>
              </a:extLst>
            </p:cNvPr>
            <p:cNvSpPr txBox="1">
              <a:spLocks noChangeArrowheads="1"/>
            </p:cNvSpPr>
            <p:nvPr/>
          </p:nvSpPr>
          <p:spPr bwMode="auto">
            <a:xfrm>
              <a:off x="3074" y="2826"/>
              <a:ext cx="2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d</a:t>
              </a:r>
            </a:p>
          </p:txBody>
        </p:sp>
        <p:sp>
          <p:nvSpPr>
            <p:cNvPr id="11307" name="Line 61">
              <a:extLst>
                <a:ext uri="{FF2B5EF4-FFF2-40B4-BE49-F238E27FC236}">
                  <a16:creationId xmlns="" xmlns:a16="http://schemas.microsoft.com/office/drawing/2014/main" id="{096E300D-518D-4BEC-982F-CA2C2F5744FC}"/>
                </a:ext>
              </a:extLst>
            </p:cNvPr>
            <p:cNvSpPr>
              <a:spLocks noChangeShapeType="1"/>
            </p:cNvSpPr>
            <p:nvPr/>
          </p:nvSpPr>
          <p:spPr bwMode="auto">
            <a:xfrm>
              <a:off x="3097" y="2049"/>
              <a:ext cx="0" cy="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739" name="Group 75">
            <a:extLst>
              <a:ext uri="{FF2B5EF4-FFF2-40B4-BE49-F238E27FC236}">
                <a16:creationId xmlns="" xmlns:a16="http://schemas.microsoft.com/office/drawing/2014/main" id="{3845A7AE-432E-442A-A62D-E2BF07443FBA}"/>
              </a:ext>
            </a:extLst>
          </p:cNvPr>
          <p:cNvGrpSpPr>
            <a:grpSpLocks/>
          </p:cNvGrpSpPr>
          <p:nvPr/>
        </p:nvGrpSpPr>
        <p:grpSpPr bwMode="auto">
          <a:xfrm>
            <a:off x="5241925" y="3100388"/>
            <a:ext cx="3695700" cy="2971800"/>
            <a:chOff x="3302" y="1953"/>
            <a:chExt cx="2328" cy="1872"/>
          </a:xfrm>
        </p:grpSpPr>
        <p:sp>
          <p:nvSpPr>
            <p:cNvPr id="11286" name="Text Box 59">
              <a:extLst>
                <a:ext uri="{FF2B5EF4-FFF2-40B4-BE49-F238E27FC236}">
                  <a16:creationId xmlns="" xmlns:a16="http://schemas.microsoft.com/office/drawing/2014/main" id="{A3618D01-7F7E-4340-8B0C-BB67DDF201CD}"/>
                </a:ext>
              </a:extLst>
            </p:cNvPr>
            <p:cNvSpPr txBox="1">
              <a:spLocks noChangeArrowheads="1"/>
            </p:cNvSpPr>
            <p:nvPr/>
          </p:nvSpPr>
          <p:spPr bwMode="auto">
            <a:xfrm>
              <a:off x="3316" y="3537"/>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H</a:t>
              </a:r>
            </a:p>
          </p:txBody>
        </p:sp>
        <p:sp>
          <p:nvSpPr>
            <p:cNvPr id="11287" name="Line 44">
              <a:extLst>
                <a:ext uri="{FF2B5EF4-FFF2-40B4-BE49-F238E27FC236}">
                  <a16:creationId xmlns="" xmlns:a16="http://schemas.microsoft.com/office/drawing/2014/main" id="{DEAD5F6A-22DB-4767-96E3-55DE848F40C7}"/>
                </a:ext>
              </a:extLst>
            </p:cNvPr>
            <p:cNvSpPr>
              <a:spLocks noChangeShapeType="1"/>
            </p:cNvSpPr>
            <p:nvPr/>
          </p:nvSpPr>
          <p:spPr bwMode="auto">
            <a:xfrm>
              <a:off x="3530" y="2145"/>
              <a:ext cx="0" cy="158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45">
              <a:extLst>
                <a:ext uri="{FF2B5EF4-FFF2-40B4-BE49-F238E27FC236}">
                  <a16:creationId xmlns="" xmlns:a16="http://schemas.microsoft.com/office/drawing/2014/main" id="{27EDCF3F-AD40-4BA6-9648-711370439377}"/>
                </a:ext>
              </a:extLst>
            </p:cNvPr>
            <p:cNvSpPr>
              <a:spLocks noChangeShapeType="1"/>
            </p:cNvSpPr>
            <p:nvPr/>
          </p:nvSpPr>
          <p:spPr bwMode="auto">
            <a:xfrm>
              <a:off x="3530" y="3729"/>
              <a:ext cx="1862"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46">
              <a:extLst>
                <a:ext uri="{FF2B5EF4-FFF2-40B4-BE49-F238E27FC236}">
                  <a16:creationId xmlns="" xmlns:a16="http://schemas.microsoft.com/office/drawing/2014/main" id="{FC9D27E7-0512-46A9-8636-542203B33F6D}"/>
                </a:ext>
              </a:extLst>
            </p:cNvPr>
            <p:cNvSpPr>
              <a:spLocks noChangeShapeType="1"/>
            </p:cNvSpPr>
            <p:nvPr/>
          </p:nvSpPr>
          <p:spPr bwMode="auto">
            <a:xfrm>
              <a:off x="3573" y="2097"/>
              <a:ext cx="606" cy="1104"/>
            </a:xfrm>
            <a:prstGeom prst="line">
              <a:avLst/>
            </a:prstGeom>
            <a:noFill/>
            <a:ln w="381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47">
              <a:extLst>
                <a:ext uri="{FF2B5EF4-FFF2-40B4-BE49-F238E27FC236}">
                  <a16:creationId xmlns="" xmlns:a16="http://schemas.microsoft.com/office/drawing/2014/main" id="{F62D42BA-A0D8-4A91-95C4-C24DA09A210C}"/>
                </a:ext>
              </a:extLst>
            </p:cNvPr>
            <p:cNvSpPr>
              <a:spLocks noChangeShapeType="1"/>
            </p:cNvSpPr>
            <p:nvPr/>
          </p:nvSpPr>
          <p:spPr bwMode="auto">
            <a:xfrm>
              <a:off x="4179" y="3201"/>
              <a:ext cx="1213" cy="528"/>
            </a:xfrm>
            <a:prstGeom prst="line">
              <a:avLst/>
            </a:prstGeom>
            <a:noFill/>
            <a:ln w="381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Freeform 48">
              <a:extLst>
                <a:ext uri="{FF2B5EF4-FFF2-40B4-BE49-F238E27FC236}">
                  <a16:creationId xmlns="" xmlns:a16="http://schemas.microsoft.com/office/drawing/2014/main" id="{1F4F349A-CA00-4BBF-B9C1-EEF21DFDA2F3}"/>
                </a:ext>
              </a:extLst>
            </p:cNvPr>
            <p:cNvSpPr>
              <a:spLocks/>
            </p:cNvSpPr>
            <p:nvPr/>
          </p:nvSpPr>
          <p:spPr bwMode="auto">
            <a:xfrm>
              <a:off x="3530" y="2241"/>
              <a:ext cx="216" cy="160"/>
            </a:xfrm>
            <a:custGeom>
              <a:avLst/>
              <a:gdLst>
                <a:gd name="T0" fmla="*/ 0 w 240"/>
                <a:gd name="T1" fmla="*/ 96 h 160"/>
                <a:gd name="T2" fmla="*/ 105 w 240"/>
                <a:gd name="T3" fmla="*/ 144 h 160"/>
                <a:gd name="T4" fmla="*/ 175 w 240"/>
                <a:gd name="T5" fmla="*/ 0 h 160"/>
                <a:gd name="T6" fmla="*/ 0 60000 65536"/>
                <a:gd name="T7" fmla="*/ 0 60000 65536"/>
                <a:gd name="T8" fmla="*/ 0 60000 65536"/>
              </a:gdLst>
              <a:ahLst/>
              <a:cxnLst>
                <a:cxn ang="T6">
                  <a:pos x="T0" y="T1"/>
                </a:cxn>
                <a:cxn ang="T7">
                  <a:pos x="T2" y="T3"/>
                </a:cxn>
                <a:cxn ang="T8">
                  <a:pos x="T4" y="T5"/>
                </a:cxn>
              </a:cxnLst>
              <a:rect l="0" t="0" r="r" b="b"/>
              <a:pathLst>
                <a:path w="240" h="160">
                  <a:moveTo>
                    <a:pt x="0" y="96"/>
                  </a:moveTo>
                  <a:cubicBezTo>
                    <a:pt x="52" y="128"/>
                    <a:pt x="104" y="160"/>
                    <a:pt x="144" y="144"/>
                  </a:cubicBezTo>
                  <a:cubicBezTo>
                    <a:pt x="184" y="128"/>
                    <a:pt x="212" y="64"/>
                    <a:pt x="240" y="0"/>
                  </a:cubicBezTo>
                </a:path>
              </a:pathLst>
            </a:cu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Freeform 49">
              <a:extLst>
                <a:ext uri="{FF2B5EF4-FFF2-40B4-BE49-F238E27FC236}">
                  <a16:creationId xmlns="" xmlns:a16="http://schemas.microsoft.com/office/drawing/2014/main" id="{5CAFACB0-5B97-480A-9AD2-45C86FA6488A}"/>
                </a:ext>
              </a:extLst>
            </p:cNvPr>
            <p:cNvSpPr>
              <a:spLocks/>
            </p:cNvSpPr>
            <p:nvPr/>
          </p:nvSpPr>
          <p:spPr bwMode="auto">
            <a:xfrm>
              <a:off x="3530" y="2481"/>
              <a:ext cx="259" cy="152"/>
            </a:xfrm>
            <a:custGeom>
              <a:avLst/>
              <a:gdLst>
                <a:gd name="T0" fmla="*/ 0 w 288"/>
                <a:gd name="T1" fmla="*/ 48 h 152"/>
                <a:gd name="T2" fmla="*/ 140 w 288"/>
                <a:gd name="T3" fmla="*/ 144 h 152"/>
                <a:gd name="T4" fmla="*/ 210 w 288"/>
                <a:gd name="T5" fmla="*/ 0 h 152"/>
                <a:gd name="T6" fmla="*/ 0 60000 65536"/>
                <a:gd name="T7" fmla="*/ 0 60000 65536"/>
                <a:gd name="T8" fmla="*/ 0 60000 65536"/>
              </a:gdLst>
              <a:ahLst/>
              <a:cxnLst>
                <a:cxn ang="T6">
                  <a:pos x="T0" y="T1"/>
                </a:cxn>
                <a:cxn ang="T7">
                  <a:pos x="T2" y="T3"/>
                </a:cxn>
                <a:cxn ang="T8">
                  <a:pos x="T4" y="T5"/>
                </a:cxn>
              </a:cxnLst>
              <a:rect l="0" t="0" r="r" b="b"/>
              <a:pathLst>
                <a:path w="288" h="152">
                  <a:moveTo>
                    <a:pt x="0" y="48"/>
                  </a:moveTo>
                  <a:cubicBezTo>
                    <a:pt x="72" y="100"/>
                    <a:pt x="144" y="152"/>
                    <a:pt x="192" y="144"/>
                  </a:cubicBezTo>
                  <a:cubicBezTo>
                    <a:pt x="240" y="136"/>
                    <a:pt x="272" y="24"/>
                    <a:pt x="288"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Line 50">
              <a:extLst>
                <a:ext uri="{FF2B5EF4-FFF2-40B4-BE49-F238E27FC236}">
                  <a16:creationId xmlns="" xmlns:a16="http://schemas.microsoft.com/office/drawing/2014/main" id="{E0F384A1-76AF-4BE4-A5C0-ADC383618127}"/>
                </a:ext>
              </a:extLst>
            </p:cNvPr>
            <p:cNvSpPr>
              <a:spLocks noChangeShapeType="1"/>
            </p:cNvSpPr>
            <p:nvPr/>
          </p:nvSpPr>
          <p:spPr bwMode="auto">
            <a:xfrm>
              <a:off x="4179" y="3201"/>
              <a:ext cx="0" cy="52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Freeform 51">
              <a:extLst>
                <a:ext uri="{FF2B5EF4-FFF2-40B4-BE49-F238E27FC236}">
                  <a16:creationId xmlns="" xmlns:a16="http://schemas.microsoft.com/office/drawing/2014/main" id="{6827A1FB-DC29-41D9-B7CD-58D140009DC4}"/>
                </a:ext>
              </a:extLst>
            </p:cNvPr>
            <p:cNvSpPr>
              <a:spLocks/>
            </p:cNvSpPr>
            <p:nvPr/>
          </p:nvSpPr>
          <p:spPr bwMode="auto">
            <a:xfrm>
              <a:off x="4179" y="3249"/>
              <a:ext cx="152" cy="160"/>
            </a:xfrm>
            <a:custGeom>
              <a:avLst/>
              <a:gdLst>
                <a:gd name="T0" fmla="*/ 0 w 168"/>
                <a:gd name="T1" fmla="*/ 96 h 160"/>
                <a:gd name="T2" fmla="*/ 107 w 168"/>
                <a:gd name="T3" fmla="*/ 144 h 160"/>
                <a:gd name="T4" fmla="*/ 107 w 168"/>
                <a:gd name="T5" fmla="*/ 0 h 160"/>
                <a:gd name="T6" fmla="*/ 0 60000 65536"/>
                <a:gd name="T7" fmla="*/ 0 60000 65536"/>
                <a:gd name="T8" fmla="*/ 0 60000 65536"/>
              </a:gdLst>
              <a:ahLst/>
              <a:cxnLst>
                <a:cxn ang="T6">
                  <a:pos x="T0" y="T1"/>
                </a:cxn>
                <a:cxn ang="T7">
                  <a:pos x="T2" y="T3"/>
                </a:cxn>
                <a:cxn ang="T8">
                  <a:pos x="T4" y="T5"/>
                </a:cxn>
              </a:cxnLst>
              <a:rect l="0" t="0" r="r" b="b"/>
              <a:pathLst>
                <a:path w="168" h="160">
                  <a:moveTo>
                    <a:pt x="0" y="96"/>
                  </a:moveTo>
                  <a:cubicBezTo>
                    <a:pt x="60" y="128"/>
                    <a:pt x="120" y="160"/>
                    <a:pt x="144" y="144"/>
                  </a:cubicBezTo>
                  <a:cubicBezTo>
                    <a:pt x="168" y="128"/>
                    <a:pt x="156" y="64"/>
                    <a:pt x="144" y="0"/>
                  </a:cubicBezTo>
                </a:path>
              </a:pathLst>
            </a:custGeom>
            <a:noFill/>
            <a:ln w="9525">
              <a:solidFill>
                <a:srgbClr val="CC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Text Box 52">
              <a:extLst>
                <a:ext uri="{FF2B5EF4-FFF2-40B4-BE49-F238E27FC236}">
                  <a16:creationId xmlns="" xmlns:a16="http://schemas.microsoft.com/office/drawing/2014/main" id="{8694116A-2A99-44BA-BDEC-68178660C1E0}"/>
                </a:ext>
              </a:extLst>
            </p:cNvPr>
            <p:cNvSpPr txBox="1">
              <a:spLocks noChangeArrowheads="1"/>
            </p:cNvSpPr>
            <p:nvPr/>
          </p:nvSpPr>
          <p:spPr bwMode="auto">
            <a:xfrm>
              <a:off x="3302" y="1953"/>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M</a:t>
              </a:r>
            </a:p>
          </p:txBody>
        </p:sp>
        <p:sp>
          <p:nvSpPr>
            <p:cNvPr id="11296" name="Text Box 53">
              <a:extLst>
                <a:ext uri="{FF2B5EF4-FFF2-40B4-BE49-F238E27FC236}">
                  <a16:creationId xmlns="" xmlns:a16="http://schemas.microsoft.com/office/drawing/2014/main" id="{2D13FA70-9A24-4235-B6CC-18C1FDA03B4A}"/>
                </a:ext>
              </a:extLst>
            </p:cNvPr>
            <p:cNvSpPr txBox="1">
              <a:spLocks noChangeArrowheads="1"/>
            </p:cNvSpPr>
            <p:nvPr/>
          </p:nvSpPr>
          <p:spPr bwMode="auto">
            <a:xfrm>
              <a:off x="3357" y="2634"/>
              <a:ext cx="2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F</a:t>
              </a:r>
            </a:p>
          </p:txBody>
        </p:sp>
        <p:sp>
          <p:nvSpPr>
            <p:cNvPr id="11297" name="Text Box 54">
              <a:extLst>
                <a:ext uri="{FF2B5EF4-FFF2-40B4-BE49-F238E27FC236}">
                  <a16:creationId xmlns="" xmlns:a16="http://schemas.microsoft.com/office/drawing/2014/main" id="{12ABA7C6-DFCC-41D5-9DD3-E365680A70F2}"/>
                </a:ext>
              </a:extLst>
            </p:cNvPr>
            <p:cNvSpPr txBox="1">
              <a:spLocks noChangeArrowheads="1"/>
            </p:cNvSpPr>
            <p:nvPr/>
          </p:nvSpPr>
          <p:spPr bwMode="auto">
            <a:xfrm>
              <a:off x="3833" y="272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Verdana" panose="020B0604030504040204" pitchFamily="34" charset="0"/>
                </a:rPr>
                <a:t>s</a:t>
              </a:r>
              <a:r>
                <a:rPr lang="en-US" altLang="en-US" sz="1800" baseline="-25000">
                  <a:latin typeface="Verdana" panose="020B0604030504040204" pitchFamily="34" charset="0"/>
                </a:rPr>
                <a:t>1</a:t>
              </a:r>
              <a:endParaRPr lang="en-US" altLang="en-US" sz="1800">
                <a:latin typeface="Verdana" panose="020B0604030504040204" pitchFamily="34" charset="0"/>
              </a:endParaRPr>
            </a:p>
          </p:txBody>
        </p:sp>
        <p:sp>
          <p:nvSpPr>
            <p:cNvPr id="11298" name="Text Box 55">
              <a:extLst>
                <a:ext uri="{FF2B5EF4-FFF2-40B4-BE49-F238E27FC236}">
                  <a16:creationId xmlns="" xmlns:a16="http://schemas.microsoft.com/office/drawing/2014/main" id="{30988EFA-EC2A-4DDD-9119-B5A474F25038}"/>
                </a:ext>
              </a:extLst>
            </p:cNvPr>
            <p:cNvSpPr txBox="1">
              <a:spLocks noChangeArrowheads="1"/>
            </p:cNvSpPr>
            <p:nvPr/>
          </p:nvSpPr>
          <p:spPr bwMode="auto">
            <a:xfrm>
              <a:off x="4558" y="3354"/>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Verdana" panose="020B0604030504040204" pitchFamily="34" charset="0"/>
                </a:rPr>
                <a:t>s</a:t>
              </a:r>
              <a:r>
                <a:rPr lang="en-US" altLang="en-US" sz="1800" baseline="-25000">
                  <a:latin typeface="Verdana" panose="020B0604030504040204" pitchFamily="34" charset="0"/>
                </a:rPr>
                <a:t>2</a:t>
              </a:r>
              <a:endParaRPr lang="en-US" altLang="en-US" sz="1800">
                <a:latin typeface="Verdana" panose="020B0604030504040204" pitchFamily="34" charset="0"/>
              </a:endParaRPr>
            </a:p>
          </p:txBody>
        </p:sp>
        <p:sp>
          <p:nvSpPr>
            <p:cNvPr id="11299" name="Text Box 57">
              <a:extLst>
                <a:ext uri="{FF2B5EF4-FFF2-40B4-BE49-F238E27FC236}">
                  <a16:creationId xmlns="" xmlns:a16="http://schemas.microsoft.com/office/drawing/2014/main" id="{1CF53D96-ABE9-4F80-BA9B-77D490EE95D7}"/>
                </a:ext>
              </a:extLst>
            </p:cNvPr>
            <p:cNvSpPr txBox="1">
              <a:spLocks noChangeArrowheads="1"/>
            </p:cNvSpPr>
            <p:nvPr/>
          </p:nvSpPr>
          <p:spPr bwMode="auto">
            <a:xfrm>
              <a:off x="4006" y="3181"/>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600" b="1">
                  <a:latin typeface="Verdana" panose="020B0604030504040204" pitchFamily="34" charset="0"/>
                </a:rPr>
                <a:t>P</a:t>
              </a:r>
            </a:p>
          </p:txBody>
        </p:sp>
        <p:sp>
          <p:nvSpPr>
            <p:cNvPr id="11300" name="Text Box 58">
              <a:extLst>
                <a:ext uri="{FF2B5EF4-FFF2-40B4-BE49-F238E27FC236}">
                  <a16:creationId xmlns="" xmlns:a16="http://schemas.microsoft.com/office/drawing/2014/main" id="{F6C539C1-0990-4E21-BBA5-8D10DA2052FE}"/>
                </a:ext>
              </a:extLst>
            </p:cNvPr>
            <p:cNvSpPr txBox="1">
              <a:spLocks noChangeArrowheads="1"/>
            </p:cNvSpPr>
            <p:nvPr/>
          </p:nvSpPr>
          <p:spPr bwMode="auto">
            <a:xfrm>
              <a:off x="5392" y="3594"/>
              <a:ext cx="2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latin typeface="Verdana" panose="020B0604030504040204" pitchFamily="34" charset="0"/>
                </a:rPr>
                <a:t>N</a:t>
              </a:r>
            </a:p>
          </p:txBody>
        </p:sp>
        <p:sp>
          <p:nvSpPr>
            <p:cNvPr id="11301" name="Line 64">
              <a:extLst>
                <a:ext uri="{FF2B5EF4-FFF2-40B4-BE49-F238E27FC236}">
                  <a16:creationId xmlns="" xmlns:a16="http://schemas.microsoft.com/office/drawing/2014/main" id="{277A339C-599F-481D-B758-526669E4F1A2}"/>
                </a:ext>
              </a:extLst>
            </p:cNvPr>
            <p:cNvSpPr>
              <a:spLocks noChangeShapeType="1"/>
            </p:cNvSpPr>
            <p:nvPr/>
          </p:nvSpPr>
          <p:spPr bwMode="auto">
            <a:xfrm flipH="1">
              <a:off x="3530" y="3201"/>
              <a:ext cx="64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65">
              <a:extLst>
                <a:ext uri="{FF2B5EF4-FFF2-40B4-BE49-F238E27FC236}">
                  <a16:creationId xmlns="" xmlns:a16="http://schemas.microsoft.com/office/drawing/2014/main" id="{4FC3F812-B33A-4E75-9FFE-CEC5D5D1BEAF}"/>
                </a:ext>
              </a:extLst>
            </p:cNvPr>
            <p:cNvSpPr>
              <a:spLocks noChangeShapeType="1"/>
            </p:cNvSpPr>
            <p:nvPr/>
          </p:nvSpPr>
          <p:spPr bwMode="auto">
            <a:xfrm>
              <a:off x="3530" y="2145"/>
              <a:ext cx="0" cy="7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Text Box 66">
              <a:extLst>
                <a:ext uri="{FF2B5EF4-FFF2-40B4-BE49-F238E27FC236}">
                  <a16:creationId xmlns="" xmlns:a16="http://schemas.microsoft.com/office/drawing/2014/main" id="{3E2514A3-7055-434C-84B5-2062CA6F8395}"/>
                </a:ext>
              </a:extLst>
            </p:cNvPr>
            <p:cNvSpPr txBox="1">
              <a:spLocks noChangeArrowheads="1"/>
            </p:cNvSpPr>
            <p:nvPr/>
          </p:nvSpPr>
          <p:spPr bwMode="auto">
            <a:xfrm>
              <a:off x="3650" y="2601"/>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n-US" sz="1800">
                  <a:latin typeface="Times New Roman" panose="02020603050405020304" pitchFamily="18" charset="0"/>
                </a:rPr>
                <a:t>α</a:t>
              </a:r>
              <a:r>
                <a:rPr lang="en-US" altLang="en-US" sz="1800" baseline="-25000">
                  <a:latin typeface="Times New Roman" panose="02020603050405020304" pitchFamily="18" charset="0"/>
                </a:rPr>
                <a:t>1</a:t>
              </a:r>
              <a:endParaRPr lang="en-US" altLang="en-US" sz="1800">
                <a:latin typeface="Times New Roman" panose="02020603050405020304" pitchFamily="18" charset="0"/>
              </a:endParaRPr>
            </a:p>
          </p:txBody>
        </p:sp>
        <p:sp>
          <p:nvSpPr>
            <p:cNvPr id="11304" name="Text Box 67">
              <a:extLst>
                <a:ext uri="{FF2B5EF4-FFF2-40B4-BE49-F238E27FC236}">
                  <a16:creationId xmlns="" xmlns:a16="http://schemas.microsoft.com/office/drawing/2014/main" id="{9AA3DCED-7758-46C4-807B-5E7832B90838}"/>
                </a:ext>
              </a:extLst>
            </p:cNvPr>
            <p:cNvSpPr txBox="1">
              <a:spLocks noChangeArrowheads="1"/>
            </p:cNvSpPr>
            <p:nvPr/>
          </p:nvSpPr>
          <p:spPr bwMode="auto">
            <a:xfrm>
              <a:off x="4267" y="3306"/>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l-GR" altLang="en-US" sz="1800">
                  <a:latin typeface="Times New Roman" panose="02020603050405020304" pitchFamily="18" charset="0"/>
                </a:rPr>
                <a:t>α</a:t>
              </a:r>
              <a:r>
                <a:rPr lang="en-US" altLang="en-US" sz="1800" baseline="-25000">
                  <a:latin typeface="Times New Roman" panose="02020603050405020304" pitchFamily="18" charset="0"/>
                </a:rPr>
                <a:t>2</a:t>
              </a:r>
              <a:endParaRPr lang="en-US" altLang="en-US" sz="1800">
                <a:latin typeface="Times New Roman" panose="02020603050405020304" pitchFamily="18" charset="0"/>
              </a:endParaRPr>
            </a:p>
          </p:txBody>
        </p:sp>
        <p:sp>
          <p:nvSpPr>
            <p:cNvPr id="11305" name="Line 68">
              <a:extLst>
                <a:ext uri="{FF2B5EF4-FFF2-40B4-BE49-F238E27FC236}">
                  <a16:creationId xmlns="" xmlns:a16="http://schemas.microsoft.com/office/drawing/2014/main" id="{41E8A51B-C8E1-43D0-80B6-B557301B35F8}"/>
                </a:ext>
              </a:extLst>
            </p:cNvPr>
            <p:cNvSpPr>
              <a:spLocks noChangeShapeType="1"/>
            </p:cNvSpPr>
            <p:nvPr/>
          </p:nvSpPr>
          <p:spPr bwMode="auto">
            <a:xfrm>
              <a:off x="3400" y="2625"/>
              <a:ext cx="8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5" name="Group 72">
            <a:extLst>
              <a:ext uri="{FF2B5EF4-FFF2-40B4-BE49-F238E27FC236}">
                <a16:creationId xmlns="" xmlns:a16="http://schemas.microsoft.com/office/drawing/2014/main" id="{94888A8B-367E-4837-8E4A-1A253179FC46}"/>
              </a:ext>
            </a:extLst>
          </p:cNvPr>
          <p:cNvGrpSpPr>
            <a:grpSpLocks/>
          </p:cNvGrpSpPr>
          <p:nvPr/>
        </p:nvGrpSpPr>
        <p:grpSpPr bwMode="auto">
          <a:xfrm>
            <a:off x="4572000" y="2643188"/>
            <a:ext cx="4537075" cy="3810000"/>
            <a:chOff x="2880" y="1665"/>
            <a:chExt cx="2858" cy="2400"/>
          </a:xfrm>
        </p:grpSpPr>
        <p:sp>
          <p:nvSpPr>
            <p:cNvPr id="113701" name="Rectangle 37">
              <a:extLst>
                <a:ext uri="{FF2B5EF4-FFF2-40B4-BE49-F238E27FC236}">
                  <a16:creationId xmlns="" xmlns:a16="http://schemas.microsoft.com/office/drawing/2014/main" id="{A8A38CF2-44C6-496A-A973-3DF5D6CFB939}"/>
                </a:ext>
              </a:extLst>
            </p:cNvPr>
            <p:cNvSpPr>
              <a:spLocks noChangeArrowheads="1"/>
            </p:cNvSpPr>
            <p:nvPr/>
          </p:nvSpPr>
          <p:spPr bwMode="auto">
            <a:xfrm>
              <a:off x="2880" y="1713"/>
              <a:ext cx="2858" cy="24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113702" name="Rectangle 38">
              <a:extLst>
                <a:ext uri="{FF2B5EF4-FFF2-40B4-BE49-F238E27FC236}">
                  <a16:creationId xmlns="" xmlns:a16="http://schemas.microsoft.com/office/drawing/2014/main" id="{9AB00167-0289-4F98-931B-6CA4E949E31C}"/>
                </a:ext>
              </a:extLst>
            </p:cNvPr>
            <p:cNvSpPr>
              <a:spLocks noChangeArrowheads="1"/>
            </p:cNvSpPr>
            <p:nvPr/>
          </p:nvSpPr>
          <p:spPr bwMode="auto">
            <a:xfrm>
              <a:off x="2880" y="3825"/>
              <a:ext cx="2815" cy="24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Tahoma" charset="0"/>
                <a:cs typeface="Arial" charset="0"/>
              </a:endParaRPr>
            </a:p>
          </p:txBody>
        </p:sp>
        <p:sp>
          <p:nvSpPr>
            <p:cNvPr id="11278" name="Text Box 39">
              <a:extLst>
                <a:ext uri="{FF2B5EF4-FFF2-40B4-BE49-F238E27FC236}">
                  <a16:creationId xmlns="" xmlns:a16="http://schemas.microsoft.com/office/drawing/2014/main" id="{96D5A19A-3C76-49FD-8C64-E567F5DBC6AC}"/>
                </a:ext>
              </a:extLst>
            </p:cNvPr>
            <p:cNvSpPr txBox="1">
              <a:spLocks noChangeArrowheads="1"/>
            </p:cNvSpPr>
            <p:nvPr/>
          </p:nvSpPr>
          <p:spPr bwMode="auto">
            <a:xfrm>
              <a:off x="2967" y="1665"/>
              <a:ext cx="2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 </a:t>
              </a:r>
            </a:p>
          </p:txBody>
        </p:sp>
        <p:sp>
          <p:nvSpPr>
            <p:cNvPr id="11279" name="Text Box 40">
              <a:extLst>
                <a:ext uri="{FF2B5EF4-FFF2-40B4-BE49-F238E27FC236}">
                  <a16:creationId xmlns="" xmlns:a16="http://schemas.microsoft.com/office/drawing/2014/main" id="{F0C10A42-32D3-400C-BEDD-B6640CA3F368}"/>
                </a:ext>
              </a:extLst>
            </p:cNvPr>
            <p:cNvSpPr txBox="1">
              <a:spLocks noChangeArrowheads="1"/>
            </p:cNvSpPr>
            <p:nvPr/>
          </p:nvSpPr>
          <p:spPr bwMode="auto">
            <a:xfrm>
              <a:off x="2967" y="3777"/>
              <a:ext cx="26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b="1">
                  <a:latin typeface="Verdana" panose="020B0604030504040204" pitchFamily="34" charset="0"/>
                </a:rPr>
                <a:t>-   -    -   -   -   -   -   -   -   </a:t>
              </a:r>
            </a:p>
          </p:txBody>
        </p:sp>
        <p:sp>
          <p:nvSpPr>
            <p:cNvPr id="11280" name="Oval 41">
              <a:extLst>
                <a:ext uri="{FF2B5EF4-FFF2-40B4-BE49-F238E27FC236}">
                  <a16:creationId xmlns="" xmlns:a16="http://schemas.microsoft.com/office/drawing/2014/main" id="{75779A9F-E496-4244-BDA2-D85CA5EC1246}"/>
                </a:ext>
              </a:extLst>
            </p:cNvPr>
            <p:cNvSpPr>
              <a:spLocks noChangeArrowheads="1"/>
            </p:cNvSpPr>
            <p:nvPr/>
          </p:nvSpPr>
          <p:spPr bwMode="auto">
            <a:xfrm>
              <a:off x="3486" y="2001"/>
              <a:ext cx="130"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800"/>
            </a:p>
          </p:txBody>
        </p:sp>
        <p:sp>
          <p:nvSpPr>
            <p:cNvPr id="11281" name="Text Box 42">
              <a:extLst>
                <a:ext uri="{FF2B5EF4-FFF2-40B4-BE49-F238E27FC236}">
                  <a16:creationId xmlns="" xmlns:a16="http://schemas.microsoft.com/office/drawing/2014/main" id="{A6DC56DC-B2D2-4A1B-856C-D704D4AEE22C}"/>
                </a:ext>
              </a:extLst>
            </p:cNvPr>
            <p:cNvSpPr txBox="1">
              <a:spLocks noChangeArrowheads="1"/>
            </p:cNvSpPr>
            <p:nvPr/>
          </p:nvSpPr>
          <p:spPr bwMode="auto">
            <a:xfrm>
              <a:off x="3448" y="1953"/>
              <a:ext cx="2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latin typeface="Verdana" panose="020B0604030504040204" pitchFamily="34" charset="0"/>
                </a:rPr>
                <a:t>+</a:t>
              </a:r>
            </a:p>
          </p:txBody>
        </p:sp>
        <p:sp>
          <p:nvSpPr>
            <p:cNvPr id="11283" name="Line 62">
              <a:extLst>
                <a:ext uri="{FF2B5EF4-FFF2-40B4-BE49-F238E27FC236}">
                  <a16:creationId xmlns="" xmlns:a16="http://schemas.microsoft.com/office/drawing/2014/main" id="{F2AEA3AF-13B9-473E-AB55-07DFBD671F4A}"/>
                </a:ext>
              </a:extLst>
            </p:cNvPr>
            <p:cNvSpPr>
              <a:spLocks noChangeShapeType="1"/>
            </p:cNvSpPr>
            <p:nvPr/>
          </p:nvSpPr>
          <p:spPr bwMode="auto">
            <a:xfrm>
              <a:off x="5392" y="2049"/>
              <a:ext cx="0" cy="96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63">
              <a:extLst>
                <a:ext uri="{FF2B5EF4-FFF2-40B4-BE49-F238E27FC236}">
                  <a16:creationId xmlns="" xmlns:a16="http://schemas.microsoft.com/office/drawing/2014/main" id="{49AEC164-4E03-4530-BB77-8B1B421F812E}"/>
                </a:ext>
              </a:extLst>
            </p:cNvPr>
            <p:cNvSpPr txBox="1">
              <a:spLocks noChangeArrowheads="1"/>
            </p:cNvSpPr>
            <p:nvPr/>
          </p:nvSpPr>
          <p:spPr bwMode="auto">
            <a:xfrm>
              <a:off x="5435" y="282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a:t>E</a:t>
              </a:r>
            </a:p>
          </p:txBody>
        </p:sp>
        <p:sp>
          <p:nvSpPr>
            <p:cNvPr id="11285" name="Line 69">
              <a:extLst>
                <a:ext uri="{FF2B5EF4-FFF2-40B4-BE49-F238E27FC236}">
                  <a16:creationId xmlns="" xmlns:a16="http://schemas.microsoft.com/office/drawing/2014/main" id="{59D4B04C-4651-4B37-A1E0-EE07BA4BA339}"/>
                </a:ext>
              </a:extLst>
            </p:cNvPr>
            <p:cNvSpPr>
              <a:spLocks noChangeShapeType="1"/>
            </p:cNvSpPr>
            <p:nvPr/>
          </p:nvSpPr>
          <p:spPr bwMode="auto">
            <a:xfrm>
              <a:off x="5478" y="2817"/>
              <a:ext cx="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Text Box 67">
            <a:extLst>
              <a:ext uri="{FF2B5EF4-FFF2-40B4-BE49-F238E27FC236}">
                <a16:creationId xmlns="" xmlns:a16="http://schemas.microsoft.com/office/drawing/2014/main" id="{6A6D02C7-53D5-4D27-A69E-EA49ECBC8293}"/>
              </a:ext>
            </a:extLst>
          </p:cNvPr>
          <p:cNvSpPr txBox="1">
            <a:spLocks noChangeArrowheads="1"/>
          </p:cNvSpPr>
          <p:nvPr/>
        </p:nvSpPr>
        <p:spPr bwMode="auto">
          <a:xfrm>
            <a:off x="393700" y="614191"/>
            <a:ext cx="892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i="1">
                <a:solidFill>
                  <a:srgbClr val="0070C0"/>
                </a:solidFill>
                <a:latin typeface="Arial" panose="020B0604020202020204" pitchFamily="34" charset="0"/>
              </a:rPr>
              <a:t>2. Công của lực điện trong điện trường đều:</a:t>
            </a:r>
            <a:endParaRPr lang="vi-VN" altLang="en-US" sz="2800" i="1">
              <a:solidFill>
                <a:srgbClr val="0070C0"/>
              </a:solidFill>
              <a:latin typeface="Arial" panose="020B0604020202020204" pitchFamily="34" charset="0"/>
            </a:endParaRPr>
          </a:p>
        </p:txBody>
      </p:sp>
      <p:grpSp>
        <p:nvGrpSpPr>
          <p:cNvPr id="45" name="Group 44">
            <a:extLst>
              <a:ext uri="{FF2B5EF4-FFF2-40B4-BE49-F238E27FC236}">
                <a16:creationId xmlns="" xmlns:a16="http://schemas.microsoft.com/office/drawing/2014/main" id="{91D66A29-51E3-46A9-9AFC-8A97BED5AE70}"/>
              </a:ext>
            </a:extLst>
          </p:cNvPr>
          <p:cNvGrpSpPr/>
          <p:nvPr/>
        </p:nvGrpSpPr>
        <p:grpSpPr>
          <a:xfrm>
            <a:off x="117863" y="60010"/>
            <a:ext cx="8745150" cy="554181"/>
            <a:chOff x="202778" y="2280389"/>
            <a:chExt cx="8690965" cy="773595"/>
          </a:xfrm>
        </p:grpSpPr>
        <p:grpSp>
          <p:nvGrpSpPr>
            <p:cNvPr id="46" name="Group 70">
              <a:extLst>
                <a:ext uri="{FF2B5EF4-FFF2-40B4-BE49-F238E27FC236}">
                  <a16:creationId xmlns="" xmlns:a16="http://schemas.microsoft.com/office/drawing/2014/main" id="{DC72DCF6-A8FE-47D7-9437-8E1468A82529}"/>
                </a:ext>
              </a:extLst>
            </p:cNvPr>
            <p:cNvGrpSpPr>
              <a:grpSpLocks/>
            </p:cNvGrpSpPr>
            <p:nvPr/>
          </p:nvGrpSpPr>
          <p:grpSpPr bwMode="auto">
            <a:xfrm>
              <a:off x="286106" y="2280389"/>
              <a:ext cx="8607637" cy="708275"/>
              <a:chOff x="564746" y="3403331"/>
              <a:chExt cx="4432531" cy="1364238"/>
            </a:xfrm>
          </p:grpSpPr>
          <p:pic>
            <p:nvPicPr>
              <p:cNvPr id="49" name="Picture 8" descr="empty-green-rectangle">
                <a:extLst>
                  <a:ext uri="{FF2B5EF4-FFF2-40B4-BE49-F238E27FC236}">
                    <a16:creationId xmlns="" xmlns:a16="http://schemas.microsoft.com/office/drawing/2014/main" id="{A1A7A687-CACD-4FC4-927D-4D697359D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 descr="green-top-faded">
                <a:extLst>
                  <a:ext uri="{FF2B5EF4-FFF2-40B4-BE49-F238E27FC236}">
                    <a16:creationId xmlns="" xmlns:a16="http://schemas.microsoft.com/office/drawing/2014/main" id="{09B282FE-209B-404D-97DD-EDB379EC4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extBox 46">
              <a:extLst>
                <a:ext uri="{FF2B5EF4-FFF2-40B4-BE49-F238E27FC236}">
                  <a16:creationId xmlns="" xmlns:a16="http://schemas.microsoft.com/office/drawing/2014/main" id="{8AD382AB-0B6F-428F-B2D1-92D65D5BC86B}"/>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48" name="Rectangle 1026060">
              <a:extLst>
                <a:ext uri="{FF2B5EF4-FFF2-40B4-BE49-F238E27FC236}">
                  <a16:creationId xmlns="" xmlns:a16="http://schemas.microsoft.com/office/drawing/2014/main" id="{4C02C771-7249-42C4-870E-B9B6D29101FD}"/>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i="1"/>
                <a:t>Công của lực điện</a:t>
              </a:r>
              <a:endParaRPr lang="en-US" sz="2800" dirty="0"/>
            </a:p>
          </p:txBody>
        </p:sp>
      </p:grpSp>
      <p:sp>
        <p:nvSpPr>
          <p:cNvPr id="52" name="TextBox 51">
            <a:extLst>
              <a:ext uri="{FF2B5EF4-FFF2-40B4-BE49-F238E27FC236}">
                <a16:creationId xmlns="" xmlns:a16="http://schemas.microsoft.com/office/drawing/2014/main" id="{B72EB88E-6CF0-4C6F-B161-CB4125E8A962}"/>
              </a:ext>
            </a:extLst>
          </p:cNvPr>
          <p:cNvSpPr txBox="1"/>
          <p:nvPr/>
        </p:nvSpPr>
        <p:spPr>
          <a:xfrm>
            <a:off x="576755" y="1162935"/>
            <a:ext cx="8100511" cy="954107"/>
          </a:xfrm>
          <a:prstGeom prst="rect">
            <a:avLst/>
          </a:prstGeom>
          <a:noFill/>
        </p:spPr>
        <p:txBody>
          <a:bodyPr wrap="square">
            <a:spAutoFit/>
          </a:bodyPr>
          <a:lstStyle/>
          <a:p>
            <a:pPr algn="just" eaLnBrk="1" hangingPunct="1">
              <a:spcBef>
                <a:spcPct val="0"/>
              </a:spcBef>
              <a:buClrTx/>
              <a:buSzTx/>
              <a:buFontTx/>
              <a:buNone/>
            </a:pPr>
            <a:r>
              <a:rPr lang="en-US" altLang="en-US" sz="2800">
                <a:latin typeface="Arial" panose="020B0604020202020204" pitchFamily="34" charset="0"/>
              </a:rPr>
              <a:t>- Xét một điện tích q dương (q&gt;0) di chuyển trên đường gấp khúc MPN:</a:t>
            </a:r>
          </a:p>
        </p:txBody>
      </p:sp>
      <p:pic>
        <p:nvPicPr>
          <p:cNvPr id="53" name="Picture 12" descr="empty-red-rectangle">
            <a:extLst>
              <a:ext uri="{FF2B5EF4-FFF2-40B4-BE49-F238E27FC236}">
                <a16:creationId xmlns="" xmlns:a16="http://schemas.microsoft.com/office/drawing/2014/main" id="{6EF442CC-2E99-42A1-B423-1B38961A6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71" y="4319588"/>
            <a:ext cx="2268323" cy="6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 xmlns:a16="http://schemas.microsoft.com/office/drawing/2014/main" id="{F56EC8F7-1EF2-42D2-9BCB-C097180800EA}"/>
              </a:ext>
            </a:extLst>
          </p:cNvPr>
          <p:cNvSpPr txBox="1"/>
          <p:nvPr/>
        </p:nvSpPr>
        <p:spPr>
          <a:xfrm>
            <a:off x="-228600" y="4348491"/>
            <a:ext cx="4660900" cy="523220"/>
          </a:xfrm>
          <a:prstGeom prst="rect">
            <a:avLst/>
          </a:prstGeom>
          <a:noFill/>
        </p:spPr>
        <p:txBody>
          <a:bodyPr wrap="square">
            <a:spAutoFit/>
          </a:bodyPr>
          <a:lstStyle/>
          <a:p>
            <a:pPr algn="ctr" eaLnBrk="1" hangingPunct="1">
              <a:spcBef>
                <a:spcPct val="0"/>
              </a:spcBef>
              <a:buClrTx/>
              <a:buSzTx/>
              <a:buFontTx/>
              <a:buNone/>
            </a:pPr>
            <a:r>
              <a:rPr lang="en-US" altLang="en-US" sz="2800">
                <a:latin typeface="Arial" panose="020B0604020202020204" pitchFamily="34" charset="0"/>
                <a:sym typeface="Symbol" panose="05050102010706020507" pitchFamily="18" charset="2"/>
              </a:rPr>
              <a:t> </a:t>
            </a:r>
            <a:r>
              <a:rPr lang="en-US" altLang="en-US" sz="2800" b="1">
                <a:latin typeface="Arial" panose="020B0604020202020204" pitchFamily="34" charset="0"/>
                <a:sym typeface="Symbol" panose="05050102010706020507" pitchFamily="18" charset="2"/>
              </a:rPr>
              <a:t>A</a:t>
            </a:r>
            <a:r>
              <a:rPr lang="en-US" altLang="en-US" sz="2800" b="1" baseline="-25000">
                <a:latin typeface="Arial" panose="020B0604020202020204" pitchFamily="34" charset="0"/>
                <a:sym typeface="Symbol" panose="05050102010706020507" pitchFamily="18" charset="2"/>
              </a:rPr>
              <a:t>MPN</a:t>
            </a:r>
            <a:r>
              <a:rPr lang="en-US" altLang="en-US" sz="2800" b="1">
                <a:latin typeface="Arial" panose="020B0604020202020204" pitchFamily="34" charset="0"/>
                <a:sym typeface="Symbol" panose="05050102010706020507" pitchFamily="18" charset="2"/>
              </a:rPr>
              <a:t> = qEd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3739"/>
                                        </p:tgtEl>
                                        <p:attrNameLst>
                                          <p:attrName>style.visibility</p:attrName>
                                        </p:attrNameLst>
                                      </p:cBhvr>
                                      <p:to>
                                        <p:strVal val="visible"/>
                                      </p:to>
                                    </p:set>
                                    <p:animEffect transition="in" filter="strips(downRight)">
                                      <p:cBhvr>
                                        <p:cTn id="7" dur="2000"/>
                                        <p:tgtEl>
                                          <p:spTgt spid="113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3696">
                                            <p:txEl>
                                              <p:pRg st="0" end="0"/>
                                            </p:txEl>
                                          </p:spTgt>
                                        </p:tgtEl>
                                        <p:attrNameLst>
                                          <p:attrName>style.visibility</p:attrName>
                                        </p:attrNameLst>
                                      </p:cBhvr>
                                      <p:to>
                                        <p:strVal val="visible"/>
                                      </p:to>
                                    </p:set>
                                    <p:animEffect transition="in" filter="strips(downRight)">
                                      <p:cBhvr>
                                        <p:cTn id="12" dur="1000"/>
                                        <p:tgtEl>
                                          <p:spTgt spid="113696">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13696">
                                            <p:txEl>
                                              <p:pRg st="1" end="1"/>
                                            </p:txEl>
                                          </p:spTgt>
                                        </p:tgtEl>
                                        <p:attrNameLst>
                                          <p:attrName>style.visibility</p:attrName>
                                        </p:attrNameLst>
                                      </p:cBhvr>
                                      <p:to>
                                        <p:strVal val="visible"/>
                                      </p:to>
                                    </p:set>
                                    <p:animEffect transition="in" filter="strips(downRight)">
                                      <p:cBhvr>
                                        <p:cTn id="15" dur="1000"/>
                                        <p:tgtEl>
                                          <p:spTgt spid="113696">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13696">
                                            <p:txEl>
                                              <p:pRg st="2" end="2"/>
                                            </p:txEl>
                                          </p:spTgt>
                                        </p:tgtEl>
                                        <p:attrNameLst>
                                          <p:attrName>style.visibility</p:attrName>
                                        </p:attrNameLst>
                                      </p:cBhvr>
                                      <p:to>
                                        <p:strVal val="visible"/>
                                      </p:to>
                                    </p:set>
                                    <p:animEffect transition="in" filter="strips(downRight)">
                                      <p:cBhvr>
                                        <p:cTn id="18" dur="1000"/>
                                        <p:tgtEl>
                                          <p:spTgt spid="113696">
                                            <p:txEl>
                                              <p:pRg st="2" end="2"/>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113696">
                                            <p:txEl>
                                              <p:pRg st="3" end="3"/>
                                            </p:txEl>
                                          </p:spTgt>
                                        </p:tgtEl>
                                        <p:attrNameLst>
                                          <p:attrName>style.visibility</p:attrName>
                                        </p:attrNameLst>
                                      </p:cBhvr>
                                      <p:to>
                                        <p:strVal val="visible"/>
                                      </p:to>
                                    </p:set>
                                    <p:animEffect transition="in" filter="strips(downRight)">
                                      <p:cBhvr>
                                        <p:cTn id="21" dur="1000"/>
                                        <p:tgtEl>
                                          <p:spTgt spid="113696">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113735"/>
                                        </p:tgtEl>
                                        <p:attrNameLst>
                                          <p:attrName>style.visibility</p:attrName>
                                        </p:attrNameLst>
                                      </p:cBhvr>
                                      <p:to>
                                        <p:strVal val="visible"/>
                                      </p:to>
                                    </p:set>
                                    <p:animEffect transition="in" filter="strips(downLeft)">
                                      <p:cBhvr>
                                        <p:cTn id="24" dur="500"/>
                                        <p:tgtEl>
                                          <p:spTgt spid="1137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par>
                                <p:cTn id="30" presetID="22" presetClass="entr" presetSubtype="4"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7">
            <a:extLst>
              <a:ext uri="{FF2B5EF4-FFF2-40B4-BE49-F238E27FC236}">
                <a16:creationId xmlns="" xmlns:a16="http://schemas.microsoft.com/office/drawing/2014/main" id="{BD83C390-2427-4A05-B725-58B9B28BCEDB}"/>
              </a:ext>
            </a:extLst>
          </p:cNvPr>
          <p:cNvSpPr txBox="1">
            <a:spLocks noChangeArrowheads="1"/>
          </p:cNvSpPr>
          <p:nvPr/>
        </p:nvSpPr>
        <p:spPr bwMode="auto">
          <a:xfrm>
            <a:off x="393700" y="614191"/>
            <a:ext cx="892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buClrTx/>
              <a:buSzTx/>
              <a:buFontTx/>
              <a:buNone/>
            </a:pPr>
            <a:r>
              <a:rPr lang="en-US" altLang="en-US" sz="2800" i="1">
                <a:solidFill>
                  <a:srgbClr val="0070C0"/>
                </a:solidFill>
                <a:latin typeface="Arial" panose="020B0604020202020204" pitchFamily="34" charset="0"/>
              </a:rPr>
              <a:t>2. Công của lực điện trong điện trường đều:</a:t>
            </a:r>
            <a:endParaRPr lang="vi-VN" altLang="en-US" sz="2800" i="1">
              <a:solidFill>
                <a:srgbClr val="0070C0"/>
              </a:solidFill>
              <a:latin typeface="Arial" panose="020B0604020202020204" pitchFamily="34" charset="0"/>
            </a:endParaRPr>
          </a:p>
        </p:txBody>
      </p:sp>
      <p:grpSp>
        <p:nvGrpSpPr>
          <p:cNvPr id="9" name="Group 8">
            <a:extLst>
              <a:ext uri="{FF2B5EF4-FFF2-40B4-BE49-F238E27FC236}">
                <a16:creationId xmlns="" xmlns:a16="http://schemas.microsoft.com/office/drawing/2014/main" id="{42941009-9B96-442E-97DF-C518357B1BE2}"/>
              </a:ext>
            </a:extLst>
          </p:cNvPr>
          <p:cNvGrpSpPr/>
          <p:nvPr/>
        </p:nvGrpSpPr>
        <p:grpSpPr>
          <a:xfrm>
            <a:off x="117863" y="60010"/>
            <a:ext cx="8745150" cy="554181"/>
            <a:chOff x="202778" y="2280389"/>
            <a:chExt cx="8690965" cy="773595"/>
          </a:xfrm>
        </p:grpSpPr>
        <p:grpSp>
          <p:nvGrpSpPr>
            <p:cNvPr id="10" name="Group 70">
              <a:extLst>
                <a:ext uri="{FF2B5EF4-FFF2-40B4-BE49-F238E27FC236}">
                  <a16:creationId xmlns="" xmlns:a16="http://schemas.microsoft.com/office/drawing/2014/main" id="{C2C32338-CD6F-4234-841D-EBC82ACD1447}"/>
                </a:ext>
              </a:extLst>
            </p:cNvPr>
            <p:cNvGrpSpPr>
              <a:grpSpLocks/>
            </p:cNvGrpSpPr>
            <p:nvPr/>
          </p:nvGrpSpPr>
          <p:grpSpPr bwMode="auto">
            <a:xfrm>
              <a:off x="286106" y="2280389"/>
              <a:ext cx="8607637" cy="708275"/>
              <a:chOff x="564746" y="3403331"/>
              <a:chExt cx="4432531" cy="1364238"/>
            </a:xfrm>
          </p:grpSpPr>
          <p:pic>
            <p:nvPicPr>
              <p:cNvPr id="13" name="Picture 8" descr="empty-green-rectangle">
                <a:extLst>
                  <a:ext uri="{FF2B5EF4-FFF2-40B4-BE49-F238E27FC236}">
                    <a16:creationId xmlns="" xmlns:a16="http://schemas.microsoft.com/office/drawing/2014/main" id="{E9017589-A86E-4D39-BD65-A99EE0D8D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44325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green-top-faded">
                <a:extLst>
                  <a:ext uri="{FF2B5EF4-FFF2-40B4-BE49-F238E27FC236}">
                    <a16:creationId xmlns="" xmlns:a16="http://schemas.microsoft.com/office/drawing/2014/main" id="{916B9EEF-FF6A-432A-A47A-652912B38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1425" y="3932028"/>
                <a:ext cx="1273935"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 xmlns:a16="http://schemas.microsoft.com/office/drawing/2014/main" id="{0F24A610-841B-495F-A401-F135D14D7EFC}"/>
                </a:ext>
              </a:extLst>
            </p:cNvPr>
            <p:cNvSpPr txBox="1"/>
            <p:nvPr/>
          </p:nvSpPr>
          <p:spPr bwMode="auto">
            <a:xfrm>
              <a:off x="202778" y="2304695"/>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rPr>
                <a:t>I</a:t>
              </a:r>
              <a:endParaRPr lang="en-US" sz="2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endParaRPr>
            </a:p>
          </p:txBody>
        </p:sp>
        <p:sp>
          <p:nvSpPr>
            <p:cNvPr id="12" name="Rectangle 1026060">
              <a:extLst>
                <a:ext uri="{FF2B5EF4-FFF2-40B4-BE49-F238E27FC236}">
                  <a16:creationId xmlns="" xmlns:a16="http://schemas.microsoft.com/office/drawing/2014/main" id="{1D9E8362-D044-439E-A60C-3B3F03E46BC5}"/>
                </a:ext>
              </a:extLst>
            </p:cNvPr>
            <p:cNvSpPr>
              <a:spLocks noChangeArrowheads="1"/>
            </p:cNvSpPr>
            <p:nvPr/>
          </p:nvSpPr>
          <p:spPr bwMode="auto">
            <a:xfrm>
              <a:off x="1337947" y="2297830"/>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800" b="1" i="1"/>
                <a:t>Công của lực điện</a:t>
              </a:r>
              <a:endParaRPr lang="en-US" sz="2800" dirty="0"/>
            </a:p>
          </p:txBody>
        </p:sp>
      </p:grpSp>
      <p:pic>
        <p:nvPicPr>
          <p:cNvPr id="15" name="Picture 12" descr="empty-red-rectangle">
            <a:extLst>
              <a:ext uri="{FF2B5EF4-FFF2-40B4-BE49-F238E27FC236}">
                <a16:creationId xmlns="" xmlns:a16="http://schemas.microsoft.com/office/drawing/2014/main" id="{98FAF172-D62C-4E70-860A-501C76AAF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9" y="1177630"/>
            <a:ext cx="9026137" cy="24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1">
            <a:extLst>
              <a:ext uri="{FF2B5EF4-FFF2-40B4-BE49-F238E27FC236}">
                <a16:creationId xmlns="" xmlns:a16="http://schemas.microsoft.com/office/drawing/2014/main" id="{919A9469-0FEF-4B07-8D63-4FBAA6999F6D}"/>
              </a:ext>
            </a:extLst>
          </p:cNvPr>
          <p:cNvSpPr>
            <a:spLocks noChangeArrowheads="1"/>
          </p:cNvSpPr>
          <p:nvPr/>
        </p:nvSpPr>
        <p:spPr bwMode="auto">
          <a:xfrm>
            <a:off x="486304" y="1287594"/>
            <a:ext cx="794082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625475"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None/>
            </a:pPr>
            <a:r>
              <a:rPr lang="en-US" altLang="en-US" sz="2800">
                <a:latin typeface="Arial" panose="020B0604020202020204" pitchFamily="34" charset="0"/>
              </a:rPr>
              <a:t>Công của lực điện trong sự di chuyển của điện tích trong điện trường đều từ M đến N là </a:t>
            </a:r>
            <a:r>
              <a:rPr lang="en-US" altLang="en-US" sz="2800" b="1">
                <a:latin typeface="Arial" panose="020B0604020202020204" pitchFamily="34" charset="0"/>
              </a:rPr>
              <a:t>A</a:t>
            </a:r>
            <a:r>
              <a:rPr lang="en-US" altLang="en-US" sz="2800" b="1" baseline="-25000">
                <a:latin typeface="Arial" panose="020B0604020202020204" pitchFamily="34" charset="0"/>
              </a:rPr>
              <a:t>MN</a:t>
            </a:r>
            <a:r>
              <a:rPr lang="en-US" altLang="en-US" sz="2800" b="1">
                <a:latin typeface="Arial" panose="020B0604020202020204" pitchFamily="34" charset="0"/>
              </a:rPr>
              <a:t> = qEd không</a:t>
            </a:r>
            <a:r>
              <a:rPr lang="en-US" altLang="en-US" sz="2800">
                <a:latin typeface="Arial" panose="020B0604020202020204" pitchFamily="34" charset="0"/>
              </a:rPr>
              <a:t> phụ thuộc vào hình dạng đường đi mà chỉ phụ thuộc vào vị trí của điểm đầu M và điểm cuối N của đường đi.</a:t>
            </a:r>
          </a:p>
        </p:txBody>
      </p:sp>
      <p:sp>
        <p:nvSpPr>
          <p:cNvPr id="21" name="TextBox 20">
            <a:extLst>
              <a:ext uri="{FF2B5EF4-FFF2-40B4-BE49-F238E27FC236}">
                <a16:creationId xmlns="" xmlns:a16="http://schemas.microsoft.com/office/drawing/2014/main" id="{15D0332E-0342-4DF3-8A9C-CF0A341BE514}"/>
              </a:ext>
            </a:extLst>
          </p:cNvPr>
          <p:cNvSpPr txBox="1"/>
          <p:nvPr/>
        </p:nvSpPr>
        <p:spPr>
          <a:xfrm>
            <a:off x="709538" y="5301208"/>
            <a:ext cx="8011893" cy="954107"/>
          </a:xfrm>
          <a:prstGeom prst="rect">
            <a:avLst/>
          </a:prstGeom>
          <a:noFill/>
        </p:spPr>
        <p:txBody>
          <a:bodyPr wrap="square">
            <a:spAutoFit/>
          </a:bodyPr>
          <a:lstStyle/>
          <a:p>
            <a:r>
              <a:rPr lang="en-US" altLang="en-US" sz="2800" b="1" u="sng" dirty="0">
                <a:latin typeface="Arial" panose="020B0604020202020204" pitchFamily="34" charset="0"/>
              </a:rPr>
              <a:t>C1:</a:t>
            </a:r>
            <a:r>
              <a:rPr lang="en-US" altLang="en-US" sz="2800" dirty="0">
                <a:latin typeface="Arial" panose="020B0604020202020204" pitchFamily="34" charset="0"/>
              </a:rPr>
              <a:t> </a:t>
            </a:r>
            <a:r>
              <a:rPr lang="en-US" altLang="en-US" sz="2800" dirty="0" err="1">
                <a:latin typeface="Arial" panose="020B0604020202020204" pitchFamily="34" charset="0"/>
              </a:rPr>
              <a:t>Hãy</a:t>
            </a:r>
            <a:r>
              <a:rPr lang="en-US" altLang="en-US" sz="2800" dirty="0">
                <a:latin typeface="Arial" panose="020B0604020202020204" pitchFamily="34" charset="0"/>
              </a:rPr>
              <a:t> </a:t>
            </a:r>
            <a:r>
              <a:rPr lang="en-US" altLang="en-US" sz="2800" dirty="0" err="1">
                <a:latin typeface="Arial" panose="020B0604020202020204" pitchFamily="34" charset="0"/>
              </a:rPr>
              <a:t>nêu</a:t>
            </a:r>
            <a:r>
              <a:rPr lang="en-US" altLang="en-US" sz="2800" dirty="0">
                <a:latin typeface="Arial" panose="020B0604020202020204" pitchFamily="34" charset="0"/>
              </a:rPr>
              <a:t> </a:t>
            </a:r>
            <a:r>
              <a:rPr lang="en-US" altLang="en-US" sz="2800" dirty="0" err="1">
                <a:latin typeface="Arial" panose="020B0604020202020204" pitchFamily="34" charset="0"/>
              </a:rPr>
              <a:t>sự</a:t>
            </a:r>
            <a:r>
              <a:rPr lang="en-US" altLang="en-US" sz="2800" dirty="0">
                <a:latin typeface="Arial" panose="020B0604020202020204" pitchFamily="34" charset="0"/>
              </a:rPr>
              <a:t> </a:t>
            </a:r>
            <a:r>
              <a:rPr lang="en-US" altLang="en-US" sz="2800" dirty="0" err="1">
                <a:latin typeface="Arial" panose="020B0604020202020204" pitchFamily="34" charset="0"/>
              </a:rPr>
              <a:t>tương</a:t>
            </a:r>
            <a:r>
              <a:rPr lang="en-US" altLang="en-US" sz="2800" dirty="0">
                <a:latin typeface="Arial" panose="020B0604020202020204" pitchFamily="34" charset="0"/>
              </a:rPr>
              <a:t> </a:t>
            </a:r>
            <a:r>
              <a:rPr lang="en-US" altLang="en-US" sz="2800" dirty="0" err="1">
                <a:latin typeface="Arial" panose="020B0604020202020204" pitchFamily="34" charset="0"/>
              </a:rPr>
              <a:t>tự</a:t>
            </a:r>
            <a:r>
              <a:rPr lang="en-US" altLang="en-US" sz="2800" dirty="0">
                <a:latin typeface="Arial" panose="020B0604020202020204" pitchFamily="34" charset="0"/>
              </a:rPr>
              <a:t> </a:t>
            </a:r>
            <a:r>
              <a:rPr lang="en-US" altLang="en-US" sz="2800" dirty="0" err="1">
                <a:latin typeface="Arial" panose="020B0604020202020204" pitchFamily="34" charset="0"/>
              </a:rPr>
              <a:t>giữa</a:t>
            </a:r>
            <a:r>
              <a:rPr lang="en-US" altLang="en-US" sz="2800" dirty="0">
                <a:latin typeface="Arial" panose="020B0604020202020204" pitchFamily="34" charset="0"/>
              </a:rPr>
              <a:t> </a:t>
            </a:r>
            <a:r>
              <a:rPr lang="en-US" altLang="en-US" sz="2800" dirty="0" err="1">
                <a:latin typeface="Arial" panose="020B0604020202020204" pitchFamily="34" charset="0"/>
              </a:rPr>
              <a:t>công</a:t>
            </a:r>
            <a:r>
              <a:rPr lang="en-US" altLang="en-US" sz="2800" dirty="0">
                <a:latin typeface="Arial" panose="020B0604020202020204" pitchFamily="34" charset="0"/>
              </a:rPr>
              <a:t> </a:t>
            </a:r>
            <a:r>
              <a:rPr lang="en-US" altLang="en-US" sz="2800" dirty="0" err="1">
                <a:latin typeface="Arial" panose="020B0604020202020204" pitchFamily="34" charset="0"/>
              </a:rPr>
              <a:t>của</a:t>
            </a:r>
            <a:r>
              <a:rPr lang="en-US" altLang="en-US" sz="2800" dirty="0">
                <a:latin typeface="Arial" panose="020B0604020202020204" pitchFamily="34" charset="0"/>
              </a:rPr>
              <a:t> </a:t>
            </a:r>
            <a:r>
              <a:rPr lang="en-US" altLang="en-US" sz="2800" dirty="0" err="1">
                <a:latin typeface="Arial" panose="020B0604020202020204" pitchFamily="34" charset="0"/>
              </a:rPr>
              <a:t>lực</a:t>
            </a:r>
            <a:r>
              <a:rPr lang="en-US" altLang="en-US" sz="2800" dirty="0">
                <a:latin typeface="Arial" panose="020B0604020202020204" pitchFamily="34" charset="0"/>
              </a:rPr>
              <a:t> </a:t>
            </a:r>
            <a:r>
              <a:rPr lang="en-US" altLang="en-US" sz="2800" dirty="0" err="1">
                <a:latin typeface="Arial" panose="020B0604020202020204" pitchFamily="34" charset="0"/>
              </a:rPr>
              <a:t>điện</a:t>
            </a:r>
            <a:r>
              <a:rPr lang="en-US" altLang="en-US" sz="2800" dirty="0">
                <a:latin typeface="Arial" panose="020B0604020202020204" pitchFamily="34" charset="0"/>
              </a:rPr>
              <a:t> </a:t>
            </a:r>
            <a:r>
              <a:rPr lang="en-US" altLang="en-US" sz="2800" dirty="0" err="1">
                <a:latin typeface="Arial" panose="020B0604020202020204" pitchFamily="34" charset="0"/>
              </a:rPr>
              <a:t>trong</a:t>
            </a:r>
            <a:r>
              <a:rPr lang="en-US" altLang="en-US" sz="2800" dirty="0">
                <a:latin typeface="Arial" panose="020B0604020202020204" pitchFamily="34" charset="0"/>
              </a:rPr>
              <a:t> </a:t>
            </a:r>
            <a:r>
              <a:rPr lang="en-US" altLang="en-US" sz="2800" dirty="0" err="1">
                <a:latin typeface="Arial" panose="020B0604020202020204" pitchFamily="34" charset="0"/>
              </a:rPr>
              <a:t>trường</a:t>
            </a:r>
            <a:r>
              <a:rPr lang="en-US" altLang="en-US" sz="2800" dirty="0">
                <a:latin typeface="Arial" panose="020B0604020202020204" pitchFamily="34" charset="0"/>
              </a:rPr>
              <a:t> </a:t>
            </a:r>
            <a:r>
              <a:rPr lang="en-US" altLang="en-US" sz="2800" dirty="0" err="1">
                <a:latin typeface="Arial" panose="020B0604020202020204" pitchFamily="34" charset="0"/>
              </a:rPr>
              <a:t>hợp</a:t>
            </a:r>
            <a:r>
              <a:rPr lang="en-US" altLang="en-US" sz="2800" dirty="0">
                <a:latin typeface="Arial" panose="020B0604020202020204" pitchFamily="34" charset="0"/>
              </a:rPr>
              <a:t> </a:t>
            </a:r>
            <a:r>
              <a:rPr lang="en-US" altLang="en-US" sz="2800" dirty="0" err="1">
                <a:latin typeface="Arial" panose="020B0604020202020204" pitchFamily="34" charset="0"/>
              </a:rPr>
              <a:t>này</a:t>
            </a:r>
            <a:r>
              <a:rPr lang="en-US" altLang="en-US" sz="2800" dirty="0">
                <a:latin typeface="Arial" panose="020B0604020202020204" pitchFamily="34" charset="0"/>
              </a:rPr>
              <a:t> </a:t>
            </a:r>
            <a:r>
              <a:rPr lang="en-US" altLang="en-US" sz="2800" dirty="0" err="1">
                <a:latin typeface="Arial" panose="020B0604020202020204" pitchFamily="34" charset="0"/>
              </a:rPr>
              <a:t>với</a:t>
            </a:r>
            <a:r>
              <a:rPr lang="en-US" altLang="en-US" sz="2800" dirty="0">
                <a:latin typeface="Arial" panose="020B0604020202020204" pitchFamily="34" charset="0"/>
              </a:rPr>
              <a:t> </a:t>
            </a:r>
            <a:r>
              <a:rPr lang="en-US" altLang="en-US" sz="2800" dirty="0" err="1">
                <a:latin typeface="Arial" panose="020B0604020202020204" pitchFamily="34" charset="0"/>
              </a:rPr>
              <a:t>công</a:t>
            </a:r>
            <a:r>
              <a:rPr lang="en-US" altLang="en-US" sz="2800" dirty="0">
                <a:latin typeface="Arial" panose="020B0604020202020204" pitchFamily="34" charset="0"/>
              </a:rPr>
              <a:t> </a:t>
            </a:r>
            <a:r>
              <a:rPr lang="en-US" altLang="en-US" sz="2800" dirty="0" err="1">
                <a:latin typeface="Arial" panose="020B0604020202020204" pitchFamily="34" charset="0"/>
              </a:rPr>
              <a:t>của</a:t>
            </a:r>
            <a:r>
              <a:rPr lang="en-US" altLang="en-US" sz="2800" dirty="0">
                <a:latin typeface="Arial" panose="020B0604020202020204" pitchFamily="34" charset="0"/>
              </a:rPr>
              <a:t> </a:t>
            </a:r>
            <a:r>
              <a:rPr lang="en-US" altLang="en-US" sz="2800" dirty="0" err="1">
                <a:latin typeface="Arial" panose="020B0604020202020204" pitchFamily="34" charset="0"/>
              </a:rPr>
              <a:t>trọng</a:t>
            </a:r>
            <a:r>
              <a:rPr lang="en-US" altLang="en-US" sz="2800" dirty="0">
                <a:latin typeface="Arial" panose="020B0604020202020204" pitchFamily="34" charset="0"/>
              </a:rPr>
              <a:t> </a:t>
            </a:r>
            <a:r>
              <a:rPr lang="en-US" altLang="en-US" sz="2800" dirty="0" err="1">
                <a:latin typeface="Arial" panose="020B0604020202020204" pitchFamily="34" charset="0"/>
              </a:rPr>
              <a:t>lực</a:t>
            </a:r>
            <a:endParaRPr lang="en-US" dirty="0">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1636</TotalTime>
  <Words>1196</Words>
  <Application>Microsoft Office PowerPoint</Application>
  <PresentationFormat>On-screen Show (4:3)</PresentationFormat>
  <Paragraphs>185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Calibri</vt:lpstr>
      <vt:lpstr>Calibri Light</vt:lpstr>
      <vt:lpstr>Cambria Math</vt:lpstr>
      <vt:lpstr>Symbol</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 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Lê Hồng Phong - Lớp 11SĐ Thuyết trình Vật lí 11CB Bài 4 : Công của lực điện.</dc:title>
  <dc:creator>Nguyen Quy Anh</dc:creator>
  <cp:lastModifiedBy>WINDOWS</cp:lastModifiedBy>
  <cp:revision>129</cp:revision>
  <dcterms:created xsi:type="dcterms:W3CDTF">2008-09-03T15:18:46Z</dcterms:created>
  <dcterms:modified xsi:type="dcterms:W3CDTF">2021-09-11T12:54:30Z</dcterms:modified>
</cp:coreProperties>
</file>