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7" r:id="rId4"/>
    <p:sldId id="277" r:id="rId5"/>
    <p:sldId id="308" r:id="rId6"/>
    <p:sldId id="280" r:id="rId7"/>
    <p:sldId id="281" r:id="rId8"/>
    <p:sldId id="286" r:id="rId9"/>
    <p:sldId id="285" r:id="rId10"/>
    <p:sldId id="303" r:id="rId11"/>
    <p:sldId id="302" r:id="rId12"/>
    <p:sldId id="304" r:id="rId13"/>
    <p:sldId id="306" r:id="rId14"/>
    <p:sldId id="279" r:id="rId15"/>
    <p:sldId id="283" r:id="rId16"/>
    <p:sldId id="284" r:id="rId17"/>
    <p:sldId id="259" r:id="rId18"/>
    <p:sldId id="260" r:id="rId19"/>
    <p:sldId id="287" r:id="rId20"/>
    <p:sldId id="288" r:id="rId21"/>
    <p:sldId id="289" r:id="rId22"/>
    <p:sldId id="290" r:id="rId23"/>
    <p:sldId id="291" r:id="rId24"/>
    <p:sldId id="293" r:id="rId25"/>
    <p:sldId id="294" r:id="rId26"/>
    <p:sldId id="295" r:id="rId27"/>
    <p:sldId id="296" r:id="rId28"/>
    <p:sldId id="297" r:id="rId29"/>
    <p:sldId id="298" r:id="rId30"/>
    <p:sldId id="299" r:id="rId31"/>
    <p:sldId id="301" r:id="rId32"/>
    <p:sldId id="261" r:id="rId33"/>
    <p:sldId id="30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16/5/2023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16/5/2023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26" y="888643"/>
            <a:ext cx="11681138" cy="4558440"/>
          </a:xfrm>
        </p:spPr>
        <p:txBody>
          <a:bodyPr/>
          <a:lstStyle/>
          <a:p>
            <a:pPr algn="ct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CHUYÊN ĐỀ</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SINH HỌC CÁ THỂ VÀ QUẦN THỂ</a:t>
            </a:r>
          </a:p>
        </p:txBody>
      </p:sp>
    </p:spTree>
    <p:extLst>
      <p:ext uri="{BB962C8B-B14F-4D97-AF65-F5344CB8AC3E}">
        <p14:creationId xmlns:p14="http://schemas.microsoft.com/office/powerpoint/2010/main" val="373611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497" y="2246645"/>
            <a:ext cx="6714185" cy="3418788"/>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0" y="0"/>
                <a:ext cx="11938715" cy="2554545"/>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minh </a:t>
                </a:r>
                <a:r>
                  <a:rPr lang="en-US" sz="2000" b="1" dirty="0" err="1">
                    <a:latin typeface="Times New Roman" panose="02020603050405020304" pitchFamily="18" charset="0"/>
                    <a:cs typeface="Times New Roman" panose="02020603050405020304" pitchFamily="18" charset="0"/>
                  </a:rPr>
                  <a:t>họa</a:t>
                </a:r>
                <a:r>
                  <a:rPr lang="en-US" sz="2000" b="1" dirty="0">
                    <a:latin typeface="Times New Roman" panose="02020603050405020304" pitchFamily="18" charset="0"/>
                    <a:cs typeface="Times New Roman" panose="02020603050405020304" pitchFamily="18" charset="0"/>
                  </a:rPr>
                  <a:t> 2023)</a:t>
                </a:r>
              </a:p>
              <a:p>
                <a:pPr algn="just"/>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rPr>
                      <m:t>A</m:t>
                    </m:r>
                    <m:r>
                      <a:rPr lang="en-US" sz="2000">
                        <a:latin typeface="Cambria Math" panose="02040503050406030204" pitchFamily="18" charset="0"/>
                      </a:rPr>
                      <m:t>,</m:t>
                    </m:r>
                    <m:r>
                      <m:rPr>
                        <m:sty m:val="p"/>
                      </m:rPr>
                      <a:rPr lang="en-US" sz="2000">
                        <a:latin typeface="Cambria Math" panose="02040503050406030204" pitchFamily="18" charset="0"/>
                      </a:rPr>
                      <m:t>B</m:t>
                    </m:r>
                    <m:r>
                      <a:rPr lang="en-US" sz="2000">
                        <a:latin typeface="Cambria Math" panose="02040503050406030204" pitchFamily="18" charset="0"/>
                      </a:rPr>
                      <m:t>,</m:t>
                    </m:r>
                    <m:r>
                      <m:rPr>
                        <m:sty m:val="p"/>
                      </m:rPr>
                      <a:rPr lang="en-US" sz="2000">
                        <a:latin typeface="Cambria Math" panose="02040503050406030204" pitchFamily="18" charset="0"/>
                      </a:rPr>
                      <m:t>C</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rPr>
                      <m:t>D</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160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điêuu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0" y="0"/>
                <a:ext cx="11938715" cy="2554545"/>
              </a:xfrm>
              <a:prstGeom prst="rect">
                <a:avLst/>
              </a:prstGeom>
              <a:blipFill rotWithShape="0">
                <a:blip r:embed="rId3"/>
                <a:stretch>
                  <a:fillRect l="-511" t="-1193" r="-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154213" y="2063275"/>
                <a:ext cx="4889679" cy="4093428"/>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rPr>
                      <m:t>A</m:t>
                    </m:r>
                    <m:r>
                      <a:rPr lang="en-US" sz="2000">
                        <a:latin typeface="Cambria Math" panose="02040503050406030204" pitchFamily="18" charset="0"/>
                      </a:rPr>
                      <m:t>,</m:t>
                    </m:r>
                    <m:r>
                      <m:rPr>
                        <m:sty m:val="p"/>
                      </m:rPr>
                      <a:rPr lang="en-US" sz="2000">
                        <a:latin typeface="Cambria Math" panose="02040503050406030204" pitchFamily="18" charset="0"/>
                      </a:rPr>
                      <m:t>B</m:t>
                    </m:r>
                    <m:r>
                      <a:rPr lang="en-US" sz="2000">
                        <a:latin typeface="Cambria Math" panose="02040503050406030204" pitchFamily="18" charset="0"/>
                      </a:rPr>
                      <m:t>,</m:t>
                    </m:r>
                    <m:r>
                      <m:rPr>
                        <m:sty m:val="p"/>
                      </m:rPr>
                      <a:rPr lang="en-US" sz="2000">
                        <a:latin typeface="Cambria Math" panose="02040503050406030204" pitchFamily="18" charset="0"/>
                      </a:rPr>
                      <m:t>C</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rPr>
                      <m:t>D</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𝐴</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II.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a:latin typeface="Cambria Math" panose="02040503050406030204" pitchFamily="18" charset="0"/>
                      </a:rPr>
                      <m:t>D</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III.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𝐶</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IV.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B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160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chuồng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B. </a:t>
                </a:r>
                <a:r>
                  <a:rPr lang="en-US" sz="2000" dirty="0">
                    <a:latin typeface="Times New Roman" panose="02020603050405020304" pitchFamily="18" charset="0"/>
                    <a:cs typeface="Times New Roman" panose="02020603050405020304" pitchFamily="18" charset="0"/>
                  </a:rPr>
                  <a:t>3 .</a:t>
                </a:r>
                <a:r>
                  <a:rPr lang="en-US" sz="2000" b="1" dirty="0">
                    <a:latin typeface="Times New Roman" panose="02020603050405020304" pitchFamily="18" charset="0"/>
                    <a:cs typeface="Times New Roman" panose="02020603050405020304" pitchFamily="18" charset="0"/>
                  </a:rPr>
                  <a:t>	C. </a:t>
                </a:r>
                <a:r>
                  <a:rPr lang="en-US" sz="2000" dirty="0">
                    <a:latin typeface="Times New Roman" panose="02020603050405020304" pitchFamily="18" charset="0"/>
                    <a:cs typeface="Times New Roman" panose="02020603050405020304" pitchFamily="18" charset="0"/>
                  </a:rPr>
                  <a:t>4 .</a:t>
                </a:r>
                <a:r>
                  <a:rPr lang="en-US" sz="2000" b="1" dirty="0">
                    <a:latin typeface="Times New Roman" panose="02020603050405020304" pitchFamily="18" charset="0"/>
                    <a:cs typeface="Times New Roman" panose="02020603050405020304" pitchFamily="18" charset="0"/>
                  </a:rPr>
                  <a:t>	D. </a:t>
                </a:r>
                <a:r>
                  <a:rPr lang="en-US" sz="2000" dirty="0">
                    <a:latin typeface="Times New Roman" panose="02020603050405020304" pitchFamily="18" charset="0"/>
                    <a:cs typeface="Times New Roman" panose="02020603050405020304" pitchFamily="18" charset="0"/>
                  </a:rPr>
                  <a:t>1 .</a:t>
                </a:r>
              </a:p>
              <a:p>
                <a:endParaRPr lang="en-US" sz="20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154213" y="2063275"/>
                <a:ext cx="4889679" cy="4093428"/>
              </a:xfrm>
              <a:prstGeom prst="rect">
                <a:avLst/>
              </a:prstGeom>
              <a:blipFill rotWithShape="0">
                <a:blip r:embed="rId4"/>
                <a:stretch>
                  <a:fillRect l="-1372" t="-744" r="-748"/>
                </a:stretch>
              </a:blipFill>
            </p:spPr>
            <p:txBody>
              <a:bodyPr/>
              <a:lstStyle/>
              <a:p>
                <a:r>
                  <a:rPr lang="en-US">
                    <a:noFill/>
                  </a:rPr>
                  <a:t> </a:t>
                </a:r>
              </a:p>
            </p:txBody>
          </p:sp>
        </mc:Fallback>
      </mc:AlternateContent>
    </p:spTree>
    <p:extLst>
      <p:ext uri="{BB962C8B-B14F-4D97-AF65-F5344CB8AC3E}">
        <p14:creationId xmlns:p14="http://schemas.microsoft.com/office/powerpoint/2010/main" val="35271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9" y="365785"/>
            <a:ext cx="10148552" cy="4195481"/>
          </a:xfrm>
        </p:spPr>
        <p:txBody>
          <a:bodyPr>
            <a:noAutofit/>
          </a:bodyPr>
          <a:lstStyle/>
          <a:p>
            <a:pPr marL="0" indent="0">
              <a:buNone/>
            </a:pP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8, 9, 10, 11 -&gt;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II.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90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D -&gt;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III.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C </a:t>
            </a:r>
          </a:p>
          <a:p>
            <a:r>
              <a:rPr lang="en-US" sz="2400" dirty="0">
                <a:latin typeface="Times New Roman" panose="02020603050405020304" pitchFamily="18" charset="0"/>
                <a:cs typeface="Times New Roman" panose="02020603050405020304" pitchFamily="18" charset="0"/>
              </a:rPr>
              <a:t>IV.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3, 4, 10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11 -&gt;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90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104988"/>
            <a:ext cx="11589564" cy="4995045"/>
          </a:xfrm>
        </p:spPr>
        <p:txBody>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THPT 2022) </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hoạ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cs typeface="Times New Roman" panose="02020603050405020304" pitchFamily="18" charset="0"/>
              </a:rPr>
              <a:t> (I), (II)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(III)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biển</a:t>
            </a:r>
            <a:r>
              <a:rPr lang="en-US" sz="2000" dirty="0">
                <a:latin typeface="Times New Roman" panose="02020603050405020304" pitchFamily="18" charset="0"/>
                <a:cs typeface="Times New Roman" panose="02020603050405020304" pitchFamily="18" charset="0"/>
              </a:rPr>
              <a:t> A, B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C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H. </a:t>
            </a:r>
            <a:r>
              <a:rPr lang="en-US" sz="2000" dirty="0" err="1">
                <a:latin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0. </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H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(I), (II)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(III)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lầy</a:t>
            </a:r>
            <a:r>
              <a:rPr lang="en-US" sz="2000" dirty="0">
                <a:latin typeface="Times New Roman" panose="02020603050405020304" pitchFamily="18" charset="0"/>
                <a:cs typeface="Times New Roman" panose="02020603050405020304" pitchFamily="18" charset="0"/>
              </a:rPr>
              <a:t> A, B </a:t>
            </a:r>
            <a:r>
              <a:rPr lang="en-US" sz="2000" dirty="0" err="1">
                <a:latin typeface="Times New Roman" panose="02020603050405020304" pitchFamily="18" charset="0"/>
                <a:cs typeface="Times New Roman" panose="02020603050405020304" pitchFamily="18" charset="0"/>
              </a:rPr>
              <a:t>và</a:t>
            </a:r>
            <a:br>
              <a:rPr lang="en-US" sz="20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C.Dựa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H </a:t>
            </a:r>
            <a:r>
              <a:rPr lang="en-US" sz="2000" dirty="0" err="1">
                <a:latin typeface="Times New Roman" panose="02020603050405020304" pitchFamily="18" charset="0"/>
                <a:cs typeface="Times New Roman" panose="02020603050405020304" pitchFamily="18" charset="0"/>
              </a:rPr>
              <a:t>lựa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09264" y="3331353"/>
            <a:ext cx="6589971" cy="2969843"/>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II.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lầy</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III.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lầy</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trồng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(II), </a:t>
            </a:r>
            <a:r>
              <a:rPr lang="en-US" u="sng" dirty="0" err="1">
                <a:latin typeface="Times New Roman" panose="02020603050405020304" pitchFamily="18" charset="0"/>
                <a:cs typeface="Times New Roman" panose="02020603050405020304" pitchFamily="18" charset="0"/>
              </a:rPr>
              <a:t>bãi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lầy</a:t>
            </a:r>
            <a:r>
              <a:rPr lang="en-US" u="sng" dirty="0">
                <a:latin typeface="Times New Roman" panose="02020603050405020304" pitchFamily="18" charset="0"/>
                <a:cs typeface="Times New Roman" panose="02020603050405020304" pitchFamily="18" charset="0"/>
              </a:rPr>
              <a:t> A </a:t>
            </a:r>
            <a:r>
              <a:rPr lang="en-US" u="sng" dirty="0" err="1">
                <a:latin typeface="Times New Roman" panose="02020603050405020304" pitchFamily="18" charset="0"/>
                <a:cs typeface="Times New Roman" panose="02020603050405020304" pitchFamily="18" charset="0"/>
              </a:rPr>
              <a:t>trồng</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xen</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được</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cả</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ba</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IV.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 ở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22,5‰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35‰.</a:t>
            </a:r>
          </a:p>
          <a:p>
            <a:pPr marL="0" indent="0">
              <a:buNone/>
            </a:pPr>
            <a:r>
              <a:rPr lang="en-US" dirty="0">
                <a:latin typeface="Times New Roman" panose="02020603050405020304" pitchFamily="18" charset="0"/>
                <a:cs typeface="Times New Roman" panose="02020603050405020304" pitchFamily="18" charset="0"/>
              </a:rPr>
              <a:t>  A. 1.              B. 2.                 C. 4.               D. 3.</a:t>
            </a:r>
          </a:p>
          <a:p>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765" y="3331352"/>
            <a:ext cx="5416499" cy="3421660"/>
          </a:xfrm>
          <a:prstGeom prst="rect">
            <a:avLst/>
          </a:prstGeom>
          <a:noFill/>
          <a:ln>
            <a:noFill/>
          </a:ln>
        </p:spPr>
      </p:pic>
    </p:spTree>
    <p:extLst>
      <p:ext uri="{BB962C8B-B14F-4D97-AF65-F5344CB8AC3E}">
        <p14:creationId xmlns:p14="http://schemas.microsoft.com/office/powerpoint/2010/main" val="391925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104988"/>
            <a:ext cx="11589564" cy="4995045"/>
          </a:xfrm>
        </p:spPr>
        <p:txBody>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Hướng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dẫn</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218" y="491201"/>
            <a:ext cx="6761408" cy="5639143"/>
          </a:xfrm>
        </p:spPr>
        <p:txBody>
          <a:bodyPr>
            <a:noAutofit/>
          </a:bodyPr>
          <a:lstStyle/>
          <a:p>
            <a:pPr marL="514350" indent="-514350">
              <a:buAutoNum type="romanUcPeriod"/>
            </a:pP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35‰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II.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lầy</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0-20‰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III.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lầy</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trồng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(II), </a:t>
            </a:r>
            <a:r>
              <a:rPr lang="en-US" u="sng" dirty="0" err="1">
                <a:latin typeface="Times New Roman" panose="02020603050405020304" pitchFamily="18" charset="0"/>
                <a:cs typeface="Times New Roman" panose="02020603050405020304" pitchFamily="18" charset="0"/>
              </a:rPr>
              <a:t>bãi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lầy</a:t>
            </a:r>
            <a:r>
              <a:rPr lang="en-US" u="sng" dirty="0">
                <a:latin typeface="Times New Roman" panose="02020603050405020304" pitchFamily="18" charset="0"/>
                <a:cs typeface="Times New Roman" panose="02020603050405020304" pitchFamily="18" charset="0"/>
              </a:rPr>
              <a:t> A </a:t>
            </a:r>
            <a:r>
              <a:rPr lang="en-US" u="sng" dirty="0" err="1">
                <a:latin typeface="Times New Roman" panose="02020603050405020304" pitchFamily="18" charset="0"/>
                <a:cs typeface="Times New Roman" panose="02020603050405020304" pitchFamily="18" charset="0"/>
              </a:rPr>
              <a:t>trồng</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xen</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được</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cả</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ba</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lầy</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30‰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25‰.</a:t>
            </a:r>
          </a:p>
          <a:p>
            <a:pPr marL="0" indent="0">
              <a:buNone/>
            </a:pPr>
            <a:r>
              <a:rPr lang="en-US" dirty="0">
                <a:latin typeface="Times New Roman" panose="02020603050405020304" pitchFamily="18" charset="0"/>
                <a:cs typeface="Times New Roman" panose="02020603050405020304" pitchFamily="18" charset="0"/>
              </a:rPr>
              <a:t>IV.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 ở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22,5‰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35‰.</a:t>
            </a:r>
          </a:p>
          <a:p>
            <a:pPr marL="0" indent="0">
              <a:buNone/>
            </a:pPr>
            <a:r>
              <a:rPr lang="en-US" dirty="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22,5‰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35‰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I, II.</a:t>
            </a:r>
          </a:p>
          <a:p>
            <a:pPr marL="0" indent="0">
              <a:buNone/>
            </a:pPr>
            <a:r>
              <a:rPr lang="en-US" dirty="0">
                <a:solidFill>
                  <a:srgbClr val="FF0000"/>
                </a:solidFill>
                <a:latin typeface="Times New Roman" panose="02020603050405020304" pitchFamily="18" charset="0"/>
                <a:cs typeface="Times New Roman" panose="02020603050405020304" pitchFamily="18" charset="0"/>
              </a:rPr>
              <a:t>  A. 1.              </a:t>
            </a:r>
            <a:r>
              <a:rPr lang="en-US" dirty="0">
                <a:latin typeface="Times New Roman" panose="02020603050405020304" pitchFamily="18" charset="0"/>
                <a:cs typeface="Times New Roman" panose="02020603050405020304" pitchFamily="18" charset="0"/>
              </a:rPr>
              <a:t>B. 2.                 C. 4.               D. 3.</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48716" y="245600"/>
            <a:ext cx="5327374" cy="3398698"/>
          </a:xfrm>
          <a:prstGeom prst="rect">
            <a:avLst/>
          </a:prstGeom>
          <a:noFill/>
          <a:ln>
            <a:noFill/>
          </a:ln>
        </p:spPr>
      </p:pic>
    </p:spTree>
    <p:extLst>
      <p:ext uri="{BB962C8B-B14F-4D97-AF65-F5344CB8AC3E}">
        <p14:creationId xmlns:p14="http://schemas.microsoft.com/office/powerpoint/2010/main" val="125190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697014"/>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4. Ổ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endParaRPr lang="en-US" sz="2400" b="1" dirty="0">
              <a:latin typeface="Times New Roman" panose="02020603050405020304" pitchFamily="18" charset="0"/>
              <a:cs typeface="Times New Roman" panose="02020603050405020304" pitchFamily="18" charset="0"/>
            </a:endParaRPr>
          </a:p>
          <a:p>
            <a:pPr>
              <a:buFontTx/>
              <a:buChar char="-"/>
            </a:pP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rPr>
              <a:t>là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gian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mà</a:t>
            </a:r>
            <a:r>
              <a:rPr lang="en-US" sz="2400" dirty="0">
                <a:effectLst/>
                <a:latin typeface="Times New Roman" panose="02020603050405020304" pitchFamily="18" charset="0"/>
                <a:ea typeface="Calibri" panose="020F0502020204030204" pitchFamily="34" charset="0"/>
              </a:rPr>
              <a:t> ở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môi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nằm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phép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loài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tồn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triển</a:t>
            </a:r>
            <a:r>
              <a:rPr lang="en-US" sz="2400" dirty="0">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cs typeface="Times New Roman" panose="02020603050405020304" pitchFamily="18" charset="0"/>
            </a:endParaRPr>
          </a:p>
          <a:p>
            <a:pPr>
              <a:buFontTx/>
              <a:buChar char="-"/>
            </a:pP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ổ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nơi</a:t>
            </a:r>
            <a:r>
              <a:rPr lang="en-US" sz="2400" b="1" dirty="0">
                <a:latin typeface="Times New Roman" panose="02020603050405020304" pitchFamily="18" charset="0"/>
                <a:cs typeface="Times New Roman" panose="02020603050405020304" pitchFamily="18" charset="0"/>
              </a:rPr>
              <a:t> ở:</a:t>
            </a:r>
          </a:p>
          <a:p>
            <a:pPr>
              <a:buFontTx/>
              <a:buChar char="-"/>
            </a:pP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lưu</a:t>
            </a:r>
            <a:r>
              <a:rPr lang="en-US" sz="2400" b="1"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Ổ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Những loài có ổ sinh thái trùng nhau, nhất là ổ sinh thái dinh dưỡng, chúng sẽ cạnh tranh với nhau. Mức độ cạnh tranh mạnh hay yếu phụ thuộc vào phần tr</a:t>
            </a:r>
            <a:r>
              <a:rPr lang="en-US" sz="2400" dirty="0">
                <a:latin typeface="Times New Roman" panose="02020603050405020304" pitchFamily="18" charset="0"/>
                <a:cs typeface="Times New Roman" panose="02020603050405020304" pitchFamily="18" charset="0"/>
              </a:rPr>
              <a:t>ù</a:t>
            </a:r>
            <a:r>
              <a:rPr lang="vi-VN" sz="2400" dirty="0">
                <a:latin typeface="Times New Roman" panose="02020603050405020304" pitchFamily="18" charset="0"/>
                <a:cs typeface="Times New Roman" panose="02020603050405020304" pitchFamily="18" charset="0"/>
              </a:rPr>
              <a:t>ng nhau nhiều hay ít.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Khi ổ sinh thái của 2 loài trùng khít lên nhau, cuộc cạnh tranh trở nên khốc liệt, một mất một còn. Người ta gọi kiểu cạnh tranh này là cạnh tranh loại trừ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vi-VN" sz="2400" dirty="0">
                <a:cs typeface="Times New Roman" panose="02020603050405020304" pitchFamily="18" charset="0"/>
              </a:rPr>
              <a:t>Những loài có ổ sinh thái giống nhau, nhưng phân bố trong những vùng địa lý khác nhau là những loài tương đồng sinh thái</a:t>
            </a:r>
            <a:r>
              <a:rPr lang="en-US" sz="2400" dirty="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ổ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432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92" y="172602"/>
            <a:ext cx="5593701" cy="6434260"/>
          </a:xfrm>
        </p:spPr>
        <p:txBody>
          <a:bodyPr>
            <a:normAutofit/>
          </a:bodyPr>
          <a:lstStyle/>
          <a:p>
            <a:pPr algn="just">
              <a:buFontTx/>
              <a:buChar char="-"/>
            </a:pPr>
            <a:r>
              <a:rPr lang="en-US" sz="2400" dirty="0">
                <a:latin typeface="Times New Roman" panose="02020603050405020304" pitchFamily="18" charset="0"/>
                <a:cs typeface="Times New Roman" panose="02020603050405020304" pitchFamily="18" charset="0"/>
              </a:rPr>
              <a:t>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VD: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mô tả ổ sinh thái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của 4 loài. </a:t>
            </a:r>
            <a:r>
              <a:rPr lang="en-US" sz="2400" dirty="0">
                <a:latin typeface="Times New Roman" panose="02020603050405020304" pitchFamily="18" charset="0"/>
                <a:cs typeface="Times New Roman" panose="02020603050405020304" pitchFamily="18" charset="0"/>
              </a:rPr>
              <a:t>A, B, C, D.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95493" y="172602"/>
            <a:ext cx="6253559" cy="3302318"/>
          </a:xfrm>
          <a:prstGeom prst="rect">
            <a:avLst/>
          </a:prstGeom>
        </p:spPr>
      </p:pic>
    </p:spTree>
    <p:extLst>
      <p:ext uri="{BB962C8B-B14F-4D97-AF65-F5344CB8AC3E}">
        <p14:creationId xmlns:p14="http://schemas.microsoft.com/office/powerpoint/2010/main" val="111127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70" y="236997"/>
            <a:ext cx="5947591" cy="6138045"/>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Ổ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pH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 B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buNone/>
            </a:pP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a:t>
            </a:r>
          </a:p>
          <a:p>
            <a:pPr marL="0" indent="0">
              <a:buNone/>
            </a:pPr>
            <a:r>
              <a:rPr lang="en-US" sz="2400" b="1" u="sng"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B</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pH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Ổ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8" name="Picture 7" descr="Ổ sinh thái"/>
          <p:cNvPicPr/>
          <p:nvPr/>
        </p:nvPicPr>
        <p:blipFill>
          <a:blip r:embed="rId2">
            <a:extLst>
              <a:ext uri="{28A0092B-C50C-407E-A947-70E740481C1C}">
                <a14:useLocalDpi xmlns:a14="http://schemas.microsoft.com/office/drawing/2010/main" val="0"/>
              </a:ext>
            </a:extLst>
          </a:blip>
          <a:srcRect t="5455"/>
          <a:stretch>
            <a:fillRect/>
          </a:stretch>
        </p:blipFill>
        <p:spPr>
          <a:xfrm>
            <a:off x="6384521" y="236997"/>
            <a:ext cx="5554194" cy="3411428"/>
          </a:xfrm>
          <a:prstGeom prst="rect">
            <a:avLst/>
          </a:prstGeom>
          <a:noFill/>
          <a:ln>
            <a:noFill/>
          </a:ln>
        </p:spPr>
      </p:pic>
      <p:sp>
        <p:nvSpPr>
          <p:cNvPr id="7" name="TextBox 6"/>
          <p:cNvSpPr txBox="1"/>
          <p:nvPr/>
        </p:nvSpPr>
        <p:spPr>
          <a:xfrm>
            <a:off x="6309528" y="4055164"/>
            <a:ext cx="5882472" cy="3046988"/>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đúng.</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B sai, </a:t>
            </a:r>
            <a:r>
              <a:rPr lang="vi-VN" sz="2400" dirty="0">
                <a:latin typeface="Times New Roman" panose="02020603050405020304" pitchFamily="18" charset="0"/>
                <a:cs typeface="Times New Roman" panose="02020603050405020304" pitchFamily="18" charset="0"/>
              </a:rPr>
              <a:t>ở </a:t>
            </a:r>
            <a:r>
              <a:rPr lang="en-US" sz="2400" dirty="0">
                <a:latin typeface="Times New Roman" panose="02020603050405020304" pitchFamily="18" charset="0"/>
                <a:cs typeface="Times New Roman" panose="02020603050405020304" pitchFamily="18" charset="0"/>
              </a:rPr>
              <a:t>5 &lt;</a:t>
            </a:r>
            <a:r>
              <a:rPr lang="vi-VN" sz="2400" dirty="0">
                <a:latin typeface="Times New Roman" panose="02020603050405020304" pitchFamily="18" charset="0"/>
                <a:cs typeface="Times New Roman" panose="02020603050405020304" pitchFamily="18" charset="0"/>
              </a:rPr>
              <a:t>pH </a:t>
            </a:r>
            <a:r>
              <a:rPr lang="en-US" sz="2400" dirty="0">
                <a:latin typeface="Times New Roman" panose="02020603050405020304" pitchFamily="18" charset="0"/>
                <a:cs typeface="Times New Roman" panose="02020603050405020304" pitchFamily="18" charset="0"/>
              </a:rPr>
              <a:t>&lt;</a:t>
            </a:r>
            <a:r>
              <a:rPr lang="vi-VN"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a:t>
            </a:r>
            <a:r>
              <a:rPr lang="vi-VN" sz="2400" b="1" dirty="0">
                <a:latin typeface="Times New Roman" panose="02020603050405020304" pitchFamily="18" charset="0"/>
                <a:cs typeface="Times New Roman" panose="02020603050405020304" pitchFamily="18" charset="0"/>
              </a:rPr>
              <a:t> sai, </a:t>
            </a:r>
            <a:r>
              <a:rPr lang="vi-VN" sz="2400" dirty="0">
                <a:latin typeface="Times New Roman" panose="02020603050405020304" pitchFamily="18" charset="0"/>
                <a:cs typeface="Times New Roman" panose="02020603050405020304" pitchFamily="18" charset="0"/>
              </a:rPr>
              <a:t>ổ sinh thái của 2</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loài trùng nhau 1 phần.</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D sai, </a:t>
            </a:r>
            <a:r>
              <a:rPr lang="vi-VN" sz="2400" dirty="0">
                <a:latin typeface="Times New Roman" panose="02020603050405020304" pitchFamily="18" charset="0"/>
                <a:cs typeface="Times New Roman" panose="02020603050405020304" pitchFamily="18" charset="0"/>
              </a:rPr>
              <a:t>khoảng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của loài A và B đều là 25°</a:t>
            </a: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nhưng loài B phân bố rộng h</a:t>
            </a:r>
            <a:r>
              <a:rPr lang="en-US" sz="2400" dirty="0" err="1">
                <a:latin typeface="Times New Roman" panose="02020603050405020304" pitchFamily="18" charset="0"/>
                <a:cs typeface="Times New Roman" panose="02020603050405020304" pitchFamily="18" charset="0"/>
              </a:rPr>
              <a:t>ơn</a:t>
            </a:r>
            <a:r>
              <a:rPr lang="vi-VN" sz="2400" dirty="0">
                <a:latin typeface="Times New Roman" panose="02020603050405020304" pitchFamily="18" charset="0"/>
                <a:cs typeface="Times New Roman" panose="02020603050405020304" pitchFamily="18" charset="0"/>
              </a:rPr>
              <a:t> loài A về độ pH.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84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11" y="198360"/>
            <a:ext cx="11105859" cy="5841832"/>
          </a:xfrm>
        </p:spPr>
        <p:txBody>
          <a:bodyPr>
            <a:normAutofit fontScale="92500" lnSpcReduction="20000"/>
          </a:bodyPr>
          <a:lstStyle/>
          <a:p>
            <a:pPr marL="0" indent="0">
              <a:buNone/>
            </a:pPr>
            <a:r>
              <a:rPr lang="en-US" sz="2800" b="1" dirty="0">
                <a:latin typeface="Times New Roman" panose="02020603050405020304" pitchFamily="18" charset="0"/>
                <a:cs typeface="Times New Roman" panose="02020603050405020304" pitchFamily="18" charset="0"/>
              </a:rPr>
              <a:t>I. TÓM TẮT KIẾN THỨC</a:t>
            </a:r>
          </a:p>
          <a:p>
            <a:pPr marL="0" indent="0">
              <a:buNone/>
            </a:pPr>
            <a:r>
              <a:rPr lang="en-US" sz="2800" b="1" dirty="0">
                <a:latin typeface="Times New Roman" panose="02020603050405020304" pitchFamily="18" charset="0"/>
                <a:cs typeface="Times New Roman" panose="02020603050405020304" pitchFamily="18" charset="0"/>
              </a:rPr>
              <a:t>B. QUẦN THỂ SINH VẬT</a:t>
            </a:r>
          </a:p>
          <a:p>
            <a:pPr marL="514350" indent="-514350">
              <a:buAutoNum type="arabicPeriod"/>
            </a:pP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a:t>
            </a:r>
          </a:p>
          <a:p>
            <a:pPr marL="0" indent="0">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coi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t>
            </a:r>
            <a:r>
              <a:rPr lang="vi-VN" sz="2800" b="1" dirty="0">
                <a:latin typeface="Times New Roman" panose="02020603050405020304" pitchFamily="18" charset="0"/>
                <a:cs typeface="Times New Roman" panose="02020603050405020304" pitchFamily="18" charset="0"/>
              </a:rPr>
              <a:t>ể</a:t>
            </a:r>
            <a:endParaRPr lang="en-US" sz="2800" dirty="0">
              <a:latin typeface="Times New Roman" panose="02020603050405020304" pitchFamily="18" charset="0"/>
              <a:cs typeface="Times New Roman" panose="02020603050405020304" pitchFamily="18" charset="0"/>
            </a:endParaRPr>
          </a:p>
          <a:p>
            <a:pPr marL="0" indent="0">
              <a:buNone/>
            </a:pPr>
            <a:r>
              <a:rPr lang="en-US" sz="2800" b="1" i="1" dirty="0">
                <a:latin typeface="Times New Roman" panose="02020603050405020304" pitchFamily="18" charset="0"/>
                <a:cs typeface="Times New Roman" panose="02020603050405020304" pitchFamily="18" charset="0"/>
              </a:rPr>
              <a:t>a. </a:t>
            </a:r>
            <a:r>
              <a:rPr lang="en-US" sz="2800" b="1" i="1" dirty="0" err="1">
                <a:latin typeface="Times New Roman" panose="02020603050405020304" pitchFamily="18" charset="0"/>
                <a:cs typeface="Times New Roman" panose="02020603050405020304" pitchFamily="18" charset="0"/>
              </a:rPr>
              <a:t>Quan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hỗ</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trợ</a:t>
            </a:r>
            <a:endParaRPr lang="en-US" sz="2800" dirty="0">
              <a:latin typeface="Times New Roman" panose="02020603050405020304" pitchFamily="18" charset="0"/>
              <a:cs typeface="Times New Roman" panose="02020603050405020304" pitchFamily="18" charset="0"/>
            </a:endParaRPr>
          </a:p>
          <a:p>
            <a:pPr marL="0" indent="0">
              <a:buNone/>
            </a:pPr>
            <a:r>
              <a:rPr lang="en-US" sz="2800" b="1" i="1" dirty="0">
                <a:latin typeface="Times New Roman" panose="02020603050405020304" pitchFamily="18" charset="0"/>
                <a:cs typeface="Times New Roman" panose="02020603050405020304" pitchFamily="18" charset="0"/>
              </a:rPr>
              <a:t>b. </a:t>
            </a:r>
            <a:r>
              <a:rPr lang="en-US" sz="2800" b="1" i="1" dirty="0" err="1">
                <a:latin typeface="Times New Roman" panose="02020603050405020304" pitchFamily="18" charset="0"/>
                <a:cs typeface="Times New Roman" panose="02020603050405020304" pitchFamily="18" charset="0"/>
              </a:rPr>
              <a:t>Quan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nghịch</a:t>
            </a:r>
            <a:endParaRPr lang="en-US" sz="2800" b="1" i="1" dirty="0">
              <a:latin typeface="Times New Roman" panose="02020603050405020304" pitchFamily="18" charset="0"/>
              <a:cs typeface="Times New Roman" panose="02020603050405020304" pitchFamily="18" charset="0"/>
            </a:endParaRPr>
          </a:p>
          <a:p>
            <a:pPr>
              <a:buFontTx/>
              <a:buChar char="-"/>
            </a:pPr>
            <a:r>
              <a:rPr lang="en-US" sz="2800" b="1" i="1" dirty="0" err="1">
                <a:latin typeface="Times New Roman" panose="02020603050405020304" pitchFamily="18" charset="0"/>
                <a:cs typeface="Times New Roman" panose="02020603050405020304" pitchFamily="18" charset="0"/>
              </a:rPr>
              <a:t>Cạnh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cùng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loài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tượng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tỉa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tỉa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thưa</a:t>
            </a:r>
            <a:r>
              <a:rPr lang="en-US" sz="2800" b="1" i="1" dirty="0">
                <a:latin typeface="Times New Roman" panose="02020603050405020304" pitchFamily="18" charset="0"/>
                <a:cs typeface="Times New Roman" panose="02020603050405020304" pitchFamily="18" charset="0"/>
              </a:rPr>
              <a:t>.`</a:t>
            </a:r>
          </a:p>
          <a:p>
            <a:pPr>
              <a:buFontTx/>
              <a:buChar char="-"/>
            </a:pP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tượng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cùng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loài</a:t>
            </a:r>
            <a:endParaRPr lang="en-US" sz="2800" b="1" i="1" dirty="0">
              <a:latin typeface="Times New Roman" panose="02020603050405020304" pitchFamily="18" charset="0"/>
              <a:cs typeface="Times New Roman" panose="02020603050405020304" pitchFamily="18" charset="0"/>
            </a:endParaRPr>
          </a:p>
          <a:p>
            <a:pPr>
              <a:buFontTx/>
              <a:buChar char="-"/>
            </a:pPr>
            <a:r>
              <a:rPr lang="en-US" sz="2800" b="1" i="1" dirty="0" err="1">
                <a:latin typeface="Times New Roman" panose="02020603050405020304" pitchFamily="18" charset="0"/>
                <a:cs typeface="Times New Roman" panose="02020603050405020304" pitchFamily="18" charset="0"/>
              </a:rPr>
              <a:t>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thịt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đồng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loại</a:t>
            </a:r>
            <a:endParaRPr lang="en-US" sz="2800" b="1" i="1"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3. Ý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57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6606862" cy="6215318"/>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C. CÁC ĐẶC TRƯNG CƠ BẢN CỦA QUẦN THỂ</a:t>
            </a:r>
            <a:endParaRPr lang="en-US" sz="2400" dirty="0">
              <a:latin typeface="Times New Roman" panose="02020603050405020304" pitchFamily="18" charset="0"/>
              <a:cs typeface="Times New Roman" panose="02020603050405020304" pitchFamily="18" charset="0"/>
            </a:endParaRPr>
          </a:p>
          <a:p>
            <a:pPr marL="0" indent="0">
              <a:buNone/>
            </a:pPr>
            <a:r>
              <a:rPr lang="pt-BR" sz="2400" b="1" dirty="0">
                <a:latin typeface="Times New Roman" panose="02020603050405020304" pitchFamily="18" charset="0"/>
                <a:cs typeface="Times New Roman" panose="02020603050405020304" pitchFamily="18" charset="0"/>
              </a:rPr>
              <a:t>1. Kích thước của quần thể</a:t>
            </a:r>
            <a:endParaRPr lang="en-US" sz="2400" dirty="0">
              <a:latin typeface="Times New Roman" panose="02020603050405020304" pitchFamily="18" charset="0"/>
              <a:cs typeface="Times New Roman" panose="02020603050405020304" pitchFamily="18" charset="0"/>
            </a:endParaRPr>
          </a:p>
          <a:p>
            <a:pPr marL="457200" indent="-457200">
              <a:buAutoNum type="alphaLcPeriod"/>
            </a:pPr>
            <a:r>
              <a:rPr lang="pt-BR" sz="2400" b="1" i="1" dirty="0">
                <a:latin typeface="Times New Roman" panose="02020603050405020304" pitchFamily="18" charset="0"/>
                <a:cs typeface="Times New Roman" panose="02020603050405020304" pitchFamily="18" charset="0"/>
              </a:rPr>
              <a:t>Kích thước tối thiểu và kích thước tối đa </a:t>
            </a:r>
          </a:p>
          <a:p>
            <a:pPr>
              <a:buFontTx/>
              <a:buChar char="-"/>
            </a:pPr>
            <a:r>
              <a:rPr lang="pt-BR" sz="2400" b="1" i="1" dirty="0">
                <a:latin typeface="Times New Roman" panose="02020603050405020304" pitchFamily="18" charset="0"/>
                <a:cs typeface="Times New Roman" panose="02020603050405020304" pitchFamily="18" charset="0"/>
              </a:rPr>
              <a:t>KN kích thước của quần thể</a:t>
            </a:r>
          </a:p>
          <a:p>
            <a:pPr>
              <a:buFontTx/>
              <a:buChar char="-"/>
            </a:pPr>
            <a:r>
              <a:rPr lang="pt-BR" sz="2400" b="1" i="1" dirty="0">
                <a:latin typeface="Times New Roman" panose="02020603050405020304" pitchFamily="18" charset="0"/>
                <a:cs typeface="Times New Roman" panose="02020603050405020304" pitchFamily="18" charset="0"/>
              </a:rPr>
              <a:t>KN kích thước tối thiểu, kích thước tối đa</a:t>
            </a:r>
          </a:p>
          <a:p>
            <a:pPr>
              <a:buFontTx/>
              <a:buChar char="-"/>
            </a:pPr>
            <a:r>
              <a:rPr lang="pt-BR" sz="2400" b="1" i="1" dirty="0">
                <a:latin typeface="Times New Roman" panose="02020603050405020304" pitchFamily="18" charset="0"/>
                <a:cs typeface="Times New Roman" panose="02020603050405020304" pitchFamily="18" charset="0"/>
              </a:rPr>
              <a:t>Tại sao kích thước quần thể không vượt quá tối đa, không xuống dưới mức tối thiểu?</a:t>
            </a:r>
            <a:endParaRPr lang="en-US" sz="2400" dirty="0">
              <a:latin typeface="Times New Roman" panose="02020603050405020304" pitchFamily="18" charset="0"/>
              <a:cs typeface="Times New Roman" panose="02020603050405020304" pitchFamily="18" charset="0"/>
            </a:endParaRPr>
          </a:p>
          <a:p>
            <a:pPr marL="0" indent="0">
              <a:buNone/>
            </a:pPr>
            <a:r>
              <a:rPr lang="pt-BR" sz="2400" b="1" i="1" dirty="0">
                <a:latin typeface="Times New Roman" panose="02020603050405020304" pitchFamily="18" charset="0"/>
                <a:cs typeface="Times New Roman" panose="02020603050405020304" pitchFamily="18" charset="0"/>
              </a:rPr>
              <a:t>b. Những nhân tố ảnh hưởng tới kích thước của</a:t>
            </a:r>
            <a:r>
              <a:rPr lang="pt-BR" sz="2400" dirty="0">
                <a:latin typeface="Times New Roman" panose="02020603050405020304" pitchFamily="18" charset="0"/>
                <a:cs typeface="Times New Roman" panose="02020603050405020304" pitchFamily="18" charset="0"/>
              </a:rPr>
              <a:t> </a:t>
            </a:r>
            <a:r>
              <a:rPr lang="pt-BR" sz="2400" b="1" i="1" dirty="0">
                <a:latin typeface="Times New Roman" panose="02020603050405020304" pitchFamily="18" charset="0"/>
                <a:cs typeface="Times New Roman" panose="02020603050405020304" pitchFamily="18" charset="0"/>
              </a:rPr>
              <a:t>quần thể sinh vật </a:t>
            </a:r>
          </a:p>
          <a:p>
            <a:pPr>
              <a:buFontTx/>
              <a:buChar char="-"/>
            </a:pPr>
            <a:r>
              <a:rPr lang="pt-BR" sz="2400" b="1" i="1" dirty="0">
                <a:latin typeface="Times New Roman" panose="02020603050405020304" pitchFamily="18" charset="0"/>
                <a:cs typeface="Times New Roman" panose="02020603050405020304" pitchFamily="18" charset="0"/>
              </a:rPr>
              <a:t>Mức  sinh sản</a:t>
            </a:r>
          </a:p>
          <a:p>
            <a:pPr>
              <a:buFontTx/>
              <a:buChar char="-"/>
            </a:pPr>
            <a:r>
              <a:rPr lang="pt-BR" sz="2400" b="1" i="1" dirty="0">
                <a:latin typeface="Times New Roman" panose="02020603050405020304" pitchFamily="18" charset="0"/>
                <a:cs typeface="Times New Roman" panose="02020603050405020304" pitchFamily="18" charset="0"/>
              </a:rPr>
              <a:t>Mức tử vong</a:t>
            </a:r>
          </a:p>
          <a:p>
            <a:pPr>
              <a:buFontTx/>
              <a:buChar char="-"/>
            </a:pPr>
            <a:r>
              <a:rPr lang="pt-BR" sz="2400" b="1" i="1" dirty="0">
                <a:latin typeface="Times New Roman" panose="02020603050405020304" pitchFamily="18" charset="0"/>
                <a:cs typeface="Times New Roman" panose="02020603050405020304" pitchFamily="18" charset="0"/>
              </a:rPr>
              <a:t>Xuất cư, nhập cư</a:t>
            </a:r>
          </a:p>
          <a:p>
            <a:pPr>
              <a:buFontTx/>
              <a:buChar char="-"/>
            </a:pPr>
            <a:endParaRPr lang="en-US" sz="2400" dirty="0">
              <a:latin typeface="Times New Roman" panose="02020603050405020304" pitchFamily="18" charset="0"/>
              <a:cs typeface="Times New Roman" panose="02020603050405020304" pitchFamily="18" charset="0"/>
            </a:endParaRPr>
          </a:p>
          <a:p>
            <a:pPr marL="0" lvl="0" indent="0">
              <a:buNone/>
            </a:pP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606863" y="1444983"/>
            <a:ext cx="5381625" cy="3609975"/>
          </a:xfrm>
          <a:prstGeom prst="rect">
            <a:avLst/>
          </a:prstGeom>
        </p:spPr>
      </p:pic>
    </p:spTree>
    <p:extLst>
      <p:ext uri="{BB962C8B-B14F-4D97-AF65-F5344CB8AC3E}">
        <p14:creationId xmlns:p14="http://schemas.microsoft.com/office/powerpoint/2010/main" val="210386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185" y="224118"/>
            <a:ext cx="11698288" cy="6305471"/>
          </a:xfrm>
        </p:spPr>
        <p:txBody>
          <a:bodyPr/>
          <a:lstStyle/>
          <a:p>
            <a:pPr marL="0" indent="0">
              <a:buNone/>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Đặc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p>
          <a:p>
            <a:pPr>
              <a:buFontTx/>
              <a:buChar char="-"/>
            </a:pP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3 </a:t>
            </a:r>
            <a:r>
              <a:rPr lang="en-US" b="1" dirty="0" err="1">
                <a:latin typeface="Times New Roman" panose="02020603050405020304" pitchFamily="18" charset="0"/>
                <a:cs typeface="Times New Roman" panose="02020603050405020304" pitchFamily="18" charset="0"/>
              </a:rPr>
              <a:t>kiểu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endParaRPr lang="en-US" b="1" dirty="0">
              <a:latin typeface="Times New Roman" panose="02020603050405020304" pitchFamily="18" charset="0"/>
              <a:cs typeface="Times New Roman" panose="02020603050405020304" pitchFamily="18" charset="0"/>
            </a:endParaRPr>
          </a:p>
          <a:p>
            <a:pPr>
              <a:buFontTx/>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58" y="1152333"/>
            <a:ext cx="8809150" cy="5377256"/>
          </a:xfrm>
          <a:prstGeom prst="rect">
            <a:avLst/>
          </a:prstGeom>
        </p:spPr>
      </p:pic>
    </p:spTree>
    <p:extLst>
      <p:ext uri="{BB962C8B-B14F-4D97-AF65-F5344CB8AC3E}">
        <p14:creationId xmlns:p14="http://schemas.microsoft.com/office/powerpoint/2010/main" val="113058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458" y="249876"/>
            <a:ext cx="10693736" cy="5983499"/>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NỘI DUNG CHUYÊN ĐỀ</a:t>
            </a:r>
          </a:p>
          <a:p>
            <a:pPr marL="0" indent="0">
              <a:buNone/>
            </a:pPr>
            <a:r>
              <a:rPr lang="en-US" sz="2400" b="1" dirty="0">
                <a:latin typeface="Times New Roman" panose="02020603050405020304" pitchFamily="18" charset="0"/>
                <a:cs typeface="Times New Roman" panose="02020603050405020304" pitchFamily="18" charset="0"/>
              </a:rPr>
              <a:t>I. TÓM TẮT KIẾN THỨC</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 MÔI TRƯỜNG VÀ CÁC NHÂN TỐ SINH THÁI</a:t>
            </a:r>
          </a:p>
          <a:p>
            <a:r>
              <a:rPr lang="en-US" sz="2400" b="1" dirty="0">
                <a:latin typeface="Times New Roman" panose="02020603050405020304" pitchFamily="18" charset="0"/>
                <a:cs typeface="Times New Roman" panose="02020603050405020304" pitchFamily="18" charset="0"/>
              </a:rPr>
              <a:t>B. QUẦN THỂ SINH VẬT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 CÁC ĐẶC TRƯNG CƠ BẢN CỦA QUẦN THỂ</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 BIẾN ĐỘNG SỐ LƯỢNG CÁ THỂ TRONG QUẦN THỂ</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II. CỦNG CỐ KIẾN THỨC </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CÂU HỎI TRẮC NGHIỆM</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1, 2</a:t>
            </a: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3,4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33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40" y="262755"/>
            <a:ext cx="12080360" cy="4195481"/>
          </a:xfrm>
        </p:spPr>
        <p:txBody>
          <a:bodyPr>
            <a:no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6</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1, 2, 3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p>
          <a:p>
            <a:pPr marL="0" indent="0">
              <a:buNone/>
            </a:pP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p>
          <a:p>
            <a:pPr marL="0" indent="0">
              <a:buNone/>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a:t>
            </a:r>
          </a:p>
          <a:p>
            <a:pPr marL="514350" indent="-514350">
              <a:buAutoNum type="romanUcPeriod"/>
            </a:pP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đều</a:t>
            </a:r>
            <a:r>
              <a:rPr lang="en-US" sz="24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ngẫu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nhiên</a:t>
            </a:r>
            <a:r>
              <a:rPr lang="en-US" sz="24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II.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III.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gặp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tranh</a:t>
            </a:r>
            <a:r>
              <a:rPr lang="en-US" sz="2400" dirty="0">
                <a:solidFill>
                  <a:srgbClr val="FF0000"/>
                </a:solidFill>
                <a:latin typeface="Times New Roman" panose="02020603050405020304" pitchFamily="18" charset="0"/>
                <a:cs typeface="Times New Roman" panose="02020603050405020304" pitchFamily="18" charset="0"/>
              </a:rPr>
              <a:t> gay </a:t>
            </a:r>
            <a:r>
              <a:rPr lang="en-US" sz="2400" dirty="0" err="1">
                <a:solidFill>
                  <a:srgbClr val="FF0000"/>
                </a:solidFill>
                <a:latin typeface="Times New Roman" panose="02020603050405020304" pitchFamily="18" charset="0"/>
                <a:cs typeface="Times New Roman" panose="02020603050405020304" pitchFamily="18" charset="0"/>
              </a:rPr>
              <a:t>gắt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giữa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IV.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1. 	</a:t>
            </a:r>
            <a:r>
              <a:rPr lang="en-US" sz="2400" b="1" u="sng" dirty="0">
                <a:solidFill>
                  <a:srgbClr val="FF0000"/>
                </a:solidFill>
                <a:latin typeface="Times New Roman" panose="02020603050405020304" pitchFamily="18" charset="0"/>
                <a:cs typeface="Times New Roman" panose="02020603050405020304" pitchFamily="18" charset="0"/>
              </a:rPr>
              <a:t>B</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4.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036234" y="262755"/>
            <a:ext cx="7155766" cy="2075027"/>
          </a:xfrm>
          <a:prstGeom prst="rect">
            <a:avLst/>
          </a:prstGeom>
        </p:spPr>
      </p:pic>
    </p:spTree>
    <p:extLst>
      <p:ext uri="{BB962C8B-B14F-4D97-AF65-F5344CB8AC3E}">
        <p14:creationId xmlns:p14="http://schemas.microsoft.com/office/powerpoint/2010/main" val="380583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276" y="211239"/>
            <a:ext cx="11711166" cy="5687285"/>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Tỉ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endParaRPr lang="en-US" sz="2400" b="1" dirty="0">
              <a:latin typeface="Times New Roman" panose="02020603050405020304" pitchFamily="18" charset="0"/>
              <a:cs typeface="Times New Roman" panose="02020603050405020304" pitchFamily="18" charset="0"/>
            </a:endParaRPr>
          </a:p>
          <a:p>
            <a:pPr>
              <a:buFontTx/>
              <a:buChar char="-"/>
            </a:pP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buFontTx/>
              <a:buChar char="-"/>
            </a:pPr>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Lưu</a:t>
            </a:r>
            <a:r>
              <a:rPr lang="en-US" sz="2400" b="1" dirty="0">
                <a:latin typeface="Times New Roman" panose="02020603050405020304" pitchFamily="18" charset="0"/>
                <a:cs typeface="Times New Roman" panose="02020603050405020304" pitchFamily="18" charset="0"/>
              </a:rPr>
              <a:t> ý: </a:t>
            </a:r>
            <a:r>
              <a:rPr lang="vi-VN" sz="2400" dirty="0">
                <a:latin typeface="Times New Roman" panose="02020603050405020304" pitchFamily="18" charset="0"/>
                <a:cs typeface="Times New Roman" panose="02020603050405020304" pitchFamily="18" charset="0"/>
              </a:rPr>
              <a:t>cấu trúc giới tính của các quần thể trong thiên nhiên thường là 1:1. Tuy nhiên, trong nhiều trường hợp, tỉ lệ này thay đổi liên quan đến đặc tính của loài, các giai đoạn phát triển của cá thể và các điều kiện môi trường. </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29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328"/>
            <a:ext cx="10268734" cy="6575927"/>
          </a:xfrm>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tuổi</a:t>
            </a:r>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gười ta chia đời sống sinh vật thành 3 nhóm tuổi sinh thái: nhóm trước sinh sản, nhóm sinh sản, và nhóm sau sinh sản</a:t>
            </a:r>
            <a:r>
              <a:rPr lang="en-US" sz="2400" dirty="0">
                <a:latin typeface="Times New Roman" panose="02020603050405020304" pitchFamily="18" charset="0"/>
                <a:cs typeface="Times New Roman" panose="02020603050405020304" pitchFamily="18" charset="0"/>
              </a:rPr>
              <a:t>.</a:t>
            </a:r>
          </a:p>
          <a:p>
            <a:pPr>
              <a:buFontTx/>
              <a:buChar char="-"/>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sút</a:t>
            </a:r>
            <a:endParaRPr lang="en-US" sz="2400" dirty="0">
              <a:latin typeface="Times New Roman" panose="02020603050405020304" pitchFamily="18" charset="0"/>
              <a:cs typeface="Times New Roman" panose="02020603050405020304" pitchFamily="18" charset="0"/>
            </a:endParaRPr>
          </a:p>
          <a:p>
            <a:pPr>
              <a:buFontTx/>
              <a:buChar char="-"/>
            </a:pP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a:t>
            </a:r>
          </a:p>
          <a:p>
            <a:pPr marL="0" indent="0">
              <a:buNone/>
            </a:pP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Cấu trúc tuổi của quần thể thay đổi theo chu kỳ (ngày đêm, chu kỳ, mùa,…) và bị chi phối bởi sự khai thác của vật dữ và con người.</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Trong thiên nhiên không phải tất cả các loài đều có 3 nhóm tuổi sinh sản như trên. Một số loài sau khi đẻ, bố mẹ đều chết, do đó không có nhóm sau sinh sản như trường hợp của các loài cá chình, cá hồi, nai đuôi đen,….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506" y="1002532"/>
            <a:ext cx="6448878" cy="2606697"/>
          </a:xfrm>
          <a:prstGeom prst="rect">
            <a:avLst/>
          </a:prstGeom>
        </p:spPr>
      </p:pic>
    </p:spTree>
    <p:extLst>
      <p:ext uri="{BB962C8B-B14F-4D97-AF65-F5344CB8AC3E}">
        <p14:creationId xmlns:p14="http://schemas.microsoft.com/office/powerpoint/2010/main" val="296219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087"/>
            <a:ext cx="6980349" cy="4195481"/>
          </a:xfrm>
        </p:spPr>
        <p:txBody>
          <a:bodyPr>
            <a:no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7</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a:t>
            </a:r>
          </a:p>
          <a:p>
            <a:pPr marL="0" indent="0">
              <a:buNone/>
            </a:pPr>
            <a:r>
              <a:rPr lang="en-US" sz="2400" spc="10" dirty="0" err="1">
                <a:effectLst/>
                <a:latin typeface="Times New Roman" panose="02020603050405020304" pitchFamily="18" charset="0"/>
                <a:ea typeface="Calibri" panose="020F0502020204030204" pitchFamily="34" charset="0"/>
              </a:rPr>
              <a:t>Phát</a:t>
            </a:r>
            <a:r>
              <a:rPr lang="en-US" sz="2400" spc="10" dirty="0">
                <a:effectLst/>
                <a:latin typeface="Times New Roman" panose="02020603050405020304" pitchFamily="18" charset="0"/>
                <a:ea typeface="Calibri" panose="020F0502020204030204" pitchFamily="34" charset="0"/>
              </a:rPr>
              <a:t> </a:t>
            </a:r>
            <a:r>
              <a:rPr lang="vi-VN" sz="2400" spc="10" dirty="0">
                <a:effectLst/>
                <a:latin typeface="Times New Roman" panose="02020603050405020304" pitchFamily="18" charset="0"/>
                <a:ea typeface="Calibri" panose="020F0502020204030204" pitchFamily="34" charset="0"/>
              </a:rPr>
              <a:t>biểu nào </a:t>
            </a:r>
            <a:r>
              <a:rPr lang="vi-VN" sz="2400" b="1" spc="10" dirty="0">
                <a:effectLst/>
                <a:latin typeface="Times New Roman" panose="02020603050405020304" pitchFamily="18" charset="0"/>
                <a:ea typeface="Calibri" panose="020F0502020204030204" pitchFamily="34" charset="0"/>
              </a:rPr>
              <a:t>sai</a:t>
            </a:r>
            <a:r>
              <a:rPr lang="vi-VN" sz="2400" spc="10" dirty="0">
                <a:effectLst/>
                <a:latin typeface="Times New Roman" panose="02020603050405020304" pitchFamily="18"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a:p>
            <a:pPr marL="0" indent="0" algn="just">
              <a:lnSpc>
                <a:spcPct val="130000"/>
              </a:lnSpc>
              <a:buNone/>
              <a:tabLst>
                <a:tab pos="90170" algn="l"/>
                <a:tab pos="114935" algn="l"/>
                <a:tab pos="180340" algn="l"/>
                <a:tab pos="540385" algn="l"/>
                <a:tab pos="1620520" algn="l"/>
                <a:tab pos="1713865" algn="l"/>
                <a:tab pos="3315335" algn="l"/>
                <a:tab pos="4860925" algn="l"/>
                <a:tab pos="4914265" algn="l"/>
              </a:tabLst>
            </a:pPr>
            <a:r>
              <a:rPr lang="vi-VN" sz="2400" b="1" dirty="0">
                <a:effectLst/>
                <a:latin typeface="Times New Roman" panose="02020603050405020304" pitchFamily="18" charset="0"/>
                <a:ea typeface="Arial" panose="020B0604020202020204" pitchFamily="34" charset="0"/>
              </a:rPr>
              <a:t>A.</a:t>
            </a:r>
            <a:r>
              <a:rPr lang="vi-VN" sz="2400" dirty="0">
                <a:effectLst/>
                <a:latin typeface="Times New Roman" panose="02020603050405020304" pitchFamily="18" charset="0"/>
                <a:ea typeface="Arial" panose="020B0604020202020204" pitchFamily="34" charset="0"/>
              </a:rPr>
              <a:t> Biểu đồ </a:t>
            </a:r>
            <a:r>
              <a:rPr lang="en-US" sz="2400" dirty="0" err="1">
                <a:latin typeface="Times New Roman" panose="02020603050405020304" pitchFamily="18" charset="0"/>
                <a:ea typeface="Arial" panose="020B0604020202020204" pitchFamily="34" charset="0"/>
              </a:rPr>
              <a:t>vùng</a:t>
            </a:r>
            <a:r>
              <a:rPr lang="en-US" sz="2400" dirty="0">
                <a:latin typeface="Times New Roman" panose="02020603050405020304" pitchFamily="18" charset="0"/>
                <a:ea typeface="Arial" panose="020B0604020202020204" pitchFamily="34" charset="0"/>
              </a:rPr>
              <a:t> A</a:t>
            </a:r>
            <a:r>
              <a:rPr lang="vi-VN" sz="2400" dirty="0">
                <a:effectLst/>
                <a:latin typeface="Times New Roman" panose="02020603050405020304" pitchFamily="18" charset="0"/>
                <a:ea typeface="Arial" panose="020B0604020202020204" pitchFamily="34" charset="0"/>
              </a:rPr>
              <a:t> thể hiện quần thể bị đánh bắt quá mức.</a:t>
            </a:r>
            <a:endParaRPr lang="en-US" sz="2400" dirty="0">
              <a:effectLst/>
              <a:latin typeface="Arial" panose="020B0604020202020204" pitchFamily="34" charset="0"/>
              <a:ea typeface="Arial" panose="020B0604020202020204" pitchFamily="34" charset="0"/>
            </a:endParaRPr>
          </a:p>
          <a:p>
            <a:pPr marL="0" indent="0" algn="just">
              <a:lnSpc>
                <a:spcPct val="130000"/>
              </a:lnSpc>
              <a:buNone/>
              <a:tabLst>
                <a:tab pos="90170" algn="l"/>
                <a:tab pos="114935" algn="l"/>
                <a:tab pos="180340" algn="l"/>
                <a:tab pos="540385" algn="l"/>
                <a:tab pos="1620520" algn="l"/>
                <a:tab pos="1713865" algn="l"/>
                <a:tab pos="3315335" algn="l"/>
                <a:tab pos="4860925" algn="l"/>
                <a:tab pos="4914265" algn="l"/>
              </a:tabLst>
            </a:pPr>
            <a:r>
              <a:rPr lang="vi-VN" sz="2400" b="1" dirty="0">
                <a:effectLst/>
                <a:latin typeface="Times New Roman" panose="02020603050405020304" pitchFamily="18" charset="0"/>
                <a:ea typeface="Arial" panose="020B0604020202020204" pitchFamily="34" charset="0"/>
              </a:rPr>
              <a:t>B.</a:t>
            </a:r>
            <a:r>
              <a:rPr lang="vi-VN" sz="2400" dirty="0">
                <a:effectLst/>
                <a:latin typeface="Times New Roman" panose="02020603050405020304" pitchFamily="18" charset="0"/>
                <a:ea typeface="Arial" panose="020B0604020202020204" pitchFamily="34" charset="0"/>
              </a:rPr>
              <a:t> Biểu đồ </a:t>
            </a:r>
            <a:r>
              <a:rPr lang="en-US" sz="2400" dirty="0" err="1">
                <a:latin typeface="Times New Roman" panose="02020603050405020304" pitchFamily="18" charset="0"/>
                <a:ea typeface="Arial" panose="020B0604020202020204" pitchFamily="34" charset="0"/>
              </a:rPr>
              <a:t>v</a:t>
            </a:r>
            <a:r>
              <a:rPr lang="en-US" sz="2400" dirty="0" err="1">
                <a:effectLst/>
                <a:latin typeface="Times New Roman" panose="02020603050405020304" pitchFamily="18" charset="0"/>
                <a:ea typeface="Arial" panose="020B0604020202020204" pitchFamily="34" charset="0"/>
              </a:rPr>
              <a:t>ùng</a:t>
            </a:r>
            <a:r>
              <a:rPr lang="en-US" sz="2400" dirty="0">
                <a:effectLst/>
                <a:latin typeface="Times New Roman" panose="02020603050405020304" pitchFamily="18" charset="0"/>
                <a:ea typeface="Arial" panose="020B0604020202020204" pitchFamily="34" charset="0"/>
              </a:rPr>
              <a:t> B </a:t>
            </a:r>
            <a:r>
              <a:rPr lang="vi-VN" sz="2400" dirty="0">
                <a:effectLst/>
                <a:latin typeface="Times New Roman" panose="02020603050405020304" pitchFamily="18" charset="0"/>
                <a:ea typeface="Arial" panose="020B0604020202020204" pitchFamily="34" charset="0"/>
              </a:rPr>
              <a:t>thể hiện quần thể bị đánh bắt ở mức độ vừa phải.</a:t>
            </a:r>
            <a:endParaRPr lang="en-US" sz="2400" dirty="0">
              <a:effectLst/>
              <a:latin typeface="Arial" panose="020B0604020202020204" pitchFamily="34" charset="0"/>
              <a:ea typeface="Arial" panose="020B0604020202020204" pitchFamily="34" charset="0"/>
            </a:endParaRPr>
          </a:p>
          <a:p>
            <a:pPr marL="0" indent="0" algn="just">
              <a:lnSpc>
                <a:spcPct val="130000"/>
              </a:lnSpc>
              <a:buNone/>
              <a:tabLst>
                <a:tab pos="90170" algn="l"/>
                <a:tab pos="114935" algn="l"/>
                <a:tab pos="180340" algn="l"/>
                <a:tab pos="540385" algn="l"/>
                <a:tab pos="1620520" algn="l"/>
                <a:tab pos="1713865" algn="l"/>
                <a:tab pos="3315335" algn="l"/>
                <a:tab pos="4860925" algn="l"/>
                <a:tab pos="4914265" algn="l"/>
              </a:tabLst>
            </a:pPr>
            <a:r>
              <a:rPr lang="vi-VN" sz="2400" b="1" dirty="0">
                <a:effectLst/>
                <a:latin typeface="Times New Roman" panose="02020603050405020304" pitchFamily="18" charset="0"/>
                <a:ea typeface="Arial" panose="020B0604020202020204" pitchFamily="34" charset="0"/>
              </a:rPr>
              <a:t>C.</a:t>
            </a:r>
            <a:r>
              <a:rPr lang="vi-VN" sz="2400" dirty="0">
                <a:effectLst/>
                <a:latin typeface="Times New Roman" panose="02020603050405020304" pitchFamily="18" charset="0"/>
                <a:ea typeface="Arial" panose="020B0604020202020204" pitchFamily="34" charset="0"/>
              </a:rPr>
              <a:t> Biểu đồ</a:t>
            </a:r>
            <a:r>
              <a:rPr lang="en-US" sz="2400" dirty="0">
                <a:effectLst/>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v</a:t>
            </a:r>
            <a:r>
              <a:rPr lang="en-US" sz="2400" dirty="0" err="1">
                <a:effectLst/>
                <a:latin typeface="Times New Roman" panose="02020603050405020304" pitchFamily="18" charset="0"/>
                <a:ea typeface="Arial" panose="020B0604020202020204" pitchFamily="34" charset="0"/>
              </a:rPr>
              <a:t>ùng</a:t>
            </a:r>
            <a:r>
              <a:rPr lang="en-US" sz="2400" dirty="0">
                <a:effectLst/>
                <a:latin typeface="Times New Roman" panose="02020603050405020304" pitchFamily="18" charset="0"/>
                <a:ea typeface="Arial" panose="020B0604020202020204" pitchFamily="34" charset="0"/>
              </a:rPr>
              <a:t> C</a:t>
            </a:r>
            <a:r>
              <a:rPr lang="vi-VN" sz="2400" dirty="0">
                <a:effectLst/>
                <a:latin typeface="Times New Roman" panose="02020603050405020304" pitchFamily="18" charset="0"/>
                <a:ea typeface="Arial" panose="020B0604020202020204" pitchFamily="34" charset="0"/>
              </a:rPr>
              <a:t> thể hiện quần thể bị đánh bắt ít.</a:t>
            </a:r>
            <a:endParaRPr lang="en-US" sz="2400" dirty="0">
              <a:effectLst/>
              <a:latin typeface="Arial" panose="020B0604020202020204" pitchFamily="34" charset="0"/>
              <a:ea typeface="Arial" panose="020B0604020202020204" pitchFamily="34" charset="0"/>
            </a:endParaRPr>
          </a:p>
          <a:p>
            <a:pPr marL="0" indent="0" algn="just">
              <a:lnSpc>
                <a:spcPct val="130000"/>
              </a:lnSpc>
              <a:buNone/>
              <a:tabLst>
                <a:tab pos="90170" algn="l"/>
                <a:tab pos="114935" algn="l"/>
                <a:tab pos="180340" algn="l"/>
                <a:tab pos="540385" algn="l"/>
                <a:tab pos="1620520" algn="l"/>
                <a:tab pos="1713865" algn="l"/>
                <a:tab pos="3315335" algn="l"/>
                <a:tab pos="4860925" algn="l"/>
                <a:tab pos="4914265" algn="l"/>
              </a:tabLst>
            </a:pPr>
            <a:r>
              <a:rPr lang="vi-VN" sz="2400" b="1" dirty="0">
                <a:effectLst/>
                <a:latin typeface="Times New Roman" panose="02020603050405020304" pitchFamily="18" charset="0"/>
                <a:ea typeface="Arial" panose="020B0604020202020204" pitchFamily="34" charset="0"/>
              </a:rPr>
              <a:t>D.</a:t>
            </a:r>
            <a:r>
              <a:rPr lang="vi-VN" sz="2400" dirty="0">
                <a:effectLst/>
                <a:latin typeface="Times New Roman" panose="02020603050405020304" pitchFamily="18" charset="0"/>
                <a:ea typeface="Arial" panose="020B0604020202020204" pitchFamily="34" charset="0"/>
              </a:rPr>
              <a:t> Quần thể ở </a:t>
            </a:r>
            <a:r>
              <a:rPr lang="en-US" sz="2400" dirty="0" err="1">
                <a:effectLst/>
                <a:latin typeface="Times New Roman" panose="02020603050405020304" pitchFamily="18" charset="0"/>
                <a:ea typeface="Arial" panose="020B0604020202020204" pitchFamily="34" charset="0"/>
              </a:rPr>
              <a:t>vùng</a:t>
            </a:r>
            <a:r>
              <a:rPr lang="en-US" sz="2400" dirty="0">
                <a:effectLst/>
                <a:latin typeface="Times New Roman" panose="02020603050405020304" pitchFamily="18" charset="0"/>
                <a:ea typeface="Arial" panose="020B0604020202020204" pitchFamily="34" charset="0"/>
              </a:rPr>
              <a:t> C</a:t>
            </a:r>
            <a:r>
              <a:rPr lang="vi-VN" sz="2400" dirty="0">
                <a:effectLst/>
                <a:latin typeface="Times New Roman" panose="02020603050405020304" pitchFamily="18" charset="0"/>
                <a:ea typeface="Arial" panose="020B0604020202020204" pitchFamily="34" charset="0"/>
              </a:rPr>
              <a:t> đang có tốc độ tăng trường kích thước quần thể nhanh nhất.</a:t>
            </a:r>
            <a:endParaRPr lang="en-US" sz="2400" dirty="0">
              <a:effectLst/>
              <a:latin typeface="Arial" panose="020B0604020202020204" pitchFamily="34" charset="0"/>
              <a:ea typeface="Arial" panose="020B0604020202020204" pitchFamily="34"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99290" y="257578"/>
            <a:ext cx="4855335" cy="3387143"/>
          </a:xfrm>
          <a:prstGeom prst="rect">
            <a:avLst/>
          </a:prstGeom>
          <a:noFill/>
          <a:ln>
            <a:noFill/>
          </a:ln>
        </p:spPr>
      </p:pic>
      <p:sp>
        <p:nvSpPr>
          <p:cNvPr id="2" name="Content Placeholder 2">
            <a:extLst>
              <a:ext uri="{FF2B5EF4-FFF2-40B4-BE49-F238E27FC236}">
                <a16:creationId xmlns:a16="http://schemas.microsoft.com/office/drawing/2014/main" id="{C319DC73-607A-699A-8E56-5DA4A35DDC0D}"/>
              </a:ext>
            </a:extLst>
          </p:cNvPr>
          <p:cNvSpPr txBox="1">
            <a:spLocks/>
          </p:cNvSpPr>
          <p:nvPr/>
        </p:nvSpPr>
        <p:spPr>
          <a:xfrm>
            <a:off x="7304958" y="4426177"/>
            <a:ext cx="5085826" cy="19481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200" b="1" i="1" dirty="0" err="1">
                <a:latin typeface="Times New Roman" panose="02020603050405020304" pitchFamily="18" charset="0"/>
                <a:cs typeface="Times New Roman" panose="02020603050405020304" pitchFamily="18" charset="0"/>
              </a:rPr>
              <a:t>Hướng</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dẫn</a:t>
            </a:r>
            <a:endParaRPr lang="en-US" sz="2200" dirty="0">
              <a:latin typeface="Times New Roman" panose="02020603050405020304" pitchFamily="18" charset="0"/>
              <a:cs typeface="Times New Roman" panose="02020603050405020304" pitchFamily="18" charset="0"/>
            </a:endParaRPr>
          </a:p>
          <a:p>
            <a:pPr marL="0" indent="0">
              <a:buFont typeface="Wingdings 3" charset="2"/>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bắt</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Font typeface="Wingdings 3" charset="2"/>
              <a:buNone/>
            </a:pPr>
            <a:r>
              <a:rPr lang="en-US" sz="2200" dirty="0">
                <a:latin typeface="Times New Roman" panose="02020603050405020304" pitchFamily="18" charset="0"/>
                <a:cs typeface="Times New Roman" panose="02020603050405020304" pitchFamily="18" charset="0"/>
              </a:rPr>
              <a:t>=&gt; </a:t>
            </a:r>
            <a:r>
              <a:rPr lang="en-US" sz="2200" dirty="0" err="1">
                <a:latin typeface="Times New Roman" panose="02020603050405020304" pitchFamily="18" charset="0"/>
                <a:cs typeface="Times New Roman" panose="02020603050405020304" pitchFamily="18" charset="0"/>
              </a:rPr>
              <a:t>Đáp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a:t>
            </a:r>
            <a:r>
              <a:rPr lang="en-US" sz="2200" dirty="0">
                <a:latin typeface="Times New Roman" panose="02020603050405020304" pitchFamily="18" charset="0"/>
                <a:cs typeface="Times New Roman" panose="02020603050405020304" pitchFamily="18" charset="0"/>
              </a:rPr>
              <a:t> D</a:t>
            </a:r>
          </a:p>
          <a:p>
            <a:pPr marL="0" indent="0">
              <a:buFont typeface="Wingdings 3" charset="2"/>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12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r="1305"/>
          <a:stretch>
            <a:fillRect/>
          </a:stretch>
        </p:blipFill>
        <p:spPr>
          <a:xfrm>
            <a:off x="6606862" y="489397"/>
            <a:ext cx="5482649" cy="2485414"/>
          </a:xfrm>
          <a:prstGeom prst="rect">
            <a:avLst/>
          </a:prstGeom>
          <a:noFill/>
          <a:ln>
            <a:noFill/>
          </a:ln>
        </p:spPr>
      </p:pic>
      <p:sp>
        <p:nvSpPr>
          <p:cNvPr id="7" name="Rectangle 6"/>
          <p:cNvSpPr/>
          <p:nvPr/>
        </p:nvSpPr>
        <p:spPr>
          <a:xfrm>
            <a:off x="-1" y="0"/>
            <a:ext cx="6478073" cy="7109639"/>
          </a:xfrm>
          <a:prstGeom prst="rect">
            <a:avLst/>
          </a:prstGeom>
        </p:spPr>
        <p:txBody>
          <a:bodyPr wrap="square">
            <a:spAutoFit/>
          </a:bodyPr>
          <a:lstStyle/>
          <a:p>
            <a:pPr algn="just"/>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8: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vi-VN" sz="2400" dirty="0">
                <a:latin typeface="Times New Roman" panose="02020603050405020304" pitchFamily="18" charset="0"/>
                <a:ea typeface="Calibri" panose="020F0502020204030204" pitchFamily="34" charset="0"/>
                <a:cs typeface="Times New Roman" panose="02020603050405020304" pitchFamily="18" charset="0"/>
              </a:rPr>
              <a:t> cấu trúc tuổi của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t</a:t>
            </a:r>
            <a:r>
              <a:rPr lang="vi-VN" sz="2400" dirty="0">
                <a:latin typeface="Times New Roman" panose="02020603050405020304" pitchFamily="18" charset="0"/>
                <a:ea typeface="Calibri" panose="020F0502020204030204" pitchFamily="34" charset="0"/>
                <a:cs typeface="Times New Roman" panose="02020603050405020304" pitchFamily="18" charset="0"/>
              </a:rPr>
              <a:t>rên một hòn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trước và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Biết rằng ngoài hoạt động săn bắt, điều kiện môi trường sống trong toàn bộ thời gian nghiên cứu không có biến động lớn. Có bao nhiêu phát biểu sau đây đúng?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Do 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nên quần thể này không còn nhóm tuổi sau sinh sản.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Sau hai năm bị săn bắt, quần thể có tháp tuổi dạng phát triển.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vi-VN" sz="2400" dirty="0">
                <a:latin typeface="Times New Roman" panose="02020603050405020304" pitchFamily="18" charset="0"/>
                <a:cs typeface="Times New Roman" panose="02020603050405020304" pitchFamily="18" charset="0"/>
              </a:rPr>
              <a:t> có khả 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làm giảm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1.</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69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39" y="133966"/>
            <a:ext cx="11711167" cy="4195481"/>
          </a:xfrm>
        </p:spPr>
        <p:txBody>
          <a:bodyPr>
            <a:noAutofit/>
          </a:bodyPr>
          <a:lstStyle/>
          <a:p>
            <a:pPr marL="0" indent="0">
              <a:buNone/>
            </a:pPr>
            <a:r>
              <a:rPr lang="en-US" sz="2400" b="1" i="1" dirty="0" err="1">
                <a:latin typeface="Times New Roman" panose="02020603050405020304" pitchFamily="18" charset="0"/>
                <a:cs typeface="Times New Roman" panose="02020603050405020304" pitchFamily="18" charset="0"/>
              </a:rPr>
              <a:t>Hướng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dẫn</a:t>
            </a:r>
            <a:r>
              <a:rPr lang="en-US" sz="2400" b="1"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51%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49%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=&gt; (2) </a:t>
            </a:r>
            <a:r>
              <a:rPr lang="en-US" sz="2400" dirty="0" err="1">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75%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25%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1240;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1832) =&gt;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=&gt; (1) </a:t>
            </a:r>
            <a:r>
              <a:rPr lang="en-US" sz="2400" dirty="0" err="1">
                <a:latin typeface="Times New Roman" panose="02020603050405020304" pitchFamily="18" charset="0"/>
                <a:cs typeface="Times New Roman" panose="02020603050405020304" pitchFamily="18" charset="0"/>
              </a:rPr>
              <a:t>Đúng</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=&gt; (3)  </a:t>
            </a:r>
            <a:r>
              <a:rPr lang="en-US" sz="2400" dirty="0" err="1">
                <a:latin typeface="Times New Roman" panose="02020603050405020304" pitchFamily="18" charset="0"/>
                <a:cs typeface="Times New Roman" panose="02020603050405020304" pitchFamily="18" charset="0"/>
              </a:rPr>
              <a:t>Đúng</a:t>
            </a:r>
            <a:endParaRPr lang="en-US" sz="2400" dirty="0">
              <a:latin typeface="Times New Roman" panose="02020603050405020304" pitchFamily="18" charset="0"/>
              <a:cs typeface="Times New Roman" panose="02020603050405020304" pitchFamily="18" charset="0"/>
            </a:endParaRPr>
          </a:p>
          <a:p>
            <a:pPr fontAlgn="base"/>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=&gt; (4) </a:t>
            </a:r>
            <a:r>
              <a:rPr lang="en-US" sz="2400" dirty="0" err="1">
                <a:latin typeface="Times New Roman" panose="02020603050405020304" pitchFamily="18" charset="0"/>
                <a:cs typeface="Times New Roman" panose="02020603050405020304" pitchFamily="18" charset="0"/>
              </a:rPr>
              <a:t>Đúng</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36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065" y="236997"/>
            <a:ext cx="11363436" cy="4888795"/>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Mật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endParaRPr lang="en-US" sz="2400" b="1"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 Khái niệm: Mật độ cá thể của quần thể là số lượng cá thể trên một đơn vị diện tích hay thể tích của quần thể.</a:t>
            </a:r>
            <a:endParaRPr lang="en-US"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t>
            </a: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Mật độ cá thể của quần thể có ảnh hưởng tới mức độ sử dụng nguồn sống trong môi trường, tới khả năng sinh sản và tử vong của các cá thể.</a:t>
            </a:r>
            <a:endParaRPr lang="en-US"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 Khi mật độ tăng quá cao, các cá thể cạnh tranh gay gắt giành thức ăn, nơi ở,...dẫn tới tỉ lệ tử vong tăng cao.</a:t>
            </a:r>
            <a:endParaRPr lang="en-US"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 Khi mật độ giảm, thức ăn dồi dào thì các cá thể trong quần thể tăng cường hỗ trợ lẫn nhau.</a:t>
            </a:r>
            <a:endParaRPr lang="en-US"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 Mật độ cá thể của quần thể thay đổi theo mùa, năm hoặc tuỳ theo điều kiện của môi trường sống.</a:t>
            </a:r>
            <a:endParaRPr lang="en-US" sz="2400" dirty="0">
              <a:latin typeface="Times New Roman" panose="02020603050405020304" pitchFamily="18" charset="0"/>
              <a:cs typeface="Times New Roman" panose="02020603050405020304" pitchFamily="18" charset="0"/>
            </a:endParaRPr>
          </a:p>
          <a:p>
            <a:pPr>
              <a:buFontTx/>
              <a:buChar char="-"/>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70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9" y="249875"/>
            <a:ext cx="7405351" cy="4541066"/>
          </a:xfrm>
        </p:spPr>
        <p:txBody>
          <a:bodyPr>
            <a:noAutofit/>
          </a:bodyPr>
          <a:lstStyle/>
          <a:p>
            <a:pPr marL="0" indent="0">
              <a:buNone/>
            </a:pPr>
            <a:r>
              <a:rPr lang="pt-BR" sz="2400" b="1" dirty="0">
                <a:latin typeface="Times New Roman" panose="02020603050405020304" pitchFamily="18" charset="0"/>
                <a:cs typeface="Times New Roman" panose="02020603050405020304" pitchFamily="18" charset="0"/>
              </a:rPr>
              <a:t>6. Tăng trưởng của quần thể</a:t>
            </a:r>
          </a:p>
          <a:p>
            <a:pPr marL="0" indent="0">
              <a:buNone/>
            </a:pPr>
            <a:r>
              <a:rPr lang="pt-BR" sz="2400" b="1" dirty="0">
                <a:latin typeface="Times New Roman" panose="02020603050405020304" pitchFamily="18" charset="0"/>
                <a:cs typeface="Times New Roman" panose="02020603050405020304" pitchFamily="18" charset="0"/>
              </a:rPr>
              <a:t>a. Tăng trưởng theo tiềm năng sinh học</a:t>
            </a:r>
          </a:p>
          <a:p>
            <a:pPr marL="0" indent="0">
              <a:buNone/>
            </a:pP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Nguồn sống của môi trường dồi dào và sức sinh sản của các cá thể trong quần thể là rất lớn.</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Quần thể tăng trưởng theo tiềm năng sinh học, đường cong tăng trưởng có dạng hình chữ J.</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Có nhiều loài tăng trưởng theo tiềm năng sinh học, là các loài sinh sản lớn, khả năng sống sót cao khi điều kiện thuận lợi như nấm, tảo,…</a:t>
            </a:r>
            <a:endParaRPr lang="pt-BR"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a:t>
            </a:r>
            <a:r>
              <a:rPr lang="en-US" sz="2400" b="1" dirty="0">
                <a:latin typeface="Times New Roman" panose="02020603050405020304" pitchFamily="18" charset="0"/>
                <a:cs typeface="Times New Roman" panose="02020603050405020304" pitchFamily="18" charset="0"/>
              </a:rPr>
              <a:t>)</a:t>
            </a:r>
          </a:p>
          <a:p>
            <a:pPr marL="0" indent="0">
              <a:buNone/>
            </a:pPr>
            <a:r>
              <a:rPr lang="vi-VN" sz="2400" dirty="0"/>
              <a:t>- Trong thực tế, điều kiện ngoại cảnh không phải lúc nào cũng thuận lợi, sức sinh sản không phải lúc nào cũng lớn.</a:t>
            </a:r>
            <a:br>
              <a:rPr lang="vi-VN" sz="2400" dirty="0"/>
            </a:br>
            <a:r>
              <a:rPr lang="vi-VN" sz="2400" dirty="0"/>
              <a:t>- Đường cong tăng trưởng thực tế có hình chữ S.</a:t>
            </a:r>
            <a:br>
              <a:rPr lang="vi-VN" sz="2400" dirty="0"/>
            </a:br>
            <a:r>
              <a:rPr lang="vi-VN" sz="2400" dirty="0"/>
              <a:t>- Một số loài có kích thước lớn, sức sinh sản ít, tuổi thọ cao, đòi hỏi điều kiện chăm sóc cao thì tăng trưởng theo thực tế như voi, bò tót, cây gỗ trong rừng,...</a:t>
            </a:r>
            <a:br>
              <a:rPr lang="vi-VN" sz="2400" dirty="0"/>
            </a:b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534140" y="125849"/>
            <a:ext cx="4231077" cy="3304694"/>
          </a:xfrm>
          <a:prstGeom prst="rect">
            <a:avLst/>
          </a:prstGeom>
        </p:spPr>
      </p:pic>
      <p:sp>
        <p:nvSpPr>
          <p:cNvPr id="5" name="TextBox 4"/>
          <p:cNvSpPr txBox="1"/>
          <p:nvPr/>
        </p:nvSpPr>
        <p:spPr>
          <a:xfrm>
            <a:off x="7963293" y="125849"/>
            <a:ext cx="3642942" cy="707886"/>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Tăng trường kích thước của quần thể sâu trong môi trường lí tưởng. </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377528" y="3976219"/>
            <a:ext cx="4814472" cy="2881781"/>
          </a:xfrm>
          <a:prstGeom prst="rect">
            <a:avLst/>
          </a:prstGeom>
        </p:spPr>
      </p:pic>
      <p:sp>
        <p:nvSpPr>
          <p:cNvPr id="7" name="TextBox 6"/>
          <p:cNvSpPr txBox="1"/>
          <p:nvPr/>
        </p:nvSpPr>
        <p:spPr>
          <a:xfrm>
            <a:off x="7715336" y="3430543"/>
            <a:ext cx="4211391" cy="646331"/>
          </a:xfrm>
          <a:prstGeom prst="rect">
            <a:avLst/>
          </a:prstGeom>
          <a:noFill/>
        </p:spPr>
        <p:txBody>
          <a:bodyPr wrap="square" rtlCol="0">
            <a:spAutoFit/>
          </a:bodyPr>
          <a:lstStyle/>
          <a:p>
            <a:r>
              <a:rPr lang="vi-VN" dirty="0">
                <a:solidFill>
                  <a:srgbClr val="FF0000"/>
                </a:solidFill>
              </a:rPr>
              <a:t>Sự tăng trưởng kích thước của quần thể cá trong môi trường bị giới hạn</a:t>
            </a:r>
            <a:endParaRPr lang="en-US" dirty="0">
              <a:solidFill>
                <a:srgbClr val="FF0000"/>
              </a:solidFill>
            </a:endParaRPr>
          </a:p>
        </p:txBody>
      </p:sp>
    </p:spTree>
    <p:extLst>
      <p:ext uri="{BB962C8B-B14F-4D97-AF65-F5344CB8AC3E}">
        <p14:creationId xmlns:p14="http://schemas.microsoft.com/office/powerpoint/2010/main" val="251497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33" y="55906"/>
            <a:ext cx="10861161" cy="2635779"/>
          </a:xfrm>
        </p:spPr>
        <p:txBody>
          <a:bodyPr>
            <a:no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9</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r="2225"/>
          <a:stretch>
            <a:fillRect/>
          </a:stretch>
        </p:blipFill>
        <p:spPr>
          <a:xfrm>
            <a:off x="6987117" y="1004946"/>
            <a:ext cx="5151254" cy="3090535"/>
          </a:xfrm>
          <a:prstGeom prst="rect">
            <a:avLst/>
          </a:prstGeom>
          <a:ln>
            <a:noFill/>
          </a:ln>
        </p:spPr>
      </p:pic>
      <p:sp>
        <p:nvSpPr>
          <p:cNvPr id="5" name="TextBox 4"/>
          <p:cNvSpPr txBox="1"/>
          <p:nvPr/>
        </p:nvSpPr>
        <p:spPr>
          <a:xfrm>
            <a:off x="36501" y="1373795"/>
            <a:ext cx="6811084" cy="5632311"/>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(3) Ở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1.</a:t>
            </a:r>
            <a:r>
              <a:rPr lang="en-US" sz="2400" b="1" dirty="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	C.</a:t>
            </a:r>
            <a:r>
              <a:rPr lang="en-US" sz="2400" dirty="0">
                <a:latin typeface="Times New Roman" panose="02020603050405020304" pitchFamily="18" charset="0"/>
                <a:cs typeface="Times New Roman" panose="02020603050405020304" pitchFamily="18" charset="0"/>
              </a:rPr>
              <a:t> 3.</a:t>
            </a:r>
            <a:r>
              <a:rPr lang="en-US" sz="2400" b="1" dirty="0">
                <a:latin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cs typeface="Times New Roman" panose="02020603050405020304" pitchFamily="18" charset="0"/>
              </a:rPr>
              <a:t> 4.</a:t>
            </a:r>
          </a:p>
          <a:p>
            <a:pPr algn="just"/>
            <a:endParaRPr lang="en-US" sz="2400" dirty="0"/>
          </a:p>
        </p:txBody>
      </p:sp>
    </p:spTree>
    <p:extLst>
      <p:ext uri="{BB962C8B-B14F-4D97-AF65-F5344CB8AC3E}">
        <p14:creationId xmlns:p14="http://schemas.microsoft.com/office/powerpoint/2010/main" val="303734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22" y="391543"/>
            <a:ext cx="9586153" cy="5584254"/>
          </a:xfrm>
        </p:spPr>
        <p:txBody>
          <a:bodyPr>
            <a:noAutofit/>
          </a:bodyPr>
          <a:lstStyle/>
          <a:p>
            <a:pPr marL="0" indent="0">
              <a:buNone/>
            </a:pPr>
            <a:r>
              <a:rPr lang="en-US" sz="2400" b="1" i="1" dirty="0" err="1">
                <a:latin typeface="Times New Roman" panose="02020603050405020304" pitchFamily="18" charset="0"/>
                <a:cs typeface="Times New Roman" panose="02020603050405020304" pitchFamily="18" charset="0"/>
              </a:rPr>
              <a:t>Hướng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dẫn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sai</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S.</a:t>
            </a: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sai</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trội</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vong</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299594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5" y="274444"/>
            <a:ext cx="11678562" cy="5841831"/>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A. MÔI TRƯỜNG VÀ CÁC NHÂN TỐ SINH THÁI</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rPr>
              <a:t>Môi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sống</a:t>
            </a:r>
            <a:r>
              <a:rPr lang="en-US" sz="2400" dirty="0">
                <a:effectLst/>
                <a:latin typeface="Times New Roman" panose="02020603050405020304" pitchFamily="18" charset="0"/>
                <a:ea typeface="Calibri" panose="020F0502020204030204" pitchFamily="34" charset="0"/>
              </a:rPr>
              <a:t> bao </a:t>
            </a:r>
            <a:r>
              <a:rPr lang="en-US" sz="2400" dirty="0" err="1">
                <a:effectLst/>
                <a:latin typeface="Times New Roman" panose="02020603050405020304" pitchFamily="18" charset="0"/>
                <a:ea typeface="Calibri" panose="020F0502020204030204" pitchFamily="34" charset="0"/>
              </a:rPr>
              <a:t>gồm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a:t>
            </a:r>
            <a:r>
              <a:rPr lang="en-US" sz="2400" dirty="0">
                <a:effectLst/>
                <a:latin typeface="Times New Roman" panose="02020603050405020304" pitchFamily="18" charset="0"/>
                <a:ea typeface="Calibri" panose="020F0502020204030204" pitchFamily="34" charset="0"/>
              </a:rPr>
              <a:t> bao </a:t>
            </a:r>
            <a:r>
              <a:rPr lang="en-US" sz="2400" dirty="0" err="1">
                <a:effectLst/>
                <a:latin typeface="Times New Roman" panose="02020603050405020304" pitchFamily="18" charset="0"/>
                <a:ea typeface="Calibri" panose="020F0502020204030204" pitchFamily="34" charset="0"/>
              </a:rPr>
              <a:t>quanh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ảnh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hưởng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đến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tồn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trưởng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triển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vật</a:t>
            </a:r>
            <a:r>
              <a:rPr lang="en-US" sz="2400" dirty="0">
                <a:effectLst/>
                <a:latin typeface="Times New Roman" panose="02020603050405020304" pitchFamily="18" charset="0"/>
                <a:ea typeface="Calibri" panose="020F0502020204030204" pitchFamily="34" charset="0"/>
              </a:rPr>
              <a:t>.</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a:t>
            </a:r>
            <a:r>
              <a:rPr lang="en-US" sz="2400" dirty="0">
                <a:latin typeface="Times New Roman" panose="02020603050405020304" pitchFamily="18" charset="0"/>
                <a:cs typeface="Times New Roman" panose="02020603050405020304" pitchFamily="18" charset="0"/>
              </a:rPr>
              <a:t> VD: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sói</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(VD: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cẩu</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VD: </a:t>
            </a:r>
            <a:r>
              <a:rPr lang="en-US" sz="2400" dirty="0" err="1">
                <a:latin typeface="Times New Roman" panose="02020603050405020304" pitchFamily="18" charset="0"/>
                <a:cs typeface="Times New Roman" panose="02020603050405020304" pitchFamily="18" charset="0"/>
              </a:rPr>
              <a:t>giun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4901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17" y="95330"/>
            <a:ext cx="8946541" cy="4195481"/>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10</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4517" y="1454252"/>
            <a:ext cx="4809727" cy="3918384"/>
          </a:xfrm>
          <a:prstGeom prst="rect">
            <a:avLst/>
          </a:prstGeom>
          <a:noFill/>
          <a:ln>
            <a:noFill/>
          </a:ln>
        </p:spPr>
      </p:pic>
      <p:sp>
        <p:nvSpPr>
          <p:cNvPr id="5" name="TextBox 4"/>
          <p:cNvSpPr txBox="1"/>
          <p:nvPr/>
        </p:nvSpPr>
        <p:spPr>
          <a:xfrm>
            <a:off x="5061397" y="0"/>
            <a:ext cx="7014693" cy="686341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tiềm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J</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thiểu</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J</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hữu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sai</a:t>
            </a:r>
            <a:r>
              <a:rPr lang="en-US" sz="2200"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A.</a:t>
            </a:r>
            <a:r>
              <a:rPr lang="en-US" sz="2200" dirty="0">
                <a:latin typeface="Times New Roman" panose="02020603050405020304" pitchFamily="18" charset="0"/>
                <a:cs typeface="Times New Roman" panose="02020603050405020304" pitchFamily="18" charset="0"/>
              </a:rPr>
              <a:t> 0	          </a:t>
            </a:r>
            <a:r>
              <a:rPr lang="en-US" sz="2200" b="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1	</a:t>
            </a:r>
            <a:r>
              <a:rPr lang="en-US" sz="2200" b="1" dirty="0">
                <a:latin typeface="Times New Roman" panose="02020603050405020304" pitchFamily="18" charset="0"/>
                <a:cs typeface="Times New Roman" panose="02020603050405020304" pitchFamily="18" charset="0"/>
              </a:rPr>
              <a:t>C.</a:t>
            </a:r>
            <a:r>
              <a:rPr lang="en-US" sz="2200" dirty="0">
                <a:latin typeface="Times New Roman" panose="02020603050405020304" pitchFamily="18" charset="0"/>
                <a:cs typeface="Times New Roman" panose="02020603050405020304" pitchFamily="18" charset="0"/>
              </a:rPr>
              <a:t> 2    	</a:t>
            </a:r>
            <a:r>
              <a:rPr lang="en-US" sz="2200" b="1" dirty="0">
                <a:latin typeface="Times New Roman" panose="02020603050405020304" pitchFamily="18" charset="0"/>
                <a:cs typeface="Times New Roman" panose="02020603050405020304" pitchFamily="18" charset="0"/>
              </a:rPr>
              <a:t>D.</a:t>
            </a:r>
            <a:r>
              <a:rPr lang="en-US" sz="2200" dirty="0">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335667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17" y="95330"/>
            <a:ext cx="8946541" cy="4195481"/>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10</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4517" y="1454252"/>
            <a:ext cx="4809727" cy="3918384"/>
          </a:xfrm>
          <a:prstGeom prst="rect">
            <a:avLst/>
          </a:prstGeom>
          <a:noFill/>
          <a:ln>
            <a:noFill/>
          </a:ln>
        </p:spPr>
      </p:pic>
      <p:sp>
        <p:nvSpPr>
          <p:cNvPr id="5" name="TextBox 4"/>
          <p:cNvSpPr txBox="1"/>
          <p:nvPr/>
        </p:nvSpPr>
        <p:spPr>
          <a:xfrm>
            <a:off x="5061397" y="0"/>
            <a:ext cx="7014693" cy="6863417"/>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tiềm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J</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thiểu</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3. </a:t>
            </a:r>
            <a:r>
              <a:rPr lang="en-US" sz="2200" dirty="0" err="1">
                <a:solidFill>
                  <a:srgbClr val="FF0000"/>
                </a:solidFill>
                <a:latin typeface="Times New Roman" panose="02020603050405020304" pitchFamily="18" charset="0"/>
                <a:cs typeface="Times New Roman" panose="02020603050405020304" pitchFamily="18" charset="0"/>
              </a:rPr>
              <a:t>Trong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điều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kiện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môi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trường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bị</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giới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hạn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đường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cong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tăng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trưởng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có</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dạng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chữ</a:t>
            </a:r>
            <a:r>
              <a:rPr lang="en-US" sz="2200" dirty="0">
                <a:solidFill>
                  <a:srgbClr val="FF0000"/>
                </a:solidFill>
                <a:latin typeface="Times New Roman" panose="02020603050405020304" pitchFamily="18" charset="0"/>
                <a:cs typeface="Times New Roman" panose="02020603050405020304" pitchFamily="18" charset="0"/>
              </a:rPr>
              <a:t> J</a:t>
            </a:r>
            <a:r>
              <a:rPr lang="vi-VN" sz="2200" dirty="0">
                <a:solidFill>
                  <a:srgbClr val="FF0000"/>
                </a:solidFill>
                <a:latin typeface="Times New Roman" panose="02020603050405020304" pitchFamily="18" charset="0"/>
                <a:cs typeface="Times New Roman" panose="02020603050405020304" pitchFamily="18" charset="0"/>
              </a:rPr>
              <a:t>.</a:t>
            </a:r>
            <a:endParaRPr lang="en-US" sz="2200" dirty="0">
              <a:solidFill>
                <a:srgbClr val="FF0000"/>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bởi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5. </a:t>
            </a:r>
            <a:r>
              <a:rPr lang="en-US" sz="2200" dirty="0" err="1">
                <a:solidFill>
                  <a:srgbClr val="FF0000"/>
                </a:solidFill>
                <a:latin typeface="Times New Roman" panose="02020603050405020304" pitchFamily="18" charset="0"/>
                <a:cs typeface="Times New Roman" panose="02020603050405020304" pitchFamily="18" charset="0"/>
              </a:rPr>
              <a:t>Thực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tế</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có</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môi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trường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lí</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tưởng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nhiều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loài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kích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thước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cơ</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thể</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nhỏ</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tuổi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thọ</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thấp</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tăng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trưởng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gần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với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kiểu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hàm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mũ</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Tuy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nhiên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theo</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thời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gian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số</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lượng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của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chúng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tăng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rất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nhanh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nhưng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thường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giảm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đột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ngột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ngay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cả</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kích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thước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quần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thể</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chưa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đạt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tối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đa</a:t>
            </a:r>
            <a:r>
              <a:rPr lang="en-US" sz="2200" dirty="0">
                <a:solidFill>
                  <a:srgbClr val="FF0000"/>
                </a:solidFill>
                <a:latin typeface="Times New Roman" panose="02020603050405020304" pitchFamily="18" charset="0"/>
                <a:cs typeface="Times New Roman" panose="02020603050405020304" pitchFamily="18" charset="0"/>
              </a:rPr>
              <a:t> do </a:t>
            </a:r>
            <a:r>
              <a:rPr lang="en-US" sz="2200" dirty="0" err="1">
                <a:solidFill>
                  <a:srgbClr val="FF0000"/>
                </a:solidFill>
                <a:latin typeface="Times New Roman" panose="02020603050405020304" pitchFamily="18" charset="0"/>
                <a:cs typeface="Times New Roman" panose="02020603050405020304" pitchFamily="18" charset="0"/>
              </a:rPr>
              <a:t>chúng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mẫn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cảm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với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động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của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nhân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tố</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hữu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sinh</a:t>
            </a:r>
            <a:r>
              <a:rPr lang="en-US" sz="2200" dirty="0">
                <a:solidFill>
                  <a:srgbClr val="FF0000"/>
                </a:solidFill>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xét</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sai</a:t>
            </a:r>
            <a:r>
              <a:rPr lang="en-US" sz="2200" dirty="0">
                <a:latin typeface="Times New Roman" panose="02020603050405020304" pitchFamily="18" charset="0"/>
                <a:cs typeface="Times New Roman" panose="02020603050405020304" pitchFamily="18" charset="0"/>
              </a:rPr>
              <a:t>?</a:t>
            </a:r>
          </a:p>
          <a:p>
            <a:r>
              <a:rPr lang="en-US" sz="2200" b="1" dirty="0">
                <a:latin typeface="Times New Roman" panose="02020603050405020304" pitchFamily="18" charset="0"/>
                <a:cs typeface="Times New Roman" panose="02020603050405020304" pitchFamily="18" charset="0"/>
              </a:rPr>
              <a:t>	A.</a:t>
            </a:r>
            <a:r>
              <a:rPr lang="en-US" sz="2200" dirty="0">
                <a:latin typeface="Times New Roman" panose="02020603050405020304" pitchFamily="18" charset="0"/>
                <a:cs typeface="Times New Roman" panose="02020603050405020304" pitchFamily="18" charset="0"/>
              </a:rPr>
              <a:t> 0	          </a:t>
            </a:r>
            <a:r>
              <a:rPr lang="en-US" sz="2200" b="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1	</a:t>
            </a:r>
            <a:r>
              <a:rPr lang="en-US" sz="2200" b="1" u="sng" dirty="0">
                <a:solidFill>
                  <a:srgbClr val="FF0000"/>
                </a:solidFill>
                <a:latin typeface="Times New Roman" panose="02020603050405020304" pitchFamily="18" charset="0"/>
                <a:cs typeface="Times New Roman" panose="02020603050405020304" pitchFamily="18" charset="0"/>
              </a:rPr>
              <a:t>C.</a:t>
            </a:r>
            <a:r>
              <a:rPr lang="en-US" sz="2200" u="sng" dirty="0">
                <a:solidFill>
                  <a:srgbClr val="FF0000"/>
                </a:solidFill>
                <a:latin typeface="Times New Roman" panose="02020603050405020304" pitchFamily="18" charset="0"/>
                <a:cs typeface="Times New Roman" panose="02020603050405020304" pitchFamily="18" charset="0"/>
              </a:rPr>
              <a:t> 2    </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D.</a:t>
            </a:r>
            <a:r>
              <a:rPr lang="en-US" sz="2200" dirty="0">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393773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217" y="378664"/>
            <a:ext cx="11144496" cy="5957742"/>
          </a:xfrm>
        </p:spPr>
        <p:txBody>
          <a:bodyPr>
            <a:normAutofit lnSpcReduction="10000"/>
          </a:bodyPr>
          <a:lstStyle/>
          <a:p>
            <a:pPr marL="0" indent="0">
              <a:buNone/>
            </a:pPr>
            <a:r>
              <a:rPr lang="en-US" sz="2800" b="1" dirty="0">
                <a:latin typeface="Times New Roman" panose="02020603050405020304" pitchFamily="18" charset="0"/>
                <a:cs typeface="Times New Roman" panose="02020603050405020304" pitchFamily="18" charset="0"/>
              </a:rPr>
              <a:t>D. BIẾN ĐỘNG SỐ LƯỢNG CÁ THỂ TRONG QUẦN THỂ</a:t>
            </a:r>
            <a:endParaRPr lang="en-US" sz="2800" dirty="0">
              <a:latin typeface="Times New Roman" panose="02020603050405020304" pitchFamily="18" charset="0"/>
              <a:cs typeface="Times New Roman" panose="02020603050405020304" pitchFamily="18" charset="0"/>
            </a:endParaRPr>
          </a:p>
          <a:p>
            <a:pPr marL="514350" indent="-514350">
              <a:buAutoNum type="arabicPeriod"/>
            </a:pP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endParaRPr lang="en-US" sz="2800" b="1" dirty="0">
              <a:latin typeface="Times New Roman" panose="02020603050405020304" pitchFamily="18" charset="0"/>
              <a:cs typeface="Times New Roman" panose="02020603050405020304" pitchFamily="18" charset="0"/>
            </a:endParaRPr>
          </a:p>
          <a:p>
            <a:pPr>
              <a:buFontTx/>
              <a:buChar char="-"/>
            </a:pP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endParaRPr lang="en-US" sz="2800" b="1" dirty="0">
              <a:latin typeface="Times New Roman" panose="02020603050405020304" pitchFamily="18" charset="0"/>
              <a:cs typeface="Times New Roman" panose="02020603050405020304" pitchFamily="18" charset="0"/>
            </a:endParaRPr>
          </a:p>
          <a:p>
            <a:pPr>
              <a:buFontTx/>
              <a:buChar char="-"/>
            </a:pP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endParaRPr lang="en-US" sz="2800" b="1" dirty="0">
              <a:latin typeface="Times New Roman" panose="02020603050405020304" pitchFamily="18" charset="0"/>
              <a:cs typeface="Times New Roman" panose="02020603050405020304" pitchFamily="18" charset="0"/>
            </a:endParaRPr>
          </a:p>
          <a:p>
            <a:pPr>
              <a:buFontTx/>
              <a:buChar char="-"/>
            </a:pP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a:p>
            <a:pPr>
              <a:buFontTx/>
              <a:buChar char="-"/>
            </a:pP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hữu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3. Ý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4.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endParaRPr lang="en-US" sz="2800" b="1" dirty="0">
              <a:latin typeface="Times New Roman" panose="02020603050405020304" pitchFamily="18" charset="0"/>
              <a:cs typeface="Times New Roman" panose="02020603050405020304" pitchFamily="18" charset="0"/>
            </a:endParaRPr>
          </a:p>
          <a:p>
            <a:pPr marL="514350" indent="-514350">
              <a:buAutoNum type="alphaLcPeriod"/>
            </a:pP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chỉnh</a:t>
            </a:r>
            <a:endParaRPr lang="en-US" sz="2800" b="1"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16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402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60" y="146846"/>
            <a:ext cx="12093240" cy="6749791"/>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thái</a:t>
            </a:r>
            <a:endParaRPr lang="en-US" sz="2400" b="1" dirty="0">
              <a:latin typeface="Times New Roman" panose="02020603050405020304" pitchFamily="18" charset="0"/>
              <a:cs typeface="Times New Roman" panose="02020603050405020304" pitchFamily="18" charset="0"/>
            </a:endParaRPr>
          </a:p>
          <a:p>
            <a:pPr>
              <a:buFontTx/>
              <a:buChar char="-"/>
            </a:pP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rPr>
              <a:t>Là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môi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ảnh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hưởng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đời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vật</a:t>
            </a:r>
            <a:r>
              <a:rPr lang="en-US" sz="2400" dirty="0">
                <a:effectLst/>
                <a:latin typeface="Times New Roman" panose="02020603050405020304" pitchFamily="18" charset="0"/>
                <a:ea typeface="Calibri" panose="020F0502020204030204" pitchFamily="34" charset="0"/>
              </a:rPr>
              <a:t>.</a:t>
            </a:r>
            <a:endParaRPr lang="en-US" sz="2400" b="1" dirty="0">
              <a:solidFill>
                <a:srgbClr val="FFFF00"/>
              </a:solidFill>
              <a:latin typeface="Times New Roman" panose="02020603050405020304" pitchFamily="18" charset="0"/>
              <a:cs typeface="Times New Roman" panose="02020603050405020304" pitchFamily="18" charset="0"/>
            </a:endParaRPr>
          </a:p>
          <a:p>
            <a:pPr>
              <a:buFontTx/>
              <a:buChar char="-"/>
            </a:pP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Hữu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hữu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hữu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hay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hữu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1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0" indent="0">
              <a:buNone/>
            </a:pPr>
            <a:r>
              <a:rPr lang="en-US" sz="2200" b="1" dirty="0">
                <a:latin typeface="Times New Roman" panose="02020603050405020304" pitchFamily="18" charset="0"/>
                <a:cs typeface="Times New Roman" panose="02020603050405020304" pitchFamily="18" charset="0"/>
              </a:rPr>
              <a:t>3. </a:t>
            </a:r>
            <a:r>
              <a:rPr lang="en-US" sz="2200" b="1" dirty="0" err="1">
                <a:latin typeface="Times New Roman" panose="02020603050405020304" pitchFamily="18" charset="0"/>
                <a:cs typeface="Times New Roman" panose="02020603050405020304" pitchFamily="18" charset="0"/>
              </a:rPr>
              <a:t>Giới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sinh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thái</a:t>
            </a:r>
            <a:endParaRPr lang="en-US" sz="2200" b="1" dirty="0">
              <a:latin typeface="Times New Roman" panose="02020603050405020304" pitchFamily="18" charset="0"/>
              <a:cs typeface="Times New Roman" panose="02020603050405020304" pitchFamily="18" charset="0"/>
            </a:endParaRPr>
          </a:p>
          <a:p>
            <a:pPr>
              <a:buFontTx/>
              <a:buChar char="-"/>
            </a:pPr>
            <a:r>
              <a:rPr lang="en-US" sz="2200" b="1" dirty="0" err="1">
                <a:latin typeface="Times New Roman" panose="02020603050405020304" pitchFamily="18" charset="0"/>
                <a:cs typeface="Times New Roman" panose="02020603050405020304" pitchFamily="18" charset="0"/>
              </a:rPr>
              <a:t>Khái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niệm</a:t>
            </a:r>
            <a:r>
              <a:rPr lang="en-US" sz="2200" b="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rPr>
              <a:t>Là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khoảng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giá</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xác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định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của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một</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nhân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tố</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sinh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thái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của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môi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trường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đó</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sinh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vật</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có</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thể</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tồn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tại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và</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phát</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triển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ổn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định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theo</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thời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gian</a:t>
            </a:r>
            <a:r>
              <a:rPr lang="en-US" sz="2200" dirty="0">
                <a:effectLst/>
                <a:latin typeface="Times New Roman" panose="02020603050405020304" pitchFamily="18" charset="0"/>
                <a:ea typeface="Calibri" panose="020F0502020204030204" pitchFamily="34" charset="0"/>
              </a:rPr>
              <a:t>.</a:t>
            </a:r>
            <a:endParaRPr lang="en-US" sz="2200" b="1" dirty="0">
              <a:solidFill>
                <a:srgbClr val="FFFF00"/>
              </a:solidFill>
              <a:latin typeface="Times New Roman" panose="02020603050405020304" pitchFamily="18" charset="0"/>
              <a:cs typeface="Times New Roman" panose="02020603050405020304" pitchFamily="18" charset="0"/>
            </a:endParaRPr>
          </a:p>
          <a:p>
            <a:pPr>
              <a:buFontTx/>
              <a:buChar char="-"/>
            </a:pP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a:t>
            </a:r>
          </a:p>
          <a:p>
            <a:pPr>
              <a:buFontTx/>
              <a:buChar char="-"/>
            </a:pP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lưu</a:t>
            </a:r>
            <a:r>
              <a:rPr lang="en-US" sz="2200" dirty="0">
                <a:latin typeface="Times New Roman" panose="02020603050405020304" pitchFamily="18" charset="0"/>
                <a:cs typeface="Times New Roman" panose="02020603050405020304" pitchFamily="18" charset="0"/>
              </a:rPr>
              <a:t> ý: </a:t>
            </a:r>
          </a:p>
          <a:p>
            <a:pPr marL="0" indent="0">
              <a:buNone/>
            </a:pPr>
            <a:r>
              <a:rPr lang="en-US" sz="2200" dirty="0">
                <a:latin typeface="Times New Roman" panose="02020603050405020304" pitchFamily="18" charset="0"/>
                <a:cs typeface="Times New Roman" panose="02020603050405020304" pitchFamily="18" charset="0"/>
              </a:rPr>
              <a:t>+ Trong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a:t>
            </a:r>
            <a:endParaRPr lang="en-US" sz="2200" dirty="0">
              <a:solidFill>
                <a:srgbClr val="FFFF00"/>
              </a:solidFill>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Những loài có giới hạn sinh thái rộng đối với nhiều </a:t>
            </a:r>
            <a:r>
              <a:rPr lang="en-US" sz="2200" dirty="0" err="1">
                <a:latin typeface="Times New Roman" panose="02020603050405020304" pitchFamily="18" charset="0"/>
                <a:cs typeface="Times New Roman" panose="02020603050405020304" pitchFamily="18" charset="0"/>
              </a:rPr>
              <a:t>nhân</a:t>
            </a:r>
            <a:r>
              <a:rPr lang="vi-VN" sz="2200" dirty="0">
                <a:latin typeface="Times New Roman" panose="02020603050405020304" pitchFamily="18" charset="0"/>
                <a:cs typeface="Times New Roman" panose="02020603050405020304" pitchFamily="18" charset="0"/>
              </a:rPr>
              <a:t> tố, chúng có vùng phân bố rộng.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Những loài có giới hạn sinh thái rộng đối với một 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vi-VN" sz="2200" dirty="0">
                <a:latin typeface="Times New Roman" panose="02020603050405020304" pitchFamily="18" charset="0"/>
                <a:cs typeface="Times New Roman" panose="02020603050405020304" pitchFamily="18" charset="0"/>
              </a:rPr>
              <a:t> tố này, nhưng hẹp đối với một số </a:t>
            </a:r>
            <a:r>
              <a:rPr lang="en-US" sz="2200" dirty="0" err="1">
                <a:latin typeface="Times New Roman" panose="02020603050405020304" pitchFamily="18" charset="0"/>
                <a:cs typeface="Times New Roman" panose="02020603050405020304" pitchFamily="18" charset="0"/>
              </a:rPr>
              <a:t>nhân</a:t>
            </a:r>
            <a:r>
              <a:rPr lang="vi-VN" sz="2200" dirty="0">
                <a:latin typeface="Times New Roman" panose="02020603050405020304" pitchFamily="18" charset="0"/>
                <a:cs typeface="Times New Roman" panose="02020603050405020304" pitchFamily="18" charset="0"/>
              </a:rPr>
              <a:t> tố khác, chúng có vùng phân bố hạn chế.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Những loài có giới hạn sinh thái hẹp đối với nhiều yếu tố, chúng có vùng phân bố hẹp. </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Khi một </a:t>
            </a:r>
            <a:r>
              <a:rPr lang="en-US" sz="2200" dirty="0" err="1">
                <a:latin typeface="Times New Roman" panose="02020603050405020304" pitchFamily="18" charset="0"/>
                <a:cs typeface="Times New Roman" panose="02020603050405020304" pitchFamily="18" charset="0"/>
              </a:rPr>
              <a:t>nhân</a:t>
            </a:r>
            <a:r>
              <a:rPr lang="vi-VN" sz="2200" dirty="0">
                <a:latin typeface="Times New Roman" panose="02020603050405020304" pitchFamily="18" charset="0"/>
                <a:cs typeface="Times New Roman" panose="02020603050405020304" pitchFamily="18" charset="0"/>
              </a:rPr>
              <a:t> tố này trở nên kém cực thuận cho đời sống thì </a:t>
            </a:r>
            <a:r>
              <a:rPr lang="en-US" sz="2200" dirty="0" err="1">
                <a:latin typeface="Times New Roman" panose="02020603050405020304" pitchFamily="18" charset="0"/>
                <a:cs typeface="Times New Roman" panose="02020603050405020304" pitchFamily="18" charset="0"/>
              </a:rPr>
              <a:t>sức</a:t>
            </a:r>
            <a:r>
              <a:rPr lang="vi-VN" sz="2200" dirty="0">
                <a:latin typeface="Times New Roman" panose="02020603050405020304" pitchFamily="18" charset="0"/>
                <a:cs typeface="Times New Roman" panose="02020603050405020304" pitchFamily="18" charset="0"/>
              </a:rPr>
              <a:t> chống chịu đối với các </a:t>
            </a:r>
            <a:r>
              <a:rPr lang="en-US" sz="2200" dirty="0" err="1">
                <a:latin typeface="Times New Roman" panose="02020603050405020304" pitchFamily="18" charset="0"/>
                <a:cs typeface="Times New Roman" panose="02020603050405020304" pitchFamily="18" charset="0"/>
              </a:rPr>
              <a:t>nhân</a:t>
            </a:r>
            <a:r>
              <a:rPr lang="vi-VN" sz="2200" dirty="0">
                <a:latin typeface="Times New Roman" panose="02020603050405020304" pitchFamily="18" charset="0"/>
                <a:cs typeface="Times New Roman" panose="02020603050405020304" pitchFamily="18" charset="0"/>
              </a:rPr>
              <a:t> tố khác cũng bị thu hẹp</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Những cơ thể còn non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trùng</a:t>
            </a:r>
            <a:r>
              <a:rPr lang="en-US" sz="2200" dirty="0">
                <a:latin typeface="Times New Roman" panose="02020603050405020304" pitchFamily="18" charset="0"/>
                <a:cs typeface="Times New Roman" panose="02020603050405020304" pitchFamily="18" charset="0"/>
              </a:rPr>
              <a:t>, con non…)</a:t>
            </a:r>
            <a:r>
              <a:rPr lang="vi-VN" sz="2200" dirty="0">
                <a:latin typeface="Times New Roman" panose="02020603050405020304" pitchFamily="18" charset="0"/>
                <a:cs typeface="Times New Roman" panose="02020603050405020304" pitchFamily="18" charset="0"/>
              </a:rPr>
              <a:t> hay cơ thể trưởng 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trạng thái sinh lí thay đổi ( mang trứng, mang thai, mới đẻ, đau ốm,…) thì 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vi-VN" sz="2200" dirty="0">
                <a:latin typeface="Times New Roman" panose="02020603050405020304" pitchFamily="18" charset="0"/>
                <a:cs typeface="Times New Roman" panose="02020603050405020304" pitchFamily="18" charset="0"/>
              </a:rPr>
              <a:t> tố môi trường trở 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vi-VN" sz="2200" dirty="0">
                <a:latin typeface="Times New Roman" panose="02020603050405020304" pitchFamily="18" charset="0"/>
                <a:cs typeface="Times New Roman" panose="02020603050405020304" pitchFamily="18" charset="0"/>
              </a:rPr>
              <a:t> tố giới hạn.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17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668"/>
            <a:ext cx="11964473" cy="6284891"/>
          </a:xfrm>
        </p:spPr>
        <p:txBody>
          <a:bodyPr>
            <a:no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hẹp</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hẹp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a:t>
            </a:r>
          </a:p>
          <a:p>
            <a:pPr marL="0" indent="0">
              <a:buNone/>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A.</a:t>
            </a:r>
            <a:r>
              <a:rPr lang="en-US" sz="2400" dirty="0">
                <a:latin typeface="Times New Roman" panose="02020603050405020304" pitchFamily="18" charset="0"/>
                <a:cs typeface="Times New Roman" panose="02020603050405020304" pitchFamily="18" charset="0"/>
              </a:rPr>
              <a:t> 3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2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1	</a:t>
            </a:r>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4</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39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txBody>
          <a:bodyPr>
            <a:no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còn</a:t>
            </a:r>
            <a:r>
              <a:rPr lang="en-US" sz="2400" dirty="0">
                <a:solidFill>
                  <a:srgbClr val="FF0000"/>
                </a:solidFill>
                <a:latin typeface="Times New Roman" panose="02020603050405020304" pitchFamily="18" charset="0"/>
                <a:cs typeface="Times New Roman" panose="02020603050405020304" pitchFamily="18" charset="0"/>
              </a:rPr>
              <a:t> non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hẹp</a:t>
            </a:r>
            <a:r>
              <a:rPr lang="en-US" sz="24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Khoảng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chịu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khoảng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hẹp</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6. </a:t>
            </a:r>
            <a:r>
              <a:rPr lang="en-US" sz="2400" dirty="0" err="1">
                <a:solidFill>
                  <a:srgbClr val="FF0000"/>
                </a:solidFill>
                <a:latin typeface="Times New Roman" panose="02020603050405020304" pitchFamily="18" charset="0"/>
                <a:cs typeface="Times New Roman" panose="02020603050405020304" pitchFamily="18" charset="0"/>
              </a:rPr>
              <a:t>Loài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vùng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vùng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xích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đạo</a:t>
            </a:r>
            <a:r>
              <a:rPr lang="en-US" sz="24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3	</a:t>
            </a:r>
            <a:r>
              <a:rPr lang="en-US" sz="2400" b="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2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1	</a:t>
            </a:r>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4</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75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605"/>
            <a:ext cx="11913704" cy="6587499"/>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vi-VN" sz="2400" dirty="0">
                <a:latin typeface="Times New Roman" panose="02020603050405020304" pitchFamily="18" charset="0"/>
                <a:cs typeface="Times New Roman" panose="02020603050405020304" pitchFamily="18" charset="0"/>
              </a:rPr>
              <a:t>Giả sử cho 4 loài thú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kí kiệu là A, B, C, D có giới hạn sinh thái cụ thể như sau:</a:t>
            </a: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6643172"/>
              </p:ext>
            </p:extLst>
          </p:nvPr>
        </p:nvGraphicFramePr>
        <p:xfrm>
          <a:off x="489396" y="1455312"/>
          <a:ext cx="10676587" cy="1263613"/>
        </p:xfrm>
        <a:graphic>
          <a:graphicData uri="http://schemas.openxmlformats.org/drawingml/2006/table">
            <a:tbl>
              <a:tblPr firstRow="1" firstCol="1" bandRow="1">
                <a:tableStyleId>{5C22544A-7EE6-4342-B048-85BDC9FD1C3A}</a:tableStyleId>
              </a:tblPr>
              <a:tblGrid>
                <a:gridCol w="2558179">
                  <a:extLst>
                    <a:ext uri="{9D8B030D-6E8A-4147-A177-3AD203B41FA5}">
                      <a16:colId xmlns:a16="http://schemas.microsoft.com/office/drawing/2014/main" val="20000"/>
                    </a:ext>
                  </a:extLst>
                </a:gridCol>
                <a:gridCol w="2029602">
                  <a:extLst>
                    <a:ext uri="{9D8B030D-6E8A-4147-A177-3AD203B41FA5}">
                      <a16:colId xmlns:a16="http://schemas.microsoft.com/office/drawing/2014/main" val="20001"/>
                    </a:ext>
                  </a:extLst>
                </a:gridCol>
                <a:gridCol w="2029602">
                  <a:extLst>
                    <a:ext uri="{9D8B030D-6E8A-4147-A177-3AD203B41FA5}">
                      <a16:colId xmlns:a16="http://schemas.microsoft.com/office/drawing/2014/main" val="20002"/>
                    </a:ext>
                  </a:extLst>
                </a:gridCol>
                <a:gridCol w="2029602">
                  <a:extLst>
                    <a:ext uri="{9D8B030D-6E8A-4147-A177-3AD203B41FA5}">
                      <a16:colId xmlns:a16="http://schemas.microsoft.com/office/drawing/2014/main" val="20003"/>
                    </a:ext>
                  </a:extLst>
                </a:gridCol>
                <a:gridCol w="2029602">
                  <a:extLst>
                    <a:ext uri="{9D8B030D-6E8A-4147-A177-3AD203B41FA5}">
                      <a16:colId xmlns:a16="http://schemas.microsoft.com/office/drawing/2014/main" val="20004"/>
                    </a:ext>
                  </a:extLst>
                </a:gridCol>
              </a:tblGrid>
              <a:tr h="596632">
                <a:tc>
                  <a:txBody>
                    <a:bodyPr/>
                    <a:lstStyle/>
                    <a:p>
                      <a:pPr marL="0" marR="0"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effectLst/>
                          <a:latin typeface="Times New Roman" panose="02020603050405020304" pitchFamily="18" charset="0"/>
                          <a:cs typeface="Times New Roman" panose="02020603050405020304" pitchFamily="18" charset="0"/>
                        </a:rPr>
                        <a:t>Loài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effectLst/>
                          <a:latin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66981">
                <a:tc>
                  <a:txBody>
                    <a:bodyPr/>
                    <a:lstStyle/>
                    <a:p>
                      <a:pPr marL="0" marR="0"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Giới hạn sinh thái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5,6℃ - 42℃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5℃ - 36℃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2℃ - 44℃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effectLst/>
                          <a:latin typeface="Times New Roman" panose="02020603050405020304" pitchFamily="18" charset="0"/>
                          <a:cs typeface="Times New Roman" panose="02020603050405020304" pitchFamily="18" charset="0"/>
                        </a:rPr>
                        <a:t>0℃ - 31,4℃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6"/>
          <p:cNvSpPr/>
          <p:nvPr/>
        </p:nvSpPr>
        <p:spPr>
          <a:xfrm>
            <a:off x="231820" y="2716032"/>
            <a:ext cx="11011436" cy="4189865"/>
          </a:xfrm>
          <a:prstGeom prst="rect">
            <a:avLst/>
          </a:prstGeom>
        </p:spPr>
        <p:txBody>
          <a:bodyPr wrap="square">
            <a:spAutoFit/>
          </a:bodyPr>
          <a:lstStyle/>
          <a:p>
            <a:pPr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latin typeface="Times New Roman" panose="02020603050405020304" pitchFamily="18" charset="0"/>
                <a:ea typeface="Calibri" panose="020F0502020204030204" pitchFamily="34" charset="0"/>
              </a:rPr>
              <a:t>Theo lý thuyết, có bao nhiêu phát biểu sau đây đúng?</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latin typeface="Times New Roman" panose="02020603050405020304" pitchFamily="18" charset="0"/>
                <a:ea typeface="Calibri" panose="020F0502020204030204" pitchFamily="34" charset="0"/>
              </a:rPr>
              <a:t>I. Loài C có vùng phân bố về nhiệt độ rộng nhất.</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latin typeface="Times New Roman" panose="02020603050405020304" pitchFamily="18" charset="0"/>
                <a:ea typeface="Calibri" panose="020F0502020204030204" pitchFamily="34" charset="0"/>
              </a:rPr>
              <a:t>II. Nếu các loài đang xét cùng sống trong một khu vực và nhiệt độ môi trường xuống mức 5,1℃ thì chỉ có một loài có khả năng tồn tại.</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latin typeface="Times New Roman" panose="02020603050405020304" pitchFamily="18" charset="0"/>
                <a:ea typeface="Calibri" panose="020F0502020204030204" pitchFamily="34" charset="0"/>
              </a:rPr>
              <a:t>III. Trình tự vùng phân bố từ hẹp đến rộng về nhiệt độ của các loài theo thứ tự là: B→D→A→C.</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latin typeface="Times New Roman" panose="02020603050405020304" pitchFamily="18" charset="0"/>
                <a:ea typeface="Calibri" panose="020F0502020204030204" pitchFamily="34" charset="0"/>
              </a:rPr>
              <a:t>IV. Tất cả các loài trên đều có khả năng tồn tại ở nhiệt độ 30℃.</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en-US" sz="2400" b="1" dirty="0">
                <a:latin typeface="Times New Roman" panose="02020603050405020304" pitchFamily="18" charset="0"/>
                <a:ea typeface="Calibri" panose="020F0502020204030204" pitchFamily="34" charset="0"/>
              </a:rPr>
              <a:t>	A.</a:t>
            </a:r>
            <a:r>
              <a:rPr lang="en-US" sz="2400"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1.</a:t>
            </a:r>
            <a:r>
              <a:rPr lang="en-US" sz="2400"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B.</a:t>
            </a:r>
            <a:r>
              <a:rPr lang="en-US" sz="2400"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2.</a:t>
            </a:r>
            <a:r>
              <a:rPr lang="en-US" sz="2400"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C.</a:t>
            </a:r>
            <a:r>
              <a:rPr lang="en-US" sz="2400"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3.</a:t>
            </a:r>
            <a:r>
              <a:rPr lang="en-US" sz="2400"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D.</a:t>
            </a:r>
            <a:r>
              <a:rPr lang="en-US" sz="2400" dirty="0">
                <a:latin typeface="Times New Roman" panose="02020603050405020304" pitchFamily="18" charset="0"/>
                <a:ea typeface="Calibri" panose="020F0502020204030204" pitchFamily="34" charset="0"/>
              </a:rPr>
              <a:t> </a:t>
            </a:r>
            <a:r>
              <a:rPr lang="vi-VN" sz="2400" dirty="0">
                <a:latin typeface="Times New Roman" panose="02020603050405020304" pitchFamily="18" charset="0"/>
                <a:ea typeface="Calibri" panose="020F0502020204030204" pitchFamily="34" charset="0"/>
              </a:rPr>
              <a:t>4.</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454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42" y="0"/>
            <a:ext cx="11552348" cy="6568225"/>
          </a:xfrm>
        </p:spPr>
        <p:txBody>
          <a:bodyPr/>
          <a:lstStyle/>
          <a:p>
            <a:pPr marL="0" indent="0">
              <a:buNone/>
            </a:pPr>
            <a:endParaRPr lang="en-US" dirty="0"/>
          </a:p>
          <a:p>
            <a:pPr marL="0" indent="0">
              <a:buNone/>
            </a:pPr>
            <a:endParaRPr lang="en-US" dirty="0"/>
          </a:p>
        </p:txBody>
      </p:sp>
      <p:sp>
        <p:nvSpPr>
          <p:cNvPr id="7" name="Rectangle 6"/>
          <p:cNvSpPr/>
          <p:nvPr/>
        </p:nvSpPr>
        <p:spPr>
          <a:xfrm>
            <a:off x="412123" y="0"/>
            <a:ext cx="9981128" cy="2115451"/>
          </a:xfrm>
          <a:prstGeom prst="rect">
            <a:avLst/>
          </a:prstGeom>
        </p:spPr>
        <p:txBody>
          <a:bodyPr wrap="square">
            <a:spAutoFit/>
          </a:bodyPr>
          <a:lstStyle/>
          <a:p>
            <a:pPr algn="just">
              <a:lnSpc>
                <a:spcPct val="130000"/>
              </a:lnSpc>
              <a:spcBef>
                <a:spcPts val="240"/>
              </a:spcBef>
              <a:spcAft>
                <a:spcPts val="240"/>
              </a:spcAft>
              <a:tabLst>
                <a:tab pos="90170" algn="l"/>
                <a:tab pos="180340" algn="l"/>
                <a:tab pos="360045" algn="l"/>
                <a:tab pos="450215" algn="l"/>
                <a:tab pos="540385" algn="l"/>
                <a:tab pos="900430" algn="l"/>
                <a:tab pos="1620520" algn="l"/>
                <a:tab pos="3240405" algn="l"/>
                <a:tab pos="4860925" algn="l"/>
              </a:tabLst>
            </a:pPr>
            <a:r>
              <a:rPr lang="en-US" sz="2400" b="1" i="1" dirty="0" err="1">
                <a:latin typeface="Times New Roman" panose="02020603050405020304" pitchFamily="18" charset="0"/>
                <a:ea typeface="Times New Roman" panose="02020603050405020304" pitchFamily="18" charset="0"/>
              </a:rPr>
              <a:t>Hướng</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dẫn</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80340" algn="l"/>
                <a:tab pos="360045" algn="l"/>
                <a:tab pos="540385" algn="l"/>
                <a:tab pos="1620520" algn="l"/>
                <a:tab pos="3240405" algn="l"/>
                <a:tab pos="4860925" algn="l"/>
              </a:tabLst>
            </a:pPr>
            <a:r>
              <a:rPr lang="vi-VN" sz="2400" dirty="0">
                <a:latin typeface="Times New Roman" panose="02020603050405020304" pitchFamily="18" charset="0"/>
                <a:ea typeface="Calibri" panose="020F0502020204030204" pitchFamily="34" charset="0"/>
              </a:rPr>
              <a:t>Dựa vào dữ kiện đề bài, ta nhận thấy khoảng giới hạn về nhiệt độ của loài A, B, C, D lần lượt là</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80340" algn="l"/>
                <a:tab pos="360045" algn="l"/>
                <a:tab pos="540385" algn="l"/>
                <a:tab pos="1620520" algn="l"/>
                <a:tab pos="3240405" algn="l"/>
                <a:tab pos="4860925" algn="l"/>
              </a:tabLst>
            </a:pPr>
            <a:endParaRPr lang="en-US" sz="2400" dirty="0">
              <a:effectLst/>
              <a:latin typeface="Times New Roman" panose="02020603050405020304" pitchFamily="18" charset="0"/>
              <a:ea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7226129"/>
              </p:ext>
            </p:extLst>
          </p:nvPr>
        </p:nvGraphicFramePr>
        <p:xfrm>
          <a:off x="528033" y="1704890"/>
          <a:ext cx="9324305" cy="856108"/>
        </p:xfrm>
        <a:graphic>
          <a:graphicData uri="http://schemas.openxmlformats.org/drawingml/2006/table">
            <a:tbl>
              <a:tblPr firstRow="1" firstCol="1" bandRow="1">
                <a:tableStyleId>{5C22544A-7EE6-4342-B048-85BDC9FD1C3A}</a:tableStyleId>
              </a:tblPr>
              <a:tblGrid>
                <a:gridCol w="2498502">
                  <a:extLst>
                    <a:ext uri="{9D8B030D-6E8A-4147-A177-3AD203B41FA5}">
                      <a16:colId xmlns:a16="http://schemas.microsoft.com/office/drawing/2014/main" val="20000"/>
                    </a:ext>
                  </a:extLst>
                </a:gridCol>
                <a:gridCol w="1493950">
                  <a:extLst>
                    <a:ext uri="{9D8B030D-6E8A-4147-A177-3AD203B41FA5}">
                      <a16:colId xmlns:a16="http://schemas.microsoft.com/office/drawing/2014/main" val="20001"/>
                    </a:ext>
                  </a:extLst>
                </a:gridCol>
                <a:gridCol w="1602131">
                  <a:extLst>
                    <a:ext uri="{9D8B030D-6E8A-4147-A177-3AD203B41FA5}">
                      <a16:colId xmlns:a16="http://schemas.microsoft.com/office/drawing/2014/main" val="20002"/>
                    </a:ext>
                  </a:extLst>
                </a:gridCol>
                <a:gridCol w="1864861">
                  <a:extLst>
                    <a:ext uri="{9D8B030D-6E8A-4147-A177-3AD203B41FA5}">
                      <a16:colId xmlns:a16="http://schemas.microsoft.com/office/drawing/2014/main" val="20003"/>
                    </a:ext>
                  </a:extLst>
                </a:gridCol>
                <a:gridCol w="1864861">
                  <a:extLst>
                    <a:ext uri="{9D8B030D-6E8A-4147-A177-3AD203B41FA5}">
                      <a16:colId xmlns:a16="http://schemas.microsoft.com/office/drawing/2014/main" val="20004"/>
                    </a:ext>
                  </a:extLst>
                </a:gridCol>
              </a:tblGrid>
              <a:tr h="0">
                <a:tc>
                  <a:txBody>
                    <a:bodyPr/>
                    <a:lstStyle/>
                    <a:p>
                      <a:pPr marL="0" marR="0"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Loài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effectLst/>
                          <a:latin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effectLst/>
                          <a:latin typeface="Times New Roman" panose="02020603050405020304" pitchFamily="18" charset="0"/>
                          <a:cs typeface="Times New Roman" panose="02020603050405020304" pitchFamily="18" charset="0"/>
                        </a:rPr>
                        <a:t>Giới hạn sinh thái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36,4℃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31℃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a:effectLst/>
                          <a:latin typeface="Times New Roman" panose="02020603050405020304" pitchFamily="18" charset="0"/>
                          <a:cs typeface="Times New Roman" panose="02020603050405020304" pitchFamily="18" charset="0"/>
                        </a:rPr>
                        <a:t>42℃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30000"/>
                        </a:lnSpc>
                        <a:spcBef>
                          <a:spcPts val="240"/>
                        </a:spcBef>
                        <a:spcAft>
                          <a:spcPts val="240"/>
                        </a:spcAft>
                        <a:tabLst>
                          <a:tab pos="90170" algn="l"/>
                          <a:tab pos="114935" algn="l"/>
                          <a:tab pos="180340" algn="l"/>
                          <a:tab pos="360045" algn="l"/>
                          <a:tab pos="540385" algn="l"/>
                          <a:tab pos="1620520" algn="l"/>
                          <a:tab pos="1713865" algn="l"/>
                          <a:tab pos="3240405" algn="l"/>
                          <a:tab pos="3315335" algn="l"/>
                          <a:tab pos="4860925" algn="l"/>
                          <a:tab pos="4914265" algn="l"/>
                        </a:tabLst>
                      </a:pPr>
                      <a:r>
                        <a:rPr lang="vi-VN" sz="2400" dirty="0">
                          <a:effectLst/>
                          <a:latin typeface="Times New Roman" panose="02020603050405020304" pitchFamily="18" charset="0"/>
                          <a:cs typeface="Times New Roman" panose="02020603050405020304" pitchFamily="18" charset="0"/>
                        </a:rPr>
                        <a:t>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8"/>
          <p:cNvSpPr/>
          <p:nvPr/>
        </p:nvSpPr>
        <p:spPr>
          <a:xfrm>
            <a:off x="528033" y="2741259"/>
            <a:ext cx="10397544" cy="4138569"/>
          </a:xfrm>
          <a:prstGeom prst="rect">
            <a:avLst/>
          </a:prstGeom>
        </p:spPr>
        <p:txBody>
          <a:bodyPr wrap="square">
            <a:spAutoFit/>
          </a:bodyPr>
          <a:lstStyle/>
          <a:p>
            <a:pPr algn="just">
              <a:lnSpc>
                <a:spcPct val="130000"/>
              </a:lnSpc>
              <a:spcBef>
                <a:spcPts val="240"/>
              </a:spcBef>
              <a:spcAft>
                <a:spcPts val="240"/>
              </a:spcAft>
              <a:tabLst>
                <a:tab pos="90170" algn="l"/>
                <a:tab pos="180340" algn="l"/>
                <a:tab pos="360045" algn="l"/>
                <a:tab pos="540385" algn="l"/>
                <a:tab pos="1620520" algn="l"/>
                <a:tab pos="3240405" algn="l"/>
                <a:tab pos="4860925" algn="l"/>
              </a:tabLst>
            </a:pPr>
            <a:r>
              <a:rPr lang="vi-VN" sz="2400" dirty="0">
                <a:latin typeface="Times New Roman" panose="02020603050405020304" pitchFamily="18" charset="0"/>
                <a:ea typeface="Calibri" panose="020F0502020204030204" pitchFamily="34" charset="0"/>
              </a:rPr>
              <a:t>Từ bảng trên thấy loài C là có giới hạn sinh thái về nhiệt độ rộng nhất nên loài C phân bố rộng nhất → I đúng.</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80340" algn="l"/>
                <a:tab pos="360045" algn="l"/>
                <a:tab pos="540385" algn="l"/>
                <a:tab pos="1620520" algn="l"/>
                <a:tab pos="3240405" algn="l"/>
                <a:tab pos="4860925" algn="l"/>
              </a:tabLst>
            </a:pPr>
            <a:r>
              <a:rPr lang="vi-VN" sz="2400" dirty="0">
                <a:latin typeface="Times New Roman" panose="02020603050405020304" pitchFamily="18" charset="0"/>
                <a:ea typeface="Calibri" panose="020F0502020204030204" pitchFamily="34" charset="0"/>
              </a:rPr>
              <a:t>II sai vì nhiệt độ 5,1℃ nằm ngoài giới hạn sinh thái của loài A → khi nhiệt độ môi trường xuống mức 5,1℃ thì có ba loài có khả năng tồn tại → II sai</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80340" algn="l"/>
                <a:tab pos="360045" algn="l"/>
                <a:tab pos="540385" algn="l"/>
                <a:tab pos="1620520" algn="l"/>
                <a:tab pos="3240405" algn="l"/>
                <a:tab pos="4860925" algn="l"/>
              </a:tabLst>
            </a:pPr>
            <a:r>
              <a:rPr lang="vi-VN" sz="2400" dirty="0">
                <a:latin typeface="Times New Roman" panose="02020603050405020304" pitchFamily="18" charset="0"/>
                <a:ea typeface="Calibri" panose="020F0502020204030204" pitchFamily="34" charset="0"/>
              </a:rPr>
              <a:t>III đúng (sắp xếp theo mức độ tăng dần về nhiệt độ)</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80340" algn="l"/>
                <a:tab pos="360045" algn="l"/>
                <a:tab pos="540385" algn="l"/>
                <a:tab pos="1620520" algn="l"/>
                <a:tab pos="3240405" algn="l"/>
                <a:tab pos="4860925" algn="l"/>
              </a:tabLst>
            </a:pPr>
            <a:r>
              <a:rPr lang="vi-VN" sz="2400" dirty="0">
                <a:latin typeface="Times New Roman" panose="02020603050405020304" pitchFamily="18" charset="0"/>
                <a:ea typeface="Calibri" panose="020F0502020204030204" pitchFamily="34" charset="0"/>
              </a:rPr>
              <a:t>IV đúng vì 30℃ nằm trong giới hạn sinh thái của tất cả các loài A, B, C, D nên cả 4 loài đều có khả năng tồn tại.</a:t>
            </a:r>
            <a:endParaRPr lang="en-US" sz="2400" dirty="0">
              <a:latin typeface="Times New Roman" panose="02020603050405020304" pitchFamily="18" charset="0"/>
              <a:ea typeface="Calibri" panose="020F0502020204030204" pitchFamily="34" charset="0"/>
            </a:endParaRPr>
          </a:p>
          <a:p>
            <a:pPr algn="just">
              <a:lnSpc>
                <a:spcPct val="130000"/>
              </a:lnSpc>
              <a:spcBef>
                <a:spcPts val="240"/>
              </a:spcBef>
              <a:spcAft>
                <a:spcPts val="240"/>
              </a:spcAft>
              <a:tabLst>
                <a:tab pos="90170" algn="l"/>
                <a:tab pos="180340" algn="l"/>
                <a:tab pos="360045" algn="l"/>
                <a:tab pos="540385" algn="l"/>
                <a:tab pos="1620520" algn="l"/>
                <a:tab pos="3240405" algn="l"/>
                <a:tab pos="4860925" algn="l"/>
              </a:tabLst>
            </a:pPr>
            <a:r>
              <a:rPr lang="en-US" sz="2400" dirty="0">
                <a:effectLst/>
                <a:latin typeface="Times New Roman" panose="02020603050405020304" pitchFamily="18" charset="0"/>
                <a:ea typeface="Calibri" panose="020F0502020204030204" pitchFamily="34" charset="0"/>
              </a:rPr>
              <a:t>=&gt; </a:t>
            </a:r>
            <a:r>
              <a:rPr lang="en-US" sz="2400" dirty="0" err="1">
                <a:effectLst/>
                <a:latin typeface="Times New Roman" panose="02020603050405020304" pitchFamily="18" charset="0"/>
                <a:ea typeface="Calibri" panose="020F0502020204030204" pitchFamily="34" charset="0"/>
              </a:rPr>
              <a:t>Đáp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án</a:t>
            </a:r>
            <a:r>
              <a:rPr lang="en-US" sz="2400" dirty="0">
                <a:effectLst/>
                <a:latin typeface="Times New Roman" panose="02020603050405020304" pitchFamily="18" charset="0"/>
                <a:ea typeface="Calibri" panose="020F0502020204030204" pitchFamily="34" charset="0"/>
              </a:rPr>
              <a:t> C</a:t>
            </a:r>
          </a:p>
        </p:txBody>
      </p:sp>
    </p:spTree>
    <p:extLst>
      <p:ext uri="{BB962C8B-B14F-4D97-AF65-F5344CB8AC3E}">
        <p14:creationId xmlns:p14="http://schemas.microsoft.com/office/powerpoint/2010/main" val="1123803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2491</TotalTime>
  <Words>5454</Words>
  <Application>Microsoft Office PowerPoint</Application>
  <PresentationFormat>Widescreen</PresentationFormat>
  <Paragraphs>273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Cambria Math</vt:lpstr>
      <vt:lpstr>Century Gothic</vt:lpstr>
      <vt:lpstr>Times New Roman</vt:lpstr>
      <vt:lpstr>Wingdings 3</vt:lpstr>
      <vt:lpstr>Ion</vt:lpstr>
      <vt:lpstr>  CHUYÊN ĐỀ  SINH HỌC CÁ THỂ VÀ QUẦN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4: (Đề THPT 2022)  Hình dưới đây minh hoạ tốc độ sinh trưởng giả định của ba loài cây ngập mặn thân gỗ lâu năm kí hiệu là loài (I), (II) và (III) tương ứng với các điều kiện độ mặn khác nhau. Số liệu trong bảng dưới đây cho biết độ mặn cao nhất tại ba bãi lầy ven biển A, B và C của địa phương H. Giả sử các điều kiện sinh thái khác của ba bãi lầy này là tương đồng nhau, không ảnh hưởng đến sức sống của các loài cây này và sự sai khác về độ mặn giữa các vị trí trong mỗi bãi lầy là không đáng kể. Các cây con của ba loài này khi trồng không thể sống được ở các dải độ mặn có tốc độ sinh trưởng bằng 0.  Địa phương H có kế hoạch trồng các loài cây (I), (II) và (III) để phục hồi rừng ngập mặn ở ba bãi lầy A, B và C.Dựa vào thông tin trong hình và bảng, có bao nhiêu nhận định sau đây đúng giúp địa phương H lựa chọn các loài cây này cho phù hợp? </vt:lpstr>
      <vt:lpstr>Câu 4: Hướng dẫn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CHUYÊN ĐỀ  SINH HỌC CÁ THỂ VÀ QUẦN THỂ</dc:title>
  <dc:creator>kien nguyen nho</dc:creator>
  <cp:lastModifiedBy>Administrator</cp:lastModifiedBy>
  <cp:revision>70</cp:revision>
  <dcterms:created xsi:type="dcterms:W3CDTF">2023-05-13T05:22:15Z</dcterms:created>
  <dcterms:modified xsi:type="dcterms:W3CDTF">2023-05-16T01:19:54Z</dcterms:modified>
</cp:coreProperties>
</file>