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1376" r:id="rId2"/>
    <p:sldId id="1586" r:id="rId3"/>
    <p:sldId id="1588" r:id="rId4"/>
    <p:sldId id="1587" r:id="rId5"/>
    <p:sldId id="1589" r:id="rId6"/>
    <p:sldId id="1599" r:id="rId7"/>
    <p:sldId id="1590" r:id="rId8"/>
    <p:sldId id="1592" r:id="rId9"/>
    <p:sldId id="1593" r:id="rId10"/>
    <p:sldId id="279" r:id="rId11"/>
    <p:sldId id="1594" r:id="rId12"/>
    <p:sldId id="1595" r:id="rId13"/>
    <p:sldId id="1596" r:id="rId14"/>
    <p:sldId id="1597" r:id="rId15"/>
    <p:sldId id="1598" r:id="rId16"/>
    <p:sldId id="1521" r:id="rId17"/>
    <p:sldId id="625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3333CC"/>
    <a:srgbClr val="1B04FA"/>
    <a:srgbClr val="3333FF"/>
    <a:srgbClr val="1C11AF"/>
    <a:srgbClr val="F8F5EF"/>
    <a:srgbClr val="1503BD"/>
    <a:srgbClr val="F7FA76"/>
    <a:srgbClr val="F4FEFF"/>
    <a:srgbClr val="FCFE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03" autoAdjust="0"/>
    <p:restoredTop sz="86455" autoAdjust="0"/>
  </p:normalViewPr>
  <p:slideViewPr>
    <p:cSldViewPr snapToGrid="0">
      <p:cViewPr varScale="1">
        <p:scale>
          <a:sx n="63" d="100"/>
          <a:sy n="63" d="100"/>
        </p:scale>
        <p:origin x="52" y="18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5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852B7B-34B2-4118-8875-D5CD0C2E48F4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1CF8A-28E2-4785-8151-098E1A36E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31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3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309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4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33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42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63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91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89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991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04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23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17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41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06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960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79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644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C0EE5-6A38-4C9A-8782-153599207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1311C-4BCA-485B-A5FA-4F57957FA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FA37B-A4E7-4F3E-ACA3-DC2332FB1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34388-F4F7-42F9-8F0E-DB30C12B7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DD6EB-8013-4D77-AA66-3C9743F29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893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90218-487F-4AA6-AB0C-CD352E8C5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4C484-F236-45A2-8888-54AA9A97A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28E16-8A89-45F3-B2CB-E85D2EA01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4AC11-0EAC-4FCE-9DAA-4C333CB46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7CFDE6-0926-445A-99FD-0003D565F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375CD8-CC0B-47BD-A497-CB1B47FB6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431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EBA92-1B6F-47D2-86F5-66AA2FA53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F17EC-6D85-4596-9E00-C596F9D17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34067D-47BC-48CE-87C2-18ABADDC1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78A983-6472-4996-BD92-3A0744664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B42AA2-26E9-4901-A134-A297812797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59A4A9-352E-45B4-9A76-0228D72FB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EDAC4C-F79A-4DAB-966A-A2D145C27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337198-B4B5-4BA5-8855-514A21916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083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D9B4B-5B6A-49CC-B306-7BD24E5D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80C360-0B23-426A-8A46-E05D4BF18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EF6148-F941-4EDC-AFE5-36B30C78B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A0AA77-7B38-41B9-883F-3808D98F0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647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652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04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53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028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539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291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2946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77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13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098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051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801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726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85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664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0376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18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060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9528B-8E57-4CA5-8365-92BCB5725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AB05D-89E8-4081-A1E4-316BC928C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AF7A8-8969-47B1-B145-95B4E8ED80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410A16-5B70-49EA-956C-6C1286968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8DE60-C80B-4C48-9178-D4B0834AC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368AF8-FDD4-4B21-ADAB-D7D5E309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804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54180-18F2-4F34-A3FC-AEFDF7C9A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410162-7496-44D0-BF70-2851212B81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4AE83E-8C43-4AB8-960C-961C9612C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2138D7-D4A0-4F93-B300-3E2263B80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5148B-5AE9-4CA6-8FBC-4184827F1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73F3A3-5FF3-4518-BE8D-0F1A71B9E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690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70DC1-596F-4B28-9241-273BD659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3F4F7A-5493-403B-B044-9A5300195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0DDED-C05D-47AA-A272-2758E6162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B48F7-2F56-4AC5-99BD-38FA73387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75223-7A7A-43DD-B171-269C7E87F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498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3F72F8-ED8D-4531-BB35-78507F5383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EFD618-1F98-4419-B706-ED6A4A19D8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B8F42-75D9-4605-AE55-B8E8818F1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8E2AE-9EEC-480A-A9E1-55FAA4DA1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0AEDA-680C-4DA3-B7FF-757CAE8CA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40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333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1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40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21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41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8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4F66F9-C659-4502-9482-4B8A55A6D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9A1648-7158-4D6E-A53A-32C00F90B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951FB-E3EE-4DCB-AF65-BA0DCE198F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DF02E-2989-4500-BEC6-028E9283B66F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4AF8C-C96A-4781-89A0-793C148908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76426-973E-4D93-AAA0-DFB7F37E5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8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6" r:id="rId2"/>
    <p:sldLayoutId id="2147483650" r:id="rId3"/>
    <p:sldLayoutId id="2147483760" r:id="rId4"/>
    <p:sldLayoutId id="2147483759" r:id="rId5"/>
    <p:sldLayoutId id="2147483758" r:id="rId6"/>
    <p:sldLayoutId id="2147483757" r:id="rId7"/>
    <p:sldLayoutId id="2147483756" r:id="rId8"/>
    <p:sldLayoutId id="2147483755" r:id="rId9"/>
    <p:sldLayoutId id="2147483754" r:id="rId10"/>
    <p:sldLayoutId id="2147483753" r:id="rId11"/>
    <p:sldLayoutId id="2147483752" r:id="rId12"/>
    <p:sldLayoutId id="2147483751" r:id="rId13"/>
    <p:sldLayoutId id="2147483750" r:id="rId14"/>
    <p:sldLayoutId id="2147483749" r:id="rId15"/>
    <p:sldLayoutId id="2147483748" r:id="rId16"/>
    <p:sldLayoutId id="2147483747" r:id="rId17"/>
    <p:sldLayoutId id="2147483746" r:id="rId18"/>
    <p:sldLayoutId id="2147483743" r:id="rId19"/>
    <p:sldLayoutId id="2147483741" r:id="rId20"/>
    <p:sldLayoutId id="2147483740" r:id="rId21"/>
    <p:sldLayoutId id="2147483739" r:id="rId22"/>
    <p:sldLayoutId id="2147483651" r:id="rId23"/>
    <p:sldLayoutId id="2147483652" r:id="rId24"/>
    <p:sldLayoutId id="2147483653" r:id="rId25"/>
    <p:sldLayoutId id="2147483654" r:id="rId26"/>
    <p:sldLayoutId id="2147483655" r:id="rId27"/>
    <p:sldLayoutId id="2147483745" r:id="rId28"/>
    <p:sldLayoutId id="2147483744" r:id="rId29"/>
    <p:sldLayoutId id="2147483742" r:id="rId30"/>
    <p:sldLayoutId id="2147483738" r:id="rId31"/>
    <p:sldLayoutId id="2147483737" r:id="rId32"/>
    <p:sldLayoutId id="2147483736" r:id="rId33"/>
    <p:sldLayoutId id="2147483735" r:id="rId34"/>
    <p:sldLayoutId id="2147483734" r:id="rId35"/>
    <p:sldLayoutId id="2147483733" r:id="rId36"/>
    <p:sldLayoutId id="2147483732" r:id="rId37"/>
    <p:sldLayoutId id="2147483731" r:id="rId38"/>
    <p:sldLayoutId id="2147483730" r:id="rId39"/>
    <p:sldLayoutId id="2147483729" r:id="rId40"/>
    <p:sldLayoutId id="2147483728" r:id="rId41"/>
    <p:sldLayoutId id="2147483727" r:id="rId42"/>
    <p:sldLayoutId id="2147483656" r:id="rId43"/>
    <p:sldLayoutId id="2147483657" r:id="rId44"/>
    <p:sldLayoutId id="2147483658" r:id="rId45"/>
    <p:sldLayoutId id="2147483659" r:id="rId4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Vẻ đẹp khó cưỡng của châu Âu trong lòng du khách - Viet Sun Travel">
            <a:extLst>
              <a:ext uri="{FF2B5EF4-FFF2-40B4-BE49-F238E27FC236}">
                <a16:creationId xmlns:a16="http://schemas.microsoft.com/office/drawing/2014/main" id="{321733AC-8716-4BEC-A6BD-080711CBF1C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7 cảnh quan thiên nhiên tuyệt đẹp ở Châu Âu">
            <a:extLst>
              <a:ext uri="{FF2B5EF4-FFF2-40B4-BE49-F238E27FC236}">
                <a16:creationId xmlns:a16="http://schemas.microsoft.com/office/drawing/2014/main" id="{337DA710-2965-464D-9A9F-C526A078D0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DAA2343-2EE3-4E43-9B08-56A242D09E71}"/>
              </a:ext>
            </a:extLst>
          </p:cNvPr>
          <p:cNvGrpSpPr/>
          <p:nvPr/>
        </p:nvGrpSpPr>
        <p:grpSpPr>
          <a:xfrm>
            <a:off x="1337080" y="1984793"/>
            <a:ext cx="10506075" cy="2287616"/>
            <a:chOff x="1337080" y="1984793"/>
            <a:chExt cx="10506075" cy="228761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2960C54-8634-4681-8D90-D4BE188273C1}"/>
                </a:ext>
              </a:extLst>
            </p:cNvPr>
            <p:cNvSpPr txBox="1"/>
            <p:nvPr/>
          </p:nvSpPr>
          <p:spPr>
            <a:xfrm>
              <a:off x="5069970" y="1984793"/>
              <a:ext cx="32177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3</a:t>
              </a:r>
              <a:endPara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A26F50E-1B48-465F-878E-BA3A2BD470FE}"/>
                </a:ext>
              </a:extLst>
            </p:cNvPr>
            <p:cNvSpPr txBox="1"/>
            <p:nvPr/>
          </p:nvSpPr>
          <p:spPr>
            <a:xfrm>
              <a:off x="1337080" y="3195191"/>
              <a:ext cx="1050607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PHƯƠNG THỨC CON NGƯỜI </a:t>
              </a:r>
              <a:r>
                <a:rPr lang="en-US" sz="32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KHAI THÁC</a:t>
              </a:r>
              <a:r>
                <a:rPr lang="vi-VN" sz="32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</a:p>
            <a:p>
              <a:pPr algn="ctr"/>
              <a:r>
                <a:rPr lang="vi-VN" sz="32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SỬ DỤNG VÀ BẢO VỆ </a:t>
              </a:r>
              <a:r>
                <a:rPr lang="en-US" sz="32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THIÊN NHIÊN</a:t>
              </a:r>
              <a:r>
                <a:rPr lang="vi-VN" sz="32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CHÂU ÂU</a:t>
              </a:r>
              <a:endParaRPr lang="en-US" sz="32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83" y="0"/>
            <a:ext cx="2006638" cy="254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0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4FE511D-2CB7-4F71-A19D-CB7F358E0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8872" y="2417618"/>
            <a:ext cx="9131300" cy="1522413"/>
          </a:xfrm>
          <a:prstGeom prst="rect">
            <a:avLst/>
          </a:prstGeom>
          <a:ln/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078" tIns="45539" rIns="91078" bIns="4553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 dirty="0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 dirty="0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 VÀ VẬN DỤNG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83" y="0"/>
            <a:ext cx="2006638" cy="25412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nip and Round Single Corner Rectangle 3"/>
          <p:cNvSpPr/>
          <p:nvPr/>
        </p:nvSpPr>
        <p:spPr>
          <a:xfrm>
            <a:off x="3754581" y="1825625"/>
            <a:ext cx="5153891" cy="3061854"/>
          </a:xfrm>
          <a:prstGeom prst="snip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rgbClr val="FF0066"/>
                </a:solidFill>
                <a:latin typeface="+mj-lt"/>
              </a:rPr>
              <a:t>AI NHANH HƠN</a:t>
            </a:r>
            <a:endParaRPr lang="vi-VN" sz="4000" dirty="0">
              <a:solidFill>
                <a:srgbClr val="FF0066"/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83" y="0"/>
            <a:ext cx="2006638" cy="254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411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3435" y="3460461"/>
            <a:ext cx="9490365" cy="862157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vi-VN" sz="3200" dirty="0"/>
              <a:t>Nguyên nhân gây ô nhiễm không khí ở châu Âu?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83" y="0"/>
            <a:ext cx="2006638" cy="254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598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1436" y="3567499"/>
            <a:ext cx="10515600" cy="723611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Nguyên nhân gây ô nhiễm nguồn nước ở châu Âu?</a:t>
            </a:r>
            <a:endParaRPr lang="vi-VN" sz="3600" dirty="0"/>
          </a:p>
          <a:p>
            <a:endParaRPr lang="vi-VN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83" y="0"/>
            <a:ext cx="2006638" cy="254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326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7014521"/>
              </p:ext>
            </p:extLst>
          </p:nvPr>
        </p:nvGraphicFramePr>
        <p:xfrm>
          <a:off x="2867891" y="2770909"/>
          <a:ext cx="7329054" cy="132582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329054">
                  <a:extLst>
                    <a:ext uri="{9D8B030D-6E8A-4147-A177-3AD203B41FA5}">
                      <a16:colId xmlns:a16="http://schemas.microsoft.com/office/drawing/2014/main" val="1584261993"/>
                    </a:ext>
                  </a:extLst>
                </a:gridCol>
              </a:tblGrid>
              <a:tr h="1325826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</a:rPr>
                        <a:t>Kể tên các nguồn năng lượng sạch?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16420309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83" y="0"/>
            <a:ext cx="2006638" cy="254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856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9722206"/>
              </p:ext>
            </p:extLst>
          </p:nvPr>
        </p:nvGraphicFramePr>
        <p:xfrm>
          <a:off x="2604654" y="2951453"/>
          <a:ext cx="6982691" cy="127418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982691">
                  <a:extLst>
                    <a:ext uri="{9D8B030D-6E8A-4147-A177-3AD203B41FA5}">
                      <a16:colId xmlns:a16="http://schemas.microsoft.com/office/drawing/2014/main" val="624459869"/>
                    </a:ext>
                  </a:extLst>
                </a:gridCol>
              </a:tblGrid>
              <a:tr h="1274184">
                <a:tc>
                  <a:txBody>
                    <a:bodyPr/>
                    <a:lstStyle/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</a:rPr>
                        <a:t>Giải thích vì sao nước Anh được mệnh danh là “Xứ sở sương mù”?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0731316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83" y="0"/>
            <a:ext cx="2006638" cy="254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36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7FD781-E026-4842-9A08-6B8F287C2960}"/>
              </a:ext>
            </a:extLst>
          </p:cNvPr>
          <p:cNvSpPr txBox="1"/>
          <p:nvPr/>
        </p:nvSpPr>
        <p:spPr>
          <a:xfrm>
            <a:off x="569843" y="1413930"/>
            <a:ext cx="11497465" cy="1077218"/>
          </a:xfrm>
          <a:prstGeom prst="rect">
            <a:avLst/>
          </a:prstGeom>
          <a:noFill/>
          <a:ln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vi-VN" sz="3200" dirty="0"/>
              <a:t>T</a:t>
            </a:r>
            <a:r>
              <a:rPr lang="vi-VN" sz="3200" dirty="0" smtClean="0"/>
              <a:t>hiết </a:t>
            </a:r>
            <a:r>
              <a:rPr lang="vi-VN" sz="3200" dirty="0"/>
              <a:t>kế poster có chứa câu slogan về vấn đề bảo vệ môi trường ở châu Âu.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AFD0C9-25B1-4015-A605-DA1EDAB20624}"/>
              </a:ext>
            </a:extLst>
          </p:cNvPr>
          <p:cNvSpPr txBox="1"/>
          <p:nvPr/>
        </p:nvSpPr>
        <p:spPr>
          <a:xfrm>
            <a:off x="3696200" y="69505"/>
            <a:ext cx="52028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#9Slide03 IcielNovecento sans E" panose="00000900000000000000" pitchFamily="2" charset="0"/>
              </a:rPr>
              <a:t>VẬN DỤNG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7764104"/>
              </p:ext>
            </p:extLst>
          </p:nvPr>
        </p:nvGraphicFramePr>
        <p:xfrm>
          <a:off x="725656" y="2819910"/>
          <a:ext cx="10044545" cy="2453640"/>
        </p:xfrm>
        <a:graphic>
          <a:graphicData uri="http://schemas.openxmlformats.org/drawingml/2006/table">
            <a:tbl>
              <a:tblPr bandRow="1"/>
              <a:tblGrid>
                <a:gridCol w="10044545">
                  <a:extLst>
                    <a:ext uri="{9D8B030D-6E8A-4147-A177-3AD203B41FA5}">
                      <a16:colId xmlns:a16="http://schemas.microsoft.com/office/drawing/2014/main" val="3218017064"/>
                    </a:ext>
                  </a:extLst>
                </a:gridCol>
              </a:tblGrid>
              <a:tr h="486514">
                <a:tc>
                  <a:txBody>
                    <a:bodyPr/>
                    <a:lstStyle/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 thức: poster, có trang trí, hình vẽ/icon minh họa. 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196000"/>
                  </a:ext>
                </a:extLst>
              </a:tr>
              <a:tr h="486514">
                <a:tc>
                  <a:txBody>
                    <a:bodyPr/>
                    <a:lstStyle/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dung: câu slogan ngắn gọn khoảng 8 – 12 từ, chứa nội dung về bảo vệ môi trường.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6162632"/>
                  </a:ext>
                </a:extLst>
              </a:tr>
              <a:tr h="973027">
                <a:tc>
                  <a:txBody>
                    <a:bodyPr/>
                    <a:lstStyle/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 bày: 1 phút để trình bày nội dung poster, giải thích được lí do tại sao chọn câu slogan như vậy.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1416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313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 hình nền cảm ơn Thank You đẹp dễ thương và ý nghĩa nhất">
            <a:extLst>
              <a:ext uri="{FF2B5EF4-FFF2-40B4-BE49-F238E27FC236}">
                <a16:creationId xmlns:a16="http://schemas.microsoft.com/office/drawing/2014/main" id="{3C98EE2A-9ACE-4614-83A5-D7B71BAF6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7" r="-1" b="2603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91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Ô nhiễm không khí ở London đang ở mức nghiêm trọ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3240" y="260985"/>
            <a:ext cx="10830560" cy="6092052"/>
          </a:xfrm>
        </p:spPr>
      </p:pic>
    </p:spTree>
    <p:extLst>
      <p:ext uri="{BB962C8B-B14F-4D97-AF65-F5344CB8AC3E}">
        <p14:creationId xmlns:p14="http://schemas.microsoft.com/office/powerpoint/2010/main" val="245601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4246880" y="2489200"/>
            <a:ext cx="3484880" cy="2286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chemeClr val="tx1"/>
                </a:solidFill>
              </a:rPr>
              <a:t>NHIỆM VỤ NHÓM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264160" y="1930400"/>
            <a:ext cx="3210560" cy="273304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 smtClean="0"/>
              <a:t>THIẾT KẾ SƠ ĐỒ TƯ DUY</a:t>
            </a:r>
            <a:endParaRPr lang="vi-VN" sz="3200" dirty="0"/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7818120" y="682625"/>
            <a:ext cx="3662680" cy="294957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vi-VN" dirty="0"/>
              <a:t>Đọc thông tin trong SGK, kết hợp sử dụng thiết bị có kết nối internet.</a:t>
            </a:r>
          </a:p>
        </p:txBody>
      </p:sp>
      <p:sp>
        <p:nvSpPr>
          <p:cNvPr id="20" name="Oval 19"/>
          <p:cNvSpPr/>
          <p:nvPr/>
        </p:nvSpPr>
        <p:spPr>
          <a:xfrm>
            <a:off x="8087360" y="4175760"/>
            <a:ext cx="3129280" cy="252984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dirty="0"/>
              <a:t>Mỗi nhóm chuẩn giấy A0, bút màu.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83" y="0"/>
            <a:ext cx="2484157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13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05840"/>
            <a:ext cx="10515600" cy="5171123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vi-VN" sz="3600" b="1" u="sng" dirty="0">
                <a:solidFill>
                  <a:srgbClr val="FF0000"/>
                </a:solidFill>
                <a:latin typeface="+mj-lt"/>
              </a:rPr>
              <a:t>Nhóm 1, 2: Tìm hiểu về bảo vệ môi trường nước ở châu Âu.</a:t>
            </a:r>
            <a:endParaRPr lang="vi-VN" sz="3600" b="1" dirty="0">
              <a:solidFill>
                <a:srgbClr val="FF0000"/>
              </a:solidFill>
              <a:latin typeface="+mj-lt"/>
            </a:endParaRPr>
          </a:p>
          <a:p>
            <a:pPr lvl="0"/>
            <a:r>
              <a:rPr lang="vi-VN" sz="3600" i="1" dirty="0">
                <a:latin typeface="+mj-lt"/>
              </a:rPr>
              <a:t>Nguyên nhân của ô nhiễm nước.</a:t>
            </a:r>
            <a:endParaRPr lang="vi-VN" sz="3600" dirty="0">
              <a:latin typeface="+mj-lt"/>
            </a:endParaRPr>
          </a:p>
          <a:p>
            <a:pPr lvl="0"/>
            <a:r>
              <a:rPr lang="vi-VN" sz="3600" i="1" dirty="0">
                <a:latin typeface="+mj-lt"/>
              </a:rPr>
              <a:t>Biểu hiện của ô nhiễm nước.</a:t>
            </a:r>
            <a:endParaRPr lang="vi-VN" sz="3600" dirty="0">
              <a:latin typeface="+mj-lt"/>
            </a:endParaRPr>
          </a:p>
          <a:p>
            <a:pPr lvl="0"/>
            <a:r>
              <a:rPr lang="vi-VN" sz="3600" i="1" dirty="0">
                <a:latin typeface="+mj-lt"/>
              </a:rPr>
              <a:t>Hậu quả (tác hại) của ô nhiễm nước.</a:t>
            </a:r>
            <a:endParaRPr lang="vi-VN" sz="3600" dirty="0">
              <a:latin typeface="+mj-lt"/>
            </a:endParaRPr>
          </a:p>
          <a:p>
            <a:pPr lvl="0"/>
            <a:r>
              <a:rPr lang="vi-VN" sz="3600" i="1" dirty="0">
                <a:latin typeface="+mj-lt"/>
              </a:rPr>
              <a:t>Giải pháp bảo vệ môi trường nước.</a:t>
            </a:r>
            <a:endParaRPr lang="vi-VN" sz="3600" dirty="0">
              <a:latin typeface="+mj-lt"/>
            </a:endParaRPr>
          </a:p>
          <a:p>
            <a:pPr lvl="0"/>
            <a:r>
              <a:rPr lang="vi-VN" sz="3600" b="1" u="sng" dirty="0">
                <a:solidFill>
                  <a:srgbClr val="FF0000"/>
                </a:solidFill>
                <a:latin typeface="+mj-lt"/>
              </a:rPr>
              <a:t>Nhóm 3, 4: Tìm hiểu về bảo vệ môi trường không khí ở châu Âu.</a:t>
            </a:r>
            <a:endParaRPr lang="vi-VN" sz="3600" b="1" dirty="0">
              <a:solidFill>
                <a:srgbClr val="FF0000"/>
              </a:solidFill>
              <a:latin typeface="+mj-lt"/>
            </a:endParaRPr>
          </a:p>
          <a:p>
            <a:pPr lvl="0"/>
            <a:r>
              <a:rPr lang="vi-VN" sz="3600" i="1" dirty="0">
                <a:latin typeface="+mj-lt"/>
              </a:rPr>
              <a:t>Nguyên nhân của ô nhiễm không khí.</a:t>
            </a:r>
            <a:endParaRPr lang="vi-VN" sz="3600" dirty="0">
              <a:latin typeface="+mj-lt"/>
            </a:endParaRPr>
          </a:p>
          <a:p>
            <a:pPr lvl="0"/>
            <a:r>
              <a:rPr lang="vi-VN" sz="3600" i="1" dirty="0">
                <a:latin typeface="+mj-lt"/>
              </a:rPr>
              <a:t>Biểu hiện của ô nhiễm không khí.</a:t>
            </a:r>
            <a:endParaRPr lang="vi-VN" sz="3600" dirty="0">
              <a:latin typeface="+mj-lt"/>
            </a:endParaRPr>
          </a:p>
          <a:p>
            <a:pPr lvl="0"/>
            <a:r>
              <a:rPr lang="vi-VN" sz="3600" i="1" dirty="0">
                <a:latin typeface="+mj-lt"/>
              </a:rPr>
              <a:t>Hậu quả (tác hại) của ô nhiễm không khí.</a:t>
            </a:r>
            <a:endParaRPr lang="vi-VN" sz="3600" dirty="0">
              <a:latin typeface="+mj-lt"/>
            </a:endParaRPr>
          </a:p>
          <a:p>
            <a:pPr lvl="0"/>
            <a:r>
              <a:rPr lang="vi-VN" sz="3600" i="1" dirty="0">
                <a:latin typeface="+mj-lt"/>
              </a:rPr>
              <a:t>Giải pháp bảo vệ môi trường không khí.</a:t>
            </a:r>
            <a:endParaRPr lang="vi-VN" sz="3600" dirty="0">
              <a:latin typeface="+mj-lt"/>
            </a:endParaRPr>
          </a:p>
          <a:p>
            <a:pPr lvl="0"/>
            <a:r>
              <a:rPr lang="vi-VN" sz="3300" u="sng" dirty="0">
                <a:solidFill>
                  <a:srgbClr val="FF0000"/>
                </a:solidFill>
              </a:rPr>
              <a:t>Nhóm 5, 6: Tìm hiểu về vấn đề bảo vệ và phát triển rừng ở châu Âu.</a:t>
            </a:r>
            <a:endParaRPr lang="vi-VN" sz="3300" dirty="0">
              <a:solidFill>
                <a:srgbClr val="FF0000"/>
              </a:solidFill>
            </a:endParaRPr>
          </a:p>
          <a:p>
            <a:pPr lvl="0"/>
            <a:r>
              <a:rPr lang="vi-VN" sz="3300" i="1" dirty="0">
                <a:latin typeface="+mj-lt"/>
              </a:rPr>
              <a:t>Vai trò của rừng.</a:t>
            </a:r>
          </a:p>
          <a:p>
            <a:pPr lvl="0"/>
            <a:r>
              <a:rPr lang="vi-VN" sz="3300" i="1" dirty="0">
                <a:latin typeface="+mj-lt"/>
              </a:rPr>
              <a:t>Nguyên nhân của suy giảm diện tích rừng.</a:t>
            </a:r>
          </a:p>
          <a:p>
            <a:pPr lvl="0"/>
            <a:r>
              <a:rPr lang="vi-VN" sz="3300" i="1" dirty="0">
                <a:latin typeface="+mj-lt"/>
              </a:rPr>
              <a:t>Hậu quả (tác hại) của suy giảm diện tích rừng.</a:t>
            </a:r>
          </a:p>
          <a:p>
            <a:pPr lvl="0"/>
            <a:r>
              <a:rPr lang="vi-VN" sz="3300" i="1" dirty="0">
                <a:latin typeface="+mj-lt"/>
              </a:rPr>
              <a:t>Giải pháp bảo vệ rừng.</a:t>
            </a:r>
          </a:p>
          <a:p>
            <a:endParaRPr lang="vi-VN" dirty="0"/>
          </a:p>
        </p:txBody>
      </p:sp>
      <p:sp>
        <p:nvSpPr>
          <p:cNvPr id="4" name="TextBox 3"/>
          <p:cNvSpPr txBox="1"/>
          <p:nvPr/>
        </p:nvSpPr>
        <p:spPr>
          <a:xfrm>
            <a:off x="4104640" y="421660"/>
            <a:ext cx="43688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dirty="0" smtClean="0"/>
              <a:t>HOẠT ĐỘNG NHÓM</a:t>
            </a:r>
            <a:endParaRPr lang="vi-VN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443" y="121920"/>
            <a:ext cx="2006638" cy="254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148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505200" y="1343891"/>
            <a:ext cx="6511635" cy="407323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3333CC"/>
                </a:solidFill>
              </a:rPr>
              <a:t>BÁO CÁO </a:t>
            </a:r>
          </a:p>
          <a:p>
            <a:pPr algn="ctr"/>
            <a:r>
              <a:rPr lang="vi-VN" sz="4400" b="1" dirty="0" smtClean="0">
                <a:solidFill>
                  <a:srgbClr val="3333CC"/>
                </a:solidFill>
              </a:rPr>
              <a:t>SẢN PHẨM</a:t>
            </a:r>
            <a:endParaRPr lang="vi-VN" sz="4400" b="1" dirty="0">
              <a:solidFill>
                <a:srgbClr val="3333C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83" y="0"/>
            <a:ext cx="2006638" cy="254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991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1" y="0"/>
            <a:ext cx="7934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957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1999" y="788670"/>
            <a:ext cx="9878291" cy="545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b="1" dirty="0">
                <a:solidFill>
                  <a:srgbClr val="FF0000"/>
                </a:solidFill>
              </a:rPr>
              <a:t>Vấn đề 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ảo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vệ môi trường nước: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Nguyên nhân ô nhiễm: chất thải từ các hoạt động sản xuất và sinh hoạt.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Giải pháp: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Ban hành các quy định về nước, nước thải đô thị, nước uống để kiểm soát chất lượng.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Đổi mới công nghệ trong xử lý nước thải.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 Tăng cường kiểm tra đầu ra nguồn rác thải, hóa chất độc hại từ nông nghiệp.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Đảm bảo xử lý rác thải, nước thải từ sinh hoạt, công nghiệp trước khi thải ra môi trường.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Kiểm soát, xử lý các nguồn gây ô nhiễm từ hoạt động kinh tế biển.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Nâng cao ý thức của người dân trong bảo vệ môi trường nước,…</a:t>
            </a:r>
            <a:endParaRPr lang="vi-VN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6479823"/>
              </p:ext>
            </p:extLst>
          </p:nvPr>
        </p:nvGraphicFramePr>
        <p:xfrm>
          <a:off x="595745" y="131754"/>
          <a:ext cx="10210799" cy="656916"/>
        </p:xfrm>
        <a:graphic>
          <a:graphicData uri="http://schemas.openxmlformats.org/drawingml/2006/table">
            <a:tbl>
              <a:tblPr bandRow="1"/>
              <a:tblGrid>
                <a:gridCol w="10210799">
                  <a:extLst>
                    <a:ext uri="{9D8B030D-6E8A-4147-A177-3AD203B41FA5}">
                      <a16:colId xmlns:a16="http://schemas.microsoft.com/office/drawing/2014/main" val="2024322137"/>
                    </a:ext>
                  </a:extLst>
                </a:gridCol>
              </a:tblGrid>
              <a:tr h="656916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vi-VN" sz="1800" b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3: </a:t>
                      </a:r>
                      <a:r>
                        <a:rPr lang="vi-VN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KHAI </a:t>
                      </a: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THÁC, SỬ DỤNG VÀ BẢO VỆ THIÊN NHIÊN Ở CHÂU ÂU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4032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0324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95745" y="131754"/>
          <a:ext cx="10210799" cy="656916"/>
        </p:xfrm>
        <a:graphic>
          <a:graphicData uri="http://schemas.openxmlformats.org/drawingml/2006/table">
            <a:tbl>
              <a:tblPr bandRow="1"/>
              <a:tblGrid>
                <a:gridCol w="10210799">
                  <a:extLst>
                    <a:ext uri="{9D8B030D-6E8A-4147-A177-3AD203B41FA5}">
                      <a16:colId xmlns:a16="http://schemas.microsoft.com/office/drawing/2014/main" val="2024322137"/>
                    </a:ext>
                  </a:extLst>
                </a:gridCol>
              </a:tblGrid>
              <a:tr h="656916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vi-VN" sz="1800" b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3: </a:t>
                      </a:r>
                      <a:r>
                        <a:rPr lang="vi-VN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KHAI </a:t>
                      </a: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THÁC, SỬ DỤNG VÀ BẢO VỆ THIÊN NHIÊN Ở CHÂU ÂU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403285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748145" y="932020"/>
            <a:ext cx="10363199" cy="5373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b="1" dirty="0">
                <a:solidFill>
                  <a:srgbClr val="FF0000"/>
                </a:solidFill>
              </a:rPr>
              <a:t>Vấn đề 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Bảo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vệ môi trường không khí: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Nguyên nhân ô nhiễm: hoạt động sản xuất công nghiệp, tiêu thụ năng lượng, vận tải đường bộ.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Giải pháp: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Kiểm soát lượng khí thải trong khí quyển.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Đánh thuế các-bon, thuế tiêu thụ đặc biệt với nhiên liệu có hàm lượng các-bon cao.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Đầu tư phát triển công nghệ xanh, sử dụng năng lượng tái tạo dần thay thế năng lượng hóa thạch.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Có các biện pháp giảm lượng khí thải trong thành phố.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Phát triển nông nghiệp sinh thái.</a:t>
            </a:r>
            <a:endParaRPr lang="vi-VN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398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95745" y="131754"/>
          <a:ext cx="10210799" cy="656916"/>
        </p:xfrm>
        <a:graphic>
          <a:graphicData uri="http://schemas.openxmlformats.org/drawingml/2006/table">
            <a:tbl>
              <a:tblPr bandRow="1"/>
              <a:tblGrid>
                <a:gridCol w="10210799">
                  <a:extLst>
                    <a:ext uri="{9D8B030D-6E8A-4147-A177-3AD203B41FA5}">
                      <a16:colId xmlns:a16="http://schemas.microsoft.com/office/drawing/2014/main" val="2024322137"/>
                    </a:ext>
                  </a:extLst>
                </a:gridCol>
              </a:tblGrid>
              <a:tr h="656916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vi-VN" sz="1800" b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3: </a:t>
                      </a:r>
                      <a:r>
                        <a:rPr lang="vi-VN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KHAI </a:t>
                      </a: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THÁC, SỬ DỤNG VÀ BẢO VỆ THIÊN NHIÊN Ở CHÂU ÂU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403285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595745" y="1042857"/>
            <a:ext cx="1036319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Vấn đề bảo vệ và phát triển rừng:</a:t>
            </a:r>
            <a:endParaRPr lang="vi-VN" sz="2800" dirty="0">
              <a:solidFill>
                <a:srgbClr val="FF0000"/>
              </a:solidFill>
            </a:endParaRPr>
          </a:p>
          <a:p>
            <a:r>
              <a:rPr lang="vi-VN" sz="2800" dirty="0">
                <a:solidFill>
                  <a:schemeClr val="bg1"/>
                </a:solidFill>
              </a:rPr>
              <a:t>- Rừng đóng vai trò quan trọng đối với môi trường và phát triển kinh tế, bên cạnh đó còn có ý nghĩa văn hóa, lịch sử. Rừng giúp bảo vệ đất, giữ nguồn nước ngầm, điều hòa khí hậu và bảo vệ đa dạng sinh học…</a:t>
            </a:r>
          </a:p>
          <a:p>
            <a:r>
              <a:rPr lang="vi-VN" sz="2800" dirty="0">
                <a:solidFill>
                  <a:schemeClr val="bg1"/>
                </a:solidFill>
              </a:rPr>
              <a:t>- Châu Âu đã thực hiện nhiều biện pháp để bảo vệ và phát triển rừng bền vững:</a:t>
            </a:r>
          </a:p>
          <a:p>
            <a:r>
              <a:rPr lang="vi-VN" sz="2800" dirty="0">
                <a:solidFill>
                  <a:schemeClr val="bg1"/>
                </a:solidFill>
              </a:rPr>
              <a:t>+ Luật bảo vệ rừng và cấm phá rừng.</a:t>
            </a:r>
          </a:p>
          <a:p>
            <a:r>
              <a:rPr lang="vi-VN" sz="2800" dirty="0">
                <a:solidFill>
                  <a:schemeClr val="bg1"/>
                </a:solidFill>
              </a:rPr>
              <a:t>+ Trồng rừng mới.</a:t>
            </a:r>
          </a:p>
          <a:p>
            <a:r>
              <a:rPr lang="vi-VN" sz="2800" dirty="0">
                <a:solidFill>
                  <a:schemeClr val="bg1"/>
                </a:solidFill>
              </a:rPr>
              <a:t>+ Năm 2015, Liên Minh châu Âu đưa ra “chiến lược rừng” nhằm phục hồi hệ sinh thái rừng.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33842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3361156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1066</TotalTime>
  <Words>773</Words>
  <PresentationFormat>Widescreen</PresentationFormat>
  <Paragraphs>65</Paragraphs>
  <Slides>17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#9Slide03 IcielNovecento sans E</vt:lpstr>
      <vt:lpstr>Arial</vt:lpstr>
      <vt:lpstr>Calibri</vt:lpstr>
      <vt:lpstr>Calibri Light</vt:lpstr>
      <vt:lpstr>Kids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2022-06-06T08:47:59Z</dcterms:created>
  <dcterms:modified xsi:type="dcterms:W3CDTF">2022-07-27T05:19:43Z</dcterms:modified>
</cp:coreProperties>
</file>