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75" r:id="rId5"/>
    <p:sldId id="276" r:id="rId6"/>
    <p:sldId id="277" r:id="rId7"/>
    <p:sldId id="272" r:id="rId8"/>
    <p:sldId id="278" r:id="rId9"/>
    <p:sldId id="274" r:id="rId10"/>
    <p:sldId id="279" r:id="rId11"/>
    <p:sldId id="280" r:id="rId12"/>
    <p:sldId id="268" r:id="rId13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8DFE8"/>
    <a:srgbClr val="FF3399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724" y="3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5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84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28.svg"/><Relationship Id="rId12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microsoft.com/office/2007/relationships/hdphoto" Target="../media/hdphoto1.wdp"/><Relationship Id="rId5" Type="http://schemas.openxmlformats.org/officeDocument/2006/relationships/image" Target="../media/image26.svg"/><Relationship Id="rId10" Type="http://schemas.openxmlformats.org/officeDocument/2006/relationships/image" Target="../media/image17.png"/><Relationship Id="rId9" Type="http://schemas.openxmlformats.org/officeDocument/2006/relationships/image" Target="../media/image3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31: NHÂN VỚI SỐ CÓ MỘT CHỮ SỐ (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381" y="0"/>
            <a:ext cx="16405700" cy="9144000"/>
          </a:xfrm>
        </p:spPr>
      </p:pic>
      <p:sp>
        <p:nvSpPr>
          <p:cNvPr id="7" name="TextBox 6"/>
          <p:cNvSpPr txBox="1"/>
          <p:nvPr/>
        </p:nvSpPr>
        <p:spPr>
          <a:xfrm>
            <a:off x="594519" y="2227704"/>
            <a:ext cx="14249400" cy="4688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78" dirty="0">
                <a:solidFill>
                  <a:srgbClr val="0070C0"/>
                </a:solidFill>
              </a:rPr>
              <a:t>                              </a:t>
            </a:r>
            <a:r>
              <a:rPr lang="vi-VN" sz="4978" b="1" u="sng" dirty="0">
                <a:solidFill>
                  <a:srgbClr val="0070C0"/>
                </a:solidFill>
                <a:latin typeface="+mj-lt"/>
              </a:rPr>
              <a:t>Bài </a:t>
            </a:r>
            <a:r>
              <a:rPr lang="vi-VN" sz="4978" b="1" u="sng" dirty="0" smtClean="0">
                <a:solidFill>
                  <a:srgbClr val="0070C0"/>
                </a:solidFill>
                <a:latin typeface="+mj-lt"/>
              </a:rPr>
              <a:t>giải</a:t>
            </a:r>
            <a:endParaRPr lang="en-US" sz="4978" b="1" u="sng" dirty="0" smtClean="0">
              <a:solidFill>
                <a:srgbClr val="0070C0"/>
              </a:solidFill>
              <a:latin typeface="+mj-lt"/>
            </a:endParaRPr>
          </a:p>
          <a:p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 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Gia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đình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bạn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Trang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cần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số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tiền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để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mua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vé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khứ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hồi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là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:</a:t>
            </a:r>
          </a:p>
          <a:p>
            <a:pPr algn="ctr"/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750 000 x4 + 550 000 x 2 = 4 100 000 (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đồng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)</a:t>
            </a:r>
          </a:p>
          <a:p>
            <a:pPr algn="ctr"/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Đáp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số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: </a:t>
            </a:r>
            <a:r>
              <a:rPr lang="en-US" sz="4978" dirty="0">
                <a:solidFill>
                  <a:srgbClr val="0070C0"/>
                </a:solidFill>
              </a:rPr>
              <a:t>4 100 000 </a:t>
            </a:r>
            <a:r>
              <a:rPr lang="en-US" sz="4978" dirty="0" err="1" smtClean="0">
                <a:solidFill>
                  <a:srgbClr val="0070C0"/>
                </a:solidFill>
              </a:rPr>
              <a:t>đồng</a:t>
            </a:r>
            <a:endParaRPr lang="en-US" sz="4978" dirty="0" smtClean="0">
              <a:solidFill>
                <a:srgbClr val="0070C0"/>
              </a:solidFill>
              <a:latin typeface="+mj-lt"/>
            </a:endParaRPr>
          </a:p>
          <a:p>
            <a:endParaRPr lang="en-US" sz="4978" b="1" u="sng" dirty="0" smtClean="0">
              <a:solidFill>
                <a:srgbClr val="0070C0"/>
              </a:solidFill>
              <a:latin typeface="+mj-lt"/>
            </a:endParaRPr>
          </a:p>
          <a:p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</a:t>
            </a:r>
            <a:endParaRPr lang="en-US" sz="4978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971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A0B9C5D-308C-94DB-42B4-0424C9C2DF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11" y="6314714"/>
            <a:ext cx="16261409" cy="308966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46258C2-F9D7-FD86-A019-16EBEAF66E47}"/>
              </a:ext>
            </a:extLst>
          </p:cNvPr>
          <p:cNvGrpSpPr/>
          <p:nvPr/>
        </p:nvGrpSpPr>
        <p:grpSpPr>
          <a:xfrm>
            <a:off x="10319" y="5856810"/>
            <a:ext cx="16256000" cy="487449"/>
            <a:chOff x="0" y="0"/>
            <a:chExt cx="6186311" cy="185501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9AEF901-D48B-4ECA-C636-AA3C9A463FA8}"/>
                </a:ext>
              </a:extLst>
            </p:cNvPr>
            <p:cNvSpPr/>
            <p:nvPr/>
          </p:nvSpPr>
          <p:spPr>
            <a:xfrm>
              <a:off x="0" y="0"/>
              <a:ext cx="6186311" cy="185501"/>
            </a:xfrm>
            <a:custGeom>
              <a:avLst/>
              <a:gdLst/>
              <a:ahLst/>
              <a:cxnLst/>
              <a:rect l="l" t="t" r="r" b="b"/>
              <a:pathLst>
                <a:path w="6186311" h="185501">
                  <a:moveTo>
                    <a:pt x="0" y="0"/>
                  </a:moveTo>
                  <a:lnTo>
                    <a:pt x="6186311" y="0"/>
                  </a:lnTo>
                  <a:lnTo>
                    <a:pt x="6186311" y="185501"/>
                  </a:lnTo>
                  <a:lnTo>
                    <a:pt x="0" y="185501"/>
                  </a:lnTo>
                  <a:close/>
                </a:path>
              </a:pathLst>
            </a:custGeom>
            <a:solidFill>
              <a:srgbClr val="C69F65"/>
            </a:solidFill>
          </p:spPr>
        </p:sp>
      </p:grpSp>
      <p:pic>
        <p:nvPicPr>
          <p:cNvPr id="7" name="Picture 8">
            <a:extLst>
              <a:ext uri="{FF2B5EF4-FFF2-40B4-BE49-F238E27FC236}">
                <a16:creationId xmlns:a16="http://schemas.microsoft.com/office/drawing/2014/main" id="{529E33B0-D732-D3D9-F315-5BB78D4F7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3528216" y="823513"/>
            <a:ext cx="9779003" cy="5310588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C0700925-6B4B-14B5-C089-74069CD4BC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218319" y="410831"/>
            <a:ext cx="2644827" cy="6046463"/>
          </a:xfrm>
          <a:prstGeom prst="rect">
            <a:avLst/>
          </a:prstGeom>
        </p:spPr>
      </p:pic>
      <p:grpSp>
        <p:nvGrpSpPr>
          <p:cNvPr id="10" name="Group 12">
            <a:extLst>
              <a:ext uri="{FF2B5EF4-FFF2-40B4-BE49-F238E27FC236}">
                <a16:creationId xmlns:a16="http://schemas.microsoft.com/office/drawing/2014/main" id="{BCF0AA90-35EE-3F70-CC75-EAEBC4567B53}"/>
              </a:ext>
            </a:extLst>
          </p:cNvPr>
          <p:cNvGrpSpPr/>
          <p:nvPr/>
        </p:nvGrpSpPr>
        <p:grpSpPr>
          <a:xfrm>
            <a:off x="10319" y="2"/>
            <a:ext cx="16256000" cy="400468"/>
            <a:chOff x="0" y="0"/>
            <a:chExt cx="6186311" cy="152400"/>
          </a:xfrm>
          <a:solidFill>
            <a:schemeClr val="bg1"/>
          </a:solidFill>
        </p:grpSpPr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27A004C0-426B-656A-A8FE-FCB4E9F25F5C}"/>
                </a:ext>
              </a:extLst>
            </p:cNvPr>
            <p:cNvSpPr/>
            <p:nvPr/>
          </p:nvSpPr>
          <p:spPr>
            <a:xfrm>
              <a:off x="0" y="0"/>
              <a:ext cx="6186311" cy="152400"/>
            </a:xfrm>
            <a:custGeom>
              <a:avLst/>
              <a:gdLst/>
              <a:ahLst/>
              <a:cxnLst/>
              <a:rect l="l" t="t" r="r" b="b"/>
              <a:pathLst>
                <a:path w="6186311" h="152400">
                  <a:moveTo>
                    <a:pt x="0" y="0"/>
                  </a:moveTo>
                  <a:lnTo>
                    <a:pt x="6186311" y="0"/>
                  </a:lnTo>
                  <a:lnTo>
                    <a:pt x="6186311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2" name="Group 14">
            <a:extLst>
              <a:ext uri="{FF2B5EF4-FFF2-40B4-BE49-F238E27FC236}">
                <a16:creationId xmlns:a16="http://schemas.microsoft.com/office/drawing/2014/main" id="{55032972-FAFF-AFAC-8A5E-A92F45147507}"/>
              </a:ext>
            </a:extLst>
          </p:cNvPr>
          <p:cNvGrpSpPr/>
          <p:nvPr/>
        </p:nvGrpSpPr>
        <p:grpSpPr>
          <a:xfrm rot="-5400000">
            <a:off x="-2707490" y="2738533"/>
            <a:ext cx="5836085" cy="400468"/>
            <a:chOff x="0" y="0"/>
            <a:chExt cx="2220955" cy="152400"/>
          </a:xfrm>
          <a:solidFill>
            <a:schemeClr val="bg1"/>
          </a:solidFill>
        </p:grpSpPr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0522B363-BE23-D69A-3B49-3C87968BEFD7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4" name="Group 16">
            <a:extLst>
              <a:ext uri="{FF2B5EF4-FFF2-40B4-BE49-F238E27FC236}">
                <a16:creationId xmlns:a16="http://schemas.microsoft.com/office/drawing/2014/main" id="{9AD3A5C8-0061-9C0D-461B-1FD5EB5CCC6A}"/>
              </a:ext>
            </a:extLst>
          </p:cNvPr>
          <p:cNvGrpSpPr/>
          <p:nvPr/>
        </p:nvGrpSpPr>
        <p:grpSpPr>
          <a:xfrm rot="-5400000">
            <a:off x="13148043" y="2728173"/>
            <a:ext cx="5836085" cy="400468"/>
            <a:chOff x="0" y="0"/>
            <a:chExt cx="2220955" cy="152400"/>
          </a:xfrm>
          <a:solidFill>
            <a:schemeClr val="bg1"/>
          </a:solidFill>
        </p:grpSpPr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D5397ADE-E8E8-885C-1D8E-9316D53BB7F3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pic>
        <p:nvPicPr>
          <p:cNvPr id="16" name="Picture 18">
            <a:extLst>
              <a:ext uri="{FF2B5EF4-FFF2-40B4-BE49-F238E27FC236}">
                <a16:creationId xmlns:a16="http://schemas.microsoft.com/office/drawing/2014/main" id="{E879166B-1B9C-5B39-6CBE-3C3CA1D7C7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60574" y="3009721"/>
            <a:ext cx="1897380" cy="36576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5571739-6362-152A-73F5-C78C2DD95B76}"/>
              </a:ext>
            </a:extLst>
          </p:cNvPr>
          <p:cNvSpPr txBox="1"/>
          <p:nvPr/>
        </p:nvSpPr>
        <p:spPr>
          <a:xfrm>
            <a:off x="4061620" y="1300177"/>
            <a:ext cx="8394700" cy="419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5333" b="1" u="sng" dirty="0" err="1">
                <a:solidFill>
                  <a:prstClr val="white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Về</a:t>
            </a:r>
            <a:r>
              <a:rPr lang="en-US" sz="5333" b="1" u="sng" dirty="0">
                <a:solidFill>
                  <a:prstClr val="white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5333" b="1" u="sng" dirty="0" err="1">
                <a:solidFill>
                  <a:prstClr val="white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nhà</a:t>
            </a:r>
            <a:r>
              <a:rPr lang="en-US" sz="5333" b="1" u="sng" dirty="0">
                <a:solidFill>
                  <a:prstClr val="white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:</a:t>
            </a:r>
          </a:p>
          <a:p>
            <a:pPr marL="685800" indent="-685800" algn="ctr" defTabSz="1219170">
              <a:buFontTx/>
              <a:buChar char="-"/>
              <a:defRPr/>
            </a:pPr>
            <a:r>
              <a:rPr lang="en-US" sz="5333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Hoàn</a:t>
            </a:r>
            <a:r>
              <a:rPr lang="en-US" sz="5333" b="1" dirty="0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5333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thành</a:t>
            </a:r>
            <a:r>
              <a:rPr lang="en-US" sz="5333" b="1" dirty="0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5333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các</a:t>
            </a:r>
            <a:r>
              <a:rPr lang="en-US" sz="5333" b="1" dirty="0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BTVN</a:t>
            </a:r>
          </a:p>
          <a:p>
            <a:pPr marL="685800" indent="-685800" algn="ctr" defTabSz="1219170">
              <a:buFontTx/>
              <a:buChar char="-"/>
              <a:defRPr/>
            </a:pPr>
            <a:r>
              <a:rPr lang="en-US" sz="5333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Xem</a:t>
            </a:r>
            <a:r>
              <a:rPr lang="en-US" sz="5333" b="1" dirty="0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5333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và</a:t>
            </a:r>
            <a:r>
              <a:rPr lang="en-US" sz="5333" b="1" dirty="0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5333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chuẩn</a:t>
            </a:r>
            <a:r>
              <a:rPr lang="en-US" sz="5333" b="1" dirty="0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5333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bị</a:t>
            </a:r>
            <a:r>
              <a:rPr lang="en-US" sz="5333" b="1" dirty="0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5333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cho</a:t>
            </a:r>
            <a:r>
              <a:rPr lang="en-US" sz="5333" b="1" dirty="0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5333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tiết</a:t>
            </a:r>
            <a:r>
              <a:rPr lang="en-US" sz="5333" b="1" dirty="0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5333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sau</a:t>
            </a:r>
            <a:r>
              <a:rPr lang="en-US" sz="5333" b="1" dirty="0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5333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bài</a:t>
            </a:r>
            <a:r>
              <a:rPr lang="en-US" sz="5333" b="1" dirty="0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: </a:t>
            </a:r>
            <a:r>
              <a:rPr lang="en-US" sz="5333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Nhân</a:t>
            </a:r>
            <a:r>
              <a:rPr lang="en-US" sz="5333" b="1" dirty="0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5333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với</a:t>
            </a:r>
            <a:r>
              <a:rPr lang="en-US" sz="5333" b="1" dirty="0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5333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số</a:t>
            </a:r>
            <a:r>
              <a:rPr lang="en-US" sz="5333" b="1" dirty="0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5333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có</a:t>
            </a:r>
            <a:r>
              <a:rPr lang="en-US" sz="5333" b="1" dirty="0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5333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hai</a:t>
            </a:r>
            <a:r>
              <a:rPr lang="en-US" sz="5333" b="1" dirty="0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5333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chữ</a:t>
            </a:r>
            <a:r>
              <a:rPr lang="en-US" sz="5333" b="1" dirty="0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US" sz="5333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số</a:t>
            </a:r>
            <a:r>
              <a:rPr lang="en-US" sz="5333" b="1" dirty="0" smtClean="0">
                <a:solidFill>
                  <a:srgbClr val="FFFF00"/>
                </a:solidFill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.</a:t>
            </a:r>
            <a:endParaRPr lang="en-US" sz="5333" b="1" dirty="0">
              <a:solidFill>
                <a:srgbClr val="FFFF00"/>
              </a:solidFill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75AE021-28FF-C2E6-1ADB-DF74FE6F3AD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3065" b="82742" l="2906" r="21308">
                        <a14:foregroundMark x1="14528" y1="55645" x2="15254" y2="65000"/>
                        <a14:foregroundMark x1="15254" y1="65000" x2="15254" y2="65000"/>
                        <a14:foregroundMark x1="20460" y1="51774" x2="21065" y2="56935"/>
                        <a14:foregroundMark x1="21186" y1="66452" x2="21081" y2="69243"/>
                        <a14:foregroundMark x1="15981" y1="61774" x2="13923" y2="72581"/>
                        <a14:foregroundMark x1="14286" y1="62903" x2="14770" y2="67903"/>
                        <a14:foregroundMark x1="13196" y1="61129" x2="12833" y2="67742"/>
                        <a14:foregroundMark x1="18886" y1="65968" x2="18886" y2="65968"/>
                        <a14:foregroundMark x1="18886" y1="65968" x2="19613" y2="67903"/>
                        <a14:foregroundMark x1="10896" y1="63710" x2="8354" y2="60806"/>
                        <a14:foregroundMark x1="8717" y1="60161" x2="6174" y2="56452"/>
                        <a14:foregroundMark x1="20713" y1="69194" x2="20754" y2="69445"/>
                        <a14:foregroundMark x1="20581" y1="68387" x2="20713" y2="69194"/>
                        <a14:foregroundMark x1="14286" y1="43065" x2="16223" y2="43871"/>
                        <a14:backgroundMark x1="20339" y1="70968" x2="20460" y2="71935"/>
                        <a14:backgroundMark x1="20823" y1="71935" x2="21671" y2="72419"/>
                        <a14:backgroundMark x1="19855" y1="70000" x2="20460" y2="71613"/>
                        <a14:backgroundMark x1="20823" y1="69194" x2="20823" y2="69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" t="38800" r="76271" b="12201"/>
          <a:stretch/>
        </p:blipFill>
        <p:spPr>
          <a:xfrm>
            <a:off x="-98838" y="3323704"/>
            <a:ext cx="4091757" cy="65096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1EC1D25-CCC2-BF7B-19A0-DE4AFE8260C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581" b="80484" l="77724" r="97579">
                        <a14:foregroundMark x1="86804" y1="42742" x2="84019" y2="42581"/>
                        <a14:foregroundMark x1="77966" y1="52258" x2="77966" y2="53710"/>
                        <a14:foregroundMark x1="83051" y1="61452" x2="84262" y2="66452"/>
                        <a14:foregroundMark x1="80872" y1="64839" x2="86199" y2="65645"/>
                        <a14:foregroundMark x1="85109" y1="63548" x2="88862" y2="61774"/>
                        <a14:foregroundMark x1="89709" y1="61935" x2="92252" y2="59677"/>
                        <a14:foregroundMark x1="83414" y1="78065" x2="83414" y2="80161"/>
                        <a14:foregroundMark x1="86804" y1="77903" x2="86683" y2="80484"/>
                        <a14:foregroundMark x1="94794" y1="54839" x2="94794" y2="54839"/>
                        <a14:foregroundMark x1="81114" y1="62903" x2="80024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71" t="38800" b="15908"/>
          <a:stretch/>
        </p:blipFill>
        <p:spPr>
          <a:xfrm>
            <a:off x="12543819" y="3702686"/>
            <a:ext cx="4091757" cy="586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5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1537807" y="2070619"/>
            <a:ext cx="66579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TRUYỀN ĐIỆN</a:t>
            </a:r>
            <a:endParaRPr lang="en-GB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242719" y="609600"/>
            <a:ext cx="7322838" cy="1237628"/>
            <a:chOff x="4539228" y="172432"/>
            <a:chExt cx="7199280" cy="889226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7199280" cy="889226"/>
              <a:chOff x="4539228" y="172432"/>
              <a:chExt cx="7199280" cy="889226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719928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600" b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b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b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037514" y="641502"/>
                <a:ext cx="2022685" cy="420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187342" y="1061658"/>
              <a:ext cx="113235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1508919" y="3046512"/>
            <a:ext cx="960230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?1 )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7807" y="3962400"/>
            <a:ext cx="1007679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?2 )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8919" y="4878288"/>
            <a:ext cx="354539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?3 )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96516" y="4913649"/>
            <a:ext cx="3093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25000 x 3  = 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90919" y="4913649"/>
            <a:ext cx="3093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12300 x 2  = 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6527749" cy="930735"/>
            <a:chOff x="4539228" y="172432"/>
            <a:chExt cx="6417607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417607" cy="930735"/>
              <a:chOff x="4539228" y="172432"/>
              <a:chExt cx="6417607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4176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b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b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b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956719" y="898134"/>
            <a:ext cx="9677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31: NHÂN VỚI SỐ CÓ MỘT CHỮ SỐ (TIẾT 2)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9591" t="28889" r="8367" b="61896"/>
          <a:stretch/>
        </p:blipFill>
        <p:spPr>
          <a:xfrm>
            <a:off x="823119" y="1760967"/>
            <a:ext cx="12801600" cy="4267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24319" y="1820601"/>
            <a:ext cx="518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4-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42319" y="6315022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GV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66150" y="415381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250 + 250 x 2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4366" y="41538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(250 + 250) x 2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1719" y="1362475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250 +   500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1719" y="2131916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750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9508" y="1362476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500  x 2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94366" y="2131915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1000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6078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8" y="2"/>
            <a:ext cx="16256000" cy="91439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66150" y="2748953"/>
            <a:ext cx="39717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750 - 50 x 5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99508" y="2785396"/>
            <a:ext cx="39717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(750 – 50) x 5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1719" y="3494389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750 - 250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51719" y="4175277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500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94366" y="3536701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700 x 5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94366" y="4365311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3500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6257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8" y="2"/>
            <a:ext cx="16256000" cy="914399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66150" y="5209309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210 x 4 - 4 x 210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6150" y="6154788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840 - 840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6150" y="7073917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0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94366" y="5385347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3 x ( 270 : 9) x 0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66033" y="6154942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3 x 30 x0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94366" y="706371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0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5788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9374" t="38889" r="8752" b="36668"/>
          <a:stretch/>
        </p:blipFill>
        <p:spPr>
          <a:xfrm>
            <a:off x="27989" y="174767"/>
            <a:ext cx="15048470" cy="6248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47319" y="7162800"/>
            <a:ext cx="1165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+mj-lt"/>
              </a:rPr>
              <a:t>HS </a:t>
            </a:r>
            <a:r>
              <a:rPr lang="en-US" sz="4400" b="1" dirty="0" err="1" smtClean="0">
                <a:solidFill>
                  <a:srgbClr val="0070C0"/>
                </a:solidFill>
                <a:latin typeface="+mj-lt"/>
              </a:rPr>
              <a:t>thảo</a:t>
            </a:r>
            <a:r>
              <a:rPr lang="en-US" sz="44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+mj-lt"/>
              </a:rPr>
              <a:t>luận</a:t>
            </a:r>
            <a:r>
              <a:rPr lang="en-US" sz="44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+mj-lt"/>
              </a:rPr>
              <a:t>nhóm</a:t>
            </a:r>
            <a:r>
              <a:rPr lang="en-US" sz="44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+mj-lt"/>
              </a:rPr>
              <a:t>đôi</a:t>
            </a:r>
            <a:r>
              <a:rPr lang="en-US" sz="44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+mj-lt"/>
              </a:rPr>
              <a:t>làm</a:t>
            </a:r>
            <a:r>
              <a:rPr lang="en-US" sz="44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+mj-lt"/>
              </a:rPr>
              <a:t>bài</a:t>
            </a:r>
            <a:r>
              <a:rPr lang="en-US" sz="44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+mj-lt"/>
              </a:rPr>
              <a:t>vào</a:t>
            </a:r>
            <a:r>
              <a:rPr lang="en-US" sz="44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+mj-lt"/>
              </a:rPr>
              <a:t>vở</a:t>
            </a:r>
            <a:r>
              <a:rPr lang="en-US" sz="44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+mj-lt"/>
              </a:rPr>
              <a:t>và</a:t>
            </a:r>
            <a:r>
              <a:rPr lang="en-US" sz="4400" b="1" dirty="0" smtClean="0">
                <a:solidFill>
                  <a:srgbClr val="0070C0"/>
                </a:solidFill>
                <a:latin typeface="+mj-lt"/>
              </a:rPr>
              <a:t> GV </a:t>
            </a:r>
            <a:r>
              <a:rPr lang="en-US" sz="4400" b="1" dirty="0" err="1" smtClean="0">
                <a:solidFill>
                  <a:srgbClr val="0070C0"/>
                </a:solidFill>
                <a:latin typeface="+mj-lt"/>
              </a:rPr>
              <a:t>cho</a:t>
            </a:r>
            <a:r>
              <a:rPr lang="en-US" sz="4400" b="1" dirty="0" smtClean="0">
                <a:solidFill>
                  <a:srgbClr val="0070C0"/>
                </a:solidFill>
                <a:latin typeface="+mj-lt"/>
              </a:rPr>
              <a:t> HS </a:t>
            </a:r>
            <a:r>
              <a:rPr lang="en-US" sz="4400" b="1" dirty="0" err="1" smtClean="0">
                <a:solidFill>
                  <a:srgbClr val="0070C0"/>
                </a:solidFill>
                <a:latin typeface="+mj-lt"/>
              </a:rPr>
              <a:t>kiếm</a:t>
            </a:r>
            <a:r>
              <a:rPr lang="en-US" sz="44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+mj-lt"/>
              </a:rPr>
              <a:t>tra</a:t>
            </a:r>
            <a:r>
              <a:rPr lang="en-US" sz="44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+mj-lt"/>
              </a:rPr>
              <a:t>chéo</a:t>
            </a:r>
            <a:r>
              <a:rPr lang="en-US" sz="44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+mj-lt"/>
              </a:rPr>
              <a:t>nhau</a:t>
            </a:r>
            <a:r>
              <a:rPr lang="en-US" sz="44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+mj-lt"/>
              </a:rPr>
              <a:t>sau</a:t>
            </a:r>
            <a:r>
              <a:rPr lang="en-US" sz="44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+mj-lt"/>
              </a:rPr>
              <a:t>đó</a:t>
            </a:r>
            <a:r>
              <a:rPr lang="en-US" sz="44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+mj-lt"/>
              </a:rPr>
              <a:t>báo</a:t>
            </a:r>
            <a:r>
              <a:rPr lang="en-US" sz="44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+mj-lt"/>
              </a:rPr>
              <a:t>cáo</a:t>
            </a:r>
            <a:r>
              <a:rPr lang="en-US" sz="44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+mj-lt"/>
              </a:rPr>
              <a:t>kết</a:t>
            </a:r>
            <a:r>
              <a:rPr lang="en-US" sz="44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+mj-lt"/>
              </a:rPr>
              <a:t>quả</a:t>
            </a:r>
            <a:r>
              <a:rPr lang="en-US" sz="4400" b="1" dirty="0" smtClean="0">
                <a:solidFill>
                  <a:srgbClr val="0070C0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37682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381" y="0"/>
            <a:ext cx="16405700" cy="9144000"/>
          </a:xfrm>
        </p:spPr>
      </p:pic>
      <p:sp>
        <p:nvSpPr>
          <p:cNvPr id="7" name="TextBox 6"/>
          <p:cNvSpPr txBox="1"/>
          <p:nvPr/>
        </p:nvSpPr>
        <p:spPr>
          <a:xfrm>
            <a:off x="442119" y="228600"/>
            <a:ext cx="15544800" cy="4688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78" dirty="0">
                <a:solidFill>
                  <a:srgbClr val="0070C0"/>
                </a:solidFill>
              </a:rPr>
              <a:t>                              </a:t>
            </a:r>
            <a:r>
              <a:rPr lang="vi-VN" sz="4978" b="1" u="sng" dirty="0">
                <a:solidFill>
                  <a:srgbClr val="0070C0"/>
                </a:solidFill>
                <a:latin typeface="+mj-lt"/>
              </a:rPr>
              <a:t>Bài giải</a:t>
            </a:r>
            <a:r>
              <a:rPr lang="en-US" sz="4978" b="1" u="sng" dirty="0">
                <a:solidFill>
                  <a:srgbClr val="0070C0"/>
                </a:solidFill>
                <a:latin typeface="+mj-lt"/>
              </a:rPr>
              <a:t>   </a:t>
            </a:r>
            <a:endParaRPr lang="en-US" sz="4978" b="1" u="sng" dirty="0" smtClean="0">
              <a:solidFill>
                <a:srgbClr val="0070C0"/>
              </a:solidFill>
              <a:latin typeface="+mj-lt"/>
            </a:endParaRPr>
          </a:p>
          <a:p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Một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tuần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có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7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ngày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.</a:t>
            </a:r>
          </a:p>
          <a:p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Số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suất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bánh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pizza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mà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đơn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vị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đó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có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thể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giao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được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nhiều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nhất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là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:</a:t>
            </a:r>
          </a:p>
          <a:p>
            <a:pPr algn="ctr"/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150 x7 = 1050 (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suất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978" dirty="0" err="1" smtClean="0">
                <a:solidFill>
                  <a:srgbClr val="0070C0"/>
                </a:solidFill>
                <a:latin typeface="+mj-lt"/>
              </a:rPr>
              <a:t>bánh</a:t>
            </a:r>
            <a:r>
              <a:rPr lang="en-US" sz="4978" dirty="0" smtClean="0">
                <a:solidFill>
                  <a:srgbClr val="0070C0"/>
                </a:solidFill>
                <a:latin typeface="+mj-lt"/>
              </a:rPr>
              <a:t>)</a:t>
            </a:r>
          </a:p>
          <a:p>
            <a:pPr algn="ctr"/>
            <a:r>
              <a:rPr lang="en-US" sz="4978" dirty="0" err="1" smtClean="0">
                <a:solidFill>
                  <a:srgbClr val="0070C0"/>
                </a:solidFill>
              </a:rPr>
              <a:t>Đáp</a:t>
            </a:r>
            <a:r>
              <a:rPr lang="en-US" sz="4978" dirty="0" smtClean="0">
                <a:solidFill>
                  <a:srgbClr val="0070C0"/>
                </a:solidFill>
              </a:rPr>
              <a:t> </a:t>
            </a:r>
            <a:r>
              <a:rPr lang="en-US" sz="4978" dirty="0" err="1" smtClean="0">
                <a:solidFill>
                  <a:srgbClr val="0070C0"/>
                </a:solidFill>
              </a:rPr>
              <a:t>số</a:t>
            </a:r>
            <a:r>
              <a:rPr lang="en-US" sz="4978" dirty="0" smtClean="0">
                <a:solidFill>
                  <a:srgbClr val="0070C0"/>
                </a:solidFill>
              </a:rPr>
              <a:t>: 1050 </a:t>
            </a:r>
            <a:r>
              <a:rPr lang="en-US" sz="4978" dirty="0" err="1" smtClean="0">
                <a:solidFill>
                  <a:srgbClr val="0070C0"/>
                </a:solidFill>
              </a:rPr>
              <a:t>suất</a:t>
            </a:r>
            <a:r>
              <a:rPr lang="en-US" sz="4978" dirty="0" smtClean="0">
                <a:solidFill>
                  <a:srgbClr val="0070C0"/>
                </a:solidFill>
              </a:rPr>
              <a:t> </a:t>
            </a:r>
            <a:r>
              <a:rPr lang="en-US" sz="4978" dirty="0" err="1" smtClean="0">
                <a:solidFill>
                  <a:srgbClr val="0070C0"/>
                </a:solidFill>
              </a:rPr>
              <a:t>bánh</a:t>
            </a:r>
            <a:r>
              <a:rPr lang="en-US" sz="4978" dirty="0">
                <a:solidFill>
                  <a:srgbClr val="0070C0"/>
                </a:solidFill>
              </a:rPr>
              <a:t> </a:t>
            </a:r>
            <a:r>
              <a:rPr lang="en-US" sz="4978" dirty="0" smtClean="0">
                <a:solidFill>
                  <a:srgbClr val="0070C0"/>
                </a:solidFill>
              </a:rPr>
              <a:t>pizza</a:t>
            </a:r>
            <a:endParaRPr lang="en-US" sz="4978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2724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61250" t="64444" r="11252" b="12224"/>
          <a:stretch/>
        </p:blipFill>
        <p:spPr>
          <a:xfrm>
            <a:off x="213519" y="228600"/>
            <a:ext cx="14935200" cy="891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050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1846</TotalTime>
  <Words>369</Words>
  <PresentationFormat>Custom</PresentationFormat>
  <Paragraphs>56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字魂59号-创粗黑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2022-07-10T01:37:20Z</dcterms:created>
  <dcterms:modified xsi:type="dcterms:W3CDTF">2023-09-03T05:31:22Z</dcterms:modified>
</cp:coreProperties>
</file>