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Elsi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hfGv9ZkwYhsmzrIuFiPgjE2AcE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4C0C67-8B21-4817-A1EA-7AEECD2CCE92}">
  <a:tblStyle styleId="{D74C0C67-8B21-4817-A1EA-7AEECD2CCE92}" styleName="Table_0">
    <a:wholeTbl>
      <a:tcTxStyle b="off" i="off">
        <a:font>
          <a:latin typeface="Calibri"/>
          <a:ea typeface="Calibri"/>
          <a:cs typeface="Calibri"/>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lastCol>
    <a:firstCol>
      <a:tcTxStyle b="on" i="off"/>
    </a:firstCol>
    <a:lastRow>
      <a:tcTxStyle b="on" i="off"/>
      <a:tcStyle>
        <a:tcBdr>
          <a:top>
            <a:ln cap="flat" cmpd="sng" w="25400">
              <a:solidFill>
                <a:schemeClr val="accent4"/>
              </a:solidFill>
              <a:prstDash val="solid"/>
              <a:round/>
              <a:headEnd len="sm" w="sm" type="none"/>
              <a:tailEnd len="sm" w="sm" type="none"/>
            </a:ln>
          </a:top>
        </a:tcBdr>
        <a:fill>
          <a:solidFill>
            <a:srgbClr val="FFF4E6"/>
          </a:solidFill>
        </a:fill>
      </a:tcStyle>
    </a:lastRow>
    <a:seCell>
      <a:tcTxStyle/>
    </a:seCell>
    <a:swCell>
      <a:tcTxStyle/>
    </a:swCell>
    <a:firstRow>
      <a:tcTxStyle b="on" i="off"/>
      <a:tcStyle>
        <a:fill>
          <a:solidFill>
            <a:srgbClr val="FFF4E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customschemas.google.com/relationships/presentationmetadata" Target="metadata"/><Relationship Id="rId23" Type="http://schemas.openxmlformats.org/officeDocument/2006/relationships/font" Target="fonts/Elsi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90" name="Shape 90"/>
        <p:cNvGrpSpPr/>
        <p:nvPr/>
      </p:nvGrpSpPr>
      <p:grpSpPr>
        <a:xfrm>
          <a:off x="0" y="0"/>
          <a:ext cx="0" cy="0"/>
          <a:chOff x="0" y="0"/>
          <a:chExt cx="0" cy="0"/>
        </a:xfrm>
      </p:grpSpPr>
    </p:spTree>
  </p:cSld>
  <p:clrMapOvr>
    <a:masterClrMapping/>
  </p:clrMapOvr>
  <p:transition advTm="3000" spd="slow" p14:dur="1500">
    <p:rand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91" name="Shape 91"/>
        <p:cNvGrpSpPr/>
        <p:nvPr/>
      </p:nvGrpSpPr>
      <p:grpSpPr>
        <a:xfrm>
          <a:off x="0" y="0"/>
          <a:ext cx="0" cy="0"/>
          <a:chOff x="0" y="0"/>
          <a:chExt cx="0" cy="0"/>
        </a:xfrm>
      </p:grpSpPr>
      <p:sp>
        <p:nvSpPr>
          <p:cNvPr id="92" name="Google Shape;92;p31"/>
          <p:cNvSpPr txBox="1"/>
          <p:nvPr>
            <p:ph type="title"/>
          </p:nvPr>
        </p:nvSpPr>
        <p:spPr>
          <a:xfrm>
            <a:off x="838200" y="366185"/>
            <a:ext cx="10515600" cy="13250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1"/>
          <p:cNvSpPr txBox="1"/>
          <p:nvPr>
            <p:ph idx="1" type="body"/>
          </p:nvPr>
        </p:nvSpPr>
        <p:spPr>
          <a:xfrm>
            <a:off x="838200" y="1826684"/>
            <a:ext cx="10515600" cy="434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4" name="Google Shape;94;p31"/>
          <p:cNvSpPr txBox="1"/>
          <p:nvPr>
            <p:ph idx="10" type="dt"/>
          </p:nvPr>
        </p:nvSpPr>
        <p:spPr>
          <a:xfrm>
            <a:off x="838200" y="6356351"/>
            <a:ext cx="2743200" cy="366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1"/>
          <p:cNvSpPr txBox="1"/>
          <p:nvPr>
            <p:ph idx="11" type="ftr"/>
          </p:nvPr>
        </p:nvSpPr>
        <p:spPr>
          <a:xfrm>
            <a:off x="4038600" y="6356351"/>
            <a:ext cx="4114800" cy="366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1"/>
          <p:cNvSpPr txBox="1"/>
          <p:nvPr>
            <p:ph idx="12" type="sldNum"/>
          </p:nvPr>
        </p:nvSpPr>
        <p:spPr>
          <a:xfrm>
            <a:off x="8610600" y="6356351"/>
            <a:ext cx="2743200" cy="366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Tm="3000" spd="slow" p14:dur="1500">
    <p:rand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p:cSld name="节标题">
    <p:bg>
      <p:bgPr>
        <a:solidFill>
          <a:schemeClr val="lt1"/>
        </a:solidFill>
      </p:bgPr>
    </p:bg>
    <p:spTree>
      <p:nvGrpSpPr>
        <p:cNvPr id="97" name="Shape 97"/>
        <p:cNvGrpSpPr/>
        <p:nvPr/>
      </p:nvGrpSpPr>
      <p:grpSpPr>
        <a:xfrm>
          <a:off x="0" y="0"/>
          <a:ext cx="0" cy="0"/>
          <a:chOff x="0" y="0"/>
          <a:chExt cx="0" cy="0"/>
        </a:xfrm>
      </p:grpSpPr>
      <p:sp>
        <p:nvSpPr>
          <p:cNvPr id="98" name="Google Shape;98;p32"/>
          <p:cNvSpPr txBox="1"/>
          <p:nvPr/>
        </p:nvSpPr>
        <p:spPr>
          <a:xfrm>
            <a:off x="4507043" y="279697"/>
            <a:ext cx="28679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Elsie"/>
                <a:ea typeface="Elsie"/>
                <a:cs typeface="Elsie"/>
                <a:sym typeface="Elsie"/>
              </a:rPr>
              <a:t>Teaching overview</a:t>
            </a:r>
            <a:endParaRPr/>
          </a:p>
        </p:txBody>
      </p:sp>
    </p:spTree>
  </p:cSld>
  <p:clrMapOvr>
    <a:masterClrMapping/>
  </p:clrMapOvr>
  <p:transition advTm="3000" spd="slow" p14:dur="1500">
    <p:random/>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节标题">
  <p:cSld name="1_节标题">
    <p:bg>
      <p:bgPr>
        <a:solidFill>
          <a:schemeClr val="lt1"/>
        </a:solidFill>
      </p:bgPr>
    </p:bg>
    <p:spTree>
      <p:nvGrpSpPr>
        <p:cNvPr id="99" name="Shape 99"/>
        <p:cNvGrpSpPr/>
        <p:nvPr/>
      </p:nvGrpSpPr>
      <p:grpSpPr>
        <a:xfrm>
          <a:off x="0" y="0"/>
          <a:ext cx="0" cy="0"/>
          <a:chOff x="0" y="0"/>
          <a:chExt cx="0" cy="0"/>
        </a:xfrm>
      </p:grpSpPr>
      <p:sp>
        <p:nvSpPr>
          <p:cNvPr id="100" name="Google Shape;100;p33"/>
          <p:cNvSpPr txBox="1"/>
          <p:nvPr/>
        </p:nvSpPr>
        <p:spPr>
          <a:xfrm>
            <a:off x="5058223" y="249217"/>
            <a:ext cx="20165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Elsie"/>
                <a:ea typeface="Elsie"/>
                <a:cs typeface="Elsie"/>
                <a:sym typeface="Elsie"/>
              </a:rPr>
              <a:t>Major topics</a:t>
            </a:r>
            <a:endParaRPr/>
          </a:p>
        </p:txBody>
      </p:sp>
    </p:spTree>
  </p:cSld>
  <p:clrMapOvr>
    <a:masterClrMapping/>
  </p:clrMapOvr>
  <p:transition advTm="3000" spd="slow" p14:dur="1500">
    <p:rand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节标题">
  <p:cSld name="2_节标题">
    <p:bg>
      <p:bgPr>
        <a:solidFill>
          <a:schemeClr val="lt1"/>
        </a:solidFill>
      </p:bgPr>
    </p:bg>
    <p:spTree>
      <p:nvGrpSpPr>
        <p:cNvPr id="101" name="Shape 101"/>
        <p:cNvGrpSpPr/>
        <p:nvPr/>
      </p:nvGrpSpPr>
      <p:grpSpPr>
        <a:xfrm>
          <a:off x="0" y="0"/>
          <a:ext cx="0" cy="0"/>
          <a:chOff x="0" y="0"/>
          <a:chExt cx="0" cy="0"/>
        </a:xfrm>
      </p:grpSpPr>
      <p:sp>
        <p:nvSpPr>
          <p:cNvPr id="102" name="Google Shape;102;p34"/>
          <p:cNvSpPr txBox="1"/>
          <p:nvPr/>
        </p:nvSpPr>
        <p:spPr>
          <a:xfrm>
            <a:off x="4737336" y="279697"/>
            <a:ext cx="242887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Elsie"/>
                <a:ea typeface="Elsie"/>
                <a:cs typeface="Elsie"/>
                <a:sym typeface="Elsie"/>
              </a:rPr>
              <a:t>Public speaking</a:t>
            </a:r>
            <a:endParaRPr/>
          </a:p>
        </p:txBody>
      </p:sp>
    </p:spTree>
  </p:cSld>
  <p:clrMapOvr>
    <a:masterClrMapping/>
  </p:clrMapOvr>
  <p:transition advTm="3000" spd="slow" p14:dur="1500">
    <p:random/>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节标题">
  <p:cSld name="3_节标题">
    <p:bg>
      <p:bgPr>
        <a:solidFill>
          <a:schemeClr val="lt1"/>
        </a:solidFill>
      </p:bgPr>
    </p:bg>
    <p:spTree>
      <p:nvGrpSpPr>
        <p:cNvPr id="103" name="Shape 103"/>
        <p:cNvGrpSpPr/>
        <p:nvPr/>
      </p:nvGrpSpPr>
      <p:grpSpPr>
        <a:xfrm>
          <a:off x="0" y="0"/>
          <a:ext cx="0" cy="0"/>
          <a:chOff x="0" y="0"/>
          <a:chExt cx="0" cy="0"/>
        </a:xfrm>
      </p:grpSpPr>
      <p:sp>
        <p:nvSpPr>
          <p:cNvPr id="104" name="Google Shape;104;p35"/>
          <p:cNvSpPr txBox="1"/>
          <p:nvPr/>
        </p:nvSpPr>
        <p:spPr>
          <a:xfrm>
            <a:off x="5058223" y="249217"/>
            <a:ext cx="163025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Elsie"/>
                <a:ea typeface="Elsie"/>
                <a:cs typeface="Elsie"/>
                <a:sym typeface="Elsie"/>
              </a:rPr>
              <a:t>Education</a:t>
            </a:r>
            <a:endParaRPr/>
          </a:p>
        </p:txBody>
      </p:sp>
    </p:spTree>
  </p:cSld>
  <p:clrMapOvr>
    <a:masterClrMapping/>
  </p:clrMapOvr>
  <p:transition advTm="3000" spd="slow" p14:dur="1500">
    <p:random/>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节标题">
  <p:cSld name="4_节标题">
    <p:bg>
      <p:bgPr>
        <a:solidFill>
          <a:schemeClr val="lt1"/>
        </a:solidFill>
      </p:bgPr>
    </p:bg>
    <p:spTree>
      <p:nvGrpSpPr>
        <p:cNvPr id="105" name="Shape 105"/>
        <p:cNvGrpSpPr/>
        <p:nvPr/>
      </p:nvGrpSpPr>
      <p:grpSpPr>
        <a:xfrm>
          <a:off x="0" y="0"/>
          <a:ext cx="0" cy="0"/>
          <a:chOff x="0" y="0"/>
          <a:chExt cx="0" cy="0"/>
        </a:xfrm>
      </p:grpSpPr>
      <p:sp>
        <p:nvSpPr>
          <p:cNvPr id="106" name="Google Shape;106;p36"/>
          <p:cNvSpPr txBox="1"/>
          <p:nvPr/>
        </p:nvSpPr>
        <p:spPr>
          <a:xfrm>
            <a:off x="4599330" y="279697"/>
            <a:ext cx="274588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Elsie"/>
                <a:ea typeface="Elsie"/>
                <a:cs typeface="Elsie"/>
                <a:sym typeface="Elsie"/>
              </a:rPr>
              <a:t>Open courseware</a:t>
            </a:r>
            <a:endParaRPr/>
          </a:p>
        </p:txBody>
      </p:sp>
    </p:spTree>
  </p:cSld>
  <p:clrMapOvr>
    <a:masterClrMapping/>
  </p:clrMapOvr>
  <p:transition advTm="3000" spd="slow" p14:dur="1500">
    <p:random/>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自定义版式">
  <p:cSld name="3_自定义版式">
    <p:bg>
      <p:bgPr>
        <a:solidFill>
          <a:schemeClr val="lt1"/>
        </a:solidFill>
      </p:bgPr>
    </p:bg>
    <p:spTree>
      <p:nvGrpSpPr>
        <p:cNvPr id="107" name="Shape 107"/>
        <p:cNvGrpSpPr/>
        <p:nvPr/>
      </p:nvGrpSpPr>
      <p:grpSpPr>
        <a:xfrm>
          <a:off x="0" y="0"/>
          <a:ext cx="0" cy="0"/>
          <a:chOff x="0" y="0"/>
          <a:chExt cx="0" cy="0"/>
        </a:xfrm>
      </p:grpSpPr>
      <p:pic>
        <p:nvPicPr>
          <p:cNvPr id="108" name="Google Shape;108;p37"/>
          <p:cNvPicPr preferRelativeResize="0"/>
          <p:nvPr/>
        </p:nvPicPr>
        <p:blipFill rotWithShape="1">
          <a:blip r:embed="rId2">
            <a:alphaModFix/>
          </a:blip>
          <a:srcRect b="0" l="0" r="0" t="0"/>
          <a:stretch/>
        </p:blipFill>
        <p:spPr>
          <a:xfrm>
            <a:off x="13064" y="901"/>
            <a:ext cx="12191997" cy="6857099"/>
          </a:xfrm>
          <a:prstGeom prst="rect">
            <a:avLst/>
          </a:prstGeom>
          <a:noFill/>
          <a:ln>
            <a:noFill/>
          </a:ln>
        </p:spPr>
      </p:pic>
    </p:spTree>
  </p:cSld>
  <p:clrMapOvr>
    <a:masterClrMapping/>
  </p:clrMapOvr>
  <p:transition advTm="3000"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109" name="Shape 109"/>
        <p:cNvGrpSpPr/>
        <p:nvPr/>
      </p:nvGrpSpPr>
      <p:grpSpPr>
        <a:xfrm>
          <a:off x="0" y="0"/>
          <a:ext cx="0" cy="0"/>
          <a:chOff x="0" y="0"/>
          <a:chExt cx="0" cy="0"/>
        </a:xfrm>
      </p:grpSpPr>
    </p:spTree>
  </p:cSld>
  <p:clrMapOvr>
    <a:masterClrMapping/>
  </p:clrMapOvr>
  <p:transition advTm="3000" spd="slow" p14:dur="1500">
    <p:random/>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自定义版式">
  <p:cSld name="2_自定义版式">
    <p:spTree>
      <p:nvGrpSpPr>
        <p:cNvPr id="110" name="Shape 110"/>
        <p:cNvGrpSpPr/>
        <p:nvPr/>
      </p:nvGrpSpPr>
      <p:grpSpPr>
        <a:xfrm>
          <a:off x="0" y="0"/>
          <a:ext cx="0" cy="0"/>
          <a:chOff x="0" y="0"/>
          <a:chExt cx="0" cy="0"/>
        </a:xfrm>
      </p:grpSpPr>
    </p:spTree>
  </p:cSld>
  <p:clrMapOvr>
    <a:masterClrMapping/>
  </p:clrMapOvr>
  <p:transition advTm="3000" spd="slow" p14:dur="1500">
    <p:random/>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bg>
      <p:bgPr>
        <a:solidFill>
          <a:schemeClr val="lt1"/>
        </a:solidFill>
      </p:bgPr>
    </p:bg>
    <p:spTree>
      <p:nvGrpSpPr>
        <p:cNvPr id="111" name="Shape 111"/>
        <p:cNvGrpSpPr/>
        <p:nvPr/>
      </p:nvGrpSpPr>
      <p:grpSpPr>
        <a:xfrm>
          <a:off x="0" y="0"/>
          <a:ext cx="0" cy="0"/>
          <a:chOff x="0" y="0"/>
          <a:chExt cx="0" cy="0"/>
        </a:xfrm>
      </p:grpSpPr>
    </p:spTree>
  </p:cSld>
  <p:clrMapOvr>
    <a:masterClrMapping/>
  </p:clrMapOvr>
  <p:transition advTm="3000" spd="slow" p14:dur="1500">
    <p:random/>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112" name="Shape 112"/>
        <p:cNvGrpSpPr/>
        <p:nvPr/>
      </p:nvGrpSpPr>
      <p:grpSpPr>
        <a:xfrm>
          <a:off x="0" y="0"/>
          <a:ext cx="0" cy="0"/>
          <a:chOff x="0" y="0"/>
          <a:chExt cx="0" cy="0"/>
        </a:xfrm>
      </p:grpSpPr>
    </p:spTree>
  </p:cSld>
  <p:clrMapOvr>
    <a:masterClrMapping/>
  </p:clrMapOvr>
  <p:transition advTm="3000"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和内容">
  <p:cSld name="2_标题和内容">
    <p:spTree>
      <p:nvGrpSpPr>
        <p:cNvPr id="113" name="Shape 113"/>
        <p:cNvGrpSpPr/>
        <p:nvPr/>
      </p:nvGrpSpPr>
      <p:grpSpPr>
        <a:xfrm>
          <a:off x="0" y="0"/>
          <a:ext cx="0" cy="0"/>
          <a:chOff x="0" y="0"/>
          <a:chExt cx="0" cy="0"/>
        </a:xfrm>
      </p:grpSpPr>
    </p:spTree>
  </p:cSld>
  <p:clrMapOvr>
    <a:masterClrMapping/>
  </p:clrMapOvr>
  <p:transition advTm="3000"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和内容">
  <p:cSld name="3_标题和内容">
    <p:spTree>
      <p:nvGrpSpPr>
        <p:cNvPr id="114" name="Shape 114"/>
        <p:cNvGrpSpPr/>
        <p:nvPr/>
      </p:nvGrpSpPr>
      <p:grpSpPr>
        <a:xfrm>
          <a:off x="0" y="0"/>
          <a:ext cx="0" cy="0"/>
          <a:chOff x="0" y="0"/>
          <a:chExt cx="0" cy="0"/>
        </a:xfrm>
      </p:grpSpPr>
    </p:spTree>
  </p:cSld>
  <p:clrMapOvr>
    <a:masterClrMapping/>
  </p:clrMapOvr>
  <p:transition advTm="3000" spd="slow" p14:dur="1500">
    <p:random/>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标题和内容">
  <p:cSld name="4_标题和内容">
    <p:spTree>
      <p:nvGrpSpPr>
        <p:cNvPr id="115" name="Shape 115"/>
        <p:cNvGrpSpPr/>
        <p:nvPr/>
      </p:nvGrpSpPr>
      <p:grpSpPr>
        <a:xfrm>
          <a:off x="0" y="0"/>
          <a:ext cx="0" cy="0"/>
          <a:chOff x="0" y="0"/>
          <a:chExt cx="0" cy="0"/>
        </a:xfrm>
      </p:grpSpPr>
    </p:spTree>
  </p:cSld>
  <p:clrMapOvr>
    <a:masterClrMapping/>
  </p:clrMapOvr>
  <p:transition advTm="3000" spd="slow" p14:dur="1500">
    <p:random/>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标题和内容">
  <p:cSld name="7_标题和内容">
    <p:spTree>
      <p:nvGrpSpPr>
        <p:cNvPr id="116" name="Shape 116"/>
        <p:cNvGrpSpPr/>
        <p:nvPr/>
      </p:nvGrpSpPr>
      <p:grpSpPr>
        <a:xfrm>
          <a:off x="0" y="0"/>
          <a:ext cx="0" cy="0"/>
          <a:chOff x="0" y="0"/>
          <a:chExt cx="0" cy="0"/>
        </a:xfrm>
      </p:grpSpPr>
    </p:spTree>
  </p:cSld>
  <p:clrMapOvr>
    <a:masterClrMapping/>
  </p:clrMapOvr>
  <p:transition advTm="3000" spd="slow" p14:dur="1500">
    <p:random/>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标题和内容">
  <p:cSld name="8_标题和内容">
    <p:spTree>
      <p:nvGrpSpPr>
        <p:cNvPr id="117" name="Shape 117"/>
        <p:cNvGrpSpPr/>
        <p:nvPr/>
      </p:nvGrpSpPr>
      <p:grpSpPr>
        <a:xfrm>
          <a:off x="0" y="0"/>
          <a:ext cx="0" cy="0"/>
          <a:chOff x="0" y="0"/>
          <a:chExt cx="0" cy="0"/>
        </a:xfrm>
      </p:grpSpPr>
    </p:spTree>
  </p:cSld>
  <p:clrMapOvr>
    <a:masterClrMapping/>
  </p:clrMapOvr>
  <p:transition advTm="3000" spd="slow" p14:dur="1500">
    <p:random/>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标题和内容">
  <p:cSld name="9_标题和内容">
    <p:spTree>
      <p:nvGrpSpPr>
        <p:cNvPr id="118" name="Shape 118"/>
        <p:cNvGrpSpPr/>
        <p:nvPr/>
      </p:nvGrpSpPr>
      <p:grpSpPr>
        <a:xfrm>
          <a:off x="0" y="0"/>
          <a:ext cx="0" cy="0"/>
          <a:chOff x="0" y="0"/>
          <a:chExt cx="0" cy="0"/>
        </a:xfrm>
      </p:grpSpPr>
    </p:spTree>
  </p:cSld>
  <p:clrMapOvr>
    <a:masterClrMapping/>
  </p:clrMapOvr>
  <p:transition advTm="3000"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标题和内容">
  <p:cSld name="10_标题和内容">
    <p:spTree>
      <p:nvGrpSpPr>
        <p:cNvPr id="119" name="Shape 119"/>
        <p:cNvGrpSpPr/>
        <p:nvPr/>
      </p:nvGrpSpPr>
      <p:grpSpPr>
        <a:xfrm>
          <a:off x="0" y="0"/>
          <a:ext cx="0" cy="0"/>
          <a:chOff x="0" y="0"/>
          <a:chExt cx="0" cy="0"/>
        </a:xfrm>
      </p:grpSpPr>
    </p:spTree>
  </p:cSld>
  <p:clrMapOvr>
    <a:masterClrMapping/>
  </p:clrMapOvr>
  <p:transition advTm="3000" spd="slow" p14:dur="1500">
    <p:random/>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标题和内容">
  <p:cSld name="12_标题和内容">
    <p:spTree>
      <p:nvGrpSpPr>
        <p:cNvPr id="120" name="Shape 120"/>
        <p:cNvGrpSpPr/>
        <p:nvPr/>
      </p:nvGrpSpPr>
      <p:grpSpPr>
        <a:xfrm>
          <a:off x="0" y="0"/>
          <a:ext cx="0" cy="0"/>
          <a:chOff x="0" y="0"/>
          <a:chExt cx="0" cy="0"/>
        </a:xfrm>
      </p:grpSpPr>
    </p:spTree>
  </p:cSld>
  <p:clrMapOvr>
    <a:masterClrMapping/>
  </p:clrMapOvr>
  <p:transition advTm="3000" spd="slow" p14:dur="1500">
    <p:random/>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标题和内容">
  <p:cSld name="16_标题和内容">
    <p:spTree>
      <p:nvGrpSpPr>
        <p:cNvPr id="121" name="Shape 121"/>
        <p:cNvGrpSpPr/>
        <p:nvPr/>
      </p:nvGrpSpPr>
      <p:grpSpPr>
        <a:xfrm>
          <a:off x="0" y="0"/>
          <a:ext cx="0" cy="0"/>
          <a:chOff x="0" y="0"/>
          <a:chExt cx="0" cy="0"/>
        </a:xfrm>
      </p:grpSpPr>
    </p:spTree>
  </p:cSld>
  <p:clrMapOvr>
    <a:masterClrMapping/>
  </p:clrMapOvr>
  <p:transition advTm="3000" spd="slow" p14:dur="1500">
    <p:random/>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标题和内容">
  <p:cSld name="18_标题和内容">
    <p:spTree>
      <p:nvGrpSpPr>
        <p:cNvPr id="122" name="Shape 122"/>
        <p:cNvGrpSpPr/>
        <p:nvPr/>
      </p:nvGrpSpPr>
      <p:grpSpPr>
        <a:xfrm>
          <a:off x="0" y="0"/>
          <a:ext cx="0" cy="0"/>
          <a:chOff x="0" y="0"/>
          <a:chExt cx="0" cy="0"/>
        </a:xfrm>
      </p:grpSpPr>
    </p:spTree>
  </p:cSld>
  <p:clrMapOvr>
    <a:masterClrMapping/>
  </p:clrMapOvr>
  <p:transition advTm="3000" spd="slow" p14:dur="1500">
    <p:random/>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标题和内容">
  <p:cSld name="19_标题和内容">
    <p:spTree>
      <p:nvGrpSpPr>
        <p:cNvPr id="123" name="Shape 123"/>
        <p:cNvGrpSpPr/>
        <p:nvPr/>
      </p:nvGrpSpPr>
      <p:grpSpPr>
        <a:xfrm>
          <a:off x="0" y="0"/>
          <a:ext cx="0" cy="0"/>
          <a:chOff x="0" y="0"/>
          <a:chExt cx="0" cy="0"/>
        </a:xfrm>
      </p:grpSpPr>
    </p:spTree>
  </p:cSld>
  <p:clrMapOvr>
    <a:masterClrMapping/>
  </p:clrMapOvr>
  <p:transition advTm="3000" spd="slow" p14:dur="1500">
    <p:random/>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标题和内容">
  <p:cSld name="20_标题和内容">
    <p:spTree>
      <p:nvGrpSpPr>
        <p:cNvPr id="124" name="Shape 124"/>
        <p:cNvGrpSpPr/>
        <p:nvPr/>
      </p:nvGrpSpPr>
      <p:grpSpPr>
        <a:xfrm>
          <a:off x="0" y="0"/>
          <a:ext cx="0" cy="0"/>
          <a:chOff x="0" y="0"/>
          <a:chExt cx="0" cy="0"/>
        </a:xfrm>
      </p:grpSpPr>
    </p:spTree>
  </p:cSld>
  <p:clrMapOvr>
    <a:masterClrMapping/>
  </p:clrMapOvr>
  <p:transition advTm="3000" spd="slow" p14:dur="1500">
    <p:random/>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标题和内容">
  <p:cSld name="21_标题和内容">
    <p:spTree>
      <p:nvGrpSpPr>
        <p:cNvPr id="125" name="Shape 125"/>
        <p:cNvGrpSpPr/>
        <p:nvPr/>
      </p:nvGrpSpPr>
      <p:grpSpPr>
        <a:xfrm>
          <a:off x="0" y="0"/>
          <a:ext cx="0" cy="0"/>
          <a:chOff x="0" y="0"/>
          <a:chExt cx="0" cy="0"/>
        </a:xfrm>
      </p:grpSpPr>
    </p:spTree>
  </p:cSld>
  <p:clrMapOvr>
    <a:masterClrMapping/>
  </p:clrMapOvr>
  <p:transition advTm="3000" spd="slow" p14:dur="1500">
    <p:random/>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标题和内容">
  <p:cSld name="22_标题和内容">
    <p:spTree>
      <p:nvGrpSpPr>
        <p:cNvPr id="126" name="Shape 126"/>
        <p:cNvGrpSpPr/>
        <p:nvPr/>
      </p:nvGrpSpPr>
      <p:grpSpPr>
        <a:xfrm>
          <a:off x="0" y="0"/>
          <a:ext cx="0" cy="0"/>
          <a:chOff x="0" y="0"/>
          <a:chExt cx="0" cy="0"/>
        </a:xfrm>
      </p:grpSpPr>
    </p:spTree>
  </p:cSld>
  <p:clrMapOvr>
    <a:masterClrMapping/>
  </p:clrMapOvr>
  <p:transition advTm="3000" spd="slow" p14:dur="1500">
    <p:random/>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标题和内容">
  <p:cSld name="23_标题和内容">
    <p:spTree>
      <p:nvGrpSpPr>
        <p:cNvPr id="127" name="Shape 127"/>
        <p:cNvGrpSpPr/>
        <p:nvPr/>
      </p:nvGrpSpPr>
      <p:grpSpPr>
        <a:xfrm>
          <a:off x="0" y="0"/>
          <a:ext cx="0" cy="0"/>
          <a:chOff x="0" y="0"/>
          <a:chExt cx="0" cy="0"/>
        </a:xfrm>
      </p:grpSpPr>
    </p:spTree>
  </p:cSld>
  <p:clrMapOvr>
    <a:masterClrMapping/>
  </p:clrMapOvr>
  <p:transition advTm="3000" spd="slow" p14:dur="1500">
    <p:random/>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标题和内容">
  <p:cSld name="24_标题和内容">
    <p:spTree>
      <p:nvGrpSpPr>
        <p:cNvPr id="128" name="Shape 128"/>
        <p:cNvGrpSpPr/>
        <p:nvPr/>
      </p:nvGrpSpPr>
      <p:grpSpPr>
        <a:xfrm>
          <a:off x="0" y="0"/>
          <a:ext cx="0" cy="0"/>
          <a:chOff x="0" y="0"/>
          <a:chExt cx="0" cy="0"/>
        </a:xfrm>
      </p:grpSpPr>
    </p:spTree>
  </p:cSld>
  <p:clrMapOvr>
    <a:masterClrMapping/>
  </p:clrMapOvr>
  <p:transition advTm="3000" spd="slow" p14:dur="1500">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标题和内容">
  <p:cSld name="25_标题和内容">
    <p:spTree>
      <p:nvGrpSpPr>
        <p:cNvPr id="129" name="Shape 129"/>
        <p:cNvGrpSpPr/>
        <p:nvPr/>
      </p:nvGrpSpPr>
      <p:grpSpPr>
        <a:xfrm>
          <a:off x="0" y="0"/>
          <a:ext cx="0" cy="0"/>
          <a:chOff x="0" y="0"/>
          <a:chExt cx="0" cy="0"/>
        </a:xfrm>
      </p:grpSpPr>
    </p:spTree>
  </p:cSld>
  <p:clrMapOvr>
    <a:masterClrMapping/>
  </p:clrMapOvr>
  <p:transition advTm="3000" spd="slow" p14:dur="1500">
    <p:random/>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标题和内容">
  <p:cSld name="26_标题和内容">
    <p:spTree>
      <p:nvGrpSpPr>
        <p:cNvPr id="130" name="Shape 130"/>
        <p:cNvGrpSpPr/>
        <p:nvPr/>
      </p:nvGrpSpPr>
      <p:grpSpPr>
        <a:xfrm>
          <a:off x="0" y="0"/>
          <a:ext cx="0" cy="0"/>
          <a:chOff x="0" y="0"/>
          <a:chExt cx="0" cy="0"/>
        </a:xfrm>
      </p:grpSpPr>
    </p:spTree>
  </p:cSld>
  <p:clrMapOvr>
    <a:masterClrMapping/>
  </p:clrMapOvr>
  <p:transition advTm="3000" spd="slow" p14:dur="1500">
    <p:random/>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标题和内容">
  <p:cSld name="27_标题和内容">
    <p:spTree>
      <p:nvGrpSpPr>
        <p:cNvPr id="131" name="Shape 131"/>
        <p:cNvGrpSpPr/>
        <p:nvPr/>
      </p:nvGrpSpPr>
      <p:grpSpPr>
        <a:xfrm>
          <a:off x="0" y="0"/>
          <a:ext cx="0" cy="0"/>
          <a:chOff x="0" y="0"/>
          <a:chExt cx="0" cy="0"/>
        </a:xfrm>
      </p:grpSpPr>
    </p:spTree>
  </p:cSld>
  <p:clrMapOvr>
    <a:masterClrMapping/>
  </p:clrMapOvr>
  <p:transition advTm="3000" spd="slow" p14:dur="1500">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32"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838200" y="366185"/>
            <a:ext cx="10515600" cy="132503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867"/>
              <a:buFont typeface="Elsie"/>
              <a:buNone/>
              <a:defRPr b="0" i="0" sz="5867" u="none" cap="none" strike="noStrike">
                <a:solidFill>
                  <a:schemeClr val="dk1"/>
                </a:solidFill>
                <a:latin typeface="Elsie"/>
                <a:ea typeface="Elsie"/>
                <a:cs typeface="Elsie"/>
                <a:sym typeface="Els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9"/>
          <p:cNvSpPr txBox="1"/>
          <p:nvPr>
            <p:ph idx="1" type="body"/>
          </p:nvPr>
        </p:nvSpPr>
        <p:spPr>
          <a:xfrm>
            <a:off x="838200" y="1826684"/>
            <a:ext cx="10515600" cy="4349749"/>
          </a:xfrm>
          <a:prstGeom prst="rect">
            <a:avLst/>
          </a:prstGeom>
          <a:noFill/>
          <a:ln>
            <a:noFill/>
          </a:ln>
        </p:spPr>
        <p:txBody>
          <a:bodyPr anchorCtr="0" anchor="t" bIns="45700" lIns="91425" spcFirstLastPara="1" rIns="91425" wrap="square" tIns="45700">
            <a:norm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Elsie"/>
                <a:ea typeface="Elsie"/>
                <a:cs typeface="Elsie"/>
                <a:sym typeface="Elsie"/>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Elsie"/>
                <a:ea typeface="Elsie"/>
                <a:cs typeface="Elsie"/>
                <a:sym typeface="Elsie"/>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Elsie"/>
                <a:ea typeface="Elsie"/>
                <a:cs typeface="Elsie"/>
                <a:sym typeface="Elsie"/>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Elsie"/>
                <a:ea typeface="Elsie"/>
                <a:cs typeface="Elsie"/>
                <a:sym typeface="Elsie"/>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Elsie"/>
                <a:ea typeface="Elsie"/>
                <a:cs typeface="Elsie"/>
                <a:sym typeface="Elsie"/>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Elsie"/>
                <a:ea typeface="Elsie"/>
                <a:cs typeface="Elsie"/>
                <a:sym typeface="Elsie"/>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Elsie"/>
                <a:ea typeface="Elsie"/>
                <a:cs typeface="Elsie"/>
                <a:sym typeface="Elsie"/>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Elsie"/>
                <a:ea typeface="Elsie"/>
                <a:cs typeface="Elsie"/>
                <a:sym typeface="Elsie"/>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Elsie"/>
                <a:ea typeface="Elsie"/>
                <a:cs typeface="Elsie"/>
                <a:sym typeface="Elsie"/>
              </a:defRPr>
            </a:lvl9pPr>
          </a:lstStyle>
          <a:p/>
        </p:txBody>
      </p:sp>
      <p:sp>
        <p:nvSpPr>
          <p:cNvPr id="87" name="Google Shape;87;p29"/>
          <p:cNvSpPr txBox="1"/>
          <p:nvPr>
            <p:ph idx="10" type="dt"/>
          </p:nvPr>
        </p:nvSpPr>
        <p:spPr>
          <a:xfrm>
            <a:off x="838200" y="6356351"/>
            <a:ext cx="2743200" cy="3661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Elsie"/>
                <a:ea typeface="Elsie"/>
                <a:cs typeface="Elsie"/>
                <a:sym typeface="Elsie"/>
              </a:defRPr>
            </a:lvl1pPr>
            <a:lvl2pPr lvl="1" marR="0" rtl="0" algn="l">
              <a:spcBef>
                <a:spcPts val="0"/>
              </a:spcBef>
              <a:spcAft>
                <a:spcPts val="0"/>
              </a:spcAft>
              <a:buSzPts val="1400"/>
              <a:buNone/>
              <a:defRPr b="0" i="0" sz="1800" u="none" cap="none" strike="noStrike">
                <a:solidFill>
                  <a:schemeClr val="dk1"/>
                </a:solidFill>
                <a:latin typeface="Elsie"/>
                <a:ea typeface="Elsie"/>
                <a:cs typeface="Elsie"/>
                <a:sym typeface="Elsie"/>
              </a:defRPr>
            </a:lvl2pPr>
            <a:lvl3pPr lvl="2" marR="0" rtl="0" algn="l">
              <a:spcBef>
                <a:spcPts val="0"/>
              </a:spcBef>
              <a:spcAft>
                <a:spcPts val="0"/>
              </a:spcAft>
              <a:buSzPts val="1400"/>
              <a:buNone/>
              <a:defRPr b="0" i="0" sz="1800" u="none" cap="none" strike="noStrike">
                <a:solidFill>
                  <a:schemeClr val="dk1"/>
                </a:solidFill>
                <a:latin typeface="Elsie"/>
                <a:ea typeface="Elsie"/>
                <a:cs typeface="Elsie"/>
                <a:sym typeface="Elsie"/>
              </a:defRPr>
            </a:lvl3pPr>
            <a:lvl4pPr lvl="3" marR="0" rtl="0" algn="l">
              <a:spcBef>
                <a:spcPts val="0"/>
              </a:spcBef>
              <a:spcAft>
                <a:spcPts val="0"/>
              </a:spcAft>
              <a:buSzPts val="1400"/>
              <a:buNone/>
              <a:defRPr b="0" i="0" sz="1800" u="none" cap="none" strike="noStrike">
                <a:solidFill>
                  <a:schemeClr val="dk1"/>
                </a:solidFill>
                <a:latin typeface="Elsie"/>
                <a:ea typeface="Elsie"/>
                <a:cs typeface="Elsie"/>
                <a:sym typeface="Elsie"/>
              </a:defRPr>
            </a:lvl4pPr>
            <a:lvl5pPr lvl="4" marR="0" rtl="0" algn="l">
              <a:spcBef>
                <a:spcPts val="0"/>
              </a:spcBef>
              <a:spcAft>
                <a:spcPts val="0"/>
              </a:spcAft>
              <a:buSzPts val="1400"/>
              <a:buNone/>
              <a:defRPr b="0" i="0" sz="1800" u="none" cap="none" strike="noStrike">
                <a:solidFill>
                  <a:schemeClr val="dk1"/>
                </a:solidFill>
                <a:latin typeface="Elsie"/>
                <a:ea typeface="Elsie"/>
                <a:cs typeface="Elsie"/>
                <a:sym typeface="Elsie"/>
              </a:defRPr>
            </a:lvl5pPr>
            <a:lvl6pPr lvl="5" marR="0" rtl="0" algn="l">
              <a:spcBef>
                <a:spcPts val="0"/>
              </a:spcBef>
              <a:spcAft>
                <a:spcPts val="0"/>
              </a:spcAft>
              <a:buSzPts val="1400"/>
              <a:buNone/>
              <a:defRPr b="0" i="0" sz="1800" u="none" cap="none" strike="noStrike">
                <a:solidFill>
                  <a:schemeClr val="dk1"/>
                </a:solidFill>
                <a:latin typeface="Elsie"/>
                <a:ea typeface="Elsie"/>
                <a:cs typeface="Elsie"/>
                <a:sym typeface="Elsie"/>
              </a:defRPr>
            </a:lvl6pPr>
            <a:lvl7pPr lvl="6" marR="0" rtl="0" algn="l">
              <a:spcBef>
                <a:spcPts val="0"/>
              </a:spcBef>
              <a:spcAft>
                <a:spcPts val="0"/>
              </a:spcAft>
              <a:buSzPts val="1400"/>
              <a:buNone/>
              <a:defRPr b="0" i="0" sz="1800" u="none" cap="none" strike="noStrike">
                <a:solidFill>
                  <a:schemeClr val="dk1"/>
                </a:solidFill>
                <a:latin typeface="Elsie"/>
                <a:ea typeface="Elsie"/>
                <a:cs typeface="Elsie"/>
                <a:sym typeface="Elsie"/>
              </a:defRPr>
            </a:lvl7pPr>
            <a:lvl8pPr lvl="7" marR="0" rtl="0" algn="l">
              <a:spcBef>
                <a:spcPts val="0"/>
              </a:spcBef>
              <a:spcAft>
                <a:spcPts val="0"/>
              </a:spcAft>
              <a:buSzPts val="1400"/>
              <a:buNone/>
              <a:defRPr b="0" i="0" sz="1800" u="none" cap="none" strike="noStrike">
                <a:solidFill>
                  <a:schemeClr val="dk1"/>
                </a:solidFill>
                <a:latin typeface="Elsie"/>
                <a:ea typeface="Elsie"/>
                <a:cs typeface="Elsie"/>
                <a:sym typeface="Elsie"/>
              </a:defRPr>
            </a:lvl8pPr>
            <a:lvl9pPr lvl="8" marR="0" rtl="0" algn="l">
              <a:spcBef>
                <a:spcPts val="0"/>
              </a:spcBef>
              <a:spcAft>
                <a:spcPts val="0"/>
              </a:spcAft>
              <a:buSzPts val="1400"/>
              <a:buNone/>
              <a:defRPr b="0" i="0" sz="1800" u="none" cap="none" strike="noStrike">
                <a:solidFill>
                  <a:schemeClr val="dk1"/>
                </a:solidFill>
                <a:latin typeface="Elsie"/>
                <a:ea typeface="Elsie"/>
                <a:cs typeface="Elsie"/>
                <a:sym typeface="Elsie"/>
              </a:defRPr>
            </a:lvl9pPr>
          </a:lstStyle>
          <a:p/>
        </p:txBody>
      </p:sp>
      <p:sp>
        <p:nvSpPr>
          <p:cNvPr id="88" name="Google Shape;88;p29"/>
          <p:cNvSpPr txBox="1"/>
          <p:nvPr>
            <p:ph idx="11" type="ftr"/>
          </p:nvPr>
        </p:nvSpPr>
        <p:spPr>
          <a:xfrm>
            <a:off x="4038600" y="6356351"/>
            <a:ext cx="4114800" cy="3661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Elsie"/>
                <a:ea typeface="Elsie"/>
                <a:cs typeface="Elsie"/>
                <a:sym typeface="Elsie"/>
              </a:defRPr>
            </a:lvl1pPr>
            <a:lvl2pPr lvl="1" marR="0" rtl="0" algn="l">
              <a:spcBef>
                <a:spcPts val="0"/>
              </a:spcBef>
              <a:spcAft>
                <a:spcPts val="0"/>
              </a:spcAft>
              <a:buSzPts val="1400"/>
              <a:buNone/>
              <a:defRPr b="0" i="0" sz="1800" u="none" cap="none" strike="noStrike">
                <a:solidFill>
                  <a:schemeClr val="dk1"/>
                </a:solidFill>
                <a:latin typeface="Elsie"/>
                <a:ea typeface="Elsie"/>
                <a:cs typeface="Elsie"/>
                <a:sym typeface="Elsie"/>
              </a:defRPr>
            </a:lvl2pPr>
            <a:lvl3pPr lvl="2" marR="0" rtl="0" algn="l">
              <a:spcBef>
                <a:spcPts val="0"/>
              </a:spcBef>
              <a:spcAft>
                <a:spcPts val="0"/>
              </a:spcAft>
              <a:buSzPts val="1400"/>
              <a:buNone/>
              <a:defRPr b="0" i="0" sz="1800" u="none" cap="none" strike="noStrike">
                <a:solidFill>
                  <a:schemeClr val="dk1"/>
                </a:solidFill>
                <a:latin typeface="Elsie"/>
                <a:ea typeface="Elsie"/>
                <a:cs typeface="Elsie"/>
                <a:sym typeface="Elsie"/>
              </a:defRPr>
            </a:lvl3pPr>
            <a:lvl4pPr lvl="3" marR="0" rtl="0" algn="l">
              <a:spcBef>
                <a:spcPts val="0"/>
              </a:spcBef>
              <a:spcAft>
                <a:spcPts val="0"/>
              </a:spcAft>
              <a:buSzPts val="1400"/>
              <a:buNone/>
              <a:defRPr b="0" i="0" sz="1800" u="none" cap="none" strike="noStrike">
                <a:solidFill>
                  <a:schemeClr val="dk1"/>
                </a:solidFill>
                <a:latin typeface="Elsie"/>
                <a:ea typeface="Elsie"/>
                <a:cs typeface="Elsie"/>
                <a:sym typeface="Elsie"/>
              </a:defRPr>
            </a:lvl4pPr>
            <a:lvl5pPr lvl="4" marR="0" rtl="0" algn="l">
              <a:spcBef>
                <a:spcPts val="0"/>
              </a:spcBef>
              <a:spcAft>
                <a:spcPts val="0"/>
              </a:spcAft>
              <a:buSzPts val="1400"/>
              <a:buNone/>
              <a:defRPr b="0" i="0" sz="1800" u="none" cap="none" strike="noStrike">
                <a:solidFill>
                  <a:schemeClr val="dk1"/>
                </a:solidFill>
                <a:latin typeface="Elsie"/>
                <a:ea typeface="Elsie"/>
                <a:cs typeface="Elsie"/>
                <a:sym typeface="Elsie"/>
              </a:defRPr>
            </a:lvl5pPr>
            <a:lvl6pPr lvl="5" marR="0" rtl="0" algn="l">
              <a:spcBef>
                <a:spcPts val="0"/>
              </a:spcBef>
              <a:spcAft>
                <a:spcPts val="0"/>
              </a:spcAft>
              <a:buSzPts val="1400"/>
              <a:buNone/>
              <a:defRPr b="0" i="0" sz="1800" u="none" cap="none" strike="noStrike">
                <a:solidFill>
                  <a:schemeClr val="dk1"/>
                </a:solidFill>
                <a:latin typeface="Elsie"/>
                <a:ea typeface="Elsie"/>
                <a:cs typeface="Elsie"/>
                <a:sym typeface="Elsie"/>
              </a:defRPr>
            </a:lvl6pPr>
            <a:lvl7pPr lvl="6" marR="0" rtl="0" algn="l">
              <a:spcBef>
                <a:spcPts val="0"/>
              </a:spcBef>
              <a:spcAft>
                <a:spcPts val="0"/>
              </a:spcAft>
              <a:buSzPts val="1400"/>
              <a:buNone/>
              <a:defRPr b="0" i="0" sz="1800" u="none" cap="none" strike="noStrike">
                <a:solidFill>
                  <a:schemeClr val="dk1"/>
                </a:solidFill>
                <a:latin typeface="Elsie"/>
                <a:ea typeface="Elsie"/>
                <a:cs typeface="Elsie"/>
                <a:sym typeface="Elsie"/>
              </a:defRPr>
            </a:lvl7pPr>
            <a:lvl8pPr lvl="7" marR="0" rtl="0" algn="l">
              <a:spcBef>
                <a:spcPts val="0"/>
              </a:spcBef>
              <a:spcAft>
                <a:spcPts val="0"/>
              </a:spcAft>
              <a:buSzPts val="1400"/>
              <a:buNone/>
              <a:defRPr b="0" i="0" sz="1800" u="none" cap="none" strike="noStrike">
                <a:solidFill>
                  <a:schemeClr val="dk1"/>
                </a:solidFill>
                <a:latin typeface="Elsie"/>
                <a:ea typeface="Elsie"/>
                <a:cs typeface="Elsie"/>
                <a:sym typeface="Elsie"/>
              </a:defRPr>
            </a:lvl8pPr>
            <a:lvl9pPr lvl="8" marR="0" rtl="0" algn="l">
              <a:spcBef>
                <a:spcPts val="0"/>
              </a:spcBef>
              <a:spcAft>
                <a:spcPts val="0"/>
              </a:spcAft>
              <a:buSzPts val="1400"/>
              <a:buNone/>
              <a:defRPr b="0" i="0" sz="1800" u="none" cap="none" strike="noStrike">
                <a:solidFill>
                  <a:schemeClr val="dk1"/>
                </a:solidFill>
                <a:latin typeface="Elsie"/>
                <a:ea typeface="Elsie"/>
                <a:cs typeface="Elsie"/>
                <a:sym typeface="Elsie"/>
              </a:defRPr>
            </a:lvl9pPr>
          </a:lstStyle>
          <a:p/>
        </p:txBody>
      </p:sp>
      <p:sp>
        <p:nvSpPr>
          <p:cNvPr id="89" name="Google Shape;89;p29"/>
          <p:cNvSpPr txBox="1"/>
          <p:nvPr>
            <p:ph idx="12" type="sldNum"/>
          </p:nvPr>
        </p:nvSpPr>
        <p:spPr>
          <a:xfrm>
            <a:off x="8610600" y="6356351"/>
            <a:ext cx="2743200" cy="3661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600">
                <a:solidFill>
                  <a:srgbClr val="888888"/>
                </a:solidFill>
                <a:latin typeface="Elsie"/>
                <a:ea typeface="Elsie"/>
                <a:cs typeface="Elsie"/>
                <a:sym typeface="Elsie"/>
              </a:defRPr>
            </a:lvl1pPr>
            <a:lvl2pPr indent="0" lvl="1" marL="0" marR="0" rtl="0" algn="r">
              <a:spcBef>
                <a:spcPts val="0"/>
              </a:spcBef>
              <a:buNone/>
              <a:defRPr sz="1600">
                <a:solidFill>
                  <a:srgbClr val="888888"/>
                </a:solidFill>
                <a:latin typeface="Elsie"/>
                <a:ea typeface="Elsie"/>
                <a:cs typeface="Elsie"/>
                <a:sym typeface="Elsie"/>
              </a:defRPr>
            </a:lvl2pPr>
            <a:lvl3pPr indent="0" lvl="2" marL="0" marR="0" rtl="0" algn="r">
              <a:spcBef>
                <a:spcPts val="0"/>
              </a:spcBef>
              <a:buNone/>
              <a:defRPr sz="1600">
                <a:solidFill>
                  <a:srgbClr val="888888"/>
                </a:solidFill>
                <a:latin typeface="Elsie"/>
                <a:ea typeface="Elsie"/>
                <a:cs typeface="Elsie"/>
                <a:sym typeface="Elsie"/>
              </a:defRPr>
            </a:lvl3pPr>
            <a:lvl4pPr indent="0" lvl="3" marL="0" marR="0" rtl="0" algn="r">
              <a:spcBef>
                <a:spcPts val="0"/>
              </a:spcBef>
              <a:buNone/>
              <a:defRPr sz="1600">
                <a:solidFill>
                  <a:srgbClr val="888888"/>
                </a:solidFill>
                <a:latin typeface="Elsie"/>
                <a:ea typeface="Elsie"/>
                <a:cs typeface="Elsie"/>
                <a:sym typeface="Elsie"/>
              </a:defRPr>
            </a:lvl4pPr>
            <a:lvl5pPr indent="0" lvl="4" marL="0" marR="0" rtl="0" algn="r">
              <a:spcBef>
                <a:spcPts val="0"/>
              </a:spcBef>
              <a:buNone/>
              <a:defRPr sz="1600">
                <a:solidFill>
                  <a:srgbClr val="888888"/>
                </a:solidFill>
                <a:latin typeface="Elsie"/>
                <a:ea typeface="Elsie"/>
                <a:cs typeface="Elsie"/>
                <a:sym typeface="Elsie"/>
              </a:defRPr>
            </a:lvl5pPr>
            <a:lvl6pPr indent="0" lvl="5" marL="0" marR="0" rtl="0" algn="r">
              <a:spcBef>
                <a:spcPts val="0"/>
              </a:spcBef>
              <a:buNone/>
              <a:defRPr sz="1600">
                <a:solidFill>
                  <a:srgbClr val="888888"/>
                </a:solidFill>
                <a:latin typeface="Elsie"/>
                <a:ea typeface="Elsie"/>
                <a:cs typeface="Elsie"/>
                <a:sym typeface="Elsie"/>
              </a:defRPr>
            </a:lvl6pPr>
            <a:lvl7pPr indent="0" lvl="6" marL="0" marR="0" rtl="0" algn="r">
              <a:spcBef>
                <a:spcPts val="0"/>
              </a:spcBef>
              <a:buNone/>
              <a:defRPr sz="1600">
                <a:solidFill>
                  <a:srgbClr val="888888"/>
                </a:solidFill>
                <a:latin typeface="Elsie"/>
                <a:ea typeface="Elsie"/>
                <a:cs typeface="Elsie"/>
                <a:sym typeface="Elsie"/>
              </a:defRPr>
            </a:lvl7pPr>
            <a:lvl8pPr indent="0" lvl="7" marL="0" marR="0" rtl="0" algn="r">
              <a:spcBef>
                <a:spcPts val="0"/>
              </a:spcBef>
              <a:buNone/>
              <a:defRPr sz="1600">
                <a:solidFill>
                  <a:srgbClr val="888888"/>
                </a:solidFill>
                <a:latin typeface="Elsie"/>
                <a:ea typeface="Elsie"/>
                <a:cs typeface="Elsie"/>
                <a:sym typeface="Elsie"/>
              </a:defRPr>
            </a:lvl8pPr>
            <a:lvl9pPr indent="0" lvl="8" marL="0" marR="0" rtl="0" algn="r">
              <a:spcBef>
                <a:spcPts val="0"/>
              </a:spcBef>
              <a:buNone/>
              <a:defRPr sz="1600">
                <a:solidFill>
                  <a:srgbClr val="888888"/>
                </a:solidFill>
                <a:latin typeface="Elsie"/>
                <a:ea typeface="Elsie"/>
                <a:cs typeface="Elsie"/>
                <a:sym typeface="Elsi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ransition advTm="3000"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1"/>
          <p:cNvGrpSpPr/>
          <p:nvPr/>
        </p:nvGrpSpPr>
        <p:grpSpPr>
          <a:xfrm>
            <a:off x="-17756" y="0"/>
            <a:ext cx="12215674" cy="6869349"/>
            <a:chOff x="-17756" y="0"/>
            <a:chExt cx="12215674" cy="6869349"/>
          </a:xfrm>
        </p:grpSpPr>
        <p:pic>
          <p:nvPicPr>
            <p:cNvPr descr="Hình Nền Powerpoint Đơn Giản ❤️ Hình Nền Chuyên Nghiệp" id="137" name="Google Shape;137;p1"/>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138" name="Google Shape;138;p1"/>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1"/>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0" name="Google Shape;140;p1"/>
          <p:cNvSpPr txBox="1"/>
          <p:nvPr/>
        </p:nvSpPr>
        <p:spPr>
          <a:xfrm>
            <a:off x="-38869" y="621345"/>
            <a:ext cx="1100923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Arial"/>
                <a:ea typeface="Arial"/>
                <a:cs typeface="Arial"/>
                <a:sym typeface="Arial"/>
              </a:rPr>
              <a:t>CHỦ ĐỀ 5:</a:t>
            </a:r>
            <a:endParaRPr/>
          </a:p>
          <a:p>
            <a:pPr indent="0" lvl="0" marL="0" marR="0" rtl="0" algn="ctr">
              <a:spcBef>
                <a:spcPts val="0"/>
              </a:spcBef>
              <a:spcAft>
                <a:spcPts val="0"/>
              </a:spcAft>
              <a:buNone/>
            </a:pPr>
            <a:r>
              <a:rPr b="0" i="0" lang="en-US" sz="3200" u="none" cap="none" strike="noStrike">
                <a:solidFill>
                  <a:schemeClr val="dk1"/>
                </a:solidFill>
                <a:latin typeface="Arial"/>
                <a:ea typeface="Arial"/>
                <a:cs typeface="Arial"/>
                <a:sym typeface="Arial"/>
              </a:rPr>
              <a:t> GIẢI QUYẾT VẤN ĐỀ VỚI SỰ TRỢ GIÚP CỦA MÁY TÍNH</a:t>
            </a:r>
            <a:endParaRPr/>
          </a:p>
        </p:txBody>
      </p:sp>
      <p:sp>
        <p:nvSpPr>
          <p:cNvPr id="141" name="Google Shape;141;p1"/>
          <p:cNvSpPr txBox="1"/>
          <p:nvPr/>
        </p:nvSpPr>
        <p:spPr>
          <a:xfrm>
            <a:off x="1723664" y="2224324"/>
            <a:ext cx="640079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rgbClr val="F7CAAC"/>
                </a:solidFill>
                <a:latin typeface="Arial"/>
                <a:ea typeface="Arial"/>
                <a:cs typeface="Arial"/>
                <a:sym typeface="Arial"/>
              </a:rPr>
              <a:t>Bài 24. Xâu kí tự</a:t>
            </a:r>
            <a:endParaRPr b="1" sz="4400">
              <a:solidFill>
                <a:srgbClr val="F7CAAC"/>
              </a:solidFill>
              <a:latin typeface="Arial"/>
              <a:ea typeface="Arial"/>
              <a:cs typeface="Arial"/>
              <a:sym typeface="Arial"/>
            </a:endParaRPr>
          </a:p>
        </p:txBody>
      </p:sp>
      <p:pic>
        <p:nvPicPr>
          <p:cNvPr id="142" name="Google Shape;142;p1"/>
          <p:cNvPicPr preferRelativeResize="0"/>
          <p:nvPr/>
        </p:nvPicPr>
        <p:blipFill rotWithShape="1">
          <a:blip r:embed="rId4">
            <a:alphaModFix/>
          </a:blip>
          <a:srcRect b="0" l="0" r="0" t="0"/>
          <a:stretch/>
        </p:blipFill>
        <p:spPr>
          <a:xfrm>
            <a:off x="8467739" y="1842325"/>
            <a:ext cx="3369151" cy="476094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ransition spd="slow" p14:dur="800">
    <p:circl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10"/>
          <p:cNvGrpSpPr/>
          <p:nvPr/>
        </p:nvGrpSpPr>
        <p:grpSpPr>
          <a:xfrm>
            <a:off x="-17756" y="0"/>
            <a:ext cx="12215674" cy="6869349"/>
            <a:chOff x="-17756" y="0"/>
            <a:chExt cx="12215674" cy="6869349"/>
          </a:xfrm>
        </p:grpSpPr>
        <p:pic>
          <p:nvPicPr>
            <p:cNvPr descr="Hình Nền Powerpoint Đơn Giản ❤️ Hình Nền Chuyên Nghiệp" id="313" name="Google Shape;313;p10"/>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14" name="Google Shape;314;p10"/>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0"/>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6" name="Google Shape;316;p10"/>
          <p:cNvSpPr/>
          <p:nvPr/>
        </p:nvSpPr>
        <p:spPr>
          <a:xfrm>
            <a:off x="-20712" y="405024"/>
            <a:ext cx="4655614" cy="552546"/>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Làm việc cá nhân các bài tập sau:</a:t>
            </a:r>
            <a:endParaRPr/>
          </a:p>
        </p:txBody>
      </p:sp>
      <p:sp>
        <p:nvSpPr>
          <p:cNvPr id="317" name="Google Shape;317;p10"/>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318" name="Google Shape;318;p10"/>
          <p:cNvSpPr txBox="1"/>
          <p:nvPr/>
        </p:nvSpPr>
        <p:spPr>
          <a:xfrm>
            <a:off x="275208" y="1070084"/>
            <a:ext cx="4401105" cy="1606274"/>
          </a:xfrm>
          <a:prstGeom prst="rect">
            <a:avLst/>
          </a:prstGeom>
          <a:noFill/>
          <a:ln>
            <a:noFill/>
          </a:ln>
        </p:spPr>
        <p:txBody>
          <a:bodyPr anchorCtr="0" anchor="t" bIns="45700" lIns="91425" spcFirstLastPara="1" rIns="91425" wrap="square" tIns="45700">
            <a:spAutoFit/>
          </a:bodyPr>
          <a:lstStyle/>
          <a:p>
            <a:pPr indent="0" lvl="0" marL="228600" marR="0" rtl="0" algn="just">
              <a:lnSpc>
                <a:spcPct val="115000"/>
              </a:lnSpc>
              <a:spcBef>
                <a:spcPts val="0"/>
              </a:spcBef>
              <a:spcAft>
                <a:spcPts val="0"/>
              </a:spcAft>
              <a:buNone/>
            </a:pPr>
            <a:r>
              <a:rPr lang="en-US" sz="2000">
                <a:solidFill>
                  <a:srgbClr val="FF0000"/>
                </a:solidFill>
                <a:latin typeface="Arial"/>
                <a:ea typeface="Arial"/>
                <a:cs typeface="Arial"/>
                <a:sym typeface="Arial"/>
              </a:rPr>
              <a:t>Bài tập 1: </a:t>
            </a:r>
            <a:endParaRPr/>
          </a:p>
          <a:p>
            <a:pPr indent="0" lvl="0" marL="228600" marR="0" rtl="0" algn="just">
              <a:lnSpc>
                <a:spcPct val="115000"/>
              </a:lnSpc>
              <a:spcBef>
                <a:spcPts val="1000"/>
              </a:spcBef>
              <a:spcAft>
                <a:spcPts val="0"/>
              </a:spcAft>
              <a:buNone/>
            </a:pPr>
            <a:r>
              <a:rPr lang="en-US" sz="2000">
                <a:solidFill>
                  <a:schemeClr val="dk1"/>
                </a:solidFill>
                <a:latin typeface="Arial"/>
                <a:ea typeface="Arial"/>
                <a:cs typeface="Arial"/>
                <a:sym typeface="Arial"/>
              </a:rPr>
              <a:t>	Cho xâu S, viết đoạn lệnh in ra xâu con của xâu S bao gồm ba kí tự đầu tiên.</a:t>
            </a:r>
            <a:endParaRPr sz="2000">
              <a:solidFill>
                <a:schemeClr val="dk1"/>
              </a:solidFill>
              <a:latin typeface="Arial"/>
              <a:ea typeface="Arial"/>
              <a:cs typeface="Arial"/>
              <a:sym typeface="Arial"/>
            </a:endParaRPr>
          </a:p>
        </p:txBody>
      </p:sp>
      <p:sp>
        <p:nvSpPr>
          <p:cNvPr id="319" name="Google Shape;319;p10"/>
          <p:cNvSpPr txBox="1"/>
          <p:nvPr/>
        </p:nvSpPr>
        <p:spPr>
          <a:xfrm>
            <a:off x="275208" y="3181279"/>
            <a:ext cx="4401105" cy="1960217"/>
          </a:xfrm>
          <a:prstGeom prst="rect">
            <a:avLst/>
          </a:prstGeom>
          <a:noFill/>
          <a:ln>
            <a:noFill/>
          </a:ln>
        </p:spPr>
        <p:txBody>
          <a:bodyPr anchorCtr="0" anchor="t" bIns="45700" lIns="91425" spcFirstLastPara="1" rIns="91425" wrap="square" tIns="45700">
            <a:spAutoFit/>
          </a:bodyPr>
          <a:lstStyle/>
          <a:p>
            <a:pPr indent="0" lvl="0" marL="228600" marR="0" rtl="0" algn="just">
              <a:lnSpc>
                <a:spcPct val="115000"/>
              </a:lnSpc>
              <a:spcBef>
                <a:spcPts val="0"/>
              </a:spcBef>
              <a:spcAft>
                <a:spcPts val="0"/>
              </a:spcAft>
              <a:buNone/>
            </a:pPr>
            <a:r>
              <a:rPr lang="en-US" sz="2000">
                <a:solidFill>
                  <a:srgbClr val="FF0000"/>
                </a:solidFill>
                <a:latin typeface="Arial"/>
                <a:ea typeface="Arial"/>
                <a:cs typeface="Arial"/>
                <a:sym typeface="Arial"/>
              </a:rPr>
              <a:t>Bài tập 2: </a:t>
            </a:r>
            <a:endParaRPr/>
          </a:p>
          <a:p>
            <a:pPr indent="0" lvl="0" marL="228600" marR="0" rtl="0" algn="just">
              <a:lnSpc>
                <a:spcPct val="115000"/>
              </a:lnSpc>
              <a:spcBef>
                <a:spcPts val="1000"/>
              </a:spcBef>
              <a:spcAft>
                <a:spcPts val="0"/>
              </a:spcAft>
              <a:buNone/>
            </a:pPr>
            <a:r>
              <a:rPr lang="en-US" sz="2000">
                <a:solidFill>
                  <a:schemeClr val="dk1"/>
                </a:solidFill>
                <a:latin typeface="Arial"/>
                <a:ea typeface="Arial"/>
                <a:cs typeface="Arial"/>
                <a:sym typeface="Arial"/>
              </a:rPr>
              <a:t>	Viết chương trình kiểm tra xâu S có chứa chữ số không. Thông báo “ S có chứa chữ số hoặc S không chứa chữ số nào”</a:t>
            </a:r>
            <a:endParaRPr sz="2000">
              <a:solidFill>
                <a:schemeClr val="dk1"/>
              </a:solidFill>
              <a:latin typeface="Arial"/>
              <a:ea typeface="Arial"/>
              <a:cs typeface="Arial"/>
              <a:sym typeface="Arial"/>
            </a:endParaRPr>
          </a:p>
        </p:txBody>
      </p:sp>
      <p:sp>
        <p:nvSpPr>
          <p:cNvPr id="320" name="Google Shape;320;p10"/>
          <p:cNvSpPr/>
          <p:nvPr/>
        </p:nvSpPr>
        <p:spPr>
          <a:xfrm>
            <a:off x="5761605" y="1146601"/>
            <a:ext cx="5513032" cy="4958015"/>
          </a:xfrm>
          <a:prstGeom prst="roundRect">
            <a:avLst>
              <a:gd fmla="val 16667" name="adj"/>
            </a:avLst>
          </a:prstGeom>
          <a:solidFill>
            <a:srgbClr val="FFF2CC"/>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228600" marR="0" rtl="0" algn="just">
              <a:lnSpc>
                <a:spcPct val="115000"/>
              </a:lnSpc>
              <a:spcBef>
                <a:spcPts val="0"/>
              </a:spcBef>
              <a:spcAft>
                <a:spcPts val="0"/>
              </a:spcAft>
              <a:buNone/>
            </a:pPr>
            <a:r>
              <a:t/>
            </a:r>
            <a:endParaRPr sz="1800">
              <a:solidFill>
                <a:schemeClr val="lt1"/>
              </a:solidFill>
              <a:latin typeface="Arial"/>
              <a:ea typeface="Arial"/>
              <a:cs typeface="Arial"/>
              <a:sym typeface="Arial"/>
            </a:endParaRPr>
          </a:p>
        </p:txBody>
      </p:sp>
      <p:sp>
        <p:nvSpPr>
          <p:cNvPr id="321" name="Google Shape;321;p10"/>
          <p:cNvSpPr/>
          <p:nvPr/>
        </p:nvSpPr>
        <p:spPr>
          <a:xfrm>
            <a:off x="7523358" y="753384"/>
            <a:ext cx="1759478" cy="408373"/>
          </a:xfrm>
          <a:prstGeom prst="roundRect">
            <a:avLst>
              <a:gd fmla="val 16667" name="adj"/>
            </a:avLst>
          </a:prstGeom>
          <a:solidFill>
            <a:schemeClr val="lt1"/>
          </a:solidFill>
          <a:ln cap="flat" cmpd="sng" w="9525">
            <a:solidFill>
              <a:schemeClr val="accent5"/>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Đáp án</a:t>
            </a:r>
            <a:endParaRPr sz="1800">
              <a:solidFill>
                <a:schemeClr val="dk1"/>
              </a:solidFill>
              <a:latin typeface="Calibri"/>
              <a:ea typeface="Calibri"/>
              <a:cs typeface="Calibri"/>
              <a:sym typeface="Calibri"/>
            </a:endParaRPr>
          </a:p>
        </p:txBody>
      </p:sp>
      <p:sp>
        <p:nvSpPr>
          <p:cNvPr id="322" name="Google Shape;322;p10"/>
          <p:cNvSpPr txBox="1"/>
          <p:nvPr/>
        </p:nvSpPr>
        <p:spPr>
          <a:xfrm>
            <a:off x="5679314" y="1303120"/>
            <a:ext cx="4927107" cy="1252331"/>
          </a:xfrm>
          <a:prstGeom prst="rect">
            <a:avLst/>
          </a:prstGeom>
          <a:noFill/>
          <a:ln>
            <a:noFill/>
          </a:ln>
        </p:spPr>
        <p:txBody>
          <a:bodyPr anchorCtr="0" anchor="t" bIns="45700" lIns="91425" spcFirstLastPara="1" rIns="91425" wrap="square" tIns="45700">
            <a:spAutoFit/>
          </a:bodyPr>
          <a:lstStyle/>
          <a:p>
            <a:pPr indent="0" lvl="0" marL="270510" marR="0" rtl="0" algn="just">
              <a:lnSpc>
                <a:spcPct val="115000"/>
              </a:lnSpc>
              <a:spcBef>
                <a:spcPts val="0"/>
              </a:spcBef>
              <a:spcAft>
                <a:spcPts val="0"/>
              </a:spcAft>
              <a:buNone/>
            </a:pPr>
            <a:r>
              <a:rPr b="1" lang="en-US" sz="2000">
                <a:solidFill>
                  <a:schemeClr val="dk1"/>
                </a:solidFill>
                <a:latin typeface="Arial"/>
                <a:ea typeface="Arial"/>
                <a:cs typeface="Arial"/>
                <a:sym typeface="Arial"/>
              </a:rPr>
              <a:t>Bài 1</a:t>
            </a:r>
            <a:r>
              <a:rPr lang="en-US" sz="2000">
                <a:solidFill>
                  <a:schemeClr val="dk1"/>
                </a:solidFill>
                <a:latin typeface="Arial"/>
                <a:ea typeface="Arial"/>
                <a:cs typeface="Arial"/>
                <a:sym typeface="Arial"/>
              </a:rPr>
              <a:t>: Gọi xâu con của xâu S là S1, ta có:</a:t>
            </a:r>
            <a:endParaRPr sz="2000">
              <a:solidFill>
                <a:schemeClr val="dk1"/>
              </a:solidFill>
              <a:latin typeface="Arial"/>
              <a:ea typeface="Arial"/>
              <a:cs typeface="Arial"/>
              <a:sym typeface="Arial"/>
            </a:endParaRPr>
          </a:p>
          <a:p>
            <a:pPr indent="0" lvl="0" marL="270510" marR="0" rtl="0" algn="just">
              <a:lnSpc>
                <a:spcPct val="115000"/>
              </a:lnSpc>
              <a:spcBef>
                <a:spcPts val="1000"/>
              </a:spcBef>
              <a:spcAft>
                <a:spcPts val="0"/>
              </a:spcAft>
              <a:buNone/>
            </a:pPr>
            <a:r>
              <a:rPr b="1"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S1 = S[0]+ S[1]+ S[2]</a:t>
            </a:r>
            <a:endParaRPr sz="2000">
              <a:solidFill>
                <a:schemeClr val="dk1"/>
              </a:solidFill>
              <a:latin typeface="Arial"/>
              <a:ea typeface="Arial"/>
              <a:cs typeface="Arial"/>
              <a:sym typeface="Arial"/>
            </a:endParaRPr>
          </a:p>
        </p:txBody>
      </p:sp>
      <p:pic>
        <p:nvPicPr>
          <p:cNvPr id="323" name="Google Shape;323;p10"/>
          <p:cNvPicPr preferRelativeResize="0"/>
          <p:nvPr/>
        </p:nvPicPr>
        <p:blipFill rotWithShape="1">
          <a:blip r:embed="rId4">
            <a:alphaModFix/>
          </a:blip>
          <a:srcRect b="0" l="0" r="0" t="0"/>
          <a:stretch/>
        </p:blipFill>
        <p:spPr>
          <a:xfrm>
            <a:off x="6096000" y="3348949"/>
            <a:ext cx="4533900" cy="2733675"/>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324" name="Google Shape;324;p10"/>
          <p:cNvSpPr txBox="1"/>
          <p:nvPr/>
        </p:nvSpPr>
        <p:spPr>
          <a:xfrm>
            <a:off x="5758649" y="2566800"/>
            <a:ext cx="1162975" cy="416204"/>
          </a:xfrm>
          <a:prstGeom prst="rect">
            <a:avLst/>
          </a:prstGeom>
          <a:noFill/>
          <a:ln>
            <a:noFill/>
          </a:ln>
        </p:spPr>
        <p:txBody>
          <a:bodyPr anchorCtr="0" anchor="t" bIns="45700" lIns="91425" spcFirstLastPara="1" rIns="91425" wrap="square" tIns="45700">
            <a:spAutoFit/>
          </a:bodyPr>
          <a:lstStyle/>
          <a:p>
            <a:pPr indent="0" lvl="0" marL="228600" marR="0" rtl="0" algn="just">
              <a:lnSpc>
                <a:spcPct val="115000"/>
              </a:lnSpc>
              <a:spcBef>
                <a:spcPts val="0"/>
              </a:spcBef>
              <a:spcAft>
                <a:spcPts val="0"/>
              </a:spcAft>
              <a:buNone/>
            </a:pPr>
            <a:r>
              <a:rPr b="1" lang="en-US" sz="2000">
                <a:solidFill>
                  <a:schemeClr val="dk1"/>
                </a:solidFill>
                <a:latin typeface="Arial"/>
                <a:ea typeface="Arial"/>
                <a:cs typeface="Arial"/>
                <a:sym typeface="Arial"/>
              </a:rPr>
              <a:t>Bài 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11"/>
          <p:cNvGrpSpPr/>
          <p:nvPr/>
        </p:nvGrpSpPr>
        <p:grpSpPr>
          <a:xfrm>
            <a:off x="-17756" y="0"/>
            <a:ext cx="12215674" cy="6869349"/>
            <a:chOff x="-17756" y="0"/>
            <a:chExt cx="12215674" cy="6869349"/>
          </a:xfrm>
        </p:grpSpPr>
        <p:pic>
          <p:nvPicPr>
            <p:cNvPr descr="Hình Nền Powerpoint Đơn Giản ❤️ Hình Nền Chuyên Nghiệp" id="330" name="Google Shape;330;p11"/>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31" name="Google Shape;331;p11"/>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1"/>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3" name="Google Shape;333;p11"/>
          <p:cNvSpPr/>
          <p:nvPr/>
        </p:nvSpPr>
        <p:spPr>
          <a:xfrm>
            <a:off x="1615736" y="1513085"/>
            <a:ext cx="9357064" cy="3503519"/>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1"/>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335" name="Google Shape;335;p11"/>
          <p:cNvSpPr/>
          <p:nvPr/>
        </p:nvSpPr>
        <p:spPr>
          <a:xfrm>
            <a:off x="1887649" y="861177"/>
            <a:ext cx="2441694"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7CAAC"/>
                </a:solidFill>
                <a:latin typeface="Arial"/>
                <a:ea typeface="Arial"/>
                <a:cs typeface="Arial"/>
                <a:sym typeface="Arial"/>
              </a:rPr>
              <a:t>Củng cố</a:t>
            </a:r>
            <a:endParaRPr b="1" sz="4400">
              <a:solidFill>
                <a:srgbClr val="F7CAAC"/>
              </a:solidFill>
              <a:latin typeface="Arial"/>
              <a:ea typeface="Arial"/>
              <a:cs typeface="Arial"/>
              <a:sym typeface="Arial"/>
            </a:endParaRPr>
          </a:p>
        </p:txBody>
      </p:sp>
      <p:sp>
        <p:nvSpPr>
          <p:cNvPr id="336" name="Google Shape;336;p11"/>
          <p:cNvSpPr/>
          <p:nvPr/>
        </p:nvSpPr>
        <p:spPr>
          <a:xfrm>
            <a:off x="1717829" y="1572185"/>
            <a:ext cx="9152878" cy="3385317"/>
          </a:xfrm>
          <a:prstGeom prst="roundRect">
            <a:avLst>
              <a:gd fmla="val 16667" name="adj"/>
            </a:avLst>
          </a:prstGeom>
          <a:solidFill>
            <a:schemeClr val="lt1"/>
          </a:solidFill>
          <a:ln cap="flat" cmpd="sng" w="12700">
            <a:solidFill>
              <a:schemeClr val="accent2"/>
            </a:solidFill>
            <a:prstDash val="dash"/>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Xâu là một dãy các kí tự, các phần tử của xâu được đánh số bắt đầu từ 0.</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Truy cập đến phần tử của xâu thông qua tên biến xâu và chỉ số.</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Không thể thay đổi các kí tự trong xâu.</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Để duyệt xâu sử dụng lệnh for theo 2 cách:</a:t>
            </a:r>
            <a:endParaRPr/>
          </a:p>
          <a:p>
            <a:pPr indent="0" lvl="0" marL="0" marR="0" rtl="0" algn="l">
              <a:lnSpc>
                <a:spcPct val="150000"/>
              </a:lnSpc>
              <a:spcBef>
                <a:spcPts val="0"/>
              </a:spcBef>
              <a:spcAft>
                <a:spcPts val="0"/>
              </a:spcAft>
              <a:buNone/>
            </a:pPr>
            <a:r>
              <a:rPr lang="en-US" sz="1800">
                <a:solidFill>
                  <a:schemeClr val="dk1"/>
                </a:solidFill>
                <a:latin typeface="Arial"/>
                <a:ea typeface="Arial"/>
                <a:cs typeface="Arial"/>
                <a:sym typeface="Arial"/>
              </a:rPr>
              <a:t>+ Duyệt theo chỉ số với lệnh range().</a:t>
            </a:r>
            <a:endParaRPr/>
          </a:p>
          <a:p>
            <a:pPr indent="0" lvl="0" marL="0" marR="0" rtl="0" algn="l">
              <a:lnSpc>
                <a:spcPct val="150000"/>
              </a:lnSpc>
              <a:spcBef>
                <a:spcPts val="0"/>
              </a:spcBef>
              <a:spcAft>
                <a:spcPts val="0"/>
              </a:spcAft>
              <a:buNone/>
            </a:pPr>
            <a:r>
              <a:rPr lang="en-US" sz="1800">
                <a:solidFill>
                  <a:schemeClr val="dk1"/>
                </a:solidFill>
                <a:latin typeface="Arial"/>
                <a:ea typeface="Arial"/>
                <a:cs typeface="Arial"/>
                <a:sym typeface="Arial"/>
              </a:rPr>
              <a:t>+ Duyệt theo kí tử của xâu kí tự.</a:t>
            </a:r>
            <a:endParaRPr/>
          </a:p>
          <a:p>
            <a:pPr indent="0" lvl="0" marL="0" marR="0" rtl="0" algn="l">
              <a:lnSpc>
                <a:spcPct val="150000"/>
              </a:lnSpc>
              <a:spcBef>
                <a:spcPts val="0"/>
              </a:spcBef>
              <a:spcAft>
                <a:spcPts val="0"/>
              </a:spcAft>
              <a:buNone/>
            </a:pPr>
            <a:r>
              <a:rPr lang="en-US" sz="1800">
                <a:solidFill>
                  <a:schemeClr val="dk1"/>
                </a:solidFill>
                <a:latin typeface="Arial"/>
                <a:ea typeface="Arial"/>
                <a:cs typeface="Arial"/>
                <a:sym typeface="Arial"/>
              </a:rPr>
              <a:t>- Lệnh: s1 in s2 trả lại giá trị True nếu s1 là xâu con của s2</a:t>
            </a:r>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grpSp>
        <p:nvGrpSpPr>
          <p:cNvPr id="341" name="Google Shape;341;p12"/>
          <p:cNvGrpSpPr/>
          <p:nvPr/>
        </p:nvGrpSpPr>
        <p:grpSpPr>
          <a:xfrm>
            <a:off x="-17756" y="0"/>
            <a:ext cx="12215674" cy="6869349"/>
            <a:chOff x="-17756" y="0"/>
            <a:chExt cx="12215674" cy="6869349"/>
          </a:xfrm>
        </p:grpSpPr>
        <p:pic>
          <p:nvPicPr>
            <p:cNvPr descr="Hình Nền Powerpoint Đơn Giản ❤️ Hình Nền Chuyên Nghiệp" id="342" name="Google Shape;342;p12"/>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43" name="Google Shape;343;p12"/>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2"/>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5" name="Google Shape;345;p12"/>
          <p:cNvSpPr/>
          <p:nvPr/>
        </p:nvSpPr>
        <p:spPr>
          <a:xfrm>
            <a:off x="1615736" y="1513086"/>
            <a:ext cx="9357064" cy="1540832"/>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2"/>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347" name="Google Shape;347;p12"/>
          <p:cNvSpPr/>
          <p:nvPr/>
        </p:nvSpPr>
        <p:spPr>
          <a:xfrm>
            <a:off x="1730558" y="861177"/>
            <a:ext cx="2755883"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7CAAC"/>
                </a:solidFill>
                <a:latin typeface="Arial"/>
                <a:ea typeface="Arial"/>
                <a:cs typeface="Arial"/>
                <a:sym typeface="Arial"/>
              </a:rPr>
              <a:t>Vận dụng</a:t>
            </a:r>
            <a:endParaRPr b="1" sz="4400">
              <a:solidFill>
                <a:srgbClr val="F7CAAC"/>
              </a:solidFill>
              <a:latin typeface="Arial"/>
              <a:ea typeface="Arial"/>
              <a:cs typeface="Arial"/>
              <a:sym typeface="Arial"/>
            </a:endParaRPr>
          </a:p>
        </p:txBody>
      </p:sp>
      <p:sp>
        <p:nvSpPr>
          <p:cNvPr id="348" name="Google Shape;348;p12"/>
          <p:cNvSpPr/>
          <p:nvPr/>
        </p:nvSpPr>
        <p:spPr>
          <a:xfrm>
            <a:off x="1722268" y="1580226"/>
            <a:ext cx="9152878" cy="1355888"/>
          </a:xfrm>
          <a:prstGeom prst="roundRect">
            <a:avLst>
              <a:gd fmla="val 16667" name="adj"/>
            </a:avLst>
          </a:prstGeom>
          <a:solidFill>
            <a:schemeClr val="lt1"/>
          </a:solidFill>
          <a:ln cap="flat" cmpd="sng" w="12700">
            <a:solidFill>
              <a:schemeClr val="accent2"/>
            </a:solidFill>
            <a:prstDash val="dash"/>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Tìm hiểu thêm về xâu kí tự thông qua việc trả lời các câu hỏi trắc nghiệm bên dưới </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Làm các bài tập: 1, 2 sách giáo khoa trang 122.</a:t>
            </a:r>
            <a:endParaRPr/>
          </a:p>
          <a:p>
            <a:pPr indent="-171450" lvl="0" marL="285750" marR="0" rtl="0" algn="l">
              <a:lnSpc>
                <a:spcPct val="150000"/>
              </a:lnSpc>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13"/>
          <p:cNvGrpSpPr/>
          <p:nvPr/>
        </p:nvGrpSpPr>
        <p:grpSpPr>
          <a:xfrm>
            <a:off x="-17756" y="0"/>
            <a:ext cx="12215674" cy="6869349"/>
            <a:chOff x="-17756" y="0"/>
            <a:chExt cx="12215674" cy="6869349"/>
          </a:xfrm>
        </p:grpSpPr>
        <p:pic>
          <p:nvPicPr>
            <p:cNvPr descr="Hình Nền Powerpoint Đơn Giản ❤️ Hình Nền Chuyên Nghiệp" id="354" name="Google Shape;354;p13"/>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55" name="Google Shape;355;p13"/>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3"/>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7" name="Google Shape;357;p13"/>
          <p:cNvSpPr txBox="1"/>
          <p:nvPr/>
        </p:nvSpPr>
        <p:spPr>
          <a:xfrm>
            <a:off x="2185416" y="75567"/>
            <a:ext cx="6254496" cy="39068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1800">
                <a:solidFill>
                  <a:schemeClr val="lt1"/>
                </a:solidFill>
                <a:latin typeface="Times New Roman"/>
                <a:ea typeface="Times New Roman"/>
                <a:cs typeface="Times New Roman"/>
                <a:sym typeface="Times New Roman"/>
              </a:rPr>
              <a:t>CÂU HỎI TRẮC NGHIỆM</a:t>
            </a:r>
            <a:endParaRPr sz="1400">
              <a:solidFill>
                <a:schemeClr val="lt1"/>
              </a:solidFill>
              <a:latin typeface="Calibri"/>
              <a:ea typeface="Calibri"/>
              <a:cs typeface="Calibri"/>
              <a:sym typeface="Calibri"/>
            </a:endParaRPr>
          </a:p>
        </p:txBody>
      </p:sp>
      <p:sp>
        <p:nvSpPr>
          <p:cNvPr id="358" name="Google Shape;358;p13"/>
          <p:cNvSpPr txBox="1"/>
          <p:nvPr/>
        </p:nvSpPr>
        <p:spPr>
          <a:xfrm>
            <a:off x="530352" y="530469"/>
            <a:ext cx="10405872" cy="575215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1800">
                <a:solidFill>
                  <a:schemeClr val="dk1"/>
                </a:solidFill>
                <a:latin typeface="Times New Roman"/>
                <a:ea typeface="Times New Roman"/>
                <a:cs typeface="Times New Roman"/>
                <a:sym typeface="Times New Roman"/>
              </a:rPr>
              <a:t>Câu 1. Xâu trong python là:</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Một kí tự			b. Một dãy các số	</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c. Một dãy các kí tự		d. Một giá trị bất kì.</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b="1" i="1" lang="en-US" sz="1800">
                <a:solidFill>
                  <a:schemeClr val="dk1"/>
                </a:solidFill>
                <a:latin typeface="Times New Roman"/>
                <a:ea typeface="Times New Roman"/>
                <a:cs typeface="Times New Roman"/>
                <a:sym typeface="Times New Roman"/>
              </a:rPr>
              <a:t>Câu 2: Xâu rỗng là xâu:</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có duy nhất một phần tử.</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b. không có phần tử nào.</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c. có độ dài vô hạn</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d. viết theo chiều thuận và chiều ngược giống nhau</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b="1" i="1" lang="en-US" sz="1800">
                <a:solidFill>
                  <a:schemeClr val="dk1"/>
                </a:solidFill>
                <a:latin typeface="Times New Roman"/>
                <a:ea typeface="Times New Roman"/>
                <a:cs typeface="Times New Roman"/>
                <a:sym typeface="Times New Roman"/>
              </a:rPr>
              <a:t>Câu 3. Điểm khác nhau cơ bản giữa xâu và danh sách là:</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các phần tử của xâu được đánh số bắt đầu từ 0.</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b. không thể thay đổi được từng kí tự của xâu</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c. có thể thay đổi được từng kí tự của xâu</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d. truy cập đến phần tử của xâu thông qua tên biến xâu và chỉ số.</a:t>
            </a:r>
            <a:endParaRPr sz="1400">
              <a:solidFill>
                <a:schemeClr val="dk1"/>
              </a:solidFill>
              <a:latin typeface="Calibri"/>
              <a:ea typeface="Calibri"/>
              <a:cs typeface="Calibri"/>
              <a:sym typeface="Calibri"/>
            </a:endParaRPr>
          </a:p>
        </p:txBody>
      </p:sp>
      <p:sp>
        <p:nvSpPr>
          <p:cNvPr id="359" name="Google Shape;359;p13"/>
          <p:cNvSpPr/>
          <p:nvPr/>
        </p:nvSpPr>
        <p:spPr>
          <a:xfrm>
            <a:off x="503718" y="1482571"/>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3"/>
          <p:cNvSpPr/>
          <p:nvPr/>
        </p:nvSpPr>
        <p:spPr>
          <a:xfrm>
            <a:off x="527396" y="2772025"/>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3"/>
          <p:cNvSpPr/>
          <p:nvPr/>
        </p:nvSpPr>
        <p:spPr>
          <a:xfrm>
            <a:off x="503718" y="5005904"/>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14"/>
          <p:cNvGrpSpPr/>
          <p:nvPr/>
        </p:nvGrpSpPr>
        <p:grpSpPr>
          <a:xfrm>
            <a:off x="-17756" y="0"/>
            <a:ext cx="12215674" cy="6869349"/>
            <a:chOff x="-17756" y="0"/>
            <a:chExt cx="12215674" cy="6869349"/>
          </a:xfrm>
        </p:grpSpPr>
        <p:pic>
          <p:nvPicPr>
            <p:cNvPr descr="Hình Nền Powerpoint Đơn Giản ❤️ Hình Nền Chuyên Nghiệp" id="367" name="Google Shape;367;p14"/>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68" name="Google Shape;368;p14"/>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4"/>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14"/>
          <p:cNvSpPr txBox="1"/>
          <p:nvPr/>
        </p:nvSpPr>
        <p:spPr>
          <a:xfrm>
            <a:off x="2185416" y="75567"/>
            <a:ext cx="6254496" cy="39068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1800">
                <a:solidFill>
                  <a:schemeClr val="lt1"/>
                </a:solidFill>
                <a:latin typeface="Times New Roman"/>
                <a:ea typeface="Times New Roman"/>
                <a:cs typeface="Times New Roman"/>
                <a:sym typeface="Times New Roman"/>
              </a:rPr>
              <a:t>CÂU HỎI TRẮC NGHIỆM</a:t>
            </a:r>
            <a:endParaRPr sz="1400">
              <a:solidFill>
                <a:schemeClr val="lt1"/>
              </a:solidFill>
              <a:latin typeface="Calibri"/>
              <a:ea typeface="Calibri"/>
              <a:cs typeface="Calibri"/>
              <a:sym typeface="Calibri"/>
            </a:endParaRPr>
          </a:p>
        </p:txBody>
      </p:sp>
      <p:sp>
        <p:nvSpPr>
          <p:cNvPr id="371" name="Google Shape;371;p14"/>
          <p:cNvSpPr txBox="1"/>
          <p:nvPr/>
        </p:nvSpPr>
        <p:spPr>
          <a:xfrm>
            <a:off x="640080" y="700086"/>
            <a:ext cx="8595360" cy="530536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1800">
                <a:solidFill>
                  <a:schemeClr val="dk1"/>
                </a:solidFill>
                <a:latin typeface="Times New Roman"/>
                <a:ea typeface="Times New Roman"/>
                <a:cs typeface="Times New Roman"/>
                <a:sym typeface="Times New Roman"/>
              </a:rPr>
              <a:t>Câu 4. Cách nào không dùng để biểu diễn xâu kí tự:</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đặt xâu trong cặp dấu nháy đơn	</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b. đặt xâu trong cặp dấu nháy kép</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d. đặt xâu trong ba cặp dấu nháy kép	</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d. ghi như bình thường không có gì đặc biệt.</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b="1" i="1" lang="en-US" sz="1800">
                <a:solidFill>
                  <a:schemeClr val="dk1"/>
                </a:solidFill>
                <a:latin typeface="Times New Roman"/>
                <a:ea typeface="Times New Roman"/>
                <a:cs typeface="Times New Roman"/>
                <a:sym typeface="Times New Roman"/>
              </a:rPr>
              <a:t>Câu 5. Độ dài của xâu được tính thông qua lệnh:</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len()	b. range()		c. append()		d. for</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b="1" i="1" lang="en-US" sz="1800">
                <a:solidFill>
                  <a:schemeClr val="dk1"/>
                </a:solidFill>
                <a:latin typeface="Times New Roman"/>
                <a:ea typeface="Times New Roman"/>
                <a:cs typeface="Times New Roman"/>
                <a:sym typeface="Times New Roman"/>
              </a:rPr>
              <a:t>Câu 6. Lệnh dùng để duyệt từng kí tự ch của xâu theo phần tử của xâu s được viết:</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for ch in range(len(s)):</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b. for ch in len(s):</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c. for ch in s:</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d. for ch in s</a:t>
            </a:r>
            <a:endParaRPr sz="1400">
              <a:solidFill>
                <a:schemeClr val="dk1"/>
              </a:solidFill>
              <a:latin typeface="Calibri"/>
              <a:ea typeface="Calibri"/>
              <a:cs typeface="Calibri"/>
              <a:sym typeface="Calibri"/>
            </a:endParaRPr>
          </a:p>
        </p:txBody>
      </p:sp>
      <p:sp>
        <p:nvSpPr>
          <p:cNvPr id="372" name="Google Shape;372;p14"/>
          <p:cNvSpPr/>
          <p:nvPr/>
        </p:nvSpPr>
        <p:spPr>
          <a:xfrm>
            <a:off x="651682" y="2505698"/>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4"/>
          <p:cNvSpPr/>
          <p:nvPr/>
        </p:nvSpPr>
        <p:spPr>
          <a:xfrm>
            <a:off x="651682" y="3411217"/>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4"/>
          <p:cNvSpPr/>
          <p:nvPr/>
        </p:nvSpPr>
        <p:spPr>
          <a:xfrm>
            <a:off x="616173" y="5186752"/>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pSp>
        <p:nvGrpSpPr>
          <p:cNvPr id="379" name="Google Shape;379;p15"/>
          <p:cNvGrpSpPr/>
          <p:nvPr/>
        </p:nvGrpSpPr>
        <p:grpSpPr>
          <a:xfrm>
            <a:off x="-17756" y="0"/>
            <a:ext cx="12215674" cy="6869349"/>
            <a:chOff x="-17756" y="0"/>
            <a:chExt cx="12215674" cy="6869349"/>
          </a:xfrm>
        </p:grpSpPr>
        <p:pic>
          <p:nvPicPr>
            <p:cNvPr descr="Hình Nền Powerpoint Đơn Giản ❤️ Hình Nền Chuyên Nghiệp" id="380" name="Google Shape;380;p15"/>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81" name="Google Shape;381;p15"/>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5"/>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15"/>
          <p:cNvSpPr/>
          <p:nvPr/>
        </p:nvSpPr>
        <p:spPr>
          <a:xfrm>
            <a:off x="1051560" y="3154680"/>
            <a:ext cx="3968496" cy="219456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15"/>
          <p:cNvSpPr txBox="1"/>
          <p:nvPr/>
        </p:nvSpPr>
        <p:spPr>
          <a:xfrm>
            <a:off x="2185416" y="75567"/>
            <a:ext cx="6254496" cy="39068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1800">
                <a:solidFill>
                  <a:schemeClr val="lt1"/>
                </a:solidFill>
                <a:latin typeface="Times New Roman"/>
                <a:ea typeface="Times New Roman"/>
                <a:cs typeface="Times New Roman"/>
                <a:sym typeface="Times New Roman"/>
              </a:rPr>
              <a:t>CÂU HỎI TRẮC NGHIỆM</a:t>
            </a:r>
            <a:endParaRPr sz="1400">
              <a:solidFill>
                <a:schemeClr val="lt1"/>
              </a:solidFill>
              <a:latin typeface="Calibri"/>
              <a:ea typeface="Calibri"/>
              <a:cs typeface="Calibri"/>
              <a:sym typeface="Calibri"/>
            </a:endParaRPr>
          </a:p>
        </p:txBody>
      </p:sp>
      <p:sp>
        <p:nvSpPr>
          <p:cNvPr id="385" name="Google Shape;385;p15"/>
          <p:cNvSpPr txBox="1"/>
          <p:nvPr/>
        </p:nvSpPr>
        <p:spPr>
          <a:xfrm>
            <a:off x="356616" y="462342"/>
            <a:ext cx="8787300" cy="52851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1800">
                <a:solidFill>
                  <a:schemeClr val="dk1"/>
                </a:solidFill>
                <a:latin typeface="Times New Roman"/>
                <a:ea typeface="Times New Roman"/>
                <a:cs typeface="Times New Roman"/>
                <a:sym typeface="Times New Roman"/>
              </a:rPr>
              <a:t>Câu 7. Lệnh s1 in s2 có ý nghĩa gì?</a:t>
            </a:r>
            <a:endParaRPr sz="1400">
              <a:solidFill>
                <a:schemeClr val="dk1"/>
              </a:solidFill>
              <a:latin typeface="Calibri"/>
              <a:ea typeface="Calibri"/>
              <a:cs typeface="Calibri"/>
              <a:sym typeface="Calibri"/>
            </a:endParaRPr>
          </a:p>
          <a:p>
            <a:pPr indent="0" lvl="0" marL="18034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Tìm xâu con của xâu s1;</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b. Tìm một phần tử có giá trị bất kì trong xâu</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c. Trả lại giá trị fasle nếu xâu s1 không là xâu con của s2.</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d. Trả lại giá trị true nếu xâu s1 không là xâu con của xâu s2.</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b="1" i="1" lang="en-US" sz="1800">
                <a:solidFill>
                  <a:schemeClr val="dk1"/>
                </a:solidFill>
                <a:latin typeface="Times New Roman"/>
                <a:ea typeface="Times New Roman"/>
                <a:cs typeface="Times New Roman"/>
                <a:sym typeface="Times New Roman"/>
              </a:rPr>
              <a:t>Câu 8. Sau khi thực hiện đoạn lệnh sau biến s1 sẽ cho giá trị là bao nhiêu?</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s = “abcdefghi”</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k = len(s)//2;</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s1 = “”;</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for i in range(k):</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s1 = s1+s[i]</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a. “abcde”		b. “efghi”		c. “abcdefghi”		d. “abcd”</a:t>
            </a:r>
            <a:endParaRPr sz="1400">
              <a:solidFill>
                <a:schemeClr val="dk1"/>
              </a:solidFill>
              <a:latin typeface="Calibri"/>
              <a:ea typeface="Calibri"/>
              <a:cs typeface="Calibri"/>
              <a:sym typeface="Calibri"/>
            </a:endParaRPr>
          </a:p>
        </p:txBody>
      </p:sp>
      <p:sp>
        <p:nvSpPr>
          <p:cNvPr id="386" name="Google Shape;386;p15"/>
          <p:cNvSpPr/>
          <p:nvPr/>
        </p:nvSpPr>
        <p:spPr>
          <a:xfrm>
            <a:off x="349843" y="1822118"/>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5"/>
          <p:cNvSpPr/>
          <p:nvPr/>
        </p:nvSpPr>
        <p:spPr>
          <a:xfrm>
            <a:off x="5376568" y="5349243"/>
            <a:ext cx="286500" cy="3285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6"/>
          <p:cNvSpPr txBox="1"/>
          <p:nvPr/>
        </p:nvSpPr>
        <p:spPr>
          <a:xfrm>
            <a:off x="2185416" y="75567"/>
            <a:ext cx="6254496" cy="39068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1800">
                <a:solidFill>
                  <a:schemeClr val="lt1"/>
                </a:solidFill>
                <a:latin typeface="Times New Roman"/>
                <a:ea typeface="Times New Roman"/>
                <a:cs typeface="Times New Roman"/>
                <a:sym typeface="Times New Roman"/>
              </a:rPr>
              <a:t>CÂU HỎI TRẮC NGHIỆM</a:t>
            </a:r>
            <a:endParaRPr sz="1400">
              <a:solidFill>
                <a:schemeClr val="lt1"/>
              </a:solidFill>
              <a:latin typeface="Calibri"/>
              <a:ea typeface="Calibri"/>
              <a:cs typeface="Calibri"/>
              <a:sym typeface="Calibri"/>
            </a:endParaRPr>
          </a:p>
        </p:txBody>
      </p:sp>
      <p:grpSp>
        <p:nvGrpSpPr>
          <p:cNvPr id="393" name="Google Shape;393;p16"/>
          <p:cNvGrpSpPr/>
          <p:nvPr/>
        </p:nvGrpSpPr>
        <p:grpSpPr>
          <a:xfrm>
            <a:off x="-23674" y="-29038"/>
            <a:ext cx="12215674" cy="6869349"/>
            <a:chOff x="-17756" y="0"/>
            <a:chExt cx="12215674" cy="6869349"/>
          </a:xfrm>
        </p:grpSpPr>
        <p:pic>
          <p:nvPicPr>
            <p:cNvPr descr="Hình Nền Powerpoint Đơn Giản ❤️ Hình Nền Chuyên Nghiệp" id="394" name="Google Shape;394;p16"/>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395" name="Google Shape;395;p16"/>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16"/>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97" name="Google Shape;397;p16"/>
          <p:cNvSpPr txBox="1"/>
          <p:nvPr/>
        </p:nvSpPr>
        <p:spPr>
          <a:xfrm>
            <a:off x="2301240" y="17689"/>
            <a:ext cx="6254496" cy="39068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1800">
                <a:solidFill>
                  <a:schemeClr val="lt1"/>
                </a:solidFill>
                <a:latin typeface="Times New Roman"/>
                <a:ea typeface="Times New Roman"/>
                <a:cs typeface="Times New Roman"/>
                <a:sym typeface="Times New Roman"/>
              </a:rPr>
              <a:t>CÂU HỎI TRẮC NGHIỆM</a:t>
            </a:r>
            <a:endParaRPr sz="1400">
              <a:solidFill>
                <a:schemeClr val="lt1"/>
              </a:solidFill>
              <a:latin typeface="Calibri"/>
              <a:ea typeface="Calibri"/>
              <a:cs typeface="Calibri"/>
              <a:sym typeface="Calibri"/>
            </a:endParaRPr>
          </a:p>
        </p:txBody>
      </p:sp>
      <p:sp>
        <p:nvSpPr>
          <p:cNvPr id="398" name="Google Shape;398;p16"/>
          <p:cNvSpPr/>
          <p:nvPr/>
        </p:nvSpPr>
        <p:spPr>
          <a:xfrm>
            <a:off x="1344168" y="501718"/>
            <a:ext cx="6199133" cy="3226524"/>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chemeClr val="dk1"/>
              </a:buClr>
              <a:buSzPts val="1800"/>
              <a:buFont typeface="Times New Roman"/>
              <a:buNone/>
            </a:pPr>
            <a:r>
              <a:rPr b="1" i="1" lang="en-US" sz="1800" u="none" cap="none" strike="noStrike">
                <a:solidFill>
                  <a:schemeClr val="dk1"/>
                </a:solidFill>
                <a:latin typeface="Times New Roman"/>
                <a:ea typeface="Times New Roman"/>
                <a:cs typeface="Times New Roman"/>
                <a:sym typeface="Times New Roman"/>
              </a:rPr>
              <a:t>Câu 9. Đoạn lệnh bên thực hiện công việc g</a:t>
            </a:r>
            <a:r>
              <a:rPr b="1" i="1" lang="en-US" sz="1800" u="none" cap="none" strike="noStrike">
                <a:solidFill>
                  <a:schemeClr val="dk1"/>
                </a:solidFill>
                <a:latin typeface="Calibri"/>
                <a:ea typeface="Calibri"/>
                <a:cs typeface="Calibri"/>
                <a:sym typeface="Calibri"/>
              </a:rPr>
              <a:t>ì</a:t>
            </a:r>
            <a:r>
              <a:rPr b="1" i="1"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a. t</a:t>
            </a:r>
            <a:r>
              <a:rPr b="0" i="0" lang="en-US" sz="1800" u="none" cap="none" strike="noStrike">
                <a:solidFill>
                  <a:schemeClr val="dk1"/>
                </a:solidFill>
                <a:latin typeface="Calibri"/>
                <a:ea typeface="Calibri"/>
                <a:cs typeface="Calibri"/>
                <a:sym typeface="Calibri"/>
              </a:rPr>
              <a:t>ì</a:t>
            </a:r>
            <a:r>
              <a:rPr b="0" i="0" lang="en-US" sz="1800" u="none" cap="none" strike="noStrike">
                <a:solidFill>
                  <a:schemeClr val="dk1"/>
                </a:solidFill>
                <a:latin typeface="Times New Roman"/>
                <a:ea typeface="Times New Roman"/>
                <a:cs typeface="Times New Roman"/>
                <a:sym typeface="Times New Roman"/>
              </a:rPr>
              <a:t>m k phần tử cuối c</a:t>
            </a:r>
            <a:r>
              <a:rPr b="0" i="0" lang="en-US" sz="1800" u="none" cap="none" strike="noStrike">
                <a:solidFill>
                  <a:schemeClr val="dk1"/>
                </a:solidFill>
                <a:latin typeface="Calibri"/>
                <a:ea typeface="Calibri"/>
                <a:cs typeface="Calibri"/>
                <a:sym typeface="Calibri"/>
              </a:rPr>
              <a:t>ù</a:t>
            </a:r>
            <a:r>
              <a:rPr b="0" i="0" lang="en-US" sz="1800" u="none" cap="none" strike="noStrike">
                <a:solidFill>
                  <a:schemeClr val="dk1"/>
                </a:solidFill>
                <a:latin typeface="Times New Roman"/>
                <a:ea typeface="Times New Roman"/>
                <a:cs typeface="Times New Roman"/>
                <a:sym typeface="Times New Roman"/>
              </a:rPr>
              <a:t>ng của xâu s.</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800"/>
              <a:buFont typeface="Times New Roman"/>
              <a:buNone/>
            </a:pPr>
            <a:r>
              <a:rPr i="0" lang="en-US" sz="1800" u="none" cap="none" strike="noStrike">
                <a:solidFill>
                  <a:schemeClr val="dk1"/>
                </a:solidFill>
                <a:latin typeface="Times New Roman"/>
                <a:ea typeface="Times New Roman"/>
                <a:cs typeface="Times New Roman"/>
                <a:sym typeface="Times New Roman"/>
              </a:rPr>
              <a:t>b. tạo </a:t>
            </a:r>
            <a:r>
              <a:rPr b="0" i="0" lang="en-US" sz="1800" u="none" cap="none" strike="noStrike">
                <a:solidFill>
                  <a:schemeClr val="dk1"/>
                </a:solidFill>
                <a:latin typeface="Times New Roman"/>
                <a:ea typeface="Times New Roman"/>
                <a:cs typeface="Times New Roman"/>
                <a:sym typeface="Times New Roman"/>
              </a:rPr>
              <a:t>xâu s1 gồm c</a:t>
            </a:r>
            <a:r>
              <a:rPr b="0" i="0" lang="en-US" sz="1800" u="none" cap="none" strike="noStrike">
                <a:solidFill>
                  <a:schemeClr val="dk1"/>
                </a:solidFill>
                <a:latin typeface="Calibri"/>
                <a:ea typeface="Calibri"/>
                <a:cs typeface="Calibri"/>
                <a:sym typeface="Calibri"/>
              </a:rPr>
              <a:t>á</a:t>
            </a:r>
            <a:r>
              <a:rPr b="0" i="0" lang="en-US" sz="1800" u="none" cap="none" strike="noStrike">
                <a:solidFill>
                  <a:schemeClr val="dk1"/>
                </a:solidFill>
                <a:latin typeface="Times New Roman"/>
                <a:ea typeface="Times New Roman"/>
                <a:cs typeface="Times New Roman"/>
                <a:sym typeface="Times New Roman"/>
              </a:rPr>
              <a:t>c k</a:t>
            </a:r>
            <a:r>
              <a:rPr b="0" i="0" lang="en-US" sz="1800" u="none" cap="none" strike="noStrike">
                <a:solidFill>
                  <a:schemeClr val="dk1"/>
                </a:solidFill>
                <a:latin typeface="Calibri"/>
                <a:ea typeface="Calibri"/>
                <a:cs typeface="Calibri"/>
                <a:sym typeface="Calibri"/>
              </a:rPr>
              <a:t>í</a:t>
            </a:r>
            <a:r>
              <a:rPr b="0" i="0" lang="en-US" sz="1800" u="none" cap="none" strike="noStrike">
                <a:solidFill>
                  <a:schemeClr val="dk1"/>
                </a:solidFill>
                <a:latin typeface="Times New Roman"/>
                <a:ea typeface="Times New Roman"/>
                <a:cs typeface="Times New Roman"/>
                <a:sym typeface="Times New Roman"/>
              </a:rPr>
              <a:t> tự từ đầu xâu đến nửa xâu.</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c. Tạo xâu s1 gồm c</a:t>
            </a:r>
            <a:r>
              <a:rPr b="0" i="0" lang="en-US" sz="1800" u="none" cap="none" strike="noStrike">
                <a:solidFill>
                  <a:schemeClr val="dk1"/>
                </a:solidFill>
                <a:latin typeface="Calibri"/>
                <a:ea typeface="Calibri"/>
                <a:cs typeface="Calibri"/>
                <a:sym typeface="Calibri"/>
              </a:rPr>
              <a:t>á</a:t>
            </a:r>
            <a:r>
              <a:rPr b="0" i="0" lang="en-US" sz="1800" u="none" cap="none" strike="noStrike">
                <a:solidFill>
                  <a:schemeClr val="dk1"/>
                </a:solidFill>
                <a:latin typeface="Times New Roman"/>
                <a:ea typeface="Times New Roman"/>
                <a:cs typeface="Times New Roman"/>
                <a:sym typeface="Times New Roman"/>
              </a:rPr>
              <a:t>c k</a:t>
            </a:r>
            <a:r>
              <a:rPr b="0" i="0" lang="en-US" sz="1800" u="none" cap="none" strike="noStrike">
                <a:solidFill>
                  <a:schemeClr val="dk1"/>
                </a:solidFill>
                <a:latin typeface="Calibri"/>
                <a:ea typeface="Calibri"/>
                <a:cs typeface="Calibri"/>
                <a:sym typeface="Calibri"/>
              </a:rPr>
              <a:t>í</a:t>
            </a:r>
            <a:r>
              <a:rPr b="0" i="0" lang="en-US" sz="1800" u="none" cap="none" strike="noStrike">
                <a:solidFill>
                  <a:schemeClr val="dk1"/>
                </a:solidFill>
                <a:latin typeface="Times New Roman"/>
                <a:ea typeface="Times New Roman"/>
                <a:cs typeface="Times New Roman"/>
                <a:sym typeface="Times New Roman"/>
              </a:rPr>
              <a:t> tự từ nửa xâu đến cuối xâu.</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d. tạo xâu s1 gồm tất cả c</a:t>
            </a:r>
            <a:r>
              <a:rPr b="0" i="0" lang="en-US" sz="1800" u="none" cap="none" strike="noStrike">
                <a:solidFill>
                  <a:schemeClr val="dk1"/>
                </a:solidFill>
                <a:latin typeface="Calibri"/>
                <a:ea typeface="Calibri"/>
                <a:cs typeface="Calibri"/>
                <a:sym typeface="Calibri"/>
              </a:rPr>
              <a:t>á</a:t>
            </a:r>
            <a:r>
              <a:rPr b="0" i="0" lang="en-US" sz="1800" u="none" cap="none" strike="noStrike">
                <a:solidFill>
                  <a:schemeClr val="dk1"/>
                </a:solidFill>
                <a:latin typeface="Times New Roman"/>
                <a:ea typeface="Times New Roman"/>
                <a:cs typeface="Times New Roman"/>
                <a:sym typeface="Times New Roman"/>
              </a:rPr>
              <a:t>c phần tử của xâu.</a:t>
            </a:r>
            <a:endParaRPr/>
          </a:p>
          <a:p>
            <a:pPr indent="0" lvl="0" marL="0" marR="0" rtl="0" algn="l">
              <a:lnSpc>
                <a:spcPct val="15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800"/>
              <a:buFont typeface="Times New Roman"/>
              <a:buNone/>
            </a:pPr>
            <a:r>
              <a:rPr b="1" i="1" lang="en-US" sz="1800" u="none" cap="none" strike="noStrike">
                <a:solidFill>
                  <a:schemeClr val="dk1"/>
                </a:solidFill>
                <a:latin typeface="Times New Roman"/>
                <a:ea typeface="Times New Roman"/>
                <a:cs typeface="Times New Roman"/>
                <a:sym typeface="Times New Roman"/>
              </a:rPr>
              <a:t>Câu 10. Cho biết kết quả khi thực hiện đoạn chương tr</a:t>
            </a:r>
            <a:r>
              <a:rPr b="1" i="1" lang="en-US" sz="1800" u="none" cap="none" strike="noStrike">
                <a:solidFill>
                  <a:schemeClr val="dk1"/>
                </a:solidFill>
                <a:latin typeface="Calibri"/>
                <a:ea typeface="Calibri"/>
                <a:cs typeface="Calibri"/>
                <a:sym typeface="Calibri"/>
              </a:rPr>
              <a:t>ì</a:t>
            </a:r>
            <a:r>
              <a:rPr b="1" i="1" lang="en-US" sz="1800" u="none" cap="none" strike="noStrike">
                <a:solidFill>
                  <a:schemeClr val="dk1"/>
                </a:solidFill>
                <a:latin typeface="Times New Roman"/>
                <a:ea typeface="Times New Roman"/>
                <a:cs typeface="Times New Roman"/>
                <a:sym typeface="Times New Roman"/>
              </a:rPr>
              <a:t>nh sau:</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399" name="Google Shape;399;p16"/>
          <p:cNvPicPr preferRelativeResize="0"/>
          <p:nvPr/>
        </p:nvPicPr>
        <p:blipFill rotWithShape="1">
          <a:blip r:embed="rId4">
            <a:alphaModFix/>
          </a:blip>
          <a:srcRect b="0" l="0" r="0" t="0"/>
          <a:stretch/>
        </p:blipFill>
        <p:spPr>
          <a:xfrm>
            <a:off x="1451443" y="3312834"/>
            <a:ext cx="4520269" cy="1826812"/>
          </a:xfrm>
          <a:prstGeom prst="rect">
            <a:avLst/>
          </a:prstGeom>
          <a:noFill/>
          <a:ln>
            <a:noFill/>
          </a:ln>
        </p:spPr>
      </p:pic>
      <p:sp>
        <p:nvSpPr>
          <p:cNvPr id="400" name="Google Shape;400;p16"/>
          <p:cNvSpPr/>
          <p:nvPr/>
        </p:nvSpPr>
        <p:spPr>
          <a:xfrm>
            <a:off x="1344168" y="5259918"/>
            <a:ext cx="7891904" cy="369332"/>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a. </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lop</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		b. </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10A</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		c. </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lop 10A</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		</a:t>
            </a:r>
            <a:r>
              <a:rPr i="0" lang="en-US" sz="1800" u="none" cap="none" strike="noStrike">
                <a:solidFill>
                  <a:schemeClr val="dk1"/>
                </a:solidFill>
                <a:latin typeface="Times New Roman"/>
                <a:ea typeface="Times New Roman"/>
                <a:cs typeface="Times New Roman"/>
                <a:sym typeface="Times New Roman"/>
              </a:rPr>
              <a:t>d. </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A01 pol</a:t>
            </a:r>
            <a:r>
              <a:rPr b="0" i="0"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401" name="Google Shape;401;p16"/>
          <p:cNvSpPr txBox="1"/>
          <p:nvPr/>
        </p:nvSpPr>
        <p:spPr>
          <a:xfrm>
            <a:off x="7474999" y="491681"/>
            <a:ext cx="4563122" cy="21778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1800">
                <a:solidFill>
                  <a:schemeClr val="dk1"/>
                </a:solidFill>
                <a:latin typeface="Times New Roman"/>
                <a:ea typeface="Times New Roman"/>
                <a:cs typeface="Times New Roman"/>
                <a:sym typeface="Times New Roman"/>
              </a:rPr>
              <a:t>s = “abcdefghi”</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k = len(s)//2;</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s1 = “”;</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for i in range(k):</a:t>
            </a:r>
            <a:endParaRPr sz="1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1800">
                <a:solidFill>
                  <a:schemeClr val="dk1"/>
                </a:solidFill>
                <a:latin typeface="Times New Roman"/>
                <a:ea typeface="Times New Roman"/>
                <a:cs typeface="Times New Roman"/>
                <a:sym typeface="Times New Roman"/>
              </a:rPr>
              <a:t>		s1 = s1+s[i]</a:t>
            </a:r>
            <a:endParaRPr sz="1400">
              <a:solidFill>
                <a:schemeClr val="dk1"/>
              </a:solidFill>
              <a:latin typeface="Calibri"/>
              <a:ea typeface="Calibri"/>
              <a:cs typeface="Calibri"/>
              <a:sym typeface="Calibri"/>
            </a:endParaRPr>
          </a:p>
        </p:txBody>
      </p:sp>
      <p:sp>
        <p:nvSpPr>
          <p:cNvPr id="402" name="Google Shape;402;p16"/>
          <p:cNvSpPr/>
          <p:nvPr/>
        </p:nvSpPr>
        <p:spPr>
          <a:xfrm>
            <a:off x="1353018" y="1475885"/>
            <a:ext cx="286394" cy="32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6"/>
          <p:cNvSpPr/>
          <p:nvPr/>
        </p:nvSpPr>
        <p:spPr>
          <a:xfrm>
            <a:off x="5940957" y="5280351"/>
            <a:ext cx="286500" cy="3285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2"/>
          <p:cNvGrpSpPr/>
          <p:nvPr/>
        </p:nvGrpSpPr>
        <p:grpSpPr>
          <a:xfrm>
            <a:off x="-23674" y="-8300"/>
            <a:ext cx="12215674" cy="6869349"/>
            <a:chOff x="-17756" y="0"/>
            <a:chExt cx="12215674" cy="6869349"/>
          </a:xfrm>
        </p:grpSpPr>
        <p:pic>
          <p:nvPicPr>
            <p:cNvPr descr="Hình Nền Powerpoint Đơn Giản ❤️ Hình Nền Chuyên Nghiệp" id="148" name="Google Shape;148;p2"/>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149" name="Google Shape;149;p2"/>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2"/>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1" name="Google Shape;151;p2"/>
          <p:cNvSpPr/>
          <p:nvPr/>
        </p:nvSpPr>
        <p:spPr>
          <a:xfrm>
            <a:off x="-11626" y="165582"/>
            <a:ext cx="3035808" cy="2075688"/>
          </a:xfrm>
          <a:prstGeom prst="irregularSeal2">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Đặt vấn đề</a:t>
            </a:r>
            <a:endParaRPr sz="2400">
              <a:solidFill>
                <a:schemeClr val="dk1"/>
              </a:solidFill>
              <a:latin typeface="Arial"/>
              <a:ea typeface="Arial"/>
              <a:cs typeface="Arial"/>
              <a:sym typeface="Arial"/>
            </a:endParaRPr>
          </a:p>
        </p:txBody>
      </p:sp>
      <p:grpSp>
        <p:nvGrpSpPr>
          <p:cNvPr id="152" name="Google Shape;152;p2"/>
          <p:cNvGrpSpPr/>
          <p:nvPr/>
        </p:nvGrpSpPr>
        <p:grpSpPr>
          <a:xfrm>
            <a:off x="2889504" y="1037844"/>
            <a:ext cx="8284464" cy="2208276"/>
            <a:chOff x="2889504" y="1037844"/>
            <a:chExt cx="8193024" cy="2019141"/>
          </a:xfrm>
        </p:grpSpPr>
        <p:sp>
          <p:nvSpPr>
            <p:cNvPr id="153" name="Google Shape;153;p2"/>
            <p:cNvSpPr/>
            <p:nvPr/>
          </p:nvSpPr>
          <p:spPr>
            <a:xfrm>
              <a:off x="2889504" y="1037844"/>
              <a:ext cx="8193024" cy="1983967"/>
            </a:xfrm>
            <a:prstGeom prst="rect">
              <a:avLst/>
            </a:prstGeom>
            <a:solidFill>
              <a:srgbClr val="FFF2CC"/>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
            <p:cNvSpPr txBox="1"/>
            <p:nvPr/>
          </p:nvSpPr>
          <p:spPr>
            <a:xfrm>
              <a:off x="3022509" y="1225009"/>
              <a:ext cx="7927013" cy="1831976"/>
            </a:xfrm>
            <a:prstGeom prst="rect">
              <a:avLst/>
            </a:prstGeom>
            <a:noFill/>
            <a:ln>
              <a:noFill/>
            </a:ln>
          </p:spPr>
          <p:txBody>
            <a:bodyPr anchorCtr="0" anchor="t" bIns="45700" lIns="91425" spcFirstLastPara="1" rIns="91425" wrap="square" tIns="45700">
              <a:spAutoFit/>
            </a:bodyPr>
            <a:lstStyle/>
            <a:p>
              <a:pPr indent="0" lvl="0" marL="685800" marR="0" rtl="0" algn="just">
                <a:lnSpc>
                  <a:spcPct val="115000"/>
                </a:lnSpc>
                <a:spcBef>
                  <a:spcPts val="0"/>
                </a:spcBef>
                <a:spcAft>
                  <a:spcPts val="0"/>
                </a:spcAft>
                <a:buNone/>
              </a:pPr>
              <a:r>
                <a:rPr lang="en-US" sz="2000">
                  <a:solidFill>
                    <a:schemeClr val="dk1"/>
                  </a:solidFill>
                  <a:latin typeface="Arial"/>
                  <a:ea typeface="Arial"/>
                  <a:cs typeface="Arial"/>
                  <a:sym typeface="Arial"/>
                </a:rPr>
                <a:t>Sau khi tìm hiểu về NNLT Python, Tí và Tèo đã biết đến kiểu dữ liệu xâu kí tự (gọi tắt là xâu). Hai bạn cũng đã biết cách tạo biến xâu đơn giản bằng việc để chuỗi kí tự trong cặp dấu nháy đơn, nháy kép, 3 dấu nháy kép. Hôm nay hai bạn thi xem ai tạo được xâu dài hơn. </a:t>
              </a:r>
              <a:endParaRPr sz="2000">
                <a:solidFill>
                  <a:schemeClr val="dk1"/>
                </a:solidFill>
                <a:latin typeface="Arial"/>
                <a:ea typeface="Arial"/>
                <a:cs typeface="Arial"/>
                <a:sym typeface="Arial"/>
              </a:endParaRPr>
            </a:p>
          </p:txBody>
        </p:sp>
      </p:grpSp>
      <p:pic>
        <p:nvPicPr>
          <p:cNvPr id="155" name="Google Shape;155;p2"/>
          <p:cNvPicPr preferRelativeResize="0"/>
          <p:nvPr/>
        </p:nvPicPr>
        <p:blipFill rotWithShape="1">
          <a:blip r:embed="rId4">
            <a:alphaModFix/>
          </a:blip>
          <a:srcRect b="0" l="0" r="0" t="0"/>
          <a:stretch/>
        </p:blipFill>
        <p:spPr>
          <a:xfrm>
            <a:off x="-634746" y="4014898"/>
            <a:ext cx="3524250" cy="2857500"/>
          </a:xfrm>
          <a:prstGeom prst="rect">
            <a:avLst/>
          </a:prstGeom>
          <a:noFill/>
          <a:ln>
            <a:noFill/>
          </a:ln>
        </p:spPr>
      </p:pic>
      <p:grpSp>
        <p:nvGrpSpPr>
          <p:cNvPr id="156" name="Google Shape;156;p2"/>
          <p:cNvGrpSpPr/>
          <p:nvPr/>
        </p:nvGrpSpPr>
        <p:grpSpPr>
          <a:xfrm>
            <a:off x="3108960" y="3429000"/>
            <a:ext cx="8641080" cy="2511360"/>
            <a:chOff x="3108960" y="3429000"/>
            <a:chExt cx="8641080" cy="2715768"/>
          </a:xfrm>
        </p:grpSpPr>
        <p:sp>
          <p:nvSpPr>
            <p:cNvPr id="157" name="Google Shape;157;p2"/>
            <p:cNvSpPr/>
            <p:nvPr/>
          </p:nvSpPr>
          <p:spPr>
            <a:xfrm>
              <a:off x="3108960" y="3429000"/>
              <a:ext cx="8641080" cy="2715768"/>
            </a:xfrm>
            <a:prstGeom prst="roundRect">
              <a:avLst>
                <a:gd fmla="val 16667" name="adj"/>
              </a:avLst>
            </a:prstGeom>
            <a:solidFill>
              <a:srgbClr val="C4E0B2"/>
            </a:solidFill>
            <a:ln cap="flat" cmpd="sng" w="12700">
              <a:solidFill>
                <a:srgbClr val="31538F"/>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
            <p:cNvSpPr txBox="1"/>
            <p:nvPr/>
          </p:nvSpPr>
          <p:spPr>
            <a:xfrm>
              <a:off x="3218072" y="3879316"/>
              <a:ext cx="8193024" cy="1606274"/>
            </a:xfrm>
            <a:prstGeom prst="rect">
              <a:avLst/>
            </a:prstGeom>
            <a:noFill/>
            <a:ln>
              <a:noFill/>
            </a:ln>
          </p:spPr>
          <p:txBody>
            <a:bodyPr anchorCtr="0" anchor="t" bIns="45700" lIns="91425" spcFirstLastPara="1" rIns="91425" wrap="square" tIns="45700">
              <a:spAutoFit/>
            </a:bodyPr>
            <a:lstStyle/>
            <a:p>
              <a:pPr indent="0" lvl="0" marL="685800" marR="0" rtl="0" algn="just">
                <a:lnSpc>
                  <a:spcPct val="115000"/>
                </a:lnSpc>
                <a:spcBef>
                  <a:spcPts val="0"/>
                </a:spcBef>
                <a:spcAft>
                  <a:spcPts val="0"/>
                </a:spcAft>
                <a:buNone/>
              </a:pPr>
              <a:r>
                <a:rPr lang="en-US" sz="2000">
                  <a:solidFill>
                    <a:schemeClr val="dk1"/>
                  </a:solidFill>
                  <a:latin typeface="Arial"/>
                  <a:ea typeface="Arial"/>
                  <a:cs typeface="Arial"/>
                  <a:sym typeface="Arial"/>
                </a:rPr>
                <a:t>Tí thắc mắc với Tèo:</a:t>
              </a:r>
              <a:endParaRPr sz="2000">
                <a:solidFill>
                  <a:schemeClr val="dk1"/>
                </a:solidFill>
                <a:latin typeface="Arial"/>
                <a:ea typeface="Arial"/>
                <a:cs typeface="Arial"/>
                <a:sym typeface="Arial"/>
              </a:endParaRPr>
            </a:p>
            <a:p>
              <a:pPr indent="-342900" lvl="0" marL="342900" marR="0" rtl="0" algn="just">
                <a:lnSpc>
                  <a:spcPct val="115000"/>
                </a:lnSpc>
                <a:spcBef>
                  <a:spcPts val="100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Liệu có lệnh nào dùng để lấy ra từng kí tự của một xâu không?</a:t>
              </a:r>
              <a:endParaRPr sz="2000">
                <a:solidFill>
                  <a:schemeClr val="dk1"/>
                </a:solidFill>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Muốn biết kí tự đã nhập ở vị trí bất kì làm như thế nào?</a:t>
              </a:r>
              <a:endParaRPr sz="2000">
                <a:solidFill>
                  <a:schemeClr val="dk1"/>
                </a:solidFill>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Có lệnh nào giúp đếm số kí tự của một xâu nhanh nhất không?</a:t>
              </a:r>
              <a:endParaRPr sz="20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ppt_w</p:attrName>
                                        </p:attrNameLst>
                                      </p:cBhvr>
                                      <p:tavLst>
                                        <p:tav fmla="" tm="0">
                                          <p:val>
                                            <p:strVal val="0"/>
                                          </p:val>
                                        </p:tav>
                                        <p:tav fmla="" tm="100000">
                                          <p:val>
                                            <p:strVal val="#ppt_w"/>
                                          </p:val>
                                        </p:tav>
                                      </p:tavLst>
                                    </p:anim>
                                    <p:anim calcmode="lin" valueType="num">
                                      <p:cBhvr additive="base">
                                        <p:cTn dur="500"/>
                                        <p:tgtEl>
                                          <p:spTgt spid="1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3"/>
          <p:cNvGrpSpPr/>
          <p:nvPr/>
        </p:nvGrpSpPr>
        <p:grpSpPr>
          <a:xfrm>
            <a:off x="-17756" y="0"/>
            <a:ext cx="12215674" cy="6869349"/>
            <a:chOff x="-17756" y="0"/>
            <a:chExt cx="12215674" cy="6869349"/>
          </a:xfrm>
        </p:grpSpPr>
        <p:pic>
          <p:nvPicPr>
            <p:cNvPr descr="Hình Nền Powerpoint Đơn Giản ❤️ Hình Nền Chuyên Nghiệp" id="164" name="Google Shape;164;p3"/>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165" name="Google Shape;165;p3"/>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3"/>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7" name="Google Shape;167;p3"/>
          <p:cNvSpPr/>
          <p:nvPr/>
        </p:nvSpPr>
        <p:spPr>
          <a:xfrm>
            <a:off x="4951659" y="1253999"/>
            <a:ext cx="6636841" cy="869368"/>
          </a:xfrm>
          <a:prstGeom prst="roundRect">
            <a:avLst>
              <a:gd fmla="val 16667" name="adj"/>
            </a:avLst>
          </a:prstGeom>
          <a:solidFill>
            <a:srgbClr val="F7CAA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68" name="Google Shape;168;p3"/>
          <p:cNvSpPr/>
          <p:nvPr/>
        </p:nvSpPr>
        <p:spPr>
          <a:xfrm>
            <a:off x="4987473" y="2253307"/>
            <a:ext cx="6636841" cy="864457"/>
          </a:xfrm>
          <a:prstGeom prst="roundRect">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69" name="Google Shape;169;p3"/>
          <p:cNvSpPr/>
          <p:nvPr/>
        </p:nvSpPr>
        <p:spPr>
          <a:xfrm>
            <a:off x="4987473" y="3284941"/>
            <a:ext cx="6690849" cy="864457"/>
          </a:xfrm>
          <a:prstGeom prst="roundRect">
            <a:avLst>
              <a:gd fmla="val 16667" name="adj"/>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0" name="Google Shape;170;p3"/>
          <p:cNvSpPr/>
          <p:nvPr/>
        </p:nvSpPr>
        <p:spPr>
          <a:xfrm>
            <a:off x="4987473" y="4316575"/>
            <a:ext cx="6636841" cy="844811"/>
          </a:xfrm>
          <a:prstGeom prst="roundRect">
            <a:avLst>
              <a:gd fmla="val 16667" name="adj"/>
            </a:avLst>
          </a:prstGeom>
          <a:solidFill>
            <a:srgbClr val="B3C6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1" name="Google Shape;171;p3"/>
          <p:cNvSpPr/>
          <p:nvPr/>
        </p:nvSpPr>
        <p:spPr>
          <a:xfrm>
            <a:off x="5013803" y="1315499"/>
            <a:ext cx="6421389" cy="727751"/>
          </a:xfrm>
          <a:prstGeom prst="roundRect">
            <a:avLst>
              <a:gd fmla="val 16667" name="adj"/>
            </a:avLst>
          </a:prstGeom>
          <a:solidFill>
            <a:schemeClr val="lt1"/>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1. Xâu là một dãy các kí tự</a:t>
            </a:r>
            <a:endParaRPr sz="2000">
              <a:solidFill>
                <a:schemeClr val="dk1"/>
              </a:solidFill>
              <a:latin typeface="Arial"/>
              <a:ea typeface="Arial"/>
              <a:cs typeface="Arial"/>
              <a:sym typeface="Arial"/>
            </a:endParaRPr>
          </a:p>
        </p:txBody>
      </p:sp>
      <p:sp>
        <p:nvSpPr>
          <p:cNvPr id="172" name="Google Shape;172;p3"/>
          <p:cNvSpPr/>
          <p:nvPr/>
        </p:nvSpPr>
        <p:spPr>
          <a:xfrm>
            <a:off x="5075533" y="2333424"/>
            <a:ext cx="6421389" cy="727751"/>
          </a:xfrm>
          <a:prstGeom prst="roundRect">
            <a:avLst>
              <a:gd fmla="val 16667" name="adj"/>
            </a:avLst>
          </a:prstGeom>
          <a:solidFill>
            <a:schemeClr val="lt1"/>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2. Lệnh duyệt kí tự của xâu</a:t>
            </a:r>
            <a:endParaRPr/>
          </a:p>
        </p:txBody>
      </p:sp>
      <p:sp>
        <p:nvSpPr>
          <p:cNvPr id="173" name="Google Shape;173;p3"/>
          <p:cNvSpPr/>
          <p:nvPr/>
        </p:nvSpPr>
        <p:spPr>
          <a:xfrm>
            <a:off x="5059812" y="3338631"/>
            <a:ext cx="6528688" cy="727751"/>
          </a:xfrm>
          <a:prstGeom prst="roundRect">
            <a:avLst>
              <a:gd fmla="val 16667" name="adj"/>
            </a:avLst>
          </a:prstGeom>
          <a:solidFill>
            <a:schemeClr val="lt1"/>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3. Thực hành các lệnh cơ bản làm việc với xâu kí tự</a:t>
            </a:r>
            <a:endParaRPr sz="2000">
              <a:solidFill>
                <a:schemeClr val="dk1"/>
              </a:solidFill>
              <a:latin typeface="Arial"/>
              <a:ea typeface="Arial"/>
              <a:cs typeface="Arial"/>
              <a:sym typeface="Arial"/>
            </a:endParaRPr>
          </a:p>
        </p:txBody>
      </p:sp>
      <p:sp>
        <p:nvSpPr>
          <p:cNvPr id="174" name="Google Shape;174;p3"/>
          <p:cNvSpPr/>
          <p:nvPr/>
        </p:nvSpPr>
        <p:spPr>
          <a:xfrm>
            <a:off x="5065684" y="4377122"/>
            <a:ext cx="6449757" cy="727751"/>
          </a:xfrm>
          <a:prstGeom prst="roundRect">
            <a:avLst>
              <a:gd fmla="val 16667" name="adj"/>
            </a:avLst>
          </a:prstGeom>
          <a:solidFill>
            <a:schemeClr val="lt1"/>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4. Luyện tập, củng cố</a:t>
            </a:r>
            <a:endParaRPr sz="2000">
              <a:solidFill>
                <a:schemeClr val="dk1"/>
              </a:solidFill>
              <a:latin typeface="Arial"/>
              <a:ea typeface="Arial"/>
              <a:cs typeface="Arial"/>
              <a:sym typeface="Arial"/>
            </a:endParaRPr>
          </a:p>
        </p:txBody>
      </p:sp>
      <p:grpSp>
        <p:nvGrpSpPr>
          <p:cNvPr id="175" name="Google Shape;175;p3"/>
          <p:cNvGrpSpPr/>
          <p:nvPr/>
        </p:nvGrpSpPr>
        <p:grpSpPr>
          <a:xfrm>
            <a:off x="2152221" y="1707724"/>
            <a:ext cx="2478087" cy="2478087"/>
            <a:chOff x="1618087" y="2033753"/>
            <a:chExt cx="2478087" cy="2478087"/>
          </a:xfrm>
        </p:grpSpPr>
        <p:sp>
          <p:nvSpPr>
            <p:cNvPr id="176" name="Google Shape;176;p3"/>
            <p:cNvSpPr/>
            <p:nvPr/>
          </p:nvSpPr>
          <p:spPr>
            <a:xfrm>
              <a:off x="1618087" y="2033753"/>
              <a:ext cx="2478087" cy="2478087"/>
            </a:xfrm>
            <a:prstGeom prst="ellipse">
              <a:avLst/>
            </a:prstGeom>
            <a:solidFill>
              <a:schemeClr val="accent1"/>
            </a:solidFill>
            <a:ln>
              <a:noFill/>
            </a:ln>
            <a:effectLst>
              <a:outerShdw blurRad="177800" rotWithShape="0" algn="tr" dir="9000000" dist="88900">
                <a:srgbClr val="A5A5A5">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177" name="Google Shape;177;p3"/>
            <p:cNvSpPr/>
            <p:nvPr/>
          </p:nvSpPr>
          <p:spPr>
            <a:xfrm>
              <a:off x="1855942" y="2271111"/>
              <a:ext cx="2002604" cy="2002604"/>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None/>
              </a:pPr>
              <a:r>
                <a:rPr b="1" lang="en-US" sz="2800">
                  <a:solidFill>
                    <a:srgbClr val="262626"/>
                  </a:solidFill>
                  <a:latin typeface="Elsie"/>
                  <a:ea typeface="Elsie"/>
                  <a:cs typeface="Elsie"/>
                  <a:sym typeface="Elsie"/>
                </a:rPr>
                <a:t>Xâu kí tự</a:t>
              </a:r>
              <a:endParaRPr b="1" sz="2800">
                <a:solidFill>
                  <a:srgbClr val="262626"/>
                </a:solidFill>
                <a:latin typeface="Elsie"/>
                <a:ea typeface="Elsie"/>
                <a:cs typeface="Elsie"/>
                <a:sym typeface="Elsie"/>
              </a:endParaRPr>
            </a:p>
          </p:txBody>
        </p:sp>
      </p:grpSp>
      <p:sp>
        <p:nvSpPr>
          <p:cNvPr id="178" name="Google Shape;178;p3"/>
          <p:cNvSpPr/>
          <p:nvPr/>
        </p:nvSpPr>
        <p:spPr>
          <a:xfrm>
            <a:off x="2581924" y="586029"/>
            <a:ext cx="3764131" cy="466040"/>
          </a:xfrm>
          <a:prstGeom prst="homePlate">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NỘI DUNG BÀI HỌC</a:t>
            </a:r>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4"/>
          <p:cNvGrpSpPr/>
          <p:nvPr/>
        </p:nvGrpSpPr>
        <p:grpSpPr>
          <a:xfrm>
            <a:off x="-17756" y="0"/>
            <a:ext cx="12215674" cy="6869349"/>
            <a:chOff x="-17756" y="0"/>
            <a:chExt cx="12215674" cy="6869349"/>
          </a:xfrm>
        </p:grpSpPr>
        <p:pic>
          <p:nvPicPr>
            <p:cNvPr descr="Hình Nền Powerpoint Đơn Giản ❤️ Hình Nền Chuyên Nghiệp" id="184" name="Google Shape;184;p4"/>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185" name="Google Shape;185;p4"/>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4"/>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87" name="Google Shape;187;p4"/>
          <p:cNvGrpSpPr/>
          <p:nvPr/>
        </p:nvGrpSpPr>
        <p:grpSpPr>
          <a:xfrm>
            <a:off x="1508758" y="3538147"/>
            <a:ext cx="8476490" cy="2265322"/>
            <a:chOff x="1508758" y="3538147"/>
            <a:chExt cx="8476490" cy="2265322"/>
          </a:xfrm>
        </p:grpSpPr>
        <p:sp>
          <p:nvSpPr>
            <p:cNvPr id="188" name="Google Shape;188;p4"/>
            <p:cNvSpPr/>
            <p:nvPr/>
          </p:nvSpPr>
          <p:spPr>
            <a:xfrm>
              <a:off x="1854658" y="3538147"/>
              <a:ext cx="8130590" cy="2265322"/>
            </a:xfrm>
            <a:prstGeom prst="rect">
              <a:avLst/>
            </a:prstGeom>
            <a:gradFill>
              <a:gsLst>
                <a:gs pos="0">
                  <a:srgbClr val="5F82CA"/>
                </a:gs>
                <a:gs pos="50000">
                  <a:srgbClr val="3C70CA"/>
                </a:gs>
                <a:gs pos="100000">
                  <a:srgbClr val="2E60B9"/>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Arial"/>
                  <a:ea typeface="Arial"/>
                  <a:cs typeface="Arial"/>
                  <a:sym typeface="Arial"/>
                </a:rPr>
                <a:t> </a:t>
              </a:r>
              <a:endParaRPr/>
            </a:p>
          </p:txBody>
        </p:sp>
        <p:sp>
          <p:nvSpPr>
            <p:cNvPr id="189" name="Google Shape;189;p4"/>
            <p:cNvSpPr/>
            <p:nvPr/>
          </p:nvSpPr>
          <p:spPr>
            <a:xfrm>
              <a:off x="1508758" y="3761573"/>
              <a:ext cx="1371602" cy="488354"/>
            </a:xfrm>
            <a:prstGeom prst="homePlate">
              <a:avLst>
                <a:gd fmla="val 51453" name="adj"/>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Nhận xét 1</a:t>
              </a:r>
              <a:endParaRPr/>
            </a:p>
          </p:txBody>
        </p:sp>
        <p:sp>
          <p:nvSpPr>
            <p:cNvPr id="190" name="Google Shape;190;p4"/>
            <p:cNvSpPr/>
            <p:nvPr/>
          </p:nvSpPr>
          <p:spPr>
            <a:xfrm rot="10800000">
              <a:off x="1508758" y="4255553"/>
              <a:ext cx="342944" cy="223640"/>
            </a:xfrm>
            <a:prstGeom prst="rtTriangle">
              <a:avLst/>
            </a:prstGeom>
            <a:gradFill>
              <a:gsLst>
                <a:gs pos="0">
                  <a:srgbClr val="AFAFAF"/>
                </a:gs>
                <a:gs pos="50000">
                  <a:schemeClr val="accent3"/>
                </a:gs>
                <a:gs pos="100000">
                  <a:srgbClr val="919191"/>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1" name="Google Shape;191;p4"/>
          <p:cNvSpPr/>
          <p:nvPr/>
        </p:nvSpPr>
        <p:spPr>
          <a:xfrm>
            <a:off x="-20712" y="408373"/>
            <a:ext cx="6403224" cy="52322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1. Xâu là một dãy các kí tự</a:t>
            </a:r>
            <a:endParaRPr sz="2400">
              <a:solidFill>
                <a:schemeClr val="dk1"/>
              </a:solidFill>
              <a:latin typeface="Arial"/>
              <a:ea typeface="Arial"/>
              <a:cs typeface="Arial"/>
              <a:sym typeface="Arial"/>
            </a:endParaRPr>
          </a:p>
        </p:txBody>
      </p:sp>
      <p:sp>
        <p:nvSpPr>
          <p:cNvPr id="192" name="Google Shape;192;p4"/>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193" name="Google Shape;193;p4"/>
          <p:cNvSpPr txBox="1"/>
          <p:nvPr/>
        </p:nvSpPr>
        <p:spPr>
          <a:xfrm>
            <a:off x="7403977" y="1034146"/>
            <a:ext cx="4331400" cy="1938992"/>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Thực hành gõ và cho biết kết quả các lệnh (2, 3, 4) trên Python: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&gt;&gt;&gt; s = “Lop 10A THPT PCB”       </a:t>
            </a:r>
            <a:r>
              <a:rPr lang="en-US" sz="2000">
                <a:solidFill>
                  <a:srgbClr val="FF0000"/>
                </a:solidFill>
                <a:latin typeface="Arial"/>
                <a:ea typeface="Arial"/>
                <a:cs typeface="Arial"/>
                <a:sym typeface="Arial"/>
              </a:rPr>
              <a:t>{1}</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&gt;&gt;&gt;len(s)		           </a:t>
            </a:r>
            <a:r>
              <a:rPr lang="en-US" sz="2000">
                <a:solidFill>
                  <a:srgbClr val="FF0000"/>
                </a:solidFill>
                <a:latin typeface="Arial"/>
                <a:ea typeface="Arial"/>
                <a:cs typeface="Arial"/>
                <a:sym typeface="Arial"/>
              </a:rPr>
              <a:t>{2}</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&gt;&gt;&gt;s[0]			           </a:t>
            </a:r>
            <a:r>
              <a:rPr lang="en-US" sz="2000">
                <a:solidFill>
                  <a:srgbClr val="FF0000"/>
                </a:solidFill>
                <a:latin typeface="Arial"/>
                <a:ea typeface="Arial"/>
                <a:cs typeface="Arial"/>
                <a:sym typeface="Arial"/>
              </a:rPr>
              <a:t>{3}</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&gt;&gt;&gt;s[6]			           </a:t>
            </a:r>
            <a:r>
              <a:rPr lang="en-US" sz="2000">
                <a:solidFill>
                  <a:srgbClr val="FF0000"/>
                </a:solidFill>
                <a:latin typeface="Arial"/>
                <a:ea typeface="Arial"/>
                <a:cs typeface="Arial"/>
                <a:sym typeface="Arial"/>
              </a:rPr>
              <a:t>{4}</a:t>
            </a:r>
            <a:endParaRPr/>
          </a:p>
        </p:txBody>
      </p:sp>
      <p:sp>
        <p:nvSpPr>
          <p:cNvPr id="194" name="Google Shape;194;p4"/>
          <p:cNvSpPr/>
          <p:nvPr/>
        </p:nvSpPr>
        <p:spPr>
          <a:xfrm>
            <a:off x="7483874" y="3761573"/>
            <a:ext cx="4350058" cy="1631216"/>
          </a:xfrm>
          <a:prstGeom prst="roundRect">
            <a:avLst>
              <a:gd fmla="val 16667" name="adj"/>
            </a:avLst>
          </a:prstGeom>
          <a:solidFill>
            <a:srgbClr val="F4D8F4"/>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18</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‘L’</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‘A’</a:t>
            </a:r>
            <a:endParaRPr/>
          </a:p>
        </p:txBody>
      </p:sp>
      <p:sp>
        <p:nvSpPr>
          <p:cNvPr id="195" name="Google Shape;195;p4"/>
          <p:cNvSpPr/>
          <p:nvPr/>
        </p:nvSpPr>
        <p:spPr>
          <a:xfrm>
            <a:off x="8100730" y="3135800"/>
            <a:ext cx="3360340" cy="1037630"/>
          </a:xfrm>
          <a:prstGeom prst="irregularSeal2">
            <a:avLst/>
          </a:prstGeom>
          <a:solidFill>
            <a:srgbClr val="D0CECE"/>
          </a:solidFill>
          <a:ln cap="flat" cmpd="sng" w="9525">
            <a:solidFill>
              <a:srgbClr val="C00000"/>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Kết quả</a:t>
            </a:r>
            <a:endParaRPr sz="2400">
              <a:solidFill>
                <a:schemeClr val="dk1"/>
              </a:solidFill>
              <a:latin typeface="Arial"/>
              <a:ea typeface="Arial"/>
              <a:cs typeface="Arial"/>
              <a:sym typeface="Arial"/>
            </a:endParaRPr>
          </a:p>
        </p:txBody>
      </p:sp>
      <p:sp>
        <p:nvSpPr>
          <p:cNvPr id="196" name="Google Shape;196;p4"/>
          <p:cNvSpPr/>
          <p:nvPr/>
        </p:nvSpPr>
        <p:spPr>
          <a:xfrm>
            <a:off x="1367662" y="778628"/>
            <a:ext cx="5464349" cy="2697837"/>
          </a:xfrm>
          <a:prstGeom prst="irregularSeal2">
            <a:avLst/>
          </a:prstGeom>
          <a:solidFill>
            <a:srgbClr val="FFC000"/>
          </a:solidFill>
          <a:ln cap="flat" cmpd="sng" w="9525">
            <a:solidFill>
              <a:srgbClr val="C00000"/>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Em có nhận xét gì về lệnh len(),  lệnh s[0], s[6]?</a:t>
            </a:r>
            <a:endParaRPr/>
          </a:p>
        </p:txBody>
      </p:sp>
      <p:sp>
        <p:nvSpPr>
          <p:cNvPr id="197" name="Google Shape;197;p4"/>
          <p:cNvSpPr txBox="1"/>
          <p:nvPr/>
        </p:nvSpPr>
        <p:spPr>
          <a:xfrm>
            <a:off x="1854658" y="1352734"/>
            <a:ext cx="424134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Lệnh len() sẽ tính độ dài xâu hay số lượng kí tự có trong xâu</a:t>
            </a:r>
            <a:endParaRPr/>
          </a:p>
        </p:txBody>
      </p:sp>
      <p:sp>
        <p:nvSpPr>
          <p:cNvPr id="198" name="Google Shape;198;p4"/>
          <p:cNvSpPr txBox="1"/>
          <p:nvPr/>
        </p:nvSpPr>
        <p:spPr>
          <a:xfrm>
            <a:off x="1854658" y="2237372"/>
            <a:ext cx="378777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Lệnh s[0], s[6]: dùng để truy cập đến kí tự của xâu</a:t>
            </a:r>
            <a:endParaRPr/>
          </a:p>
        </p:txBody>
      </p:sp>
      <p:cxnSp>
        <p:nvCxnSpPr>
          <p:cNvPr id="199" name="Google Shape;199;p4"/>
          <p:cNvCxnSpPr/>
          <p:nvPr/>
        </p:nvCxnSpPr>
        <p:spPr>
          <a:xfrm>
            <a:off x="6096000" y="1731030"/>
            <a:ext cx="1290225" cy="443999"/>
          </a:xfrm>
          <a:prstGeom prst="straightConnector1">
            <a:avLst/>
          </a:prstGeom>
          <a:noFill/>
          <a:ln cap="flat" cmpd="sng" w="9525">
            <a:solidFill>
              <a:srgbClr val="FF0000"/>
            </a:solidFill>
            <a:prstDash val="solid"/>
            <a:miter lim="800000"/>
            <a:headEnd len="sm" w="sm" type="none"/>
            <a:tailEnd len="med" w="med" type="triangle"/>
          </a:ln>
        </p:spPr>
      </p:cxnSp>
      <p:cxnSp>
        <p:nvCxnSpPr>
          <p:cNvPr id="200" name="Google Shape;200;p4"/>
          <p:cNvCxnSpPr>
            <a:stCxn id="198" idx="3"/>
          </p:cNvCxnSpPr>
          <p:nvPr/>
        </p:nvCxnSpPr>
        <p:spPr>
          <a:xfrm flipH="1" rot="10800000">
            <a:off x="5642435" y="2450615"/>
            <a:ext cx="1647000" cy="140700"/>
          </a:xfrm>
          <a:prstGeom prst="straightConnector1">
            <a:avLst/>
          </a:prstGeom>
          <a:noFill/>
          <a:ln cap="flat" cmpd="sng" w="9525">
            <a:solidFill>
              <a:srgbClr val="FF0000"/>
            </a:solidFill>
            <a:prstDash val="solid"/>
            <a:miter lim="800000"/>
            <a:headEnd len="sm" w="sm" type="none"/>
            <a:tailEnd len="med" w="med" type="triangle"/>
          </a:ln>
        </p:spPr>
      </p:cxnSp>
      <p:cxnSp>
        <p:nvCxnSpPr>
          <p:cNvPr id="201" name="Google Shape;201;p4"/>
          <p:cNvCxnSpPr/>
          <p:nvPr/>
        </p:nvCxnSpPr>
        <p:spPr>
          <a:xfrm>
            <a:off x="5672061" y="2602664"/>
            <a:ext cx="1617320" cy="162021"/>
          </a:xfrm>
          <a:prstGeom prst="straightConnector1">
            <a:avLst/>
          </a:prstGeom>
          <a:noFill/>
          <a:ln cap="flat" cmpd="sng" w="9525">
            <a:solidFill>
              <a:srgbClr val="FF0000"/>
            </a:solidFill>
            <a:prstDash val="solid"/>
            <a:miter lim="800000"/>
            <a:headEnd len="sm" w="sm" type="none"/>
            <a:tailEnd len="med" w="med" type="triangle"/>
          </a:ln>
        </p:spPr>
      </p:cxnSp>
      <p:sp>
        <p:nvSpPr>
          <p:cNvPr id="202" name="Google Shape;202;p4"/>
          <p:cNvSpPr txBox="1"/>
          <p:nvPr/>
        </p:nvSpPr>
        <p:spPr>
          <a:xfrm>
            <a:off x="371009" y="991479"/>
            <a:ext cx="10438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Ví dụ 1: </a:t>
            </a:r>
            <a:endParaRPr/>
          </a:p>
        </p:txBody>
      </p:sp>
      <p:sp>
        <p:nvSpPr>
          <p:cNvPr id="203" name="Google Shape;203;p4"/>
          <p:cNvSpPr/>
          <p:nvPr/>
        </p:nvSpPr>
        <p:spPr>
          <a:xfrm>
            <a:off x="2655251" y="3699891"/>
            <a:ext cx="7229413" cy="2032754"/>
          </a:xfrm>
          <a:prstGeom prst="snipRoundRect">
            <a:avLst>
              <a:gd fmla="val 16667" name="adj1"/>
              <a:gd fmla="val 16667" name="adj2"/>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lt1"/>
                </a:solidFill>
                <a:latin typeface="Arial"/>
                <a:ea typeface="Arial"/>
                <a:cs typeface="Arial"/>
                <a:sym typeface="Arial"/>
              </a:rPr>
              <a:t>Xâu kí tự có các tính chất giống danh sách:</a:t>
            </a:r>
            <a:endParaRPr/>
          </a:p>
          <a:p>
            <a:pPr indent="0" lvl="0" marL="0" marR="0" rtl="0" algn="just">
              <a:spcBef>
                <a:spcPts val="0"/>
              </a:spcBef>
              <a:spcAft>
                <a:spcPts val="0"/>
              </a:spcAft>
              <a:buNone/>
            </a:pPr>
            <a:r>
              <a:rPr lang="en-US" sz="2400">
                <a:solidFill>
                  <a:schemeClr val="lt1"/>
                </a:solidFill>
                <a:latin typeface="Arial"/>
                <a:ea typeface="Arial"/>
                <a:cs typeface="Arial"/>
                <a:sym typeface="Arial"/>
              </a:rPr>
              <a:t>+ Xâu có thể hiểu là một dãy các kí tự, có thể truy cập từng phần tử của xâu, các phần tử được đánh số bắt đầu từ 0.</a:t>
            </a:r>
            <a:endParaRPr/>
          </a:p>
          <a:p>
            <a:pPr indent="0" lvl="0" marL="0" marR="0" rtl="0" algn="just">
              <a:spcBef>
                <a:spcPts val="0"/>
              </a:spcBef>
              <a:spcAft>
                <a:spcPts val="0"/>
              </a:spcAft>
              <a:buNone/>
            </a:pPr>
            <a:r>
              <a:rPr lang="en-US" sz="2400">
                <a:solidFill>
                  <a:schemeClr val="lt1"/>
                </a:solidFill>
                <a:latin typeface="Arial"/>
                <a:ea typeface="Arial"/>
                <a:cs typeface="Arial"/>
                <a:sym typeface="Arial"/>
              </a:rPr>
              <a:t>+ Có thể duyệt theo từng kí tự của xâu.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6"/>
                                        </p:tgtEl>
                                      </p:cBhvr>
                                    </p:animEffect>
                                    <p:set>
                                      <p:cBhvr>
                                        <p:cTn dur="1" fill="hold">
                                          <p:stCondLst>
                                            <p:cond delay="500"/>
                                          </p:stCondLst>
                                        </p:cTn>
                                        <p:tgtEl>
                                          <p:spTgt spid="19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xit" presetID="10" presetSubtype="0">
                                  <p:stCondLst>
                                    <p:cond delay="0"/>
                                  </p:stCondLst>
                                  <p:childTnLst>
                                    <p:animEffect filter="fade" transition="out">
                                      <p:cBhvr>
                                        <p:cTn dur="500"/>
                                        <p:tgtEl>
                                          <p:spTgt spid="195"/>
                                        </p:tgtEl>
                                      </p:cBhvr>
                                    </p:animEffect>
                                    <p:set>
                                      <p:cBhvr>
                                        <p:cTn dur="1" fill="hold">
                                          <p:stCondLst>
                                            <p:cond delay="500"/>
                                          </p:stCondLst>
                                        </p:cTn>
                                        <p:tgtEl>
                                          <p:spTgt spid="1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94"/>
                                        </p:tgtEl>
                                      </p:cBhvr>
                                    </p:animEffect>
                                    <p:set>
                                      <p:cBhvr>
                                        <p:cTn dur="1" fill="hold">
                                          <p:stCondLst>
                                            <p:cond delay="500"/>
                                          </p:stCondLst>
                                        </p:cTn>
                                        <p:tgtEl>
                                          <p:spTgt spid="1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5"/>
          <p:cNvGrpSpPr/>
          <p:nvPr/>
        </p:nvGrpSpPr>
        <p:grpSpPr>
          <a:xfrm>
            <a:off x="-17756" y="0"/>
            <a:ext cx="12215674" cy="6869349"/>
            <a:chOff x="-17756" y="0"/>
            <a:chExt cx="12215674" cy="6869349"/>
          </a:xfrm>
        </p:grpSpPr>
        <p:pic>
          <p:nvPicPr>
            <p:cNvPr descr="Hình Nền Powerpoint Đơn Giản ❤️ Hình Nền Chuyên Nghiệp" id="209" name="Google Shape;209;p5"/>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210" name="Google Shape;210;p5"/>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5"/>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 name="Google Shape;212;p5"/>
          <p:cNvSpPr/>
          <p:nvPr/>
        </p:nvSpPr>
        <p:spPr>
          <a:xfrm>
            <a:off x="-20712" y="408373"/>
            <a:ext cx="6403224" cy="52322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1. Xâu là một dãy các kí tự</a:t>
            </a:r>
            <a:endParaRPr sz="2400">
              <a:solidFill>
                <a:schemeClr val="dk1"/>
              </a:solidFill>
              <a:latin typeface="Arial"/>
              <a:ea typeface="Arial"/>
              <a:cs typeface="Arial"/>
              <a:sym typeface="Arial"/>
            </a:endParaRPr>
          </a:p>
        </p:txBody>
      </p:sp>
      <p:sp>
        <p:nvSpPr>
          <p:cNvPr id="213" name="Google Shape;213;p5"/>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214" name="Google Shape;214;p5"/>
          <p:cNvSpPr txBox="1"/>
          <p:nvPr/>
        </p:nvSpPr>
        <p:spPr>
          <a:xfrm>
            <a:off x="371009" y="991479"/>
            <a:ext cx="10438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Ví dụ 2: </a:t>
            </a:r>
            <a:endParaRPr/>
          </a:p>
        </p:txBody>
      </p:sp>
      <p:pic>
        <p:nvPicPr>
          <p:cNvPr id="215" name="Google Shape;215;p5"/>
          <p:cNvPicPr preferRelativeResize="0"/>
          <p:nvPr/>
        </p:nvPicPr>
        <p:blipFill rotWithShape="1">
          <a:blip r:embed="rId4">
            <a:alphaModFix/>
          </a:blip>
          <a:srcRect b="0" l="0" r="0" t="0"/>
          <a:stretch/>
        </p:blipFill>
        <p:spPr>
          <a:xfrm>
            <a:off x="1060694" y="1744530"/>
            <a:ext cx="7649578" cy="2778185"/>
          </a:xfrm>
          <a:prstGeom prst="rect">
            <a:avLst/>
          </a:prstGeom>
          <a:noFill/>
          <a:ln>
            <a:noFill/>
          </a:ln>
        </p:spPr>
      </p:pic>
      <p:sp>
        <p:nvSpPr>
          <p:cNvPr id="216" name="Google Shape;216;p5"/>
          <p:cNvSpPr txBox="1"/>
          <p:nvPr/>
        </p:nvSpPr>
        <p:spPr>
          <a:xfrm>
            <a:off x="2130552" y="1370882"/>
            <a:ext cx="2544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Quan sát các lệnh sau:</a:t>
            </a:r>
            <a:endParaRPr/>
          </a:p>
        </p:txBody>
      </p:sp>
      <p:sp>
        <p:nvSpPr>
          <p:cNvPr id="217" name="Google Shape;217;p5"/>
          <p:cNvSpPr/>
          <p:nvPr/>
        </p:nvSpPr>
        <p:spPr>
          <a:xfrm>
            <a:off x="8449056" y="1151326"/>
            <a:ext cx="3371935" cy="1884482"/>
          </a:xfrm>
          <a:prstGeom prst="cloudCallout">
            <a:avLst>
              <a:gd fmla="val -46783" name="adj1"/>
              <a:gd fmla="val 84282"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So sánh sự khác nhau giữa xâu và danh sách</a:t>
            </a:r>
            <a:endParaRPr sz="1800">
              <a:solidFill>
                <a:schemeClr val="lt1"/>
              </a:solidFill>
              <a:latin typeface="Arial"/>
              <a:ea typeface="Arial"/>
              <a:cs typeface="Arial"/>
              <a:sym typeface="Arial"/>
            </a:endParaRPr>
          </a:p>
        </p:txBody>
      </p:sp>
      <p:grpSp>
        <p:nvGrpSpPr>
          <p:cNvPr id="218" name="Google Shape;218;p5"/>
          <p:cNvGrpSpPr/>
          <p:nvPr/>
        </p:nvGrpSpPr>
        <p:grpSpPr>
          <a:xfrm>
            <a:off x="1472182" y="4609284"/>
            <a:ext cx="8476490" cy="1480867"/>
            <a:chOff x="1508758" y="3538147"/>
            <a:chExt cx="8476490" cy="2265322"/>
          </a:xfrm>
        </p:grpSpPr>
        <p:sp>
          <p:nvSpPr>
            <p:cNvPr id="219" name="Google Shape;219;p5"/>
            <p:cNvSpPr/>
            <p:nvPr/>
          </p:nvSpPr>
          <p:spPr>
            <a:xfrm>
              <a:off x="1854658" y="3538147"/>
              <a:ext cx="8130590" cy="2265322"/>
            </a:xfrm>
            <a:prstGeom prst="rect">
              <a:avLst/>
            </a:prstGeom>
            <a:solidFill>
              <a:srgbClr val="7B7B7B"/>
            </a:solid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20" name="Google Shape;220;p5"/>
            <p:cNvSpPr/>
            <p:nvPr/>
          </p:nvSpPr>
          <p:spPr>
            <a:xfrm>
              <a:off x="1508758" y="3761573"/>
              <a:ext cx="1236471" cy="488354"/>
            </a:xfrm>
            <a:prstGeom prst="homePlate">
              <a:avLst>
                <a:gd fmla="val 51453" name="adj"/>
              </a:avLst>
            </a:prstGeom>
            <a:solidFill>
              <a:srgbClr val="DBDBDB"/>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FF0000"/>
                  </a:solidFill>
                  <a:latin typeface="Calibri"/>
                  <a:ea typeface="Calibri"/>
                  <a:cs typeface="Calibri"/>
                  <a:sym typeface="Calibri"/>
                </a:rPr>
                <a:t>Nhận xét 2</a:t>
              </a:r>
              <a:endParaRPr/>
            </a:p>
          </p:txBody>
        </p:sp>
        <p:sp>
          <p:nvSpPr>
            <p:cNvPr id="221" name="Google Shape;221;p5"/>
            <p:cNvSpPr/>
            <p:nvPr/>
          </p:nvSpPr>
          <p:spPr>
            <a:xfrm rot="10800000">
              <a:off x="1526514" y="4240422"/>
              <a:ext cx="342944" cy="270603"/>
            </a:xfrm>
            <a:prstGeom prst="rtTriangle">
              <a:avLst/>
            </a:prstGeom>
            <a:solidFill>
              <a:srgbClr val="AEABAB"/>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2" name="Google Shape;222;p5"/>
          <p:cNvSpPr/>
          <p:nvPr/>
        </p:nvSpPr>
        <p:spPr>
          <a:xfrm>
            <a:off x="2708653" y="4880734"/>
            <a:ext cx="7229413" cy="871180"/>
          </a:xfrm>
          <a:prstGeom prst="snipRoundRect">
            <a:avLst>
              <a:gd fmla="val 16667" name="adj1"/>
              <a:gd fmla="val 16667" name="adj2"/>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lt1"/>
                </a:solidFill>
                <a:latin typeface="Arial"/>
                <a:ea typeface="Arial"/>
                <a:cs typeface="Arial"/>
                <a:sym typeface="Arial"/>
              </a:rPr>
              <a:t>Xâu kí tự có tính chất khác danh  sách:</a:t>
            </a:r>
            <a:endParaRPr/>
          </a:p>
          <a:p>
            <a:pPr indent="0" lvl="0" marL="0" marR="0" rtl="0" algn="just">
              <a:spcBef>
                <a:spcPts val="0"/>
              </a:spcBef>
              <a:spcAft>
                <a:spcPts val="0"/>
              </a:spcAft>
              <a:buNone/>
            </a:pPr>
            <a:r>
              <a:rPr lang="en-US" sz="2400">
                <a:solidFill>
                  <a:schemeClr val="lt1"/>
                </a:solidFill>
                <a:latin typeface="Arial"/>
                <a:ea typeface="Arial"/>
                <a:cs typeface="Arial"/>
                <a:sym typeface="Arial"/>
              </a:rPr>
              <a:t>Không thể thay đổi các kí tự có trên xâu.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2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6"/>
          <p:cNvGrpSpPr/>
          <p:nvPr/>
        </p:nvGrpSpPr>
        <p:grpSpPr>
          <a:xfrm>
            <a:off x="-17756" y="0"/>
            <a:ext cx="12215674" cy="6869349"/>
            <a:chOff x="-17756" y="0"/>
            <a:chExt cx="12215674" cy="6869349"/>
          </a:xfrm>
        </p:grpSpPr>
        <p:pic>
          <p:nvPicPr>
            <p:cNvPr descr="Hình Nền Powerpoint Đơn Giản ❤️ Hình Nền Chuyên Nghiệp" id="228" name="Google Shape;228;p6"/>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229" name="Google Shape;229;p6"/>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6"/>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1" name="Google Shape;231;p6"/>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232" name="Google Shape;232;p6"/>
          <p:cNvSpPr/>
          <p:nvPr/>
        </p:nvSpPr>
        <p:spPr>
          <a:xfrm>
            <a:off x="-20712" y="408373"/>
            <a:ext cx="6403224" cy="52322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1. Xâu là một dãy các kí tự</a:t>
            </a:r>
            <a:endParaRPr sz="2400">
              <a:solidFill>
                <a:schemeClr val="dk1"/>
              </a:solidFill>
              <a:latin typeface="Arial"/>
              <a:ea typeface="Arial"/>
              <a:cs typeface="Arial"/>
              <a:sym typeface="Arial"/>
            </a:endParaRPr>
          </a:p>
        </p:txBody>
      </p:sp>
      <p:sp>
        <p:nvSpPr>
          <p:cNvPr id="233" name="Google Shape;233;p6"/>
          <p:cNvSpPr txBox="1"/>
          <p:nvPr/>
        </p:nvSpPr>
        <p:spPr>
          <a:xfrm>
            <a:off x="2130552" y="1042416"/>
            <a:ext cx="63770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Làm việc theo cặp đôi, trả lời câu hỏi sgk/120</a:t>
            </a:r>
            <a:endParaRPr/>
          </a:p>
        </p:txBody>
      </p:sp>
      <p:pic>
        <p:nvPicPr>
          <p:cNvPr id="234" name="Google Shape;234;p6"/>
          <p:cNvPicPr preferRelativeResize="0"/>
          <p:nvPr/>
        </p:nvPicPr>
        <p:blipFill rotWithShape="1">
          <a:blip r:embed="rId4">
            <a:alphaModFix/>
          </a:blip>
          <a:srcRect b="0" l="0" r="0" t="0"/>
          <a:stretch/>
        </p:blipFill>
        <p:spPr>
          <a:xfrm>
            <a:off x="1309687" y="1639062"/>
            <a:ext cx="9572625" cy="2628900"/>
          </a:xfrm>
          <a:prstGeom prst="rect">
            <a:avLst/>
          </a:prstGeom>
          <a:noFill/>
          <a:ln>
            <a:noFill/>
          </a:ln>
        </p:spPr>
      </p:pic>
      <p:grpSp>
        <p:nvGrpSpPr>
          <p:cNvPr id="235" name="Google Shape;235;p6"/>
          <p:cNvGrpSpPr/>
          <p:nvPr/>
        </p:nvGrpSpPr>
        <p:grpSpPr>
          <a:xfrm>
            <a:off x="3072384" y="4446905"/>
            <a:ext cx="5897880" cy="2135435"/>
            <a:chOff x="3072384" y="4452651"/>
            <a:chExt cx="5897880" cy="2277098"/>
          </a:xfrm>
        </p:grpSpPr>
        <p:sp>
          <p:nvSpPr>
            <p:cNvPr id="236" name="Google Shape;236;p6"/>
            <p:cNvSpPr/>
            <p:nvPr/>
          </p:nvSpPr>
          <p:spPr>
            <a:xfrm>
              <a:off x="3072384" y="4716896"/>
              <a:ext cx="5897880" cy="2012853"/>
            </a:xfrm>
            <a:prstGeom prst="roundRect">
              <a:avLst>
                <a:gd fmla="val 16667" name="adj"/>
              </a:avLst>
            </a:prstGeom>
            <a:solidFill>
              <a:srgbClr val="EDEDED"/>
            </a:solidFill>
            <a:ln cap="flat" cmpd="sng" w="12700">
              <a:solidFill>
                <a:srgbClr val="F4B0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342900" lvl="0" marL="457200" marR="0" rtl="0" algn="ctr">
                <a:spcBef>
                  <a:spcPts val="0"/>
                </a:spcBef>
                <a:spcAft>
                  <a:spcPts val="0"/>
                </a:spcAft>
                <a:buClr>
                  <a:schemeClr val="dk1"/>
                </a:buClr>
                <a:buSzPts val="1800"/>
                <a:buFont typeface="Calibri"/>
                <a:buNone/>
              </a:pPr>
              <a:r>
                <a:t/>
              </a:r>
              <a:endParaRPr b="1" sz="1800">
                <a:solidFill>
                  <a:schemeClr val="dk1"/>
                </a:solidFill>
                <a:latin typeface="Arial"/>
                <a:ea typeface="Arial"/>
                <a:cs typeface="Arial"/>
                <a:sym typeface="Arial"/>
              </a:endParaRPr>
            </a:p>
          </p:txBody>
        </p:sp>
        <p:sp>
          <p:nvSpPr>
            <p:cNvPr id="237" name="Google Shape;237;p6"/>
            <p:cNvSpPr/>
            <p:nvPr/>
          </p:nvSpPr>
          <p:spPr>
            <a:xfrm>
              <a:off x="5137716" y="4452651"/>
              <a:ext cx="1554480" cy="523220"/>
            </a:xfrm>
            <a:prstGeom prst="roundRect">
              <a:avLst>
                <a:gd fmla="val 16667" name="adj"/>
              </a:avLst>
            </a:prstGeom>
            <a:solidFill>
              <a:schemeClr val="lt1"/>
            </a:solidFill>
            <a:ln cap="flat" cmpd="sng" w="12700">
              <a:solidFill>
                <a:srgbClr val="F4B0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FF0000"/>
                  </a:solidFill>
                  <a:latin typeface="Arial"/>
                  <a:ea typeface="Arial"/>
                  <a:cs typeface="Arial"/>
                  <a:sym typeface="Arial"/>
                </a:rPr>
                <a:t>Đáp án</a:t>
              </a:r>
              <a:endParaRPr sz="2000">
                <a:solidFill>
                  <a:srgbClr val="FF0000"/>
                </a:solidFill>
                <a:latin typeface="Arial"/>
                <a:ea typeface="Arial"/>
                <a:cs typeface="Arial"/>
                <a:sym typeface="Arial"/>
              </a:endParaRPr>
            </a:p>
          </p:txBody>
        </p:sp>
      </p:grpSp>
      <p:sp>
        <p:nvSpPr>
          <p:cNvPr id="238" name="Google Shape;238;p6"/>
          <p:cNvSpPr txBox="1"/>
          <p:nvPr/>
        </p:nvSpPr>
        <p:spPr>
          <a:xfrm>
            <a:off x="6382512" y="4975431"/>
            <a:ext cx="86433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Câu 2:</a:t>
            </a:r>
            <a:endParaRPr/>
          </a:p>
          <a:p>
            <a:pPr indent="-342900" lvl="0" marL="3429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12</a:t>
            </a:r>
            <a:endParaRPr/>
          </a:p>
          <a:p>
            <a:pPr indent="-342900" lvl="0" marL="3429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15</a:t>
            </a:r>
            <a:endParaRPr/>
          </a:p>
          <a:p>
            <a:pPr indent="-342900" lvl="0" marL="3429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10</a:t>
            </a:r>
            <a:endParaRPr/>
          </a:p>
        </p:txBody>
      </p:sp>
      <p:sp>
        <p:nvSpPr>
          <p:cNvPr id="239" name="Google Shape;239;p6"/>
          <p:cNvSpPr txBox="1"/>
          <p:nvPr/>
        </p:nvSpPr>
        <p:spPr>
          <a:xfrm>
            <a:off x="4379364" y="4967025"/>
            <a:ext cx="175993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Câu 1:	</a:t>
            </a:r>
            <a:endParaRPr/>
          </a:p>
          <a:p>
            <a:pPr indent="-457200" lvl="0" marL="4572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Đúng</a:t>
            </a:r>
            <a:endParaRPr sz="18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đúng</a:t>
            </a:r>
            <a:endParaRPr sz="18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đúng</a:t>
            </a:r>
            <a:endParaRPr sz="18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1800"/>
              <a:buFont typeface="Arial"/>
              <a:buAutoNum type="alphaLcPeriod"/>
            </a:pPr>
            <a:r>
              <a:rPr lang="en-US" sz="1800">
                <a:solidFill>
                  <a:schemeClr val="dk1"/>
                </a:solidFill>
                <a:latin typeface="Arial"/>
                <a:ea typeface="Arial"/>
                <a:cs typeface="Arial"/>
                <a:sym typeface="Arial"/>
              </a:rPr>
              <a:t>sai</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ppt_w</p:attrName>
                                        </p:attrNameLst>
                                      </p:cBhvr>
                                      <p:tavLst>
                                        <p:tav fmla="" tm="0">
                                          <p:val>
                                            <p:strVal val="0"/>
                                          </p:val>
                                        </p:tav>
                                        <p:tav fmla="" tm="100000">
                                          <p:val>
                                            <p:strVal val="#ppt_w"/>
                                          </p:val>
                                        </p:tav>
                                      </p:tavLst>
                                    </p:anim>
                                    <p:anim calcmode="lin" valueType="num">
                                      <p:cBhvr additive="base">
                                        <p:cTn dur="500"/>
                                        <p:tgtEl>
                                          <p:spTgt spid="2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7"/>
          <p:cNvGrpSpPr/>
          <p:nvPr/>
        </p:nvGrpSpPr>
        <p:grpSpPr>
          <a:xfrm>
            <a:off x="-17756" y="0"/>
            <a:ext cx="12215674" cy="6869349"/>
            <a:chOff x="-17756" y="0"/>
            <a:chExt cx="12215674" cy="6869349"/>
          </a:xfrm>
        </p:grpSpPr>
        <p:pic>
          <p:nvPicPr>
            <p:cNvPr descr="Hình Nền Powerpoint Đơn Giản ❤️ Hình Nền Chuyên Nghiệp" id="245" name="Google Shape;245;p7"/>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246" name="Google Shape;246;p7"/>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7"/>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8" name="Google Shape;248;p7"/>
          <p:cNvSpPr/>
          <p:nvPr/>
        </p:nvSpPr>
        <p:spPr>
          <a:xfrm>
            <a:off x="-29586" y="408373"/>
            <a:ext cx="4537578" cy="49688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 Lệnh duyệt kí tự của xâu</a:t>
            </a:r>
            <a:endParaRPr/>
          </a:p>
        </p:txBody>
      </p:sp>
      <p:sp>
        <p:nvSpPr>
          <p:cNvPr id="249" name="Google Shape;249;p7"/>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Bài 24. Xâu kí tự</a:t>
            </a:r>
            <a:endParaRPr sz="2800">
              <a:solidFill>
                <a:schemeClr val="dk1"/>
              </a:solidFill>
              <a:latin typeface="Arial"/>
              <a:ea typeface="Arial"/>
              <a:cs typeface="Arial"/>
              <a:sym typeface="Arial"/>
            </a:endParaRPr>
          </a:p>
        </p:txBody>
      </p:sp>
      <p:sp>
        <p:nvSpPr>
          <p:cNvPr id="250" name="Google Shape;250;p7"/>
          <p:cNvSpPr/>
          <p:nvPr/>
        </p:nvSpPr>
        <p:spPr>
          <a:xfrm>
            <a:off x="337020" y="1121651"/>
            <a:ext cx="5615335" cy="5527295"/>
          </a:xfrm>
          <a:prstGeom prst="rect">
            <a:avLst/>
          </a:prstGeom>
          <a:solidFill>
            <a:srgbClr val="7B7B7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51" name="Google Shape;251;p7"/>
          <p:cNvSpPr/>
          <p:nvPr/>
        </p:nvSpPr>
        <p:spPr>
          <a:xfrm>
            <a:off x="11834" y="1176647"/>
            <a:ext cx="1359766" cy="573840"/>
          </a:xfrm>
          <a:prstGeom prst="homePlate">
            <a:avLst>
              <a:gd fmla="val 51453" name="adj"/>
            </a:avLst>
          </a:pr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Có 2 cách: </a:t>
            </a:r>
            <a:endParaRPr/>
          </a:p>
        </p:txBody>
      </p:sp>
      <p:sp>
        <p:nvSpPr>
          <p:cNvPr id="252" name="Google Shape;252;p7"/>
          <p:cNvSpPr/>
          <p:nvPr/>
        </p:nvSpPr>
        <p:spPr>
          <a:xfrm rot="10800000">
            <a:off x="8878" y="1737845"/>
            <a:ext cx="328473" cy="241874"/>
          </a:xfrm>
          <a:prstGeom prst="rtTriangle">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7"/>
          <p:cNvSpPr/>
          <p:nvPr/>
        </p:nvSpPr>
        <p:spPr>
          <a:xfrm>
            <a:off x="1266056" y="1259781"/>
            <a:ext cx="4520749" cy="1548765"/>
          </a:xfrm>
          <a:prstGeom prst="snipRoundRect">
            <a:avLst>
              <a:gd fmla="val 16667" name="adj1"/>
              <a:gd fmla="val 16667" name="adj2"/>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 </a:t>
            </a:r>
            <a:r>
              <a:rPr lang="en-US" sz="2200">
                <a:solidFill>
                  <a:schemeClr val="lt1"/>
                </a:solidFill>
                <a:latin typeface="Arial"/>
                <a:ea typeface="Arial"/>
                <a:cs typeface="Arial"/>
                <a:sym typeface="Arial"/>
              </a:rPr>
              <a:t>biến i lần lượt chạy theo chỉ số của xâu kí tự s, từ 0 đến len(s) – 1. Kí tự tại chỉ số i là s[i].</a:t>
            </a:r>
            <a:endParaRPr/>
          </a:p>
        </p:txBody>
      </p:sp>
      <p:sp>
        <p:nvSpPr>
          <p:cNvPr id="254" name="Google Shape;254;p7"/>
          <p:cNvSpPr/>
          <p:nvPr/>
        </p:nvSpPr>
        <p:spPr>
          <a:xfrm>
            <a:off x="1257181" y="2715342"/>
            <a:ext cx="4455530" cy="1516499"/>
          </a:xfrm>
          <a:prstGeom prst="snipRoundRect">
            <a:avLst>
              <a:gd fmla="val 16667" name="adj1"/>
              <a:gd fmla="val 16667" name="adj2"/>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200"/>
              <a:buFont typeface="Noto Sans Symbols"/>
              <a:buChar char="❑"/>
            </a:pPr>
            <a:r>
              <a:rPr lang="en-US" sz="2200">
                <a:solidFill>
                  <a:schemeClr val="lt1"/>
                </a:solidFill>
                <a:latin typeface="Arial"/>
                <a:ea typeface="Arial"/>
                <a:cs typeface="Arial"/>
                <a:sym typeface="Arial"/>
              </a:rPr>
              <a:t>Duyệt theo từng kí tự của xâu s. Một biến bất kì sẽ được gán lần lượt các kí tự của xâu s từ đầu đến cuối</a:t>
            </a:r>
            <a:endParaRPr sz="2200">
              <a:solidFill>
                <a:schemeClr val="lt1"/>
              </a:solidFill>
              <a:latin typeface="Arial"/>
              <a:ea typeface="Arial"/>
              <a:cs typeface="Arial"/>
              <a:sym typeface="Arial"/>
            </a:endParaRPr>
          </a:p>
        </p:txBody>
      </p:sp>
      <p:cxnSp>
        <p:nvCxnSpPr>
          <p:cNvPr id="255" name="Google Shape;255;p7"/>
          <p:cNvCxnSpPr/>
          <p:nvPr/>
        </p:nvCxnSpPr>
        <p:spPr>
          <a:xfrm>
            <a:off x="5961231" y="1908699"/>
            <a:ext cx="528346"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256" name="Google Shape;256;p7"/>
          <p:cNvCxnSpPr/>
          <p:nvPr/>
        </p:nvCxnSpPr>
        <p:spPr>
          <a:xfrm flipH="1" rot="10800000">
            <a:off x="5970107" y="3187083"/>
            <a:ext cx="572736" cy="1"/>
          </a:xfrm>
          <a:prstGeom prst="straightConnector1">
            <a:avLst/>
          </a:prstGeom>
          <a:noFill/>
          <a:ln cap="flat" cmpd="sng" w="38100">
            <a:solidFill>
              <a:schemeClr val="accent1"/>
            </a:solidFill>
            <a:prstDash val="solid"/>
            <a:miter lim="800000"/>
            <a:headEnd len="sm" w="sm" type="none"/>
            <a:tailEnd len="med" w="med" type="triangle"/>
          </a:ln>
        </p:spPr>
      </p:cxnSp>
      <p:grpSp>
        <p:nvGrpSpPr>
          <p:cNvPr id="257" name="Google Shape;257;p7"/>
          <p:cNvGrpSpPr/>
          <p:nvPr/>
        </p:nvGrpSpPr>
        <p:grpSpPr>
          <a:xfrm>
            <a:off x="6596109" y="1362672"/>
            <a:ext cx="5430143" cy="2824899"/>
            <a:chOff x="6596109" y="1362672"/>
            <a:chExt cx="5430143" cy="2824899"/>
          </a:xfrm>
        </p:grpSpPr>
        <p:pic>
          <p:nvPicPr>
            <p:cNvPr id="258" name="Google Shape;258;p7"/>
            <p:cNvPicPr preferRelativeResize="0"/>
            <p:nvPr/>
          </p:nvPicPr>
          <p:blipFill rotWithShape="1">
            <a:blip r:embed="rId4">
              <a:alphaModFix/>
            </a:blip>
            <a:srcRect b="0" l="0" r="0" t="0"/>
            <a:stretch/>
          </p:blipFill>
          <p:spPr>
            <a:xfrm>
              <a:off x="6596109" y="1362672"/>
              <a:ext cx="5430143" cy="2824899"/>
            </a:xfrm>
            <a:prstGeom prst="rect">
              <a:avLst/>
            </a:prstGeom>
            <a:noFill/>
            <a:ln cap="flat" cmpd="sng" w="9525">
              <a:solidFill>
                <a:srgbClr val="262626"/>
              </a:solidFill>
              <a:prstDash val="solid"/>
              <a:round/>
              <a:headEnd len="sm" w="sm" type="none"/>
              <a:tailEnd len="sm" w="sm" type="none"/>
            </a:ln>
          </p:spPr>
        </p:pic>
        <p:sp>
          <p:nvSpPr>
            <p:cNvPr id="259" name="Google Shape;259;p7"/>
            <p:cNvSpPr/>
            <p:nvPr/>
          </p:nvSpPr>
          <p:spPr>
            <a:xfrm>
              <a:off x="8842159" y="1509204"/>
              <a:ext cx="3012821" cy="665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7"/>
            <p:cNvSpPr/>
            <p:nvPr/>
          </p:nvSpPr>
          <p:spPr>
            <a:xfrm>
              <a:off x="7982812" y="2905344"/>
              <a:ext cx="3567037" cy="2817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1" name="Google Shape;261;p7"/>
          <p:cNvSpPr/>
          <p:nvPr/>
        </p:nvSpPr>
        <p:spPr>
          <a:xfrm>
            <a:off x="1103267" y="4121151"/>
            <a:ext cx="4683538" cy="2581275"/>
          </a:xfrm>
          <a:prstGeom prst="snipRoundRect">
            <a:avLst>
              <a:gd fmla="val 16667" name="adj1"/>
              <a:gd fmla="val 16667" name="adj2"/>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200"/>
              <a:buFont typeface="Noto Sans Symbols"/>
              <a:buChar char="❑"/>
            </a:pPr>
            <a:r>
              <a:rPr lang="en-US" sz="2200">
                <a:solidFill>
                  <a:schemeClr val="lt1"/>
                </a:solidFill>
                <a:latin typeface="Arial"/>
                <a:ea typeface="Arial"/>
                <a:cs typeface="Arial"/>
                <a:sym typeface="Arial"/>
              </a:rPr>
              <a:t>có thể là toán tử lôgic dùng để kiểm tra một giá trị có mặt hay không trong một vùng giá trị/DS/xâu</a:t>
            </a:r>
            <a:endParaRPr/>
          </a:p>
          <a:p>
            <a:pPr indent="-342900" lvl="0" marL="342900" marR="0" rtl="0" algn="just">
              <a:spcBef>
                <a:spcPts val="0"/>
              </a:spcBef>
              <a:spcAft>
                <a:spcPts val="0"/>
              </a:spcAft>
              <a:buClr>
                <a:schemeClr val="lt1"/>
              </a:buClr>
              <a:buSzPts val="2200"/>
              <a:buFont typeface="Noto Sans Symbols"/>
              <a:buChar char="❑"/>
            </a:pPr>
            <a:r>
              <a:rPr lang="en-US" sz="2200">
                <a:solidFill>
                  <a:schemeClr val="lt1"/>
                </a:solidFill>
                <a:latin typeface="Arial"/>
                <a:ea typeface="Arial"/>
                <a:cs typeface="Arial"/>
                <a:sym typeface="Arial"/>
              </a:rPr>
              <a:t>hoặc để chọn lần lượt từng phần tử trong một vùng giá trị/DS/xâu.</a:t>
            </a:r>
            <a:endParaRPr sz="2200">
              <a:solidFill>
                <a:schemeClr val="lt1"/>
              </a:solidFill>
              <a:latin typeface="Arial"/>
              <a:ea typeface="Arial"/>
              <a:cs typeface="Arial"/>
              <a:sym typeface="Arial"/>
            </a:endParaRPr>
          </a:p>
        </p:txBody>
      </p:sp>
      <p:sp>
        <p:nvSpPr>
          <p:cNvPr id="262" name="Google Shape;262;p7"/>
          <p:cNvSpPr/>
          <p:nvPr/>
        </p:nvSpPr>
        <p:spPr>
          <a:xfrm>
            <a:off x="-5923" y="4206338"/>
            <a:ext cx="1271979" cy="573840"/>
          </a:xfrm>
          <a:prstGeom prst="homePlate">
            <a:avLst>
              <a:gd fmla="val 51453" name="adj"/>
            </a:avLst>
          </a:prstGeom>
          <a:solidFill>
            <a:srgbClr val="DBDB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FF0000"/>
                </a:solidFill>
                <a:latin typeface="Arial"/>
                <a:ea typeface="Arial"/>
                <a:cs typeface="Arial"/>
                <a:sym typeface="Arial"/>
              </a:rPr>
              <a:t>Từ khóa in:</a:t>
            </a:r>
            <a:endParaRPr/>
          </a:p>
        </p:txBody>
      </p:sp>
      <p:sp>
        <p:nvSpPr>
          <p:cNvPr id="263" name="Google Shape;263;p7"/>
          <p:cNvSpPr/>
          <p:nvPr/>
        </p:nvSpPr>
        <p:spPr>
          <a:xfrm rot="10800000">
            <a:off x="8877" y="4767537"/>
            <a:ext cx="328143" cy="229035"/>
          </a:xfrm>
          <a:prstGeom prst="rtTriangle">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7"/>
          <p:cNvSpPr/>
          <p:nvPr/>
        </p:nvSpPr>
        <p:spPr>
          <a:xfrm>
            <a:off x="6113752" y="4085756"/>
            <a:ext cx="1539776" cy="1326032"/>
          </a:xfrm>
          <a:prstGeom prst="irregularSeal1">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NV2:</a:t>
            </a:r>
            <a:endParaRPr/>
          </a:p>
        </p:txBody>
      </p:sp>
      <p:sp>
        <p:nvSpPr>
          <p:cNvPr id="265" name="Google Shape;265;p7"/>
          <p:cNvSpPr txBox="1"/>
          <p:nvPr/>
        </p:nvSpPr>
        <p:spPr>
          <a:xfrm>
            <a:off x="7067456" y="4680939"/>
            <a:ext cx="5186035" cy="177176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Sử dụng lệnh nào để duyệt xâu s?</a:t>
            </a:r>
            <a:endParaRPr/>
          </a:p>
          <a:p>
            <a:pPr indent="-342900" lvl="0" marL="342900" marR="0" rtl="0" algn="just">
              <a:lnSpc>
                <a:spcPct val="115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Có mấy cách để duyệt xâu?</a:t>
            </a:r>
            <a:endParaRPr/>
          </a:p>
          <a:p>
            <a:pPr indent="-342900" lvl="0" marL="342900" marR="0" rtl="0" algn="just">
              <a:lnSpc>
                <a:spcPct val="115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Từ khóa </a:t>
            </a:r>
            <a:r>
              <a:rPr b="1" lang="en-US" sz="1800">
                <a:solidFill>
                  <a:schemeClr val="dk1"/>
                </a:solidFill>
                <a:latin typeface="Arial"/>
                <a:ea typeface="Arial"/>
                <a:cs typeface="Arial"/>
                <a:sym typeface="Arial"/>
              </a:rPr>
              <a:t>in</a:t>
            </a:r>
            <a:r>
              <a:rPr lang="en-US" sz="1800">
                <a:solidFill>
                  <a:schemeClr val="dk1"/>
                </a:solidFill>
                <a:latin typeface="Arial"/>
                <a:ea typeface="Arial"/>
                <a:cs typeface="Arial"/>
                <a:sym typeface="Arial"/>
              </a:rPr>
              <a:t> trong các lệnh trên có ý nghĩa như thế nào?</a:t>
            </a:r>
            <a:endParaRPr/>
          </a:p>
          <a:p>
            <a:pPr indent="0" lvl="0" marL="0" marR="0" rtl="0" algn="l">
              <a:spcBef>
                <a:spcPts val="1000"/>
              </a:spcBef>
              <a:spcAft>
                <a:spcPts val="0"/>
              </a:spcAft>
              <a:buNone/>
            </a:pPr>
            <a:r>
              <a:t/>
            </a:r>
            <a:endParaRPr sz="1800">
              <a:solidFill>
                <a:schemeClr val="dk1"/>
              </a:solidFill>
              <a:latin typeface="Arial"/>
              <a:ea typeface="Arial"/>
              <a:cs typeface="Arial"/>
              <a:sym typeface="Arial"/>
            </a:endParaRPr>
          </a:p>
        </p:txBody>
      </p:sp>
      <p:sp>
        <p:nvSpPr>
          <p:cNvPr id="266" name="Google Shape;266;p7"/>
          <p:cNvSpPr/>
          <p:nvPr/>
        </p:nvSpPr>
        <p:spPr>
          <a:xfrm>
            <a:off x="5840071" y="310694"/>
            <a:ext cx="1539776" cy="1326032"/>
          </a:xfrm>
          <a:prstGeom prst="irregularSeal1">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NV1: </a:t>
            </a:r>
            <a:endParaRPr/>
          </a:p>
        </p:txBody>
      </p:sp>
      <p:sp>
        <p:nvSpPr>
          <p:cNvPr id="267" name="Google Shape;267;p7"/>
          <p:cNvSpPr txBox="1"/>
          <p:nvPr/>
        </p:nvSpPr>
        <p:spPr>
          <a:xfrm>
            <a:off x="7224090" y="669315"/>
            <a:ext cx="49041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Thực hiện trên điện thoại/ máy tính các lệnh sau: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8"/>
          <p:cNvGrpSpPr/>
          <p:nvPr/>
        </p:nvGrpSpPr>
        <p:grpSpPr>
          <a:xfrm>
            <a:off x="-17756" y="0"/>
            <a:ext cx="12215674" cy="6869349"/>
            <a:chOff x="-17756" y="0"/>
            <a:chExt cx="12215674" cy="6869349"/>
          </a:xfrm>
        </p:grpSpPr>
        <p:pic>
          <p:nvPicPr>
            <p:cNvPr descr="Hình Nền Powerpoint Đơn Giản ❤️ Hình Nền Chuyên Nghiệp" id="273" name="Google Shape;273;p8"/>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274" name="Google Shape;274;p8"/>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8"/>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6" name="Google Shape;276;p8"/>
          <p:cNvSpPr/>
          <p:nvPr/>
        </p:nvSpPr>
        <p:spPr>
          <a:xfrm>
            <a:off x="7601999" y="1999829"/>
            <a:ext cx="4379268" cy="4829964"/>
          </a:xfrm>
          <a:prstGeom prst="rect">
            <a:avLst/>
          </a:prstGeom>
          <a:solidFill>
            <a:srgbClr val="FFF2CC"/>
          </a:solidFill>
          <a:ln cap="flat" cmpd="sng" w="9525">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8"/>
          <p:cNvSpPr/>
          <p:nvPr/>
        </p:nvSpPr>
        <p:spPr>
          <a:xfrm>
            <a:off x="-29586" y="408373"/>
            <a:ext cx="4537578" cy="49688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 Lệnh duyệt kí tự của xâu</a:t>
            </a:r>
            <a:endParaRPr/>
          </a:p>
        </p:txBody>
      </p:sp>
      <p:sp>
        <p:nvSpPr>
          <p:cNvPr id="278" name="Google Shape;278;p8"/>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279" name="Google Shape;279;p8"/>
          <p:cNvSpPr txBox="1"/>
          <p:nvPr/>
        </p:nvSpPr>
        <p:spPr>
          <a:xfrm>
            <a:off x="1760311" y="1060663"/>
            <a:ext cx="6225592" cy="83785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200">
                <a:solidFill>
                  <a:schemeClr val="dk1"/>
                </a:solidFill>
                <a:latin typeface="Arial"/>
                <a:ea typeface="Arial"/>
                <a:cs typeface="Arial"/>
                <a:sym typeface="Arial"/>
              </a:rPr>
              <a:t>HS thảo luận nhóm và ghi kết quả ra bảng phụ các câu hỏi sau:</a:t>
            </a:r>
            <a:endParaRPr/>
          </a:p>
        </p:txBody>
      </p:sp>
      <p:pic>
        <p:nvPicPr>
          <p:cNvPr id="280" name="Google Shape;280;p8"/>
          <p:cNvPicPr preferRelativeResize="0"/>
          <p:nvPr/>
        </p:nvPicPr>
        <p:blipFill rotWithShape="1">
          <a:blip r:embed="rId4">
            <a:alphaModFix/>
          </a:blip>
          <a:srcRect b="0" l="0" r="0" t="0"/>
          <a:stretch/>
        </p:blipFill>
        <p:spPr>
          <a:xfrm>
            <a:off x="921955" y="1997327"/>
            <a:ext cx="6195020" cy="2446192"/>
          </a:xfrm>
          <a:prstGeom prst="rect">
            <a:avLst/>
          </a:prstGeom>
          <a:noFill/>
          <a:ln>
            <a:noFill/>
          </a:ln>
        </p:spPr>
      </p:pic>
      <p:pic>
        <p:nvPicPr>
          <p:cNvPr id="281" name="Google Shape;281;p8"/>
          <p:cNvPicPr preferRelativeResize="0"/>
          <p:nvPr/>
        </p:nvPicPr>
        <p:blipFill rotWithShape="1">
          <a:blip r:embed="rId5">
            <a:alphaModFix/>
          </a:blip>
          <a:srcRect b="0" l="0" r="0" t="0"/>
          <a:stretch/>
        </p:blipFill>
        <p:spPr>
          <a:xfrm>
            <a:off x="921955" y="4583146"/>
            <a:ext cx="6195020" cy="2228246"/>
          </a:xfrm>
          <a:prstGeom prst="rect">
            <a:avLst/>
          </a:prstGeom>
          <a:noFill/>
          <a:ln>
            <a:noFill/>
          </a:ln>
        </p:spPr>
      </p:pic>
      <p:sp>
        <p:nvSpPr>
          <p:cNvPr id="282" name="Google Shape;282;p8"/>
          <p:cNvSpPr/>
          <p:nvPr/>
        </p:nvSpPr>
        <p:spPr>
          <a:xfrm>
            <a:off x="284542" y="906696"/>
            <a:ext cx="1539776" cy="1326032"/>
          </a:xfrm>
          <a:prstGeom prst="irregularSeal1">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NV3:</a:t>
            </a:r>
            <a:endParaRPr/>
          </a:p>
        </p:txBody>
      </p:sp>
      <p:sp>
        <p:nvSpPr>
          <p:cNvPr id="283" name="Google Shape;283;p8"/>
          <p:cNvSpPr/>
          <p:nvPr/>
        </p:nvSpPr>
        <p:spPr>
          <a:xfrm>
            <a:off x="8911893" y="1756160"/>
            <a:ext cx="1759478" cy="408373"/>
          </a:xfrm>
          <a:prstGeom prst="roundRect">
            <a:avLst>
              <a:gd fmla="val 16667" name="adj"/>
            </a:avLst>
          </a:prstGeom>
          <a:solidFill>
            <a:schemeClr val="lt1"/>
          </a:solidFill>
          <a:ln cap="flat" cmpd="sng" w="9525">
            <a:solidFill>
              <a:schemeClr val="accent5"/>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Đáp án</a:t>
            </a:r>
            <a:endParaRPr sz="1800">
              <a:solidFill>
                <a:schemeClr val="dk1"/>
              </a:solidFill>
              <a:latin typeface="Calibri"/>
              <a:ea typeface="Calibri"/>
              <a:cs typeface="Calibri"/>
              <a:sym typeface="Calibri"/>
            </a:endParaRPr>
          </a:p>
        </p:txBody>
      </p:sp>
      <p:sp>
        <p:nvSpPr>
          <p:cNvPr id="284" name="Google Shape;284;p8"/>
          <p:cNvSpPr txBox="1"/>
          <p:nvPr/>
        </p:nvSpPr>
        <p:spPr>
          <a:xfrm>
            <a:off x="7791701" y="2135590"/>
            <a:ext cx="411575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Câu 1:</a:t>
            </a:r>
            <a:endParaRPr/>
          </a:p>
          <a:p>
            <a:pPr indent="0" lvl="0" marL="0" marR="0" rtl="0" algn="l">
              <a:spcBef>
                <a:spcPts val="0"/>
              </a:spcBef>
              <a:spcAft>
                <a:spcPts val="0"/>
              </a:spcAft>
              <a:buNone/>
            </a:pPr>
            <a:r>
              <a:rPr lang="en-US" sz="2200">
                <a:solidFill>
                  <a:schemeClr val="dk1"/>
                </a:solidFill>
                <a:latin typeface="Arial"/>
                <a:ea typeface="Arial"/>
                <a:cs typeface="Arial"/>
                <a:sym typeface="Arial"/>
              </a:rPr>
              <a:t>skq là xâu gồm các số lẻ trong xâu s; kết quả là: “173”.</a:t>
            </a:r>
            <a:endParaRPr sz="2200">
              <a:solidFill>
                <a:schemeClr val="dk1"/>
              </a:solidFill>
              <a:latin typeface="Arial"/>
              <a:ea typeface="Arial"/>
              <a:cs typeface="Arial"/>
              <a:sym typeface="Arial"/>
            </a:endParaRPr>
          </a:p>
        </p:txBody>
      </p:sp>
      <p:graphicFrame>
        <p:nvGraphicFramePr>
          <p:cNvPr id="285" name="Google Shape;285;p8"/>
          <p:cNvGraphicFramePr/>
          <p:nvPr/>
        </p:nvGraphicFramePr>
        <p:xfrm>
          <a:off x="7733754" y="3282062"/>
          <a:ext cx="3000000" cy="3000000"/>
        </p:xfrm>
        <a:graphic>
          <a:graphicData uri="http://schemas.openxmlformats.org/drawingml/2006/table">
            <a:tbl>
              <a:tblPr bandRow="1" firstCol="1" firstRow="1">
                <a:noFill/>
                <a:tableStyleId>{D74C0C67-8B21-4817-A1EA-7AEECD2CCE92}</a:tableStyleId>
              </a:tblPr>
              <a:tblGrid>
                <a:gridCol w="870750"/>
                <a:gridCol w="1051550"/>
                <a:gridCol w="2193450"/>
              </a:tblGrid>
              <a:tr h="627975">
                <a:tc>
                  <a:txBody>
                    <a:bodyPr/>
                    <a:lstStyle/>
                    <a:p>
                      <a:pPr indent="0" lvl="0" marL="0" marR="0" rtl="0" algn="just">
                        <a:lnSpc>
                          <a:spcPct val="115000"/>
                        </a:lnSpc>
                        <a:spcBef>
                          <a:spcPts val="0"/>
                        </a:spcBef>
                        <a:spcAft>
                          <a:spcPts val="0"/>
                        </a:spcAft>
                        <a:buNone/>
                      </a:pPr>
                      <a:r>
                        <a:rPr lang="en-US" sz="1800" u="none" cap="none" strike="noStrike"/>
                        <a:t>Câu 2</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Kết quả</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Giải thích</a:t>
                      </a:r>
                      <a:endParaRPr sz="1800" u="none" cap="none" strike="noStrike">
                        <a:latin typeface="Arial"/>
                        <a:ea typeface="Arial"/>
                        <a:cs typeface="Arial"/>
                        <a:sym typeface="Arial"/>
                      </a:endParaRPr>
                    </a:p>
                  </a:txBody>
                  <a:tcPr marT="0" marB="0" marR="68575" marL="68575"/>
                </a:tc>
              </a:tr>
              <a:tr h="627975">
                <a:tc>
                  <a:txBody>
                    <a:bodyPr/>
                    <a:lstStyle/>
                    <a:p>
                      <a:pPr indent="0" lvl="0" marL="0" marR="0" rtl="0" algn="just">
                        <a:lnSpc>
                          <a:spcPct val="115000"/>
                        </a:lnSpc>
                        <a:spcBef>
                          <a:spcPts val="0"/>
                        </a:spcBef>
                        <a:spcAft>
                          <a:spcPts val="0"/>
                        </a:spcAft>
                        <a:buNone/>
                      </a:pPr>
                      <a:r>
                        <a:rPr lang="en-US" sz="1800" u="none" cap="none" strike="noStrike"/>
                        <a:t>a</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True</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s1 có là xâu con của s2</a:t>
                      </a:r>
                      <a:endParaRPr sz="1800" u="none" cap="none" strike="noStrike">
                        <a:latin typeface="Arial"/>
                        <a:ea typeface="Arial"/>
                        <a:cs typeface="Arial"/>
                        <a:sym typeface="Arial"/>
                      </a:endParaRPr>
                    </a:p>
                  </a:txBody>
                  <a:tcPr marT="0" marB="0" marR="68575" marL="68575"/>
                </a:tc>
              </a:tr>
              <a:tr h="1392150">
                <a:tc>
                  <a:txBody>
                    <a:bodyPr/>
                    <a:lstStyle/>
                    <a:p>
                      <a:pPr indent="0" lvl="0" marL="0" marR="0" rtl="0" algn="just">
                        <a:lnSpc>
                          <a:spcPct val="115000"/>
                        </a:lnSpc>
                        <a:spcBef>
                          <a:spcPts val="0"/>
                        </a:spcBef>
                        <a:spcAft>
                          <a:spcPts val="0"/>
                        </a:spcAft>
                        <a:buNone/>
                      </a:pPr>
                      <a:r>
                        <a:rPr lang="en-US" sz="1800" u="none" cap="none" strike="noStrike"/>
                        <a:t>b</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True</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+tính s1+s2.</a:t>
                      </a:r>
                      <a:endParaRPr sz="1800" u="none" cap="none" strike="noStrike"/>
                    </a:p>
                    <a:p>
                      <a:pPr indent="0" lvl="0" marL="0" marR="0" rtl="0" algn="just">
                        <a:lnSpc>
                          <a:spcPct val="115000"/>
                        </a:lnSpc>
                        <a:spcBef>
                          <a:spcPts val="1000"/>
                        </a:spcBef>
                        <a:spcAft>
                          <a:spcPts val="0"/>
                        </a:spcAft>
                        <a:buNone/>
                      </a:pPr>
                      <a:r>
                        <a:rPr lang="en-US" sz="1800" u="none" cap="none" strike="noStrike"/>
                        <a:t>+ kiểm tra xâu vừa tạo được có là con của s2.</a:t>
                      </a:r>
                      <a:endParaRPr sz="1800" u="none" cap="none" strike="noStrike">
                        <a:latin typeface="Arial"/>
                        <a:ea typeface="Arial"/>
                        <a:cs typeface="Arial"/>
                        <a:sym typeface="Arial"/>
                      </a:endParaRPr>
                    </a:p>
                  </a:txBody>
                  <a:tcPr marT="0" marB="0" marR="68575" marL="68575"/>
                </a:tc>
              </a:tr>
              <a:tr h="305725">
                <a:tc>
                  <a:txBody>
                    <a:bodyPr/>
                    <a:lstStyle/>
                    <a:p>
                      <a:pPr indent="0" lvl="0" marL="0" marR="0" rtl="0" algn="just">
                        <a:lnSpc>
                          <a:spcPct val="115000"/>
                        </a:lnSpc>
                        <a:spcBef>
                          <a:spcPts val="0"/>
                        </a:spcBef>
                        <a:spcAft>
                          <a:spcPts val="0"/>
                        </a:spcAft>
                        <a:buNone/>
                      </a:pPr>
                      <a:r>
                        <a:rPr lang="en-US" sz="1800" u="none" cap="none" strike="noStrike"/>
                        <a:t>c</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True</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 </a:t>
                      </a:r>
                      <a:endParaRPr sz="1800" u="none" cap="none" strike="noStrike">
                        <a:latin typeface="Arial"/>
                        <a:ea typeface="Arial"/>
                        <a:cs typeface="Arial"/>
                        <a:sym typeface="Arial"/>
                      </a:endParaRPr>
                    </a:p>
                  </a:txBody>
                  <a:tcPr marT="0" marB="0" marR="68575" marL="68575"/>
                </a:tc>
              </a:tr>
              <a:tr h="305725">
                <a:tc>
                  <a:txBody>
                    <a:bodyPr/>
                    <a:lstStyle/>
                    <a:p>
                      <a:pPr indent="0" lvl="0" marL="0" marR="0" rtl="0" algn="just">
                        <a:lnSpc>
                          <a:spcPct val="115000"/>
                        </a:lnSpc>
                        <a:spcBef>
                          <a:spcPts val="0"/>
                        </a:spcBef>
                        <a:spcAft>
                          <a:spcPts val="0"/>
                        </a:spcAft>
                        <a:buNone/>
                      </a:pPr>
                      <a:r>
                        <a:rPr lang="en-US" sz="1800" u="none" cap="none" strike="noStrike"/>
                        <a:t>d</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False</a:t>
                      </a:r>
                      <a:endParaRPr sz="1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n-US" sz="1800" u="none" cap="none" strike="noStrike"/>
                        <a:t> </a:t>
                      </a:r>
                      <a:endParaRPr sz="1800" u="none" cap="none" strike="noStrike">
                        <a:latin typeface="Arial"/>
                        <a:ea typeface="Arial"/>
                        <a:cs typeface="Arial"/>
                        <a:sym typeface="Arial"/>
                      </a:endParaRPr>
                    </a:p>
                  </a:txBody>
                  <a:tcPr marT="0" marB="0" marR="68575" marL="6857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9"/>
          <p:cNvGrpSpPr/>
          <p:nvPr/>
        </p:nvGrpSpPr>
        <p:grpSpPr>
          <a:xfrm>
            <a:off x="-17756" y="0"/>
            <a:ext cx="12215674" cy="6869349"/>
            <a:chOff x="-17756" y="0"/>
            <a:chExt cx="12215674" cy="6869349"/>
          </a:xfrm>
        </p:grpSpPr>
        <p:pic>
          <p:nvPicPr>
            <p:cNvPr descr="Hình Nền Powerpoint Đơn Giản ❤️ Hình Nền Chuyên Nghiệp" id="291" name="Google Shape;291;p9"/>
            <p:cNvPicPr preferRelativeResize="0"/>
            <p:nvPr/>
          </p:nvPicPr>
          <p:blipFill rotWithShape="1">
            <a:blip r:embed="rId3">
              <a:alphaModFix/>
            </a:blip>
            <a:srcRect b="0" l="0" r="0" t="0"/>
            <a:stretch/>
          </p:blipFill>
          <p:spPr>
            <a:xfrm>
              <a:off x="-11834" y="11349"/>
              <a:ext cx="12192000" cy="6858000"/>
            </a:xfrm>
            <a:prstGeom prst="rect">
              <a:avLst/>
            </a:prstGeom>
            <a:noFill/>
            <a:ln>
              <a:noFill/>
            </a:ln>
          </p:spPr>
        </p:pic>
        <p:sp>
          <p:nvSpPr>
            <p:cNvPr id="292" name="Google Shape;292;p9"/>
            <p:cNvSpPr/>
            <p:nvPr/>
          </p:nvSpPr>
          <p:spPr>
            <a:xfrm>
              <a:off x="-17756" y="0"/>
              <a:ext cx="12215674" cy="408373"/>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9"/>
            <p:cNvSpPr/>
            <p:nvPr/>
          </p:nvSpPr>
          <p:spPr>
            <a:xfrm>
              <a:off x="-8878" y="6755907"/>
              <a:ext cx="12192000" cy="11097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4" name="Google Shape;294;p9"/>
          <p:cNvSpPr/>
          <p:nvPr/>
        </p:nvSpPr>
        <p:spPr>
          <a:xfrm>
            <a:off x="249511" y="1639067"/>
            <a:ext cx="5799153" cy="2897928"/>
          </a:xfrm>
          <a:prstGeom prst="roundRect">
            <a:avLst>
              <a:gd fmla="val 16667" name="adj"/>
            </a:avLst>
          </a:prstGeom>
          <a:no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9"/>
          <p:cNvSpPr/>
          <p:nvPr/>
        </p:nvSpPr>
        <p:spPr>
          <a:xfrm>
            <a:off x="-29586" y="408373"/>
            <a:ext cx="7552944" cy="55254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3. Thực hành các lệnh cơ bản làm việc với xâu kí tự</a:t>
            </a:r>
            <a:endParaRPr sz="2400">
              <a:solidFill>
                <a:schemeClr val="dk1"/>
              </a:solidFill>
              <a:latin typeface="Calibri"/>
              <a:ea typeface="Calibri"/>
              <a:cs typeface="Calibri"/>
              <a:sym typeface="Calibri"/>
            </a:endParaRPr>
          </a:p>
        </p:txBody>
      </p:sp>
      <p:sp>
        <p:nvSpPr>
          <p:cNvPr id="296" name="Google Shape;296;p9"/>
          <p:cNvSpPr txBox="1"/>
          <p:nvPr/>
        </p:nvSpPr>
        <p:spPr>
          <a:xfrm>
            <a:off x="4329343" y="-7889"/>
            <a:ext cx="41932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Bài 24. Xâu kí tự</a:t>
            </a:r>
            <a:endParaRPr sz="2800">
              <a:solidFill>
                <a:schemeClr val="dk1"/>
              </a:solidFill>
              <a:latin typeface="Calibri"/>
              <a:ea typeface="Calibri"/>
              <a:cs typeface="Calibri"/>
              <a:sym typeface="Calibri"/>
            </a:endParaRPr>
          </a:p>
        </p:txBody>
      </p:sp>
      <p:sp>
        <p:nvSpPr>
          <p:cNvPr id="297" name="Google Shape;297;p9"/>
          <p:cNvSpPr txBox="1"/>
          <p:nvPr/>
        </p:nvSpPr>
        <p:spPr>
          <a:xfrm>
            <a:off x="-118945" y="2158925"/>
            <a:ext cx="6238875" cy="2179828"/>
          </a:xfrm>
          <a:prstGeom prst="rect">
            <a:avLst/>
          </a:prstGeom>
          <a:noFill/>
          <a:ln>
            <a:noFill/>
          </a:ln>
        </p:spPr>
        <p:txBody>
          <a:bodyPr anchorCtr="0" anchor="t" bIns="45700" lIns="91425" spcFirstLastPara="1" rIns="91425" wrap="square" tIns="45700">
            <a:spAutoFit/>
          </a:bodyPr>
          <a:lstStyle/>
          <a:p>
            <a:pPr indent="0" lvl="0" marL="678180" marR="0" rtl="0" algn="l">
              <a:lnSpc>
                <a:spcPct val="115000"/>
              </a:lnSpc>
              <a:spcBef>
                <a:spcPts val="0"/>
              </a:spcBef>
              <a:spcAft>
                <a:spcPts val="0"/>
              </a:spcAft>
              <a:buNone/>
            </a:pPr>
            <a:r>
              <a:rPr lang="en-US" sz="2400">
                <a:solidFill>
                  <a:schemeClr val="dk1"/>
                </a:solidFill>
                <a:latin typeface="Arial"/>
                <a:ea typeface="Arial"/>
                <a:cs typeface="Arial"/>
                <a:sym typeface="Arial"/>
              </a:rPr>
              <a:t>Viết chương trình nhập vào số tự nhiên n là số học sinh, sau đó nhập họ và tên học sinh. Lưu họ và tên học sinh vào một danh sách. In danh sách ra màn hình, mỗi họ tên trên một dòng.</a:t>
            </a:r>
            <a:endParaRPr sz="1800">
              <a:solidFill>
                <a:schemeClr val="dk1"/>
              </a:solidFill>
              <a:latin typeface="Arial"/>
              <a:ea typeface="Arial"/>
              <a:cs typeface="Arial"/>
              <a:sym typeface="Arial"/>
            </a:endParaRPr>
          </a:p>
        </p:txBody>
      </p:sp>
      <p:sp>
        <p:nvSpPr>
          <p:cNvPr id="298" name="Google Shape;298;p9"/>
          <p:cNvSpPr txBox="1"/>
          <p:nvPr/>
        </p:nvSpPr>
        <p:spPr>
          <a:xfrm>
            <a:off x="7348117" y="2318134"/>
            <a:ext cx="40251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Nhập xâu kí tự S từ bàn phím rồi kiểm tra xem xâu S xó chứa xâu con “10” hay không. </a:t>
            </a:r>
            <a:endParaRPr sz="2400">
              <a:solidFill>
                <a:schemeClr val="dk1"/>
              </a:solidFill>
              <a:latin typeface="Arial"/>
              <a:ea typeface="Arial"/>
              <a:cs typeface="Arial"/>
              <a:sym typeface="Arial"/>
            </a:endParaRPr>
          </a:p>
        </p:txBody>
      </p:sp>
      <p:sp>
        <p:nvSpPr>
          <p:cNvPr id="299" name="Google Shape;299;p9"/>
          <p:cNvSpPr/>
          <p:nvPr/>
        </p:nvSpPr>
        <p:spPr>
          <a:xfrm>
            <a:off x="68536" y="1636595"/>
            <a:ext cx="1236471" cy="573840"/>
          </a:xfrm>
          <a:prstGeom prst="homePlate">
            <a:avLst>
              <a:gd fmla="val 51453" name="adj"/>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NV 1</a:t>
            </a:r>
            <a:endParaRPr/>
          </a:p>
        </p:txBody>
      </p:sp>
      <p:sp>
        <p:nvSpPr>
          <p:cNvPr id="300" name="Google Shape;300;p9"/>
          <p:cNvSpPr/>
          <p:nvPr/>
        </p:nvSpPr>
        <p:spPr>
          <a:xfrm rot="10800000">
            <a:off x="64360" y="2208471"/>
            <a:ext cx="211262" cy="212490"/>
          </a:xfrm>
          <a:prstGeom prst="rtTriangle">
            <a:avLst/>
          </a:prstGeom>
          <a:solidFill>
            <a:srgbClr val="7F6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9"/>
          <p:cNvSpPr/>
          <p:nvPr/>
        </p:nvSpPr>
        <p:spPr>
          <a:xfrm>
            <a:off x="7001813" y="1627242"/>
            <a:ext cx="4625079" cy="2909754"/>
          </a:xfrm>
          <a:prstGeom prst="roundRect">
            <a:avLst>
              <a:gd fmla="val 16667" name="adj"/>
            </a:avLst>
          </a:prstGeom>
          <a:noFill/>
          <a:ln cap="flat" cmpd="sng" w="127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9"/>
          <p:cNvSpPr/>
          <p:nvPr/>
        </p:nvSpPr>
        <p:spPr>
          <a:xfrm>
            <a:off x="6786617" y="1624770"/>
            <a:ext cx="1236471" cy="573840"/>
          </a:xfrm>
          <a:prstGeom prst="homePlate">
            <a:avLst>
              <a:gd fmla="val 51453" name="adj"/>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NV 2</a:t>
            </a:r>
            <a:endParaRPr/>
          </a:p>
        </p:txBody>
      </p:sp>
      <p:sp>
        <p:nvSpPr>
          <p:cNvPr id="303" name="Google Shape;303;p9"/>
          <p:cNvSpPr/>
          <p:nvPr/>
        </p:nvSpPr>
        <p:spPr>
          <a:xfrm rot="10800000">
            <a:off x="6789946" y="2196990"/>
            <a:ext cx="211262" cy="212490"/>
          </a:xfrm>
          <a:prstGeom prst="rtTriangle">
            <a:avLst/>
          </a:prstGeom>
          <a:solidFill>
            <a:srgbClr val="7F6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9"/>
          <p:cNvSpPr/>
          <p:nvPr/>
        </p:nvSpPr>
        <p:spPr>
          <a:xfrm>
            <a:off x="1369558" y="781173"/>
            <a:ext cx="3684073" cy="1557565"/>
          </a:xfrm>
          <a:prstGeom prst="irregularSeal1">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Nhóm 1,3,5,7</a:t>
            </a:r>
            <a:endParaRPr/>
          </a:p>
        </p:txBody>
      </p:sp>
      <p:sp>
        <p:nvSpPr>
          <p:cNvPr id="305" name="Google Shape;305;p9"/>
          <p:cNvSpPr/>
          <p:nvPr/>
        </p:nvSpPr>
        <p:spPr>
          <a:xfrm>
            <a:off x="7922105" y="832822"/>
            <a:ext cx="3684073" cy="1548882"/>
          </a:xfrm>
          <a:prstGeom prst="irregularSeal1">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Nhóm 2,4,6,8</a:t>
            </a:r>
            <a:endParaRPr/>
          </a:p>
        </p:txBody>
      </p:sp>
      <p:sp>
        <p:nvSpPr>
          <p:cNvPr id="306" name="Google Shape;306;p9"/>
          <p:cNvSpPr/>
          <p:nvPr/>
        </p:nvSpPr>
        <p:spPr>
          <a:xfrm>
            <a:off x="2457450" y="4654737"/>
            <a:ext cx="8134350" cy="2035309"/>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67818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Đọc, tìm hiểu yêu cầu của bài toán ví dụ (nhiệm vụ).</a:t>
            </a:r>
            <a:endParaRPr sz="2000">
              <a:solidFill>
                <a:schemeClr val="dk1"/>
              </a:solidFill>
              <a:latin typeface="Calibri"/>
              <a:ea typeface="Calibri"/>
              <a:cs typeface="Calibri"/>
              <a:sym typeface="Calibri"/>
            </a:endParaRPr>
          </a:p>
          <a:p>
            <a:pPr indent="0" lvl="0" marL="67818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Nêu ý tưởng và tìm hiểu chương trình mẫu trong sách giáo khoa.</a:t>
            </a:r>
            <a:endParaRPr sz="2000">
              <a:solidFill>
                <a:schemeClr val="dk1"/>
              </a:solidFill>
              <a:latin typeface="Calibri"/>
              <a:ea typeface="Calibri"/>
              <a:cs typeface="Calibri"/>
              <a:sym typeface="Calibri"/>
            </a:endParaRPr>
          </a:p>
          <a:p>
            <a:pPr indent="0" lvl="0" marL="67818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Chạy và kiểm thử chương trình mẫu.</a:t>
            </a:r>
            <a:endParaRPr sz="2000">
              <a:solidFill>
                <a:schemeClr val="dk1"/>
              </a:solidFill>
              <a:latin typeface="Calibri"/>
              <a:ea typeface="Calibri"/>
              <a:cs typeface="Calibri"/>
              <a:sym typeface="Calibri"/>
            </a:endParaRPr>
          </a:p>
          <a:p>
            <a:pPr indent="0" lvl="0" marL="678180" marR="0" rtl="0" algn="just">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Viết chương trình theo cách khác để giải quyết bài toán (khuyến khích)</a:t>
            </a:r>
            <a:endParaRPr sz="2000">
              <a:solidFill>
                <a:schemeClr val="dk1"/>
              </a:solidFill>
              <a:latin typeface="Calibri"/>
              <a:ea typeface="Calibri"/>
              <a:cs typeface="Calibri"/>
              <a:sym typeface="Calibri"/>
            </a:endParaRPr>
          </a:p>
        </p:txBody>
      </p:sp>
      <p:sp>
        <p:nvSpPr>
          <p:cNvPr id="307" name="Google Shape;307;p9"/>
          <p:cNvSpPr/>
          <p:nvPr/>
        </p:nvSpPr>
        <p:spPr>
          <a:xfrm>
            <a:off x="798991" y="4870387"/>
            <a:ext cx="1988598" cy="733663"/>
          </a:xfrm>
          <a:prstGeom prst="notchedRightArrow">
            <a:avLst>
              <a:gd fmla="val 50000" name="adj1"/>
              <a:gd fmla="val 50000" name="adj2"/>
            </a:avLst>
          </a:prstGeom>
          <a:solidFill>
            <a:schemeClr val="accent6"/>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yêu cầu chung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自定义 31">
      <a:dk1>
        <a:srgbClr val="000000"/>
      </a:dk1>
      <a:lt1>
        <a:srgbClr val="FFFFFF"/>
      </a:lt1>
      <a:dk2>
        <a:srgbClr val="000000"/>
      </a:dk2>
      <a:lt2>
        <a:srgbClr val="FFFFFF"/>
      </a:lt2>
      <a:accent1>
        <a:srgbClr val="2BBBD8"/>
      </a:accent1>
      <a:accent2>
        <a:srgbClr val="FBB505"/>
      </a:accent2>
      <a:accent3>
        <a:srgbClr val="2BBBD8"/>
      </a:accent3>
      <a:accent4>
        <a:srgbClr val="FBB505"/>
      </a:accent4>
      <a:accent5>
        <a:srgbClr val="2BBBD8"/>
      </a:accent5>
      <a:accent6>
        <a:srgbClr val="FBB505"/>
      </a:accent6>
      <a:hlink>
        <a:srgbClr val="2BBBD8"/>
      </a:hlink>
      <a:folHlink>
        <a:srgbClr val="FBB50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2022-07-01T15:39:50Z</dcterms:created>
  <dc:creator>This MC</dc:creator>
</cp:coreProperties>
</file>