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4" r:id="rId7"/>
    <p:sldId id="265" r:id="rId8"/>
    <p:sldId id="266" r:id="rId9"/>
    <p:sldId id="271" r:id="rId10"/>
    <p:sldId id="272" r:id="rId11"/>
    <p:sldId id="299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9D4"/>
    <a:srgbClr val="E2F2F2"/>
    <a:srgbClr val="B6B2FF"/>
    <a:srgbClr val="A4D8E6"/>
    <a:srgbClr val="A8D0D8"/>
    <a:srgbClr val="7AAFB3"/>
    <a:srgbClr val="E6BBA8"/>
    <a:srgbClr val="B2C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7" autoAdjust="0"/>
    <p:restoredTop sz="94660"/>
  </p:normalViewPr>
  <p:slideViewPr>
    <p:cSldViewPr snapToGrid="0">
      <p:cViewPr varScale="1">
        <p:scale>
          <a:sx n="70" d="100"/>
          <a:sy n="70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7651-A4DC-4709-B809-AC55F0FAC67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1962-D5E0-4318-B9DD-203991A35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2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7651-A4DC-4709-B809-AC55F0FAC67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1962-D5E0-4318-B9DD-203991A35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7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7651-A4DC-4709-B809-AC55F0FAC67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1962-D5E0-4318-B9DD-203991A35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9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7651-A4DC-4709-B809-AC55F0FAC67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1962-D5E0-4318-B9DD-203991A35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7651-A4DC-4709-B809-AC55F0FAC67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1962-D5E0-4318-B9DD-203991A35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1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7651-A4DC-4709-B809-AC55F0FAC67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1962-D5E0-4318-B9DD-203991A35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9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7651-A4DC-4709-B809-AC55F0FAC67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1962-D5E0-4318-B9DD-203991A35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6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7651-A4DC-4709-B809-AC55F0FAC67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1962-D5E0-4318-B9DD-203991A35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1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7651-A4DC-4709-B809-AC55F0FAC67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1962-D5E0-4318-B9DD-203991A35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5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7651-A4DC-4709-B809-AC55F0FAC67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1962-D5E0-4318-B9DD-203991A35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5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7651-A4DC-4709-B809-AC55F0FAC67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F1962-D5E0-4318-B9DD-203991A35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5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E7651-A4DC-4709-B809-AC55F0FAC67B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F1962-D5E0-4318-B9DD-203991A35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3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39"/>
          <a:stretch/>
        </p:blipFill>
        <p:spPr>
          <a:xfrm>
            <a:off x="-25766" y="-87086"/>
            <a:ext cx="9169766" cy="7082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811" y="1394672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1486" y="1405124"/>
            <a:ext cx="825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8330" y="1405124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7692" y="1406072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38265" y="1407020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23224" y="1418772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40840" y="1407020"/>
            <a:ext cx="8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151432"/>
              </p:ext>
            </p:extLst>
          </p:nvPr>
        </p:nvGraphicFramePr>
        <p:xfrm>
          <a:off x="354839" y="1869001"/>
          <a:ext cx="8461614" cy="4545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39"/>
                <a:gridCol w="545910"/>
                <a:gridCol w="1221796"/>
                <a:gridCol w="1211818"/>
                <a:gridCol w="1159645"/>
                <a:gridCol w="1208802"/>
                <a:gridCol w="1208802"/>
                <a:gridCol w="1208802"/>
              </a:tblGrid>
              <a:tr h="439221">
                <a:tc rowSpan="5">
                  <a:txBody>
                    <a:bodyPr/>
                    <a:lstStyle/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endParaRPr lang="en-US" sz="14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43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5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LTVC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thuật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tả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TLV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43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chuyện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nhạc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5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TLV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5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43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tả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đức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 hoạt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lớp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43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559174">
                <a:tc rowSpan="5">
                  <a:txBody>
                    <a:bodyPr/>
                    <a:lstStyle/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endParaRPr lang="en-US" sz="14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hành TV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hành toán</a:t>
                      </a:r>
                      <a:endParaRPr lang="en-US" sz="15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nhiên và xã hội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4725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5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Rèn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toán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43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43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43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453988" y="198913"/>
            <a:ext cx="4082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Sen Đá </a:t>
            </a:r>
          </a:p>
          <a:p>
            <a:pPr algn="ctr"/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 KHÓA BIỂU HK I  </a:t>
            </a:r>
          </a:p>
          <a:p>
            <a:pPr algn="ctr"/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 – 2022 </a:t>
            </a:r>
          </a:p>
          <a:p>
            <a:pPr algn="ctr"/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 3B – GVCN : Sen Đá Trợ Giảng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3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28600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Sen Đá </a:t>
            </a:r>
          </a:p>
          <a:p>
            <a:pPr algn="ctr"/>
            <a:r>
              <a:rPr lang="en-US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KHÓA BIỂU HK I  </a:t>
            </a:r>
          </a:p>
          <a:p>
            <a:pPr algn="ctr"/>
            <a:r>
              <a:rPr lang="en-US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 – 2022 </a:t>
            </a:r>
          </a:p>
          <a:p>
            <a:pPr algn="ctr"/>
            <a:r>
              <a:rPr lang="en-US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3B – GVCN : Sen Đá Trợ Giảng</a:t>
            </a:r>
            <a:endParaRPr lang="en-US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27509" y="1287413"/>
            <a:ext cx="106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hai</a:t>
            </a:r>
            <a:endParaRPr lang="en-US" sz="20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105600" y="1287413"/>
            <a:ext cx="1011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ba</a:t>
            </a:r>
            <a:endParaRPr lang="en-US" sz="20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24601" y="1287413"/>
            <a:ext cx="968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tư</a:t>
            </a:r>
            <a:endParaRPr lang="en-US" sz="20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37851" y="4050935"/>
            <a:ext cx="12250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năm</a:t>
            </a:r>
            <a:endParaRPr lang="en-US" sz="20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47544" y="4049592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sáu</a:t>
            </a:r>
            <a:endParaRPr lang="en-US" sz="20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38841" y="4064106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bảy</a:t>
            </a:r>
            <a:endParaRPr lang="en-US" sz="20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81970" y="1178311"/>
            <a:ext cx="1308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 nhở</a:t>
            </a:r>
            <a:endParaRPr lang="en-US" sz="20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58039" y="1778502"/>
            <a:ext cx="608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95136" y="2035346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82436" y="2276169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dục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73822" y="2740732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 cờ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83325" y="2502471"/>
            <a:ext cx="80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99342" y="1788027"/>
            <a:ext cx="608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36439" y="2044871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23739" y="2285694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dục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19179" y="2736986"/>
            <a:ext cx="1651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24628" y="2511996"/>
            <a:ext cx="80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08709" y="1788027"/>
            <a:ext cx="608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45806" y="2044871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33106" y="2285694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dục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28546" y="2736986"/>
            <a:ext cx="1651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33995" y="2511996"/>
            <a:ext cx="80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49987" y="4545456"/>
            <a:ext cx="608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87084" y="4802300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74384" y="5043123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dục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69824" y="5494415"/>
            <a:ext cx="1651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75273" y="5269425"/>
            <a:ext cx="80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88397" y="4559104"/>
            <a:ext cx="608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125494" y="4815948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112794" y="5056771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dục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808234" y="5508063"/>
            <a:ext cx="1651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213683" y="5283073"/>
            <a:ext cx="80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97764" y="4559104"/>
            <a:ext cx="608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34861" y="4815948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022161" y="5056771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dục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717601" y="5508063"/>
            <a:ext cx="1651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123050" y="5283073"/>
            <a:ext cx="80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439286" y="1732309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kỹ bài cũ</a:t>
            </a:r>
          </a:p>
          <a:p>
            <a:pPr marL="342900" indent="-342900">
              <a:buFont typeface="+mj-lt"/>
              <a:buAutoNum type="arabicPeriod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sách vở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23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159824" y="4433583"/>
              <a:ext cx="828896" cy="317500"/>
            </a:xfrm>
            <a:prstGeom prst="rect">
              <a:avLst/>
            </a:prstGeom>
            <a:solidFill>
              <a:srgbClr val="E6BBA8"/>
            </a:solidFill>
            <a:ln>
              <a:solidFill>
                <a:srgbClr val="E6BB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231408" y="12692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2021 – 2022 </a:t>
            </a:r>
          </a:p>
          <a:p>
            <a:pPr algn="ctr"/>
            <a:r>
              <a:rPr lang="en-US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3B – GVCN : Sen Đá Trợ Giảng</a:t>
            </a:r>
            <a:endParaRPr lang="en-US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34517" y="81888"/>
            <a:ext cx="2520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Sen Đá </a:t>
            </a:r>
            <a:endParaRPr lang="en-US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75151" y="533108"/>
            <a:ext cx="35028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Khóa Biểu</a:t>
            </a:r>
            <a:endParaRPr lang="en-US" sz="4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5372" y="2038040"/>
            <a:ext cx="106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hai</a:t>
            </a:r>
            <a:endParaRPr lang="en-US" sz="200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87665" y="2010744"/>
            <a:ext cx="1011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ba</a:t>
            </a:r>
            <a:endParaRPr lang="en-US" sz="200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68937" y="2038040"/>
            <a:ext cx="968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tư</a:t>
            </a:r>
            <a:endParaRPr lang="en-US" sz="200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06929" y="2010744"/>
            <a:ext cx="12250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năm</a:t>
            </a:r>
            <a:endParaRPr lang="en-US" sz="200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4840" y="4392278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sáu</a:t>
            </a:r>
            <a:endParaRPr lang="en-US" sz="200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64489" y="4392278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bảy</a:t>
            </a:r>
            <a:endParaRPr lang="en-US" sz="200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1072" y="2390834"/>
            <a:ext cx="608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8169" y="2647678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5469" y="2888501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dục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6855" y="3353064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 cờ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6358" y="3114803"/>
            <a:ext cx="80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58487" y="2400359"/>
            <a:ext cx="608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95584" y="2657203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82884" y="2898026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dục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78324" y="3349318"/>
            <a:ext cx="1651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83773" y="3124328"/>
            <a:ext cx="80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00082" y="2400359"/>
            <a:ext cx="608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37179" y="2657203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24479" y="2898026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dục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19919" y="3349318"/>
            <a:ext cx="1651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25368" y="3124328"/>
            <a:ext cx="80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58839" y="2400359"/>
            <a:ext cx="608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95936" y="2657203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83236" y="2898026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dục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78676" y="3349318"/>
            <a:ext cx="1651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84125" y="3124328"/>
            <a:ext cx="80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7581" y="4751083"/>
            <a:ext cx="608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4678" y="5007927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1978" y="5248750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dục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7418" y="5700042"/>
            <a:ext cx="1651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2867" y="5475052"/>
            <a:ext cx="80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79080" y="4736569"/>
            <a:ext cx="608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16177" y="4993413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03477" y="5234236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dục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98917" y="5685528"/>
            <a:ext cx="1651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04366" y="5460538"/>
            <a:ext cx="80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93702" y="4694378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kỹ bài cũ</a:t>
            </a:r>
          </a:p>
          <a:p>
            <a:pPr marL="342900" indent="-342900">
              <a:buFont typeface="+mj-lt"/>
              <a:buAutoNum type="arabicPeriod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sách vở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54359" y="4392278"/>
            <a:ext cx="1308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 nhở</a:t>
            </a:r>
            <a:endParaRPr lang="en-US" sz="200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546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9" t="19048" r="6118" b="18942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728685" y="275771"/>
              <a:ext cx="1480457" cy="899886"/>
            </a:xfrm>
            <a:prstGeom prst="rect">
              <a:avLst/>
            </a:prstGeom>
            <a:solidFill>
              <a:srgbClr val="A4D8E6"/>
            </a:solidFill>
            <a:ln>
              <a:solidFill>
                <a:srgbClr val="A4D8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2198914" y="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Sen Đá </a:t>
            </a:r>
          </a:p>
          <a:p>
            <a:pPr algn="ctr"/>
            <a:r>
              <a:rPr lang="en-US" sz="16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KHÓA BIỂU HK I  </a:t>
            </a:r>
          </a:p>
          <a:p>
            <a:pPr algn="ctr"/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 – 2022 </a:t>
            </a:r>
          </a:p>
          <a:p>
            <a:pPr algn="ctr"/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3B </a:t>
            </a:r>
            <a:endParaRPr lang="en-US" sz="160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GVCN : Sen Đá Trợ Giảng</a:t>
            </a:r>
            <a:endParaRPr lang="en-US" sz="16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7697" y="2068786"/>
            <a:ext cx="608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4794" y="2615912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2094" y="3161532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dục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3480" y="4525982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 cờ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2983" y="3779719"/>
            <a:ext cx="80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3613" y="2054781"/>
            <a:ext cx="608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0710" y="2601907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8010" y="3147527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dục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9776" y="4513286"/>
            <a:ext cx="1651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</a:t>
            </a:r>
          </a:p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xã hội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8899" y="3765714"/>
            <a:ext cx="80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35982" y="2054781"/>
            <a:ext cx="608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73079" y="2601907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60379" y="3147527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dục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2145" y="4513286"/>
            <a:ext cx="1651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</a:t>
            </a:r>
          </a:p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xã hội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61268" y="3765714"/>
            <a:ext cx="80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69021" y="2054781"/>
            <a:ext cx="608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06118" y="2601907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93418" y="3147527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dục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25184" y="4513286"/>
            <a:ext cx="1651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</a:t>
            </a:r>
          </a:p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xã hội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94307" y="3765714"/>
            <a:ext cx="80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61390" y="2054781"/>
            <a:ext cx="608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98487" y="2601907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85787" y="3147527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dục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17553" y="4513286"/>
            <a:ext cx="1651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</a:t>
            </a:r>
          </a:p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xã hội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86676" y="3765714"/>
            <a:ext cx="80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66889" y="2067477"/>
            <a:ext cx="608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03986" y="2614603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91286" y="3160223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dục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23052" y="4525982"/>
            <a:ext cx="1651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</a:t>
            </a:r>
          </a:p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xã hội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92175" y="3778410"/>
            <a:ext cx="80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04519" y="1593038"/>
            <a:ext cx="8563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 nhở</a:t>
            </a:r>
            <a:endParaRPr lang="en-US" sz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79844" y="2054781"/>
            <a:ext cx="3000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endParaRPr lang="en-US" sz="1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endParaRPr lang="en-US" sz="1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  <a:p>
            <a:endParaRPr lang="en-US" sz="1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  <a:p>
            <a:endParaRPr lang="en-US" sz="1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533610" y="1599937"/>
            <a:ext cx="7136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hai</a:t>
            </a:r>
            <a:endParaRPr lang="en-US" sz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445929" y="1610729"/>
            <a:ext cx="6799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ba</a:t>
            </a:r>
            <a:endParaRPr lang="en-US" sz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371041" y="1582246"/>
            <a:ext cx="6559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tư</a:t>
            </a:r>
            <a:endParaRPr lang="en-US" sz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04901" y="1593038"/>
            <a:ext cx="8082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năm</a:t>
            </a:r>
            <a:endParaRPr lang="en-US" sz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163273" y="1594763"/>
            <a:ext cx="7569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sáu</a:t>
            </a:r>
            <a:endParaRPr lang="en-US" sz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073276" y="1591041"/>
            <a:ext cx="7569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bảy</a:t>
            </a:r>
            <a:endParaRPr lang="en-US" sz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356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38614" y="381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Sen Đá </a:t>
            </a:r>
          </a:p>
          <a:p>
            <a:pPr algn="ctr"/>
            <a:r>
              <a:rPr lang="en-US" sz="16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KHÓA BIỂU HK I  </a:t>
            </a:r>
          </a:p>
          <a:p>
            <a:pPr algn="ctr"/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 – 2022 </a:t>
            </a:r>
          </a:p>
          <a:p>
            <a:pPr algn="ctr"/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3B – GVCN : Sen Đá Trợ Giảng</a:t>
            </a:r>
            <a:endParaRPr lang="en-US" sz="16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600" y="1280257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</a:t>
            </a:r>
            <a:r>
              <a:rPr lang="en-US" sz="2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5934" y="1280257"/>
            <a:ext cx="986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2250" y="1280257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98034" y="1302129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9780" y="1323799"/>
            <a:ext cx="1114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4322" y="1320508"/>
            <a:ext cx="101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35219" y="1320508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568695"/>
              </p:ext>
            </p:extLst>
          </p:nvPr>
        </p:nvGraphicFramePr>
        <p:xfrm>
          <a:off x="250825" y="1828799"/>
          <a:ext cx="1066799" cy="3263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072"/>
                <a:gridCol w="341727"/>
              </a:tblGrid>
              <a:tr h="316441">
                <a:tc rowSpan="5">
                  <a:txBody>
                    <a:bodyPr/>
                    <a:lstStyle/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endParaRPr lang="en-US" sz="14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sz="14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64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sz="14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64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sz="14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64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sz="14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64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4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402862">
                <a:tc rowSpan="5">
                  <a:txBody>
                    <a:bodyPr/>
                    <a:lstStyle/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endParaRPr lang="en-US" sz="14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sz="14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40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sz="14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64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sz="14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64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sz="14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28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4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636062"/>
              </p:ext>
            </p:extLst>
          </p:nvPr>
        </p:nvGraphicFramePr>
        <p:xfrm>
          <a:off x="1504949" y="1833245"/>
          <a:ext cx="1085851" cy="324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51"/>
              </a:tblGrid>
              <a:tr h="319660"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406960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43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1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53213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748663"/>
              </p:ext>
            </p:extLst>
          </p:nvPr>
        </p:nvGraphicFramePr>
        <p:xfrm>
          <a:off x="2767160" y="1833245"/>
          <a:ext cx="1085851" cy="324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51"/>
              </a:tblGrid>
              <a:tr h="319660"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406960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43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1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53213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709230"/>
              </p:ext>
            </p:extLst>
          </p:nvPr>
        </p:nvGraphicFramePr>
        <p:xfrm>
          <a:off x="4036602" y="1820545"/>
          <a:ext cx="1073562" cy="324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562"/>
              </a:tblGrid>
              <a:tr h="319660"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406960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43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1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53213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55895"/>
              </p:ext>
            </p:extLst>
          </p:nvPr>
        </p:nvGraphicFramePr>
        <p:xfrm>
          <a:off x="5298812" y="1820545"/>
          <a:ext cx="1085851" cy="324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51"/>
              </a:tblGrid>
              <a:tr h="319660"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406960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43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1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53213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900304"/>
              </p:ext>
            </p:extLst>
          </p:nvPr>
        </p:nvGraphicFramePr>
        <p:xfrm>
          <a:off x="6553958" y="1820545"/>
          <a:ext cx="1085851" cy="324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51"/>
              </a:tblGrid>
              <a:tr h="319660"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406960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43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1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53213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552261"/>
              </p:ext>
            </p:extLst>
          </p:nvPr>
        </p:nvGraphicFramePr>
        <p:xfrm>
          <a:off x="7816169" y="1820545"/>
          <a:ext cx="1085851" cy="324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51"/>
              </a:tblGrid>
              <a:tr h="319660"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406960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438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1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19660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53213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36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0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75690" y="34802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Sen Đá </a:t>
            </a:r>
          </a:p>
          <a:p>
            <a:pPr algn="ctr"/>
            <a:r>
              <a:rPr lang="en-US" sz="1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KHÓA BIỂU HK I  </a:t>
            </a:r>
          </a:p>
          <a:p>
            <a:pPr algn="ctr"/>
            <a:r>
              <a:rPr lang="en-US" sz="1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 – 2022 </a:t>
            </a:r>
          </a:p>
          <a:p>
            <a:pPr algn="ctr"/>
            <a:r>
              <a:rPr lang="en-US" sz="1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3B – GVCN : Sen Đá Trợ Giảng</a:t>
            </a:r>
            <a:endParaRPr lang="en-US" sz="14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25" y="149649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1881" y="1496496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7130" y="1496496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4579" y="149649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6723" y="1490886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21405" y="1494801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85844" y="1490886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643886"/>
              </p:ext>
            </p:extLst>
          </p:nvPr>
        </p:nvGraphicFramePr>
        <p:xfrm>
          <a:off x="542926" y="2006221"/>
          <a:ext cx="985837" cy="2928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044"/>
                <a:gridCol w="315793"/>
              </a:tblGrid>
              <a:tr h="283912">
                <a:tc rowSpan="5">
                  <a:txBody>
                    <a:bodyPr/>
                    <a:lstStyle/>
                    <a:p>
                      <a:pPr algn="ctr"/>
                      <a:endParaRPr lang="en-US" sz="12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endParaRPr lang="en-US" sz="12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sz="12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83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sz="12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83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sz="12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83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sz="12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83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2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61449">
                <a:tc rowSpan="5">
                  <a:txBody>
                    <a:bodyPr/>
                    <a:lstStyle/>
                    <a:p>
                      <a:pPr algn="ctr"/>
                      <a:endParaRPr lang="en-US" sz="12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endParaRPr lang="en-US" sz="12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sz="12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05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sz="12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83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sz="12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83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sz="12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734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2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580123"/>
              </p:ext>
            </p:extLst>
          </p:nvPr>
        </p:nvGraphicFramePr>
        <p:xfrm>
          <a:off x="7646194" y="2000668"/>
          <a:ext cx="1019175" cy="293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</a:tblGrid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1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300481"/>
              </p:ext>
            </p:extLst>
          </p:nvPr>
        </p:nvGraphicFramePr>
        <p:xfrm>
          <a:off x="1702601" y="2013368"/>
          <a:ext cx="1019175" cy="293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</a:tblGrid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1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085593"/>
              </p:ext>
            </p:extLst>
          </p:nvPr>
        </p:nvGraphicFramePr>
        <p:xfrm>
          <a:off x="2896401" y="2013368"/>
          <a:ext cx="1019175" cy="293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</a:tblGrid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1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135088"/>
              </p:ext>
            </p:extLst>
          </p:nvPr>
        </p:nvGraphicFramePr>
        <p:xfrm>
          <a:off x="4082923" y="2019510"/>
          <a:ext cx="1019175" cy="293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</a:tblGrid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1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653000"/>
              </p:ext>
            </p:extLst>
          </p:nvPr>
        </p:nvGraphicFramePr>
        <p:xfrm>
          <a:off x="5276723" y="2019510"/>
          <a:ext cx="1019175" cy="293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</a:tblGrid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1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114881"/>
              </p:ext>
            </p:extLst>
          </p:nvPr>
        </p:nvGraphicFramePr>
        <p:xfrm>
          <a:off x="6460445" y="2023320"/>
          <a:ext cx="1019175" cy="293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</a:tblGrid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1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1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1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6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22476" y="3104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Sen Đá </a:t>
            </a:r>
          </a:p>
          <a:p>
            <a:pPr algn="ctr"/>
            <a:r>
              <a:rPr lang="en-US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KHÓA BIỂU HK I  </a:t>
            </a:r>
          </a:p>
          <a:p>
            <a:pPr algn="ctr"/>
            <a:r>
              <a:rPr lang="en-US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 – 2022 </a:t>
            </a:r>
          </a:p>
          <a:p>
            <a:pPr algn="ctr"/>
            <a:r>
              <a:rPr lang="en-US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3B – GVCN : Sen Đá Trợ Giảng</a:t>
            </a:r>
            <a:endParaRPr lang="en-US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089" y="1180527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</a:t>
            </a:r>
            <a:r>
              <a:rPr lang="en-US" sz="2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4049" y="1180527"/>
            <a:ext cx="986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0350" y="1180527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43438" y="1186656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65986" y="1185963"/>
            <a:ext cx="1114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80235" y="1180527"/>
            <a:ext cx="101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11263" y="1180527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318" y="1746339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7865" y="1499572"/>
            <a:ext cx="80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9495" y="1745030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 cờ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44332" y="1732333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dục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74865" y="1732334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61510" y="1745030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11263" y="1732334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80235" y="1745030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Thể dục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9082" y="3316055"/>
            <a:ext cx="80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2318" y="2064721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69495" y="2063412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44332" y="2050715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74865" y="2050716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61510" y="2063412"/>
            <a:ext cx="1118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văn.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11263" y="2050716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80235" y="2063412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2318" y="2385690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69495" y="2384381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44332" y="2371684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03441" y="2371685"/>
            <a:ext cx="1113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161510" y="2384381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11263" y="2371685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80235" y="2384381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2318" y="2704072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769495" y="2702763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44332" y="2690066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74865" y="2690067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61510" y="2702763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11263" y="2690067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39291" y="2702763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Mỹ thuật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9166" y="3006969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786343" y="3005660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72988" y="2992963"/>
            <a:ext cx="1130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91713" y="2992964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Thể dục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178358" y="3005660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528111" y="2992964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Thể dục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397083" y="3005660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29166" y="3617643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29166" y="3936025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29166" y="4256994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769495" y="3597681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944332" y="3584984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074865" y="3584985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161510" y="3597681"/>
            <a:ext cx="1118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văn.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511263" y="3584985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380235" y="3597681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769495" y="3918650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944332" y="3905953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003441" y="3905954"/>
            <a:ext cx="1113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161510" y="3918650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511263" y="3905954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380235" y="3918650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769495" y="4237032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944332" y="4224335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074865" y="4224336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161510" y="4237032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511263" y="4224336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339291" y="4237032"/>
            <a:ext cx="1042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Mỹ thuật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>
              <a:solidFill>
                <a:srgbClr val="A4D8E6"/>
              </a:solidFill>
            </a:ln>
          </p:spPr>
        </p:pic>
        <p:grpSp>
          <p:nvGrpSpPr>
            <p:cNvPr id="25" name="Group 24"/>
            <p:cNvGrpSpPr/>
            <p:nvPr/>
          </p:nvGrpSpPr>
          <p:grpSpPr>
            <a:xfrm>
              <a:off x="4840547" y="1268569"/>
              <a:ext cx="4071223" cy="5365728"/>
              <a:chOff x="4955707" y="1678399"/>
              <a:chExt cx="3731094" cy="5365728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955707" y="1678399"/>
                <a:ext cx="3731094" cy="5365728"/>
                <a:chOff x="-30005" y="981966"/>
                <a:chExt cx="4053385" cy="5773676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-30005" y="981966"/>
                  <a:ext cx="4053385" cy="5773676"/>
                </a:xfrm>
                <a:prstGeom prst="roundRect">
                  <a:avLst>
                    <a:gd name="adj" fmla="val 8250"/>
                  </a:avLst>
                </a:prstGeom>
                <a:solidFill>
                  <a:srgbClr val="A8D0D8"/>
                </a:solidFill>
                <a:ln>
                  <a:solidFill>
                    <a:srgbClr val="A4D8E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>
                  <a:off x="462908" y="1145829"/>
                  <a:ext cx="3084394" cy="809940"/>
                </a:xfrm>
                <a:prstGeom prst="roundRect">
                  <a:avLst/>
                </a:prstGeom>
                <a:solidFill>
                  <a:srgbClr val="7AAFB3"/>
                </a:solidFill>
                <a:ln>
                  <a:solidFill>
                    <a:srgbClr val="A4D8E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Nhắc nhở</a:t>
                  </a:r>
                  <a:endParaRPr lang="en-US" sz="3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>
                <a:xfrm>
                  <a:off x="224535" y="2109946"/>
                  <a:ext cx="3568890" cy="64248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A4D8E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000" smtClean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1. Ôn bài cũ</a:t>
                  </a:r>
                  <a:endParaRPr lang="en-US" sz="200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" name="Rounded Rectangle 19"/>
              <p:cNvSpPr/>
              <p:nvPr/>
            </p:nvSpPr>
            <p:spPr>
              <a:xfrm>
                <a:off x="5178693" y="3454874"/>
                <a:ext cx="3285122" cy="59709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A4D8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Kiểm tra kỹ sách vở</a:t>
                </a: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5186441" y="4183068"/>
                <a:ext cx="3285122" cy="59709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A4D8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 </a:t>
                </a:r>
                <a:endParaRPr lang="en-US" sz="200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5186441" y="4926120"/>
                <a:ext cx="3285122" cy="59709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A4D8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5186441" y="5669172"/>
                <a:ext cx="3285122" cy="59709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A4D8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5178693" y="6392012"/>
                <a:ext cx="3285122" cy="59709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A4D8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-170597" y="682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Sen Đá </a:t>
            </a:r>
          </a:p>
          <a:p>
            <a:pPr algn="ctr"/>
            <a:r>
              <a:rPr lang="en-US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KHÓA BIỂU HK I  </a:t>
            </a:r>
          </a:p>
          <a:p>
            <a:pPr algn="ctr"/>
            <a:r>
              <a:rPr lang="en-US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 – 2022 </a:t>
            </a:r>
          </a:p>
          <a:p>
            <a:pPr algn="ctr"/>
            <a:r>
              <a:rPr lang="en-US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3B – GVCN : Sen Đá Trợ Giảng</a:t>
            </a:r>
            <a:endParaRPr lang="en-US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4303" y="1683198"/>
            <a:ext cx="106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hai</a:t>
            </a:r>
            <a:endParaRPr lang="en-US" sz="20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74459" y="1678399"/>
            <a:ext cx="1011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ba</a:t>
            </a:r>
            <a:endParaRPr lang="en-US" sz="20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66081" y="1678399"/>
            <a:ext cx="968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tư</a:t>
            </a:r>
            <a:endParaRPr lang="en-US" sz="20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2908" y="4350087"/>
            <a:ext cx="1225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năm</a:t>
            </a:r>
            <a:endParaRPr lang="en-US" sz="20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96688" y="4345288"/>
            <a:ext cx="1140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sáu</a:t>
            </a:r>
            <a:endParaRPr lang="en-US" sz="20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66672" y="4345288"/>
            <a:ext cx="1140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bảy</a:t>
            </a:r>
            <a:endParaRPr lang="en-US" sz="20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4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20471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Sen Đá </a:t>
            </a:r>
          </a:p>
          <a:p>
            <a:pPr algn="ctr"/>
            <a:r>
              <a:rPr lang="en-US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KHÓA BIỂU HK I  </a:t>
            </a:r>
          </a:p>
          <a:p>
            <a:pPr algn="ctr"/>
            <a:r>
              <a:rPr lang="en-US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 – 2022 </a:t>
            </a:r>
          </a:p>
          <a:p>
            <a:pPr algn="ctr"/>
            <a:r>
              <a:rPr lang="en-US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3B – GVCN : Sen Đá Trợ Giảng</a:t>
            </a:r>
            <a:endParaRPr lang="en-US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30436" y="1551087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55685" y="1551087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23134" y="155108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35278" y="1545477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79960" y="1549392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44399" y="1545477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777091"/>
              </p:ext>
            </p:extLst>
          </p:nvPr>
        </p:nvGraphicFramePr>
        <p:xfrm>
          <a:off x="7004749" y="2055259"/>
          <a:ext cx="1019175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</a:tblGrid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491001"/>
              </p:ext>
            </p:extLst>
          </p:nvPr>
        </p:nvGraphicFramePr>
        <p:xfrm>
          <a:off x="1061156" y="2067959"/>
          <a:ext cx="1019175" cy="3036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</a:tblGrid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140115"/>
              </p:ext>
            </p:extLst>
          </p:nvPr>
        </p:nvGraphicFramePr>
        <p:xfrm>
          <a:off x="2254956" y="2067959"/>
          <a:ext cx="1019175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</a:tblGrid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668747"/>
              </p:ext>
            </p:extLst>
          </p:nvPr>
        </p:nvGraphicFramePr>
        <p:xfrm>
          <a:off x="3441478" y="2074101"/>
          <a:ext cx="1019175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</a:tblGrid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641800"/>
              </p:ext>
            </p:extLst>
          </p:nvPr>
        </p:nvGraphicFramePr>
        <p:xfrm>
          <a:off x="4635278" y="2074101"/>
          <a:ext cx="1019175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</a:tblGrid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236119"/>
              </p:ext>
            </p:extLst>
          </p:nvPr>
        </p:nvGraphicFramePr>
        <p:xfrm>
          <a:off x="5819000" y="2077911"/>
          <a:ext cx="1019175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</a:tblGrid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9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6572" r="27732" b="55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35200" y="16818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Sen Đá </a:t>
            </a:r>
          </a:p>
          <a:p>
            <a:pPr algn="ctr"/>
            <a:r>
              <a:rPr lang="en-US" sz="14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KHÓA BIỂU HK I  </a:t>
            </a:r>
          </a:p>
          <a:p>
            <a:pPr algn="ctr"/>
            <a:r>
              <a:rPr lang="en-US" sz="1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 – 2022 </a:t>
            </a:r>
          </a:p>
          <a:p>
            <a:pPr algn="ctr"/>
            <a:r>
              <a:rPr lang="en-US" sz="14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3B – GVCN : Sen Đá Trợ Giảng</a:t>
            </a:r>
            <a:endParaRPr lang="en-US" sz="14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2480" y="1098875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1617" y="1098875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1007" y="109887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7039" y="1093265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9145" y="109718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65529" y="1107779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119286"/>
              </p:ext>
            </p:extLst>
          </p:nvPr>
        </p:nvGraphicFramePr>
        <p:xfrm>
          <a:off x="7340393" y="1646589"/>
          <a:ext cx="1019175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</a:tblGrid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674817"/>
              </p:ext>
            </p:extLst>
          </p:nvPr>
        </p:nvGraphicFramePr>
        <p:xfrm>
          <a:off x="1817714" y="1644775"/>
          <a:ext cx="1019175" cy="3036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</a:tblGrid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072918"/>
              </p:ext>
            </p:extLst>
          </p:nvPr>
        </p:nvGraphicFramePr>
        <p:xfrm>
          <a:off x="2895402" y="1644775"/>
          <a:ext cx="1019175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</a:tblGrid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892333"/>
              </p:ext>
            </p:extLst>
          </p:nvPr>
        </p:nvGraphicFramePr>
        <p:xfrm>
          <a:off x="4023865" y="1650917"/>
          <a:ext cx="1019175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</a:tblGrid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349126"/>
              </p:ext>
            </p:extLst>
          </p:nvPr>
        </p:nvGraphicFramePr>
        <p:xfrm>
          <a:off x="5101553" y="1650917"/>
          <a:ext cx="1019175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</a:tblGrid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512564"/>
              </p:ext>
            </p:extLst>
          </p:nvPr>
        </p:nvGraphicFramePr>
        <p:xfrm>
          <a:off x="6212699" y="1654727"/>
          <a:ext cx="1019175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</a:tblGrid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16486" y="1097957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</a:t>
            </a:r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tiết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944693"/>
              </p:ext>
            </p:extLst>
          </p:nvPr>
        </p:nvGraphicFramePr>
        <p:xfrm>
          <a:off x="746126" y="1675560"/>
          <a:ext cx="985837" cy="298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044"/>
                <a:gridCol w="315793"/>
              </a:tblGrid>
              <a:tr h="283912">
                <a:tc rowSpan="5">
                  <a:txBody>
                    <a:bodyPr/>
                    <a:lstStyle/>
                    <a:p>
                      <a:pPr algn="ctr"/>
                      <a:endParaRPr lang="en-US" sz="13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3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3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3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300" b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endParaRPr lang="en-US" sz="13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sz="13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83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sz="13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83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sz="13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83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sz="13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83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3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61449">
                <a:tc rowSpan="5">
                  <a:txBody>
                    <a:bodyPr/>
                    <a:lstStyle/>
                    <a:p>
                      <a:pPr algn="ctr"/>
                      <a:endParaRPr lang="en-US" sz="13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3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3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3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300" b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endParaRPr lang="en-US" sz="13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sz="13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05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sz="13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83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sz="13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83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sz="13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734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3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76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509486" y="0"/>
              <a:ext cx="4978400" cy="1422400"/>
            </a:xfrm>
            <a:prstGeom prst="rect">
              <a:avLst/>
            </a:prstGeom>
            <a:solidFill>
              <a:srgbClr val="B6B2FF"/>
            </a:solidFill>
            <a:ln>
              <a:solidFill>
                <a:srgbClr val="B6B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2445658" y="6749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Sen Đá </a:t>
            </a:r>
          </a:p>
          <a:p>
            <a:pPr algn="ctr"/>
            <a:r>
              <a:rPr lang="en-US" sz="20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KHÓA BIỂU HK I  </a:t>
            </a:r>
          </a:p>
          <a:p>
            <a:pPr algn="ctr"/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 – 2022 </a:t>
            </a:r>
          </a:p>
          <a:p>
            <a:pPr algn="ctr"/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3B – GVCN : Sen Đá Trợ Giảng</a:t>
            </a:r>
            <a:endParaRPr lang="en-US" sz="20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3906" y="1635905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3672" y="1635905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3692" y="163590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86808" y="1630295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45999" y="163421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53982" y="1644809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921922"/>
              </p:ext>
            </p:extLst>
          </p:nvPr>
        </p:nvGraphicFramePr>
        <p:xfrm>
          <a:off x="7721148" y="2212647"/>
          <a:ext cx="1019175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</a:tblGrid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896978"/>
              </p:ext>
            </p:extLst>
          </p:nvPr>
        </p:nvGraphicFramePr>
        <p:xfrm>
          <a:off x="1654628" y="2210833"/>
          <a:ext cx="1019175" cy="3036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</a:tblGrid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084432"/>
              </p:ext>
            </p:extLst>
          </p:nvPr>
        </p:nvGraphicFramePr>
        <p:xfrm>
          <a:off x="2877460" y="2210833"/>
          <a:ext cx="1019175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</a:tblGrid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399224"/>
              </p:ext>
            </p:extLst>
          </p:nvPr>
        </p:nvGraphicFramePr>
        <p:xfrm>
          <a:off x="4078494" y="2216975"/>
          <a:ext cx="1019175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</a:tblGrid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155585"/>
              </p:ext>
            </p:extLst>
          </p:nvPr>
        </p:nvGraphicFramePr>
        <p:xfrm>
          <a:off x="5286810" y="2216975"/>
          <a:ext cx="1019175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</a:tblGrid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071297"/>
              </p:ext>
            </p:extLst>
          </p:nvPr>
        </p:nvGraphicFramePr>
        <p:xfrm>
          <a:off x="6543097" y="2220785"/>
          <a:ext cx="1019175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</a:tblGrid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08258" y="1634987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</a:t>
            </a:r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977735"/>
              </p:ext>
            </p:extLst>
          </p:nvPr>
        </p:nvGraphicFramePr>
        <p:xfrm>
          <a:off x="452412" y="2241618"/>
          <a:ext cx="985837" cy="298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044"/>
                <a:gridCol w="315793"/>
              </a:tblGrid>
              <a:tr h="283912">
                <a:tc rowSpan="5">
                  <a:txBody>
                    <a:bodyPr/>
                    <a:lstStyle/>
                    <a:p>
                      <a:pPr algn="ctr"/>
                      <a:endParaRPr lang="en-US" sz="13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3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3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3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300" b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endParaRPr lang="en-US" sz="13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sz="13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83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sz="13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83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sz="13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83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sz="13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83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3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61449">
                <a:tc rowSpan="5">
                  <a:txBody>
                    <a:bodyPr/>
                    <a:lstStyle/>
                    <a:p>
                      <a:pPr algn="ctr"/>
                      <a:endParaRPr lang="en-US" sz="13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3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3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3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300" b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endParaRPr lang="en-US" sz="13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sz="13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05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sz="13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83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sz="13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83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sz="13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734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3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05593" y="5472282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nhở</a:t>
            </a:r>
            <a:endParaRPr lang="en-US" sz="1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89782" y="5472282"/>
            <a:ext cx="5373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ôn bài cũ và nhớ kiểm tra kỹ sách vở trước khi đến lớp.</a:t>
            </a: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40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4993" y="1681275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6076" y="1691727"/>
            <a:ext cx="825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3864" y="1691727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4042" y="1692675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3799" y="1693623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36870" y="1705375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95430" y="1707271"/>
            <a:ext cx="8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54526" y="368671"/>
            <a:ext cx="4082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Sen Đá </a:t>
            </a:r>
          </a:p>
          <a:p>
            <a:pPr algn="ctr"/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 KHÓA BIỂU HK I  </a:t>
            </a:r>
          </a:p>
          <a:p>
            <a:pPr algn="ctr"/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 – 2022 </a:t>
            </a:r>
          </a:p>
          <a:p>
            <a:pPr algn="ctr"/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 3B – GVCN : Sen Đá Trợ Giảng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77915"/>
              </p:ext>
            </p:extLst>
          </p:nvPr>
        </p:nvGraphicFramePr>
        <p:xfrm>
          <a:off x="368489" y="2157152"/>
          <a:ext cx="8475261" cy="4270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923"/>
                <a:gridCol w="464380"/>
                <a:gridCol w="1241590"/>
                <a:gridCol w="1187355"/>
                <a:gridCol w="1173708"/>
                <a:gridCol w="1160059"/>
                <a:gridCol w="1187356"/>
                <a:gridCol w="1282890"/>
              </a:tblGrid>
              <a:tr h="408582">
                <a:tc rowSpan="5">
                  <a:txBody>
                    <a:bodyPr/>
                    <a:lstStyle/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endParaRPr lang="en-US" sz="14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4085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5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LTVC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thuật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tả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TLV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4085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chuyện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nhạc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5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TLV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5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4085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tả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đức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 hoạt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lớp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4085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562745">
                <a:tc rowSpan="5">
                  <a:txBody>
                    <a:bodyPr/>
                    <a:lstStyle/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endParaRPr lang="en-US" sz="14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hành TV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hành toán</a:t>
                      </a:r>
                      <a:endParaRPr lang="en-US" sz="15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nhiên và xã hội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439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5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Rèn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toán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4085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4085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  <a:tr h="4085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9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89201" y="2902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Sen </a:t>
            </a:r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 </a:t>
            </a:r>
            <a:endParaRPr lang="en-US" sz="160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KHÓA BIỂU HK I  </a:t>
            </a:r>
          </a:p>
          <a:p>
            <a:pPr algn="ctr"/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 – 2022 </a:t>
            </a:r>
          </a:p>
          <a:p>
            <a:pPr algn="ctr"/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3B – GVCN : Sen Đá Trợ Giảng</a:t>
            </a:r>
            <a:endParaRPr lang="en-US" sz="16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38421" y="1519791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78187" y="1519791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45636" y="151979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43266" y="1514181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58915" y="151809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66898" y="1528695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0830" y="1518873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</a:t>
            </a:r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tiết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023559"/>
              </p:ext>
            </p:extLst>
          </p:nvPr>
        </p:nvGraphicFramePr>
        <p:xfrm>
          <a:off x="7619550" y="2052991"/>
          <a:ext cx="1019175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</a:tblGrid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573048"/>
              </p:ext>
            </p:extLst>
          </p:nvPr>
        </p:nvGraphicFramePr>
        <p:xfrm>
          <a:off x="1669142" y="2051177"/>
          <a:ext cx="1019175" cy="3036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</a:tblGrid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1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47514"/>
              </p:ext>
            </p:extLst>
          </p:nvPr>
        </p:nvGraphicFramePr>
        <p:xfrm>
          <a:off x="2891974" y="2051177"/>
          <a:ext cx="1019175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</a:tblGrid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231769"/>
              </p:ext>
            </p:extLst>
          </p:nvPr>
        </p:nvGraphicFramePr>
        <p:xfrm>
          <a:off x="4063980" y="2057319"/>
          <a:ext cx="1019175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</a:tblGrid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447019"/>
              </p:ext>
            </p:extLst>
          </p:nvPr>
        </p:nvGraphicFramePr>
        <p:xfrm>
          <a:off x="5272296" y="2057319"/>
          <a:ext cx="1019175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</a:tblGrid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92520"/>
              </p:ext>
            </p:extLst>
          </p:nvPr>
        </p:nvGraphicFramePr>
        <p:xfrm>
          <a:off x="6426985" y="2061129"/>
          <a:ext cx="1019175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</a:tblGrid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4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4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93328">
                <a:tc>
                  <a:txBody>
                    <a:bodyPr/>
                    <a:lstStyle/>
                    <a:p>
                      <a:pPr algn="ctr"/>
                      <a:endParaRPr lang="en-US" sz="14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459997"/>
              </p:ext>
            </p:extLst>
          </p:nvPr>
        </p:nvGraphicFramePr>
        <p:xfrm>
          <a:off x="527050" y="2081962"/>
          <a:ext cx="1003300" cy="298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914"/>
                <a:gridCol w="321386"/>
              </a:tblGrid>
              <a:tr h="283912">
                <a:tc rowSpan="5">
                  <a:txBody>
                    <a:bodyPr/>
                    <a:lstStyle/>
                    <a:p>
                      <a:pPr algn="ctr"/>
                      <a:endParaRPr lang="en-US" sz="13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3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3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3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300" b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endParaRPr lang="en-US" sz="13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sz="13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83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sz="13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83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sz="13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83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sz="13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83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3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61449">
                <a:tc rowSpan="5">
                  <a:txBody>
                    <a:bodyPr/>
                    <a:lstStyle/>
                    <a:p>
                      <a:pPr algn="ctr"/>
                      <a:endParaRPr lang="en-US" sz="13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3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3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3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300" b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endParaRPr lang="en-US" sz="13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sz="13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305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sz="13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83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sz="13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83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sz="13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  <a:tr h="2734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3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54526" y="273135"/>
            <a:ext cx="4082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Sen Đá </a:t>
            </a:r>
          </a:p>
          <a:p>
            <a:pPr algn="ctr"/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 KHÓA BIỂU HK I  </a:t>
            </a:r>
          </a:p>
          <a:p>
            <a:pPr algn="ctr"/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 – 2022 </a:t>
            </a:r>
          </a:p>
          <a:p>
            <a:pPr algn="ctr"/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 3B – GVCN : Sen Đá Trợ Giảng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459" y="1435616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15134" y="1446068"/>
            <a:ext cx="825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2922" y="1432420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71340" y="1433368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92857" y="1447964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36872" y="1459716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09080" y="1447964"/>
            <a:ext cx="8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182435"/>
              </p:ext>
            </p:extLst>
          </p:nvPr>
        </p:nvGraphicFramePr>
        <p:xfrm>
          <a:off x="354839" y="1869001"/>
          <a:ext cx="8461614" cy="4545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39"/>
                <a:gridCol w="545910"/>
                <a:gridCol w="1221796"/>
                <a:gridCol w="1211818"/>
                <a:gridCol w="1159645"/>
                <a:gridCol w="1208802"/>
                <a:gridCol w="1208802"/>
                <a:gridCol w="1208802"/>
              </a:tblGrid>
              <a:tr h="439221">
                <a:tc rowSpan="5">
                  <a:txBody>
                    <a:bodyPr/>
                    <a:lstStyle/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endParaRPr lang="en-US" sz="14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43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5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LTVC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thuật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tả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TLV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43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chuyện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nhạc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5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TLV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5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43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tả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đức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 hoạt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lớp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43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559174">
                <a:tc rowSpan="5">
                  <a:txBody>
                    <a:bodyPr/>
                    <a:lstStyle/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endParaRPr lang="en-US" sz="14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hành TV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hành toán</a:t>
                      </a:r>
                      <a:endParaRPr lang="en-US" sz="15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nhiên và xã hội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4725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5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Rèn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toán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43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43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43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6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2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95470" y="286783"/>
            <a:ext cx="4082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Sen Đá </a:t>
            </a:r>
          </a:p>
          <a:p>
            <a:pPr algn="ctr"/>
            <a:r>
              <a:rPr lang="en-US" sz="1600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KHÓA BIỂU HK I  </a:t>
            </a:r>
          </a:p>
          <a:p>
            <a:pPr algn="ctr"/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 – 2022 </a:t>
            </a:r>
          </a:p>
          <a:p>
            <a:pPr algn="ctr"/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3B – GVCN : Sen Đá Trợ Giảng</a:t>
            </a:r>
            <a:endParaRPr lang="en-US" sz="16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8891" y="1470107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</a:t>
            </a:r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7404" y="1466045"/>
            <a:ext cx="825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0046" y="1480559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38627" y="1481507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2269" y="1482455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13741" y="1494207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85214" y="1496103"/>
            <a:ext cx="8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058324"/>
              </p:ext>
            </p:extLst>
          </p:nvPr>
        </p:nvGraphicFramePr>
        <p:xfrm>
          <a:off x="886193" y="1830901"/>
          <a:ext cx="7445008" cy="4036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31"/>
                <a:gridCol w="542276"/>
                <a:gridCol w="1047750"/>
                <a:gridCol w="1060450"/>
                <a:gridCol w="1041400"/>
                <a:gridCol w="1054100"/>
                <a:gridCol w="1041400"/>
                <a:gridCol w="1117601"/>
              </a:tblGrid>
              <a:tr h="351000"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</a:p>
                    <a:p>
                      <a:pPr algn="ctr"/>
                      <a:endParaRPr lang="en-US" sz="12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sz="12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35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sz="12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2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LTVC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thuật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tả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TLV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35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sz="12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chuyện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nhạc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2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TLV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2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35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sz="12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tả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đức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 hoạt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lớp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35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2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526499"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</a:p>
                    <a:p>
                      <a:pPr algn="ctr"/>
                      <a:endParaRPr lang="en-US" sz="12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sz="12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hành TV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hành toán</a:t>
                      </a:r>
                      <a:endParaRPr lang="en-US" sz="12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nhiên và xã hội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5264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sz="12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2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Rèn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toán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5264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sz="12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35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sz="12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35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2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7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7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839" y="1423700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</a:t>
            </a:r>
            <a:r>
              <a:rPr lang="en-US" sz="16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6000" y="1434152"/>
            <a:ext cx="825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17358" y="1434152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720" y="1435100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6321" y="1436048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2252" y="1433286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27924" y="1421534"/>
            <a:ext cx="8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39012" y="286783"/>
            <a:ext cx="4082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Sen Đá </a:t>
            </a:r>
          </a:p>
          <a:p>
            <a:pPr algn="ctr"/>
            <a:r>
              <a:rPr lang="en-US" sz="1600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KHÓA BIỂU HK I  </a:t>
            </a:r>
          </a:p>
          <a:p>
            <a:pPr algn="ctr"/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 – 2022 </a:t>
            </a:r>
          </a:p>
          <a:p>
            <a:pPr algn="ctr"/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3B – GVCN : Sen Đá Trợ Giảng</a:t>
            </a:r>
            <a:endParaRPr lang="en-US" sz="16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355075"/>
              </p:ext>
            </p:extLst>
          </p:nvPr>
        </p:nvGraphicFramePr>
        <p:xfrm>
          <a:off x="354839" y="1869001"/>
          <a:ext cx="8513390" cy="4545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39"/>
                <a:gridCol w="545910"/>
                <a:gridCol w="1221796"/>
                <a:gridCol w="1211818"/>
                <a:gridCol w="1159645"/>
                <a:gridCol w="1208802"/>
                <a:gridCol w="1208802"/>
                <a:gridCol w="1260578"/>
              </a:tblGrid>
              <a:tr h="439221">
                <a:tc rowSpan="5">
                  <a:txBody>
                    <a:bodyPr/>
                    <a:lstStyle/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endParaRPr lang="en-US" sz="14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43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5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LTVC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thuật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tả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TLV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43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chuyện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nhạc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5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TLV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5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43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tả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đức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 hoạt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lớp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43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559174">
                <a:tc rowSpan="5">
                  <a:txBody>
                    <a:bodyPr/>
                    <a:lstStyle/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4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400" b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endParaRPr lang="en-US" sz="14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hành TV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hành toán</a:t>
                      </a:r>
                      <a:endParaRPr lang="en-US" sz="15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nhiên và xã hội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4725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5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Rèn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toán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43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5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43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  <a:tr h="43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9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87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9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839" y="1423700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</a:t>
            </a:r>
            <a:r>
              <a:rPr lang="en-US" sz="16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4995" y="1421534"/>
            <a:ext cx="825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1006" y="1434152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45776" y="1435100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6321" y="1436048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2252" y="1433286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86980" y="1421534"/>
            <a:ext cx="8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39012" y="327727"/>
            <a:ext cx="4082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Sen Đá </a:t>
            </a:r>
          </a:p>
          <a:p>
            <a:pPr algn="ctr"/>
            <a:r>
              <a:rPr lang="en-US" sz="1600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KHÓA BIỂU HK I  </a:t>
            </a:r>
          </a:p>
          <a:p>
            <a:pPr algn="ctr"/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 – 2022 </a:t>
            </a:r>
          </a:p>
          <a:p>
            <a:pPr algn="ctr"/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3B – GVCN : Sen Đá Trợ Giảng</a:t>
            </a:r>
            <a:endParaRPr lang="en-US" sz="16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115420"/>
              </p:ext>
            </p:extLst>
          </p:nvPr>
        </p:nvGraphicFramePr>
        <p:xfrm>
          <a:off x="504839" y="1856479"/>
          <a:ext cx="8216081" cy="4380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31"/>
                <a:gridCol w="461730"/>
                <a:gridCol w="1193800"/>
                <a:gridCol w="1168400"/>
                <a:gridCol w="1170689"/>
                <a:gridCol w="1191511"/>
                <a:gridCol w="1168400"/>
                <a:gridCol w="1189820"/>
              </a:tblGrid>
              <a:tr h="439221">
                <a:tc rowSpan="5">
                  <a:txBody>
                    <a:bodyPr/>
                    <a:lstStyle/>
                    <a:p>
                      <a:pPr algn="ctr"/>
                      <a:endParaRPr lang="en-US" sz="12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endParaRPr lang="en-US" sz="12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sz="12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43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sz="12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2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LTVC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thuật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tả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TLV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43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sz="12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chuyện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nhạc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2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TLV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2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43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sz="12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tả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đức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 hoạt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lớp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43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2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559174">
                <a:tc rowSpan="5">
                  <a:txBody>
                    <a:bodyPr/>
                    <a:lstStyle/>
                    <a:p>
                      <a:pPr algn="ctr"/>
                      <a:endParaRPr lang="en-US" sz="12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endParaRPr lang="en-US" sz="12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sz="12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hành TV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hành toán</a:t>
                      </a:r>
                      <a:endParaRPr lang="en-US" sz="12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nhiên và xã hội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4725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sz="12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2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Rèn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toán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43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sz="12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2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43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sz="12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617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2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6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9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44476" y="1068118"/>
            <a:ext cx="4082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Sen Đá </a:t>
            </a:r>
          </a:p>
          <a:p>
            <a:pPr algn="ctr"/>
            <a:r>
              <a:rPr lang="en-US" sz="1400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KHÓA BIỂU HK I  </a:t>
            </a:r>
          </a:p>
          <a:p>
            <a:pPr algn="ctr"/>
            <a:r>
              <a:rPr lang="en-US" sz="14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 – 2022 </a:t>
            </a:r>
          </a:p>
          <a:p>
            <a:pPr algn="ctr"/>
            <a:r>
              <a:rPr lang="en-US" sz="14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3B – GVCN : Sen Đá Trợ Giảng</a:t>
            </a:r>
            <a:endParaRPr lang="en-US" sz="14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555" y="2795929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</a:t>
            </a:r>
            <a:r>
              <a:rPr lang="en-US" sz="16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4651" y="2805515"/>
            <a:ext cx="825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8175" y="2805515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23535" y="2805515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85622" y="2805515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2363" y="2787498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75804" y="2795929"/>
            <a:ext cx="8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9555" y="2795929"/>
            <a:ext cx="9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</a:t>
            </a:r>
            <a:r>
              <a:rPr lang="en-US" sz="16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tiết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878641"/>
              </p:ext>
            </p:extLst>
          </p:nvPr>
        </p:nvGraphicFramePr>
        <p:xfrm>
          <a:off x="722254" y="3207570"/>
          <a:ext cx="7737002" cy="3053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571"/>
                <a:gridCol w="495300"/>
                <a:gridCol w="1151687"/>
                <a:gridCol w="1096213"/>
                <a:gridCol w="1162050"/>
                <a:gridCol w="1123950"/>
                <a:gridCol w="1123950"/>
                <a:gridCol w="1039281"/>
              </a:tblGrid>
              <a:tr h="292635">
                <a:tc rowSpan="5">
                  <a:txBody>
                    <a:bodyPr/>
                    <a:lstStyle/>
                    <a:p>
                      <a:pPr algn="ctr"/>
                      <a:endParaRPr lang="en-US" sz="105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5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5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5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50" b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endParaRPr lang="en-US" sz="105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sz="105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926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sz="105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05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05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LTVC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105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thuật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05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tả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TLV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926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sz="105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05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05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chuyện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105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nhạc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05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05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TLV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05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05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926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sz="105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05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05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tả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05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05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105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đức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 hoạt</a:t>
                      </a:r>
                      <a:r>
                        <a:rPr lang="en-US" sz="105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lớp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926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05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431423">
                <a:tc rowSpan="5">
                  <a:txBody>
                    <a:bodyPr/>
                    <a:lstStyle/>
                    <a:p>
                      <a:pPr algn="ctr"/>
                      <a:endParaRPr lang="en-US" sz="105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5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5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05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050" b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endParaRPr lang="en-US" sz="105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sz="105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05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05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hành TV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05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hành toán</a:t>
                      </a:r>
                      <a:endParaRPr lang="en-US" sz="105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05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nhiên và xã hội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3148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sz="105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05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05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Rèn</a:t>
                      </a:r>
                      <a:r>
                        <a:rPr lang="en-US" sz="105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toán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926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sz="105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05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926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sz="105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588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05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5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4048" y="438562"/>
            <a:ext cx="4082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Sen Đá </a:t>
            </a:r>
          </a:p>
          <a:p>
            <a:pPr algn="ctr"/>
            <a:r>
              <a:rPr lang="en-US" sz="1600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KHÓA BIỂU HK I  </a:t>
            </a:r>
          </a:p>
          <a:p>
            <a:pPr algn="ctr"/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 – 2022 </a:t>
            </a:r>
          </a:p>
          <a:p>
            <a:pPr algn="ctr"/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3B – GVCN : Sen Đá Trợ Giảng</a:t>
            </a:r>
            <a:endParaRPr lang="en-US" sz="16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8294" y="1523363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| tiết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06072" y="1523363"/>
            <a:ext cx="88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08314" y="1523553"/>
            <a:ext cx="825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84424" y="1523363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40190" y="1523363"/>
            <a:ext cx="997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00074" y="1523363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53734" y="1523363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082404"/>
              </p:ext>
            </p:extLst>
          </p:nvPr>
        </p:nvGraphicFramePr>
        <p:xfrm>
          <a:off x="23586" y="1914535"/>
          <a:ext cx="9105899" cy="4753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0"/>
                <a:gridCol w="442931"/>
                <a:gridCol w="1309669"/>
                <a:gridCol w="1320800"/>
                <a:gridCol w="1320800"/>
                <a:gridCol w="1282700"/>
                <a:gridCol w="1346200"/>
                <a:gridCol w="1142999"/>
              </a:tblGrid>
              <a:tr h="439221">
                <a:tc rowSpan="5">
                  <a:txBody>
                    <a:bodyPr/>
                    <a:lstStyle/>
                    <a:p>
                      <a:pPr algn="ctr"/>
                      <a:endParaRPr lang="en-US" sz="18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8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8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8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b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endParaRPr lang="en-US" sz="18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sz="18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</a:tr>
              <a:tr h="43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sz="18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8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LTVC</a:t>
                      </a:r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18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thuật</a:t>
                      </a:r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tả</a:t>
                      </a:r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TLV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</a:tr>
              <a:tr h="43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sz="18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8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chuyện</a:t>
                      </a:r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18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nhạc</a:t>
                      </a:r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8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TLV</a:t>
                      </a:r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8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</a:tr>
              <a:tr h="43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sz="18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tả</a:t>
                      </a:r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18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đức</a:t>
                      </a:r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 hoạt</a:t>
                      </a:r>
                      <a:r>
                        <a:rPr lang="en-US" sz="18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lớp</a:t>
                      </a:r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</a:tr>
              <a:tr h="43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8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</a:tr>
              <a:tr h="559174">
                <a:tc rowSpan="5">
                  <a:txBody>
                    <a:bodyPr/>
                    <a:lstStyle/>
                    <a:p>
                      <a:pPr algn="ctr"/>
                      <a:endParaRPr lang="en-US" sz="18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8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8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800" b="1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b="1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endParaRPr lang="en-US" sz="1800" b="1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sz="18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8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hành TV</a:t>
                      </a:r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hành toán</a:t>
                      </a:r>
                      <a:endParaRPr lang="en-US" sz="18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nhiên và xã hội</a:t>
                      </a:r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</a:tr>
              <a:tr h="4725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sz="18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8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180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Rèn</a:t>
                      </a:r>
                      <a:r>
                        <a:rPr lang="en-US" sz="18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toán</a:t>
                      </a:r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</a:tr>
              <a:tr h="43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sz="18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80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viết</a:t>
                      </a:r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</a:tr>
              <a:tr h="439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sz="18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</a:tr>
              <a:tr h="2617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8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5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1937982" y="4462818"/>
                <a:ext cx="2197290" cy="20471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362857" y="4746171"/>
              <a:ext cx="2322286" cy="15820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 rot="16200000">
            <a:off x="-846161" y="1760561"/>
            <a:ext cx="38363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Khóa Biểu</a:t>
            </a:r>
            <a:endParaRPr lang="en-US" sz="4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36559" y="416688"/>
            <a:ext cx="1247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hai</a:t>
            </a:r>
            <a:endParaRPr lang="en-US" sz="24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54089" y="416688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ba</a:t>
            </a:r>
            <a:endParaRPr lang="en-US" sz="24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62803" y="416688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tư</a:t>
            </a:r>
            <a:endParaRPr lang="en-US" sz="24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99786" y="2493422"/>
            <a:ext cx="1435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năm</a:t>
            </a:r>
            <a:endParaRPr lang="en-US" sz="24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34149" y="2493422"/>
            <a:ext cx="1332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sáu</a:t>
            </a:r>
            <a:endParaRPr lang="en-US" sz="24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48974" y="2493422"/>
            <a:ext cx="1332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bảy</a:t>
            </a:r>
            <a:endParaRPr lang="en-US" sz="24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53767" y="4570156"/>
            <a:ext cx="1534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 nhở</a:t>
            </a:r>
            <a:endParaRPr lang="en-US" sz="24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36309" y="532341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Sen </a:t>
            </a:r>
            <a:r>
              <a:rPr lang="en-US" sz="20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 </a:t>
            </a:r>
            <a:endParaRPr lang="en-US" sz="2000" b="1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2021 – 2022 </a:t>
            </a:r>
          </a:p>
          <a:p>
            <a:pPr algn="ctr"/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3B – GVCN : Sen Đá Trợ Giảng</a:t>
            </a:r>
            <a:endParaRPr lang="en-US" sz="20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451530"/>
              </p:ext>
            </p:extLst>
          </p:nvPr>
        </p:nvGraphicFramePr>
        <p:xfrm>
          <a:off x="2173605" y="928147"/>
          <a:ext cx="1699260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260"/>
              </a:tblGrid>
              <a:tr h="246171">
                <a:tc>
                  <a:txBody>
                    <a:bodyPr/>
                    <a:lstStyle/>
                    <a:p>
                      <a:pPr algn="ctr"/>
                      <a:r>
                        <a:rPr lang="en-US" sz="105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Chào cờ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46171"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46171"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05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46171"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05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46171"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366140"/>
              </p:ext>
            </p:extLst>
          </p:nvPr>
        </p:nvGraphicFramePr>
        <p:xfrm>
          <a:off x="4421505" y="903753"/>
          <a:ext cx="1699260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260"/>
              </a:tblGrid>
              <a:tr h="246171">
                <a:tc>
                  <a:txBody>
                    <a:bodyPr/>
                    <a:lstStyle/>
                    <a:p>
                      <a:pPr algn="ctr"/>
                      <a:r>
                        <a:rPr lang="en-US" sz="1050" b="0" kern="120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050" b="0" kern="1200" baseline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nhiên và xã hội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46171"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46171"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05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46171"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05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46171"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670359"/>
              </p:ext>
            </p:extLst>
          </p:nvPr>
        </p:nvGraphicFramePr>
        <p:xfrm>
          <a:off x="2173605" y="2966781"/>
          <a:ext cx="1699260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260"/>
              </a:tblGrid>
              <a:tr h="2461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Rèn</a:t>
                      </a:r>
                      <a:r>
                        <a:rPr lang="en-US" sz="105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toán</a:t>
                      </a:r>
                      <a:endParaRPr lang="en-US" sz="1050" b="0" smtClean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46171"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46171"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05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46171"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46171"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890689"/>
              </p:ext>
            </p:extLst>
          </p:nvPr>
        </p:nvGraphicFramePr>
        <p:xfrm>
          <a:off x="4421505" y="2942387"/>
          <a:ext cx="1699260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260"/>
              </a:tblGrid>
              <a:tr h="246171"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46171"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46171"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05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46171"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05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46171"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164465"/>
              </p:ext>
            </p:extLst>
          </p:nvPr>
        </p:nvGraphicFramePr>
        <p:xfrm>
          <a:off x="6669405" y="916453"/>
          <a:ext cx="1699260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260"/>
              </a:tblGrid>
              <a:tr h="246171"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46171"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46171"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05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Làm Văn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46171"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05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46171"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532915"/>
              </p:ext>
            </p:extLst>
          </p:nvPr>
        </p:nvGraphicFramePr>
        <p:xfrm>
          <a:off x="6669405" y="2955087"/>
          <a:ext cx="1699260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260"/>
              </a:tblGrid>
              <a:tr h="246171"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46171"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46171"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05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đọc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46171">
                <a:tc>
                  <a:txBody>
                    <a:bodyPr/>
                    <a:lstStyle/>
                    <a:p>
                      <a:pPr algn="ctr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050" b="0" baseline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dục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46171">
                <a:tc>
                  <a:txBody>
                    <a:bodyPr/>
                    <a:lstStyle/>
                    <a:p>
                      <a:pPr algn="ctr"/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559021"/>
              </p:ext>
            </p:extLst>
          </p:nvPr>
        </p:nvGraphicFramePr>
        <p:xfrm>
          <a:off x="4449406" y="5019121"/>
          <a:ext cx="3919893" cy="125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9893"/>
              </a:tblGrid>
              <a:tr h="2461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46171">
                <a:tc>
                  <a:txBody>
                    <a:bodyPr/>
                    <a:lstStyle/>
                    <a:p>
                      <a:pPr algn="l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46171">
                <a:tc>
                  <a:txBody>
                    <a:bodyPr/>
                    <a:lstStyle/>
                    <a:p>
                      <a:pPr algn="l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46171">
                <a:tc>
                  <a:txBody>
                    <a:bodyPr/>
                    <a:lstStyle/>
                    <a:p>
                      <a:pPr algn="l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246171">
                <a:tc>
                  <a:txBody>
                    <a:bodyPr/>
                    <a:lstStyle/>
                    <a:p>
                      <a:pPr algn="l"/>
                      <a:r>
                        <a:rPr lang="en-US" sz="1050" b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050" b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8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</TotalTime>
  <Words>2285</Words>
  <PresentationFormat>On-screen Show (4:3)</PresentationFormat>
  <Paragraphs>1176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2021-08-10T09:52:34Z</dcterms:created>
  <dcterms:modified xsi:type="dcterms:W3CDTF">2021-08-12T11:52:13Z</dcterms:modified>
</cp:coreProperties>
</file>