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0">
  <p:sldMasterIdLst>
    <p:sldMasterId id="2147483648" r:id="rId1"/>
    <p:sldMasterId id="2147483691" r:id="rId2"/>
  </p:sldMasterIdLst>
  <p:notesMasterIdLst>
    <p:notesMasterId r:id="rId29"/>
  </p:notesMasterIdLst>
  <p:handoutMasterIdLst>
    <p:handoutMasterId r:id="rId30"/>
  </p:handoutMasterIdLst>
  <p:sldIdLst>
    <p:sldId id="256" r:id="rId3"/>
    <p:sldId id="3140" r:id="rId4"/>
    <p:sldId id="295" r:id="rId5"/>
    <p:sldId id="3081" r:id="rId6"/>
    <p:sldId id="3309" r:id="rId7"/>
    <p:sldId id="3310" r:id="rId8"/>
    <p:sldId id="3311" r:id="rId9"/>
    <p:sldId id="3312" r:id="rId10"/>
    <p:sldId id="3295" r:id="rId11"/>
    <p:sldId id="3313" r:id="rId12"/>
    <p:sldId id="3314" r:id="rId13"/>
    <p:sldId id="3315" r:id="rId14"/>
    <p:sldId id="3317" r:id="rId15"/>
    <p:sldId id="3318" r:id="rId16"/>
    <p:sldId id="3289" r:id="rId17"/>
    <p:sldId id="3290" r:id="rId18"/>
    <p:sldId id="3210" r:id="rId19"/>
    <p:sldId id="3212" r:id="rId20"/>
    <p:sldId id="3213" r:id="rId21"/>
    <p:sldId id="3319" r:id="rId22"/>
    <p:sldId id="3320" r:id="rId23"/>
    <p:sldId id="3321" r:id="rId24"/>
    <p:sldId id="3322" r:id="rId25"/>
    <p:sldId id="3083" r:id="rId26"/>
    <p:sldId id="3226" r:id="rId27"/>
    <p:sldId id="3323" r:id="rId28"/>
  </p:sldIdLst>
  <p:sldSz cx="12192000" cy="6858000"/>
  <p:notesSz cx="6858000" cy="9144000"/>
  <p:embeddedFontLst>
    <p:embeddedFont>
      <p:font typeface="字魂59号-创粗黑" panose="00000500000000000000" charset="-122"/>
      <p:regular r:id="rId31"/>
    </p:embeddedFont>
    <p:embeddedFont>
      <p:font typeface="Calibri" panose="020F0502020204030204" pitchFamily="34" charset="0"/>
      <p:regular r:id="rId32"/>
      <p:bold r:id="rId33"/>
      <p:italic r:id="rId34"/>
      <p:boldItalic r:id="rId35"/>
    </p:embeddedFont>
    <p:embeddedFont>
      <p:font typeface="Segoe Print" panose="02000600000000000000" pitchFamily="2" charset="0"/>
      <p:regular r:id="rId36"/>
      <p:bold r:id="rId37"/>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FFCCFF"/>
    <a:srgbClr val="002060"/>
    <a:srgbClr val="D34CD6"/>
    <a:srgbClr val="35B6B4"/>
    <a:srgbClr val="FF6600"/>
    <a:srgbClr val="84ACB6"/>
    <a:srgbClr val="9C51D9"/>
    <a:srgbClr val="FDDEEB"/>
    <a:srgbClr val="EB54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20" autoAdjust="0"/>
    <p:restoredTop sz="94660"/>
  </p:normalViewPr>
  <p:slideViewPr>
    <p:cSldViewPr snapToGrid="0">
      <p:cViewPr varScale="1">
        <p:scale>
          <a:sx n="113" d="100"/>
          <a:sy n="113" d="100"/>
        </p:scale>
        <p:origin x="186" y="102"/>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font" Target="fonts/font4.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font" Target="fonts/font5.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8/24/2023</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8/24/2023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1.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1.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a:solidFill>
                    <a:schemeClr val="accent5">
                      <a:lumMod val="75000"/>
                    </a:schemeClr>
                  </a:solidFill>
                  <a:latin typeface="+mj-lt"/>
                </a:rPr>
                <a:t>CH</a:t>
              </a:r>
              <a:r>
                <a:rPr lang="en-US" sz="3200">
                  <a:solidFill>
                    <a:schemeClr val="accent5">
                      <a:lumMod val="75000"/>
                    </a:schemeClr>
                  </a:solidFill>
                  <a:latin typeface="+mj-lt"/>
                </a:rPr>
                <a:t>Ủ</a:t>
              </a:r>
              <a:r>
                <a:rPr lang="vi-VN" sz="3200">
                  <a:solidFill>
                    <a:schemeClr val="accent5">
                      <a:lumMod val="75000"/>
                    </a:schemeClr>
                  </a:solidFill>
                  <a:latin typeface="+mj-lt"/>
                </a:rPr>
                <a:t> ĐỀ </a:t>
              </a:r>
              <a:r>
                <a:rPr lang="en-US" sz="3200">
                  <a:solidFill>
                    <a:schemeClr val="accent5">
                      <a:lumMod val="75000"/>
                    </a:schemeClr>
                  </a:solidFill>
                  <a:latin typeface="+mj-lt"/>
                </a:rPr>
                <a:t>5</a:t>
              </a:r>
              <a:endParaRPr lang="vi-VN" sz="3200" dirty="0">
                <a:solidFill>
                  <a:schemeClr val="accent5">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99297" y="251340"/>
            <a:ext cx="6888595" cy="1200329"/>
          </a:xfrm>
          <a:prstGeom prst="rect">
            <a:avLst/>
          </a:prstGeom>
          <a:noFill/>
        </p:spPr>
        <p:txBody>
          <a:bodyPr wrap="square" rtlCol="0">
            <a:spAutoFit/>
          </a:bodyPr>
          <a:lstStyle/>
          <a:p>
            <a:pPr algn="ctr"/>
            <a:r>
              <a:rPr lang="en-US" sz="3600">
                <a:solidFill>
                  <a:schemeClr val="accent5">
                    <a:lumMod val="75000"/>
                  </a:schemeClr>
                </a:solidFill>
                <a:latin typeface="+mj-lt"/>
              </a:rPr>
              <a:t>GIẢI QUYẾT VẤN ĐỀ VỚI SỰ</a:t>
            </a:r>
          </a:p>
          <a:p>
            <a:pPr algn="ctr"/>
            <a:r>
              <a:rPr lang="en-US" sz="3600">
                <a:solidFill>
                  <a:schemeClr val="accent5">
                    <a:lumMod val="75000"/>
                  </a:schemeClr>
                </a:solidFill>
                <a:latin typeface="+mj-lt"/>
              </a:rPr>
              <a:t>TRỢ GIÚP CỦA MÁY TÍNH</a:t>
            </a:r>
          </a:p>
        </p:txBody>
      </p:sp>
      <p:sp>
        <p:nvSpPr>
          <p:cNvPr id="8" name="TextBox 7">
            <a:extLst>
              <a:ext uri="{FF2B5EF4-FFF2-40B4-BE49-F238E27FC236}">
                <a16:creationId xmlns:a16="http://schemas.microsoft.com/office/drawing/2014/main" id="{D05E2FA4-701D-4C92-898E-7EE4AF07FEBA}"/>
              </a:ext>
            </a:extLst>
          </p:cNvPr>
          <p:cNvSpPr txBox="1"/>
          <p:nvPr/>
        </p:nvSpPr>
        <p:spPr>
          <a:xfrm>
            <a:off x="2014486" y="2034356"/>
            <a:ext cx="7673896" cy="2156168"/>
          </a:xfrm>
          <a:prstGeom prst="rect">
            <a:avLst/>
          </a:prstGeom>
          <a:noFill/>
          <a:ln>
            <a:noFill/>
          </a:ln>
        </p:spPr>
        <p:txBody>
          <a:bodyPr wrap="none" rtlCol="0">
            <a:spAutoFit/>
          </a:bodyPr>
          <a:lstStyle/>
          <a:p>
            <a:pPr algn="ctr">
              <a:lnSpc>
                <a:spcPct val="120000"/>
              </a:lnSpc>
            </a:pPr>
            <a:r>
              <a:rPr lang="vi-VN" sz="6000">
                <a:ln w="19050">
                  <a:solidFill>
                    <a:schemeClr val="bg1"/>
                  </a:solidFill>
                </a:ln>
                <a:solidFill>
                  <a:srgbClr val="002060"/>
                </a:solidFill>
                <a:latin typeface="+mj-lt"/>
              </a:rPr>
              <a:t>BÀI </a:t>
            </a:r>
            <a:r>
              <a:rPr lang="en-US" sz="6000">
                <a:ln w="19050">
                  <a:solidFill>
                    <a:schemeClr val="bg1"/>
                  </a:solidFill>
                </a:ln>
                <a:solidFill>
                  <a:srgbClr val="002060"/>
                </a:solidFill>
                <a:latin typeface="+mj-lt"/>
              </a:rPr>
              <a:t>14</a:t>
            </a:r>
            <a:endParaRPr lang="vi-VN" sz="6000">
              <a:ln w="19050">
                <a:solidFill>
                  <a:schemeClr val="bg1"/>
                </a:solidFill>
              </a:ln>
              <a:solidFill>
                <a:srgbClr val="002060"/>
              </a:solidFill>
              <a:latin typeface="+mj-lt"/>
            </a:endParaRPr>
          </a:p>
          <a:p>
            <a:pPr algn="ctr">
              <a:lnSpc>
                <a:spcPct val="120000"/>
              </a:lnSpc>
            </a:pPr>
            <a:r>
              <a:rPr lang="vi-VN" sz="6000">
                <a:ln w="19050">
                  <a:solidFill>
                    <a:schemeClr val="bg1"/>
                  </a:solidFill>
                </a:ln>
                <a:solidFill>
                  <a:srgbClr val="002060"/>
                </a:solidFill>
                <a:latin typeface="+mj-lt"/>
              </a:rPr>
              <a:t>CẤU TRÚC ĐIỀU KHIỂN</a:t>
            </a:r>
            <a:endParaRPr lang="vi-VN" sz="6000" dirty="0">
              <a:ln w="19050">
                <a:solidFill>
                  <a:schemeClr val="bg1"/>
                </a:solidFill>
              </a:ln>
              <a:solidFill>
                <a:srgbClr val="002060"/>
              </a:solidFill>
              <a:latin typeface="+mj-lt"/>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91643" y="422728"/>
            <a:ext cx="10624056" cy="252069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en-US" sz="2400">
                <a:solidFill>
                  <a:schemeClr val="accent1">
                    <a:lumMod val="90000"/>
                    <a:lumOff val="10000"/>
                  </a:schemeClr>
                </a:solidFill>
                <a:latin typeface="UTM Avo" panose="02040603050506020204" pitchFamily="18" charset="0"/>
                <a:cs typeface="Times New Roman" panose="02020603050405020304" pitchFamily="18" charset="0"/>
              </a:rPr>
              <a:t>          </a:t>
            </a:r>
            <a:r>
              <a:rPr lang="vi-VN" sz="2400">
                <a:solidFill>
                  <a:schemeClr val="accent1">
                    <a:lumMod val="90000"/>
                    <a:lumOff val="10000"/>
                  </a:schemeClr>
                </a:solidFill>
                <a:latin typeface="UTM Avo" panose="02040603050506020204" pitchFamily="18" charset="0"/>
                <a:cs typeface="Times New Roman" panose="02020603050405020304" pitchFamily="18" charset="0"/>
              </a:rPr>
              <a:t>Thuật toán so sánh hai giá trị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trả lời </a:t>
            </a:r>
            <a:r>
              <a:rPr lang="vi-VN" sz="2400">
                <a:solidFill>
                  <a:schemeClr val="accent1">
                    <a:lumMod val="90000"/>
                    <a:lumOff val="10000"/>
                  </a:schemeClr>
                </a:solidFill>
                <a:latin typeface="UTM Avo" panose="02040603050506020204" pitchFamily="18" charset="0"/>
                <a:cs typeface="Times New Roman" panose="02020603050405020304" pitchFamily="18" charset="0"/>
              </a:rPr>
              <a:t>và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số bí mật </a:t>
            </a:r>
            <a:r>
              <a:rPr lang="vi-VN" sz="2400">
                <a:solidFill>
                  <a:schemeClr val="accent1">
                    <a:lumMod val="90000"/>
                    <a:lumOff val="10000"/>
                  </a:schemeClr>
                </a:solidFill>
                <a:latin typeface="UTM Avo" panose="02040603050506020204" pitchFamily="18" charset="0"/>
                <a:cs typeface="Times New Roman" panose="02020603050405020304" pitchFamily="18" charset="0"/>
              </a:rPr>
              <a:t>có thể được </a:t>
            </a:r>
            <a:endParaRPr lang="en-US" sz="2400">
              <a:solidFill>
                <a:schemeClr val="accent1">
                  <a:lumMod val="90000"/>
                  <a:lumOff val="10000"/>
                </a:schemeClr>
              </a:solidFill>
              <a:latin typeface="UTM Avo" panose="02040603050506020204" pitchFamily="18" charset="0"/>
              <a:cs typeface="Times New Roman" panose="02020603050405020304" pitchFamily="18" charset="0"/>
            </a:endParaRPr>
          </a:p>
          <a:p>
            <a:pPr marL="93663" lvl="0" algn="just" defTabSz="342900">
              <a:lnSpc>
                <a:spcPct val="135000"/>
              </a:lnSpc>
              <a:defRPr/>
            </a:pPr>
            <a:r>
              <a:rPr lang="en-US" sz="2400">
                <a:solidFill>
                  <a:schemeClr val="accent1">
                    <a:lumMod val="90000"/>
                    <a:lumOff val="10000"/>
                  </a:schemeClr>
                </a:solidFill>
                <a:latin typeface="UTM Avo" panose="02040603050506020204" pitchFamily="18" charset="0"/>
                <a:cs typeface="Times New Roman" panose="02020603050405020304" pitchFamily="18" charset="0"/>
              </a:rPr>
              <a:t>      </a:t>
            </a:r>
            <a:r>
              <a:rPr lang="vi-VN" sz="2400">
                <a:solidFill>
                  <a:schemeClr val="accent1">
                    <a:lumMod val="90000"/>
                    <a:lumOff val="10000"/>
                  </a:schemeClr>
                </a:solidFill>
                <a:latin typeface="UTM Avo" panose="02040603050506020204" pitchFamily="18" charset="0"/>
                <a:cs typeface="Times New Roman" panose="02020603050405020304" pitchFamily="18" charset="0"/>
              </a:rPr>
              <a:t>mô tả dưới dạng cấu trúc rẽ nhánh như trong Hình 14.2a bằng ngôn ngữ tự nhiên. Khoảng cách lề trong bản mô tả nhăm xác định hướng thực hiện mệnh lệnh sau mỗi lần kiểm tra. Sơ đồ của thuật toán này được cho </a:t>
            </a:r>
            <a:r>
              <a:rPr lang="en-US" sz="2400">
                <a:solidFill>
                  <a:schemeClr val="accent1">
                    <a:lumMod val="90000"/>
                    <a:lumOff val="10000"/>
                  </a:schemeClr>
                </a:solidFill>
                <a:latin typeface="UTM Avo" panose="02040603050506020204" pitchFamily="18" charset="0"/>
                <a:cs typeface="Times New Roman" panose="02020603050405020304" pitchFamily="18" charset="0"/>
              </a:rPr>
              <a:t>tr</a:t>
            </a:r>
            <a:r>
              <a:rPr lang="vi-VN" sz="2400">
                <a:solidFill>
                  <a:schemeClr val="accent1">
                    <a:lumMod val="90000"/>
                    <a:lumOff val="10000"/>
                  </a:schemeClr>
                </a:solidFill>
                <a:latin typeface="UTM Avo" panose="02040603050506020204" pitchFamily="18" charset="0"/>
                <a:cs typeface="Times New Roman" panose="02020603050405020304" pitchFamily="18" charset="0"/>
              </a:rPr>
              <a:t>ong Hình 14.2b.</a:t>
            </a:r>
          </a:p>
        </p:txBody>
      </p:sp>
      <p:pic>
        <p:nvPicPr>
          <p:cNvPr id="3" name="Picture 2">
            <a:extLst>
              <a:ext uri="{FF2B5EF4-FFF2-40B4-BE49-F238E27FC236}">
                <a16:creationId xmlns:a16="http://schemas.microsoft.com/office/drawing/2014/main" id="{A424DCCC-94FA-4427-BB17-AEB03A5904EC}"/>
              </a:ext>
            </a:extLst>
          </p:cNvPr>
          <p:cNvPicPr>
            <a:picLocks noChangeAspect="1"/>
          </p:cNvPicPr>
          <p:nvPr/>
        </p:nvPicPr>
        <p:blipFill>
          <a:blip r:embed="rId3"/>
          <a:stretch>
            <a:fillRect/>
          </a:stretch>
        </p:blipFill>
        <p:spPr>
          <a:xfrm>
            <a:off x="1724571" y="2943418"/>
            <a:ext cx="8742857" cy="2904762"/>
          </a:xfrm>
          <a:prstGeom prst="rect">
            <a:avLst/>
          </a:prstGeom>
        </p:spPr>
      </p:pic>
      <p:sp>
        <p:nvSpPr>
          <p:cNvPr id="7" name="TextBox 6">
            <a:extLst>
              <a:ext uri="{FF2B5EF4-FFF2-40B4-BE49-F238E27FC236}">
                <a16:creationId xmlns:a16="http://schemas.microsoft.com/office/drawing/2014/main" id="{CCAF52C8-02D5-49F5-B7B5-DDEA269DFCE4}"/>
              </a:ext>
            </a:extLst>
          </p:cNvPr>
          <p:cNvSpPr txBox="1"/>
          <p:nvPr/>
        </p:nvSpPr>
        <p:spPr>
          <a:xfrm>
            <a:off x="1062991" y="5961627"/>
            <a:ext cx="5094300" cy="869533"/>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ctr" defTabSz="342900">
              <a:lnSpc>
                <a:spcPct val="135000"/>
              </a:lnSpc>
              <a:defRPr/>
            </a:pPr>
            <a:r>
              <a:rPr lang="vi-VN" sz="2000" i="1">
                <a:solidFill>
                  <a:schemeClr val="accent1">
                    <a:lumMod val="90000"/>
                    <a:lumOff val="10000"/>
                  </a:schemeClr>
                </a:solidFill>
                <a:latin typeface="UTM Avo" panose="02040603050506020204" pitchFamily="18" charset="0"/>
                <a:cs typeface="Times New Roman" panose="02020603050405020304" pitchFamily="18" charset="0"/>
              </a:rPr>
              <a:t>a) Mô t</a:t>
            </a:r>
            <a:r>
              <a:rPr lang="en-US" sz="2000" i="1">
                <a:solidFill>
                  <a:schemeClr val="accent1">
                    <a:lumMod val="90000"/>
                    <a:lumOff val="10000"/>
                  </a:schemeClr>
                </a:solidFill>
                <a:latin typeface="UTM Avo" panose="02040603050506020204" pitchFamily="18" charset="0"/>
                <a:cs typeface="Times New Roman" panose="02020603050405020304" pitchFamily="18" charset="0"/>
              </a:rPr>
              <a:t>ả</a:t>
            </a:r>
            <a:r>
              <a:rPr lang="vi-VN" sz="2000" i="1">
                <a:solidFill>
                  <a:schemeClr val="accent1">
                    <a:lumMod val="90000"/>
                    <a:lumOff val="10000"/>
                  </a:schemeClr>
                </a:solidFill>
                <a:latin typeface="UTM Avo" panose="02040603050506020204" pitchFamily="18" charset="0"/>
                <a:cs typeface="Times New Roman" panose="02020603050405020304" pitchFamily="18" charset="0"/>
              </a:rPr>
              <a:t> thuật toán so sánh hai giá trị</a:t>
            </a:r>
          </a:p>
          <a:p>
            <a:pPr marL="93663" lvl="0" algn="ctr" defTabSz="342900">
              <a:lnSpc>
                <a:spcPct val="135000"/>
              </a:lnSpc>
              <a:defRPr/>
            </a:pPr>
            <a:r>
              <a:rPr lang="vi-VN" sz="2000" i="1">
                <a:solidFill>
                  <a:schemeClr val="bg1"/>
                </a:solidFill>
                <a:latin typeface="UTM Avo" panose="02040603050506020204" pitchFamily="18" charset="0"/>
                <a:cs typeface="Times New Roman" panose="02020603050405020304" pitchFamily="18" charset="0"/>
              </a:rPr>
              <a:t>bằng c</a:t>
            </a:r>
            <a:r>
              <a:rPr lang="en-US" sz="2000" i="1">
                <a:solidFill>
                  <a:schemeClr val="bg1"/>
                </a:solidFill>
                <a:latin typeface="UTM Avo" panose="02040603050506020204" pitchFamily="18" charset="0"/>
                <a:cs typeface="Times New Roman" panose="02020603050405020304" pitchFamily="18" charset="0"/>
              </a:rPr>
              <a:t>ấ</a:t>
            </a:r>
            <a:r>
              <a:rPr lang="vi-VN" sz="2000" i="1">
                <a:solidFill>
                  <a:schemeClr val="bg1"/>
                </a:solidFill>
                <a:latin typeface="UTM Avo" panose="02040603050506020204" pitchFamily="18" charset="0"/>
                <a:cs typeface="Times New Roman" panose="02020603050405020304" pitchFamily="18" charset="0"/>
              </a:rPr>
              <a:t>u trúc r</a:t>
            </a:r>
            <a:r>
              <a:rPr lang="en-US" sz="2000" i="1">
                <a:solidFill>
                  <a:schemeClr val="bg1"/>
                </a:solidFill>
                <a:latin typeface="UTM Avo" panose="02040603050506020204" pitchFamily="18" charset="0"/>
                <a:cs typeface="Times New Roman" panose="02020603050405020304" pitchFamily="18" charset="0"/>
              </a:rPr>
              <a:t>ẽ </a:t>
            </a:r>
            <a:r>
              <a:rPr lang="vi-VN" sz="2000" i="1">
                <a:solidFill>
                  <a:schemeClr val="bg1"/>
                </a:solidFill>
                <a:latin typeface="UTM Avo" panose="02040603050506020204" pitchFamily="18" charset="0"/>
                <a:cs typeface="Times New Roman" panose="02020603050405020304" pitchFamily="18" charset="0"/>
              </a:rPr>
              <a:t>nh</a:t>
            </a:r>
            <a:r>
              <a:rPr lang="en-US" sz="2000" i="1">
                <a:solidFill>
                  <a:schemeClr val="bg1"/>
                </a:solidFill>
                <a:latin typeface="UTM Avo" panose="02040603050506020204" pitchFamily="18" charset="0"/>
                <a:cs typeface="Times New Roman" panose="02020603050405020304" pitchFamily="18" charset="0"/>
              </a:rPr>
              <a:t>á</a:t>
            </a:r>
            <a:r>
              <a:rPr lang="vi-VN" sz="2000" i="1">
                <a:solidFill>
                  <a:schemeClr val="bg1"/>
                </a:solidFill>
                <a:latin typeface="UTM Avo" panose="02040603050506020204" pitchFamily="18" charset="0"/>
                <a:cs typeface="Times New Roman" panose="02020603050405020304" pitchFamily="18" charset="0"/>
              </a:rPr>
              <a:t>nh</a:t>
            </a:r>
          </a:p>
        </p:txBody>
      </p:sp>
      <p:sp>
        <p:nvSpPr>
          <p:cNvPr id="8" name="TextBox 7">
            <a:extLst>
              <a:ext uri="{FF2B5EF4-FFF2-40B4-BE49-F238E27FC236}">
                <a16:creationId xmlns:a16="http://schemas.microsoft.com/office/drawing/2014/main" id="{B4B50B48-8C64-4092-974B-5EE054BF50E9}"/>
              </a:ext>
            </a:extLst>
          </p:cNvPr>
          <p:cNvSpPr txBox="1"/>
          <p:nvPr/>
        </p:nvSpPr>
        <p:spPr>
          <a:xfrm>
            <a:off x="6003671" y="5965218"/>
            <a:ext cx="4938090" cy="45403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ctr" defTabSz="342900">
              <a:lnSpc>
                <a:spcPct val="135000"/>
              </a:lnSpc>
              <a:defRPr/>
            </a:pPr>
            <a:r>
              <a:rPr lang="vi-VN" sz="2000" i="1">
                <a:solidFill>
                  <a:schemeClr val="accent1">
                    <a:lumMod val="90000"/>
                    <a:lumOff val="10000"/>
                  </a:schemeClr>
                </a:solidFill>
                <a:latin typeface="UTM Avo" panose="02040603050506020204" pitchFamily="18" charset="0"/>
                <a:cs typeface="Times New Roman" panose="02020603050405020304" pitchFamily="18" charset="0"/>
              </a:rPr>
              <a:t>b) Sơ đ</a:t>
            </a:r>
            <a:r>
              <a:rPr lang="en-US" sz="2000" i="1">
                <a:solidFill>
                  <a:schemeClr val="accent1">
                    <a:lumMod val="90000"/>
                    <a:lumOff val="10000"/>
                  </a:schemeClr>
                </a:solidFill>
                <a:latin typeface="UTM Avo" panose="02040603050506020204" pitchFamily="18" charset="0"/>
                <a:cs typeface="Times New Roman" panose="02020603050405020304" pitchFamily="18" charset="0"/>
              </a:rPr>
              <a:t>ồ</a:t>
            </a:r>
            <a:r>
              <a:rPr lang="vi-VN" sz="2000" i="1">
                <a:solidFill>
                  <a:schemeClr val="accent1">
                    <a:lumMod val="90000"/>
                    <a:lumOff val="10000"/>
                  </a:schemeClr>
                </a:solidFill>
                <a:latin typeface="UTM Avo" panose="02040603050506020204" pitchFamily="18" charset="0"/>
                <a:cs typeface="Times New Roman" panose="02020603050405020304" pitchFamily="18" charset="0"/>
              </a:rPr>
              <a:t> thuật to</a:t>
            </a:r>
            <a:r>
              <a:rPr lang="en-US" sz="2000" i="1">
                <a:solidFill>
                  <a:schemeClr val="accent1">
                    <a:lumMod val="90000"/>
                    <a:lumOff val="10000"/>
                  </a:schemeClr>
                </a:solidFill>
                <a:latin typeface="UTM Avo" panose="02040603050506020204" pitchFamily="18" charset="0"/>
                <a:cs typeface="Times New Roman" panose="02020603050405020304" pitchFamily="18" charset="0"/>
              </a:rPr>
              <a:t>á</a:t>
            </a:r>
            <a:r>
              <a:rPr lang="vi-VN" sz="2000" i="1">
                <a:solidFill>
                  <a:schemeClr val="accent1">
                    <a:lumMod val="90000"/>
                    <a:lumOff val="10000"/>
                  </a:schemeClr>
                </a:solidFill>
                <a:latin typeface="UTM Avo" panose="02040603050506020204" pitchFamily="18" charset="0"/>
                <a:cs typeface="Times New Roman" panose="02020603050405020304" pitchFamily="18" charset="0"/>
              </a:rPr>
              <a:t>n so sánh hai giá trị</a:t>
            </a:r>
            <a:endParaRPr lang="vi-VN" sz="2000" i="1">
              <a:solidFill>
                <a:schemeClr val="bg1"/>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48881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542CA1B9-98E0-402C-A1B5-D60D02CCA27D}"/>
              </a:ext>
            </a:extLst>
          </p:cNvPr>
          <p:cNvSpPr/>
          <p:nvPr/>
        </p:nvSpPr>
        <p:spPr>
          <a:xfrm>
            <a:off x="1495865" y="1051560"/>
            <a:ext cx="9636368" cy="2780706"/>
          </a:xfrm>
          <a:prstGeom prst="wedgeRoundRectCallout">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5" name="TextBox 24">
            <a:extLst>
              <a:ext uri="{FF2B5EF4-FFF2-40B4-BE49-F238E27FC236}">
                <a16:creationId xmlns:a16="http://schemas.microsoft.com/office/drawing/2014/main" id="{1814B9E2-EBA0-4B30-A5BC-95144377C64E}"/>
              </a:ext>
            </a:extLst>
          </p:cNvPr>
          <p:cNvSpPr txBox="1"/>
          <p:nvPr/>
        </p:nvSpPr>
        <p:spPr>
          <a:xfrm>
            <a:off x="1495864" y="1181568"/>
            <a:ext cx="9636369" cy="252069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6">
                    <a:lumMod val="50000"/>
                  </a:schemeClr>
                </a:solidFill>
                <a:latin typeface="UTM Avo" panose="02040603050506020204" pitchFamily="18" charset="0"/>
                <a:cs typeface="Times New Roman" panose="02020603050405020304" pitchFamily="18" charset="0"/>
              </a:rPr>
              <a:t>Trong ngôn ngữ lập trình trực quan, cấu trúc rẽ nhánh được thể hiện bằng khối lệnh chứa một điều kiện hay một biểu thức l</a:t>
            </a:r>
            <a:r>
              <a:rPr lang="en-US" sz="2400">
                <a:solidFill>
                  <a:schemeClr val="accent6">
                    <a:lumMod val="50000"/>
                  </a:schemeClr>
                </a:solidFill>
                <a:latin typeface="UTM Avo" panose="02040603050506020204" pitchFamily="18" charset="0"/>
                <a:cs typeface="Times New Roman" panose="02020603050405020304" pitchFamily="18" charset="0"/>
              </a:rPr>
              <a:t>o</a:t>
            </a:r>
            <a:r>
              <a:rPr lang="vi-VN" sz="2400">
                <a:solidFill>
                  <a:schemeClr val="accent6">
                    <a:lumMod val="50000"/>
                  </a:schemeClr>
                </a:solidFill>
                <a:latin typeface="UTM Avo" panose="02040603050506020204" pitchFamily="18" charset="0"/>
                <a:cs typeface="Times New Roman" panose="02020603050405020304" pitchFamily="18" charset="0"/>
              </a:rPr>
              <a:t>gic. Tuỳ tình huống, điều kiện này nhận giá trị đúng hay sai, chương trình sẽ định hướng đến khối lệnh tiếp theo để máy tính thực hiện. </a:t>
            </a:r>
            <a:endParaRPr kumimoji="0" lang="en-US" sz="2400" i="0" u="none" strike="noStrike" kern="1200" cap="none" spc="0" normalizeH="0" baseline="0" noProof="0">
              <a:ln>
                <a:noFill/>
              </a:ln>
              <a:solidFill>
                <a:schemeClr val="accent6">
                  <a:lumMod val="50000"/>
                </a:schemeClr>
              </a:solidFill>
              <a:effectLst/>
              <a:uLnTx/>
              <a:uFillTx/>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D26561E-80D9-4F44-8709-12DFBC2C0330}"/>
              </a:ext>
            </a:extLst>
          </p:cNvPr>
          <p:cNvPicPr>
            <a:picLocks noChangeAspect="1"/>
          </p:cNvPicPr>
          <p:nvPr/>
        </p:nvPicPr>
        <p:blipFill>
          <a:blip r:embed="rId2">
            <a:extLst>
              <a:ext uri="{28A0092B-C50C-407E-A947-70E740481C1C}">
                <a14:useLocalDpi xmlns:a14="http://schemas.microsoft.com/office/drawing/2010/main" val="0"/>
              </a:ext>
            </a:extLst>
          </a:blip>
          <a:srcRect l="5478" r="5478"/>
          <a:stretch/>
        </p:blipFill>
        <p:spPr>
          <a:xfrm flipH="1">
            <a:off x="444500" y="3627374"/>
            <a:ext cx="2694214" cy="3025734"/>
          </a:xfrm>
          <a:prstGeom prst="rect">
            <a:avLst/>
          </a:prstGeom>
        </p:spPr>
      </p:pic>
    </p:spTree>
    <p:extLst>
      <p:ext uri="{BB962C8B-B14F-4D97-AF65-F5344CB8AC3E}">
        <p14:creationId xmlns:p14="http://schemas.microsoft.com/office/powerpoint/2010/main" val="383903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883">
            <a:extLst>
              <a:ext uri="{FF2B5EF4-FFF2-40B4-BE49-F238E27FC236}">
                <a16:creationId xmlns:a16="http://schemas.microsoft.com/office/drawing/2014/main" id="{346365D7-1F4A-47CA-9276-38956FCC1DAF}"/>
              </a:ext>
            </a:extLst>
          </p:cNvPr>
          <p:cNvPicPr/>
          <p:nvPr/>
        </p:nvPicPr>
        <p:blipFill>
          <a:blip r:embed="rId2"/>
          <a:stretch/>
        </p:blipFill>
        <p:spPr>
          <a:xfrm>
            <a:off x="767396" y="1650077"/>
            <a:ext cx="3127165" cy="1601412"/>
          </a:xfrm>
          <a:prstGeom prst="rect">
            <a:avLst/>
          </a:prstGeom>
        </p:spPr>
      </p:pic>
      <p:pic>
        <p:nvPicPr>
          <p:cNvPr id="3" name="Shape 887">
            <a:extLst>
              <a:ext uri="{FF2B5EF4-FFF2-40B4-BE49-F238E27FC236}">
                <a16:creationId xmlns:a16="http://schemas.microsoft.com/office/drawing/2014/main" id="{88F8A27E-FECA-4E76-B300-480F904CF0FD}"/>
              </a:ext>
            </a:extLst>
          </p:cNvPr>
          <p:cNvPicPr/>
          <p:nvPr/>
        </p:nvPicPr>
        <p:blipFill>
          <a:blip r:embed="rId3"/>
          <a:stretch/>
        </p:blipFill>
        <p:spPr>
          <a:xfrm>
            <a:off x="4595177" y="1650077"/>
            <a:ext cx="2639338" cy="2111740"/>
          </a:xfrm>
          <a:prstGeom prst="rect">
            <a:avLst/>
          </a:prstGeom>
        </p:spPr>
      </p:pic>
      <p:pic>
        <p:nvPicPr>
          <p:cNvPr id="4" name="Shape 891">
            <a:extLst>
              <a:ext uri="{FF2B5EF4-FFF2-40B4-BE49-F238E27FC236}">
                <a16:creationId xmlns:a16="http://schemas.microsoft.com/office/drawing/2014/main" id="{BDDB2C07-1CCC-49EA-83DB-DD200C2B138D}"/>
              </a:ext>
            </a:extLst>
          </p:cNvPr>
          <p:cNvPicPr/>
          <p:nvPr/>
        </p:nvPicPr>
        <p:blipFill>
          <a:blip r:embed="rId4"/>
          <a:stretch/>
        </p:blipFill>
        <p:spPr>
          <a:xfrm>
            <a:off x="8105457" y="1650077"/>
            <a:ext cx="3004503" cy="2683827"/>
          </a:xfrm>
          <a:prstGeom prst="rect">
            <a:avLst/>
          </a:prstGeom>
        </p:spPr>
      </p:pic>
      <p:sp>
        <p:nvSpPr>
          <p:cNvPr id="5" name="TextBox 4">
            <a:extLst>
              <a:ext uri="{FF2B5EF4-FFF2-40B4-BE49-F238E27FC236}">
                <a16:creationId xmlns:a16="http://schemas.microsoft.com/office/drawing/2014/main" id="{E49E8FC9-DB9E-4B00-841F-2E1B2BD974F1}"/>
              </a:ext>
            </a:extLst>
          </p:cNvPr>
          <p:cNvSpPr txBox="1"/>
          <p:nvPr/>
        </p:nvSpPr>
        <p:spPr>
          <a:xfrm>
            <a:off x="691643" y="422728"/>
            <a:ext cx="10624056" cy="102489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Hình 14.3c mô tả đoạn chương trình Scratch so sánh giá trị hai biến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tr</a:t>
            </a:r>
            <a:r>
              <a:rPr lang="en-US" sz="2400" b="1">
                <a:solidFill>
                  <a:schemeClr val="accent1">
                    <a:lumMod val="90000"/>
                    <a:lumOff val="10000"/>
                  </a:schemeClr>
                </a:solidFill>
                <a:latin typeface="UTM Avo" panose="02040603050506020204" pitchFamily="18" charset="0"/>
                <a:cs typeface="Times New Roman" panose="02020603050405020304" pitchFamily="18" charset="0"/>
              </a:rPr>
              <a:t>ả</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 lời </a:t>
            </a:r>
            <a:r>
              <a:rPr lang="vi-VN" sz="2400">
                <a:solidFill>
                  <a:schemeClr val="accent1">
                    <a:lumMod val="90000"/>
                    <a:lumOff val="10000"/>
                  </a:schemeClr>
                </a:solidFill>
                <a:latin typeface="UTM Avo" panose="02040603050506020204" pitchFamily="18" charset="0"/>
                <a:cs typeface="Times New Roman" panose="02020603050405020304" pitchFamily="18" charset="0"/>
              </a:rPr>
              <a:t>và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số bí mật </a:t>
            </a:r>
            <a:r>
              <a:rPr lang="vi-VN" sz="2400">
                <a:solidFill>
                  <a:schemeClr val="accent1">
                    <a:lumMod val="90000"/>
                    <a:lumOff val="10000"/>
                  </a:schemeClr>
                </a:solidFill>
                <a:latin typeface="UTM Avo" panose="02040603050506020204" pitchFamily="18" charset="0"/>
                <a:cs typeface="Times New Roman" panose="02020603050405020304" pitchFamily="18" charset="0"/>
              </a:rPr>
              <a:t>để hiển thị thông báo tương ứng.</a:t>
            </a:r>
          </a:p>
        </p:txBody>
      </p:sp>
      <p:sp>
        <p:nvSpPr>
          <p:cNvPr id="6" name="TextBox 5">
            <a:extLst>
              <a:ext uri="{FF2B5EF4-FFF2-40B4-BE49-F238E27FC236}">
                <a16:creationId xmlns:a16="http://schemas.microsoft.com/office/drawing/2014/main" id="{236D4112-05E8-4E03-8333-7626F9776E73}"/>
              </a:ext>
            </a:extLst>
          </p:cNvPr>
          <p:cNvSpPr txBox="1"/>
          <p:nvPr/>
        </p:nvSpPr>
        <p:spPr>
          <a:xfrm>
            <a:off x="422910" y="3327050"/>
            <a:ext cx="3829775" cy="45403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ctr" defTabSz="342900">
              <a:lnSpc>
                <a:spcPct val="135000"/>
              </a:lnSpc>
              <a:defRPr/>
            </a:pPr>
            <a:r>
              <a:rPr lang="vi-VN" sz="2000" i="1">
                <a:solidFill>
                  <a:schemeClr val="accent1">
                    <a:lumMod val="90000"/>
                    <a:lumOff val="10000"/>
                  </a:schemeClr>
                </a:solidFill>
                <a:latin typeface="UTM Avo" panose="02040603050506020204" pitchFamily="18" charset="0"/>
                <a:cs typeface="Times New Roman" panose="02020603050405020304" pitchFamily="18" charset="0"/>
              </a:rPr>
              <a:t>a) Cấu trúc r</a:t>
            </a:r>
            <a:r>
              <a:rPr lang="en-US" sz="2000" i="1">
                <a:solidFill>
                  <a:schemeClr val="accent1">
                    <a:lumMod val="90000"/>
                    <a:lumOff val="10000"/>
                  </a:schemeClr>
                </a:solidFill>
                <a:latin typeface="UTM Avo" panose="02040603050506020204" pitchFamily="18" charset="0"/>
                <a:cs typeface="Times New Roman" panose="02020603050405020304" pitchFamily="18" charset="0"/>
              </a:rPr>
              <a:t>ẽ</a:t>
            </a:r>
            <a:r>
              <a:rPr lang="vi-VN" sz="2000" i="1">
                <a:solidFill>
                  <a:schemeClr val="accent1">
                    <a:lumMod val="90000"/>
                    <a:lumOff val="10000"/>
                  </a:schemeClr>
                </a:solidFill>
                <a:latin typeface="UTM Avo" panose="02040603050506020204" pitchFamily="18" charset="0"/>
                <a:cs typeface="Times New Roman" panose="02020603050405020304" pitchFamily="18" charset="0"/>
              </a:rPr>
              <a:t> nh</a:t>
            </a:r>
            <a:r>
              <a:rPr lang="en-US" sz="2000" i="1">
                <a:solidFill>
                  <a:schemeClr val="accent1">
                    <a:lumMod val="90000"/>
                    <a:lumOff val="10000"/>
                  </a:schemeClr>
                </a:solidFill>
                <a:latin typeface="UTM Avo" panose="02040603050506020204" pitchFamily="18" charset="0"/>
                <a:cs typeface="Times New Roman" panose="02020603050405020304" pitchFamily="18" charset="0"/>
              </a:rPr>
              <a:t>á</a:t>
            </a:r>
            <a:r>
              <a:rPr lang="vi-VN" sz="2000" i="1">
                <a:solidFill>
                  <a:schemeClr val="accent1">
                    <a:lumMod val="90000"/>
                    <a:lumOff val="10000"/>
                  </a:schemeClr>
                </a:solidFill>
                <a:latin typeface="UTM Avo" panose="02040603050506020204" pitchFamily="18" charset="0"/>
                <a:cs typeface="Times New Roman" panose="02020603050405020304" pitchFamily="18" charset="0"/>
              </a:rPr>
              <a:t>nh khuyết</a:t>
            </a:r>
            <a:endParaRPr lang="vi-VN" sz="2000" i="1">
              <a:solidFill>
                <a:schemeClr val="bg1"/>
              </a:solidFill>
              <a:latin typeface="UTM Avo" panose="020406030505060202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118D7D4-7D7A-4773-9490-7F57FF1CEC08}"/>
              </a:ext>
            </a:extLst>
          </p:cNvPr>
          <p:cNvSpPr txBox="1"/>
          <p:nvPr/>
        </p:nvSpPr>
        <p:spPr>
          <a:xfrm>
            <a:off x="3758665" y="3964270"/>
            <a:ext cx="4312362" cy="45403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ctr" defTabSz="342900">
              <a:lnSpc>
                <a:spcPct val="135000"/>
              </a:lnSpc>
              <a:defRPr/>
            </a:pPr>
            <a:r>
              <a:rPr lang="vi-VN" sz="2000" i="1">
                <a:solidFill>
                  <a:schemeClr val="accent1">
                    <a:lumMod val="90000"/>
                    <a:lumOff val="10000"/>
                  </a:schemeClr>
                </a:solidFill>
                <a:latin typeface="UTM Avo" panose="02040603050506020204" pitchFamily="18" charset="0"/>
                <a:cs typeface="Times New Roman" panose="02020603050405020304" pitchFamily="18" charset="0"/>
              </a:rPr>
              <a:t>b) Cấu trúc rẽ nhánh đầy đ</a:t>
            </a:r>
            <a:r>
              <a:rPr lang="en-US" sz="2000" i="1">
                <a:solidFill>
                  <a:schemeClr val="accent1">
                    <a:lumMod val="90000"/>
                    <a:lumOff val="10000"/>
                  </a:schemeClr>
                </a:solidFill>
                <a:latin typeface="UTM Avo" panose="02040603050506020204" pitchFamily="18" charset="0"/>
                <a:cs typeface="Times New Roman" panose="02020603050405020304" pitchFamily="18" charset="0"/>
              </a:rPr>
              <a:t>ủ</a:t>
            </a:r>
            <a:endParaRPr lang="vi-VN" sz="2000" i="1">
              <a:solidFill>
                <a:schemeClr val="bg1"/>
              </a:solidFill>
              <a:latin typeface="UTM Avo" panose="020406030505060202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F0F17CB-EE2C-4018-9407-E5895FA867B5}"/>
              </a:ext>
            </a:extLst>
          </p:cNvPr>
          <p:cNvSpPr txBox="1"/>
          <p:nvPr/>
        </p:nvSpPr>
        <p:spPr>
          <a:xfrm>
            <a:off x="7930351" y="4517089"/>
            <a:ext cx="3244672" cy="45403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ctr" defTabSz="342900">
              <a:lnSpc>
                <a:spcPct val="135000"/>
              </a:lnSpc>
              <a:defRPr/>
            </a:pPr>
            <a:r>
              <a:rPr lang="it-IT" sz="2000" i="1">
                <a:solidFill>
                  <a:schemeClr val="accent1">
                    <a:lumMod val="90000"/>
                    <a:lumOff val="10000"/>
                  </a:schemeClr>
                </a:solidFill>
                <a:latin typeface="UTM Avo" panose="02040603050506020204" pitchFamily="18" charset="0"/>
                <a:cs typeface="Times New Roman" panose="02020603050405020304" pitchFamily="18" charset="0"/>
              </a:rPr>
              <a:t>c) So sánh và trả lời</a:t>
            </a:r>
            <a:endParaRPr lang="vi-VN" sz="2000" i="1">
              <a:solidFill>
                <a:schemeClr val="bg1"/>
              </a:solidFill>
              <a:latin typeface="UTM Avo" panose="020406030505060202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70A644A2-E463-4AF4-8753-91ED0621C4EA}"/>
              </a:ext>
            </a:extLst>
          </p:cNvPr>
          <p:cNvSpPr txBox="1"/>
          <p:nvPr/>
        </p:nvSpPr>
        <p:spPr>
          <a:xfrm>
            <a:off x="761112" y="4932748"/>
            <a:ext cx="10624056" cy="152349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Cấu trúc rẽ nhánh có hai dạng,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dạng khuyết </a:t>
            </a:r>
            <a:r>
              <a:rPr lang="vi-VN" sz="2400">
                <a:solidFill>
                  <a:schemeClr val="accent1">
                    <a:lumMod val="90000"/>
                    <a:lumOff val="10000"/>
                  </a:schemeClr>
                </a:solidFill>
                <a:latin typeface="UTM Avo" panose="02040603050506020204" pitchFamily="18" charset="0"/>
                <a:cs typeface="Times New Roman" panose="02020603050405020304" pitchFamily="18" charset="0"/>
              </a:rPr>
              <a:t>và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dạng đầy đủ</a:t>
            </a:r>
            <a:r>
              <a:rPr lang="vi-VN" sz="2400">
                <a:solidFill>
                  <a:schemeClr val="accent1">
                    <a:lumMod val="90000"/>
                    <a:lumOff val="10000"/>
                  </a:schemeClr>
                </a:solidFill>
                <a:latin typeface="UTM Avo" panose="02040603050506020204" pitchFamily="18" charset="0"/>
                <a:cs typeface="Times New Roman" panose="02020603050405020304" pitchFamily="18" charset="0"/>
              </a:rPr>
              <a:t>. </a:t>
            </a:r>
            <a:endParaRPr lang="en-US" sz="2400">
              <a:solidFill>
                <a:schemeClr val="accent1">
                  <a:lumMod val="90000"/>
                  <a:lumOff val="10000"/>
                </a:schemeClr>
              </a:solidFill>
              <a:latin typeface="UTM Avo" panose="02040603050506020204" pitchFamily="18" charset="0"/>
              <a:cs typeface="Times New Roman" panose="02020603050405020304" pitchFamily="18" charset="0"/>
            </a:endParaRPr>
          </a:p>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Các hình 14.3a và 14.3b lần lượt thể hiện khối lệnh rẽ nhánh khuyết và rẽ nhánh đầy đủ trong ngôn ngữ lập trình Scratch.</a:t>
            </a:r>
          </a:p>
        </p:txBody>
      </p:sp>
    </p:spTree>
    <p:extLst>
      <p:ext uri="{BB962C8B-B14F-4D97-AF65-F5344CB8AC3E}">
        <p14:creationId xmlns:p14="http://schemas.microsoft.com/office/powerpoint/2010/main" val="82220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50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760224" y="1308453"/>
            <a:ext cx="10624056" cy="202209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Trong trò chơi, việc đoán số không ch</a:t>
            </a:r>
            <a:r>
              <a:rPr lang="en-US" sz="2400">
                <a:solidFill>
                  <a:schemeClr val="accent1">
                    <a:lumMod val="90000"/>
                    <a:lumOff val="10000"/>
                  </a:schemeClr>
                </a:solidFill>
                <a:latin typeface="UTM Avo" panose="02040603050506020204" pitchFamily="18" charset="0"/>
                <a:cs typeface="Times New Roman" panose="02020603050405020304" pitchFamily="18" charset="0"/>
              </a:rPr>
              <a:t>ỉ</a:t>
            </a:r>
            <a:r>
              <a:rPr lang="vi-VN" sz="2400">
                <a:solidFill>
                  <a:schemeClr val="accent1">
                    <a:lumMod val="90000"/>
                    <a:lumOff val="10000"/>
                  </a:schemeClr>
                </a:solidFill>
                <a:latin typeface="UTM Avo" panose="02040603050506020204" pitchFamily="18" charset="0"/>
                <a:cs typeface="Times New Roman" panose="02020603050405020304" pitchFamily="18" charset="0"/>
              </a:rPr>
              <a:t> được thực hiện một lần mà được người chơi thực hiện lặp lại cho đến khi đoán đúng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số bí mật</a:t>
            </a:r>
            <a:r>
              <a:rPr lang="vi-VN" sz="2400">
                <a:solidFill>
                  <a:schemeClr val="accent1">
                    <a:lumMod val="90000"/>
                    <a:lumOff val="10000"/>
                  </a:schemeClr>
                </a:solidFill>
                <a:latin typeface="UTM Avo" panose="02040603050506020204" pitchFamily="18" charset="0"/>
                <a:cs typeface="Times New Roman" panose="02020603050405020304" pitchFamily="18" charset="0"/>
              </a:rPr>
              <a:t>. Mỗi khi người chơi đoán sai, máy tính h</a:t>
            </a:r>
            <a:r>
              <a:rPr lang="en-US" sz="2400">
                <a:solidFill>
                  <a:schemeClr val="accent1">
                    <a:lumMod val="90000"/>
                    <a:lumOff val="10000"/>
                  </a:schemeClr>
                </a:solidFill>
                <a:latin typeface="UTM Avo" panose="02040603050506020204" pitchFamily="18" charset="0"/>
                <a:cs typeface="Times New Roman" panose="02020603050405020304" pitchFamily="18" charset="0"/>
              </a:rPr>
              <a:t>ỏ</a:t>
            </a:r>
            <a:r>
              <a:rPr lang="vi-VN" sz="2400">
                <a:solidFill>
                  <a:schemeClr val="accent1">
                    <a:lumMod val="90000"/>
                    <a:lumOff val="10000"/>
                  </a:schemeClr>
                </a:solidFill>
                <a:latin typeface="UTM Avo" panose="02040603050506020204" pitchFamily="18" charset="0"/>
                <a:cs typeface="Times New Roman" panose="02020603050405020304" pitchFamily="18" charset="0"/>
              </a:rPr>
              <a:t>i lại và câu trả lời mới lại được đem ra so sánh với số bí mật.</a:t>
            </a:r>
          </a:p>
        </p:txBody>
      </p:sp>
      <p:sp>
        <p:nvSpPr>
          <p:cNvPr id="6" name="TextBox 5">
            <a:extLst>
              <a:ext uri="{FF2B5EF4-FFF2-40B4-BE49-F238E27FC236}">
                <a16:creationId xmlns:a16="http://schemas.microsoft.com/office/drawing/2014/main" id="{C45C759F-F354-4E48-BB32-9A175521C289}"/>
              </a:ext>
            </a:extLst>
          </p:cNvPr>
          <p:cNvSpPr txBox="1"/>
          <p:nvPr/>
        </p:nvSpPr>
        <p:spPr>
          <a:xfrm>
            <a:off x="1446024" y="634523"/>
            <a:ext cx="3743196" cy="53283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en-US" sz="2400" b="1">
                <a:solidFill>
                  <a:schemeClr val="accent1">
                    <a:lumMod val="90000"/>
                    <a:lumOff val="10000"/>
                  </a:schemeClr>
                </a:solidFill>
                <a:latin typeface="UTM Avo" panose="02040603050506020204" pitchFamily="18" charset="0"/>
                <a:cs typeface="Times New Roman" panose="02020603050405020304" pitchFamily="18" charset="0"/>
              </a:rPr>
              <a:t>c) Cấu trúc lặp</a:t>
            </a:r>
            <a:endParaRPr lang="vi-VN" sz="2400" b="1">
              <a:solidFill>
                <a:schemeClr val="accent1">
                  <a:lumMod val="90000"/>
                  <a:lumOff val="10000"/>
                </a:schemeClr>
              </a:solidFill>
              <a:latin typeface="UTM Avo" panose="020406030505060202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1B7F2B9-B498-4398-84C3-B1A350B06519}"/>
              </a:ext>
            </a:extLst>
          </p:cNvPr>
          <p:cNvSpPr txBox="1"/>
          <p:nvPr/>
        </p:nvSpPr>
        <p:spPr>
          <a:xfrm>
            <a:off x="760224" y="3471637"/>
            <a:ext cx="10624056" cy="152349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b="1">
                <a:solidFill>
                  <a:schemeClr val="accent1">
                    <a:lumMod val="90000"/>
                    <a:lumOff val="10000"/>
                  </a:schemeClr>
                </a:solidFill>
                <a:latin typeface="UTM Avo" panose="02040603050506020204" pitchFamily="18" charset="0"/>
                <a:cs typeface="Times New Roman" panose="02020603050405020304" pitchFamily="18" charset="0"/>
              </a:rPr>
              <a:t>Lưu ý </a:t>
            </a:r>
            <a:r>
              <a:rPr lang="vi-VN" sz="2400">
                <a:solidFill>
                  <a:schemeClr val="accent1">
                    <a:lumMod val="90000"/>
                    <a:lumOff val="10000"/>
                  </a:schemeClr>
                </a:solidFill>
                <a:latin typeface="UTM Avo" panose="02040603050506020204" pitchFamily="18" charset="0"/>
                <a:cs typeface="Times New Roman" panose="02020603050405020304" pitchFamily="18" charset="0"/>
              </a:rPr>
              <a:t>rằng việc lặp lại ch</a:t>
            </a:r>
            <a:r>
              <a:rPr lang="en-US" sz="2400">
                <a:solidFill>
                  <a:schemeClr val="accent1">
                    <a:lumMod val="90000"/>
                    <a:lumOff val="10000"/>
                  </a:schemeClr>
                </a:solidFill>
                <a:latin typeface="UTM Avo" panose="02040603050506020204" pitchFamily="18" charset="0"/>
                <a:cs typeface="Times New Roman" panose="02020603050405020304" pitchFamily="18" charset="0"/>
              </a:rPr>
              <a:t>ỉ</a:t>
            </a:r>
            <a:r>
              <a:rPr lang="vi-VN" sz="2400">
                <a:solidFill>
                  <a:schemeClr val="accent1">
                    <a:lumMod val="90000"/>
                    <a:lumOff val="10000"/>
                  </a:schemeClr>
                </a:solidFill>
                <a:latin typeface="UTM Avo" panose="02040603050506020204" pitchFamily="18" charset="0"/>
                <a:cs typeface="Times New Roman" panose="02020603050405020304" pitchFamily="18" charset="0"/>
              </a:rPr>
              <a:t> thực hiện khi người chơi đoán sai. Điều đó cũng có nghĩa rằng người chơi đoán đúng là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điều kiện </a:t>
            </a:r>
            <a:r>
              <a:rPr lang="vi-VN" sz="2400">
                <a:solidFill>
                  <a:schemeClr val="accent1">
                    <a:lumMod val="90000"/>
                    <a:lumOff val="10000"/>
                  </a:schemeClr>
                </a:solidFill>
                <a:latin typeface="UTM Avo" panose="02040603050506020204" pitchFamily="18" charset="0"/>
                <a:cs typeface="Times New Roman" panose="02020603050405020304" pitchFamily="18" charset="0"/>
              </a:rPr>
              <a:t>kết thúc vòng lặp.</a:t>
            </a:r>
          </a:p>
        </p:txBody>
      </p:sp>
    </p:spTree>
    <p:extLst>
      <p:ext uri="{BB962C8B-B14F-4D97-AF65-F5344CB8AC3E}">
        <p14:creationId xmlns:p14="http://schemas.microsoft.com/office/powerpoint/2010/main" val="158286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6"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49E8FC9-DB9E-4B00-841F-2E1B2BD974F1}"/>
              </a:ext>
            </a:extLst>
          </p:cNvPr>
          <p:cNvSpPr txBox="1"/>
          <p:nvPr/>
        </p:nvSpPr>
        <p:spPr>
          <a:xfrm>
            <a:off x="691643" y="422728"/>
            <a:ext cx="10624056" cy="152349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Thuật toán được mô tả b</a:t>
            </a:r>
            <a:r>
              <a:rPr lang="en-US" sz="2400">
                <a:solidFill>
                  <a:schemeClr val="accent1">
                    <a:lumMod val="90000"/>
                    <a:lumOff val="10000"/>
                  </a:schemeClr>
                </a:solidFill>
                <a:latin typeface="UTM Avo" panose="02040603050506020204" pitchFamily="18" charset="0"/>
                <a:cs typeface="Times New Roman" panose="02020603050405020304" pitchFamily="18" charset="0"/>
              </a:rPr>
              <a:t>ằ</a:t>
            </a:r>
            <a:r>
              <a:rPr lang="vi-VN" sz="2400">
                <a:solidFill>
                  <a:schemeClr val="accent1">
                    <a:lumMod val="90000"/>
                    <a:lumOff val="10000"/>
                  </a:schemeClr>
                </a:solidFill>
                <a:latin typeface="UTM Avo" panose="02040603050506020204" pitchFamily="18" charset="0"/>
                <a:cs typeface="Times New Roman" panose="02020603050405020304" pitchFamily="18" charset="0"/>
              </a:rPr>
              <a:t>ng cấu trúc lặp như trong Hình 14.4a và được thể hiện trong ngôn ngữ lập trình trực quan b</a:t>
            </a:r>
            <a:r>
              <a:rPr lang="en-US" sz="2400">
                <a:solidFill>
                  <a:schemeClr val="accent1">
                    <a:lumMod val="90000"/>
                    <a:lumOff val="10000"/>
                  </a:schemeClr>
                </a:solidFill>
                <a:latin typeface="UTM Avo" panose="02040603050506020204" pitchFamily="18" charset="0"/>
                <a:cs typeface="Times New Roman" panose="02020603050405020304" pitchFamily="18" charset="0"/>
              </a:rPr>
              <a:t>ằ</a:t>
            </a:r>
            <a:r>
              <a:rPr lang="vi-VN" sz="2400">
                <a:solidFill>
                  <a:schemeClr val="accent1">
                    <a:lumMod val="90000"/>
                    <a:lumOff val="10000"/>
                  </a:schemeClr>
                </a:solidFill>
                <a:latin typeface="UTM Avo" panose="02040603050506020204" pitchFamily="18" charset="0"/>
                <a:cs typeface="Times New Roman" panose="02020603050405020304" pitchFamily="18" charset="0"/>
              </a:rPr>
              <a:t>ng khối lệnh “lặp cho đến khi” (Hình 14.4d).</a:t>
            </a:r>
          </a:p>
        </p:txBody>
      </p:sp>
      <p:pic>
        <p:nvPicPr>
          <p:cNvPr id="11" name="Picture 10">
            <a:extLst>
              <a:ext uri="{FF2B5EF4-FFF2-40B4-BE49-F238E27FC236}">
                <a16:creationId xmlns:a16="http://schemas.microsoft.com/office/drawing/2014/main" id="{D9AB8C42-A626-46F2-A8EE-3EC491112DC0}"/>
              </a:ext>
            </a:extLst>
          </p:cNvPr>
          <p:cNvPicPr>
            <a:picLocks noChangeAspect="1"/>
          </p:cNvPicPr>
          <p:nvPr/>
        </p:nvPicPr>
        <p:blipFill>
          <a:blip r:embed="rId2"/>
          <a:stretch>
            <a:fillRect/>
          </a:stretch>
        </p:blipFill>
        <p:spPr>
          <a:xfrm>
            <a:off x="1124571" y="1946222"/>
            <a:ext cx="9942857" cy="4847619"/>
          </a:xfrm>
          <a:prstGeom prst="rect">
            <a:avLst/>
          </a:prstGeom>
        </p:spPr>
      </p:pic>
    </p:spTree>
    <p:extLst>
      <p:ext uri="{BB962C8B-B14F-4D97-AF65-F5344CB8AC3E}">
        <p14:creationId xmlns:p14="http://schemas.microsoft.com/office/powerpoint/2010/main" val="78932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34553" y="1139527"/>
            <a:ext cx="10570890" cy="4269892"/>
            <a:chOff x="541427" y="4308536"/>
            <a:chExt cx="10570890" cy="4637028"/>
          </a:xfrm>
        </p:grpSpPr>
        <p:grpSp>
          <p:nvGrpSpPr>
            <p:cNvPr id="6" name="Group 5">
              <a:extLst>
                <a:ext uri="{FF2B5EF4-FFF2-40B4-BE49-F238E27FC236}">
                  <a16:creationId xmlns:a16="http://schemas.microsoft.com/office/drawing/2014/main" id="{EAC95955-D97D-49E0-83D8-F785C4AE2088}"/>
                </a:ext>
              </a:extLst>
            </p:cNvPr>
            <p:cNvGrpSpPr/>
            <p:nvPr/>
          </p:nvGrpSpPr>
          <p:grpSpPr>
            <a:xfrm>
              <a:off x="541427" y="4308536"/>
              <a:ext cx="10550107" cy="4637028"/>
              <a:chOff x="541575" y="4360490"/>
              <a:chExt cx="10400346" cy="4637028"/>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181534" y="4594429"/>
                <a:ext cx="9760387" cy="4403089"/>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1575" y="4360490"/>
                <a:ext cx="962441" cy="883537"/>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93476" y="4562973"/>
              <a:ext cx="9598058" cy="4226465"/>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Cấu trúc điều khiển trong ngôn ngữ lập trình trực quan:</a:t>
              </a:r>
            </a:p>
            <a:p>
              <a:pPr algn="just" defTabSz="342900">
                <a:lnSpc>
                  <a:spcPct val="150000"/>
                </a:lnSpc>
              </a:pPr>
              <a:r>
                <a:rPr lang="vi-VN" sz="2400">
                  <a:latin typeface="UTM Avo" panose="02040603050506020204" pitchFamily="18" charset="0"/>
                  <a:cs typeface="Times New Roman" panose="02020603050405020304" pitchFamily="18" charset="0"/>
                </a:rPr>
                <a:t>•	</a:t>
              </a:r>
              <a:r>
                <a:rPr lang="vi-VN" sz="2400" b="1">
                  <a:latin typeface="UTM Avo" panose="02040603050506020204" pitchFamily="18" charset="0"/>
                  <a:cs typeface="Times New Roman" panose="02020603050405020304" pitchFamily="18" charset="0"/>
                </a:rPr>
                <a:t>Cấu trúc tuần tự </a:t>
              </a:r>
              <a:r>
                <a:rPr lang="vi-VN" sz="2400">
                  <a:latin typeface="UTM Avo" panose="02040603050506020204" pitchFamily="18" charset="0"/>
                  <a:cs typeface="Times New Roman" panose="02020603050405020304" pitchFamily="18" charset="0"/>
                </a:rPr>
                <a:t>được thể hiện bằng cách lắp ghép các khối lệnh theo trình tự của các hoạt động, từ trên xuống dưới.</a:t>
              </a:r>
            </a:p>
            <a:p>
              <a:pPr algn="just" defTabSz="342900">
                <a:lnSpc>
                  <a:spcPct val="150000"/>
                </a:lnSpc>
              </a:pPr>
              <a:r>
                <a:rPr lang="vi-VN" sz="2400">
                  <a:latin typeface="UTM Avo" panose="02040603050506020204" pitchFamily="18" charset="0"/>
                  <a:cs typeface="Times New Roman" panose="02020603050405020304" pitchFamily="18" charset="0"/>
                </a:rPr>
                <a:t>•	</a:t>
              </a:r>
              <a:r>
                <a:rPr lang="vi-VN" sz="2400" b="1">
                  <a:latin typeface="UTM Avo" panose="02040603050506020204" pitchFamily="18" charset="0"/>
                  <a:cs typeface="Times New Roman" panose="02020603050405020304" pitchFamily="18" charset="0"/>
                </a:rPr>
                <a:t>Cấu trúc rẽ nhánh </a:t>
              </a:r>
              <a:r>
                <a:rPr lang="vi-VN" sz="2400">
                  <a:latin typeface="UTM Avo" panose="02040603050506020204" pitchFamily="18" charset="0"/>
                  <a:cs typeface="Times New Roman" panose="02020603050405020304" pitchFamily="18" charset="0"/>
                </a:rPr>
                <a:t>có hai dạng, dạng khuyết và dạng đầy đủ.</a:t>
              </a:r>
            </a:p>
            <a:p>
              <a:pPr algn="just" defTabSz="342900">
                <a:lnSpc>
                  <a:spcPct val="150000"/>
                </a:lnSpc>
              </a:pPr>
              <a:r>
                <a:rPr lang="vi-VN" sz="2400">
                  <a:latin typeface="UTM Avo" panose="02040603050506020204" pitchFamily="18" charset="0"/>
                  <a:cs typeface="Times New Roman" panose="02020603050405020304" pitchFamily="18" charset="0"/>
                </a:rPr>
                <a:t>•	</a:t>
              </a:r>
              <a:r>
                <a:rPr lang="vi-VN" sz="2400" b="1">
                  <a:latin typeface="UTM Avo" panose="02040603050506020204" pitchFamily="18" charset="0"/>
                  <a:cs typeface="Times New Roman" panose="02020603050405020304" pitchFamily="18" charset="0"/>
                </a:rPr>
                <a:t>Cấu trúc lặp </a:t>
              </a:r>
              <a:r>
                <a:rPr lang="vi-VN" sz="2400">
                  <a:latin typeface="UTM Avo" panose="02040603050506020204" pitchFamily="18" charset="0"/>
                  <a:cs typeface="Times New Roman" panose="02020603050405020304" pitchFamily="18" charset="0"/>
                </a:rPr>
                <a:t>có ba dạng: lặp với số lần định trước, lặp vô hạn và lặp có điều kiện kết thúc.</a:t>
              </a:r>
            </a:p>
          </p:txBody>
        </p:sp>
      </p:grpSp>
    </p:spTree>
    <p:extLst>
      <p:ext uri="{BB962C8B-B14F-4D97-AF65-F5344CB8AC3E}">
        <p14:creationId xmlns:p14="http://schemas.microsoft.com/office/powerpoint/2010/main" val="214365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634954" y="933222"/>
            <a:ext cx="10501714" cy="3890238"/>
            <a:chOff x="601971" y="415703"/>
            <a:chExt cx="10501714" cy="3890238"/>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81130" y="415703"/>
              <a:ext cx="9922555" cy="3890238"/>
              <a:chOff x="1189762" y="4241942"/>
              <a:chExt cx="9922555" cy="3890238"/>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89762" y="4241942"/>
                <a:ext cx="9900933" cy="3890238"/>
              </a:xfrm>
              <a:prstGeom prst="roundRect">
                <a:avLst>
                  <a:gd name="adj" fmla="val 1173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D141BF4-17B9-45C7-AB00-9D89661F651B}"/>
                  </a:ext>
                </a:extLst>
              </p:cNvPr>
              <p:cNvSpPr/>
              <p:nvPr/>
            </p:nvSpPr>
            <p:spPr>
              <a:xfrm>
                <a:off x="1492637" y="4395502"/>
                <a:ext cx="9598058" cy="3337837"/>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Cấu trúc lặp nào sau đây không được cho trước trong các nhóm lệnh của Scratch?</a:t>
                </a:r>
              </a:p>
              <a:p>
                <a:pPr algn="just" defTabSz="342900">
                  <a:lnSpc>
                    <a:spcPct val="150000"/>
                  </a:lnSpc>
                </a:pPr>
                <a:r>
                  <a:rPr lang="vi-VN" sz="2400">
                    <a:latin typeface="UTM Avo" panose="02040603050506020204" pitchFamily="18" charset="0"/>
                    <a:cs typeface="Times New Roman" panose="02020603050405020304" pitchFamily="18" charset="0"/>
                  </a:rPr>
                  <a:t>A.	Lặp một khối lệnh với số lần định trước.</a:t>
                </a:r>
              </a:p>
              <a:p>
                <a:pPr algn="just" defTabSz="342900">
                  <a:lnSpc>
                    <a:spcPct val="150000"/>
                  </a:lnSpc>
                </a:pPr>
                <a:r>
                  <a:rPr lang="vi-VN" sz="2400">
                    <a:latin typeface="UTM Avo" panose="02040603050506020204" pitchFamily="18" charset="0"/>
                    <a:cs typeface="Times New Roman" panose="02020603050405020304" pitchFamily="18" charset="0"/>
                  </a:rPr>
                  <a:t>B.	Lặp một khối lệnh vô hạn lần.</a:t>
                </a:r>
              </a:p>
              <a:p>
                <a:pPr algn="just" defTabSz="342900">
                  <a:lnSpc>
                    <a:spcPct val="150000"/>
                  </a:lnSpc>
                </a:pPr>
                <a:r>
                  <a:rPr lang="en-US" sz="2400">
                    <a:latin typeface="UTM Avo" panose="02040603050506020204" pitchFamily="18" charset="0"/>
                    <a:cs typeface="Times New Roman" panose="02020603050405020304" pitchFamily="18" charset="0"/>
                  </a:rPr>
                  <a:t>C</a:t>
                </a:r>
                <a:r>
                  <a:rPr lang="vi-VN" sz="2400">
                    <a:latin typeface="UTM Avo" panose="02040603050506020204" pitchFamily="18" charset="0"/>
                    <a:cs typeface="Times New Roman" panose="02020603050405020304" pitchFamily="18" charset="0"/>
                  </a:rPr>
                  <a:t>. Lặp với điều kiện được kiểm tra trước khi thực hiện khối lệnh.</a:t>
                </a:r>
              </a:p>
              <a:p>
                <a:pPr algn="just" defTabSz="342900">
                  <a:lnSpc>
                    <a:spcPct val="150000"/>
                  </a:lnSpc>
                </a:pPr>
                <a:r>
                  <a:rPr lang="vi-VN" sz="2400">
                    <a:latin typeface="UTM Avo" panose="02040603050506020204" pitchFamily="18" charset="0"/>
                    <a:cs typeface="Times New Roman" panose="02020603050405020304" pitchFamily="18" charset="0"/>
                  </a:rPr>
                  <a:t>D. Lặp với điều kiện được kiểm tra sau khi thực hiện khối lệnh.</a:t>
                </a: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spTree>
    <p:extLst>
      <p:ext uri="{BB962C8B-B14F-4D97-AF65-F5344CB8AC3E}">
        <p14:creationId xmlns:p14="http://schemas.microsoft.com/office/powerpoint/2010/main" val="2071373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60360" y="1066899"/>
            <a:ext cx="9503347" cy="4111139"/>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86895" y="102331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186224" y="1064549"/>
            <a:ext cx="9730982" cy="2269660"/>
          </a:xfrm>
          <a:prstGeom prst="rect">
            <a:avLst/>
          </a:prstGeom>
          <a:noFill/>
        </p:spPr>
        <p:txBody>
          <a:bodyPr wrap="square" rtlCol="0">
            <a:spAutoFit/>
          </a:bodyPr>
          <a:lstStyle/>
          <a:p>
            <a:pPr algn="ctr">
              <a:lnSpc>
                <a:spcPct val="150000"/>
              </a:lnSpc>
            </a:pPr>
            <a:r>
              <a:rPr lang="en-US" sz="5400">
                <a:ln>
                  <a:solidFill>
                    <a:schemeClr val="bg1"/>
                  </a:solidFill>
                </a:ln>
                <a:solidFill>
                  <a:schemeClr val="accent1">
                    <a:lumMod val="75000"/>
                  </a:schemeClr>
                </a:solidFill>
                <a:latin typeface="+mj-lt"/>
              </a:rPr>
              <a:t>3. </a:t>
            </a:r>
            <a:r>
              <a:rPr lang="vi-VN" sz="5400">
                <a:ln>
                  <a:solidFill>
                    <a:schemeClr val="bg1"/>
                  </a:solidFill>
                </a:ln>
                <a:solidFill>
                  <a:schemeClr val="accent1">
                    <a:lumMod val="75000"/>
                  </a:schemeClr>
                </a:solidFill>
                <a:latin typeface="+mj-lt"/>
              </a:rPr>
              <a:t>THỰC HÀNH: </a:t>
            </a:r>
            <a:endParaRPr lang="en-US" sz="5400">
              <a:ln>
                <a:solidFill>
                  <a:schemeClr val="bg1"/>
                </a:solidFill>
              </a:ln>
              <a:solidFill>
                <a:schemeClr val="accent1">
                  <a:lumMod val="75000"/>
                </a:schemeClr>
              </a:solidFill>
              <a:latin typeface="+mj-lt"/>
            </a:endParaRPr>
          </a:p>
          <a:p>
            <a:pPr algn="ctr">
              <a:lnSpc>
                <a:spcPct val="150000"/>
              </a:lnSpc>
            </a:pPr>
            <a:r>
              <a:rPr lang="vi-VN" sz="4800">
                <a:ln>
                  <a:solidFill>
                    <a:schemeClr val="bg1"/>
                  </a:solidFill>
                </a:ln>
                <a:solidFill>
                  <a:schemeClr val="accent1">
                    <a:lumMod val="75000"/>
                  </a:schemeClr>
                </a:solidFill>
                <a:latin typeface="+mj-lt"/>
              </a:rPr>
              <a:t>XÂY DỰNG TRÒ CHƠI ĐO</a:t>
            </a:r>
            <a:r>
              <a:rPr lang="en-US" sz="4800">
                <a:ln>
                  <a:solidFill>
                    <a:schemeClr val="bg1"/>
                  </a:solidFill>
                </a:ln>
                <a:solidFill>
                  <a:schemeClr val="accent1">
                    <a:lumMod val="75000"/>
                  </a:schemeClr>
                </a:solidFill>
                <a:latin typeface="+mj-lt"/>
              </a:rPr>
              <a:t>Á</a:t>
            </a:r>
            <a:r>
              <a:rPr lang="vi-VN" sz="4800">
                <a:ln>
                  <a:solidFill>
                    <a:schemeClr val="bg1"/>
                  </a:solidFill>
                </a:ln>
                <a:solidFill>
                  <a:schemeClr val="accent1">
                    <a:lumMod val="75000"/>
                  </a:schemeClr>
                </a:solidFill>
                <a:latin typeface="+mj-lt"/>
              </a:rPr>
              <a:t>N SỐ</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2241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90787" y="707333"/>
            <a:ext cx="8856910" cy="2784306"/>
          </a:xfrm>
          <a:prstGeom prst="rect">
            <a:avLst/>
          </a:pr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solidFill>
                <a:schemeClr val="accent1">
                  <a:lumMod val="90000"/>
                  <a:lumOff val="10000"/>
                </a:schemeClr>
              </a:solidFill>
            </a:endParaRPr>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76819" y="813886"/>
            <a:ext cx="8771853" cy="2296078"/>
          </a:xfrm>
          <a:prstGeom prst="rect">
            <a:avLst/>
          </a:prstGeom>
          <a:noFill/>
        </p:spPr>
        <p:txBody>
          <a:bodyPr wrap="square" rtlCol="0">
            <a:spAutoFit/>
          </a:bodyPr>
          <a:lstStyle/>
          <a:p>
            <a:pPr algn="ctr">
              <a:lnSpc>
                <a:spcPct val="150000"/>
              </a:lnSpc>
            </a:pPr>
            <a:r>
              <a:rPr lang="en-US" sz="3600" b="1">
                <a:solidFill>
                  <a:schemeClr val="accent6">
                    <a:lumMod val="50000"/>
                  </a:schemeClr>
                </a:solidFill>
                <a:latin typeface="UTM Avo" panose="02040603050506020204" pitchFamily="18" charset="0"/>
              </a:rPr>
              <a:t>NHIỆM VỤ: </a:t>
            </a:r>
          </a:p>
          <a:p>
            <a:pPr>
              <a:lnSpc>
                <a:spcPct val="150000"/>
              </a:lnSpc>
            </a:pPr>
            <a:r>
              <a:rPr lang="vi-VN" sz="3200">
                <a:solidFill>
                  <a:schemeClr val="accent6">
                    <a:lumMod val="50000"/>
                  </a:schemeClr>
                </a:solidFill>
                <a:latin typeface="UTM Avo" panose="02040603050506020204" pitchFamily="18" charset="0"/>
              </a:rPr>
              <a:t>Lập chương trình trò chơi đoán số như đã được mô tả trong Hoạt động 1.</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0522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631695" y="1252000"/>
            <a:ext cx="10528673" cy="2235227"/>
          </a:xfrm>
          <a:prstGeom prst="rect">
            <a:avLst/>
          </a:prstGeom>
          <a:noFill/>
        </p:spPr>
        <p:txBody>
          <a:bodyPr wrap="square">
            <a:spAutoFit/>
          </a:bodyPr>
          <a:lstStyle/>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Bước 1. Tạo các biến</a:t>
            </a: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Tạo biến s</a:t>
            </a:r>
            <a:r>
              <a:rPr lang="en-US" altLang="zh-CN" sz="2400">
                <a:solidFill>
                  <a:schemeClr val="accent1">
                    <a:lumMod val="75000"/>
                  </a:schemeClr>
                </a:solidFill>
                <a:latin typeface="UTM Avo" panose="02040603050506020204" pitchFamily="18" charset="0"/>
                <a:cs typeface="Times New Roman" panose="02020603050405020304" pitchFamily="18" charset="0"/>
              </a:rPr>
              <a:t>ố</a:t>
            </a:r>
            <a:r>
              <a:rPr lang="vi-VN" altLang="zh-CN" sz="2400">
                <a:solidFill>
                  <a:schemeClr val="accent1">
                    <a:lumMod val="75000"/>
                  </a:schemeClr>
                </a:solidFill>
                <a:latin typeface="UTM Avo" panose="02040603050506020204" pitchFamily="18" charset="0"/>
                <a:cs typeface="Times New Roman" panose="02020603050405020304" pitchFamily="18" charset="0"/>
              </a:rPr>
              <a:t> bí mật. Em có thể tạo biến mới hoặc đổi tên biến có sẵn “my variable" thành “số bí mật”.</a:t>
            </a: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Biến tr</a:t>
            </a:r>
            <a:r>
              <a:rPr lang="en-US" altLang="zh-CN" sz="2400">
                <a:solidFill>
                  <a:schemeClr val="accent1">
                    <a:lumMod val="75000"/>
                  </a:schemeClr>
                </a:solidFill>
                <a:latin typeface="UTM Avo" panose="02040603050506020204" pitchFamily="18" charset="0"/>
                <a:cs typeface="Times New Roman" panose="02020603050405020304" pitchFamily="18" charset="0"/>
              </a:rPr>
              <a:t>ả</a:t>
            </a:r>
            <a:r>
              <a:rPr lang="vi-VN" altLang="zh-CN" sz="2400">
                <a:solidFill>
                  <a:schemeClr val="accent1">
                    <a:lumMod val="75000"/>
                  </a:schemeClr>
                </a:solidFill>
                <a:latin typeface="UTM Avo" panose="02040603050506020204" pitchFamily="18" charset="0"/>
                <a:cs typeface="Times New Roman" panose="02020603050405020304" pitchFamily="18" charset="0"/>
              </a:rPr>
              <a:t> lời đã có sẵn trong nhóm lệnh “Cảm biến”.</a:t>
            </a:r>
          </a:p>
        </p:txBody>
      </p:sp>
      <p:grpSp>
        <p:nvGrpSpPr>
          <p:cNvPr id="105" name="组合 31">
            <a:extLst>
              <a:ext uri="{FF2B5EF4-FFF2-40B4-BE49-F238E27FC236}">
                <a16:creationId xmlns:a16="http://schemas.microsoft.com/office/drawing/2014/main" id="{5E082E0E-31C2-4417-84D2-F0F153C862E4}"/>
              </a:ext>
            </a:extLst>
          </p:cNvPr>
          <p:cNvGrpSpPr/>
          <p:nvPr/>
        </p:nvGrpSpPr>
        <p:grpSpPr>
          <a:xfrm>
            <a:off x="1880140" y="354706"/>
            <a:ext cx="2236613" cy="779317"/>
            <a:chOff x="1828798" y="932844"/>
            <a:chExt cx="3177716" cy="1021522"/>
          </a:xfrm>
          <a:effectLst>
            <a:outerShdw blurRad="50800" dist="38100" dir="5400000" algn="t" rotWithShape="0">
              <a:prstClr val="black">
                <a:alpha val="40000"/>
              </a:prstClr>
            </a:outerShdw>
          </a:effectLst>
        </p:grpSpPr>
        <p:sp>
          <p:nvSpPr>
            <p:cNvPr id="107" name="圆角矩形 32">
              <a:extLst>
                <a:ext uri="{FF2B5EF4-FFF2-40B4-BE49-F238E27FC236}">
                  <a16:creationId xmlns:a16="http://schemas.microsoft.com/office/drawing/2014/main" id="{3F0FCC20-9A4F-413A-A827-6921C8BD255D}"/>
                </a:ext>
              </a:extLst>
            </p:cNvPr>
            <p:cNvSpPr/>
            <p:nvPr/>
          </p:nvSpPr>
          <p:spPr>
            <a:xfrm rot="10800000" flipV="1">
              <a:off x="1828798" y="932844"/>
              <a:ext cx="3177716" cy="1021522"/>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Hướ</a:t>
              </a:r>
              <a:r>
                <a:rPr kumimoji="0" lang="en-US"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ng dẫn</a:t>
              </a:r>
              <a:endParaRPr kumimoji="0" lang="en-US" sz="1800" b="1" i="0" u="none" strike="noStrike" kern="1200" cap="none" spc="0" normalizeH="0" baseline="0" noProof="0">
                <a:ln>
                  <a:noFill/>
                </a:ln>
                <a:solidFill>
                  <a:schemeClr val="accent1">
                    <a:lumMod val="75000"/>
                  </a:schemeClr>
                </a:solidFill>
                <a:effectLst/>
                <a:uLnTx/>
                <a:uFillTx/>
                <a:latin typeface="Arial"/>
                <a:ea typeface="+mn-ea"/>
                <a:cs typeface="+mn-cs"/>
              </a:endParaRPr>
            </a:p>
          </p:txBody>
        </p:sp>
        <p:sp>
          <p:nvSpPr>
            <p:cNvPr id="108" name="圆角矩形 33">
              <a:extLst>
                <a:ext uri="{FF2B5EF4-FFF2-40B4-BE49-F238E27FC236}">
                  <a16:creationId xmlns:a16="http://schemas.microsoft.com/office/drawing/2014/main" id="{14B9B787-A669-414F-9BF9-767867389EDE}"/>
                </a:ext>
              </a:extLst>
            </p:cNvPr>
            <p:cNvSpPr/>
            <p:nvPr/>
          </p:nvSpPr>
          <p:spPr>
            <a:xfrm flipV="1">
              <a:off x="1930551" y="1007532"/>
              <a:ext cx="2960415" cy="835069"/>
            </a:xfrm>
            <a:prstGeom prst="roundRect">
              <a:avLst>
                <a:gd name="adj" fmla="val 8395"/>
              </a:avLst>
            </a:prstGeom>
            <a:no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112" name="图片 15">
            <a:extLst>
              <a:ext uri="{FF2B5EF4-FFF2-40B4-BE49-F238E27FC236}">
                <a16:creationId xmlns:a16="http://schemas.microsoft.com/office/drawing/2014/main" id="{F7DAE82C-83D5-490A-A2EA-230023874F2E}"/>
              </a:ext>
            </a:extLst>
          </p:cNvPr>
          <p:cNvPicPr>
            <a:picLocks noChangeAspect="1"/>
          </p:cNvPicPr>
          <p:nvPr/>
        </p:nvPicPr>
        <p:blipFill rotWithShape="1">
          <a:blip r:embed="rId2">
            <a:extLst>
              <a:ext uri="{28A0092B-C50C-407E-A947-70E740481C1C}">
                <a14:useLocalDpi xmlns:a14="http://schemas.microsoft.com/office/drawing/2010/main" val="0"/>
              </a:ext>
            </a:extLst>
          </a:blip>
          <a:srcRect t="19317" b="23069"/>
          <a:stretch/>
        </p:blipFill>
        <p:spPr>
          <a:xfrm rot="20704191">
            <a:off x="411958" y="202393"/>
            <a:ext cx="1699419" cy="979096"/>
          </a:xfrm>
          <a:prstGeom prst="rect">
            <a:avLst/>
          </a:prstGeom>
        </p:spPr>
      </p:pic>
    </p:spTree>
    <p:extLst>
      <p:ext uri="{BB962C8B-B14F-4D97-AF65-F5344CB8AC3E}">
        <p14:creationId xmlns:p14="http://schemas.microsoft.com/office/powerpoint/2010/main" val="265182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anim calcmode="lin" valueType="num">
                                      <p:cBhvr>
                                        <p:cTn id="8" dur="1000" fill="hold"/>
                                        <p:tgtEl>
                                          <p:spTgt spid="112"/>
                                        </p:tgtEl>
                                        <p:attrNameLst>
                                          <p:attrName>ppt_x</p:attrName>
                                        </p:attrNameLst>
                                      </p:cBhvr>
                                      <p:tavLst>
                                        <p:tav tm="0">
                                          <p:val>
                                            <p:strVal val="#ppt_x"/>
                                          </p:val>
                                        </p:tav>
                                        <p:tav tm="100000">
                                          <p:val>
                                            <p:strVal val="#ppt_x"/>
                                          </p:val>
                                        </p:tav>
                                      </p:tavLst>
                                    </p:anim>
                                    <p:anim calcmode="lin" valueType="num">
                                      <p:cBhvr>
                                        <p:cTn id="9" dur="1000" fill="hold"/>
                                        <p:tgtEl>
                                          <p:spTgt spid="1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6">
                                            <p:txEl>
                                              <p:pRg st="0" end="0"/>
                                            </p:txEl>
                                          </p:spTgt>
                                        </p:tgtEl>
                                        <p:attrNameLst>
                                          <p:attrName>style.visibility</p:attrName>
                                        </p:attrNameLst>
                                      </p:cBhvr>
                                      <p:to>
                                        <p:strVal val="visible"/>
                                      </p:to>
                                    </p:set>
                                    <p:animEffect transition="in" filter="wipe(left)">
                                      <p:cBhvr>
                                        <p:cTn id="13" dur="500"/>
                                        <p:tgtEl>
                                          <p:spTgt spid="186">
                                            <p:txEl>
                                              <p:pRg st="0" end="0"/>
                                            </p:txEl>
                                          </p:spTgt>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86">
                                            <p:txEl>
                                              <p:pRg st="1" end="1"/>
                                            </p:txEl>
                                          </p:spTgt>
                                        </p:tgtEl>
                                        <p:attrNameLst>
                                          <p:attrName>style.visibility</p:attrName>
                                        </p:attrNameLst>
                                      </p:cBhvr>
                                      <p:to>
                                        <p:strVal val="visible"/>
                                      </p:to>
                                    </p:set>
                                    <p:animEffect transition="in" filter="wipe(left)">
                                      <p:cBhvr>
                                        <p:cTn id="17" dur="500"/>
                                        <p:tgtEl>
                                          <p:spTgt spid="18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oll, toy&#10;&#10;Description automatically generated">
            <a:extLst>
              <a:ext uri="{FF2B5EF4-FFF2-40B4-BE49-F238E27FC236}">
                <a16:creationId xmlns:a16="http://schemas.microsoft.com/office/drawing/2014/main" id="{E171FC27-8D2B-4ACA-BFE5-51BB5DE0B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6703" y="3411092"/>
            <a:ext cx="4478594" cy="3053587"/>
          </a:xfrm>
          <a:prstGeom prst="rect">
            <a:avLst/>
          </a:prstGeom>
        </p:spPr>
      </p:pic>
      <p:sp>
        <p:nvSpPr>
          <p:cNvPr id="6" name="TextBox 5">
            <a:extLst>
              <a:ext uri="{FF2B5EF4-FFF2-40B4-BE49-F238E27FC236}">
                <a16:creationId xmlns:a16="http://schemas.microsoft.com/office/drawing/2014/main" id="{956C2A9F-89A8-4552-8AB3-3D405AD5E44F}"/>
              </a:ext>
            </a:extLst>
          </p:cNvPr>
          <p:cNvSpPr txBox="1"/>
          <p:nvPr/>
        </p:nvSpPr>
        <p:spPr>
          <a:xfrm>
            <a:off x="4090217" y="6240394"/>
            <a:ext cx="4478593" cy="683457"/>
          </a:xfrm>
          <a:prstGeom prst="rect">
            <a:avLst/>
          </a:prstGeom>
          <a:noFill/>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3200" b="1">
                <a:solidFill>
                  <a:schemeClr val="bg1"/>
                </a:solidFill>
                <a:latin typeface="UTM Avo" panose="02040603050506020204" pitchFamily="18" charset="0"/>
                <a:cs typeface="Times New Roman" panose="02020603050405020304" pitchFamily="18" charset="0"/>
              </a:rPr>
              <a:t>An                Khoa</a:t>
            </a:r>
            <a:endParaRPr kumimoji="0" lang="en-US" sz="3200" b="1" i="0" u="none" strike="noStrike" kern="1200" cap="none" spc="0" normalizeH="0" baseline="0" noProof="0">
              <a:ln>
                <a:noFill/>
              </a:ln>
              <a:solidFill>
                <a:schemeClr val="bg1"/>
              </a:solidFill>
              <a:effectLst/>
              <a:uLnTx/>
              <a:uFillTx/>
              <a:latin typeface="Arial"/>
            </a:endParaRPr>
          </a:p>
        </p:txBody>
      </p:sp>
      <p:sp>
        <p:nvSpPr>
          <p:cNvPr id="9" name="Thought Bubble: Cloud 8">
            <a:extLst>
              <a:ext uri="{FF2B5EF4-FFF2-40B4-BE49-F238E27FC236}">
                <a16:creationId xmlns:a16="http://schemas.microsoft.com/office/drawing/2014/main" id="{71A1C29D-1D66-4F8E-AC1D-4C60D02E672D}"/>
              </a:ext>
            </a:extLst>
          </p:cNvPr>
          <p:cNvSpPr/>
          <p:nvPr/>
        </p:nvSpPr>
        <p:spPr>
          <a:xfrm>
            <a:off x="365494" y="222627"/>
            <a:ext cx="4645965" cy="4335677"/>
          </a:xfrm>
          <a:prstGeom prst="cloudCallout">
            <a:avLst>
              <a:gd name="adj1" fmla="val 27015"/>
              <a:gd name="adj2" fmla="val 50082"/>
            </a:avLst>
          </a:prstGeom>
          <a:solidFill>
            <a:srgbClr val="CCFF99"/>
          </a:solidFill>
        </p:spPr>
        <p:style>
          <a:lnRef idx="1">
            <a:schemeClr val="accent4"/>
          </a:lnRef>
          <a:fillRef idx="2">
            <a:schemeClr val="accent4"/>
          </a:fillRef>
          <a:effectRef idx="1">
            <a:schemeClr val="accent4"/>
          </a:effectRef>
          <a:fontRef idx="minor">
            <a:schemeClr val="dk1"/>
          </a:fontRef>
        </p:style>
        <p:txBody>
          <a:bodyPr rtlCol="0" anchor="ctr"/>
          <a:lstStyle/>
          <a:p>
            <a:endParaRPr lang="en-US" b="1"/>
          </a:p>
        </p:txBody>
      </p:sp>
      <p:sp>
        <p:nvSpPr>
          <p:cNvPr id="10" name="TextBox 9">
            <a:extLst>
              <a:ext uri="{FF2B5EF4-FFF2-40B4-BE49-F238E27FC236}">
                <a16:creationId xmlns:a16="http://schemas.microsoft.com/office/drawing/2014/main" id="{9F79CF38-8D3B-4763-8951-D81751B06733}"/>
              </a:ext>
            </a:extLst>
          </p:cNvPr>
          <p:cNvSpPr txBox="1"/>
          <p:nvPr/>
        </p:nvSpPr>
        <p:spPr>
          <a:xfrm>
            <a:off x="869609" y="705805"/>
            <a:ext cx="3745895" cy="3369320"/>
          </a:xfrm>
          <a:prstGeom prst="rect">
            <a:avLst/>
          </a:prstGeom>
          <a:noFill/>
        </p:spPr>
        <p:txBody>
          <a:bodyPr wrap="square">
            <a:spAutoFit/>
          </a:bodyPr>
          <a:lstStyle/>
          <a:p>
            <a:pPr lvl="0" algn="ctr" defTabSz="342900">
              <a:lnSpc>
                <a:spcPct val="135000"/>
              </a:lnSpc>
              <a:defRPr/>
            </a:pPr>
            <a:r>
              <a:rPr lang="vi-VN" sz="2000">
                <a:solidFill>
                  <a:srgbClr val="000000"/>
                </a:solidFill>
                <a:latin typeface="UTM Avo" panose="02040603050506020204" pitchFamily="18" charset="0"/>
                <a:cs typeface="Times New Roman" panose="02020603050405020304" pitchFamily="18" charset="0"/>
              </a:rPr>
              <a:t>Ờ lớp 6, chúng ta đ</a:t>
            </a:r>
            <a:r>
              <a:rPr lang="en-US" sz="2000">
                <a:solidFill>
                  <a:srgbClr val="000000"/>
                </a:solidFill>
                <a:latin typeface="UTM Avo" panose="02040603050506020204" pitchFamily="18" charset="0"/>
                <a:cs typeface="Times New Roman" panose="02020603050405020304" pitchFamily="18" charset="0"/>
              </a:rPr>
              <a:t>ã</a:t>
            </a:r>
            <a:r>
              <a:rPr lang="vi-VN" sz="2000">
                <a:solidFill>
                  <a:srgbClr val="000000"/>
                </a:solidFill>
                <a:latin typeface="UTM Avo" panose="02040603050506020204" pitchFamily="18" charset="0"/>
                <a:cs typeface="Times New Roman" panose="02020603050405020304" pitchFamily="18" charset="0"/>
              </a:rPr>
              <a:t> biết cách biểu diễn thuật toán b</a:t>
            </a:r>
            <a:r>
              <a:rPr lang="en-US" sz="2000">
                <a:solidFill>
                  <a:srgbClr val="000000"/>
                </a:solidFill>
                <a:latin typeface="UTM Avo" panose="02040603050506020204" pitchFamily="18" charset="0"/>
                <a:cs typeface="Times New Roman" panose="02020603050405020304" pitchFamily="18" charset="0"/>
              </a:rPr>
              <a:t>ằ</a:t>
            </a:r>
            <a:r>
              <a:rPr lang="vi-VN" sz="2000">
                <a:solidFill>
                  <a:srgbClr val="000000"/>
                </a:solidFill>
                <a:latin typeface="UTM Avo" panose="02040603050506020204" pitchFamily="18" charset="0"/>
                <a:cs typeface="Times New Roman" panose="02020603050405020304" pitchFamily="18" charset="0"/>
              </a:rPr>
              <a:t>ng cách sử dụng các cấu trúc điều khiển cơ bản. Trong ngôn ngữ lập trình Scratch, có cách nào để biểu diễn các cấu trúc đó không?</a:t>
            </a:r>
            <a:endParaRPr kumimoji="0" lang="en-US" sz="2000" i="0" u="none" strike="noStrike" kern="1200" cap="none" spc="0" normalizeH="0" baseline="0" noProof="0">
              <a:ln>
                <a:noFill/>
              </a:ln>
              <a:solidFill>
                <a:prstClr val="white"/>
              </a:solidFill>
              <a:effectLst/>
              <a:uLnTx/>
              <a:uFillTx/>
              <a:latin typeface="Arial"/>
            </a:endParaRPr>
          </a:p>
        </p:txBody>
      </p:sp>
      <p:sp>
        <p:nvSpPr>
          <p:cNvPr id="12" name="TextBox 11">
            <a:extLst>
              <a:ext uri="{FF2B5EF4-FFF2-40B4-BE49-F238E27FC236}">
                <a16:creationId xmlns:a16="http://schemas.microsoft.com/office/drawing/2014/main" id="{1CE76209-8968-4F89-8A0A-41523E4DEAAF}"/>
              </a:ext>
            </a:extLst>
          </p:cNvPr>
          <p:cNvSpPr txBox="1"/>
          <p:nvPr/>
        </p:nvSpPr>
        <p:spPr>
          <a:xfrm>
            <a:off x="815528" y="1343665"/>
            <a:ext cx="3745895" cy="1707327"/>
          </a:xfrm>
          <a:prstGeom prst="rect">
            <a:avLst/>
          </a:prstGeom>
          <a:noFill/>
        </p:spPr>
        <p:txBody>
          <a:bodyPr wrap="square">
            <a:spAutoFit/>
          </a:bodyPr>
          <a:lstStyle/>
          <a:p>
            <a:pPr lvl="0" algn="ctr" defTabSz="342900">
              <a:lnSpc>
                <a:spcPct val="135000"/>
              </a:lnSpc>
              <a:defRPr/>
            </a:pPr>
            <a:r>
              <a:rPr lang="vi-VN" sz="2000">
                <a:solidFill>
                  <a:srgbClr val="000000"/>
                </a:solidFill>
                <a:latin typeface="UTM Avo" panose="02040603050506020204" pitchFamily="18" charset="0"/>
                <a:cs typeface="Times New Roman" panose="02020603050405020304" pitchFamily="18" charset="0"/>
              </a:rPr>
              <a:t>Bạn có thể giới thiệu cho tớ cách biểu diễn các cấu trúc tuần tự, rẽ nhánh và lặp trong Scratch không?</a:t>
            </a:r>
            <a:endParaRPr kumimoji="0" lang="en-US" sz="2000" i="0" u="none" strike="noStrike" kern="1200" cap="none" spc="0" normalizeH="0" baseline="0" noProof="0">
              <a:ln>
                <a:noFill/>
              </a:ln>
              <a:solidFill>
                <a:prstClr val="white"/>
              </a:solidFill>
              <a:effectLst/>
              <a:uLnTx/>
              <a:uFillTx/>
              <a:latin typeface="Arial"/>
            </a:endParaRPr>
          </a:p>
        </p:txBody>
      </p:sp>
      <p:sp>
        <p:nvSpPr>
          <p:cNvPr id="13" name="Thought Bubble: Cloud 12">
            <a:extLst>
              <a:ext uri="{FF2B5EF4-FFF2-40B4-BE49-F238E27FC236}">
                <a16:creationId xmlns:a16="http://schemas.microsoft.com/office/drawing/2014/main" id="{64A977E8-54A5-428C-BC9C-FC4C61056471}"/>
              </a:ext>
            </a:extLst>
          </p:cNvPr>
          <p:cNvSpPr/>
          <p:nvPr/>
        </p:nvSpPr>
        <p:spPr>
          <a:xfrm>
            <a:off x="7602598" y="705805"/>
            <a:ext cx="4090219" cy="3551402"/>
          </a:xfrm>
          <a:prstGeom prst="cloudCallout">
            <a:avLst>
              <a:gd name="adj1" fmla="val -36733"/>
              <a:gd name="adj2" fmla="val 65204"/>
            </a:avLst>
          </a:prstGeom>
          <a:solidFill>
            <a:schemeClr val="accent1">
              <a:lumMod val="10000"/>
              <a:lumOff val="90000"/>
            </a:schemeClr>
          </a:solidFill>
        </p:spPr>
        <p:style>
          <a:lnRef idx="1">
            <a:schemeClr val="accent5"/>
          </a:lnRef>
          <a:fillRef idx="3">
            <a:schemeClr val="accent5"/>
          </a:fillRef>
          <a:effectRef idx="2">
            <a:schemeClr val="accent5"/>
          </a:effectRef>
          <a:fontRef idx="minor">
            <a:schemeClr val="lt1"/>
          </a:fontRef>
        </p:style>
        <p:txBody>
          <a:bodyPr rtlCol="0" anchor="ctr"/>
          <a:lstStyle/>
          <a:p>
            <a:endParaRPr lang="en-US" b="1"/>
          </a:p>
        </p:txBody>
      </p:sp>
      <p:sp>
        <p:nvSpPr>
          <p:cNvPr id="14" name="TextBox 13">
            <a:extLst>
              <a:ext uri="{FF2B5EF4-FFF2-40B4-BE49-F238E27FC236}">
                <a16:creationId xmlns:a16="http://schemas.microsoft.com/office/drawing/2014/main" id="{41DFD396-A1F7-4263-BB39-172F65FB4F14}"/>
              </a:ext>
            </a:extLst>
          </p:cNvPr>
          <p:cNvSpPr txBox="1"/>
          <p:nvPr/>
        </p:nvSpPr>
        <p:spPr>
          <a:xfrm>
            <a:off x="7981644" y="983564"/>
            <a:ext cx="3340747" cy="2953822"/>
          </a:xfrm>
          <a:prstGeom prst="rect">
            <a:avLst/>
          </a:prstGeom>
          <a:noFill/>
        </p:spPr>
        <p:txBody>
          <a:bodyPr wrap="square">
            <a:spAutoFit/>
          </a:bodyPr>
          <a:lstStyle/>
          <a:p>
            <a:pPr lvl="0" algn="ctr" defTabSz="342900">
              <a:lnSpc>
                <a:spcPct val="135000"/>
              </a:lnSpc>
              <a:defRPr/>
            </a:pPr>
            <a:r>
              <a:rPr lang="vi-VN" sz="2000">
                <a:solidFill>
                  <a:srgbClr val="000000"/>
                </a:solidFill>
                <a:latin typeface="UTM Avo" panose="02040603050506020204" pitchFamily="18" charset="0"/>
                <a:cs typeface="Times New Roman" panose="02020603050405020304" pitchFamily="18" charset="0"/>
              </a:rPr>
              <a:t>Giống như hầu hết các ngôn ngữ lập trình, ngôn ngữ lập trình trực quan như Scratch cũng có các khối lệnh tương ứng với các cấu trúc điều khiển cơ bản.</a:t>
            </a:r>
            <a:endParaRPr kumimoji="0" lang="en-US" sz="2000" i="0" u="none" strike="noStrike" kern="1200" cap="none" spc="0" normalizeH="0" baseline="0" noProof="0">
              <a:ln>
                <a:noFill/>
              </a:ln>
              <a:solidFill>
                <a:prstClr val="white"/>
              </a:solidFill>
              <a:effectLst/>
              <a:uLnTx/>
              <a:uFillTx/>
              <a:latin typeface="Arial"/>
            </a:endParaRPr>
          </a:p>
        </p:txBody>
      </p:sp>
      <p:sp>
        <p:nvSpPr>
          <p:cNvPr id="15" name="TextBox 14">
            <a:extLst>
              <a:ext uri="{FF2B5EF4-FFF2-40B4-BE49-F238E27FC236}">
                <a16:creationId xmlns:a16="http://schemas.microsoft.com/office/drawing/2014/main" id="{3182EEB6-5813-4513-B001-CDF076EB6E47}"/>
              </a:ext>
            </a:extLst>
          </p:cNvPr>
          <p:cNvSpPr txBox="1"/>
          <p:nvPr/>
        </p:nvSpPr>
        <p:spPr>
          <a:xfrm>
            <a:off x="5119619" y="3093820"/>
            <a:ext cx="1654640" cy="3370859"/>
          </a:xfrm>
          <a:prstGeom prst="rect">
            <a:avLst/>
          </a:prstGeom>
          <a:solidFill>
            <a:schemeClr val="bg1"/>
          </a:solidFill>
        </p:spPr>
        <p:txBody>
          <a:bodyPr wrap="square">
            <a:spAutoFit/>
          </a:bodyPr>
          <a:lstStyle/>
          <a:p>
            <a:pPr lvl="0" algn="ctr" defTabSz="342900">
              <a:lnSpc>
                <a:spcPct val="135000"/>
              </a:lnSpc>
              <a:defRPr/>
            </a:pPr>
            <a:endParaRPr kumimoji="0" lang="en-US" sz="2000" i="0" u="none" strike="noStrike" kern="1200" cap="none" spc="0" normalizeH="0" baseline="0" noProof="0">
              <a:ln>
                <a:noFill/>
              </a:ln>
              <a:solidFill>
                <a:prstClr val="white"/>
              </a:solidFill>
              <a:effectLst/>
              <a:uLnTx/>
              <a:uFillTx/>
              <a:latin typeface="Arial"/>
            </a:endParaRPr>
          </a:p>
          <a:p>
            <a:pPr lvl="0" algn="ctr" defTabSz="342900">
              <a:lnSpc>
                <a:spcPct val="135000"/>
              </a:lnSpc>
              <a:defRPr/>
            </a:pPr>
            <a:endParaRPr lang="en-US" sz="2000">
              <a:solidFill>
                <a:prstClr val="white"/>
              </a:solidFill>
              <a:latin typeface="Arial"/>
            </a:endParaRPr>
          </a:p>
          <a:p>
            <a:pPr lvl="0" algn="ctr" defTabSz="342900">
              <a:lnSpc>
                <a:spcPct val="135000"/>
              </a:lnSpc>
              <a:defRPr/>
            </a:pPr>
            <a:endParaRPr lang="en-US" sz="2000">
              <a:solidFill>
                <a:prstClr val="white"/>
              </a:solidFill>
              <a:latin typeface="Arial"/>
            </a:endParaRPr>
          </a:p>
          <a:p>
            <a:pPr lvl="0" algn="ctr" defTabSz="342900">
              <a:lnSpc>
                <a:spcPct val="135000"/>
              </a:lnSpc>
              <a:defRPr/>
            </a:pPr>
            <a:endParaRPr lang="en-US" sz="2000">
              <a:solidFill>
                <a:prstClr val="white"/>
              </a:solidFill>
              <a:latin typeface="Arial"/>
            </a:endParaRPr>
          </a:p>
          <a:p>
            <a:pPr lvl="0" algn="ctr" defTabSz="342900">
              <a:lnSpc>
                <a:spcPct val="135000"/>
              </a:lnSpc>
              <a:defRPr/>
            </a:pPr>
            <a:endParaRPr lang="en-US" sz="2000">
              <a:solidFill>
                <a:prstClr val="white"/>
              </a:solidFill>
              <a:latin typeface="Arial"/>
            </a:endParaRPr>
          </a:p>
          <a:p>
            <a:pPr lvl="0" algn="ctr" defTabSz="342900">
              <a:lnSpc>
                <a:spcPct val="135000"/>
              </a:lnSpc>
              <a:defRPr/>
            </a:pPr>
            <a:endParaRPr lang="en-US" sz="2000">
              <a:solidFill>
                <a:prstClr val="white"/>
              </a:solidFill>
              <a:latin typeface="Arial"/>
            </a:endParaRPr>
          </a:p>
          <a:p>
            <a:pPr lvl="0" algn="ctr" defTabSz="342900">
              <a:lnSpc>
                <a:spcPct val="135000"/>
              </a:lnSpc>
              <a:defRPr/>
            </a:pPr>
            <a:endParaRPr lang="en-US" sz="2000">
              <a:solidFill>
                <a:prstClr val="white"/>
              </a:solidFill>
              <a:latin typeface="Arial"/>
            </a:endParaRPr>
          </a:p>
          <a:p>
            <a:pPr lvl="0" algn="ctr" defTabSz="342900">
              <a:lnSpc>
                <a:spcPct val="135000"/>
              </a:lnSpc>
              <a:defRPr/>
            </a:pPr>
            <a:endParaRPr kumimoji="0" lang="en-US" sz="2000" i="0" u="none" strike="noStrike" kern="1200" cap="none" spc="0" normalizeH="0" baseline="0" noProof="0">
              <a:ln>
                <a:noFill/>
              </a:ln>
              <a:solidFill>
                <a:prstClr val="white"/>
              </a:solidFill>
              <a:effectLst/>
              <a:uLnTx/>
              <a:uFillTx/>
              <a:latin typeface="Arial"/>
            </a:endParaRPr>
          </a:p>
        </p:txBody>
      </p:sp>
    </p:spTree>
    <p:extLst>
      <p:ext uri="{BB962C8B-B14F-4D97-AF65-F5344CB8AC3E}">
        <p14:creationId xmlns:p14="http://schemas.microsoft.com/office/powerpoint/2010/main" val="290691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xit" presetSubtype="0" fill="hold" grpId="1" nodeType="with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14"/>
                                        </p:tgtEl>
                                      </p:cBhvr>
                                    </p:animEffect>
                                    <p:set>
                                      <p:cBhvr>
                                        <p:cTn id="40" dur="1" fill="hold">
                                          <p:stCondLst>
                                            <p:cond delay="499"/>
                                          </p:stCondLst>
                                        </p:cTn>
                                        <p:tgtEl>
                                          <p:spTgt spid="14"/>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nodePh="1">
                                  <p:stCondLst>
                                    <p:cond delay="0"/>
                                  </p:stCondLst>
                                  <p:endCondLst>
                                    <p:cond evt="begin" delay="0">
                                      <p:tn val="46"/>
                                    </p:cond>
                                  </p:end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nodePh="1">
                                  <p:stCondLst>
                                    <p:cond delay="0"/>
                                  </p:stCondLst>
                                  <p:endCondLst>
                                    <p:cond evt="begin" delay="0">
                                      <p:tn val="51"/>
                                    </p:cond>
                                  </p:endCondLst>
                                  <p:childTnLst>
                                    <p:animEffect transition="out" filter="fade">
                                      <p:cBhvr>
                                        <p:cTn id="52" dur="500"/>
                                        <p:tgtEl>
                                          <p:spTgt spid="15"/>
                                        </p:tgtEl>
                                      </p:cBhvr>
                                    </p:animEffect>
                                    <p:set>
                                      <p:cBhvr>
                                        <p:cTn id="53"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p:bldP spid="10" grpId="1"/>
      <p:bldP spid="12" grpId="0"/>
      <p:bldP spid="12" grpId="1"/>
      <p:bldP spid="13" grpId="0" animBg="1"/>
      <p:bldP spid="13" grpId="1" animBg="1"/>
      <p:bldP spid="14" grpId="0"/>
      <p:bldP spid="14" grpId="1"/>
      <p:bldP spid="15" grpId="0" animBg="1"/>
      <p:bldP spid="15"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631695" y="1252000"/>
            <a:ext cx="5769105" cy="3891835"/>
          </a:xfrm>
          <a:prstGeom prst="rect">
            <a:avLst/>
          </a:prstGeom>
          <a:noFill/>
        </p:spPr>
        <p:txBody>
          <a:bodyPr wrap="square">
            <a:spAutoFit/>
          </a:bodyPr>
          <a:lstStyle/>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Bước </a:t>
            </a:r>
            <a:r>
              <a:rPr lang="en-US" altLang="zh-CN" sz="2400" b="1">
                <a:solidFill>
                  <a:schemeClr val="accent1">
                    <a:lumMod val="75000"/>
                  </a:schemeClr>
                </a:solidFill>
                <a:latin typeface="UTM Avo" panose="02040603050506020204" pitchFamily="18" charset="0"/>
                <a:cs typeface="Times New Roman" panose="02020603050405020304" pitchFamily="18" charset="0"/>
              </a:rPr>
              <a:t>2</a:t>
            </a:r>
            <a:r>
              <a:rPr lang="vi-VN" altLang="zh-CN" sz="2400" b="1">
                <a:solidFill>
                  <a:schemeClr val="accent1">
                    <a:lumMod val="75000"/>
                  </a:schemeClr>
                </a:solidFill>
                <a:latin typeface="UTM Avo" panose="02040603050506020204" pitchFamily="18" charset="0"/>
                <a:cs typeface="Times New Roman" panose="02020603050405020304" pitchFamily="18" charset="0"/>
              </a:rPr>
              <a:t>. Tạo khung chương trình</a:t>
            </a: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Tạo khung chương trình gồm 6 khối lệnh lắp ghép với nhau theo cấu trúc tuần tự, từ trên xuống dưới. Mỗi khối lệnh được kéo từ các nhóm tương ứng như được ch</a:t>
            </a:r>
            <a:r>
              <a:rPr lang="en-US" altLang="zh-CN" sz="2400">
                <a:solidFill>
                  <a:schemeClr val="accent1">
                    <a:lumMod val="75000"/>
                  </a:schemeClr>
                </a:solidFill>
                <a:latin typeface="UTM Avo" panose="02040603050506020204" pitchFamily="18" charset="0"/>
                <a:cs typeface="Times New Roman" panose="02020603050405020304" pitchFamily="18" charset="0"/>
              </a:rPr>
              <a:t>ỉ</a:t>
            </a:r>
            <a:r>
              <a:rPr lang="vi-VN" altLang="zh-CN" sz="2400">
                <a:solidFill>
                  <a:schemeClr val="accent1">
                    <a:lumMod val="75000"/>
                  </a:schemeClr>
                </a:solidFill>
                <a:latin typeface="UTM Avo" panose="02040603050506020204" pitchFamily="18" charset="0"/>
                <a:cs typeface="Times New Roman" panose="02020603050405020304" pitchFamily="18" charset="0"/>
              </a:rPr>
              <a:t> dẫn trong Hình 14.5, thả vào vùng kịch bản.</a:t>
            </a:r>
          </a:p>
        </p:txBody>
      </p:sp>
      <p:grpSp>
        <p:nvGrpSpPr>
          <p:cNvPr id="105" name="组合 31">
            <a:extLst>
              <a:ext uri="{FF2B5EF4-FFF2-40B4-BE49-F238E27FC236}">
                <a16:creationId xmlns:a16="http://schemas.microsoft.com/office/drawing/2014/main" id="{5E082E0E-31C2-4417-84D2-F0F153C862E4}"/>
              </a:ext>
            </a:extLst>
          </p:cNvPr>
          <p:cNvGrpSpPr/>
          <p:nvPr/>
        </p:nvGrpSpPr>
        <p:grpSpPr>
          <a:xfrm>
            <a:off x="1880140" y="354706"/>
            <a:ext cx="2236613" cy="779317"/>
            <a:chOff x="1828798" y="932844"/>
            <a:chExt cx="3177716" cy="1021522"/>
          </a:xfrm>
          <a:effectLst>
            <a:outerShdw blurRad="50800" dist="38100" dir="5400000" algn="t" rotWithShape="0">
              <a:prstClr val="black">
                <a:alpha val="40000"/>
              </a:prstClr>
            </a:outerShdw>
          </a:effectLst>
        </p:grpSpPr>
        <p:sp>
          <p:nvSpPr>
            <p:cNvPr id="107" name="圆角矩形 32">
              <a:extLst>
                <a:ext uri="{FF2B5EF4-FFF2-40B4-BE49-F238E27FC236}">
                  <a16:creationId xmlns:a16="http://schemas.microsoft.com/office/drawing/2014/main" id="{3F0FCC20-9A4F-413A-A827-6921C8BD255D}"/>
                </a:ext>
              </a:extLst>
            </p:cNvPr>
            <p:cNvSpPr/>
            <p:nvPr/>
          </p:nvSpPr>
          <p:spPr>
            <a:xfrm rot="10800000" flipV="1">
              <a:off x="1828798" y="932844"/>
              <a:ext cx="3177716" cy="1021522"/>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Hướ</a:t>
              </a:r>
              <a:r>
                <a:rPr kumimoji="0" lang="en-US"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ng dẫn</a:t>
              </a:r>
              <a:endParaRPr kumimoji="0" lang="en-US" sz="1800" b="1" i="0" u="none" strike="noStrike" kern="1200" cap="none" spc="0" normalizeH="0" baseline="0" noProof="0">
                <a:ln>
                  <a:noFill/>
                </a:ln>
                <a:solidFill>
                  <a:schemeClr val="accent1">
                    <a:lumMod val="75000"/>
                  </a:schemeClr>
                </a:solidFill>
                <a:effectLst/>
                <a:uLnTx/>
                <a:uFillTx/>
                <a:latin typeface="Arial"/>
                <a:ea typeface="+mn-ea"/>
                <a:cs typeface="+mn-cs"/>
              </a:endParaRPr>
            </a:p>
          </p:txBody>
        </p:sp>
        <p:sp>
          <p:nvSpPr>
            <p:cNvPr id="108" name="圆角矩形 33">
              <a:extLst>
                <a:ext uri="{FF2B5EF4-FFF2-40B4-BE49-F238E27FC236}">
                  <a16:creationId xmlns:a16="http://schemas.microsoft.com/office/drawing/2014/main" id="{14B9B787-A669-414F-9BF9-767867389EDE}"/>
                </a:ext>
              </a:extLst>
            </p:cNvPr>
            <p:cNvSpPr/>
            <p:nvPr/>
          </p:nvSpPr>
          <p:spPr>
            <a:xfrm flipV="1">
              <a:off x="1930551" y="1007532"/>
              <a:ext cx="2960415" cy="835069"/>
            </a:xfrm>
            <a:prstGeom prst="roundRect">
              <a:avLst>
                <a:gd name="adj" fmla="val 8395"/>
              </a:avLst>
            </a:prstGeom>
            <a:no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112" name="图片 15">
            <a:extLst>
              <a:ext uri="{FF2B5EF4-FFF2-40B4-BE49-F238E27FC236}">
                <a16:creationId xmlns:a16="http://schemas.microsoft.com/office/drawing/2014/main" id="{F7DAE82C-83D5-490A-A2EA-230023874F2E}"/>
              </a:ext>
            </a:extLst>
          </p:cNvPr>
          <p:cNvPicPr>
            <a:picLocks noChangeAspect="1"/>
          </p:cNvPicPr>
          <p:nvPr/>
        </p:nvPicPr>
        <p:blipFill rotWithShape="1">
          <a:blip r:embed="rId2">
            <a:extLst>
              <a:ext uri="{28A0092B-C50C-407E-A947-70E740481C1C}">
                <a14:useLocalDpi xmlns:a14="http://schemas.microsoft.com/office/drawing/2010/main" val="0"/>
              </a:ext>
            </a:extLst>
          </a:blip>
          <a:srcRect t="19317" b="23069"/>
          <a:stretch/>
        </p:blipFill>
        <p:spPr>
          <a:xfrm rot="20704191">
            <a:off x="411958" y="202393"/>
            <a:ext cx="1699419" cy="979096"/>
          </a:xfrm>
          <a:prstGeom prst="rect">
            <a:avLst/>
          </a:prstGeom>
        </p:spPr>
      </p:pic>
      <p:pic>
        <p:nvPicPr>
          <p:cNvPr id="3" name="Picture 2">
            <a:extLst>
              <a:ext uri="{FF2B5EF4-FFF2-40B4-BE49-F238E27FC236}">
                <a16:creationId xmlns:a16="http://schemas.microsoft.com/office/drawing/2014/main" id="{6605167E-4B7A-4694-95F9-C9D1D9DE3606}"/>
              </a:ext>
            </a:extLst>
          </p:cNvPr>
          <p:cNvPicPr>
            <a:picLocks noChangeAspect="1"/>
          </p:cNvPicPr>
          <p:nvPr/>
        </p:nvPicPr>
        <p:blipFill>
          <a:blip r:embed="rId3"/>
          <a:stretch>
            <a:fillRect/>
          </a:stretch>
        </p:blipFill>
        <p:spPr>
          <a:xfrm>
            <a:off x="6745199" y="1048757"/>
            <a:ext cx="4415170" cy="4557243"/>
          </a:xfrm>
          <a:prstGeom prst="rect">
            <a:avLst/>
          </a:prstGeom>
        </p:spPr>
      </p:pic>
    </p:spTree>
    <p:extLst>
      <p:ext uri="{BB962C8B-B14F-4D97-AF65-F5344CB8AC3E}">
        <p14:creationId xmlns:p14="http://schemas.microsoft.com/office/powerpoint/2010/main" val="308249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anim calcmode="lin" valueType="num">
                                      <p:cBhvr>
                                        <p:cTn id="8" dur="1000" fill="hold"/>
                                        <p:tgtEl>
                                          <p:spTgt spid="112"/>
                                        </p:tgtEl>
                                        <p:attrNameLst>
                                          <p:attrName>ppt_x</p:attrName>
                                        </p:attrNameLst>
                                      </p:cBhvr>
                                      <p:tavLst>
                                        <p:tav tm="0">
                                          <p:val>
                                            <p:strVal val="#ppt_x"/>
                                          </p:val>
                                        </p:tav>
                                        <p:tav tm="100000">
                                          <p:val>
                                            <p:strVal val="#ppt_x"/>
                                          </p:val>
                                        </p:tav>
                                      </p:tavLst>
                                    </p:anim>
                                    <p:anim calcmode="lin" valueType="num">
                                      <p:cBhvr>
                                        <p:cTn id="9" dur="1000" fill="hold"/>
                                        <p:tgtEl>
                                          <p:spTgt spid="1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6">
                                            <p:txEl>
                                              <p:pRg st="0" end="0"/>
                                            </p:txEl>
                                          </p:spTgt>
                                        </p:tgtEl>
                                        <p:attrNameLst>
                                          <p:attrName>style.visibility</p:attrName>
                                        </p:attrNameLst>
                                      </p:cBhvr>
                                      <p:to>
                                        <p:strVal val="visible"/>
                                      </p:to>
                                    </p:set>
                                    <p:animEffect transition="in" filter="wipe(left)">
                                      <p:cBhvr>
                                        <p:cTn id="13" dur="500"/>
                                        <p:tgtEl>
                                          <p:spTgt spid="1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563115" y="223300"/>
            <a:ext cx="10706865" cy="3891835"/>
          </a:xfrm>
          <a:prstGeom prst="rect">
            <a:avLst/>
          </a:prstGeom>
          <a:noFill/>
        </p:spPr>
        <p:txBody>
          <a:bodyPr wrap="square">
            <a:spAutoFit/>
          </a:bodyPr>
          <a:lstStyle/>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Bước </a:t>
            </a:r>
            <a:r>
              <a:rPr lang="en-US" altLang="zh-CN" sz="2400" b="1">
                <a:solidFill>
                  <a:schemeClr val="accent1">
                    <a:lumMod val="75000"/>
                  </a:schemeClr>
                </a:solidFill>
                <a:latin typeface="UTM Avo" panose="02040603050506020204" pitchFamily="18" charset="0"/>
                <a:cs typeface="Times New Roman" panose="02020603050405020304" pitchFamily="18" charset="0"/>
              </a:rPr>
              <a:t>3. Tạo các biểu thức</a:t>
            </a: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Chọn phép toán và điền các giá trị tương ứng để có biểu thức “lấy ngẫu nhiên từ 1 đến 100”.</a:t>
            </a: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Chọn phép so sánh “=” và lắp các biến vào chỗ trống để có biểu thức lôgic “trả lời = số bí mật”.</a:t>
            </a: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Lắp ghép các biểu thức trên vào vị trí phù hợp trong khung chương trình (Hình 14.6a).</a:t>
            </a:r>
          </a:p>
        </p:txBody>
      </p:sp>
      <p:pic>
        <p:nvPicPr>
          <p:cNvPr id="8" name="Shape 949">
            <a:extLst>
              <a:ext uri="{FF2B5EF4-FFF2-40B4-BE49-F238E27FC236}">
                <a16:creationId xmlns:a16="http://schemas.microsoft.com/office/drawing/2014/main" id="{00AE4C37-C2EC-4145-8F8F-0F8723A3BBB7}"/>
              </a:ext>
            </a:extLst>
          </p:cNvPr>
          <p:cNvPicPr/>
          <p:nvPr/>
        </p:nvPicPr>
        <p:blipFill>
          <a:blip r:embed="rId2"/>
          <a:stretch/>
        </p:blipFill>
        <p:spPr>
          <a:xfrm>
            <a:off x="1694180" y="4046555"/>
            <a:ext cx="3115340" cy="2297683"/>
          </a:xfrm>
          <a:prstGeom prst="rect">
            <a:avLst/>
          </a:prstGeom>
        </p:spPr>
      </p:pic>
      <p:pic>
        <p:nvPicPr>
          <p:cNvPr id="9" name="Shape 955">
            <a:extLst>
              <a:ext uri="{FF2B5EF4-FFF2-40B4-BE49-F238E27FC236}">
                <a16:creationId xmlns:a16="http://schemas.microsoft.com/office/drawing/2014/main" id="{158076A8-8615-4DA7-9F35-B2564045D9B3}"/>
              </a:ext>
            </a:extLst>
          </p:cNvPr>
          <p:cNvPicPr/>
          <p:nvPr/>
        </p:nvPicPr>
        <p:blipFill rotWithShape="1">
          <a:blip r:embed="rId3"/>
          <a:srcRect t="3600" r="3837"/>
          <a:stretch/>
        </p:blipFill>
        <p:spPr>
          <a:xfrm>
            <a:off x="6741796" y="3937000"/>
            <a:ext cx="3611880" cy="2407238"/>
          </a:xfrm>
          <a:prstGeom prst="rect">
            <a:avLst/>
          </a:prstGeom>
        </p:spPr>
      </p:pic>
      <p:sp>
        <p:nvSpPr>
          <p:cNvPr id="10" name="TextBox 9">
            <a:extLst>
              <a:ext uri="{FF2B5EF4-FFF2-40B4-BE49-F238E27FC236}">
                <a16:creationId xmlns:a16="http://schemas.microsoft.com/office/drawing/2014/main" id="{A12C267E-CE56-4CD6-A83B-E66D93626315}"/>
              </a:ext>
            </a:extLst>
          </p:cNvPr>
          <p:cNvSpPr txBox="1"/>
          <p:nvPr/>
        </p:nvSpPr>
        <p:spPr>
          <a:xfrm>
            <a:off x="1254065" y="6402294"/>
            <a:ext cx="3829775" cy="45403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ctr" defTabSz="342900">
              <a:lnSpc>
                <a:spcPct val="135000"/>
              </a:lnSpc>
              <a:defRPr/>
            </a:pPr>
            <a:r>
              <a:rPr lang="vi-VN" sz="2000" i="1">
                <a:solidFill>
                  <a:schemeClr val="bg1"/>
                </a:solidFill>
                <a:latin typeface="UTM Avo" panose="02040603050506020204" pitchFamily="18" charset="0"/>
                <a:cs typeface="Times New Roman" panose="02020603050405020304" pitchFamily="18" charset="0"/>
              </a:rPr>
              <a:t>a) Bi</a:t>
            </a:r>
            <a:r>
              <a:rPr lang="en-US" sz="2000" i="1">
                <a:solidFill>
                  <a:schemeClr val="bg1"/>
                </a:solidFill>
                <a:latin typeface="UTM Avo" panose="02040603050506020204" pitchFamily="18" charset="0"/>
                <a:cs typeface="Times New Roman" panose="02020603050405020304" pitchFamily="18" charset="0"/>
              </a:rPr>
              <a:t>ể</a:t>
            </a:r>
            <a:r>
              <a:rPr lang="vi-VN" sz="2000" i="1">
                <a:solidFill>
                  <a:schemeClr val="bg1"/>
                </a:solidFill>
                <a:latin typeface="UTM Avo" panose="02040603050506020204" pitchFamily="18" charset="0"/>
                <a:cs typeface="Times New Roman" panose="02020603050405020304" pitchFamily="18" charset="0"/>
              </a:rPr>
              <a:t>u thức trong khối lệnh</a:t>
            </a:r>
          </a:p>
        </p:txBody>
      </p:sp>
      <p:sp>
        <p:nvSpPr>
          <p:cNvPr id="11" name="TextBox 10">
            <a:extLst>
              <a:ext uri="{FF2B5EF4-FFF2-40B4-BE49-F238E27FC236}">
                <a16:creationId xmlns:a16="http://schemas.microsoft.com/office/drawing/2014/main" id="{C8EF43DB-1770-44BA-9C5F-9082E9F6DD91}"/>
              </a:ext>
            </a:extLst>
          </p:cNvPr>
          <p:cNvSpPr txBox="1"/>
          <p:nvPr/>
        </p:nvSpPr>
        <p:spPr>
          <a:xfrm>
            <a:off x="6850742" y="6358245"/>
            <a:ext cx="3367315" cy="45403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ctr" defTabSz="342900">
              <a:lnSpc>
                <a:spcPct val="135000"/>
              </a:lnSpc>
              <a:defRPr/>
            </a:pPr>
            <a:r>
              <a:rPr lang="vi-VN" sz="2000" i="1">
                <a:solidFill>
                  <a:schemeClr val="bg1"/>
                </a:solidFill>
                <a:latin typeface="UTM Avo" panose="02040603050506020204" pitchFamily="18" charset="0"/>
                <a:cs typeface="Times New Roman" panose="02020603050405020304" pitchFamily="18" charset="0"/>
              </a:rPr>
              <a:t>b) Khối lệnh rẽ nh</a:t>
            </a:r>
            <a:r>
              <a:rPr lang="en-US" sz="2000" i="1">
                <a:solidFill>
                  <a:schemeClr val="bg1"/>
                </a:solidFill>
                <a:latin typeface="UTM Avo" panose="02040603050506020204" pitchFamily="18" charset="0"/>
                <a:cs typeface="Times New Roman" panose="02020603050405020304" pitchFamily="18" charset="0"/>
              </a:rPr>
              <a:t>á</a:t>
            </a:r>
            <a:r>
              <a:rPr lang="vi-VN" sz="2000" i="1">
                <a:solidFill>
                  <a:schemeClr val="bg1"/>
                </a:solidFill>
                <a:latin typeface="UTM Avo" panose="02040603050506020204" pitchFamily="18" charset="0"/>
                <a:cs typeface="Times New Roman" panose="02020603050405020304" pitchFamily="18" charset="0"/>
              </a:rPr>
              <a:t>nh</a:t>
            </a:r>
          </a:p>
        </p:txBody>
      </p:sp>
    </p:spTree>
    <p:extLst>
      <p:ext uri="{BB962C8B-B14F-4D97-AF65-F5344CB8AC3E}">
        <p14:creationId xmlns:p14="http://schemas.microsoft.com/office/powerpoint/2010/main" val="54677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animEffect transition="in" filter="wipe(left)">
                                      <p:cBhvr>
                                        <p:cTn id="7" dur="500"/>
                                        <p:tgtEl>
                                          <p:spTgt spid="18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uiExpand="1" build="p"/>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631695" y="1252000"/>
            <a:ext cx="10528673" cy="2783839"/>
          </a:xfrm>
          <a:prstGeom prst="rect">
            <a:avLst/>
          </a:prstGeom>
          <a:noFill/>
        </p:spPr>
        <p:txBody>
          <a:bodyPr wrap="square">
            <a:spAutoFit/>
          </a:bodyPr>
          <a:lstStyle/>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Bước </a:t>
            </a:r>
            <a:r>
              <a:rPr lang="en-US" altLang="zh-CN" sz="2400" b="1">
                <a:solidFill>
                  <a:schemeClr val="accent1">
                    <a:lumMod val="75000"/>
                  </a:schemeClr>
                </a:solidFill>
                <a:latin typeface="UTM Avo" panose="02040603050506020204" pitchFamily="18" charset="0"/>
                <a:cs typeface="Times New Roman" panose="02020603050405020304" pitchFamily="18" charset="0"/>
              </a:rPr>
              <a:t>4</a:t>
            </a:r>
            <a:r>
              <a:rPr lang="vi-VN" altLang="zh-CN" sz="2400" b="1">
                <a:solidFill>
                  <a:schemeClr val="accent1">
                    <a:lumMod val="75000"/>
                  </a:schemeClr>
                </a:solidFill>
                <a:latin typeface="UTM Avo" panose="02040603050506020204" pitchFamily="18" charset="0"/>
                <a:cs typeface="Times New Roman" panose="02020603050405020304" pitchFamily="18" charset="0"/>
              </a:rPr>
              <a:t>. Tạo khối lệnh r</a:t>
            </a:r>
            <a:r>
              <a:rPr lang="en-US" altLang="zh-CN" sz="2400" b="1">
                <a:solidFill>
                  <a:schemeClr val="accent1">
                    <a:lumMod val="75000"/>
                  </a:schemeClr>
                </a:solidFill>
                <a:latin typeface="UTM Avo" panose="02040603050506020204" pitchFamily="18" charset="0"/>
                <a:cs typeface="Times New Roman" panose="02020603050405020304" pitchFamily="18" charset="0"/>
              </a:rPr>
              <a:t>ẽ</a:t>
            </a:r>
            <a:r>
              <a:rPr lang="vi-VN" altLang="zh-CN" sz="2400" b="1">
                <a:solidFill>
                  <a:schemeClr val="accent1">
                    <a:lumMod val="75000"/>
                  </a:schemeClr>
                </a:solidFill>
                <a:latin typeface="UTM Avo" panose="02040603050506020204" pitchFamily="18" charset="0"/>
                <a:cs typeface="Times New Roman" panose="02020603050405020304" pitchFamily="18" charset="0"/>
              </a:rPr>
              <a:t> nhánh</a:t>
            </a:r>
            <a:endParaRPr lang="en-US" altLang="zh-CN" sz="2400" b="1">
              <a:solidFill>
                <a:schemeClr val="accent1">
                  <a:lumMod val="75000"/>
                </a:schemeClr>
              </a:solidFill>
              <a:latin typeface="UTM Avo" panose="02040603050506020204" pitchFamily="18" charset="0"/>
              <a:cs typeface="Times New Roman" panose="02020603050405020304" pitchFamily="18" charset="0"/>
            </a:endParaRP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Tương tự như bước 2 và bước 3 để tạo khối lệnh rẽ nhánh với điều kiện “</a:t>
            </a:r>
            <a:r>
              <a:rPr lang="vi-VN" altLang="zh-CN" sz="2400" b="1">
                <a:solidFill>
                  <a:schemeClr val="accent1">
                    <a:lumMod val="75000"/>
                  </a:schemeClr>
                </a:solidFill>
                <a:latin typeface="UTM Avo" panose="02040603050506020204" pitchFamily="18" charset="0"/>
                <a:cs typeface="Times New Roman" panose="02020603050405020304" pitchFamily="18" charset="0"/>
              </a:rPr>
              <a:t>trả lời &lt; số bí mật</a:t>
            </a:r>
            <a:r>
              <a:rPr lang="vi-VN" altLang="zh-CN" sz="2400">
                <a:solidFill>
                  <a:schemeClr val="accent1">
                    <a:lumMod val="75000"/>
                  </a:schemeClr>
                </a:solidFill>
                <a:latin typeface="UTM Avo" panose="02040603050506020204" pitchFamily="18" charset="0"/>
                <a:cs typeface="Times New Roman" panose="02020603050405020304" pitchFamily="18" charset="0"/>
              </a:rPr>
              <a:t>”.</a:t>
            </a: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Chọn từ nhóm “</a:t>
            </a:r>
            <a:r>
              <a:rPr lang="vi-VN" altLang="zh-CN" sz="2400" b="1">
                <a:solidFill>
                  <a:schemeClr val="accent1">
                    <a:lumMod val="75000"/>
                  </a:schemeClr>
                </a:solidFill>
                <a:latin typeface="UTM Avo" panose="02040603050506020204" pitchFamily="18" charset="0"/>
                <a:cs typeface="Times New Roman" panose="02020603050405020304" pitchFamily="18" charset="0"/>
              </a:rPr>
              <a:t>Cảm biến</a:t>
            </a:r>
            <a:r>
              <a:rPr lang="vi-VN" altLang="zh-CN" sz="2400">
                <a:solidFill>
                  <a:schemeClr val="accent1">
                    <a:lumMod val="75000"/>
                  </a:schemeClr>
                </a:solidFill>
                <a:latin typeface="UTM Avo" panose="02040603050506020204" pitchFamily="18" charset="0"/>
                <a:cs typeface="Times New Roman" panose="02020603050405020304" pitchFamily="18" charset="0"/>
              </a:rPr>
              <a:t>” các khối lệnh “</a:t>
            </a:r>
            <a:r>
              <a:rPr lang="vi-VN" altLang="zh-CN" sz="2400" b="1">
                <a:solidFill>
                  <a:schemeClr val="accent1">
                    <a:lumMod val="75000"/>
                  </a:schemeClr>
                </a:solidFill>
                <a:latin typeface="UTM Avo" panose="02040603050506020204" pitchFamily="18" charset="0"/>
                <a:cs typeface="Times New Roman" panose="02020603050405020304" pitchFamily="18" charset="0"/>
              </a:rPr>
              <a:t>hỏi" </a:t>
            </a:r>
            <a:r>
              <a:rPr lang="vi-VN" altLang="zh-CN" sz="2400">
                <a:solidFill>
                  <a:schemeClr val="accent1">
                    <a:lumMod val="75000"/>
                  </a:schemeClr>
                </a:solidFill>
                <a:latin typeface="UTM Avo" panose="02040603050506020204" pitchFamily="18" charset="0"/>
                <a:cs typeface="Times New Roman" panose="02020603050405020304" pitchFamily="18" charset="0"/>
              </a:rPr>
              <a:t>và lắp vào vị trí phù hợp như Hình 14.6b.</a:t>
            </a:r>
          </a:p>
        </p:txBody>
      </p:sp>
      <p:grpSp>
        <p:nvGrpSpPr>
          <p:cNvPr id="105" name="组合 31">
            <a:extLst>
              <a:ext uri="{FF2B5EF4-FFF2-40B4-BE49-F238E27FC236}">
                <a16:creationId xmlns:a16="http://schemas.microsoft.com/office/drawing/2014/main" id="{5E082E0E-31C2-4417-84D2-F0F153C862E4}"/>
              </a:ext>
            </a:extLst>
          </p:cNvPr>
          <p:cNvGrpSpPr/>
          <p:nvPr/>
        </p:nvGrpSpPr>
        <p:grpSpPr>
          <a:xfrm>
            <a:off x="1880140" y="354706"/>
            <a:ext cx="2236613" cy="779317"/>
            <a:chOff x="1828798" y="932844"/>
            <a:chExt cx="3177716" cy="1021522"/>
          </a:xfrm>
          <a:effectLst>
            <a:outerShdw blurRad="50800" dist="38100" dir="5400000" algn="t" rotWithShape="0">
              <a:prstClr val="black">
                <a:alpha val="40000"/>
              </a:prstClr>
            </a:outerShdw>
          </a:effectLst>
        </p:grpSpPr>
        <p:sp>
          <p:nvSpPr>
            <p:cNvPr id="107" name="圆角矩形 32">
              <a:extLst>
                <a:ext uri="{FF2B5EF4-FFF2-40B4-BE49-F238E27FC236}">
                  <a16:creationId xmlns:a16="http://schemas.microsoft.com/office/drawing/2014/main" id="{3F0FCC20-9A4F-413A-A827-6921C8BD255D}"/>
                </a:ext>
              </a:extLst>
            </p:cNvPr>
            <p:cNvSpPr/>
            <p:nvPr/>
          </p:nvSpPr>
          <p:spPr>
            <a:xfrm rot="10800000" flipV="1">
              <a:off x="1828798" y="932844"/>
              <a:ext cx="3177716" cy="1021522"/>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Hướ</a:t>
              </a:r>
              <a:r>
                <a:rPr kumimoji="0" lang="en-US"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ng dẫn</a:t>
              </a:r>
              <a:endParaRPr kumimoji="0" lang="en-US" sz="1800" b="1" i="0" u="none" strike="noStrike" kern="1200" cap="none" spc="0" normalizeH="0" baseline="0" noProof="0">
                <a:ln>
                  <a:noFill/>
                </a:ln>
                <a:solidFill>
                  <a:schemeClr val="accent1">
                    <a:lumMod val="75000"/>
                  </a:schemeClr>
                </a:solidFill>
                <a:effectLst/>
                <a:uLnTx/>
                <a:uFillTx/>
                <a:latin typeface="Arial"/>
                <a:ea typeface="+mn-ea"/>
                <a:cs typeface="+mn-cs"/>
              </a:endParaRPr>
            </a:p>
          </p:txBody>
        </p:sp>
        <p:sp>
          <p:nvSpPr>
            <p:cNvPr id="108" name="圆角矩形 33">
              <a:extLst>
                <a:ext uri="{FF2B5EF4-FFF2-40B4-BE49-F238E27FC236}">
                  <a16:creationId xmlns:a16="http://schemas.microsoft.com/office/drawing/2014/main" id="{14B9B787-A669-414F-9BF9-767867389EDE}"/>
                </a:ext>
              </a:extLst>
            </p:cNvPr>
            <p:cNvSpPr/>
            <p:nvPr/>
          </p:nvSpPr>
          <p:spPr>
            <a:xfrm flipV="1">
              <a:off x="1930551" y="1007532"/>
              <a:ext cx="2960415" cy="835069"/>
            </a:xfrm>
            <a:prstGeom prst="roundRect">
              <a:avLst>
                <a:gd name="adj" fmla="val 8395"/>
              </a:avLst>
            </a:prstGeom>
            <a:no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112" name="图片 15">
            <a:extLst>
              <a:ext uri="{FF2B5EF4-FFF2-40B4-BE49-F238E27FC236}">
                <a16:creationId xmlns:a16="http://schemas.microsoft.com/office/drawing/2014/main" id="{F7DAE82C-83D5-490A-A2EA-230023874F2E}"/>
              </a:ext>
            </a:extLst>
          </p:cNvPr>
          <p:cNvPicPr>
            <a:picLocks noChangeAspect="1"/>
          </p:cNvPicPr>
          <p:nvPr/>
        </p:nvPicPr>
        <p:blipFill rotWithShape="1">
          <a:blip r:embed="rId2">
            <a:extLst>
              <a:ext uri="{28A0092B-C50C-407E-A947-70E740481C1C}">
                <a14:useLocalDpi xmlns:a14="http://schemas.microsoft.com/office/drawing/2010/main" val="0"/>
              </a:ext>
            </a:extLst>
          </a:blip>
          <a:srcRect t="19317" b="23069"/>
          <a:stretch/>
        </p:blipFill>
        <p:spPr>
          <a:xfrm rot="20704191">
            <a:off x="411958" y="202393"/>
            <a:ext cx="1699419" cy="979096"/>
          </a:xfrm>
          <a:prstGeom prst="rect">
            <a:avLst/>
          </a:prstGeom>
        </p:spPr>
      </p:pic>
      <p:sp>
        <p:nvSpPr>
          <p:cNvPr id="3" name="TextBox 2">
            <a:extLst>
              <a:ext uri="{FF2B5EF4-FFF2-40B4-BE49-F238E27FC236}">
                <a16:creationId xmlns:a16="http://schemas.microsoft.com/office/drawing/2014/main" id="{CDE35A2E-B881-0BFA-C672-A9EAFCA7A7EF}"/>
              </a:ext>
            </a:extLst>
          </p:cNvPr>
          <p:cNvSpPr txBox="1"/>
          <p:nvPr/>
        </p:nvSpPr>
        <p:spPr>
          <a:xfrm>
            <a:off x="1727199" y="4153816"/>
            <a:ext cx="8669867" cy="1477328"/>
          </a:xfrm>
          <a:prstGeom prst="rect">
            <a:avLst/>
          </a:prstGeom>
          <a:noFill/>
        </p:spPr>
        <p:txBody>
          <a:bodyPr wrap="square">
            <a:spAutoFit/>
          </a:bodyPr>
          <a:lstStyle/>
          <a:p>
            <a:r>
              <a:rPr lang="en-US"/>
              <a:t>Tài liệu được chia sẻ bởi Website VnTeach.Com</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extLst>
      <p:ext uri="{BB962C8B-B14F-4D97-AF65-F5344CB8AC3E}">
        <p14:creationId xmlns:p14="http://schemas.microsoft.com/office/powerpoint/2010/main" val="261915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anim calcmode="lin" valueType="num">
                                      <p:cBhvr>
                                        <p:cTn id="8" dur="1000" fill="hold"/>
                                        <p:tgtEl>
                                          <p:spTgt spid="112"/>
                                        </p:tgtEl>
                                        <p:attrNameLst>
                                          <p:attrName>ppt_x</p:attrName>
                                        </p:attrNameLst>
                                      </p:cBhvr>
                                      <p:tavLst>
                                        <p:tav tm="0">
                                          <p:val>
                                            <p:strVal val="#ppt_x"/>
                                          </p:val>
                                        </p:tav>
                                        <p:tav tm="100000">
                                          <p:val>
                                            <p:strVal val="#ppt_x"/>
                                          </p:val>
                                        </p:tav>
                                      </p:tavLst>
                                    </p:anim>
                                    <p:anim calcmode="lin" valueType="num">
                                      <p:cBhvr>
                                        <p:cTn id="9" dur="1000" fill="hold"/>
                                        <p:tgtEl>
                                          <p:spTgt spid="1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6">
                                            <p:txEl>
                                              <p:pRg st="0" end="0"/>
                                            </p:txEl>
                                          </p:spTgt>
                                        </p:tgtEl>
                                        <p:attrNameLst>
                                          <p:attrName>style.visibility</p:attrName>
                                        </p:attrNameLst>
                                      </p:cBhvr>
                                      <p:to>
                                        <p:strVal val="visible"/>
                                      </p:to>
                                    </p:set>
                                    <p:animEffect transition="in" filter="wipe(left)">
                                      <p:cBhvr>
                                        <p:cTn id="13" dur="500"/>
                                        <p:tgtEl>
                                          <p:spTgt spid="1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563115" y="223300"/>
            <a:ext cx="6934965" cy="573234"/>
          </a:xfrm>
          <a:prstGeom prst="rect">
            <a:avLst/>
          </a:prstGeom>
          <a:noFill/>
        </p:spPr>
        <p:txBody>
          <a:bodyPr wrap="square">
            <a:spAutoFit/>
          </a:bodyPr>
          <a:lstStyle/>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Bước </a:t>
            </a:r>
            <a:r>
              <a:rPr lang="en-US" altLang="zh-CN" sz="2400" b="1">
                <a:solidFill>
                  <a:schemeClr val="accent1">
                    <a:lumMod val="75000"/>
                  </a:schemeClr>
                </a:solidFill>
                <a:latin typeface="UTM Avo" panose="02040603050506020204" pitchFamily="18" charset="0"/>
                <a:cs typeface="Times New Roman" panose="02020603050405020304" pitchFamily="18" charset="0"/>
              </a:rPr>
              <a:t>5. </a:t>
            </a:r>
            <a:r>
              <a:rPr lang="vi-VN" altLang="zh-CN" sz="2400" b="1">
                <a:solidFill>
                  <a:schemeClr val="accent1">
                    <a:lumMod val="75000"/>
                  </a:schemeClr>
                </a:solidFill>
                <a:latin typeface="UTM Avo" panose="02040603050506020204" pitchFamily="18" charset="0"/>
                <a:cs typeface="Times New Roman" panose="02020603050405020304" pitchFamily="18" charset="0"/>
              </a:rPr>
              <a:t>Hoàn thành chương trình</a:t>
            </a:r>
            <a:endParaRPr lang="vi-VN" altLang="zh-CN" sz="2400">
              <a:solidFill>
                <a:schemeClr val="accent1">
                  <a:lumMod val="75000"/>
                </a:schemeClr>
              </a:solidFill>
              <a:latin typeface="UTM Avo" panose="020406030505060202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A12C267E-CE56-4CD6-A83B-E66D93626315}"/>
              </a:ext>
            </a:extLst>
          </p:cNvPr>
          <p:cNvSpPr txBox="1"/>
          <p:nvPr/>
        </p:nvSpPr>
        <p:spPr>
          <a:xfrm>
            <a:off x="4398750" y="5650663"/>
            <a:ext cx="6665490" cy="45403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ctr" defTabSz="342900">
              <a:lnSpc>
                <a:spcPct val="135000"/>
              </a:lnSpc>
              <a:defRPr/>
            </a:pPr>
            <a:r>
              <a:rPr lang="vi-VN" sz="2000" i="1">
                <a:solidFill>
                  <a:schemeClr val="accent1">
                    <a:lumMod val="90000"/>
                    <a:lumOff val="10000"/>
                  </a:schemeClr>
                </a:solidFill>
                <a:latin typeface="UTM Avo" panose="02040603050506020204" pitchFamily="18" charset="0"/>
                <a:cs typeface="Times New Roman" panose="02020603050405020304" pitchFamily="18" charset="0"/>
              </a:rPr>
              <a:t>Hình 14.7. Chương trình hoàn chỉnh</a:t>
            </a:r>
          </a:p>
        </p:txBody>
      </p:sp>
      <p:pic>
        <p:nvPicPr>
          <p:cNvPr id="7" name="Shape 959">
            <a:extLst>
              <a:ext uri="{FF2B5EF4-FFF2-40B4-BE49-F238E27FC236}">
                <a16:creationId xmlns:a16="http://schemas.microsoft.com/office/drawing/2014/main" id="{FB618410-4C15-4187-95A3-DBD6CD1DB44B}"/>
              </a:ext>
            </a:extLst>
          </p:cNvPr>
          <p:cNvPicPr/>
          <p:nvPr/>
        </p:nvPicPr>
        <p:blipFill>
          <a:blip r:embed="rId2"/>
          <a:stretch/>
        </p:blipFill>
        <p:spPr>
          <a:xfrm>
            <a:off x="5155251" y="1207337"/>
            <a:ext cx="6146549" cy="4298695"/>
          </a:xfrm>
          <a:prstGeom prst="rect">
            <a:avLst/>
          </a:prstGeom>
        </p:spPr>
      </p:pic>
      <p:sp>
        <p:nvSpPr>
          <p:cNvPr id="12" name="TextBox 11">
            <a:extLst>
              <a:ext uri="{FF2B5EF4-FFF2-40B4-BE49-F238E27FC236}">
                <a16:creationId xmlns:a16="http://schemas.microsoft.com/office/drawing/2014/main" id="{5BD7BC60-61C6-4F86-BD81-D5654D026253}"/>
              </a:ext>
            </a:extLst>
          </p:cNvPr>
          <p:cNvSpPr txBox="1"/>
          <p:nvPr/>
        </p:nvSpPr>
        <p:spPr>
          <a:xfrm>
            <a:off x="762363" y="1133769"/>
            <a:ext cx="4129677" cy="4445832"/>
          </a:xfrm>
          <a:prstGeom prst="rect">
            <a:avLst/>
          </a:prstGeom>
          <a:noFill/>
        </p:spPr>
        <p:txBody>
          <a:bodyPr wrap="square">
            <a:spAutoFit/>
          </a:bodyPr>
          <a:lstStyle/>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Lắp khối lệnh rẽ nhánh vào khung chương trình để được chương trình hoàn ch</a:t>
            </a:r>
            <a:r>
              <a:rPr lang="en-US" altLang="zh-CN" sz="2400">
                <a:solidFill>
                  <a:schemeClr val="accent1">
                    <a:lumMod val="75000"/>
                  </a:schemeClr>
                </a:solidFill>
                <a:latin typeface="UTM Avo" panose="02040603050506020204" pitchFamily="18" charset="0"/>
                <a:cs typeface="Times New Roman" panose="02020603050405020304" pitchFamily="18" charset="0"/>
              </a:rPr>
              <a:t>ỉ</a:t>
            </a:r>
            <a:r>
              <a:rPr lang="vi-VN" altLang="zh-CN" sz="2400">
                <a:solidFill>
                  <a:schemeClr val="accent1">
                    <a:lumMod val="75000"/>
                  </a:schemeClr>
                </a:solidFill>
                <a:latin typeface="UTM Avo" panose="02040603050506020204" pitchFamily="18" charset="0"/>
                <a:cs typeface="Times New Roman" panose="02020603050405020304" pitchFamily="18" charset="0"/>
              </a:rPr>
              <a:t>nh.</a:t>
            </a: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Đối sánh thuật toán được mô tả dưới dạng sơ đồ với chương trình hoàn chỉnh ở Hình 14.7.</a:t>
            </a:r>
          </a:p>
        </p:txBody>
      </p:sp>
    </p:spTree>
    <p:extLst>
      <p:ext uri="{BB962C8B-B14F-4D97-AF65-F5344CB8AC3E}">
        <p14:creationId xmlns:p14="http://schemas.microsoft.com/office/powerpoint/2010/main" val="114573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animEffect transition="in" filter="wipe(left)">
                                      <p:cBhvr>
                                        <p:cTn id="7" dur="500"/>
                                        <p:tgtEl>
                                          <p:spTgt spid="18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uiExpand="1"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510166" y="1433716"/>
            <a:ext cx="10605623" cy="1121846"/>
          </a:xfrm>
          <a:prstGeom prst="rect">
            <a:avLst/>
          </a:prstGeom>
        </p:spPr>
        <p:txBody>
          <a:bodyPr wrap="square">
            <a:spAutoFit/>
          </a:bodyPr>
          <a:lstStyle/>
          <a:p>
            <a:pPr marL="457200" indent="-457200" algn="just" defTabSz="342900">
              <a:lnSpc>
                <a:spcPct val="150000"/>
              </a:lnSpc>
              <a:buAutoNum type="arabicPeriod"/>
            </a:pPr>
            <a:r>
              <a:rPr lang="vi-VN" sz="2400">
                <a:solidFill>
                  <a:schemeClr val="accent6">
                    <a:lumMod val="50000"/>
                  </a:schemeClr>
                </a:solidFill>
                <a:latin typeface="UTM Avo" panose="02040603050506020204" pitchFamily="18" charset="0"/>
                <a:cs typeface="Times New Roman" panose="02020603050405020304" pitchFamily="18" charset="0"/>
              </a:rPr>
              <a:t>Em hãy ghép mỗi đoạn lệnh ở hàng trên với kết quả tương ứng mà đoạn lệnh đó vẽ ở hàng dưới trong Bảng 14.1.</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LUYỆN TẬP</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45E00C56-B8D7-463F-BA84-E69A25D2D367}"/>
              </a:ext>
            </a:extLst>
          </p:cNvPr>
          <p:cNvPicPr>
            <a:picLocks noChangeAspect="1"/>
          </p:cNvPicPr>
          <p:nvPr/>
        </p:nvPicPr>
        <p:blipFill>
          <a:blip r:embed="rId3"/>
          <a:stretch>
            <a:fillRect/>
          </a:stretch>
        </p:blipFill>
        <p:spPr>
          <a:xfrm>
            <a:off x="1246310" y="2796668"/>
            <a:ext cx="9133333" cy="3561905"/>
          </a:xfrm>
          <a:prstGeom prst="rect">
            <a:avLst/>
          </a:prstGeom>
        </p:spPr>
      </p:pic>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602307" y="1433716"/>
            <a:ext cx="4007907" cy="4999830"/>
          </a:xfrm>
          <a:prstGeom prst="rect">
            <a:avLst/>
          </a:prstGeom>
        </p:spPr>
        <p:txBody>
          <a:bodyPr wrap="square">
            <a:spAutoFit/>
          </a:bodyPr>
          <a:lstStyle/>
          <a:p>
            <a:pPr lvl="0" defTabSz="342900">
              <a:lnSpc>
                <a:spcPct val="150000"/>
              </a:lnSpc>
              <a:defRPr/>
            </a:pPr>
            <a:r>
              <a:rPr lang="vi-VN" sz="2400">
                <a:solidFill>
                  <a:prstClr val="black"/>
                </a:solidFill>
                <a:latin typeface="UTM Avo" panose="02040603050506020204" pitchFamily="18" charset="0"/>
                <a:cs typeface="Times New Roman" panose="02020603050405020304" pitchFamily="18" charset="0"/>
              </a:rPr>
              <a:t>1.	Em hãy ghép các khối lệnh a, b, c, d vào các vị trí tương ứng 1, 2, 3, 4 ở Hình 14.8 để được thuật toán giải phương trình ax + b = 0 trong ngôn ngữ lập trình Scratch với các giá trị a, b nhập từ bàn phím.</a:t>
            </a:r>
            <a:endParaRPr kumimoji="0" lang="vi-VN" sz="24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pic>
        <p:nvPicPr>
          <p:cNvPr id="7" name="Picture 6">
            <a:extLst>
              <a:ext uri="{FF2B5EF4-FFF2-40B4-BE49-F238E27FC236}">
                <a16:creationId xmlns:a16="http://schemas.microsoft.com/office/drawing/2014/main" id="{8C5AFE53-F1D9-417F-A6F3-82731F4678B3}"/>
              </a:ext>
            </a:extLst>
          </p:cNvPr>
          <p:cNvPicPr>
            <a:picLocks noChangeAspect="1"/>
          </p:cNvPicPr>
          <p:nvPr/>
        </p:nvPicPr>
        <p:blipFill rotWithShape="1">
          <a:blip r:embed="rId2"/>
          <a:srcRect r="70376"/>
          <a:stretch/>
        </p:blipFill>
        <p:spPr>
          <a:xfrm>
            <a:off x="602308" y="406275"/>
            <a:ext cx="1033987" cy="952468"/>
          </a:xfrm>
          <a:prstGeom prst="rect">
            <a:avLst/>
          </a:prstGeom>
        </p:spPr>
      </p:pic>
      <p:sp>
        <p:nvSpPr>
          <p:cNvPr id="8" name="矩形 10">
            <a:extLst>
              <a:ext uri="{FF2B5EF4-FFF2-40B4-BE49-F238E27FC236}">
                <a16:creationId xmlns:a16="http://schemas.microsoft.com/office/drawing/2014/main" id="{F3AE15B1-4491-409A-AD36-0562F7E9A969}"/>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73C5F445-6D73-4719-BBDD-137CDAD51AC9}"/>
              </a:ext>
            </a:extLst>
          </p:cNvPr>
          <p:cNvPicPr>
            <a:picLocks noChangeAspect="1"/>
          </p:cNvPicPr>
          <p:nvPr/>
        </p:nvPicPr>
        <p:blipFill>
          <a:blip r:embed="rId3"/>
          <a:stretch>
            <a:fillRect/>
          </a:stretch>
        </p:blipFill>
        <p:spPr>
          <a:xfrm>
            <a:off x="4610214" y="2096624"/>
            <a:ext cx="6667385" cy="3674014"/>
          </a:xfrm>
          <a:prstGeom prst="rect">
            <a:avLst/>
          </a:prstGeom>
        </p:spPr>
      </p:pic>
    </p:spTree>
    <p:extLst>
      <p:ext uri="{BB962C8B-B14F-4D97-AF65-F5344CB8AC3E}">
        <p14:creationId xmlns:p14="http://schemas.microsoft.com/office/powerpoint/2010/main" val="140569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1000"/>
                                        <p:tgtEl>
                                          <p:spTgt spid="23">
                                            <p:txEl>
                                              <p:pRg st="0" end="0"/>
                                            </p:txEl>
                                          </p:spTgt>
                                        </p:tgtEl>
                                      </p:cBhvr>
                                    </p:animEffect>
                                    <p:anim calcmode="lin" valueType="num">
                                      <p:cBhvr>
                                        <p:cTn id="13"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556587" y="290716"/>
            <a:ext cx="10644813" cy="2308324"/>
          </a:xfrm>
          <a:prstGeom prst="rect">
            <a:avLst/>
          </a:prstGeom>
        </p:spPr>
        <p:txBody>
          <a:bodyPr wrap="square">
            <a:spAutoFit/>
          </a:bodyPr>
          <a:lstStyle/>
          <a:p>
            <a:pPr lvl="0" defTabSz="342900">
              <a:defRPr/>
            </a:pPr>
            <a:r>
              <a:rPr lang="vi-VN" sz="2400">
                <a:solidFill>
                  <a:prstClr val="black"/>
                </a:solidFill>
                <a:latin typeface="UTM Avo" panose="02040603050506020204" pitchFamily="18" charset="0"/>
                <a:cs typeface="Times New Roman" panose="02020603050405020304" pitchFamily="18" charset="0"/>
              </a:rPr>
              <a:t>2.	Ước chung lớn nhất của hai số không thay đổi nếu thay số lớn b</a:t>
            </a:r>
            <a:r>
              <a:rPr lang="en-US" sz="2400">
                <a:solidFill>
                  <a:prstClr val="black"/>
                </a:solidFill>
                <a:latin typeface="UTM Avo" panose="02040603050506020204" pitchFamily="18" charset="0"/>
                <a:cs typeface="Times New Roman" panose="02020603050405020304" pitchFamily="18" charset="0"/>
              </a:rPr>
              <a:t>ằ</a:t>
            </a:r>
            <a:r>
              <a:rPr lang="vi-VN" sz="2400">
                <a:solidFill>
                  <a:prstClr val="black"/>
                </a:solidFill>
                <a:latin typeface="UTM Avo" panose="02040603050506020204" pitchFamily="18" charset="0"/>
                <a:cs typeface="Times New Roman" panose="02020603050405020304" pitchFamily="18" charset="0"/>
              </a:rPr>
              <a:t>ng phần dư trong phép chia của nó cho số bé. Dựa trên nhận xét đó, ước chung lớn nhất của hai số không âm có thể được tính theo thuật toán được biểu diễn bằng sơ đ</a:t>
            </a:r>
            <a:r>
              <a:rPr lang="en-US" sz="2400">
                <a:solidFill>
                  <a:prstClr val="black"/>
                </a:solidFill>
                <a:latin typeface="UTM Avo" panose="02040603050506020204" pitchFamily="18" charset="0"/>
                <a:cs typeface="Times New Roman" panose="02020603050405020304" pitchFamily="18" charset="0"/>
              </a:rPr>
              <a:t>ồ</a:t>
            </a:r>
            <a:r>
              <a:rPr lang="vi-VN" sz="2400">
                <a:solidFill>
                  <a:prstClr val="black"/>
                </a:solidFill>
                <a:latin typeface="UTM Avo" panose="02040603050506020204" pitchFamily="18" charset="0"/>
                <a:cs typeface="Times New Roman" panose="02020603050405020304" pitchFamily="18" charset="0"/>
              </a:rPr>
              <a:t> khối trong Hình 14.9. Em hãy ghép các khối lệnh Scratch trong Hình 14.10 thành chương trình tính ước chung lớn nhất của hai số nguyên không âm.</a:t>
            </a:r>
            <a:endParaRPr kumimoji="0" lang="vi-VN" sz="24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pic>
        <p:nvPicPr>
          <p:cNvPr id="4" name="Picture 3">
            <a:extLst>
              <a:ext uri="{FF2B5EF4-FFF2-40B4-BE49-F238E27FC236}">
                <a16:creationId xmlns:a16="http://schemas.microsoft.com/office/drawing/2014/main" id="{D46BDFCD-0998-4326-9DAE-19190AD4F72D}"/>
              </a:ext>
            </a:extLst>
          </p:cNvPr>
          <p:cNvPicPr>
            <a:picLocks noChangeAspect="1"/>
          </p:cNvPicPr>
          <p:nvPr/>
        </p:nvPicPr>
        <p:blipFill>
          <a:blip r:embed="rId2"/>
          <a:stretch>
            <a:fillRect/>
          </a:stretch>
        </p:blipFill>
        <p:spPr>
          <a:xfrm>
            <a:off x="2475892" y="2761148"/>
            <a:ext cx="5991621" cy="3479626"/>
          </a:xfrm>
          <a:prstGeom prst="rect">
            <a:avLst/>
          </a:prstGeom>
        </p:spPr>
      </p:pic>
    </p:spTree>
    <p:extLst>
      <p:ext uri="{BB962C8B-B14F-4D97-AF65-F5344CB8AC3E}">
        <p14:creationId xmlns:p14="http://schemas.microsoft.com/office/powerpoint/2010/main" val="188272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81814" y="1114364"/>
            <a:ext cx="8856910" cy="245676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0" y="1423392"/>
            <a:ext cx="11612547" cy="1938992"/>
          </a:xfrm>
          <a:prstGeom prst="rect">
            <a:avLst/>
          </a:prstGeom>
          <a:noFill/>
        </p:spPr>
        <p:txBody>
          <a:bodyPr wrap="square" rtlCol="0">
            <a:spAutoFit/>
          </a:bodyPr>
          <a:lstStyle/>
          <a:p>
            <a:pPr marL="1143000" indent="-1143000" algn="ctr">
              <a:buAutoNum type="arabicPeriod"/>
            </a:pPr>
            <a:r>
              <a:rPr lang="vi-VN" sz="6000">
                <a:solidFill>
                  <a:schemeClr val="accent3">
                    <a:lumMod val="50000"/>
                  </a:schemeClr>
                </a:solidFill>
                <a:latin typeface="+mj-lt"/>
              </a:rPr>
              <a:t>CẤU TRÚC ĐIỀU KHIỂN </a:t>
            </a:r>
            <a:endParaRPr lang="en-US" sz="6000">
              <a:solidFill>
                <a:schemeClr val="accent3">
                  <a:lumMod val="50000"/>
                </a:schemeClr>
              </a:solidFill>
              <a:latin typeface="+mj-lt"/>
            </a:endParaRPr>
          </a:p>
          <a:p>
            <a:pPr algn="ctr"/>
            <a:r>
              <a:rPr lang="vi-VN" sz="6000">
                <a:solidFill>
                  <a:schemeClr val="accent3">
                    <a:lumMod val="50000"/>
                  </a:schemeClr>
                </a:solidFill>
                <a:latin typeface="+mj-lt"/>
              </a:rPr>
              <a:t>CƠ BẢN</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636762"/>
            <a:ext cx="2812194" cy="2803758"/>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114" y="480286"/>
            <a:ext cx="10649995" cy="4248092"/>
            <a:chOff x="1117200" y="3528268"/>
            <a:chExt cx="10337399" cy="581357"/>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581357"/>
              <a:chOff x="1493120" y="3891280"/>
              <a:chExt cx="10337399" cy="581357"/>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24968"/>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477561"/>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72920"/>
            </a:xfrm>
            <a:prstGeom prst="rect">
              <a:avLst/>
            </a:prstGeom>
          </p:spPr>
          <p:txBody>
            <a:bodyPr wrap="square">
              <a:spAutoFit/>
            </a:bodyPr>
            <a:lstStyle/>
            <a:p>
              <a:pPr lvl="0" algn="ctr" defTabSz="342900">
                <a:lnSpc>
                  <a:spcPct val="135000"/>
                </a:lnSpc>
                <a:defRPr/>
              </a:pPr>
              <a:r>
                <a:rPr lang="vi-VN" sz="2400" b="1">
                  <a:solidFill>
                    <a:srgbClr val="002060"/>
                  </a:solidFill>
                  <a:latin typeface="UTM Avo" panose="02040603050506020204" pitchFamily="18" charset="0"/>
                  <a:cs typeface="Times New Roman" panose="02020603050405020304" pitchFamily="18" charset="0"/>
                </a:rPr>
                <a:t>Trò chơi Đoán s</a:t>
              </a:r>
              <a:r>
                <a:rPr lang="en-US" sz="2400" b="1">
                  <a:solidFill>
                    <a:srgbClr val="002060"/>
                  </a:solidFill>
                  <a:latin typeface="UTM Avo" panose="02040603050506020204" pitchFamily="18" charset="0"/>
                  <a:cs typeface="Times New Roman" panose="02020603050405020304" pitchFamily="18" charset="0"/>
                </a:rPr>
                <a:t>ố</a:t>
              </a:r>
              <a:endParaRPr kumimoji="0" lang="vi-VN" sz="2400" b="1" i="0" u="none" strike="noStrike" kern="1200" cap="none" spc="0" normalizeH="0" baseline="0" noProof="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614114" y="1390541"/>
            <a:ext cx="10650132" cy="3337837"/>
          </a:xfrm>
          <a:prstGeom prst="rect">
            <a:avLst/>
          </a:prstGeom>
        </p:spPr>
        <p:txBody>
          <a:bodyPr wrap="square">
            <a:spAutoFit/>
          </a:bodyPr>
          <a:lstStyle/>
          <a:p>
            <a:pPr lvl="0" algn="just" defTabSz="342900">
              <a:lnSpc>
                <a:spcPct val="150000"/>
              </a:lnSpc>
            </a:pPr>
            <a:r>
              <a:rPr lang="vi-VN" sz="2400">
                <a:solidFill>
                  <a:schemeClr val="accent1">
                    <a:lumMod val="90000"/>
                    <a:lumOff val="10000"/>
                  </a:schemeClr>
                </a:solidFill>
                <a:latin typeface="UTM Avo" panose="02040603050506020204" pitchFamily="18" charset="0"/>
                <a:cs typeface="Times New Roman" panose="02020603050405020304" pitchFamily="18" charset="0"/>
              </a:rPr>
              <a:t>Giả sử em cần xây dựng một trò chơi trên máy tính. Trong trò chơi, em cần tìm một số bí mật mà máy tính đã lấy ngẫu nhiên trong kho</a:t>
            </a:r>
            <a:r>
              <a:rPr lang="en-US" sz="2400">
                <a:solidFill>
                  <a:schemeClr val="accent1">
                    <a:lumMod val="90000"/>
                    <a:lumOff val="10000"/>
                  </a:schemeClr>
                </a:solidFill>
                <a:latin typeface="UTM Avo" panose="02040603050506020204" pitchFamily="18" charset="0"/>
                <a:cs typeface="Times New Roman" panose="02020603050405020304" pitchFamily="18" charset="0"/>
              </a:rPr>
              <a:t>ả</a:t>
            </a:r>
            <a:r>
              <a:rPr lang="vi-VN" sz="2400">
                <a:solidFill>
                  <a:schemeClr val="accent1">
                    <a:lumMod val="90000"/>
                    <a:lumOff val="10000"/>
                  </a:schemeClr>
                </a:solidFill>
                <a:latin typeface="UTM Avo" panose="02040603050506020204" pitchFamily="18" charset="0"/>
                <a:cs typeface="Times New Roman" panose="02020603050405020304" pitchFamily="18" charset="0"/>
              </a:rPr>
              <a:t>ng từ 1 đến 100. Em được đoán nhiều lần cho đến khi đoán đúng số bí mật đó. Mỗi lần em đoán sai, máy tính sẽ cho em biết số em đoán là nhỏ hơn hay lớn hơn số bí mật. Em hãy mô tả kịch bản của trò chơi đó dưới dạng một thuật toán.</a:t>
            </a:r>
          </a:p>
        </p:txBody>
      </p:sp>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760224" y="1308453"/>
            <a:ext cx="10624056" cy="302467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Dựa </a:t>
            </a:r>
            <a:r>
              <a:rPr lang="en-US" sz="2400">
                <a:solidFill>
                  <a:schemeClr val="accent1">
                    <a:lumMod val="90000"/>
                    <a:lumOff val="10000"/>
                  </a:schemeClr>
                </a:solidFill>
                <a:latin typeface="UTM Avo" panose="02040603050506020204" pitchFamily="18" charset="0"/>
                <a:cs typeface="Times New Roman" panose="02020603050405020304" pitchFamily="18" charset="0"/>
              </a:rPr>
              <a:t>tr</a:t>
            </a:r>
            <a:r>
              <a:rPr lang="vi-VN" sz="2400">
                <a:solidFill>
                  <a:schemeClr val="accent1">
                    <a:lumMod val="90000"/>
                    <a:lumOff val="10000"/>
                  </a:schemeClr>
                </a:solidFill>
                <a:latin typeface="UTM Avo" panose="02040603050506020204" pitchFamily="18" charset="0"/>
                <a:cs typeface="Times New Roman" panose="02020603050405020304" pitchFamily="18" charset="0"/>
              </a:rPr>
              <a:t>ên kịch bản đã xây dựng, em sẽ từng bước lập chương trình của trò chơi này bằng ngôn ngữ lập trình trực quan. </a:t>
            </a:r>
            <a:endParaRPr lang="en-US" sz="2400">
              <a:solidFill>
                <a:schemeClr val="accent1">
                  <a:lumMod val="90000"/>
                  <a:lumOff val="10000"/>
                </a:schemeClr>
              </a:solidFill>
              <a:latin typeface="UTM Avo" panose="02040603050506020204" pitchFamily="18" charset="0"/>
              <a:cs typeface="Times New Roman" panose="02020603050405020304" pitchFamily="18" charset="0"/>
            </a:endParaRPr>
          </a:p>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Nhận xét rằng, trong trò chơi, ch</a:t>
            </a:r>
            <a:r>
              <a:rPr lang="en-US" sz="2400">
                <a:solidFill>
                  <a:schemeClr val="accent1">
                    <a:lumMod val="90000"/>
                    <a:lumOff val="10000"/>
                  </a:schemeClr>
                </a:solidFill>
                <a:latin typeface="UTM Avo" panose="02040603050506020204" pitchFamily="18" charset="0"/>
                <a:cs typeface="Times New Roman" panose="02020603050405020304" pitchFamily="18" charset="0"/>
              </a:rPr>
              <a:t>ỉ</a:t>
            </a:r>
            <a:r>
              <a:rPr lang="vi-VN" sz="2400">
                <a:solidFill>
                  <a:schemeClr val="accent1">
                    <a:lumMod val="90000"/>
                    <a:lumOff val="10000"/>
                  </a:schemeClr>
                </a:solidFill>
                <a:latin typeface="UTM Avo" panose="02040603050506020204" pitchFamily="18" charset="0"/>
                <a:cs typeface="Times New Roman" panose="02020603050405020304" pitchFamily="18" charset="0"/>
              </a:rPr>
              <a:t> cần sử dụng hai biến số: </a:t>
            </a:r>
            <a:endParaRPr lang="en-US" sz="2400">
              <a:solidFill>
                <a:schemeClr val="accent1">
                  <a:lumMod val="90000"/>
                  <a:lumOff val="10000"/>
                </a:schemeClr>
              </a:solidFill>
              <a:latin typeface="UTM Avo" panose="02040603050506020204" pitchFamily="18" charset="0"/>
              <a:cs typeface="Times New Roman" panose="02020603050405020304" pitchFamily="18" charset="0"/>
            </a:endParaRPr>
          </a:p>
          <a:p>
            <a:pPr marL="436563" lvl="0" indent="-342900" algn="just" defTabSz="342900">
              <a:lnSpc>
                <a:spcPct val="135000"/>
              </a:lnSpc>
              <a:buFontTx/>
              <a:buChar char="-"/>
              <a:defRPr/>
            </a:pPr>
            <a:r>
              <a:rPr lang="en-US" sz="2400">
                <a:solidFill>
                  <a:schemeClr val="accent1">
                    <a:lumMod val="90000"/>
                    <a:lumOff val="10000"/>
                  </a:schemeClr>
                </a:solidFill>
                <a:latin typeface="UTM Avo" panose="02040603050506020204" pitchFamily="18" charset="0"/>
                <a:cs typeface="Times New Roman" panose="02020603050405020304" pitchFamily="18" charset="0"/>
              </a:rPr>
              <a:t>S</a:t>
            </a:r>
            <a:r>
              <a:rPr lang="vi-VN" sz="2400">
                <a:solidFill>
                  <a:schemeClr val="accent1">
                    <a:lumMod val="90000"/>
                    <a:lumOff val="10000"/>
                  </a:schemeClr>
                </a:solidFill>
                <a:latin typeface="UTM Avo" panose="02040603050506020204" pitchFamily="18" charset="0"/>
                <a:cs typeface="Times New Roman" panose="02020603050405020304" pitchFamily="18" charset="0"/>
              </a:rPr>
              <a:t>ố thứ nhất do máy tính lấy ngẫu nhiên, được đặt tên là </a:t>
            </a:r>
            <a:r>
              <a:rPr lang="vi-VN" sz="2400" b="1" i="1">
                <a:solidFill>
                  <a:schemeClr val="accent1">
                    <a:lumMod val="90000"/>
                    <a:lumOff val="10000"/>
                  </a:schemeClr>
                </a:solidFill>
                <a:latin typeface="UTM Avo" panose="02040603050506020204" pitchFamily="18" charset="0"/>
                <a:cs typeface="Times New Roman" panose="02020603050405020304" pitchFamily="18" charset="0"/>
              </a:rPr>
              <a:t>số bí mật</a:t>
            </a:r>
            <a:r>
              <a:rPr lang="en-US" sz="2400" b="1" i="1">
                <a:solidFill>
                  <a:schemeClr val="accent1">
                    <a:lumMod val="90000"/>
                    <a:lumOff val="10000"/>
                  </a:schemeClr>
                </a:solidFill>
                <a:latin typeface="UTM Avo" panose="02040603050506020204" pitchFamily="18" charset="0"/>
                <a:cs typeface="Times New Roman" panose="02020603050405020304" pitchFamily="18" charset="0"/>
              </a:rPr>
              <a:t>.</a:t>
            </a:r>
          </a:p>
          <a:p>
            <a:pPr marL="436563" lvl="0" indent="-342900" algn="just" defTabSz="342900">
              <a:lnSpc>
                <a:spcPct val="135000"/>
              </a:lnSpc>
              <a:buFontTx/>
              <a:buChar char="-"/>
              <a:defRPr/>
            </a:pPr>
            <a:r>
              <a:rPr lang="en-US" sz="2400">
                <a:solidFill>
                  <a:schemeClr val="accent1">
                    <a:lumMod val="90000"/>
                    <a:lumOff val="10000"/>
                  </a:schemeClr>
                </a:solidFill>
                <a:latin typeface="UTM Avo" panose="02040603050506020204" pitchFamily="18" charset="0"/>
                <a:cs typeface="Times New Roman" panose="02020603050405020304" pitchFamily="18" charset="0"/>
              </a:rPr>
              <a:t>S</a:t>
            </a:r>
            <a:r>
              <a:rPr lang="vi-VN" sz="2400">
                <a:solidFill>
                  <a:schemeClr val="accent1">
                    <a:lumMod val="90000"/>
                    <a:lumOff val="10000"/>
                  </a:schemeClr>
                </a:solidFill>
                <a:latin typeface="UTM Avo" panose="02040603050506020204" pitchFamily="18" charset="0"/>
                <a:cs typeface="Times New Roman" panose="02020603050405020304" pitchFamily="18" charset="0"/>
              </a:rPr>
              <a:t>ố thứ hai do người chơi đoán và nhập vào máy tính là </a:t>
            </a:r>
            <a:r>
              <a:rPr lang="en-US" sz="2400" b="1" i="1">
                <a:solidFill>
                  <a:schemeClr val="accent1">
                    <a:lumMod val="90000"/>
                    <a:lumOff val="10000"/>
                  </a:schemeClr>
                </a:solidFill>
                <a:latin typeface="UTM Avo" panose="02040603050506020204" pitchFamily="18" charset="0"/>
                <a:cs typeface="Times New Roman" panose="02020603050405020304" pitchFamily="18" charset="0"/>
              </a:rPr>
              <a:t>trả lời</a:t>
            </a:r>
            <a:r>
              <a:rPr lang="vi-VN" sz="2400">
                <a:solidFill>
                  <a:schemeClr val="accent1">
                    <a:lumMod val="90000"/>
                    <a:lumOff val="10000"/>
                  </a:schemeClr>
                </a:solidFill>
                <a:latin typeface="UTM Avo" panose="02040603050506020204" pitchFamily="18" charset="0"/>
                <a:cs typeface="Times New Roman" panose="02020603050405020304" pitchFamily="18" charset="0"/>
              </a:rPr>
              <a:t>. Biến này có sẵn trong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Scratch</a:t>
            </a:r>
            <a:r>
              <a:rPr lang="vi-VN" sz="2400">
                <a:solidFill>
                  <a:schemeClr val="accent1">
                    <a:lumMod val="90000"/>
                    <a:lumOff val="10000"/>
                  </a:schemeClr>
                </a:solidFill>
                <a:latin typeface="UTM Avo" panose="020406030505060202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C45C759F-F354-4E48-BB32-9A175521C289}"/>
              </a:ext>
            </a:extLst>
          </p:cNvPr>
          <p:cNvSpPr txBox="1"/>
          <p:nvPr/>
        </p:nvSpPr>
        <p:spPr>
          <a:xfrm>
            <a:off x="1446024" y="634523"/>
            <a:ext cx="3743196" cy="53283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en-US" sz="2400" b="1">
                <a:solidFill>
                  <a:schemeClr val="accent1">
                    <a:lumMod val="90000"/>
                    <a:lumOff val="10000"/>
                  </a:schemeClr>
                </a:solidFill>
                <a:latin typeface="UTM Avo" panose="02040603050506020204" pitchFamily="18" charset="0"/>
                <a:cs typeface="Times New Roman" panose="02020603050405020304" pitchFamily="18" charset="0"/>
              </a:rPr>
              <a:t>a) Cấu trúc tuần tự</a:t>
            </a:r>
            <a:endParaRPr lang="vi-VN" sz="2400" b="1">
              <a:solidFill>
                <a:schemeClr val="accent1">
                  <a:lumMod val="90000"/>
                  <a:lumOff val="1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90254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557376" y="404326"/>
            <a:ext cx="10624056" cy="302467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en-US" sz="2400">
                <a:solidFill>
                  <a:schemeClr val="accent1">
                    <a:lumMod val="90000"/>
                    <a:lumOff val="10000"/>
                  </a:schemeClr>
                </a:solidFill>
                <a:latin typeface="UTM Avo" panose="02040603050506020204" pitchFamily="18" charset="0"/>
                <a:cs typeface="Times New Roman" panose="02020603050405020304" pitchFamily="18" charset="0"/>
              </a:rPr>
              <a:t>           </a:t>
            </a:r>
            <a:r>
              <a:rPr lang="vi-VN" sz="2400">
                <a:solidFill>
                  <a:schemeClr val="accent1">
                    <a:lumMod val="90000"/>
                    <a:lumOff val="10000"/>
                  </a:schemeClr>
                </a:solidFill>
                <a:latin typeface="UTM Avo" panose="02040603050506020204" pitchFamily="18" charset="0"/>
                <a:cs typeface="Times New Roman" panose="02020603050405020304" pitchFamily="18" charset="0"/>
              </a:rPr>
              <a:t>Để đ</a:t>
            </a:r>
            <a:r>
              <a:rPr lang="en-US" sz="2400">
                <a:solidFill>
                  <a:schemeClr val="accent1">
                    <a:lumMod val="90000"/>
                    <a:lumOff val="10000"/>
                  </a:schemeClr>
                </a:solidFill>
                <a:latin typeface="UTM Avo" panose="02040603050506020204" pitchFamily="18" charset="0"/>
                <a:cs typeface="Times New Roman" panose="02020603050405020304" pitchFamily="18" charset="0"/>
              </a:rPr>
              <a:t>ả</a:t>
            </a:r>
            <a:r>
              <a:rPr lang="vi-VN" sz="2400">
                <a:solidFill>
                  <a:schemeClr val="accent1">
                    <a:lumMod val="90000"/>
                    <a:lumOff val="10000"/>
                  </a:schemeClr>
                </a:solidFill>
                <a:latin typeface="UTM Avo" panose="02040603050506020204" pitchFamily="18" charset="0"/>
                <a:cs typeface="Times New Roman" panose="02020603050405020304" pitchFamily="18" charset="0"/>
              </a:rPr>
              <a:t>m bảo các lệnh đọc, ghi và gán giá trị với hai biến trên </a:t>
            </a:r>
            <a:endParaRPr lang="en-US" sz="2400">
              <a:solidFill>
                <a:schemeClr val="accent1">
                  <a:lumMod val="90000"/>
                  <a:lumOff val="10000"/>
                </a:schemeClr>
              </a:solidFill>
              <a:latin typeface="UTM Avo" panose="02040603050506020204" pitchFamily="18" charset="0"/>
              <a:cs typeface="Times New Roman" panose="02020603050405020304" pitchFamily="18" charset="0"/>
            </a:endParaRPr>
          </a:p>
          <a:p>
            <a:pPr marL="93663" lvl="0" algn="just" defTabSz="342900">
              <a:lnSpc>
                <a:spcPct val="135000"/>
              </a:lnSpc>
              <a:defRPr/>
            </a:pPr>
            <a:r>
              <a:rPr lang="en-US" sz="2400">
                <a:solidFill>
                  <a:schemeClr val="accent1">
                    <a:lumMod val="90000"/>
                    <a:lumOff val="10000"/>
                  </a:schemeClr>
                </a:solidFill>
                <a:latin typeface="UTM Avo" panose="02040603050506020204" pitchFamily="18" charset="0"/>
                <a:cs typeface="Times New Roman" panose="02020603050405020304" pitchFamily="18" charset="0"/>
              </a:rPr>
              <a:t>          </a:t>
            </a:r>
            <a:r>
              <a:rPr lang="vi-VN" sz="2400">
                <a:solidFill>
                  <a:schemeClr val="accent1">
                    <a:lumMod val="90000"/>
                    <a:lumOff val="10000"/>
                  </a:schemeClr>
                </a:solidFill>
                <a:latin typeface="UTM Avo" panose="02040603050506020204" pitchFamily="18" charset="0"/>
                <a:cs typeface="Times New Roman" panose="02020603050405020304" pitchFamily="18" charset="0"/>
              </a:rPr>
              <a:t>hoạt động bình thường, em có thể yêu cầu máy tính gán cho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số bí mật </a:t>
            </a:r>
            <a:r>
              <a:rPr lang="vi-VN" sz="2400">
                <a:solidFill>
                  <a:schemeClr val="accent1">
                    <a:lumMod val="90000"/>
                    <a:lumOff val="10000"/>
                  </a:schemeClr>
                </a:solidFill>
                <a:latin typeface="UTM Avo" panose="02040603050506020204" pitchFamily="18" charset="0"/>
                <a:cs typeface="Times New Roman" panose="02020603050405020304" pitchFamily="18" charset="0"/>
              </a:rPr>
              <a:t>một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giá trị ngẫu nhiên</a:t>
            </a:r>
            <a:r>
              <a:rPr lang="vi-VN" sz="2400">
                <a:solidFill>
                  <a:schemeClr val="accent1">
                    <a:lumMod val="90000"/>
                    <a:lumOff val="10000"/>
                  </a:schemeClr>
                </a:solidFill>
                <a:latin typeface="UTM Avo" panose="02040603050506020204" pitchFamily="18" charset="0"/>
                <a:cs typeface="Times New Roman" panose="02020603050405020304" pitchFamily="18" charset="0"/>
              </a:rPr>
              <a:t>, sau đó hỏi để nhận vào tr</a:t>
            </a:r>
            <a:r>
              <a:rPr lang="en-US" sz="2400">
                <a:solidFill>
                  <a:schemeClr val="accent1">
                    <a:lumMod val="90000"/>
                    <a:lumOff val="10000"/>
                  </a:schemeClr>
                </a:solidFill>
                <a:latin typeface="UTM Avo" panose="02040603050506020204" pitchFamily="18" charset="0"/>
                <a:cs typeface="Times New Roman" panose="02020603050405020304" pitchFamily="18" charset="0"/>
              </a:rPr>
              <a:t>ả</a:t>
            </a:r>
            <a:r>
              <a:rPr lang="vi-VN" sz="2400">
                <a:solidFill>
                  <a:schemeClr val="accent1">
                    <a:lumMod val="90000"/>
                    <a:lumOff val="10000"/>
                  </a:schemeClr>
                </a:solidFill>
                <a:latin typeface="UTM Avo" panose="02040603050506020204" pitchFamily="18" charset="0"/>
                <a:cs typeface="Times New Roman" panose="02020603050405020304" pitchFamily="18" charset="0"/>
              </a:rPr>
              <a:t> lời một giá trị số từ người chơi, rồi hiển thị hai giá trị đó ra. Kịch bản của trò chơi được mô tả bằng cấu trúc tuần tự dưới dạng liệt kê băng ngôn ngữ tự nhiên như Hình 14.1 a.</a:t>
            </a:r>
          </a:p>
        </p:txBody>
      </p:sp>
      <p:sp>
        <p:nvSpPr>
          <p:cNvPr id="4" name="Shape 853">
            <a:extLst>
              <a:ext uri="{FF2B5EF4-FFF2-40B4-BE49-F238E27FC236}">
                <a16:creationId xmlns:a16="http://schemas.microsoft.com/office/drawing/2014/main" id="{7C2F97E2-064D-4C65-8DAC-AAF7A6FC94A6}"/>
              </a:ext>
            </a:extLst>
          </p:cNvPr>
          <p:cNvSpPr txBox="1"/>
          <p:nvPr/>
        </p:nvSpPr>
        <p:spPr>
          <a:xfrm>
            <a:off x="1001701" y="3503436"/>
            <a:ext cx="3989399" cy="2592564"/>
          </a:xfrm>
          <a:prstGeom prst="rect">
            <a:avLst/>
          </a:prstGeom>
          <a:noFill/>
          <a:ln>
            <a:solidFill>
              <a:schemeClr val="tx1"/>
            </a:solidFill>
          </a:ln>
        </p:spPr>
        <p:txBody>
          <a:bodyPr lIns="0" tIns="0" rIns="0" bIns="0"/>
          <a:lstStyle/>
          <a:p>
            <a:pPr marL="95250" lvl="0">
              <a:spcAft>
                <a:spcPts val="400"/>
              </a:spcAft>
              <a:buClr>
                <a:srgbClr val="000000"/>
              </a:buClr>
              <a:buSzPts val="750"/>
              <a:tabLst>
                <a:tab pos="186055" algn="l"/>
              </a:tabLst>
            </a:pPr>
            <a:r>
              <a:rPr lang="en-US" u="none" strike="noStrike" spc="0">
                <a:effectLst/>
                <a:latin typeface="Arial" panose="020B0604020202020204" pitchFamily="34" charset="0"/>
                <a:ea typeface="Arial" panose="020B0604020202020204" pitchFamily="34" charset="0"/>
                <a:cs typeface="Arial" panose="020B0604020202020204" pitchFamily="34" charset="0"/>
              </a:rPr>
              <a:t>1) Bắt đầu</a:t>
            </a:r>
          </a:p>
          <a:p>
            <a:pPr marL="95250" lvl="0">
              <a:spcAft>
                <a:spcPts val="400"/>
              </a:spcAft>
              <a:buClr>
                <a:srgbClr val="000000"/>
              </a:buClr>
              <a:buSzPts val="750"/>
              <a:tabLst>
                <a:tab pos="186055" algn="l"/>
              </a:tabLst>
            </a:pPr>
            <a:r>
              <a:rPr lang="en-US">
                <a:effectLst/>
                <a:latin typeface="Arial" panose="020B0604020202020204" pitchFamily="34" charset="0"/>
                <a:ea typeface="Arial" panose="020B0604020202020204" pitchFamily="34" charset="0"/>
              </a:rPr>
              <a:t>2) Gán cho </a:t>
            </a:r>
            <a:r>
              <a:rPr lang="en-US" b="1" i="1">
                <a:effectLst/>
                <a:latin typeface="Arial" panose="020B0604020202020204" pitchFamily="34" charset="0"/>
                <a:ea typeface="Arial" panose="020B0604020202020204" pitchFamily="34" charset="0"/>
              </a:rPr>
              <a:t>số bí mật </a:t>
            </a:r>
            <a:r>
              <a:rPr lang="en-US">
                <a:effectLst/>
                <a:latin typeface="Arial" panose="020B0604020202020204" pitchFamily="34" charset="0"/>
                <a:ea typeface="Arial" panose="020B0604020202020204" pitchFamily="34" charset="0"/>
              </a:rPr>
              <a:t>một giá trị ngẫu nhiên trong khoảng từ 1 đến 100.</a:t>
            </a:r>
          </a:p>
          <a:p>
            <a:pPr marL="95250" lvl="0">
              <a:spcAft>
                <a:spcPts val="400"/>
              </a:spcAft>
              <a:buClr>
                <a:srgbClr val="000000"/>
              </a:buClr>
              <a:buSzPts val="750"/>
              <a:tabLst>
                <a:tab pos="186055" algn="l"/>
              </a:tabLst>
            </a:pPr>
            <a:r>
              <a:rPr lang="en-US">
                <a:latin typeface="Arial" panose="020B0604020202020204" pitchFamily="34" charset="0"/>
                <a:ea typeface="Arial" panose="020B0604020202020204" pitchFamily="34" charset="0"/>
              </a:rPr>
              <a:t>3) Hỏi và nhận giá trị từ bàn phím, lưu vào biến </a:t>
            </a:r>
            <a:r>
              <a:rPr lang="en-US" b="1" i="1">
                <a:latin typeface="Arial" panose="020B0604020202020204" pitchFamily="34" charset="0"/>
                <a:ea typeface="Arial" panose="020B0604020202020204" pitchFamily="34" charset="0"/>
              </a:rPr>
              <a:t>trả lời</a:t>
            </a:r>
            <a:r>
              <a:rPr lang="en-US">
                <a:latin typeface="Arial" panose="020B0604020202020204" pitchFamily="34" charset="0"/>
                <a:ea typeface="Arial" panose="020B0604020202020204" pitchFamily="34" charset="0"/>
              </a:rPr>
              <a:t>.</a:t>
            </a:r>
          </a:p>
          <a:p>
            <a:pPr marL="95250" lvl="0">
              <a:spcAft>
                <a:spcPts val="400"/>
              </a:spcAft>
              <a:buClr>
                <a:srgbClr val="000000"/>
              </a:buClr>
              <a:buSzPts val="750"/>
              <a:tabLst>
                <a:tab pos="186055" algn="l"/>
              </a:tabLst>
            </a:pPr>
            <a:r>
              <a:rPr lang="en-US">
                <a:effectLst/>
                <a:latin typeface="Arial" panose="020B0604020202020204" pitchFamily="34" charset="0"/>
                <a:ea typeface="Arial" panose="020B0604020202020204" pitchFamily="34" charset="0"/>
              </a:rPr>
              <a:t>4) Hiển th</a:t>
            </a:r>
            <a:r>
              <a:rPr lang="en-US">
                <a:latin typeface="Arial" panose="020B0604020202020204" pitchFamily="34" charset="0"/>
                <a:ea typeface="Arial" panose="020B0604020202020204" pitchFamily="34" charset="0"/>
              </a:rPr>
              <a:t>ị </a:t>
            </a:r>
            <a:r>
              <a:rPr lang="en-US" b="1" i="1">
                <a:latin typeface="Arial" panose="020B0604020202020204" pitchFamily="34" charset="0"/>
              </a:rPr>
              <a:t>số bí mật </a:t>
            </a:r>
            <a:r>
              <a:rPr lang="en-US">
                <a:latin typeface="Arial" panose="020B0604020202020204" pitchFamily="34" charset="0"/>
                <a:ea typeface="Arial" panose="020B0604020202020204" pitchFamily="34" charset="0"/>
              </a:rPr>
              <a:t>trong 2 giây.</a:t>
            </a:r>
          </a:p>
          <a:p>
            <a:pPr marL="95250" lvl="0">
              <a:spcAft>
                <a:spcPts val="400"/>
              </a:spcAft>
              <a:buClr>
                <a:srgbClr val="000000"/>
              </a:buClr>
              <a:buSzPts val="750"/>
              <a:tabLst>
                <a:tab pos="186055" algn="l"/>
              </a:tabLst>
            </a:pPr>
            <a:r>
              <a:rPr lang="en-US">
                <a:effectLst/>
                <a:latin typeface="Arial" panose="020B0604020202020204" pitchFamily="34" charset="0"/>
                <a:ea typeface="Arial" panose="020B0604020202020204" pitchFamily="34" charset="0"/>
              </a:rPr>
              <a:t>5) Hiển th</a:t>
            </a:r>
            <a:r>
              <a:rPr lang="en-US">
                <a:latin typeface="Arial" panose="020B0604020202020204" pitchFamily="34" charset="0"/>
                <a:ea typeface="Arial" panose="020B0604020202020204" pitchFamily="34" charset="0"/>
              </a:rPr>
              <a:t>ị </a:t>
            </a:r>
            <a:r>
              <a:rPr lang="en-US" b="1" i="1">
                <a:latin typeface="Arial" panose="020B0604020202020204" pitchFamily="34" charset="0"/>
              </a:rPr>
              <a:t>trả lời </a:t>
            </a:r>
            <a:r>
              <a:rPr lang="en-US">
                <a:latin typeface="Arial" panose="020B0604020202020204" pitchFamily="34" charset="0"/>
                <a:ea typeface="Arial" panose="020B0604020202020204" pitchFamily="34" charset="0"/>
              </a:rPr>
              <a:t>trong 2 giây.</a:t>
            </a:r>
          </a:p>
          <a:p>
            <a:pPr marL="95250" lvl="0">
              <a:spcAft>
                <a:spcPts val="400"/>
              </a:spcAft>
              <a:buClr>
                <a:srgbClr val="000000"/>
              </a:buClr>
              <a:buSzPts val="750"/>
              <a:tabLst>
                <a:tab pos="186055" algn="l"/>
              </a:tabLst>
            </a:pPr>
            <a:r>
              <a:rPr lang="en-US">
                <a:effectLst/>
                <a:latin typeface="Arial" panose="020B0604020202020204" pitchFamily="34" charset="0"/>
                <a:ea typeface="Arial" panose="020B0604020202020204" pitchFamily="34" charset="0"/>
              </a:rPr>
              <a:t>6) Kết thúc.</a:t>
            </a:r>
          </a:p>
        </p:txBody>
      </p:sp>
      <p:pic>
        <p:nvPicPr>
          <p:cNvPr id="5" name="Shape 855">
            <a:extLst>
              <a:ext uri="{FF2B5EF4-FFF2-40B4-BE49-F238E27FC236}">
                <a16:creationId xmlns:a16="http://schemas.microsoft.com/office/drawing/2014/main" id="{3EAF93D2-0B90-4AF1-AEB2-5025B7C0D6D8}"/>
              </a:ext>
            </a:extLst>
          </p:cNvPr>
          <p:cNvPicPr/>
          <p:nvPr/>
        </p:nvPicPr>
        <p:blipFill>
          <a:blip r:embed="rId3"/>
          <a:stretch/>
        </p:blipFill>
        <p:spPr>
          <a:xfrm>
            <a:off x="6553517" y="3429000"/>
            <a:ext cx="926749" cy="628281"/>
          </a:xfrm>
          <a:prstGeom prst="rect">
            <a:avLst/>
          </a:prstGeom>
        </p:spPr>
      </p:pic>
      <p:pic>
        <p:nvPicPr>
          <p:cNvPr id="6" name="Shape 857">
            <a:extLst>
              <a:ext uri="{FF2B5EF4-FFF2-40B4-BE49-F238E27FC236}">
                <a16:creationId xmlns:a16="http://schemas.microsoft.com/office/drawing/2014/main" id="{5D9E40F8-3769-4683-816B-9F6C07815043}"/>
              </a:ext>
            </a:extLst>
          </p:cNvPr>
          <p:cNvPicPr/>
          <p:nvPr/>
        </p:nvPicPr>
        <p:blipFill>
          <a:blip r:embed="rId4"/>
          <a:stretch/>
        </p:blipFill>
        <p:spPr>
          <a:xfrm>
            <a:off x="6572567" y="3790951"/>
            <a:ext cx="3123883" cy="2230614"/>
          </a:xfrm>
          <a:prstGeom prst="rect">
            <a:avLst/>
          </a:prstGeom>
        </p:spPr>
      </p:pic>
      <p:sp>
        <p:nvSpPr>
          <p:cNvPr id="7" name="TextBox 6">
            <a:extLst>
              <a:ext uri="{FF2B5EF4-FFF2-40B4-BE49-F238E27FC236}">
                <a16:creationId xmlns:a16="http://schemas.microsoft.com/office/drawing/2014/main" id="{DB473885-3B33-4066-BD1F-B2172A058A64}"/>
              </a:ext>
            </a:extLst>
          </p:cNvPr>
          <p:cNvSpPr txBox="1"/>
          <p:nvPr/>
        </p:nvSpPr>
        <p:spPr>
          <a:xfrm>
            <a:off x="1001700" y="5981237"/>
            <a:ext cx="3989400" cy="869533"/>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ctr" defTabSz="342900">
              <a:lnSpc>
                <a:spcPct val="135000"/>
              </a:lnSpc>
              <a:defRPr/>
            </a:pPr>
            <a:r>
              <a:rPr lang="vi-VN" sz="2000" i="1">
                <a:solidFill>
                  <a:schemeClr val="accent1">
                    <a:lumMod val="90000"/>
                    <a:lumOff val="10000"/>
                  </a:schemeClr>
                </a:solidFill>
                <a:latin typeface="UTM Avo" panose="02040603050506020204" pitchFamily="18" charset="0"/>
                <a:cs typeface="Times New Roman" panose="02020603050405020304" pitchFamily="18" charset="0"/>
              </a:rPr>
              <a:t>a) M</a:t>
            </a:r>
            <a:r>
              <a:rPr lang="en-US" sz="2000" i="1">
                <a:solidFill>
                  <a:schemeClr val="accent1">
                    <a:lumMod val="90000"/>
                    <a:lumOff val="10000"/>
                  </a:schemeClr>
                </a:solidFill>
                <a:latin typeface="UTM Avo" panose="02040603050506020204" pitchFamily="18" charset="0"/>
                <a:cs typeface="Times New Roman" panose="02020603050405020304" pitchFamily="18" charset="0"/>
              </a:rPr>
              <a:t>ô</a:t>
            </a:r>
            <a:r>
              <a:rPr lang="vi-VN" sz="2000" i="1">
                <a:solidFill>
                  <a:schemeClr val="accent1">
                    <a:lumMod val="90000"/>
                    <a:lumOff val="10000"/>
                  </a:schemeClr>
                </a:solidFill>
                <a:latin typeface="UTM Avo" panose="02040603050506020204" pitchFamily="18" charset="0"/>
                <a:cs typeface="Times New Roman" panose="02020603050405020304" pitchFamily="18" charset="0"/>
              </a:rPr>
              <a:t> t</a:t>
            </a:r>
            <a:r>
              <a:rPr lang="en-US" sz="2000" i="1">
                <a:solidFill>
                  <a:schemeClr val="accent1">
                    <a:lumMod val="90000"/>
                    <a:lumOff val="10000"/>
                  </a:schemeClr>
                </a:solidFill>
                <a:latin typeface="UTM Avo" panose="02040603050506020204" pitchFamily="18" charset="0"/>
                <a:cs typeface="Times New Roman" panose="02020603050405020304" pitchFamily="18" charset="0"/>
              </a:rPr>
              <a:t>ả</a:t>
            </a:r>
            <a:r>
              <a:rPr lang="vi-VN" sz="2000" i="1">
                <a:solidFill>
                  <a:schemeClr val="accent1">
                    <a:lumMod val="90000"/>
                    <a:lumOff val="10000"/>
                  </a:schemeClr>
                </a:solidFill>
                <a:latin typeface="UTM Avo" panose="02040603050506020204" pitchFamily="18" charset="0"/>
                <a:cs typeface="Times New Roman" panose="02020603050405020304" pitchFamily="18" charset="0"/>
              </a:rPr>
              <a:t> thuật toán đọc</a:t>
            </a:r>
          </a:p>
          <a:p>
            <a:pPr marL="93663" lvl="0" algn="ctr" defTabSz="342900">
              <a:lnSpc>
                <a:spcPct val="135000"/>
              </a:lnSpc>
              <a:defRPr/>
            </a:pPr>
            <a:r>
              <a:rPr lang="vi-VN" sz="2000" i="1">
                <a:solidFill>
                  <a:schemeClr val="bg1"/>
                </a:solidFill>
                <a:latin typeface="UTM Avo" panose="02040603050506020204" pitchFamily="18" charset="0"/>
                <a:cs typeface="Times New Roman" panose="02020603050405020304" pitchFamily="18" charset="0"/>
              </a:rPr>
              <a:t>và hiển thị dữ liệu</a:t>
            </a:r>
          </a:p>
        </p:txBody>
      </p:sp>
      <p:sp>
        <p:nvSpPr>
          <p:cNvPr id="8" name="TextBox 7">
            <a:extLst>
              <a:ext uri="{FF2B5EF4-FFF2-40B4-BE49-F238E27FC236}">
                <a16:creationId xmlns:a16="http://schemas.microsoft.com/office/drawing/2014/main" id="{711A071D-1836-4118-9C1B-A0BC7D7DEAE4}"/>
              </a:ext>
            </a:extLst>
          </p:cNvPr>
          <p:cNvSpPr txBox="1"/>
          <p:nvPr/>
        </p:nvSpPr>
        <p:spPr>
          <a:xfrm>
            <a:off x="5707050" y="5981236"/>
            <a:ext cx="3989400" cy="869533"/>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ctr" defTabSz="342900">
              <a:lnSpc>
                <a:spcPct val="135000"/>
              </a:lnSpc>
              <a:defRPr/>
            </a:pPr>
            <a:r>
              <a:rPr lang="vi-VN" sz="2000" i="1">
                <a:solidFill>
                  <a:schemeClr val="accent1">
                    <a:lumMod val="90000"/>
                    <a:lumOff val="10000"/>
                  </a:schemeClr>
                </a:solidFill>
                <a:latin typeface="UTM Avo" panose="02040603050506020204" pitchFamily="18" charset="0"/>
                <a:cs typeface="Times New Roman" panose="02020603050405020304" pitchFamily="18" charset="0"/>
              </a:rPr>
              <a:t>b) Ch</a:t>
            </a:r>
            <a:r>
              <a:rPr lang="en-US" sz="2000" i="1">
                <a:solidFill>
                  <a:schemeClr val="accent1">
                    <a:lumMod val="90000"/>
                    <a:lumOff val="10000"/>
                  </a:schemeClr>
                </a:solidFill>
                <a:latin typeface="UTM Avo" panose="02040603050506020204" pitchFamily="18" charset="0"/>
                <a:cs typeface="Times New Roman" panose="02020603050405020304" pitchFamily="18" charset="0"/>
              </a:rPr>
              <a:t>ươ</a:t>
            </a:r>
            <a:r>
              <a:rPr lang="vi-VN" sz="2000" i="1">
                <a:solidFill>
                  <a:schemeClr val="accent1">
                    <a:lumMod val="90000"/>
                    <a:lumOff val="10000"/>
                  </a:schemeClr>
                </a:solidFill>
                <a:latin typeface="UTM Avo" panose="02040603050506020204" pitchFamily="18" charset="0"/>
                <a:cs typeface="Times New Roman" panose="02020603050405020304" pitchFamily="18" charset="0"/>
              </a:rPr>
              <a:t>ng trình viết bằng </a:t>
            </a:r>
            <a:r>
              <a:rPr lang="vi-VN" sz="2000" i="1">
                <a:solidFill>
                  <a:schemeClr val="bg1"/>
                </a:solidFill>
                <a:latin typeface="UTM Avo" panose="02040603050506020204" pitchFamily="18" charset="0"/>
                <a:cs typeface="Times New Roman" panose="02020603050405020304" pitchFamily="18" charset="0"/>
              </a:rPr>
              <a:t>ngôn ngữ l</a:t>
            </a:r>
            <a:r>
              <a:rPr lang="en-US" sz="2000" i="1">
                <a:solidFill>
                  <a:schemeClr val="bg1"/>
                </a:solidFill>
                <a:latin typeface="UTM Avo" panose="02040603050506020204" pitchFamily="18" charset="0"/>
                <a:cs typeface="Times New Roman" panose="02020603050405020304" pitchFamily="18" charset="0"/>
              </a:rPr>
              <a:t>ậ</a:t>
            </a:r>
            <a:r>
              <a:rPr lang="vi-VN" sz="2000" i="1">
                <a:solidFill>
                  <a:schemeClr val="bg1"/>
                </a:solidFill>
                <a:latin typeface="UTM Avo" panose="02040603050506020204" pitchFamily="18" charset="0"/>
                <a:cs typeface="Times New Roman" panose="02020603050405020304" pitchFamily="18" charset="0"/>
              </a:rPr>
              <a:t>p trình Scratch</a:t>
            </a:r>
          </a:p>
        </p:txBody>
      </p:sp>
    </p:spTree>
    <p:extLst>
      <p:ext uri="{BB962C8B-B14F-4D97-AF65-F5344CB8AC3E}">
        <p14:creationId xmlns:p14="http://schemas.microsoft.com/office/powerpoint/2010/main" val="201259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557376" y="404326"/>
            <a:ext cx="10624056" cy="152349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en-US" sz="2400">
                <a:solidFill>
                  <a:schemeClr val="accent1">
                    <a:lumMod val="90000"/>
                    <a:lumOff val="10000"/>
                  </a:schemeClr>
                </a:solidFill>
                <a:latin typeface="UTM Avo" panose="02040603050506020204" pitchFamily="18" charset="0"/>
                <a:cs typeface="Times New Roman" panose="02020603050405020304" pitchFamily="18" charset="0"/>
              </a:rPr>
              <a:t>           </a:t>
            </a:r>
            <a:r>
              <a:rPr lang="vi-VN" sz="2400">
                <a:solidFill>
                  <a:schemeClr val="accent1">
                    <a:lumMod val="90000"/>
                    <a:lumOff val="10000"/>
                  </a:schemeClr>
                </a:solidFill>
                <a:latin typeface="UTM Avo" panose="02040603050506020204" pitchFamily="18" charset="0"/>
                <a:cs typeface="Times New Roman" panose="02020603050405020304" pitchFamily="18" charset="0"/>
              </a:rPr>
              <a:t>Trong ngôn ngữ lập trình trực quan,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cấu trúc tuần tự </a:t>
            </a:r>
            <a:r>
              <a:rPr lang="vi-VN" sz="2400">
                <a:solidFill>
                  <a:schemeClr val="accent1">
                    <a:lumMod val="90000"/>
                    <a:lumOff val="10000"/>
                  </a:schemeClr>
                </a:solidFill>
                <a:latin typeface="UTM Avo" panose="02040603050506020204" pitchFamily="18" charset="0"/>
                <a:cs typeface="Times New Roman" panose="02020603050405020304" pitchFamily="18" charset="0"/>
              </a:rPr>
              <a:t>được thể </a:t>
            </a:r>
            <a:endParaRPr lang="en-US" sz="2400">
              <a:solidFill>
                <a:schemeClr val="accent1">
                  <a:lumMod val="90000"/>
                  <a:lumOff val="10000"/>
                </a:schemeClr>
              </a:solidFill>
              <a:latin typeface="UTM Avo" panose="02040603050506020204" pitchFamily="18" charset="0"/>
              <a:cs typeface="Times New Roman" panose="02020603050405020304" pitchFamily="18" charset="0"/>
            </a:endParaRPr>
          </a:p>
          <a:p>
            <a:pPr marL="93663" lvl="0" algn="just" defTabSz="342900">
              <a:lnSpc>
                <a:spcPct val="135000"/>
              </a:lnSpc>
              <a:defRPr/>
            </a:pPr>
            <a:r>
              <a:rPr lang="en-US" sz="2400">
                <a:solidFill>
                  <a:schemeClr val="accent1">
                    <a:lumMod val="90000"/>
                    <a:lumOff val="10000"/>
                  </a:schemeClr>
                </a:solidFill>
                <a:latin typeface="UTM Avo" panose="02040603050506020204" pitchFamily="18" charset="0"/>
                <a:cs typeface="Times New Roman" panose="02020603050405020304" pitchFamily="18" charset="0"/>
              </a:rPr>
              <a:t>        </a:t>
            </a:r>
            <a:r>
              <a:rPr lang="vi-VN" sz="2400">
                <a:solidFill>
                  <a:schemeClr val="accent1">
                    <a:lumMod val="90000"/>
                    <a:lumOff val="10000"/>
                  </a:schemeClr>
                </a:solidFill>
                <a:latin typeface="UTM Avo" panose="02040603050506020204" pitchFamily="18" charset="0"/>
                <a:cs typeface="Times New Roman" panose="02020603050405020304" pitchFamily="18" charset="0"/>
              </a:rPr>
              <a:t>hiện b</a:t>
            </a:r>
            <a:r>
              <a:rPr lang="en-US" sz="2400">
                <a:solidFill>
                  <a:schemeClr val="accent1">
                    <a:lumMod val="90000"/>
                    <a:lumOff val="10000"/>
                  </a:schemeClr>
                </a:solidFill>
                <a:latin typeface="UTM Avo" panose="02040603050506020204" pitchFamily="18" charset="0"/>
                <a:cs typeface="Times New Roman" panose="02020603050405020304" pitchFamily="18" charset="0"/>
              </a:rPr>
              <a:t>ằ</a:t>
            </a:r>
            <a:r>
              <a:rPr lang="vi-VN" sz="2400">
                <a:solidFill>
                  <a:schemeClr val="accent1">
                    <a:lumMod val="90000"/>
                    <a:lumOff val="10000"/>
                  </a:schemeClr>
                </a:solidFill>
                <a:latin typeface="UTM Avo" panose="02040603050506020204" pitchFamily="18" charset="0"/>
                <a:cs typeface="Times New Roman" panose="02020603050405020304" pitchFamily="18" charset="0"/>
              </a:rPr>
              <a:t>ng cách lắp ghép các khối lệnh thành phần theo đúng trình tự của các hoạt động, từ trên xuống dưới, như Hình 14.1b</a:t>
            </a:r>
          </a:p>
        </p:txBody>
      </p:sp>
      <p:pic>
        <p:nvPicPr>
          <p:cNvPr id="5" name="Shape 855">
            <a:extLst>
              <a:ext uri="{FF2B5EF4-FFF2-40B4-BE49-F238E27FC236}">
                <a16:creationId xmlns:a16="http://schemas.microsoft.com/office/drawing/2014/main" id="{3EAF93D2-0B90-4AF1-AEB2-5025B7C0D6D8}"/>
              </a:ext>
            </a:extLst>
          </p:cNvPr>
          <p:cNvPicPr/>
          <p:nvPr/>
        </p:nvPicPr>
        <p:blipFill>
          <a:blip r:embed="rId3"/>
          <a:stretch/>
        </p:blipFill>
        <p:spPr>
          <a:xfrm>
            <a:off x="4126058" y="1951742"/>
            <a:ext cx="926749" cy="628281"/>
          </a:xfrm>
          <a:prstGeom prst="rect">
            <a:avLst/>
          </a:prstGeom>
        </p:spPr>
      </p:pic>
      <p:pic>
        <p:nvPicPr>
          <p:cNvPr id="6" name="Shape 857">
            <a:extLst>
              <a:ext uri="{FF2B5EF4-FFF2-40B4-BE49-F238E27FC236}">
                <a16:creationId xmlns:a16="http://schemas.microsoft.com/office/drawing/2014/main" id="{5D9E40F8-3769-4683-816B-9F6C07815043}"/>
              </a:ext>
            </a:extLst>
          </p:cNvPr>
          <p:cNvPicPr/>
          <p:nvPr/>
        </p:nvPicPr>
        <p:blipFill>
          <a:blip r:embed="rId4"/>
          <a:stretch/>
        </p:blipFill>
        <p:spPr>
          <a:xfrm>
            <a:off x="4145108" y="2313693"/>
            <a:ext cx="3123883" cy="2230614"/>
          </a:xfrm>
          <a:prstGeom prst="rect">
            <a:avLst/>
          </a:prstGeom>
        </p:spPr>
      </p:pic>
      <p:sp>
        <p:nvSpPr>
          <p:cNvPr id="7" name="TextBox 6">
            <a:extLst>
              <a:ext uri="{FF2B5EF4-FFF2-40B4-BE49-F238E27FC236}">
                <a16:creationId xmlns:a16="http://schemas.microsoft.com/office/drawing/2014/main" id="{DB473885-3B33-4066-BD1F-B2172A058A64}"/>
              </a:ext>
            </a:extLst>
          </p:cNvPr>
          <p:cNvSpPr txBox="1"/>
          <p:nvPr/>
        </p:nvSpPr>
        <p:spPr>
          <a:xfrm>
            <a:off x="1001700" y="5073166"/>
            <a:ext cx="8256600" cy="45403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ctr" defTabSz="342900">
              <a:lnSpc>
                <a:spcPct val="135000"/>
              </a:lnSpc>
              <a:defRPr/>
            </a:pPr>
            <a:r>
              <a:rPr lang="vi-VN" sz="2000" i="1">
                <a:solidFill>
                  <a:schemeClr val="accent1">
                    <a:lumMod val="90000"/>
                    <a:lumOff val="10000"/>
                  </a:schemeClr>
                </a:solidFill>
                <a:latin typeface="UTM Avo" panose="02040603050506020204" pitchFamily="18" charset="0"/>
                <a:cs typeface="Times New Roman" panose="02020603050405020304" pitchFamily="18" charset="0"/>
              </a:rPr>
              <a:t>Hình 14.1. Thuật to</a:t>
            </a:r>
            <a:r>
              <a:rPr lang="en-US" sz="2000" i="1">
                <a:solidFill>
                  <a:schemeClr val="accent1">
                    <a:lumMod val="90000"/>
                    <a:lumOff val="10000"/>
                  </a:schemeClr>
                </a:solidFill>
                <a:latin typeface="UTM Avo" panose="02040603050506020204" pitchFamily="18" charset="0"/>
                <a:cs typeface="Times New Roman" panose="02020603050405020304" pitchFamily="18" charset="0"/>
              </a:rPr>
              <a:t>á</a:t>
            </a:r>
            <a:r>
              <a:rPr lang="vi-VN" sz="2000" i="1">
                <a:solidFill>
                  <a:schemeClr val="accent1">
                    <a:lumMod val="90000"/>
                    <a:lumOff val="10000"/>
                  </a:schemeClr>
                </a:solidFill>
                <a:latin typeface="UTM Avo" panose="02040603050506020204" pitchFamily="18" charset="0"/>
                <a:cs typeface="Times New Roman" panose="02020603050405020304" pitchFamily="18" charset="0"/>
              </a:rPr>
              <a:t>n sử dụng cấu trúc tuần tự</a:t>
            </a:r>
            <a:endParaRPr lang="vi-VN" sz="2000" i="1">
              <a:solidFill>
                <a:schemeClr val="bg1"/>
              </a:solidFill>
              <a:latin typeface="UTM Avo" panose="020406030505060202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11A071D-1836-4118-9C1B-A0BC7D7DEAE4}"/>
              </a:ext>
            </a:extLst>
          </p:cNvPr>
          <p:cNvSpPr txBox="1"/>
          <p:nvPr/>
        </p:nvSpPr>
        <p:spPr>
          <a:xfrm>
            <a:off x="1820850" y="4581719"/>
            <a:ext cx="6980250" cy="45403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ctr" defTabSz="342900">
              <a:lnSpc>
                <a:spcPct val="135000"/>
              </a:lnSpc>
              <a:defRPr/>
            </a:pPr>
            <a:r>
              <a:rPr lang="vi-VN" sz="2000" i="1">
                <a:solidFill>
                  <a:schemeClr val="accent1">
                    <a:lumMod val="90000"/>
                    <a:lumOff val="10000"/>
                  </a:schemeClr>
                </a:solidFill>
                <a:latin typeface="UTM Avo" panose="02040603050506020204" pitchFamily="18" charset="0"/>
                <a:cs typeface="Times New Roman" panose="02020603050405020304" pitchFamily="18" charset="0"/>
              </a:rPr>
              <a:t>b) Ch</a:t>
            </a:r>
            <a:r>
              <a:rPr lang="en-US" sz="2000" i="1">
                <a:solidFill>
                  <a:schemeClr val="accent1">
                    <a:lumMod val="90000"/>
                    <a:lumOff val="10000"/>
                  </a:schemeClr>
                </a:solidFill>
                <a:latin typeface="UTM Avo" panose="02040603050506020204" pitchFamily="18" charset="0"/>
                <a:cs typeface="Times New Roman" panose="02020603050405020304" pitchFamily="18" charset="0"/>
              </a:rPr>
              <a:t>ươ</a:t>
            </a:r>
            <a:r>
              <a:rPr lang="vi-VN" sz="2000" i="1">
                <a:solidFill>
                  <a:schemeClr val="accent1">
                    <a:lumMod val="90000"/>
                    <a:lumOff val="10000"/>
                  </a:schemeClr>
                </a:solidFill>
                <a:latin typeface="UTM Avo" panose="02040603050506020204" pitchFamily="18" charset="0"/>
                <a:cs typeface="Times New Roman" panose="02020603050405020304" pitchFamily="18" charset="0"/>
              </a:rPr>
              <a:t>ng trình viết bằng ngôn ngữ l</a:t>
            </a:r>
            <a:r>
              <a:rPr lang="en-US" sz="2000" i="1">
                <a:solidFill>
                  <a:schemeClr val="accent1">
                    <a:lumMod val="90000"/>
                    <a:lumOff val="10000"/>
                  </a:schemeClr>
                </a:solidFill>
                <a:latin typeface="UTM Avo" panose="02040603050506020204" pitchFamily="18" charset="0"/>
                <a:cs typeface="Times New Roman" panose="02020603050405020304" pitchFamily="18" charset="0"/>
              </a:rPr>
              <a:t>ậ</a:t>
            </a:r>
            <a:r>
              <a:rPr lang="vi-VN" sz="2000" i="1">
                <a:solidFill>
                  <a:schemeClr val="accent1">
                    <a:lumMod val="90000"/>
                    <a:lumOff val="10000"/>
                  </a:schemeClr>
                </a:solidFill>
                <a:latin typeface="UTM Avo" panose="02040603050506020204" pitchFamily="18" charset="0"/>
                <a:cs typeface="Times New Roman" panose="02020603050405020304" pitchFamily="18" charset="0"/>
              </a:rPr>
              <a:t>p trình Scratch</a:t>
            </a:r>
          </a:p>
        </p:txBody>
      </p:sp>
    </p:spTree>
    <p:extLst>
      <p:ext uri="{BB962C8B-B14F-4D97-AF65-F5344CB8AC3E}">
        <p14:creationId xmlns:p14="http://schemas.microsoft.com/office/powerpoint/2010/main" val="181803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760224" y="1308453"/>
            <a:ext cx="10624056" cy="351788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Sau khi đảm bảo các biến đã hoạt động đúng, em có thể thay thế các thao tác hiển thị trong kịch bản trên b</a:t>
            </a:r>
            <a:r>
              <a:rPr lang="en-US" sz="2400">
                <a:solidFill>
                  <a:schemeClr val="accent1">
                    <a:lumMod val="90000"/>
                    <a:lumOff val="10000"/>
                  </a:schemeClr>
                </a:solidFill>
                <a:latin typeface="UTM Avo" panose="02040603050506020204" pitchFamily="18" charset="0"/>
                <a:cs typeface="Times New Roman" panose="02020603050405020304" pitchFamily="18" charset="0"/>
              </a:rPr>
              <a:t>ả</a:t>
            </a:r>
            <a:r>
              <a:rPr lang="vi-VN" sz="2400">
                <a:solidFill>
                  <a:schemeClr val="accent1">
                    <a:lumMod val="90000"/>
                    <a:lumOff val="10000"/>
                  </a:schemeClr>
                </a:solidFill>
                <a:latin typeface="UTM Avo" panose="02040603050506020204" pitchFamily="18" charset="0"/>
                <a:cs typeface="Times New Roman" panose="02020603050405020304" pitchFamily="18" charset="0"/>
              </a:rPr>
              <a:t>ng thao tác so sánh hai số và cho biết giá trị của biến</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 tr</a:t>
            </a:r>
            <a:r>
              <a:rPr lang="en-US" sz="2400" b="1">
                <a:solidFill>
                  <a:schemeClr val="accent1">
                    <a:lumMod val="90000"/>
                    <a:lumOff val="10000"/>
                  </a:schemeClr>
                </a:solidFill>
                <a:latin typeface="UTM Avo" panose="02040603050506020204" pitchFamily="18" charset="0"/>
                <a:cs typeface="Times New Roman" panose="02020603050405020304" pitchFamily="18" charset="0"/>
              </a:rPr>
              <a:t>ả</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 lời </a:t>
            </a:r>
            <a:r>
              <a:rPr lang="vi-VN" sz="2400">
                <a:solidFill>
                  <a:schemeClr val="accent1">
                    <a:lumMod val="90000"/>
                    <a:lumOff val="10000"/>
                  </a:schemeClr>
                </a:solidFill>
                <a:latin typeface="UTM Avo" panose="02040603050506020204" pitchFamily="18" charset="0"/>
                <a:cs typeface="Times New Roman" panose="02020603050405020304" pitchFamily="18" charset="0"/>
              </a:rPr>
              <a:t>bằng, thấp hơn hay cao hơn giá trị của biến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số bí mật</a:t>
            </a:r>
            <a:r>
              <a:rPr lang="vi-VN" sz="2400">
                <a:solidFill>
                  <a:schemeClr val="accent1">
                    <a:lumMod val="90000"/>
                    <a:lumOff val="10000"/>
                  </a:schemeClr>
                </a:solidFill>
                <a:latin typeface="UTM Avo" panose="02040603050506020204" pitchFamily="18" charset="0"/>
                <a:cs typeface="Times New Roman" panose="02020603050405020304" pitchFamily="18" charset="0"/>
              </a:rPr>
              <a:t>.</a:t>
            </a:r>
          </a:p>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	Nếu trả lời bằng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s</a:t>
            </a:r>
            <a:r>
              <a:rPr lang="en-US" sz="2400" b="1">
                <a:solidFill>
                  <a:schemeClr val="accent1">
                    <a:lumMod val="90000"/>
                    <a:lumOff val="10000"/>
                  </a:schemeClr>
                </a:solidFill>
                <a:latin typeface="UTM Avo" panose="02040603050506020204" pitchFamily="18" charset="0"/>
                <a:cs typeface="Times New Roman" panose="02020603050405020304" pitchFamily="18" charset="0"/>
              </a:rPr>
              <a:t>ố</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 bí mật </a:t>
            </a:r>
            <a:r>
              <a:rPr lang="vi-VN" sz="2400">
                <a:solidFill>
                  <a:schemeClr val="accent1">
                    <a:lumMod val="90000"/>
                    <a:lumOff val="10000"/>
                  </a:schemeClr>
                </a:solidFill>
                <a:latin typeface="UTM Avo" panose="02040603050506020204" pitchFamily="18" charset="0"/>
                <a:cs typeface="Times New Roman" panose="02020603050405020304" pitchFamily="18" charset="0"/>
              </a:rPr>
              <a:t>thì thông báo: “HOAN HÔ</a:t>
            </a:r>
            <a:r>
              <a:rPr lang="en-US" sz="2400">
                <a:solidFill>
                  <a:schemeClr val="accent1">
                    <a:lumMod val="90000"/>
                    <a:lumOff val="10000"/>
                  </a:schemeClr>
                </a:solidFill>
                <a:latin typeface="UTM Avo" panose="02040603050506020204" pitchFamily="18" charset="0"/>
                <a:cs typeface="Times New Roman" panose="02020603050405020304" pitchFamily="18" charset="0"/>
              </a:rPr>
              <a:t>!</a:t>
            </a:r>
            <a:r>
              <a:rPr lang="vi-VN" sz="2400">
                <a:solidFill>
                  <a:schemeClr val="accent1">
                    <a:lumMod val="90000"/>
                    <a:lumOff val="10000"/>
                  </a:schemeClr>
                </a:solidFill>
                <a:latin typeface="UTM Avo" panose="02040603050506020204" pitchFamily="18" charset="0"/>
                <a:cs typeface="Times New Roman" panose="02020603050405020304" pitchFamily="18" charset="0"/>
              </a:rPr>
              <a:t>”.</a:t>
            </a:r>
          </a:p>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	Nếu trả lời nhỏ hơn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số bí mật </a:t>
            </a:r>
            <a:r>
              <a:rPr lang="vi-VN" sz="2400">
                <a:solidFill>
                  <a:schemeClr val="accent1">
                    <a:lumMod val="90000"/>
                    <a:lumOff val="10000"/>
                  </a:schemeClr>
                </a:solidFill>
                <a:latin typeface="UTM Avo" panose="02040603050506020204" pitchFamily="18" charset="0"/>
                <a:cs typeface="Times New Roman" panose="02020603050405020304" pitchFamily="18" charset="0"/>
              </a:rPr>
              <a:t>thì thông báo: “Quá thấp”.</a:t>
            </a:r>
            <a:endParaRPr lang="en-US" sz="2400">
              <a:solidFill>
                <a:schemeClr val="accent1">
                  <a:lumMod val="90000"/>
                  <a:lumOff val="10000"/>
                </a:schemeClr>
              </a:solidFill>
              <a:latin typeface="UTM Avo" panose="02040603050506020204" pitchFamily="18" charset="0"/>
              <a:cs typeface="Times New Roman" panose="02020603050405020304" pitchFamily="18" charset="0"/>
            </a:endParaRPr>
          </a:p>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	Nếu trả lời lớn hơn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s</a:t>
            </a:r>
            <a:r>
              <a:rPr lang="en-US" sz="2400" b="1">
                <a:solidFill>
                  <a:schemeClr val="accent1">
                    <a:lumMod val="90000"/>
                    <a:lumOff val="10000"/>
                  </a:schemeClr>
                </a:solidFill>
                <a:latin typeface="UTM Avo" panose="02040603050506020204" pitchFamily="18" charset="0"/>
                <a:cs typeface="Times New Roman" panose="02020603050405020304" pitchFamily="18" charset="0"/>
              </a:rPr>
              <a:t>ố</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 bí mật </a:t>
            </a:r>
            <a:r>
              <a:rPr lang="vi-VN" sz="2400">
                <a:solidFill>
                  <a:schemeClr val="accent1">
                    <a:lumMod val="90000"/>
                    <a:lumOff val="10000"/>
                  </a:schemeClr>
                </a:solidFill>
                <a:latin typeface="UTM Avo" panose="02040603050506020204" pitchFamily="18" charset="0"/>
                <a:cs typeface="Times New Roman" panose="02020603050405020304" pitchFamily="18" charset="0"/>
              </a:rPr>
              <a:t>thì thông báo: “Quá cao”.</a:t>
            </a:r>
          </a:p>
        </p:txBody>
      </p:sp>
      <p:sp>
        <p:nvSpPr>
          <p:cNvPr id="6" name="TextBox 5">
            <a:extLst>
              <a:ext uri="{FF2B5EF4-FFF2-40B4-BE49-F238E27FC236}">
                <a16:creationId xmlns:a16="http://schemas.microsoft.com/office/drawing/2014/main" id="{C45C759F-F354-4E48-BB32-9A175521C289}"/>
              </a:ext>
            </a:extLst>
          </p:cNvPr>
          <p:cNvSpPr txBox="1"/>
          <p:nvPr/>
        </p:nvSpPr>
        <p:spPr>
          <a:xfrm>
            <a:off x="1446024" y="634523"/>
            <a:ext cx="3743196" cy="53283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en-US" sz="2400" b="1">
                <a:solidFill>
                  <a:schemeClr val="accent1">
                    <a:lumMod val="90000"/>
                    <a:lumOff val="10000"/>
                  </a:schemeClr>
                </a:solidFill>
                <a:latin typeface="UTM Avo" panose="02040603050506020204" pitchFamily="18" charset="0"/>
                <a:cs typeface="Times New Roman" panose="02020603050405020304" pitchFamily="18" charset="0"/>
              </a:rPr>
              <a:t>b) Cấu trúc rẽ nhánh</a:t>
            </a:r>
            <a:endParaRPr lang="vi-VN" sz="2400" b="1">
              <a:solidFill>
                <a:schemeClr val="accent1">
                  <a:lumMod val="90000"/>
                  <a:lumOff val="1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33828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542CA1B9-98E0-402C-A1B5-D60D02CCA27D}"/>
              </a:ext>
            </a:extLst>
          </p:cNvPr>
          <p:cNvSpPr/>
          <p:nvPr/>
        </p:nvSpPr>
        <p:spPr>
          <a:xfrm>
            <a:off x="1495865" y="1417320"/>
            <a:ext cx="9636368" cy="2414946"/>
          </a:xfrm>
          <a:prstGeom prst="wedgeRoundRectCallout">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5" name="TextBox 24">
            <a:extLst>
              <a:ext uri="{FF2B5EF4-FFF2-40B4-BE49-F238E27FC236}">
                <a16:creationId xmlns:a16="http://schemas.microsoft.com/office/drawing/2014/main" id="{1814B9E2-EBA0-4B30-A5BC-95144377C64E}"/>
              </a:ext>
            </a:extLst>
          </p:cNvPr>
          <p:cNvSpPr txBox="1"/>
          <p:nvPr/>
        </p:nvSpPr>
        <p:spPr>
          <a:xfrm>
            <a:off x="1495865" y="1661413"/>
            <a:ext cx="9636369" cy="152349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6">
                    <a:lumMod val="50000"/>
                  </a:schemeClr>
                </a:solidFill>
                <a:latin typeface="UTM Avo" panose="02040603050506020204" pitchFamily="18" charset="0"/>
                <a:cs typeface="Times New Roman" panose="02020603050405020304" pitchFamily="18" charset="0"/>
              </a:rPr>
              <a:t>Nhận xét rằng ba trường hợp “b</a:t>
            </a:r>
            <a:r>
              <a:rPr lang="en-US" sz="2400">
                <a:solidFill>
                  <a:schemeClr val="accent6">
                    <a:lumMod val="50000"/>
                  </a:schemeClr>
                </a:solidFill>
                <a:latin typeface="UTM Avo" panose="02040603050506020204" pitchFamily="18" charset="0"/>
                <a:cs typeface="Times New Roman" panose="02020603050405020304" pitchFamily="18" charset="0"/>
              </a:rPr>
              <a:t>ằ</a:t>
            </a:r>
            <a:r>
              <a:rPr lang="vi-VN" sz="2400">
                <a:solidFill>
                  <a:schemeClr val="accent6">
                    <a:lumMod val="50000"/>
                  </a:schemeClr>
                </a:solidFill>
                <a:latin typeface="UTM Avo" panose="02040603050506020204" pitchFamily="18" charset="0"/>
                <a:cs typeface="Times New Roman" panose="02020603050405020304" pitchFamily="18" charset="0"/>
              </a:rPr>
              <a:t>ng", “nh</a:t>
            </a:r>
            <a:r>
              <a:rPr lang="en-US" sz="2400">
                <a:solidFill>
                  <a:schemeClr val="accent6">
                    <a:lumMod val="50000"/>
                  </a:schemeClr>
                </a:solidFill>
                <a:latin typeface="UTM Avo" panose="02040603050506020204" pitchFamily="18" charset="0"/>
                <a:cs typeface="Times New Roman" panose="02020603050405020304" pitchFamily="18" charset="0"/>
              </a:rPr>
              <a:t>ỏ</a:t>
            </a:r>
            <a:r>
              <a:rPr lang="vi-VN" sz="2400">
                <a:solidFill>
                  <a:schemeClr val="accent6">
                    <a:lumMod val="50000"/>
                  </a:schemeClr>
                </a:solidFill>
                <a:latin typeface="UTM Avo" panose="02040603050506020204" pitchFamily="18" charset="0"/>
                <a:cs typeface="Times New Roman" panose="02020603050405020304" pitchFamily="18" charset="0"/>
              </a:rPr>
              <a:t> hơn” và “lớn hơn” loại trừ lẫn nhau nên không cần kiểm tra cả ba trường hợp đó mà ch</a:t>
            </a:r>
            <a:r>
              <a:rPr lang="en-US" sz="2400">
                <a:solidFill>
                  <a:schemeClr val="accent6">
                    <a:lumMod val="50000"/>
                  </a:schemeClr>
                </a:solidFill>
                <a:latin typeface="UTM Avo" panose="02040603050506020204" pitchFamily="18" charset="0"/>
                <a:cs typeface="Times New Roman" panose="02020603050405020304" pitchFamily="18" charset="0"/>
              </a:rPr>
              <a:t>ỉ</a:t>
            </a:r>
            <a:r>
              <a:rPr lang="vi-VN" sz="2400">
                <a:solidFill>
                  <a:schemeClr val="accent6">
                    <a:lumMod val="50000"/>
                  </a:schemeClr>
                </a:solidFill>
                <a:latin typeface="UTM Avo" panose="02040603050506020204" pitchFamily="18" charset="0"/>
                <a:cs typeface="Times New Roman" panose="02020603050405020304" pitchFamily="18" charset="0"/>
              </a:rPr>
              <a:t> cần kiểm tra hai lần.</a:t>
            </a:r>
            <a:endParaRPr kumimoji="0" lang="en-US" sz="2400" i="0" u="none" strike="noStrike" kern="1200" cap="none" spc="0" normalizeH="0" baseline="0" noProof="0">
              <a:ln>
                <a:noFill/>
              </a:ln>
              <a:solidFill>
                <a:schemeClr val="accent6">
                  <a:lumMod val="50000"/>
                </a:schemeClr>
              </a:solidFill>
              <a:effectLst/>
              <a:uLnTx/>
              <a:uFillTx/>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D26561E-80D9-4F44-8709-12DFBC2C0330}"/>
              </a:ext>
            </a:extLst>
          </p:cNvPr>
          <p:cNvPicPr>
            <a:picLocks noChangeAspect="1"/>
          </p:cNvPicPr>
          <p:nvPr/>
        </p:nvPicPr>
        <p:blipFill>
          <a:blip r:embed="rId2">
            <a:extLst>
              <a:ext uri="{28A0092B-C50C-407E-A947-70E740481C1C}">
                <a14:useLocalDpi xmlns:a14="http://schemas.microsoft.com/office/drawing/2010/main" val="0"/>
              </a:ext>
            </a:extLst>
          </a:blip>
          <a:srcRect l="5478" r="5478"/>
          <a:stretch/>
        </p:blipFill>
        <p:spPr>
          <a:xfrm flipH="1">
            <a:off x="444500" y="3627374"/>
            <a:ext cx="2694214" cy="3025734"/>
          </a:xfrm>
          <a:prstGeom prst="rect">
            <a:avLst/>
          </a:prstGeom>
        </p:spPr>
      </p:pic>
    </p:spTree>
    <p:extLst>
      <p:ext uri="{BB962C8B-B14F-4D97-AF65-F5344CB8AC3E}">
        <p14:creationId xmlns:p14="http://schemas.microsoft.com/office/powerpoint/2010/main" val="389130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2840</TotalTime>
  <Words>1914</Words>
  <Application>Microsoft Office PowerPoint</Application>
  <PresentationFormat>Widescreen</PresentationFormat>
  <Paragraphs>106</Paragraphs>
  <Slides>26</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字魂59号-创粗黑</vt:lpstr>
      <vt:lpstr>UTM Cookies</vt:lpstr>
      <vt:lpstr>Arial</vt:lpstr>
      <vt:lpstr>Calibri</vt:lpstr>
      <vt:lpstr>Segoe Print</vt:lpstr>
      <vt:lpstr>UTM Avo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2021-06-02T01:34:28Z</dcterms:created>
  <dcterms:modified xsi:type="dcterms:W3CDTF">2023-08-24T09:24:16Z</dcterms:modified>
</cp:coreProperties>
</file>