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84" r:id="rId2"/>
    <p:sldId id="272" r:id="rId3"/>
    <p:sldId id="279" r:id="rId4"/>
    <p:sldId id="278" r:id="rId5"/>
    <p:sldId id="285" r:id="rId6"/>
    <p:sldId id="286" r:id="rId7"/>
    <p:sldId id="259" r:id="rId8"/>
    <p:sldId id="289" r:id="rId9"/>
    <p:sldId id="287" r:id="rId10"/>
    <p:sldId id="288" r:id="rId11"/>
    <p:sldId id="275" r:id="rId12"/>
    <p:sldId id="276" r:id="rId13"/>
    <p:sldId id="277" r:id="rId14"/>
    <p:sldId id="290" r:id="rId15"/>
    <p:sldId id="263" r:id="rId16"/>
    <p:sldId id="265" r:id="rId17"/>
    <p:sldId id="291" r:id="rId18"/>
    <p:sldId id="282" r:id="rId19"/>
    <p:sldId id="268" r:id="rId20"/>
    <p:sldId id="292" r:id="rId21"/>
  </p:sldIdLst>
  <p:sldSz cx="9144000" cy="6858000" type="screen4x3"/>
  <p:notesSz cx="6858000" cy="9144000"/>
  <p:custDataLst>
    <p:tags r:id="rId22"/>
  </p:custDataLst>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anh Tu" initials="NTT" lastIdx="1" clrIdx="0">
    <p:extLst>
      <p:ext uri="{19B8F6BF-5375-455C-9EA6-DF929625EA0E}">
        <p15:presenceInfo xmlns:p15="http://schemas.microsoft.com/office/powerpoint/2012/main" userId="Nguyen Thanh T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A35DE-67C3-4A06-A5DD-9EF497347552}"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418A51FD-A348-4486-AA88-80A18080D5AB}">
      <dgm:prSet phldrT="[Text]" custT="1"/>
      <dgm:spPr/>
      <dgm:t>
        <a:bodyPr/>
        <a:lstStyle/>
        <a:p>
          <a:r>
            <a:rPr lang="en-US" sz="2400" dirty="0" smtClean="0">
              <a:latin typeface="Arial" panose="020B0604020202020204" pitchFamily="34" charset="0"/>
              <a:cs typeface="Arial" panose="020B0604020202020204" pitchFamily="34" charset="0"/>
            </a:rPr>
            <a:t>Phần 1</a:t>
          </a:r>
          <a:endParaRPr lang="en-US" sz="2400" dirty="0">
            <a:latin typeface="Arial" panose="020B0604020202020204" pitchFamily="34" charset="0"/>
            <a:cs typeface="Arial" panose="020B0604020202020204" pitchFamily="34" charset="0"/>
          </a:endParaRPr>
        </a:p>
      </dgm:t>
    </dgm:pt>
    <dgm:pt modelId="{32C3CBC1-23EF-4BC8-B31B-7DEA27745F30}" type="parTrans" cxnId="{083C6DA2-257D-4DF3-B112-A02FA9A793E8}">
      <dgm:prSet/>
      <dgm:spPr/>
      <dgm:t>
        <a:bodyPr/>
        <a:lstStyle/>
        <a:p>
          <a:endParaRPr lang="en-US"/>
        </a:p>
      </dgm:t>
    </dgm:pt>
    <dgm:pt modelId="{8CDFC421-3875-4C77-84BD-C06B67961599}" type="sibTrans" cxnId="{083C6DA2-257D-4DF3-B112-A02FA9A793E8}">
      <dgm:prSet/>
      <dgm:spPr/>
      <dgm:t>
        <a:bodyPr/>
        <a:lstStyle/>
        <a:p>
          <a:endParaRPr lang="en-US"/>
        </a:p>
      </dgm:t>
    </dgm:pt>
    <dgm:pt modelId="{7FF40736-DCB7-4BF8-9F28-234E66B611DE}">
      <dgm:prSet phldrT="[Text]" custT="1"/>
      <dgm:spPr/>
      <dgm:t>
        <a:bodyPr/>
        <a:lstStyle/>
        <a:p>
          <a:r>
            <a:rPr lang="en-US" sz="3600" dirty="0" smtClean="0">
              <a:latin typeface="Arial" panose="020B0604020202020204" pitchFamily="34" charset="0"/>
              <a:cs typeface="Arial" panose="020B0604020202020204" pitchFamily="34" charset="0"/>
            </a:rPr>
            <a:t>Cơ học</a:t>
          </a:r>
          <a:endParaRPr lang="en-US" sz="3600" dirty="0">
            <a:latin typeface="Arial" panose="020B0604020202020204" pitchFamily="34" charset="0"/>
            <a:cs typeface="Arial" panose="020B0604020202020204" pitchFamily="34" charset="0"/>
          </a:endParaRPr>
        </a:p>
      </dgm:t>
    </dgm:pt>
    <dgm:pt modelId="{069D221C-01C0-4B2A-9561-7F5DDCEB5EE0}" type="parTrans" cxnId="{CC3FA5ED-9084-4A20-8B97-91DF5E089BD1}">
      <dgm:prSet/>
      <dgm:spPr/>
      <dgm:t>
        <a:bodyPr/>
        <a:lstStyle/>
        <a:p>
          <a:endParaRPr lang="en-US"/>
        </a:p>
      </dgm:t>
    </dgm:pt>
    <dgm:pt modelId="{A39E0751-D446-4DCE-AE4E-52877A94BBAB}" type="sibTrans" cxnId="{CC3FA5ED-9084-4A20-8B97-91DF5E089BD1}">
      <dgm:prSet/>
      <dgm:spPr/>
      <dgm:t>
        <a:bodyPr/>
        <a:lstStyle/>
        <a:p>
          <a:endParaRPr lang="en-US"/>
        </a:p>
      </dgm:t>
    </dgm:pt>
    <dgm:pt modelId="{E9737EAF-729D-4C35-8100-A69C26761988}">
      <dgm:prSet phldrT="[Text]" custT="1"/>
      <dgm:spPr/>
      <dgm:t>
        <a:bodyPr/>
        <a:lstStyle/>
        <a:p>
          <a:r>
            <a:rPr lang="en-US" sz="2400" dirty="0" smtClean="0">
              <a:latin typeface="Arial" panose="020B0604020202020204" pitchFamily="34" charset="0"/>
              <a:cs typeface="Arial" panose="020B0604020202020204" pitchFamily="34" charset="0"/>
            </a:rPr>
            <a:t>Phần 2</a:t>
          </a:r>
          <a:endParaRPr lang="en-US" sz="2400" dirty="0">
            <a:latin typeface="Arial" panose="020B0604020202020204" pitchFamily="34" charset="0"/>
            <a:cs typeface="Arial" panose="020B0604020202020204" pitchFamily="34" charset="0"/>
          </a:endParaRPr>
        </a:p>
      </dgm:t>
    </dgm:pt>
    <dgm:pt modelId="{27499578-3390-4B4D-966D-589EAB3476F4}" type="parTrans" cxnId="{2630D893-D088-4E3C-9930-7FE2CA666747}">
      <dgm:prSet/>
      <dgm:spPr/>
      <dgm:t>
        <a:bodyPr/>
        <a:lstStyle/>
        <a:p>
          <a:endParaRPr lang="en-US"/>
        </a:p>
      </dgm:t>
    </dgm:pt>
    <dgm:pt modelId="{558A979C-F18B-4E5E-8132-8B53EE6128D1}" type="sibTrans" cxnId="{2630D893-D088-4E3C-9930-7FE2CA666747}">
      <dgm:prSet/>
      <dgm:spPr/>
      <dgm:t>
        <a:bodyPr/>
        <a:lstStyle/>
        <a:p>
          <a:endParaRPr lang="en-US"/>
        </a:p>
      </dgm:t>
    </dgm:pt>
    <dgm:pt modelId="{E0EEE140-3971-4DF4-9607-FE9B6B704E4D}">
      <dgm:prSet phldrT="[Text]" custT="1"/>
      <dgm:spPr/>
      <dgm:t>
        <a:bodyPr/>
        <a:lstStyle/>
        <a:p>
          <a:r>
            <a:rPr lang="en-US" sz="3600" dirty="0" smtClean="0">
              <a:latin typeface="Arial" panose="020B0604020202020204" pitchFamily="34" charset="0"/>
              <a:cs typeface="Arial" panose="020B0604020202020204" pitchFamily="34" charset="0"/>
            </a:rPr>
            <a:t>Nhiệt học</a:t>
          </a:r>
          <a:endParaRPr lang="en-US" sz="3600" dirty="0">
            <a:latin typeface="Arial" panose="020B0604020202020204" pitchFamily="34" charset="0"/>
            <a:cs typeface="Arial" panose="020B0604020202020204" pitchFamily="34" charset="0"/>
          </a:endParaRPr>
        </a:p>
      </dgm:t>
    </dgm:pt>
    <dgm:pt modelId="{CFC09AEB-7B03-4E78-8F87-505FC4C8BA93}" type="parTrans" cxnId="{74AF4F18-3553-468D-B444-3C64A6BE7AC3}">
      <dgm:prSet/>
      <dgm:spPr/>
      <dgm:t>
        <a:bodyPr/>
        <a:lstStyle/>
        <a:p>
          <a:endParaRPr lang="en-US"/>
        </a:p>
      </dgm:t>
    </dgm:pt>
    <dgm:pt modelId="{012FB571-B927-41B1-97A5-09ADB2F0EE12}" type="sibTrans" cxnId="{74AF4F18-3553-468D-B444-3C64A6BE7AC3}">
      <dgm:prSet/>
      <dgm:spPr/>
      <dgm:t>
        <a:bodyPr/>
        <a:lstStyle/>
        <a:p>
          <a:endParaRPr lang="en-US"/>
        </a:p>
      </dgm:t>
    </dgm:pt>
    <dgm:pt modelId="{47517FAA-3B73-4E9A-A59F-0768954EBBA5}" type="pres">
      <dgm:prSet presAssocID="{DF6A35DE-67C3-4A06-A5DD-9EF497347552}" presName="Name0" presStyleCnt="0">
        <dgm:presLayoutVars>
          <dgm:chMax/>
          <dgm:chPref val="3"/>
          <dgm:dir/>
          <dgm:animOne val="branch"/>
          <dgm:animLvl val="lvl"/>
        </dgm:presLayoutVars>
      </dgm:prSet>
      <dgm:spPr/>
      <dgm:t>
        <a:bodyPr/>
        <a:lstStyle/>
        <a:p>
          <a:endParaRPr lang="en-US"/>
        </a:p>
      </dgm:t>
    </dgm:pt>
    <dgm:pt modelId="{D1B496F4-FC60-43DD-A9B1-3A3DD7659BE5}" type="pres">
      <dgm:prSet presAssocID="{418A51FD-A348-4486-AA88-80A18080D5AB}" presName="composite" presStyleCnt="0"/>
      <dgm:spPr/>
    </dgm:pt>
    <dgm:pt modelId="{10C4CE70-2E66-4B60-ADC6-70C40FF84197}" type="pres">
      <dgm:prSet presAssocID="{418A51FD-A348-4486-AA88-80A18080D5AB}" presName="FirstChild" presStyleLbl="revTx" presStyleIdx="0" presStyleCnt="2">
        <dgm:presLayoutVars>
          <dgm:chMax val="0"/>
          <dgm:chPref val="0"/>
          <dgm:bulletEnabled val="1"/>
        </dgm:presLayoutVars>
      </dgm:prSet>
      <dgm:spPr/>
      <dgm:t>
        <a:bodyPr/>
        <a:lstStyle/>
        <a:p>
          <a:endParaRPr lang="en-US"/>
        </a:p>
      </dgm:t>
    </dgm:pt>
    <dgm:pt modelId="{98DAB252-D8B5-4322-B66A-E9DC73EC33AB}" type="pres">
      <dgm:prSet presAssocID="{418A51FD-A348-4486-AA88-80A18080D5AB}" presName="Parent" presStyleLbl="alignNode1" presStyleIdx="0" presStyleCnt="2">
        <dgm:presLayoutVars>
          <dgm:chMax val="3"/>
          <dgm:chPref val="3"/>
          <dgm:bulletEnabled val="1"/>
        </dgm:presLayoutVars>
      </dgm:prSet>
      <dgm:spPr/>
      <dgm:t>
        <a:bodyPr/>
        <a:lstStyle/>
        <a:p>
          <a:endParaRPr lang="en-US"/>
        </a:p>
      </dgm:t>
    </dgm:pt>
    <dgm:pt modelId="{1C4C19DA-2869-4BB3-A80C-FC1C341B8F45}" type="pres">
      <dgm:prSet presAssocID="{418A51FD-A348-4486-AA88-80A18080D5AB}" presName="Accent" presStyleLbl="parChTrans1D1" presStyleIdx="0" presStyleCnt="2"/>
      <dgm:spPr/>
    </dgm:pt>
    <dgm:pt modelId="{FFF1C94D-8325-4207-BCD5-889274FB3C25}" type="pres">
      <dgm:prSet presAssocID="{8CDFC421-3875-4C77-84BD-C06B67961599}" presName="sibTrans" presStyleCnt="0"/>
      <dgm:spPr/>
    </dgm:pt>
    <dgm:pt modelId="{7CA10369-2811-4D6B-B22D-68077BBC33A5}" type="pres">
      <dgm:prSet presAssocID="{E9737EAF-729D-4C35-8100-A69C26761988}" presName="composite" presStyleCnt="0"/>
      <dgm:spPr/>
    </dgm:pt>
    <dgm:pt modelId="{76A9B003-30B7-4EBE-A6E1-E1C5CC77509B}" type="pres">
      <dgm:prSet presAssocID="{E9737EAF-729D-4C35-8100-A69C26761988}" presName="FirstChild" presStyleLbl="revTx" presStyleIdx="1" presStyleCnt="2">
        <dgm:presLayoutVars>
          <dgm:chMax val="0"/>
          <dgm:chPref val="0"/>
          <dgm:bulletEnabled val="1"/>
        </dgm:presLayoutVars>
      </dgm:prSet>
      <dgm:spPr/>
      <dgm:t>
        <a:bodyPr/>
        <a:lstStyle/>
        <a:p>
          <a:endParaRPr lang="en-US"/>
        </a:p>
      </dgm:t>
    </dgm:pt>
    <dgm:pt modelId="{8019DF5E-D34B-41D4-AA09-991032CE957B}" type="pres">
      <dgm:prSet presAssocID="{E9737EAF-729D-4C35-8100-A69C26761988}" presName="Parent" presStyleLbl="alignNode1" presStyleIdx="1" presStyleCnt="2">
        <dgm:presLayoutVars>
          <dgm:chMax val="3"/>
          <dgm:chPref val="3"/>
          <dgm:bulletEnabled val="1"/>
        </dgm:presLayoutVars>
      </dgm:prSet>
      <dgm:spPr/>
      <dgm:t>
        <a:bodyPr/>
        <a:lstStyle/>
        <a:p>
          <a:endParaRPr lang="en-US"/>
        </a:p>
      </dgm:t>
    </dgm:pt>
    <dgm:pt modelId="{791CFE01-D9DD-4E1F-A7B7-D4704ED197D1}" type="pres">
      <dgm:prSet presAssocID="{E9737EAF-729D-4C35-8100-A69C26761988}" presName="Accent" presStyleLbl="parChTrans1D1" presStyleIdx="1" presStyleCnt="2"/>
      <dgm:spPr/>
    </dgm:pt>
  </dgm:ptLst>
  <dgm:cxnLst>
    <dgm:cxn modelId="{B487E74B-C823-4D98-A2A7-34BDCC3A9C8F}" type="presOf" srcId="{7FF40736-DCB7-4BF8-9F28-234E66B611DE}" destId="{10C4CE70-2E66-4B60-ADC6-70C40FF84197}" srcOrd="0" destOrd="0" presId="urn:microsoft.com/office/officeart/2011/layout/TabList"/>
    <dgm:cxn modelId="{EEF0C45E-2FFD-4A0C-8336-60026ACD64EC}" type="presOf" srcId="{E9737EAF-729D-4C35-8100-A69C26761988}" destId="{8019DF5E-D34B-41D4-AA09-991032CE957B}" srcOrd="0" destOrd="0" presId="urn:microsoft.com/office/officeart/2011/layout/TabList"/>
    <dgm:cxn modelId="{03DCF8A1-58C0-400D-A1AA-93DAF219417F}" type="presOf" srcId="{418A51FD-A348-4486-AA88-80A18080D5AB}" destId="{98DAB252-D8B5-4322-B66A-E9DC73EC33AB}" srcOrd="0" destOrd="0" presId="urn:microsoft.com/office/officeart/2011/layout/TabList"/>
    <dgm:cxn modelId="{D496552A-3386-4D2C-B3BF-DEB0128B0337}" type="presOf" srcId="{E0EEE140-3971-4DF4-9607-FE9B6B704E4D}" destId="{76A9B003-30B7-4EBE-A6E1-E1C5CC77509B}" srcOrd="0" destOrd="0" presId="urn:microsoft.com/office/officeart/2011/layout/TabList"/>
    <dgm:cxn modelId="{74AF4F18-3553-468D-B444-3C64A6BE7AC3}" srcId="{E9737EAF-729D-4C35-8100-A69C26761988}" destId="{E0EEE140-3971-4DF4-9607-FE9B6B704E4D}" srcOrd="0" destOrd="0" parTransId="{CFC09AEB-7B03-4E78-8F87-505FC4C8BA93}" sibTransId="{012FB571-B927-41B1-97A5-09ADB2F0EE12}"/>
    <dgm:cxn modelId="{CC3FA5ED-9084-4A20-8B97-91DF5E089BD1}" srcId="{418A51FD-A348-4486-AA88-80A18080D5AB}" destId="{7FF40736-DCB7-4BF8-9F28-234E66B611DE}" srcOrd="0" destOrd="0" parTransId="{069D221C-01C0-4B2A-9561-7F5DDCEB5EE0}" sibTransId="{A39E0751-D446-4DCE-AE4E-52877A94BBAB}"/>
    <dgm:cxn modelId="{4364B6BD-DBDC-43BA-A15F-883371A07486}" type="presOf" srcId="{DF6A35DE-67C3-4A06-A5DD-9EF497347552}" destId="{47517FAA-3B73-4E9A-A59F-0768954EBBA5}" srcOrd="0" destOrd="0" presId="urn:microsoft.com/office/officeart/2011/layout/TabList"/>
    <dgm:cxn modelId="{2630D893-D088-4E3C-9930-7FE2CA666747}" srcId="{DF6A35DE-67C3-4A06-A5DD-9EF497347552}" destId="{E9737EAF-729D-4C35-8100-A69C26761988}" srcOrd="1" destOrd="0" parTransId="{27499578-3390-4B4D-966D-589EAB3476F4}" sibTransId="{558A979C-F18B-4E5E-8132-8B53EE6128D1}"/>
    <dgm:cxn modelId="{083C6DA2-257D-4DF3-B112-A02FA9A793E8}" srcId="{DF6A35DE-67C3-4A06-A5DD-9EF497347552}" destId="{418A51FD-A348-4486-AA88-80A18080D5AB}" srcOrd="0" destOrd="0" parTransId="{32C3CBC1-23EF-4BC8-B31B-7DEA27745F30}" sibTransId="{8CDFC421-3875-4C77-84BD-C06B67961599}"/>
    <dgm:cxn modelId="{BD666091-76E1-4935-AC21-688239166A6F}" type="presParOf" srcId="{47517FAA-3B73-4E9A-A59F-0768954EBBA5}" destId="{D1B496F4-FC60-43DD-A9B1-3A3DD7659BE5}" srcOrd="0" destOrd="0" presId="urn:microsoft.com/office/officeart/2011/layout/TabList"/>
    <dgm:cxn modelId="{668DC2CC-EAB4-4BD8-974D-69CFF8B17310}" type="presParOf" srcId="{D1B496F4-FC60-43DD-A9B1-3A3DD7659BE5}" destId="{10C4CE70-2E66-4B60-ADC6-70C40FF84197}" srcOrd="0" destOrd="0" presId="urn:microsoft.com/office/officeart/2011/layout/TabList"/>
    <dgm:cxn modelId="{17FC3099-F072-4299-8235-4E47516373C7}" type="presParOf" srcId="{D1B496F4-FC60-43DD-A9B1-3A3DD7659BE5}" destId="{98DAB252-D8B5-4322-B66A-E9DC73EC33AB}" srcOrd="1" destOrd="0" presId="urn:microsoft.com/office/officeart/2011/layout/TabList"/>
    <dgm:cxn modelId="{9709A4E1-E3ED-48CC-8AB3-8C24E3EFF8E0}" type="presParOf" srcId="{D1B496F4-FC60-43DD-A9B1-3A3DD7659BE5}" destId="{1C4C19DA-2869-4BB3-A80C-FC1C341B8F45}" srcOrd="2" destOrd="0" presId="urn:microsoft.com/office/officeart/2011/layout/TabList"/>
    <dgm:cxn modelId="{1D8B94DA-36E0-49C4-82E7-8673EF8D612C}" type="presParOf" srcId="{47517FAA-3B73-4E9A-A59F-0768954EBBA5}" destId="{FFF1C94D-8325-4207-BCD5-889274FB3C25}" srcOrd="1" destOrd="0" presId="urn:microsoft.com/office/officeart/2011/layout/TabList"/>
    <dgm:cxn modelId="{2BBC36F9-7EC4-4DDC-AEE1-F6406ED56DB8}" type="presParOf" srcId="{47517FAA-3B73-4E9A-A59F-0768954EBBA5}" destId="{7CA10369-2811-4D6B-B22D-68077BBC33A5}" srcOrd="2" destOrd="0" presId="urn:microsoft.com/office/officeart/2011/layout/TabList"/>
    <dgm:cxn modelId="{D205E2C8-B424-4A12-85B8-547C0FA31CC8}" type="presParOf" srcId="{7CA10369-2811-4D6B-B22D-68077BBC33A5}" destId="{76A9B003-30B7-4EBE-A6E1-E1C5CC77509B}" srcOrd="0" destOrd="0" presId="urn:microsoft.com/office/officeart/2011/layout/TabList"/>
    <dgm:cxn modelId="{B63D0D1B-66CD-4C2E-9B01-C8E207C1F3C0}" type="presParOf" srcId="{7CA10369-2811-4D6B-B22D-68077BBC33A5}" destId="{8019DF5E-D34B-41D4-AA09-991032CE957B}" srcOrd="1" destOrd="0" presId="urn:microsoft.com/office/officeart/2011/layout/TabList"/>
    <dgm:cxn modelId="{F3F4CC4C-3D8F-4093-8BFD-C670E019D46C}" type="presParOf" srcId="{7CA10369-2811-4D6B-B22D-68077BBC33A5}" destId="{791CFE01-D9DD-4E1F-A7B7-D4704ED197D1}"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CFE01-D9DD-4E1F-A7B7-D4704ED197D1}">
      <dsp:nvSpPr>
        <dsp:cNvPr id="0" name=""/>
        <dsp:cNvSpPr/>
      </dsp:nvSpPr>
      <dsp:spPr>
        <a:xfrm>
          <a:off x="0" y="1859102"/>
          <a:ext cx="3886200" cy="0"/>
        </a:xfrm>
        <a:prstGeom prst="line">
          <a:avLst/>
        </a:prstGeom>
        <a:noFill/>
        <a:ln w="12700"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4C19DA-2869-4BB3-A80C-FC1C341B8F45}">
      <dsp:nvSpPr>
        <dsp:cNvPr id="0" name=""/>
        <dsp:cNvSpPr/>
      </dsp:nvSpPr>
      <dsp:spPr>
        <a:xfrm>
          <a:off x="0" y="1086504"/>
          <a:ext cx="3886200" cy="0"/>
        </a:xfrm>
        <a:prstGeom prst="line">
          <a:avLst/>
        </a:prstGeom>
        <a:noFill/>
        <a:ln w="12700"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C4CE70-2E66-4B60-ADC6-70C40FF84197}">
      <dsp:nvSpPr>
        <dsp:cNvPr id="0" name=""/>
        <dsp:cNvSpPr/>
      </dsp:nvSpPr>
      <dsp:spPr>
        <a:xfrm>
          <a:off x="1010411" y="350697"/>
          <a:ext cx="2875788" cy="735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Cơ học</a:t>
          </a:r>
          <a:endParaRPr lang="en-US" sz="3600" kern="1200" dirty="0">
            <a:latin typeface="Arial" panose="020B0604020202020204" pitchFamily="34" charset="0"/>
            <a:cs typeface="Arial" panose="020B0604020202020204" pitchFamily="34" charset="0"/>
          </a:endParaRPr>
        </a:p>
      </dsp:txBody>
      <dsp:txXfrm>
        <a:off x="1010411" y="350697"/>
        <a:ext cx="2875788" cy="735807"/>
      </dsp:txXfrm>
    </dsp:sp>
    <dsp:sp modelId="{98DAB252-D8B5-4322-B66A-E9DC73EC33AB}">
      <dsp:nvSpPr>
        <dsp:cNvPr id="0" name=""/>
        <dsp:cNvSpPr/>
      </dsp:nvSpPr>
      <dsp:spPr>
        <a:xfrm>
          <a:off x="0" y="350697"/>
          <a:ext cx="1010412" cy="735807"/>
        </a:xfrm>
        <a:prstGeom prst="round2SameRect">
          <a:avLst>
            <a:gd name="adj1" fmla="val 16670"/>
            <a:gd name="adj2" fmla="val 0"/>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Phần 1</a:t>
          </a:r>
          <a:endParaRPr lang="en-US" sz="2400" kern="1200" dirty="0">
            <a:latin typeface="Arial" panose="020B0604020202020204" pitchFamily="34" charset="0"/>
            <a:cs typeface="Arial" panose="020B0604020202020204" pitchFamily="34" charset="0"/>
          </a:endParaRPr>
        </a:p>
      </dsp:txBody>
      <dsp:txXfrm>
        <a:off x="35926" y="386623"/>
        <a:ext cx="938560" cy="699881"/>
      </dsp:txXfrm>
    </dsp:sp>
    <dsp:sp modelId="{76A9B003-30B7-4EBE-A6E1-E1C5CC77509B}">
      <dsp:nvSpPr>
        <dsp:cNvPr id="0" name=""/>
        <dsp:cNvSpPr/>
      </dsp:nvSpPr>
      <dsp:spPr>
        <a:xfrm>
          <a:off x="1010411" y="1123295"/>
          <a:ext cx="2875788" cy="735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Nhiệt học</a:t>
          </a:r>
          <a:endParaRPr lang="en-US" sz="3600" kern="1200" dirty="0">
            <a:latin typeface="Arial" panose="020B0604020202020204" pitchFamily="34" charset="0"/>
            <a:cs typeface="Arial" panose="020B0604020202020204" pitchFamily="34" charset="0"/>
          </a:endParaRPr>
        </a:p>
      </dsp:txBody>
      <dsp:txXfrm>
        <a:off x="1010411" y="1123295"/>
        <a:ext cx="2875788" cy="735807"/>
      </dsp:txXfrm>
    </dsp:sp>
    <dsp:sp modelId="{8019DF5E-D34B-41D4-AA09-991032CE957B}">
      <dsp:nvSpPr>
        <dsp:cNvPr id="0" name=""/>
        <dsp:cNvSpPr/>
      </dsp:nvSpPr>
      <dsp:spPr>
        <a:xfrm>
          <a:off x="0" y="1123295"/>
          <a:ext cx="1010412" cy="735807"/>
        </a:xfrm>
        <a:prstGeom prst="round2SameRect">
          <a:avLst>
            <a:gd name="adj1" fmla="val 16670"/>
            <a:gd name="adj2" fmla="val 0"/>
          </a:avLst>
        </a:prstGeom>
        <a:solidFill>
          <a:schemeClr val="accent5">
            <a:hueOff val="6010703"/>
            <a:satOff val="-26380"/>
            <a:lumOff val="7843"/>
            <a:alphaOff val="0"/>
          </a:schemeClr>
        </a:solidFill>
        <a:ln w="12700" cap="flat" cmpd="sng" algn="in">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Phần 2</a:t>
          </a:r>
          <a:endParaRPr lang="en-US" sz="2400" kern="1200" dirty="0">
            <a:latin typeface="Arial" panose="020B0604020202020204" pitchFamily="34" charset="0"/>
            <a:cs typeface="Arial" panose="020B0604020202020204" pitchFamily="34" charset="0"/>
          </a:endParaRPr>
        </a:p>
      </dsp:txBody>
      <dsp:txXfrm>
        <a:off x="35926" y="1159221"/>
        <a:ext cx="938560" cy="699881"/>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endParaRPr lang="en-US" alt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lt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441933A2-5234-4B37-A461-12E586DA3B57}" type="slidenum">
              <a:rPr lang="en-US" altLang="en-US" smtClean="0"/>
              <a:pPr/>
              <a:t>‹#›</a:t>
            </a:fld>
            <a:endParaRPr lang="en-US" alt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099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7C9BBF6-DD35-4FA7-BB5A-D341990AC3A1}" type="slidenum">
              <a:rPr lang="en-US" altLang="en-US" smtClean="0"/>
              <a:pPr/>
              <a:t>‹#›</a:t>
            </a:fld>
            <a:endParaRPr lang="en-US" altLang="en-US"/>
          </a:p>
        </p:txBody>
      </p:sp>
    </p:spTree>
    <p:extLst>
      <p:ext uri="{BB962C8B-B14F-4D97-AF65-F5344CB8AC3E}">
        <p14:creationId xmlns:p14="http://schemas.microsoft.com/office/powerpoint/2010/main" val="356366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039445F-736D-4D87-8806-BFB4232B4A42}" type="slidenum">
              <a:rPr lang="en-US" altLang="en-US" smtClean="0"/>
              <a:pPr/>
              <a:t>‹#›</a:t>
            </a:fld>
            <a:endParaRPr lang="en-US" altLang="en-US"/>
          </a:p>
        </p:txBody>
      </p:sp>
    </p:spTree>
    <p:extLst>
      <p:ext uri="{BB962C8B-B14F-4D97-AF65-F5344CB8AC3E}">
        <p14:creationId xmlns:p14="http://schemas.microsoft.com/office/powerpoint/2010/main" val="31600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85FD9DA-D689-474A-B0FF-A50764DC77E8}" type="slidenum">
              <a:rPr lang="en-US" altLang="en-US" smtClean="0"/>
              <a:pPr/>
              <a:t>‹#›</a:t>
            </a:fld>
            <a:endParaRPr lang="en-US" altLang="en-US"/>
          </a:p>
        </p:txBody>
      </p:sp>
    </p:spTree>
    <p:extLst>
      <p:ext uri="{BB962C8B-B14F-4D97-AF65-F5344CB8AC3E}">
        <p14:creationId xmlns:p14="http://schemas.microsoft.com/office/powerpoint/2010/main" val="348323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endParaRPr lang="en-US" alt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lt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A855CFE7-0748-4897-AB95-8956CA4CB2EE}" type="slidenum">
              <a:rPr lang="en-US" altLang="en-US" smtClean="0"/>
              <a:pPr/>
              <a:t>‹#›</a:t>
            </a:fld>
            <a:endParaRPr lang="en-US" alt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077150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C0E0592-95C5-49E5-900C-9DD1387613C7}" type="slidenum">
              <a:rPr lang="en-US" altLang="en-US" smtClean="0"/>
              <a:pPr/>
              <a:t>‹#›</a:t>
            </a:fld>
            <a:endParaRPr lang="en-US" altLang="en-US"/>
          </a:p>
        </p:txBody>
      </p:sp>
    </p:spTree>
    <p:extLst>
      <p:ext uri="{BB962C8B-B14F-4D97-AF65-F5344CB8AC3E}">
        <p14:creationId xmlns:p14="http://schemas.microsoft.com/office/powerpoint/2010/main" val="290857049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71EDA37D-2F6A-45CE-97D4-F8402E7EAEC3}" type="slidenum">
              <a:rPr lang="en-US" altLang="en-US" smtClean="0"/>
              <a:pPr/>
              <a:t>‹#›</a:t>
            </a:fld>
            <a:endParaRPr lang="en-US" altLang="en-US"/>
          </a:p>
        </p:txBody>
      </p:sp>
    </p:spTree>
    <p:extLst>
      <p:ext uri="{BB962C8B-B14F-4D97-AF65-F5344CB8AC3E}">
        <p14:creationId xmlns:p14="http://schemas.microsoft.com/office/powerpoint/2010/main" val="277998307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CF705B4-D306-4E6E-BF16-4DB5E44CB9A9}" type="slidenum">
              <a:rPr lang="en-US" altLang="en-US" smtClean="0"/>
              <a:pPr/>
              <a:t>‹#›</a:t>
            </a:fld>
            <a:endParaRPr lang="en-US" altLang="en-US"/>
          </a:p>
        </p:txBody>
      </p:sp>
    </p:spTree>
    <p:extLst>
      <p:ext uri="{BB962C8B-B14F-4D97-AF65-F5344CB8AC3E}">
        <p14:creationId xmlns:p14="http://schemas.microsoft.com/office/powerpoint/2010/main" val="73061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E8AA6548-153E-4E69-81A7-59DDD8761C0A}" type="slidenum">
              <a:rPr lang="en-US" altLang="en-US" smtClean="0"/>
              <a:pPr/>
              <a:t>‹#›</a:t>
            </a:fld>
            <a:endParaRPr lang="en-US" altLang="en-US"/>
          </a:p>
        </p:txBody>
      </p:sp>
    </p:spTree>
    <p:extLst>
      <p:ext uri="{BB962C8B-B14F-4D97-AF65-F5344CB8AC3E}">
        <p14:creationId xmlns:p14="http://schemas.microsoft.com/office/powerpoint/2010/main" val="374905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endParaRPr lang="en-US" altLang="en-US"/>
          </a:p>
        </p:txBody>
      </p:sp>
      <p:sp>
        <p:nvSpPr>
          <p:cNvPr id="6" name="Footer Placeholder 5"/>
          <p:cNvSpPr>
            <a:spLocks noGrp="1"/>
          </p:cNvSpPr>
          <p:nvPr>
            <p:ph type="ftr" sz="quarter" idx="11"/>
          </p:nvPr>
        </p:nvSpPr>
        <p:spPr>
          <a:xfrm>
            <a:off x="1577716" y="6375679"/>
            <a:ext cx="2611634" cy="345796"/>
          </a:xfrm>
        </p:spPr>
        <p:txBody>
          <a:bodyPr/>
          <a:lstStyle/>
          <a:p>
            <a:endParaRPr lang="en-US" altLang="en-US"/>
          </a:p>
        </p:txBody>
      </p:sp>
      <p:sp>
        <p:nvSpPr>
          <p:cNvPr id="7" name="Slide Number Placeholder 6"/>
          <p:cNvSpPr>
            <a:spLocks noGrp="1"/>
          </p:cNvSpPr>
          <p:nvPr>
            <p:ph type="sldNum" sz="quarter" idx="12"/>
          </p:nvPr>
        </p:nvSpPr>
        <p:spPr>
          <a:xfrm>
            <a:off x="4268261" y="6375679"/>
            <a:ext cx="924342" cy="345796"/>
          </a:xfrm>
        </p:spPr>
        <p:txBody>
          <a:bodyPr/>
          <a:lstStyle/>
          <a:p>
            <a:fld id="{0E295BE9-6700-4A19-8EB2-0207D8FD86E6}" type="slidenum">
              <a:rPr lang="en-US" altLang="en-US" smtClean="0"/>
              <a:pPr/>
              <a:t>‹#›</a:t>
            </a:fld>
            <a:endParaRPr lang="en-US" alt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021902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endParaRPr lang="en-US" altLang="en-US"/>
          </a:p>
        </p:txBody>
      </p:sp>
      <p:sp>
        <p:nvSpPr>
          <p:cNvPr id="6" name="Footer Placeholder 5"/>
          <p:cNvSpPr>
            <a:spLocks noGrp="1"/>
          </p:cNvSpPr>
          <p:nvPr>
            <p:ph type="ftr" sz="quarter" idx="11"/>
          </p:nvPr>
        </p:nvSpPr>
        <p:spPr>
          <a:xfrm>
            <a:off x="1577716" y="6375679"/>
            <a:ext cx="2611634" cy="345796"/>
          </a:xfrm>
        </p:spPr>
        <p:txBody>
          <a:bodyPr/>
          <a:lstStyle/>
          <a:p>
            <a:endParaRPr lang="en-US" altLang="en-US"/>
          </a:p>
        </p:txBody>
      </p:sp>
      <p:sp>
        <p:nvSpPr>
          <p:cNvPr id="7" name="Slide Number Placeholder 6"/>
          <p:cNvSpPr>
            <a:spLocks noGrp="1"/>
          </p:cNvSpPr>
          <p:nvPr>
            <p:ph type="sldNum" sz="quarter" idx="12"/>
          </p:nvPr>
        </p:nvSpPr>
        <p:spPr>
          <a:xfrm>
            <a:off x="4256153" y="6375679"/>
            <a:ext cx="947460" cy="345796"/>
          </a:xfrm>
        </p:spPr>
        <p:txBody>
          <a:bodyPr/>
          <a:lstStyle/>
          <a:p>
            <a:fld id="{C0CFE789-65FF-4CFD-9432-D5FD5563F748}" type="slidenum">
              <a:rPr lang="en-US" altLang="en-US" smtClean="0"/>
              <a:pPr/>
              <a:t>‹#›</a:t>
            </a:fld>
            <a:endParaRPr lang="en-US" alt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37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lt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lt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E95BB938-3D2B-4047-8293-1DFF679A5CAC}" type="slidenum">
              <a:rPr lang="en-US" altLang="en-US" smtClean="0"/>
              <a:pPr/>
              <a:t>‹#›</a:t>
            </a:fld>
            <a:endParaRPr lang="en-US" alt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99376947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hyperlink" Target="http://holykaw.alltop.com/andy-kaufman-may-still-be-alive-seriously-we-think" TargetMode="External"/><Relationship Id="rId2" Type="http://schemas.openxmlformats.org/officeDocument/2006/relationships/image" Target="../media/image13.emf"/><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4.emf"/><Relationship Id="rId7" Type="http://schemas.openxmlformats.org/officeDocument/2006/relationships/image" Target="../media/image21.w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3.wmf"/><Relationship Id="rId5" Type="http://schemas.openxmlformats.org/officeDocument/2006/relationships/image" Target="../media/image7.jpeg"/><Relationship Id="rId10" Type="http://schemas.openxmlformats.org/officeDocument/2006/relationships/oleObject" Target="../embeddings/oleObject3.bin"/><Relationship Id="rId4" Type="http://schemas.openxmlformats.org/officeDocument/2006/relationships/hyperlink" Target="http://holykaw.alltop.com/andy-kaufman-may-still-be-alive-seriously-we-think" TargetMode="External"/><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holykaw.alltop.com/andy-kaufman-may-still-be-alive-seriously-we-think" TargetMode="Externa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holykaw.alltop.com/andy-kaufman-may-still-be-alive-seriously-we-think"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depositphotos.com/19469129/stock-photo-3d-man-thinking-with-idea.html" TargetMode="External"/><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786" y="1631788"/>
            <a:ext cx="7738814" cy="2330612"/>
          </a:xfrm>
        </p:spPr>
        <p:txBody>
          <a:bodyPr/>
          <a:lstStyle/>
          <a:p>
            <a:r>
              <a:rPr lang="en-US" sz="6000" b="1" dirty="0" smtClean="0">
                <a:latin typeface="Arial" panose="020B0604020202020204" pitchFamily="34" charset="0"/>
                <a:cs typeface="Arial" panose="020B0604020202020204" pitchFamily="34" charset="0"/>
              </a:rPr>
              <a:t>VẬT LÝ 10</a:t>
            </a:r>
            <a:endParaRPr lang="en-US" sz="6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sz="2400" dirty="0" smtClean="0">
                <a:latin typeface="Arial" panose="020B0604020202020204" pitchFamily="34" charset="0"/>
                <a:cs typeface="Arial" panose="020B0604020202020204" pitchFamily="34" charset="0"/>
              </a:rPr>
              <a:t>GV: NGUYỄN THỊ MỸ LINH</a:t>
            </a:r>
            <a:endParaRPr lang="en-US" sz="2400"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723266448"/>
              </p:ext>
            </p:extLst>
          </p:nvPr>
        </p:nvGraphicFramePr>
        <p:xfrm>
          <a:off x="2895600" y="3124200"/>
          <a:ext cx="3886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3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pic>
        <p:nvPicPr>
          <p:cNvPr id="5" name="Picture 4">
            <a:extLst>
              <a:ext uri="{FF2B5EF4-FFF2-40B4-BE49-F238E27FC236}">
                <a16:creationId xmlns="" xmlns:a16="http://schemas.microsoft.com/office/drawing/2014/main" id="{49DBC8E2-D5E6-4A42-AFF0-5599652DF717}"/>
              </a:ext>
            </a:extLst>
          </p:cNvPr>
          <p:cNvPicPr>
            <a:picLocks noChangeAspect="1"/>
          </p:cNvPicPr>
          <p:nvPr/>
        </p:nvPicPr>
        <p:blipFill>
          <a:blip r:embed="rId2"/>
          <a:stretch>
            <a:fillRect/>
          </a:stretch>
        </p:blipFill>
        <p:spPr>
          <a:xfrm>
            <a:off x="5800240" y="2286001"/>
            <a:ext cx="3343760" cy="2738282"/>
          </a:xfrm>
          <a:prstGeom prst="rect">
            <a:avLst/>
          </a:prstGeom>
        </p:spPr>
      </p:pic>
      <p:pic>
        <p:nvPicPr>
          <p:cNvPr id="6" name="Picture 12" descr="http://holykaw.alltop.com/wp-content/uploads/2013/03/Fotolia_42267434_Subscription_XXL-472x600.jpg">
            <a:hlinkClick r:id="rId3"/>
            <a:extLst>
              <a:ext uri="{FF2B5EF4-FFF2-40B4-BE49-F238E27FC236}">
                <a16:creationId xmlns="" xmlns:a16="http://schemas.microsoft.com/office/drawing/2014/main" id="{AAD07270-5570-4F41-864D-18BA230A66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8232" y="533400"/>
            <a:ext cx="1247775" cy="119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water, sky, outdoor, boat&#10;&#10;Description automatically generated">
            <a:extLst>
              <a:ext uri="{FF2B5EF4-FFF2-40B4-BE49-F238E27FC236}">
                <a16:creationId xmlns="" xmlns:a16="http://schemas.microsoft.com/office/drawing/2014/main" id="{9CC1B02C-CDC1-48A8-9873-5E89D1AECC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598" y="150970"/>
            <a:ext cx="5321630" cy="4270061"/>
          </a:xfrm>
          <a:prstGeom prst="rect">
            <a:avLst/>
          </a:prstGeom>
          <a:ln>
            <a:noFill/>
          </a:ln>
          <a:effectLst>
            <a:softEdge rad="112500"/>
          </a:effectLst>
        </p:spPr>
      </p:pic>
      <p:sp>
        <p:nvSpPr>
          <p:cNvPr id="8" name="Oval 7"/>
          <p:cNvSpPr/>
          <p:nvPr/>
        </p:nvSpPr>
        <p:spPr>
          <a:xfrm>
            <a:off x="533400" y="4495800"/>
            <a:ext cx="4495800" cy="1715929"/>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spcBef>
                <a:spcPct val="50000"/>
              </a:spcBef>
            </a:pPr>
            <a:r>
              <a:rPr lang="en-US" altLang="en-US" sz="2800" dirty="0">
                <a:solidFill>
                  <a:srgbClr val="FFFF00"/>
                </a:solidFill>
                <a:latin typeface="Arial" panose="020B0604020202020204" pitchFamily="34" charset="0"/>
                <a:cs typeface="Arial" panose="020B0604020202020204" pitchFamily="34" charset="0"/>
              </a:rPr>
              <a:t>Có thể chọn cây bên bờ sông, bến đò… làm vật mốc</a:t>
            </a:r>
          </a:p>
        </p:txBody>
      </p:sp>
    </p:spTree>
    <p:extLst>
      <p:ext uri="{BB962C8B-B14F-4D97-AF65-F5344CB8AC3E}">
        <p14:creationId xmlns:p14="http://schemas.microsoft.com/office/powerpoint/2010/main" val="802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 xmlns:a16="http://schemas.microsoft.com/office/drawing/2014/main" id="{794AB61F-A420-45FA-94A1-29925ABE443B}"/>
              </a:ext>
            </a:extLst>
          </p:cNvPr>
          <p:cNvSpPr txBox="1">
            <a:spLocks noChangeArrowheads="1"/>
          </p:cNvSpPr>
          <p:nvPr/>
        </p:nvSpPr>
        <p:spPr bwMode="auto">
          <a:xfrm>
            <a:off x="1447800" y="15240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dirty="0"/>
              <a:t>2. Hệ tọa độ</a:t>
            </a:r>
            <a:r>
              <a:rPr lang="en-US" altLang="en-US" sz="2400" b="0" dirty="0"/>
              <a:t>.</a:t>
            </a:r>
          </a:p>
        </p:txBody>
      </p:sp>
      <p:sp>
        <p:nvSpPr>
          <p:cNvPr id="5" name="Text Box 5">
            <a:extLst>
              <a:ext uri="{FF2B5EF4-FFF2-40B4-BE49-F238E27FC236}">
                <a16:creationId xmlns="" xmlns:a16="http://schemas.microsoft.com/office/drawing/2014/main" id="{D4047A7E-A0EB-409E-8655-6FCCCF9A3B77}"/>
              </a:ext>
            </a:extLst>
          </p:cNvPr>
          <p:cNvSpPr txBox="1">
            <a:spLocks noChangeArrowheads="1"/>
          </p:cNvSpPr>
          <p:nvPr/>
        </p:nvSpPr>
        <p:spPr bwMode="auto">
          <a:xfrm>
            <a:off x="1447800" y="20574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dirty="0"/>
              <a:t>a) Hệ tọa độ 1 trục.</a:t>
            </a:r>
          </a:p>
        </p:txBody>
      </p:sp>
      <p:pic>
        <p:nvPicPr>
          <p:cNvPr id="12" name="Picture 11">
            <a:extLst>
              <a:ext uri="{FF2B5EF4-FFF2-40B4-BE49-F238E27FC236}">
                <a16:creationId xmlns="" xmlns:a16="http://schemas.microsoft.com/office/drawing/2014/main" id="{61524C84-CFDA-493A-A630-09CF35FC7085}"/>
              </a:ext>
            </a:extLst>
          </p:cNvPr>
          <p:cNvPicPr>
            <a:picLocks noChangeAspect="1"/>
          </p:cNvPicPr>
          <p:nvPr/>
        </p:nvPicPr>
        <p:blipFill rotWithShape="1">
          <a:blip r:embed="rId2"/>
          <a:srcRect l="7986" t="-1759" r="2331" b="-1"/>
          <a:stretch/>
        </p:blipFill>
        <p:spPr>
          <a:xfrm>
            <a:off x="4149245" y="2734488"/>
            <a:ext cx="4766155" cy="2828112"/>
          </a:xfrm>
          <a:prstGeom prst="rect">
            <a:avLst/>
          </a:prstGeom>
        </p:spPr>
      </p:pic>
      <p:pic>
        <p:nvPicPr>
          <p:cNvPr id="22" name="Picture 21">
            <a:extLst>
              <a:ext uri="{FF2B5EF4-FFF2-40B4-BE49-F238E27FC236}">
                <a16:creationId xmlns="" xmlns:a16="http://schemas.microsoft.com/office/drawing/2014/main" id="{770FCD4D-4701-4335-B7A3-B22426E8536B}"/>
              </a:ext>
            </a:extLst>
          </p:cNvPr>
          <p:cNvPicPr>
            <a:picLocks noChangeAspect="1"/>
          </p:cNvPicPr>
          <p:nvPr/>
        </p:nvPicPr>
        <p:blipFill>
          <a:blip r:embed="rId3"/>
          <a:stretch>
            <a:fillRect/>
          </a:stretch>
        </p:blipFill>
        <p:spPr>
          <a:xfrm>
            <a:off x="1553023" y="5569653"/>
            <a:ext cx="6905177" cy="1059747"/>
          </a:xfrm>
          <a:prstGeom prst="rect">
            <a:avLst/>
          </a:prstGeom>
        </p:spPr>
      </p:pic>
      <p:grpSp>
        <p:nvGrpSpPr>
          <p:cNvPr id="23" name="Group 11">
            <a:extLst>
              <a:ext uri="{FF2B5EF4-FFF2-40B4-BE49-F238E27FC236}">
                <a16:creationId xmlns="" xmlns:a16="http://schemas.microsoft.com/office/drawing/2014/main" id="{54205AFC-C811-4AD2-8EF1-247D2D7671DF}"/>
              </a:ext>
            </a:extLst>
          </p:cNvPr>
          <p:cNvGrpSpPr>
            <a:grpSpLocks/>
          </p:cNvGrpSpPr>
          <p:nvPr/>
        </p:nvGrpSpPr>
        <p:grpSpPr bwMode="auto">
          <a:xfrm>
            <a:off x="4572000" y="2159000"/>
            <a:ext cx="3657600" cy="508000"/>
            <a:chOff x="1728" y="1728"/>
            <a:chExt cx="2304" cy="320"/>
          </a:xfrm>
        </p:grpSpPr>
        <p:grpSp>
          <p:nvGrpSpPr>
            <p:cNvPr id="24" name="Group 8">
              <a:extLst>
                <a:ext uri="{FF2B5EF4-FFF2-40B4-BE49-F238E27FC236}">
                  <a16:creationId xmlns="" xmlns:a16="http://schemas.microsoft.com/office/drawing/2014/main" id="{2862D422-31E2-4EF7-A3E7-0DFA635E7F18}"/>
                </a:ext>
              </a:extLst>
            </p:cNvPr>
            <p:cNvGrpSpPr>
              <a:grpSpLocks/>
            </p:cNvGrpSpPr>
            <p:nvPr/>
          </p:nvGrpSpPr>
          <p:grpSpPr bwMode="auto">
            <a:xfrm>
              <a:off x="1728" y="1776"/>
              <a:ext cx="2208" cy="0"/>
              <a:chOff x="1728" y="1776"/>
              <a:chExt cx="2208" cy="0"/>
            </a:xfrm>
          </p:grpSpPr>
          <p:sp>
            <p:nvSpPr>
              <p:cNvPr id="27" name="Line 6">
                <a:extLst>
                  <a:ext uri="{FF2B5EF4-FFF2-40B4-BE49-F238E27FC236}">
                    <a16:creationId xmlns="" xmlns:a16="http://schemas.microsoft.com/office/drawing/2014/main" id="{6510A9E6-57E6-4B57-8CE2-D150DD32E49A}"/>
                  </a:ext>
                </a:extLst>
              </p:cNvPr>
              <p:cNvSpPr>
                <a:spLocks noChangeShapeType="1"/>
              </p:cNvSpPr>
              <p:nvPr/>
            </p:nvSpPr>
            <p:spPr bwMode="auto">
              <a:xfrm>
                <a:off x="1968" y="1776"/>
                <a:ext cx="19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7">
                <a:extLst>
                  <a:ext uri="{FF2B5EF4-FFF2-40B4-BE49-F238E27FC236}">
                    <a16:creationId xmlns="" xmlns:a16="http://schemas.microsoft.com/office/drawing/2014/main" id="{20831AA3-E6E6-41EA-93BB-19CFBAC1CE7E}"/>
                  </a:ext>
                </a:extLst>
              </p:cNvPr>
              <p:cNvSpPr>
                <a:spLocks noChangeShapeType="1"/>
              </p:cNvSpPr>
              <p:nvPr/>
            </p:nvSpPr>
            <p:spPr bwMode="auto">
              <a:xfrm>
                <a:off x="1728" y="1776"/>
                <a:ext cx="912" cy="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 name="Text Box 9">
              <a:extLst>
                <a:ext uri="{FF2B5EF4-FFF2-40B4-BE49-F238E27FC236}">
                  <a16:creationId xmlns="" xmlns:a16="http://schemas.microsoft.com/office/drawing/2014/main" id="{D9EFD50F-09A1-4211-9FC7-3C26699EA73D}"/>
                </a:ext>
              </a:extLst>
            </p:cNvPr>
            <p:cNvSpPr txBox="1">
              <a:spLocks noChangeArrowheads="1"/>
            </p:cNvSpPr>
            <p:nvPr/>
          </p:nvSpPr>
          <p:spPr bwMode="auto">
            <a:xfrm>
              <a:off x="2516" y="1760"/>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dirty="0"/>
                <a:t>O</a:t>
              </a:r>
            </a:p>
          </p:txBody>
        </p:sp>
        <p:sp>
          <p:nvSpPr>
            <p:cNvPr id="26" name="Text Box 10">
              <a:extLst>
                <a:ext uri="{FF2B5EF4-FFF2-40B4-BE49-F238E27FC236}">
                  <a16:creationId xmlns="" xmlns:a16="http://schemas.microsoft.com/office/drawing/2014/main" id="{F91932E0-9485-4815-A7B6-05AD765BFA75}"/>
                </a:ext>
              </a:extLst>
            </p:cNvPr>
            <p:cNvSpPr txBox="1">
              <a:spLocks noChangeArrowheads="1"/>
            </p:cNvSpPr>
            <p:nvPr/>
          </p:nvSpPr>
          <p:spPr bwMode="auto">
            <a:xfrm>
              <a:off x="3744" y="172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a:t>x</a:t>
              </a:r>
            </a:p>
          </p:txBody>
        </p:sp>
      </p:grpSp>
      <p:pic>
        <p:nvPicPr>
          <p:cNvPr id="36" name="Picture 35" descr="A picture containing way, scene, road, grass&#10;&#10;Description automatically generated">
            <a:extLst>
              <a:ext uri="{FF2B5EF4-FFF2-40B4-BE49-F238E27FC236}">
                <a16:creationId xmlns="" xmlns:a16="http://schemas.microsoft.com/office/drawing/2014/main" id="{C6E782D5-3FA0-4CCB-82E4-B091DC5514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959"/>
          <a:stretch/>
        </p:blipFill>
        <p:spPr>
          <a:xfrm>
            <a:off x="595313" y="2802181"/>
            <a:ext cx="3519487" cy="2760419"/>
          </a:xfrm>
          <a:prstGeom prst="rect">
            <a:avLst/>
          </a:prstGeom>
        </p:spPr>
      </p:pic>
      <p:sp>
        <p:nvSpPr>
          <p:cNvPr id="20" name="Rounded Rectangle 19"/>
          <p:cNvSpPr/>
          <p:nvPr/>
        </p:nvSpPr>
        <p:spPr>
          <a:xfrm>
            <a:off x="1447800" y="457200"/>
            <a:ext cx="69342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just" defTabSz="1095376">
              <a:buClr>
                <a:schemeClr val="tx2"/>
              </a:buClr>
              <a:buSzPct val="95000"/>
              <a:defRPr/>
            </a:pPr>
            <a:r>
              <a:rPr lang="en-US" altLang="en-US" sz="2800" dirty="0" smtClean="0">
                <a:solidFill>
                  <a:srgbClr val="FFFF00"/>
                </a:solidFill>
                <a:latin typeface="Arial" panose="020B0604020202020204" pitchFamily="34" charset="0"/>
                <a:cs typeface="Arial" panose="020B0604020202020204" pitchFamily="34" charset="0"/>
              </a:rPr>
              <a:t>II.Cách </a:t>
            </a:r>
            <a:r>
              <a:rPr lang="en-US" altLang="en-US" sz="2800" dirty="0">
                <a:solidFill>
                  <a:srgbClr val="FFFF00"/>
                </a:solidFill>
                <a:latin typeface="Arial" panose="020B0604020202020204" pitchFamily="34" charset="0"/>
                <a:cs typeface="Arial" panose="020B0604020202020204" pitchFamily="34" charset="0"/>
              </a:rPr>
              <a:t>xác định vị trí của vật trong không gian</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51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3">
            <a:extLst>
              <a:ext uri="{FF2B5EF4-FFF2-40B4-BE49-F238E27FC236}">
                <a16:creationId xmlns="" xmlns:a16="http://schemas.microsoft.com/office/drawing/2014/main" id="{9C12F3AF-1247-45A6-A559-593249FC16F7}"/>
              </a:ext>
            </a:extLst>
          </p:cNvPr>
          <p:cNvSpPr txBox="1">
            <a:spLocks noChangeArrowheads="1"/>
          </p:cNvSpPr>
          <p:nvPr/>
        </p:nvSpPr>
        <p:spPr bwMode="auto">
          <a:xfrm>
            <a:off x="1905000" y="20574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dirty="0"/>
              <a:t>b) Hệ tọa độ 2 trục.</a:t>
            </a:r>
          </a:p>
        </p:txBody>
      </p:sp>
      <p:grpSp>
        <p:nvGrpSpPr>
          <p:cNvPr id="19" name="Group 28">
            <a:extLst>
              <a:ext uri="{FF2B5EF4-FFF2-40B4-BE49-F238E27FC236}">
                <a16:creationId xmlns="" xmlns:a16="http://schemas.microsoft.com/office/drawing/2014/main" id="{A6F7F5FB-53AA-42AB-97BE-621999FE909A}"/>
              </a:ext>
            </a:extLst>
          </p:cNvPr>
          <p:cNvGrpSpPr>
            <a:grpSpLocks/>
          </p:cNvGrpSpPr>
          <p:nvPr/>
        </p:nvGrpSpPr>
        <p:grpSpPr bwMode="auto">
          <a:xfrm>
            <a:off x="5486400" y="1400292"/>
            <a:ext cx="2813527" cy="2028708"/>
            <a:chOff x="2592" y="1872"/>
            <a:chExt cx="2352" cy="1872"/>
          </a:xfrm>
        </p:grpSpPr>
        <p:grpSp>
          <p:nvGrpSpPr>
            <p:cNvPr id="20" name="Group 20">
              <a:extLst>
                <a:ext uri="{FF2B5EF4-FFF2-40B4-BE49-F238E27FC236}">
                  <a16:creationId xmlns="" xmlns:a16="http://schemas.microsoft.com/office/drawing/2014/main" id="{CE13CA11-0560-41E3-8A9F-08ABFF8C4920}"/>
                </a:ext>
              </a:extLst>
            </p:cNvPr>
            <p:cNvGrpSpPr>
              <a:grpSpLocks/>
            </p:cNvGrpSpPr>
            <p:nvPr/>
          </p:nvGrpSpPr>
          <p:grpSpPr bwMode="auto">
            <a:xfrm>
              <a:off x="2592" y="1872"/>
              <a:ext cx="2352" cy="1872"/>
              <a:chOff x="2592" y="1872"/>
              <a:chExt cx="2352" cy="1872"/>
            </a:xfrm>
          </p:grpSpPr>
          <p:sp>
            <p:nvSpPr>
              <p:cNvPr id="34" name="Line 15">
                <a:extLst>
                  <a:ext uri="{FF2B5EF4-FFF2-40B4-BE49-F238E27FC236}">
                    <a16:creationId xmlns="" xmlns:a16="http://schemas.microsoft.com/office/drawing/2014/main" id="{19C7FD35-D162-439B-BA0B-A050107384D7}"/>
                  </a:ext>
                </a:extLst>
              </p:cNvPr>
              <p:cNvSpPr>
                <a:spLocks noChangeShapeType="1"/>
              </p:cNvSpPr>
              <p:nvPr/>
            </p:nvSpPr>
            <p:spPr bwMode="auto">
              <a:xfrm flipV="1">
                <a:off x="2928" y="1968"/>
                <a:ext cx="0" cy="17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6">
                <a:extLst>
                  <a:ext uri="{FF2B5EF4-FFF2-40B4-BE49-F238E27FC236}">
                    <a16:creationId xmlns="" xmlns:a16="http://schemas.microsoft.com/office/drawing/2014/main" id="{C8ADF708-C243-4201-9FC4-352B8FF92CFA}"/>
                  </a:ext>
                </a:extLst>
              </p:cNvPr>
              <p:cNvSpPr>
                <a:spLocks noChangeShapeType="1"/>
              </p:cNvSpPr>
              <p:nvPr/>
            </p:nvSpPr>
            <p:spPr bwMode="auto">
              <a:xfrm>
                <a:off x="2592" y="3216"/>
                <a:ext cx="2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Text Box 17">
                <a:extLst>
                  <a:ext uri="{FF2B5EF4-FFF2-40B4-BE49-F238E27FC236}">
                    <a16:creationId xmlns="" xmlns:a16="http://schemas.microsoft.com/office/drawing/2014/main" id="{F7CD698E-1DBC-44C4-A337-5AF9377CC466}"/>
                  </a:ext>
                </a:extLst>
              </p:cNvPr>
              <p:cNvSpPr txBox="1">
                <a:spLocks noChangeArrowheads="1"/>
              </p:cNvSpPr>
              <p:nvPr/>
            </p:nvSpPr>
            <p:spPr bwMode="auto">
              <a:xfrm>
                <a:off x="2736" y="3216"/>
                <a:ext cx="288"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a:t>
                </a:r>
              </a:p>
            </p:txBody>
          </p:sp>
          <p:sp>
            <p:nvSpPr>
              <p:cNvPr id="37" name="Text Box 18">
                <a:extLst>
                  <a:ext uri="{FF2B5EF4-FFF2-40B4-BE49-F238E27FC236}">
                    <a16:creationId xmlns="" xmlns:a16="http://schemas.microsoft.com/office/drawing/2014/main" id="{DE50AF6D-3F65-4AEE-9216-53C8208BE0EE}"/>
                  </a:ext>
                </a:extLst>
              </p:cNvPr>
              <p:cNvSpPr txBox="1">
                <a:spLocks noChangeArrowheads="1"/>
              </p:cNvSpPr>
              <p:nvPr/>
            </p:nvSpPr>
            <p:spPr bwMode="auto">
              <a:xfrm>
                <a:off x="4704" y="3216"/>
                <a:ext cx="240"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x</a:t>
                </a:r>
              </a:p>
            </p:txBody>
          </p:sp>
          <p:sp>
            <p:nvSpPr>
              <p:cNvPr id="38" name="Text Box 19">
                <a:extLst>
                  <a:ext uri="{FF2B5EF4-FFF2-40B4-BE49-F238E27FC236}">
                    <a16:creationId xmlns="" xmlns:a16="http://schemas.microsoft.com/office/drawing/2014/main" id="{E5FE64A6-C463-450D-B24D-07634F87F8F8}"/>
                  </a:ext>
                </a:extLst>
              </p:cNvPr>
              <p:cNvSpPr txBox="1">
                <a:spLocks noChangeArrowheads="1"/>
              </p:cNvSpPr>
              <p:nvPr/>
            </p:nvSpPr>
            <p:spPr bwMode="auto">
              <a:xfrm>
                <a:off x="2736" y="1872"/>
                <a:ext cx="240"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y</a:t>
                </a:r>
              </a:p>
            </p:txBody>
          </p:sp>
        </p:grpSp>
        <p:sp>
          <p:nvSpPr>
            <p:cNvPr id="21" name="Line 21">
              <a:extLst>
                <a:ext uri="{FF2B5EF4-FFF2-40B4-BE49-F238E27FC236}">
                  <a16:creationId xmlns="" xmlns:a16="http://schemas.microsoft.com/office/drawing/2014/main" id="{097E0B74-B94C-4F49-A738-1076D28548F3}"/>
                </a:ext>
              </a:extLst>
            </p:cNvPr>
            <p:cNvSpPr>
              <a:spLocks noChangeShapeType="1"/>
            </p:cNvSpPr>
            <p:nvPr/>
          </p:nvSpPr>
          <p:spPr bwMode="auto">
            <a:xfrm>
              <a:off x="2928" y="2640"/>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2">
              <a:extLst>
                <a:ext uri="{FF2B5EF4-FFF2-40B4-BE49-F238E27FC236}">
                  <a16:creationId xmlns="" xmlns:a16="http://schemas.microsoft.com/office/drawing/2014/main" id="{8A8661DF-097E-407B-8CBC-412B3BA3049A}"/>
                </a:ext>
              </a:extLst>
            </p:cNvPr>
            <p:cNvSpPr>
              <a:spLocks noChangeShapeType="1"/>
            </p:cNvSpPr>
            <p:nvPr/>
          </p:nvSpPr>
          <p:spPr bwMode="auto">
            <a:xfrm>
              <a:off x="2928" y="3216"/>
              <a:ext cx="192" cy="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4">
              <a:extLst>
                <a:ext uri="{FF2B5EF4-FFF2-40B4-BE49-F238E27FC236}">
                  <a16:creationId xmlns="" xmlns:a16="http://schemas.microsoft.com/office/drawing/2014/main" id="{99EC7899-4371-4AB4-8CCD-0641266C412C}"/>
                </a:ext>
              </a:extLst>
            </p:cNvPr>
            <p:cNvSpPr>
              <a:spLocks noChangeShapeType="1"/>
            </p:cNvSpPr>
            <p:nvPr/>
          </p:nvSpPr>
          <p:spPr bwMode="auto">
            <a:xfrm>
              <a:off x="3984" y="2640"/>
              <a:ext cx="0" cy="576"/>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25">
              <a:extLst>
                <a:ext uri="{FF2B5EF4-FFF2-40B4-BE49-F238E27FC236}">
                  <a16:creationId xmlns="" xmlns:a16="http://schemas.microsoft.com/office/drawing/2014/main" id="{ECC24086-4F46-4507-8238-0BE16E25740D}"/>
                </a:ext>
              </a:extLst>
            </p:cNvPr>
            <p:cNvSpPr txBox="1">
              <a:spLocks noChangeArrowheads="1"/>
            </p:cNvSpPr>
            <p:nvPr/>
          </p:nvSpPr>
          <p:spPr bwMode="auto">
            <a:xfrm>
              <a:off x="3984" y="2448"/>
              <a:ext cx="384"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
              </a:r>
            </a:p>
          </p:txBody>
        </p:sp>
        <p:sp>
          <p:nvSpPr>
            <p:cNvPr id="32" name="Text Box 26">
              <a:extLst>
                <a:ext uri="{FF2B5EF4-FFF2-40B4-BE49-F238E27FC236}">
                  <a16:creationId xmlns="" xmlns:a16="http://schemas.microsoft.com/office/drawing/2014/main" id="{C5EA7562-6384-4F5E-91BF-71B9F6F53BE6}"/>
                </a:ext>
              </a:extLst>
            </p:cNvPr>
            <p:cNvSpPr txBox="1">
              <a:spLocks noChangeArrowheads="1"/>
            </p:cNvSpPr>
            <p:nvPr/>
          </p:nvSpPr>
          <p:spPr bwMode="auto">
            <a:xfrm>
              <a:off x="2592" y="2496"/>
              <a:ext cx="396"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a:t>y</a:t>
              </a:r>
              <a:r>
                <a:rPr lang="en-US" altLang="en-US" baseline="-25000"/>
                <a:t>M</a:t>
              </a:r>
              <a:endParaRPr lang="en-US" altLang="en-US"/>
            </a:p>
          </p:txBody>
        </p:sp>
        <p:sp>
          <p:nvSpPr>
            <p:cNvPr id="33" name="Text Box 27">
              <a:extLst>
                <a:ext uri="{FF2B5EF4-FFF2-40B4-BE49-F238E27FC236}">
                  <a16:creationId xmlns="" xmlns:a16="http://schemas.microsoft.com/office/drawing/2014/main" id="{3140189F-0C23-4077-9DD5-6A1319082E5B}"/>
                </a:ext>
              </a:extLst>
            </p:cNvPr>
            <p:cNvSpPr txBox="1">
              <a:spLocks noChangeArrowheads="1"/>
            </p:cNvSpPr>
            <p:nvPr/>
          </p:nvSpPr>
          <p:spPr bwMode="auto">
            <a:xfrm>
              <a:off x="3888" y="3174"/>
              <a:ext cx="384"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a:t>x</a:t>
              </a:r>
              <a:r>
                <a:rPr lang="en-US" altLang="en-US" baseline="-25000"/>
                <a:t>M</a:t>
              </a:r>
              <a:endParaRPr lang="en-US" altLang="en-US"/>
            </a:p>
          </p:txBody>
        </p:sp>
      </p:grpSp>
      <p:pic>
        <p:nvPicPr>
          <p:cNvPr id="3" name="Picture 2">
            <a:extLst>
              <a:ext uri="{FF2B5EF4-FFF2-40B4-BE49-F238E27FC236}">
                <a16:creationId xmlns="" xmlns:a16="http://schemas.microsoft.com/office/drawing/2014/main" id="{35A910E0-AE54-4AB0-8631-57E901CD426C}"/>
              </a:ext>
            </a:extLst>
          </p:cNvPr>
          <p:cNvPicPr>
            <a:picLocks noChangeAspect="1"/>
          </p:cNvPicPr>
          <p:nvPr/>
        </p:nvPicPr>
        <p:blipFill>
          <a:blip r:embed="rId2"/>
          <a:stretch>
            <a:fillRect/>
          </a:stretch>
        </p:blipFill>
        <p:spPr>
          <a:xfrm>
            <a:off x="4724400" y="3180830"/>
            <a:ext cx="4010563" cy="2294933"/>
          </a:xfrm>
          <a:prstGeom prst="rect">
            <a:avLst/>
          </a:prstGeom>
        </p:spPr>
      </p:pic>
      <p:pic>
        <p:nvPicPr>
          <p:cNvPr id="39" name="Picture 38" descr="A picture containing light&#10;&#10;Description automatically generated">
            <a:extLst>
              <a:ext uri="{FF2B5EF4-FFF2-40B4-BE49-F238E27FC236}">
                <a16:creationId xmlns="" xmlns:a16="http://schemas.microsoft.com/office/drawing/2014/main" id="{EA504CC4-F472-45A1-9DB0-B41F5E30A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180830"/>
            <a:ext cx="3641211" cy="2294933"/>
          </a:xfrm>
          <a:prstGeom prst="rect">
            <a:avLst/>
          </a:prstGeom>
        </p:spPr>
      </p:pic>
      <p:sp>
        <p:nvSpPr>
          <p:cNvPr id="40" name="Rectangle 39">
            <a:extLst>
              <a:ext uri="{FF2B5EF4-FFF2-40B4-BE49-F238E27FC236}">
                <a16:creationId xmlns="" xmlns:a16="http://schemas.microsoft.com/office/drawing/2014/main" id="{23121C65-438A-4A8B-B9FF-B34A7651CF7B}"/>
              </a:ext>
            </a:extLst>
          </p:cNvPr>
          <p:cNvSpPr/>
          <p:nvPr/>
        </p:nvSpPr>
        <p:spPr>
          <a:xfrm>
            <a:off x="990600" y="5562600"/>
            <a:ext cx="7924800" cy="938768"/>
          </a:xfrm>
          <a:prstGeom prst="rect">
            <a:avLst/>
          </a:prstGeom>
          <a:ln>
            <a:prstDash val="sysDash"/>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en-US" sz="2400" b="0" dirty="0">
                <a:solidFill>
                  <a:srgbClr val="FFFF00"/>
                </a:solidFill>
                <a:latin typeface="Arial" panose="020B0604020202020204" pitchFamily="34" charset="0"/>
                <a:cs typeface="Arial" panose="020B0604020202020204" pitchFamily="34" charset="0"/>
              </a:rPr>
              <a:t>Hệ tọa độ 2 trục dùng để k</a:t>
            </a:r>
            <a:r>
              <a:rPr lang="en-US" sz="2400" b="0" dirty="0">
                <a:solidFill>
                  <a:srgbClr val="FFFF00"/>
                </a:solidFill>
                <a:latin typeface="Arial" panose="020B0604020202020204" pitchFamily="34" charset="0"/>
                <a:cs typeface="Arial" panose="020B0604020202020204" pitchFamily="34" charset="0"/>
              </a:rPr>
              <a:t>hảo sát vật chuyển động trong mặt phẳng</a:t>
            </a:r>
          </a:p>
        </p:txBody>
      </p:sp>
      <p:sp>
        <p:nvSpPr>
          <p:cNvPr id="28" name="Text Box 4">
            <a:extLst>
              <a:ext uri="{FF2B5EF4-FFF2-40B4-BE49-F238E27FC236}">
                <a16:creationId xmlns="" xmlns:a16="http://schemas.microsoft.com/office/drawing/2014/main" id="{794AB61F-A420-45FA-94A1-29925ABE443B}"/>
              </a:ext>
            </a:extLst>
          </p:cNvPr>
          <p:cNvSpPr txBox="1">
            <a:spLocks noChangeArrowheads="1"/>
          </p:cNvSpPr>
          <p:nvPr/>
        </p:nvSpPr>
        <p:spPr bwMode="auto">
          <a:xfrm>
            <a:off x="1676400" y="14478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dirty="0"/>
              <a:t>2. Hệ tọa độ</a:t>
            </a:r>
            <a:r>
              <a:rPr lang="en-US" altLang="en-US" sz="2400" b="0" dirty="0"/>
              <a:t>.</a:t>
            </a:r>
          </a:p>
        </p:txBody>
      </p:sp>
      <p:sp>
        <p:nvSpPr>
          <p:cNvPr id="42" name="Rounded Rectangle 41"/>
          <p:cNvSpPr/>
          <p:nvPr/>
        </p:nvSpPr>
        <p:spPr>
          <a:xfrm>
            <a:off x="1447800" y="304800"/>
            <a:ext cx="6934200" cy="1066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indent="0" algn="just" defTabSz="1095376">
              <a:buClr>
                <a:schemeClr val="tx2"/>
              </a:buClr>
              <a:buSzPct val="95000"/>
              <a:defRPr/>
            </a:pPr>
            <a:r>
              <a:rPr lang="en-US" altLang="en-US" sz="2800" dirty="0" smtClean="0">
                <a:solidFill>
                  <a:srgbClr val="FFFF00"/>
                </a:solidFill>
                <a:latin typeface="Arial" panose="020B0604020202020204" pitchFamily="34" charset="0"/>
                <a:cs typeface="Arial" panose="020B0604020202020204" pitchFamily="34" charset="0"/>
              </a:rPr>
              <a:t>II.Cách </a:t>
            </a:r>
            <a:r>
              <a:rPr lang="en-US" altLang="en-US" sz="2800" dirty="0">
                <a:solidFill>
                  <a:srgbClr val="FFFF00"/>
                </a:solidFill>
                <a:latin typeface="Arial" panose="020B0604020202020204" pitchFamily="34" charset="0"/>
                <a:cs typeface="Arial" panose="020B0604020202020204" pitchFamily="34" charset="0"/>
              </a:rPr>
              <a:t>xác định vị trí của vật trong không gian</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50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anim calcmode="lin" valueType="num">
                                      <p:cBhvr>
                                        <p:cTn id="14" dur="2000" fill="hold"/>
                                        <p:tgtEl>
                                          <p:spTgt spid="19"/>
                                        </p:tgtEl>
                                        <p:attrNameLst>
                                          <p:attrName>ppt_w</p:attrName>
                                        </p:attrNameLst>
                                      </p:cBhvr>
                                      <p:tavLst>
                                        <p:tav tm="0" fmla="#ppt_w*sin(2.5*pi*$)">
                                          <p:val>
                                            <p:fltVal val="0"/>
                                          </p:val>
                                        </p:tav>
                                        <p:tav tm="100000">
                                          <p:val>
                                            <p:fltVal val="1"/>
                                          </p:val>
                                        </p:tav>
                                      </p:tavLst>
                                    </p:anim>
                                    <p:anim calcmode="lin" valueType="num">
                                      <p:cBhvr>
                                        <p:cTn id="1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80">
                                          <p:stCondLst>
                                            <p:cond delay="0"/>
                                          </p:stCondLst>
                                        </p:cTn>
                                        <p:tgtEl>
                                          <p:spTgt spid="40"/>
                                        </p:tgtEl>
                                      </p:cBhvr>
                                    </p:animEffect>
                                    <p:anim calcmode="lin" valueType="num">
                                      <p:cBhvr>
                                        <p:cTn id="33"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8" dur="26">
                                          <p:stCondLst>
                                            <p:cond delay="650"/>
                                          </p:stCondLst>
                                        </p:cTn>
                                        <p:tgtEl>
                                          <p:spTgt spid="40"/>
                                        </p:tgtEl>
                                      </p:cBhvr>
                                      <p:to x="100000" y="60000"/>
                                    </p:animScale>
                                    <p:animScale>
                                      <p:cBhvr>
                                        <p:cTn id="39" dur="166" decel="50000">
                                          <p:stCondLst>
                                            <p:cond delay="676"/>
                                          </p:stCondLst>
                                        </p:cTn>
                                        <p:tgtEl>
                                          <p:spTgt spid="40"/>
                                        </p:tgtEl>
                                      </p:cBhvr>
                                      <p:to x="100000" y="100000"/>
                                    </p:animScale>
                                    <p:animScale>
                                      <p:cBhvr>
                                        <p:cTn id="40" dur="26">
                                          <p:stCondLst>
                                            <p:cond delay="1312"/>
                                          </p:stCondLst>
                                        </p:cTn>
                                        <p:tgtEl>
                                          <p:spTgt spid="40"/>
                                        </p:tgtEl>
                                      </p:cBhvr>
                                      <p:to x="100000" y="80000"/>
                                    </p:animScale>
                                    <p:animScale>
                                      <p:cBhvr>
                                        <p:cTn id="41" dur="166" decel="50000">
                                          <p:stCondLst>
                                            <p:cond delay="1338"/>
                                          </p:stCondLst>
                                        </p:cTn>
                                        <p:tgtEl>
                                          <p:spTgt spid="40"/>
                                        </p:tgtEl>
                                      </p:cBhvr>
                                      <p:to x="100000" y="100000"/>
                                    </p:animScale>
                                    <p:animScale>
                                      <p:cBhvr>
                                        <p:cTn id="42" dur="26">
                                          <p:stCondLst>
                                            <p:cond delay="1642"/>
                                          </p:stCondLst>
                                        </p:cTn>
                                        <p:tgtEl>
                                          <p:spTgt spid="40"/>
                                        </p:tgtEl>
                                      </p:cBhvr>
                                      <p:to x="100000" y="90000"/>
                                    </p:animScale>
                                    <p:animScale>
                                      <p:cBhvr>
                                        <p:cTn id="43" dur="166" decel="50000">
                                          <p:stCondLst>
                                            <p:cond delay="1668"/>
                                          </p:stCondLst>
                                        </p:cTn>
                                        <p:tgtEl>
                                          <p:spTgt spid="40"/>
                                        </p:tgtEl>
                                      </p:cBhvr>
                                      <p:to x="100000" y="100000"/>
                                    </p:animScale>
                                    <p:animScale>
                                      <p:cBhvr>
                                        <p:cTn id="44" dur="26">
                                          <p:stCondLst>
                                            <p:cond delay="1808"/>
                                          </p:stCondLst>
                                        </p:cTn>
                                        <p:tgtEl>
                                          <p:spTgt spid="40"/>
                                        </p:tgtEl>
                                      </p:cBhvr>
                                      <p:to x="100000" y="95000"/>
                                    </p:animScale>
                                    <p:animScale>
                                      <p:cBhvr>
                                        <p:cTn id="45"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3">
            <a:extLst>
              <a:ext uri="{FF2B5EF4-FFF2-40B4-BE49-F238E27FC236}">
                <a16:creationId xmlns="" xmlns:a16="http://schemas.microsoft.com/office/drawing/2014/main" id="{9C12F3AF-1247-45A6-A559-593249FC16F7}"/>
              </a:ext>
            </a:extLst>
          </p:cNvPr>
          <p:cNvSpPr txBox="1">
            <a:spLocks noChangeArrowheads="1"/>
          </p:cNvSpPr>
          <p:nvPr/>
        </p:nvSpPr>
        <p:spPr bwMode="auto">
          <a:xfrm>
            <a:off x="2057400" y="19050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dirty="0"/>
              <a:t>c) Hệ tọa độ 3 trục.</a:t>
            </a:r>
          </a:p>
        </p:txBody>
      </p:sp>
      <p:grpSp>
        <p:nvGrpSpPr>
          <p:cNvPr id="56" name="Group 57">
            <a:extLst>
              <a:ext uri="{FF2B5EF4-FFF2-40B4-BE49-F238E27FC236}">
                <a16:creationId xmlns="" xmlns:a16="http://schemas.microsoft.com/office/drawing/2014/main" id="{24E0DD6E-82A7-400B-A348-45BCB2D79EA9}"/>
              </a:ext>
            </a:extLst>
          </p:cNvPr>
          <p:cNvGrpSpPr>
            <a:grpSpLocks/>
          </p:cNvGrpSpPr>
          <p:nvPr/>
        </p:nvGrpSpPr>
        <p:grpSpPr bwMode="auto">
          <a:xfrm>
            <a:off x="5410200" y="2224087"/>
            <a:ext cx="3502025" cy="2704545"/>
            <a:chOff x="2834" y="1440"/>
            <a:chExt cx="2782" cy="1863"/>
          </a:xfrm>
        </p:grpSpPr>
        <p:sp>
          <p:nvSpPr>
            <p:cNvPr id="57" name="Text Box 37">
              <a:extLst>
                <a:ext uri="{FF2B5EF4-FFF2-40B4-BE49-F238E27FC236}">
                  <a16:creationId xmlns="" xmlns:a16="http://schemas.microsoft.com/office/drawing/2014/main" id="{DACBCEDF-C5C4-438B-A2B9-E8E429FB6365}"/>
                </a:ext>
              </a:extLst>
            </p:cNvPr>
            <p:cNvSpPr txBox="1">
              <a:spLocks noChangeArrowheads="1"/>
            </p:cNvSpPr>
            <p:nvPr/>
          </p:nvSpPr>
          <p:spPr bwMode="auto">
            <a:xfrm>
              <a:off x="3304" y="2538"/>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O</a:t>
              </a:r>
            </a:p>
          </p:txBody>
        </p:sp>
        <p:sp>
          <p:nvSpPr>
            <p:cNvPr id="58" name="Text Box 38">
              <a:extLst>
                <a:ext uri="{FF2B5EF4-FFF2-40B4-BE49-F238E27FC236}">
                  <a16:creationId xmlns="" xmlns:a16="http://schemas.microsoft.com/office/drawing/2014/main" id="{FA9A4705-454E-4AD6-8285-FB0F3F198A5F}"/>
                </a:ext>
              </a:extLst>
            </p:cNvPr>
            <p:cNvSpPr txBox="1">
              <a:spLocks noChangeArrowheads="1"/>
            </p:cNvSpPr>
            <p:nvPr/>
          </p:nvSpPr>
          <p:spPr bwMode="auto">
            <a:xfrm>
              <a:off x="2834" y="307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x</a:t>
              </a:r>
            </a:p>
          </p:txBody>
        </p:sp>
        <p:grpSp>
          <p:nvGrpSpPr>
            <p:cNvPr id="59" name="Group 56">
              <a:extLst>
                <a:ext uri="{FF2B5EF4-FFF2-40B4-BE49-F238E27FC236}">
                  <a16:creationId xmlns="" xmlns:a16="http://schemas.microsoft.com/office/drawing/2014/main" id="{9045EFD9-8B6D-4AE1-9C45-048D29422F8F}"/>
                </a:ext>
              </a:extLst>
            </p:cNvPr>
            <p:cNvGrpSpPr>
              <a:grpSpLocks/>
            </p:cNvGrpSpPr>
            <p:nvPr/>
          </p:nvGrpSpPr>
          <p:grpSpPr bwMode="auto">
            <a:xfrm>
              <a:off x="2834" y="1440"/>
              <a:ext cx="2782" cy="1824"/>
              <a:chOff x="2834" y="1440"/>
              <a:chExt cx="2782" cy="1824"/>
            </a:xfrm>
          </p:grpSpPr>
          <p:sp>
            <p:nvSpPr>
              <p:cNvPr id="60" name="Text Box 44">
                <a:extLst>
                  <a:ext uri="{FF2B5EF4-FFF2-40B4-BE49-F238E27FC236}">
                    <a16:creationId xmlns="" xmlns:a16="http://schemas.microsoft.com/office/drawing/2014/main" id="{FA117514-3617-4289-ABA4-FA014233A62E}"/>
                  </a:ext>
                </a:extLst>
              </p:cNvPr>
              <p:cNvSpPr txBox="1">
                <a:spLocks noChangeArrowheads="1"/>
              </p:cNvSpPr>
              <p:nvPr/>
            </p:nvSpPr>
            <p:spPr bwMode="auto">
              <a:xfrm>
                <a:off x="4848" y="2508"/>
                <a:ext cx="518"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y</a:t>
                </a:r>
                <a:r>
                  <a:rPr lang="en-US" altLang="en-US" baseline="-25000" dirty="0"/>
                  <a:t>M</a:t>
                </a:r>
                <a:endParaRPr lang="en-US" altLang="en-US" dirty="0"/>
              </a:p>
            </p:txBody>
          </p:sp>
          <p:sp>
            <p:nvSpPr>
              <p:cNvPr id="61" name="Text Box 45">
                <a:extLst>
                  <a:ext uri="{FF2B5EF4-FFF2-40B4-BE49-F238E27FC236}">
                    <a16:creationId xmlns="" xmlns:a16="http://schemas.microsoft.com/office/drawing/2014/main" id="{42F90893-16F4-4134-B549-9BBCFF2720B7}"/>
                  </a:ext>
                </a:extLst>
              </p:cNvPr>
              <p:cNvSpPr txBox="1">
                <a:spLocks noChangeArrowheads="1"/>
              </p:cNvSpPr>
              <p:nvPr/>
            </p:nvSpPr>
            <p:spPr bwMode="auto">
              <a:xfrm>
                <a:off x="2834" y="2806"/>
                <a:ext cx="404"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x</a:t>
                </a:r>
                <a:r>
                  <a:rPr lang="en-US" altLang="en-US" baseline="-25000" dirty="0"/>
                  <a:t>M</a:t>
                </a:r>
                <a:endParaRPr lang="en-US" altLang="en-US" dirty="0"/>
              </a:p>
            </p:txBody>
          </p:sp>
          <p:grpSp>
            <p:nvGrpSpPr>
              <p:cNvPr id="62" name="Group 55">
                <a:extLst>
                  <a:ext uri="{FF2B5EF4-FFF2-40B4-BE49-F238E27FC236}">
                    <a16:creationId xmlns="" xmlns:a16="http://schemas.microsoft.com/office/drawing/2014/main" id="{B68CEAA2-60B8-47E2-9937-67EB3B4E873F}"/>
                  </a:ext>
                </a:extLst>
              </p:cNvPr>
              <p:cNvGrpSpPr>
                <a:grpSpLocks/>
              </p:cNvGrpSpPr>
              <p:nvPr/>
            </p:nvGrpSpPr>
            <p:grpSpPr bwMode="auto">
              <a:xfrm>
                <a:off x="2966" y="1440"/>
                <a:ext cx="2650" cy="1824"/>
                <a:chOff x="2976" y="1440"/>
                <a:chExt cx="2650" cy="1824"/>
              </a:xfrm>
            </p:grpSpPr>
            <p:sp>
              <p:nvSpPr>
                <p:cNvPr id="63" name="Text Box 39">
                  <a:extLst>
                    <a:ext uri="{FF2B5EF4-FFF2-40B4-BE49-F238E27FC236}">
                      <a16:creationId xmlns="" xmlns:a16="http://schemas.microsoft.com/office/drawing/2014/main" id="{1031254F-88AC-417F-B94B-DCEBA19FDE69}"/>
                    </a:ext>
                  </a:extLst>
                </p:cNvPr>
                <p:cNvSpPr txBox="1">
                  <a:spLocks noChangeArrowheads="1"/>
                </p:cNvSpPr>
                <p:nvPr/>
              </p:nvSpPr>
              <p:spPr bwMode="auto">
                <a:xfrm>
                  <a:off x="5386" y="26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y</a:t>
                  </a:r>
                </a:p>
              </p:txBody>
            </p:sp>
            <p:grpSp>
              <p:nvGrpSpPr>
                <p:cNvPr id="64" name="Group 54">
                  <a:extLst>
                    <a:ext uri="{FF2B5EF4-FFF2-40B4-BE49-F238E27FC236}">
                      <a16:creationId xmlns="" xmlns:a16="http://schemas.microsoft.com/office/drawing/2014/main" id="{D95816BA-A1CB-4197-9389-733A25A57B20}"/>
                    </a:ext>
                  </a:extLst>
                </p:cNvPr>
                <p:cNvGrpSpPr>
                  <a:grpSpLocks/>
                </p:cNvGrpSpPr>
                <p:nvPr/>
              </p:nvGrpSpPr>
              <p:grpSpPr bwMode="auto">
                <a:xfrm>
                  <a:off x="2976" y="1440"/>
                  <a:ext cx="2448" cy="1824"/>
                  <a:chOff x="2976" y="1440"/>
                  <a:chExt cx="2448" cy="1824"/>
                </a:xfrm>
              </p:grpSpPr>
              <p:sp>
                <p:nvSpPr>
                  <p:cNvPr id="65" name="Line 35">
                    <a:extLst>
                      <a:ext uri="{FF2B5EF4-FFF2-40B4-BE49-F238E27FC236}">
                        <a16:creationId xmlns="" xmlns:a16="http://schemas.microsoft.com/office/drawing/2014/main" id="{E19F75DB-7D1D-4617-A558-828DE9509B1C}"/>
                      </a:ext>
                    </a:extLst>
                  </p:cNvPr>
                  <p:cNvSpPr>
                    <a:spLocks noChangeShapeType="1"/>
                  </p:cNvSpPr>
                  <p:nvPr/>
                </p:nvSpPr>
                <p:spPr bwMode="auto">
                  <a:xfrm flipV="1">
                    <a:off x="3504" y="1488"/>
                    <a:ext cx="0" cy="17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36">
                    <a:extLst>
                      <a:ext uri="{FF2B5EF4-FFF2-40B4-BE49-F238E27FC236}">
                        <a16:creationId xmlns="" xmlns:a16="http://schemas.microsoft.com/office/drawing/2014/main" id="{9D04CF5D-4016-477A-AEB1-5FE5E58AD4B3}"/>
                      </a:ext>
                    </a:extLst>
                  </p:cNvPr>
                  <p:cNvSpPr>
                    <a:spLocks noChangeShapeType="1"/>
                  </p:cNvSpPr>
                  <p:nvPr/>
                </p:nvSpPr>
                <p:spPr bwMode="auto">
                  <a:xfrm>
                    <a:off x="3168" y="2736"/>
                    <a:ext cx="2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40">
                    <a:extLst>
                      <a:ext uri="{FF2B5EF4-FFF2-40B4-BE49-F238E27FC236}">
                        <a16:creationId xmlns="" xmlns:a16="http://schemas.microsoft.com/office/drawing/2014/main" id="{ECB344B4-914E-4000-B084-D438653BC421}"/>
                      </a:ext>
                    </a:extLst>
                  </p:cNvPr>
                  <p:cNvSpPr>
                    <a:spLocks noChangeShapeType="1"/>
                  </p:cNvSpPr>
                  <p:nvPr/>
                </p:nvSpPr>
                <p:spPr bwMode="auto">
                  <a:xfrm>
                    <a:off x="3504" y="1968"/>
                    <a:ext cx="105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41">
                    <a:extLst>
                      <a:ext uri="{FF2B5EF4-FFF2-40B4-BE49-F238E27FC236}">
                        <a16:creationId xmlns="" xmlns:a16="http://schemas.microsoft.com/office/drawing/2014/main" id="{244D3BCE-5CF6-48D2-9504-B927A41640D5}"/>
                      </a:ext>
                    </a:extLst>
                  </p:cNvPr>
                  <p:cNvSpPr>
                    <a:spLocks noChangeShapeType="1"/>
                  </p:cNvSpPr>
                  <p:nvPr/>
                </p:nvSpPr>
                <p:spPr bwMode="auto">
                  <a:xfrm>
                    <a:off x="3504" y="2736"/>
                    <a:ext cx="192" cy="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42">
                    <a:extLst>
                      <a:ext uri="{FF2B5EF4-FFF2-40B4-BE49-F238E27FC236}">
                        <a16:creationId xmlns="" xmlns:a16="http://schemas.microsoft.com/office/drawing/2014/main" id="{E7DF5A46-E2F0-4904-8478-5B1ECE60F95E}"/>
                      </a:ext>
                    </a:extLst>
                  </p:cNvPr>
                  <p:cNvSpPr>
                    <a:spLocks noChangeShapeType="1"/>
                  </p:cNvSpPr>
                  <p:nvPr/>
                </p:nvSpPr>
                <p:spPr bwMode="auto">
                  <a:xfrm>
                    <a:off x="4560" y="2304"/>
                    <a:ext cx="0" cy="768"/>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Text Box 43">
                    <a:extLst>
                      <a:ext uri="{FF2B5EF4-FFF2-40B4-BE49-F238E27FC236}">
                        <a16:creationId xmlns="" xmlns:a16="http://schemas.microsoft.com/office/drawing/2014/main" id="{3A25474A-2F81-4D2E-A95F-35D489CC4BB3}"/>
                      </a:ext>
                    </a:extLst>
                  </p:cNvPr>
                  <p:cNvSpPr txBox="1">
                    <a:spLocks noChangeArrowheads="1"/>
                  </p:cNvSpPr>
                  <p:nvPr/>
                </p:nvSpPr>
                <p:spPr bwMode="auto">
                  <a:xfrm>
                    <a:off x="4560" y="196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
                    </a:r>
                  </a:p>
                </p:txBody>
              </p:sp>
              <p:sp>
                <p:nvSpPr>
                  <p:cNvPr id="71" name="Line 47">
                    <a:extLst>
                      <a:ext uri="{FF2B5EF4-FFF2-40B4-BE49-F238E27FC236}">
                        <a16:creationId xmlns="" xmlns:a16="http://schemas.microsoft.com/office/drawing/2014/main" id="{6815A4A8-18A7-4CAC-9B97-ACAD69348884}"/>
                      </a:ext>
                    </a:extLst>
                  </p:cNvPr>
                  <p:cNvSpPr>
                    <a:spLocks noChangeShapeType="1"/>
                  </p:cNvSpPr>
                  <p:nvPr/>
                </p:nvSpPr>
                <p:spPr bwMode="auto">
                  <a:xfrm flipH="1">
                    <a:off x="2976" y="2496"/>
                    <a:ext cx="768"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Text Box 48">
                    <a:extLst>
                      <a:ext uri="{FF2B5EF4-FFF2-40B4-BE49-F238E27FC236}">
                        <a16:creationId xmlns="" xmlns:a16="http://schemas.microsoft.com/office/drawing/2014/main" id="{8AF5F4E2-AF84-4F17-90B0-5C7FBDCC8A40}"/>
                      </a:ext>
                    </a:extLst>
                  </p:cNvPr>
                  <p:cNvSpPr txBox="1">
                    <a:spLocks noChangeArrowheads="1"/>
                  </p:cNvSpPr>
                  <p:nvPr/>
                </p:nvSpPr>
                <p:spPr bwMode="auto">
                  <a:xfrm>
                    <a:off x="3312" y="144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z</a:t>
                    </a:r>
                  </a:p>
                </p:txBody>
              </p:sp>
              <p:sp>
                <p:nvSpPr>
                  <p:cNvPr id="73" name="Line 49">
                    <a:extLst>
                      <a:ext uri="{FF2B5EF4-FFF2-40B4-BE49-F238E27FC236}">
                        <a16:creationId xmlns="" xmlns:a16="http://schemas.microsoft.com/office/drawing/2014/main" id="{8DCE69A5-92AE-46AE-AEAD-3F452DB6E54E}"/>
                      </a:ext>
                    </a:extLst>
                  </p:cNvPr>
                  <p:cNvSpPr>
                    <a:spLocks noChangeShapeType="1"/>
                  </p:cNvSpPr>
                  <p:nvPr/>
                </p:nvSpPr>
                <p:spPr bwMode="auto">
                  <a:xfrm flipH="1">
                    <a:off x="3168" y="3072"/>
                    <a:ext cx="13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50">
                    <a:extLst>
                      <a:ext uri="{FF2B5EF4-FFF2-40B4-BE49-F238E27FC236}">
                        <a16:creationId xmlns="" xmlns:a16="http://schemas.microsoft.com/office/drawing/2014/main" id="{1589544F-4154-434F-8F56-74993849EBFF}"/>
                      </a:ext>
                    </a:extLst>
                  </p:cNvPr>
                  <p:cNvSpPr>
                    <a:spLocks noChangeShapeType="1"/>
                  </p:cNvSpPr>
                  <p:nvPr/>
                </p:nvSpPr>
                <p:spPr bwMode="auto">
                  <a:xfrm flipV="1">
                    <a:off x="4560" y="2746"/>
                    <a:ext cx="33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Text Box 53">
                    <a:extLst>
                      <a:ext uri="{FF2B5EF4-FFF2-40B4-BE49-F238E27FC236}">
                        <a16:creationId xmlns="" xmlns:a16="http://schemas.microsoft.com/office/drawing/2014/main" id="{2E2409F2-A52A-460C-90B0-48F146081043}"/>
                      </a:ext>
                    </a:extLst>
                  </p:cNvPr>
                  <p:cNvSpPr txBox="1">
                    <a:spLocks noChangeArrowheads="1"/>
                  </p:cNvSpPr>
                  <p:nvPr/>
                </p:nvSpPr>
                <p:spPr bwMode="auto">
                  <a:xfrm>
                    <a:off x="3120" y="1802"/>
                    <a:ext cx="484"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z</a:t>
                    </a:r>
                    <a:r>
                      <a:rPr lang="en-US" altLang="en-US" baseline="-25000" dirty="0"/>
                      <a:t>M</a:t>
                    </a:r>
                    <a:endParaRPr lang="en-US" altLang="en-US" dirty="0"/>
                  </a:p>
                </p:txBody>
              </p:sp>
            </p:grpSp>
          </p:grpSp>
        </p:grpSp>
      </p:grpSp>
      <p:pic>
        <p:nvPicPr>
          <p:cNvPr id="76" name="Picture 75" descr="MRI Plane Mathematics">
            <a:extLst>
              <a:ext uri="{FF2B5EF4-FFF2-40B4-BE49-F238E27FC236}">
                <a16:creationId xmlns="" xmlns:a16="http://schemas.microsoft.com/office/drawing/2014/main" id="{7F37E389-35D6-4029-BC1A-1DB84F76A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803" y="2340719"/>
            <a:ext cx="2674045" cy="258778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 xmlns:a16="http://schemas.microsoft.com/office/drawing/2014/main" id="{C1E584AA-0FF2-4E94-8779-A40E323DFD83}"/>
              </a:ext>
            </a:extLst>
          </p:cNvPr>
          <p:cNvSpPr/>
          <p:nvPr/>
        </p:nvSpPr>
        <p:spPr>
          <a:xfrm>
            <a:off x="1066800" y="4953000"/>
            <a:ext cx="7756734" cy="938768"/>
          </a:xfrm>
          <a:prstGeom prst="rect">
            <a:avLst/>
          </a:prstGeom>
          <a:ln>
            <a:prstDash val="sysDash"/>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smtClean="0">
                <a:solidFill>
                  <a:srgbClr val="FFFF00"/>
                </a:solidFill>
                <a:latin typeface="Arial" panose="020B0604020202020204" pitchFamily="34" charset="0"/>
                <a:cs typeface="Arial" panose="020B0604020202020204" pitchFamily="34" charset="0"/>
              </a:rPr>
              <a:t>Hệ tọa độ 3 trục dùng để khảo sát vật chuyển động trong không gian ba chiều</a:t>
            </a:r>
            <a:endParaRPr lang="en-US" sz="2400" dirty="0">
              <a:solidFill>
                <a:srgbClr val="FFFF00"/>
              </a:solidFill>
              <a:latin typeface="Arial" panose="020B0604020202020204" pitchFamily="34" charset="0"/>
              <a:cs typeface="Arial" panose="020B0604020202020204" pitchFamily="34" charset="0"/>
            </a:endParaRPr>
          </a:p>
        </p:txBody>
      </p:sp>
      <p:sp>
        <p:nvSpPr>
          <p:cNvPr id="35" name="Rounded Rectangle 34"/>
          <p:cNvSpPr/>
          <p:nvPr/>
        </p:nvSpPr>
        <p:spPr>
          <a:xfrm>
            <a:off x="1447800" y="457200"/>
            <a:ext cx="6934200"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indent="0" algn="just" defTabSz="1095376">
              <a:buClr>
                <a:schemeClr val="tx2"/>
              </a:buClr>
              <a:buSzPct val="95000"/>
              <a:defRPr/>
            </a:pPr>
            <a:r>
              <a:rPr lang="en-US" altLang="en-US" sz="2800" dirty="0" smtClean="0">
                <a:solidFill>
                  <a:srgbClr val="FFFF00"/>
                </a:solidFill>
                <a:latin typeface="Arial" panose="020B0604020202020204" pitchFamily="34" charset="0"/>
                <a:cs typeface="Arial" panose="020B0604020202020204" pitchFamily="34" charset="0"/>
              </a:rPr>
              <a:t>II.Cách </a:t>
            </a:r>
            <a:r>
              <a:rPr lang="en-US" altLang="en-US" sz="2800" dirty="0">
                <a:solidFill>
                  <a:srgbClr val="FFFF00"/>
                </a:solidFill>
                <a:latin typeface="Arial" panose="020B0604020202020204" pitchFamily="34" charset="0"/>
                <a:cs typeface="Arial" panose="020B0604020202020204" pitchFamily="34" charset="0"/>
              </a:rPr>
              <a:t>xác định vị trí của vật trong không gian</a:t>
            </a:r>
            <a:endParaRPr lang="en-US" sz="2800" dirty="0">
              <a:solidFill>
                <a:srgbClr val="FFFF00"/>
              </a:solidFill>
              <a:latin typeface="Arial" panose="020B0604020202020204" pitchFamily="34" charset="0"/>
              <a:cs typeface="Arial" panose="020B0604020202020204" pitchFamily="34" charset="0"/>
            </a:endParaRPr>
          </a:p>
        </p:txBody>
      </p:sp>
      <p:sp>
        <p:nvSpPr>
          <p:cNvPr id="36" name="Text Box 4">
            <a:extLst>
              <a:ext uri="{FF2B5EF4-FFF2-40B4-BE49-F238E27FC236}">
                <a16:creationId xmlns="" xmlns:a16="http://schemas.microsoft.com/office/drawing/2014/main" id="{794AB61F-A420-45FA-94A1-29925ABE443B}"/>
              </a:ext>
            </a:extLst>
          </p:cNvPr>
          <p:cNvSpPr txBox="1">
            <a:spLocks noChangeArrowheads="1"/>
          </p:cNvSpPr>
          <p:nvPr/>
        </p:nvSpPr>
        <p:spPr bwMode="auto">
          <a:xfrm>
            <a:off x="1676400" y="14478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dirty="0"/>
              <a:t>2. Hệ tọa độ</a:t>
            </a:r>
            <a:r>
              <a:rPr lang="en-US" altLang="en-US" sz="2400" b="0" dirty="0"/>
              <a:t>.</a:t>
            </a:r>
          </a:p>
        </p:txBody>
      </p:sp>
      <p:sp>
        <p:nvSpPr>
          <p:cNvPr id="12" name="Rounded Rectangle 11"/>
          <p:cNvSpPr/>
          <p:nvPr/>
        </p:nvSpPr>
        <p:spPr>
          <a:xfrm>
            <a:off x="3657600" y="6019800"/>
            <a:ext cx="2362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Trả lời câu c3</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4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2000"/>
                                        <p:tgtEl>
                                          <p:spTgt spid="56"/>
                                        </p:tgtEl>
                                      </p:cBhvr>
                                    </p:animEffect>
                                    <p:anim calcmode="lin" valueType="num">
                                      <p:cBhvr>
                                        <p:cTn id="8" dur="2000" fill="hold"/>
                                        <p:tgtEl>
                                          <p:spTgt spid="56"/>
                                        </p:tgtEl>
                                        <p:attrNameLst>
                                          <p:attrName>ppt_w</p:attrName>
                                        </p:attrNameLst>
                                      </p:cBhvr>
                                      <p:tavLst>
                                        <p:tav tm="0" fmla="#ppt_w*sin(2.5*pi*$)">
                                          <p:val>
                                            <p:fltVal val="0"/>
                                          </p:val>
                                        </p:tav>
                                        <p:tav tm="100000">
                                          <p:val>
                                            <p:fltVal val="1"/>
                                          </p:val>
                                        </p:tav>
                                      </p:tavLst>
                                    </p:anim>
                                    <p:anim calcmode="lin" valueType="num">
                                      <p:cBhvr>
                                        <p:cTn id="9" dur="20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500" fill="hold"/>
                                        <p:tgtEl>
                                          <p:spTgt spid="76"/>
                                        </p:tgtEl>
                                        <p:attrNameLst>
                                          <p:attrName>ppt_x</p:attrName>
                                        </p:attrNameLst>
                                      </p:cBhvr>
                                      <p:tavLst>
                                        <p:tav tm="0">
                                          <p:val>
                                            <p:strVal val="#ppt_x"/>
                                          </p:val>
                                        </p:tav>
                                        <p:tav tm="100000">
                                          <p:val>
                                            <p:strVal val="#ppt_x"/>
                                          </p:val>
                                        </p:tav>
                                      </p:tavLst>
                                    </p:anim>
                                    <p:anim calcmode="lin" valueType="num">
                                      <p:cBhvr additive="base">
                                        <p:cTn id="21"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down)">
                                      <p:cBhvr>
                                        <p:cTn id="26" dur="580">
                                          <p:stCondLst>
                                            <p:cond delay="0"/>
                                          </p:stCondLst>
                                        </p:cTn>
                                        <p:tgtEl>
                                          <p:spTgt spid="77"/>
                                        </p:tgtEl>
                                      </p:cBhvr>
                                    </p:animEffect>
                                    <p:anim calcmode="lin" valueType="num">
                                      <p:cBhvr>
                                        <p:cTn id="27"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32" dur="26">
                                          <p:stCondLst>
                                            <p:cond delay="650"/>
                                          </p:stCondLst>
                                        </p:cTn>
                                        <p:tgtEl>
                                          <p:spTgt spid="77"/>
                                        </p:tgtEl>
                                      </p:cBhvr>
                                      <p:to x="100000" y="60000"/>
                                    </p:animScale>
                                    <p:animScale>
                                      <p:cBhvr>
                                        <p:cTn id="33" dur="166" decel="50000">
                                          <p:stCondLst>
                                            <p:cond delay="676"/>
                                          </p:stCondLst>
                                        </p:cTn>
                                        <p:tgtEl>
                                          <p:spTgt spid="77"/>
                                        </p:tgtEl>
                                      </p:cBhvr>
                                      <p:to x="100000" y="100000"/>
                                    </p:animScale>
                                    <p:animScale>
                                      <p:cBhvr>
                                        <p:cTn id="34" dur="26">
                                          <p:stCondLst>
                                            <p:cond delay="1312"/>
                                          </p:stCondLst>
                                        </p:cTn>
                                        <p:tgtEl>
                                          <p:spTgt spid="77"/>
                                        </p:tgtEl>
                                      </p:cBhvr>
                                      <p:to x="100000" y="80000"/>
                                    </p:animScale>
                                    <p:animScale>
                                      <p:cBhvr>
                                        <p:cTn id="35" dur="166" decel="50000">
                                          <p:stCondLst>
                                            <p:cond delay="1338"/>
                                          </p:stCondLst>
                                        </p:cTn>
                                        <p:tgtEl>
                                          <p:spTgt spid="77"/>
                                        </p:tgtEl>
                                      </p:cBhvr>
                                      <p:to x="100000" y="100000"/>
                                    </p:animScale>
                                    <p:animScale>
                                      <p:cBhvr>
                                        <p:cTn id="36" dur="26">
                                          <p:stCondLst>
                                            <p:cond delay="1642"/>
                                          </p:stCondLst>
                                        </p:cTn>
                                        <p:tgtEl>
                                          <p:spTgt spid="77"/>
                                        </p:tgtEl>
                                      </p:cBhvr>
                                      <p:to x="100000" y="90000"/>
                                    </p:animScale>
                                    <p:animScale>
                                      <p:cBhvr>
                                        <p:cTn id="37" dur="166" decel="50000">
                                          <p:stCondLst>
                                            <p:cond delay="1668"/>
                                          </p:stCondLst>
                                        </p:cTn>
                                        <p:tgtEl>
                                          <p:spTgt spid="77"/>
                                        </p:tgtEl>
                                      </p:cBhvr>
                                      <p:to x="100000" y="100000"/>
                                    </p:animScale>
                                    <p:animScale>
                                      <p:cBhvr>
                                        <p:cTn id="38" dur="26">
                                          <p:stCondLst>
                                            <p:cond delay="1808"/>
                                          </p:stCondLst>
                                        </p:cTn>
                                        <p:tgtEl>
                                          <p:spTgt spid="77"/>
                                        </p:tgtEl>
                                      </p:cBhvr>
                                      <p:to x="100000" y="95000"/>
                                    </p:animScale>
                                    <p:animScale>
                                      <p:cBhvr>
                                        <p:cTn id="39" dur="166" decel="50000">
                                          <p:stCondLst>
                                            <p:cond delay="1834"/>
                                          </p:stCondLst>
                                        </p:cTn>
                                        <p:tgtEl>
                                          <p:spTgt spid="77"/>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anim calcmode="lin" valueType="num">
                                      <p:cBhvr>
                                        <p:cTn id="45" dur="2000" fill="hold"/>
                                        <p:tgtEl>
                                          <p:spTgt spid="12"/>
                                        </p:tgtEl>
                                        <p:attrNameLst>
                                          <p:attrName>ppt_w</p:attrName>
                                        </p:attrNameLst>
                                      </p:cBhvr>
                                      <p:tavLst>
                                        <p:tav tm="0" fmla="#ppt_w*sin(2.5*pi*$)">
                                          <p:val>
                                            <p:fltVal val="0"/>
                                          </p:val>
                                        </p:tav>
                                        <p:tav tm="100000">
                                          <p:val>
                                            <p:fltVal val="1"/>
                                          </p:val>
                                        </p:tav>
                                      </p:tavLst>
                                    </p:anim>
                                    <p:anim calcmode="lin" valueType="num">
                                      <p:cBhvr>
                                        <p:cTn id="4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41CC892-46DD-4F59-90E9-6A51A53D2AD7}"/>
              </a:ext>
            </a:extLst>
          </p:cNvPr>
          <p:cNvPicPr>
            <a:picLocks noChangeAspect="1"/>
          </p:cNvPicPr>
          <p:nvPr/>
        </p:nvPicPr>
        <p:blipFill>
          <a:blip r:embed="rId3"/>
          <a:stretch>
            <a:fillRect/>
          </a:stretch>
        </p:blipFill>
        <p:spPr>
          <a:xfrm>
            <a:off x="5689570" y="1772043"/>
            <a:ext cx="3446774" cy="3436746"/>
          </a:xfrm>
          <a:prstGeom prst="rect">
            <a:avLst/>
          </a:prstGeom>
        </p:spPr>
      </p:pic>
      <p:pic>
        <p:nvPicPr>
          <p:cNvPr id="6" name="Picture 12" descr="http://holykaw.alltop.com/wp-content/uploads/2013/03/Fotolia_42267434_Subscription_XXL-472x600.jpg">
            <a:hlinkClick r:id="rId4"/>
            <a:extLst>
              <a:ext uri="{FF2B5EF4-FFF2-40B4-BE49-F238E27FC236}">
                <a16:creationId xmlns="" xmlns:a16="http://schemas.microsoft.com/office/drawing/2014/main" id="{AAD07270-5570-4F41-864D-18BA230A66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9069" y="324318"/>
            <a:ext cx="1247775" cy="119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2209800" y="76200"/>
            <a:ext cx="3429000" cy="3160296"/>
            <a:chOff x="5105400" y="533400"/>
            <a:chExt cx="3384550" cy="3398838"/>
          </a:xfrm>
        </p:grpSpPr>
        <p:sp>
          <p:nvSpPr>
            <p:cNvPr id="24" name="Rectangle 4">
              <a:extLst>
                <a:ext uri="{FF2B5EF4-FFF2-40B4-BE49-F238E27FC236}">
                  <a16:creationId xmlns="" xmlns:a16="http://schemas.microsoft.com/office/drawing/2014/main" id="{33973DAD-DB98-4507-8F87-FC3161E28E7B}"/>
                </a:ext>
              </a:extLst>
            </p:cNvPr>
            <p:cNvSpPr>
              <a:spLocks noChangeArrowheads="1"/>
            </p:cNvSpPr>
            <p:nvPr/>
          </p:nvSpPr>
          <p:spPr bwMode="auto">
            <a:xfrm>
              <a:off x="5410200" y="1295400"/>
              <a:ext cx="22860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5">
              <a:extLst>
                <a:ext uri="{FF2B5EF4-FFF2-40B4-BE49-F238E27FC236}">
                  <a16:creationId xmlns="" xmlns:a16="http://schemas.microsoft.com/office/drawing/2014/main" id="{083572A4-BEF2-46C0-AF42-AA317FFA2883}"/>
                </a:ext>
              </a:extLst>
            </p:cNvPr>
            <p:cNvSpPr>
              <a:spLocks noChangeShapeType="1"/>
            </p:cNvSpPr>
            <p:nvPr/>
          </p:nvSpPr>
          <p:spPr bwMode="auto">
            <a:xfrm>
              <a:off x="5410200" y="1295400"/>
              <a:ext cx="2286000" cy="1905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6" name="Group 25"/>
            <p:cNvGrpSpPr/>
            <p:nvPr/>
          </p:nvGrpSpPr>
          <p:grpSpPr>
            <a:xfrm>
              <a:off x="5105400" y="533400"/>
              <a:ext cx="3384550" cy="3398838"/>
              <a:chOff x="5105400" y="533400"/>
              <a:chExt cx="3384550" cy="3398838"/>
            </a:xfrm>
          </p:grpSpPr>
          <p:sp>
            <p:nvSpPr>
              <p:cNvPr id="27" name="Line 6">
                <a:extLst>
                  <a:ext uri="{FF2B5EF4-FFF2-40B4-BE49-F238E27FC236}">
                    <a16:creationId xmlns="" xmlns:a16="http://schemas.microsoft.com/office/drawing/2014/main" id="{44EBE4E1-F84F-43CC-B689-1AAC7805909C}"/>
                  </a:ext>
                </a:extLst>
              </p:cNvPr>
              <p:cNvSpPr>
                <a:spLocks noChangeShapeType="1"/>
              </p:cNvSpPr>
              <p:nvPr/>
            </p:nvSpPr>
            <p:spPr bwMode="auto">
              <a:xfrm flipV="1">
                <a:off x="5410200" y="1295400"/>
                <a:ext cx="2286000" cy="1905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ext Box 7">
                <a:extLst>
                  <a:ext uri="{FF2B5EF4-FFF2-40B4-BE49-F238E27FC236}">
                    <a16:creationId xmlns="" xmlns:a16="http://schemas.microsoft.com/office/drawing/2014/main" id="{D33E4BE9-FDE9-45BF-AA1A-8850423F2244}"/>
                  </a:ext>
                </a:extLst>
              </p:cNvPr>
              <p:cNvSpPr txBox="1">
                <a:spLocks noChangeArrowheads="1"/>
              </p:cNvSpPr>
              <p:nvPr/>
            </p:nvSpPr>
            <p:spPr bwMode="auto">
              <a:xfrm>
                <a:off x="6384925" y="1857375"/>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
                </a:r>
              </a:p>
            </p:txBody>
          </p:sp>
          <p:sp>
            <p:nvSpPr>
              <p:cNvPr id="29" name="Text Box 8">
                <a:extLst>
                  <a:ext uri="{FF2B5EF4-FFF2-40B4-BE49-F238E27FC236}">
                    <a16:creationId xmlns="" xmlns:a16="http://schemas.microsoft.com/office/drawing/2014/main" id="{F1A5513C-B039-4662-AD3C-0D8A9C8651B0}"/>
                  </a:ext>
                </a:extLst>
              </p:cNvPr>
              <p:cNvSpPr txBox="1">
                <a:spLocks noChangeArrowheads="1"/>
              </p:cNvSpPr>
              <p:nvPr/>
            </p:nvSpPr>
            <p:spPr bwMode="auto">
              <a:xfrm>
                <a:off x="5137150" y="2943225"/>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a:t>
                </a:r>
              </a:p>
            </p:txBody>
          </p:sp>
          <p:sp>
            <p:nvSpPr>
              <p:cNvPr id="30" name="Text Box 9">
                <a:extLst>
                  <a:ext uri="{FF2B5EF4-FFF2-40B4-BE49-F238E27FC236}">
                    <a16:creationId xmlns="" xmlns:a16="http://schemas.microsoft.com/office/drawing/2014/main" id="{8C82BD9C-9F3E-4B39-BBE0-20019294AA5D}"/>
                  </a:ext>
                </a:extLst>
              </p:cNvPr>
              <p:cNvSpPr txBox="1">
                <a:spLocks noChangeArrowheads="1"/>
              </p:cNvSpPr>
              <p:nvPr/>
            </p:nvSpPr>
            <p:spPr bwMode="auto">
              <a:xfrm>
                <a:off x="7661275" y="2946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a:t>
                </a:r>
              </a:p>
            </p:txBody>
          </p:sp>
          <p:sp>
            <p:nvSpPr>
              <p:cNvPr id="31" name="Text Box 10">
                <a:extLst>
                  <a:ext uri="{FF2B5EF4-FFF2-40B4-BE49-F238E27FC236}">
                    <a16:creationId xmlns="" xmlns:a16="http://schemas.microsoft.com/office/drawing/2014/main" id="{F8F8CD82-8F5A-4DBF-9CCB-590D2382EB07}"/>
                  </a:ext>
                </a:extLst>
              </p:cNvPr>
              <p:cNvSpPr txBox="1">
                <a:spLocks noChangeArrowheads="1"/>
              </p:cNvSpPr>
              <p:nvPr/>
            </p:nvSpPr>
            <p:spPr bwMode="auto">
              <a:xfrm>
                <a:off x="5140325" y="1190625"/>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D</a:t>
                </a:r>
              </a:p>
            </p:txBody>
          </p:sp>
          <p:sp>
            <p:nvSpPr>
              <p:cNvPr id="32" name="Text Box 11">
                <a:extLst>
                  <a:ext uri="{FF2B5EF4-FFF2-40B4-BE49-F238E27FC236}">
                    <a16:creationId xmlns="" xmlns:a16="http://schemas.microsoft.com/office/drawing/2014/main" id="{94F19DD5-3C5D-4882-86AB-5C71B26FE499}"/>
                  </a:ext>
                </a:extLst>
              </p:cNvPr>
              <p:cNvSpPr txBox="1">
                <a:spLocks noChangeArrowheads="1"/>
              </p:cNvSpPr>
              <p:nvPr/>
            </p:nvSpPr>
            <p:spPr bwMode="auto">
              <a:xfrm>
                <a:off x="7632700" y="120015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a:t>
                </a:r>
              </a:p>
            </p:txBody>
          </p:sp>
          <p:sp>
            <p:nvSpPr>
              <p:cNvPr id="33" name="Line 12">
                <a:extLst>
                  <a:ext uri="{FF2B5EF4-FFF2-40B4-BE49-F238E27FC236}">
                    <a16:creationId xmlns="" xmlns:a16="http://schemas.microsoft.com/office/drawing/2014/main" id="{5CB86641-4D33-4B62-A809-4F88A0A38781}"/>
                  </a:ext>
                </a:extLst>
              </p:cNvPr>
              <p:cNvSpPr>
                <a:spLocks noChangeShapeType="1"/>
              </p:cNvSpPr>
              <p:nvPr/>
            </p:nvSpPr>
            <p:spPr bwMode="auto">
              <a:xfrm flipH="1">
                <a:off x="5410200" y="2241550"/>
                <a:ext cx="1143000" cy="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3">
                <a:extLst>
                  <a:ext uri="{FF2B5EF4-FFF2-40B4-BE49-F238E27FC236}">
                    <a16:creationId xmlns="" xmlns:a16="http://schemas.microsoft.com/office/drawing/2014/main" id="{A2ABA33B-6127-4742-B951-FE00229F2D47}"/>
                  </a:ext>
                </a:extLst>
              </p:cNvPr>
              <p:cNvSpPr>
                <a:spLocks noChangeShapeType="1"/>
              </p:cNvSpPr>
              <p:nvPr/>
            </p:nvSpPr>
            <p:spPr bwMode="auto">
              <a:xfrm>
                <a:off x="6553200" y="22860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4">
                <a:extLst>
                  <a:ext uri="{FF2B5EF4-FFF2-40B4-BE49-F238E27FC236}">
                    <a16:creationId xmlns="" xmlns:a16="http://schemas.microsoft.com/office/drawing/2014/main" id="{E5318FFE-532D-4350-87A9-37F082ABD074}"/>
                  </a:ext>
                </a:extLst>
              </p:cNvPr>
              <p:cNvSpPr>
                <a:spLocks noChangeShapeType="1"/>
              </p:cNvSpPr>
              <p:nvPr/>
            </p:nvSpPr>
            <p:spPr bwMode="auto">
              <a:xfrm flipV="1">
                <a:off x="5410200" y="533400"/>
                <a:ext cx="0" cy="266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5">
                <a:extLst>
                  <a:ext uri="{FF2B5EF4-FFF2-40B4-BE49-F238E27FC236}">
                    <a16:creationId xmlns="" xmlns:a16="http://schemas.microsoft.com/office/drawing/2014/main" id="{5C56EC0C-4B0B-4214-ACB2-3E1E9C51D8E5}"/>
                  </a:ext>
                </a:extLst>
              </p:cNvPr>
              <p:cNvSpPr>
                <a:spLocks noChangeShapeType="1"/>
              </p:cNvSpPr>
              <p:nvPr/>
            </p:nvSpPr>
            <p:spPr bwMode="auto">
              <a:xfrm>
                <a:off x="5410200" y="3200400"/>
                <a:ext cx="297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7" name="Object 17">
                <a:extLst>
                  <a:ext uri="{FF2B5EF4-FFF2-40B4-BE49-F238E27FC236}">
                    <a16:creationId xmlns="" xmlns:a16="http://schemas.microsoft.com/office/drawing/2014/main" id="{6075F5C9-D4E4-42B5-A4B9-812124E55228}"/>
                  </a:ext>
                </a:extLst>
              </p:cNvPr>
              <p:cNvGraphicFramePr>
                <a:graphicFrameLocks noChangeAspect="1"/>
              </p:cNvGraphicFramePr>
              <p:nvPr>
                <p:extLst>
                  <p:ext uri="{D42A27DB-BD31-4B8C-83A1-F6EECF244321}">
                    <p14:modId xmlns:p14="http://schemas.microsoft.com/office/powerpoint/2010/main" val="3811398747"/>
                  </p:ext>
                </p:extLst>
              </p:nvPr>
            </p:nvGraphicFramePr>
            <p:xfrm>
              <a:off x="6400800" y="3136900"/>
              <a:ext cx="307975" cy="795338"/>
            </p:xfrm>
            <a:graphic>
              <a:graphicData uri="http://schemas.openxmlformats.org/presentationml/2006/ole">
                <mc:AlternateContent xmlns:mc="http://schemas.openxmlformats.org/markup-compatibility/2006">
                  <mc:Choice xmlns:v="urn:schemas-microsoft-com:vml" Requires="v">
                    <p:oleObj spid="_x0000_s2067" name="Equation" r:id="rId6" imgW="152280" imgH="393480" progId="Equation.DSMT4">
                      <p:embed/>
                    </p:oleObj>
                  </mc:Choice>
                  <mc:Fallback>
                    <p:oleObj name="Equation" r:id="rId6" imgW="15228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136900"/>
                            <a:ext cx="307975" cy="79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19">
                <a:extLst>
                  <a:ext uri="{FF2B5EF4-FFF2-40B4-BE49-F238E27FC236}">
                    <a16:creationId xmlns="" xmlns:a16="http://schemas.microsoft.com/office/drawing/2014/main" id="{4007505C-06B7-47F5-A90B-D2BE30DEC268}"/>
                  </a:ext>
                </a:extLst>
              </p:cNvPr>
              <p:cNvGraphicFramePr>
                <a:graphicFrameLocks noChangeAspect="1"/>
              </p:cNvGraphicFramePr>
              <p:nvPr>
                <p:extLst>
                  <p:ext uri="{D42A27DB-BD31-4B8C-83A1-F6EECF244321}">
                    <p14:modId xmlns:p14="http://schemas.microsoft.com/office/powerpoint/2010/main" val="2384702227"/>
                  </p:ext>
                </p:extLst>
              </p:nvPr>
            </p:nvGraphicFramePr>
            <p:xfrm>
              <a:off x="5105400" y="1981200"/>
              <a:ext cx="307975" cy="795338"/>
            </p:xfrm>
            <a:graphic>
              <a:graphicData uri="http://schemas.openxmlformats.org/presentationml/2006/ole">
                <mc:AlternateContent xmlns:mc="http://schemas.openxmlformats.org/markup-compatibility/2006">
                  <mc:Choice xmlns:v="urn:schemas-microsoft-com:vml" Requires="v">
                    <p:oleObj spid="_x0000_s2068" name="Equation" r:id="rId8" imgW="152280" imgH="393480" progId="Equation.DSMT4">
                      <p:embed/>
                    </p:oleObj>
                  </mc:Choice>
                  <mc:Fallback>
                    <p:oleObj name="Equation" r:id="rId8" imgW="15228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1981200"/>
                            <a:ext cx="307975" cy="79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 name="Text Box 20">
                <a:extLst>
                  <a:ext uri="{FF2B5EF4-FFF2-40B4-BE49-F238E27FC236}">
                    <a16:creationId xmlns="" xmlns:a16="http://schemas.microsoft.com/office/drawing/2014/main" id="{8BB3215F-C16D-4845-873F-CC9FC6ADFD30}"/>
                  </a:ext>
                </a:extLst>
              </p:cNvPr>
              <p:cNvSpPr txBox="1">
                <a:spLocks noChangeArrowheads="1"/>
              </p:cNvSpPr>
              <p:nvPr/>
            </p:nvSpPr>
            <p:spPr bwMode="auto">
              <a:xfrm>
                <a:off x="8108950" y="313055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x</a:t>
                </a:r>
              </a:p>
            </p:txBody>
          </p:sp>
          <p:sp>
            <p:nvSpPr>
              <p:cNvPr id="40" name="Text Box 21">
                <a:extLst>
                  <a:ext uri="{FF2B5EF4-FFF2-40B4-BE49-F238E27FC236}">
                    <a16:creationId xmlns="" xmlns:a16="http://schemas.microsoft.com/office/drawing/2014/main" id="{9E85836F-30E8-44E8-A13E-794FA6671740}"/>
                  </a:ext>
                </a:extLst>
              </p:cNvPr>
              <p:cNvSpPr txBox="1">
                <a:spLocks noChangeArrowheads="1"/>
              </p:cNvSpPr>
              <p:nvPr/>
            </p:nvSpPr>
            <p:spPr bwMode="auto">
              <a:xfrm>
                <a:off x="5105400" y="5334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y</a:t>
                </a:r>
              </a:p>
            </p:txBody>
          </p:sp>
          <p:sp>
            <p:nvSpPr>
              <p:cNvPr id="41" name="Text Box 22">
                <a:extLst>
                  <a:ext uri="{FF2B5EF4-FFF2-40B4-BE49-F238E27FC236}">
                    <a16:creationId xmlns="" xmlns:a16="http://schemas.microsoft.com/office/drawing/2014/main" id="{A1712270-4E04-49C5-B5FE-E9C7B10D0057}"/>
                  </a:ext>
                </a:extLst>
              </p:cNvPr>
              <p:cNvSpPr txBox="1">
                <a:spLocks noChangeArrowheads="1"/>
              </p:cNvSpPr>
              <p:nvPr/>
            </p:nvSpPr>
            <p:spPr bwMode="auto">
              <a:xfrm>
                <a:off x="5105400" y="32004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a:t>
                </a:r>
              </a:p>
            </p:txBody>
          </p:sp>
        </p:grpSp>
      </p:grpSp>
      <p:sp>
        <p:nvSpPr>
          <p:cNvPr id="42" name="Text Box 23">
            <a:extLst>
              <a:ext uri="{FF2B5EF4-FFF2-40B4-BE49-F238E27FC236}">
                <a16:creationId xmlns="" xmlns:a16="http://schemas.microsoft.com/office/drawing/2014/main" id="{7074159B-9146-4B37-A781-47EB4F8F63C5}"/>
              </a:ext>
            </a:extLst>
          </p:cNvPr>
          <p:cNvSpPr txBox="1">
            <a:spLocks noChangeArrowheads="1"/>
          </p:cNvSpPr>
          <p:nvPr/>
        </p:nvSpPr>
        <p:spPr bwMode="auto">
          <a:xfrm>
            <a:off x="228600" y="238542"/>
            <a:ext cx="2133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0" dirty="0" smtClean="0"/>
              <a:t>Tóm tắt </a:t>
            </a:r>
          </a:p>
          <a:p>
            <a:pPr>
              <a:spcBef>
                <a:spcPct val="50000"/>
              </a:spcBef>
            </a:pPr>
            <a:r>
              <a:rPr lang="en-US" altLang="en-US" sz="2400" b="0" dirty="0" smtClean="0"/>
              <a:t>AB </a:t>
            </a:r>
            <a:r>
              <a:rPr lang="en-US" altLang="en-US" sz="2400" b="0" dirty="0"/>
              <a:t>= a = 5m</a:t>
            </a:r>
          </a:p>
          <a:p>
            <a:pPr>
              <a:spcBef>
                <a:spcPct val="50000"/>
              </a:spcBef>
            </a:pPr>
            <a:r>
              <a:rPr lang="en-US" altLang="en-US" sz="2400" b="0" dirty="0"/>
              <a:t>AD = b = 4m.</a:t>
            </a:r>
          </a:p>
          <a:p>
            <a:pPr>
              <a:spcBef>
                <a:spcPct val="50000"/>
              </a:spcBef>
            </a:pPr>
            <a:r>
              <a:rPr lang="en-US" altLang="en-US" sz="2400" b="0" dirty="0"/>
              <a:t>M=?</a:t>
            </a:r>
          </a:p>
        </p:txBody>
      </p:sp>
      <p:sp>
        <p:nvSpPr>
          <p:cNvPr id="43" name="Text Box 26">
            <a:extLst>
              <a:ext uri="{FF2B5EF4-FFF2-40B4-BE49-F238E27FC236}">
                <a16:creationId xmlns="" xmlns:a16="http://schemas.microsoft.com/office/drawing/2014/main" id="{7BC9FC37-79E5-4518-8A81-9B25F9E1E094}"/>
              </a:ext>
            </a:extLst>
          </p:cNvPr>
          <p:cNvSpPr txBox="1">
            <a:spLocks noChangeArrowheads="1"/>
          </p:cNvSpPr>
          <p:nvPr/>
        </p:nvSpPr>
        <p:spPr bwMode="auto">
          <a:xfrm>
            <a:off x="2209800" y="3074313"/>
            <a:ext cx="1143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t>Giải:</a:t>
            </a:r>
          </a:p>
        </p:txBody>
      </p:sp>
      <p:graphicFrame>
        <p:nvGraphicFramePr>
          <p:cNvPr id="44" name="Object 24">
            <a:extLst>
              <a:ext uri="{FF2B5EF4-FFF2-40B4-BE49-F238E27FC236}">
                <a16:creationId xmlns="" xmlns:a16="http://schemas.microsoft.com/office/drawing/2014/main" id="{15D8CF9F-D818-4154-912D-606CBF10028D}"/>
              </a:ext>
            </a:extLst>
          </p:cNvPr>
          <p:cNvGraphicFramePr>
            <a:graphicFrameLocks noChangeAspect="1"/>
          </p:cNvGraphicFramePr>
          <p:nvPr>
            <p:extLst>
              <p:ext uri="{D42A27DB-BD31-4B8C-83A1-F6EECF244321}">
                <p14:modId xmlns:p14="http://schemas.microsoft.com/office/powerpoint/2010/main" val="2926697447"/>
              </p:ext>
            </p:extLst>
          </p:nvPr>
        </p:nvGraphicFramePr>
        <p:xfrm>
          <a:off x="1524000" y="3733800"/>
          <a:ext cx="2971800" cy="2273300"/>
        </p:xfrm>
        <a:graphic>
          <a:graphicData uri="http://schemas.openxmlformats.org/presentationml/2006/ole">
            <mc:AlternateContent xmlns:mc="http://schemas.openxmlformats.org/markup-compatibility/2006">
              <mc:Choice xmlns:v="urn:schemas-microsoft-com:vml" Requires="v">
                <p:oleObj spid="_x0000_s2069" name="Equation" r:id="rId10" imgW="965160" imgH="1028520" progId="Equation.DSMT4">
                  <p:embed/>
                </p:oleObj>
              </mc:Choice>
              <mc:Fallback>
                <p:oleObj name="Equation" r:id="rId10" imgW="965160" imgH="102852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733800"/>
                        <a:ext cx="2971800" cy="22733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034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fill="hold"/>
                                        <p:tgtEl>
                                          <p:spTgt spid="44"/>
                                        </p:tgtEl>
                                        <p:attrNameLst>
                                          <p:attrName>ppt_x</p:attrName>
                                        </p:attrNameLst>
                                      </p:cBhvr>
                                      <p:tavLst>
                                        <p:tav tm="0">
                                          <p:val>
                                            <p:strVal val="#ppt_x"/>
                                          </p:val>
                                        </p:tav>
                                        <p:tav tm="100000">
                                          <p:val>
                                            <p:strVal val="#ppt_x"/>
                                          </p:val>
                                        </p:tav>
                                      </p:tavLst>
                                    </p:anim>
                                    <p:anim calcmode="lin" valueType="num">
                                      <p:cBhvr additive="base">
                                        <p:cTn id="1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a:extLst>
              <a:ext uri="{FF2B5EF4-FFF2-40B4-BE49-F238E27FC236}">
                <a16:creationId xmlns="" xmlns:a16="http://schemas.microsoft.com/office/drawing/2014/main" id="{E8595B23-49AE-423B-B8E5-D1F4BBF4E7FB}"/>
              </a:ext>
            </a:extLst>
          </p:cNvPr>
          <p:cNvSpPr txBox="1">
            <a:spLocks noChangeArrowheads="1"/>
          </p:cNvSpPr>
          <p:nvPr/>
        </p:nvSpPr>
        <p:spPr bwMode="auto">
          <a:xfrm>
            <a:off x="1752600" y="14478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dirty="0"/>
              <a:t>1. Mốc thời gian và đồng hồ.</a:t>
            </a:r>
          </a:p>
        </p:txBody>
      </p:sp>
      <p:sp>
        <p:nvSpPr>
          <p:cNvPr id="9222" name="Text Box 6">
            <a:extLst>
              <a:ext uri="{FF2B5EF4-FFF2-40B4-BE49-F238E27FC236}">
                <a16:creationId xmlns="" xmlns:a16="http://schemas.microsoft.com/office/drawing/2014/main" id="{E245E3C3-0DF0-4E85-90A3-437881074155}"/>
              </a:ext>
            </a:extLst>
          </p:cNvPr>
          <p:cNvSpPr txBox="1">
            <a:spLocks noChangeArrowheads="1"/>
          </p:cNvSpPr>
          <p:nvPr/>
        </p:nvSpPr>
        <p:spPr bwMode="auto">
          <a:xfrm>
            <a:off x="1828800" y="3957935"/>
            <a:ext cx="40806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u="sng" dirty="0"/>
              <a:t>2. Thời điểm và thời gian.</a:t>
            </a:r>
          </a:p>
        </p:txBody>
      </p:sp>
      <p:pic>
        <p:nvPicPr>
          <p:cNvPr id="3" name="Picture 2">
            <a:extLst>
              <a:ext uri="{FF2B5EF4-FFF2-40B4-BE49-F238E27FC236}">
                <a16:creationId xmlns="" xmlns:a16="http://schemas.microsoft.com/office/drawing/2014/main" id="{4D3F6F3F-DACF-4607-BA56-F6EF31FA6C6F}"/>
              </a:ext>
            </a:extLst>
          </p:cNvPr>
          <p:cNvPicPr>
            <a:picLocks noChangeAspect="1"/>
          </p:cNvPicPr>
          <p:nvPr/>
        </p:nvPicPr>
        <p:blipFill>
          <a:blip r:embed="rId2"/>
          <a:stretch>
            <a:fillRect/>
          </a:stretch>
        </p:blipFill>
        <p:spPr>
          <a:xfrm>
            <a:off x="6019800" y="1343781"/>
            <a:ext cx="2960161" cy="5438019"/>
          </a:xfrm>
          <a:prstGeom prst="rect">
            <a:avLst/>
          </a:prstGeom>
        </p:spPr>
      </p:pic>
      <p:pic>
        <p:nvPicPr>
          <p:cNvPr id="4" name="Picture 3">
            <a:extLst>
              <a:ext uri="{FF2B5EF4-FFF2-40B4-BE49-F238E27FC236}">
                <a16:creationId xmlns="" xmlns:a16="http://schemas.microsoft.com/office/drawing/2014/main" id="{A2D269EF-D7B0-4697-BC6C-8F68BEFFD483}"/>
              </a:ext>
            </a:extLst>
          </p:cNvPr>
          <p:cNvPicPr>
            <a:picLocks noChangeAspect="1"/>
          </p:cNvPicPr>
          <p:nvPr/>
        </p:nvPicPr>
        <p:blipFill>
          <a:blip r:embed="rId3"/>
          <a:stretch>
            <a:fillRect/>
          </a:stretch>
        </p:blipFill>
        <p:spPr>
          <a:xfrm>
            <a:off x="1471005" y="4800600"/>
            <a:ext cx="4186667" cy="1244906"/>
          </a:xfrm>
          <a:prstGeom prst="rect">
            <a:avLst/>
          </a:prstGeom>
        </p:spPr>
      </p:pic>
      <p:sp>
        <p:nvSpPr>
          <p:cNvPr id="2" name="Rounded Rectangle 1"/>
          <p:cNvSpPr/>
          <p:nvPr/>
        </p:nvSpPr>
        <p:spPr>
          <a:xfrm>
            <a:off x="838200" y="276981"/>
            <a:ext cx="7669586" cy="101841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u="sng" dirty="0">
                <a:solidFill>
                  <a:srgbClr val="FFFF00"/>
                </a:solidFill>
                <a:latin typeface="Arial" panose="020B0604020202020204" pitchFamily="34" charset="0"/>
                <a:cs typeface="Arial" panose="020B0604020202020204" pitchFamily="34" charset="0"/>
              </a:rPr>
              <a:t>III.</a:t>
            </a:r>
            <a:r>
              <a:rPr lang="en-US" altLang="en-US" sz="2800" u="sng" dirty="0">
                <a:solidFill>
                  <a:srgbClr val="FFFF00"/>
                </a:solidFill>
                <a:latin typeface="Arial" panose="020B0604020202020204" pitchFamily="34" charset="0"/>
                <a:cs typeface="Arial" panose="020B0604020202020204" pitchFamily="34" charset="0"/>
              </a:rPr>
              <a:t> Cách xác định thời gian trong chuyển </a:t>
            </a:r>
            <a:r>
              <a:rPr lang="en-US" altLang="en-US" sz="2800" u="sng" dirty="0" smtClean="0">
                <a:solidFill>
                  <a:srgbClr val="FFFF00"/>
                </a:solidFill>
                <a:latin typeface="Arial" panose="020B0604020202020204" pitchFamily="34" charset="0"/>
                <a:cs typeface="Arial" panose="020B0604020202020204" pitchFamily="34" charset="0"/>
              </a:rPr>
              <a:t>động</a:t>
            </a:r>
            <a:endParaRPr lang="en-US" sz="2800" u="sng" dirty="0">
              <a:solidFill>
                <a:srgbClr val="FFFF00"/>
              </a:solidFill>
              <a:latin typeface="Arial" panose="020B0604020202020204" pitchFamily="34" charset="0"/>
              <a:cs typeface="Arial" panose="020B0604020202020204" pitchFamily="34" charset="0"/>
            </a:endParaRPr>
          </a:p>
        </p:txBody>
      </p:sp>
      <p:sp>
        <p:nvSpPr>
          <p:cNvPr id="6" name="Rectangle 5"/>
          <p:cNvSpPr/>
          <p:nvPr/>
        </p:nvSpPr>
        <p:spPr>
          <a:xfrm>
            <a:off x="1219199" y="2009019"/>
            <a:ext cx="4690281" cy="1800981"/>
          </a:xfrm>
          <a:prstGeom prst="rect">
            <a:avLst/>
          </a:prstGeom>
          <a:ln>
            <a:prstDash val="sysDash"/>
          </a:ln>
        </p:spPr>
        <p:style>
          <a:lnRef idx="3">
            <a:schemeClr val="lt1"/>
          </a:lnRef>
          <a:fillRef idx="1">
            <a:schemeClr val="accent3"/>
          </a:fillRef>
          <a:effectRef idx="1">
            <a:schemeClr val="accent3"/>
          </a:effectRef>
          <a:fontRef idx="minor">
            <a:schemeClr val="lt1"/>
          </a:fontRef>
        </p:style>
        <p:txBody>
          <a:bodyPr rtlCol="0" anchor="ctr"/>
          <a:lstStyle/>
          <a:p>
            <a:pPr>
              <a:spcBef>
                <a:spcPct val="50000"/>
              </a:spcBef>
            </a:pPr>
            <a:r>
              <a:rPr lang="en-US" altLang="en-US" sz="2400" b="0" dirty="0">
                <a:solidFill>
                  <a:srgbClr val="FFFF00"/>
                </a:solidFill>
                <a:latin typeface="Arial" panose="020B0604020202020204" pitchFamily="34" charset="0"/>
                <a:cs typeface="Arial" panose="020B0604020202020204" pitchFamily="34" charset="0"/>
              </a:rPr>
              <a:t>Để xác định tọa độ của vật ở các thời điểm khác nhau ta cần chỉ rõ gốc thời gian và đo khoảng thời gian trôi đi bằng một đồng hồ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22"/>
                                        </p:tgtEl>
                                        <p:attrNameLst>
                                          <p:attrName>style.visibility</p:attrName>
                                        </p:attrNameLst>
                                      </p:cBhvr>
                                      <p:to>
                                        <p:strVal val="visible"/>
                                      </p:to>
                                    </p:set>
                                    <p:anim calcmode="lin" valueType="num">
                                      <p:cBhvr additive="base">
                                        <p:cTn id="31" dur="500" fill="hold"/>
                                        <p:tgtEl>
                                          <p:spTgt spid="9222"/>
                                        </p:tgtEl>
                                        <p:attrNameLst>
                                          <p:attrName>ppt_x</p:attrName>
                                        </p:attrNameLst>
                                      </p:cBhvr>
                                      <p:tavLst>
                                        <p:tav tm="0">
                                          <p:val>
                                            <p:strVal val="#ppt_x"/>
                                          </p:val>
                                        </p:tav>
                                        <p:tav tm="100000">
                                          <p:val>
                                            <p:strVal val="#ppt_x"/>
                                          </p:val>
                                        </p:tav>
                                      </p:tavLst>
                                    </p:anim>
                                    <p:anim calcmode="lin" valueType="num">
                                      <p:cBhvr additive="base">
                                        <p:cTn id="32"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4975" y="3124200"/>
            <a:ext cx="7588025" cy="3733800"/>
            <a:chOff x="1174975" y="3124200"/>
            <a:chExt cx="7588025" cy="3733800"/>
          </a:xfrm>
        </p:grpSpPr>
        <p:pic>
          <p:nvPicPr>
            <p:cNvPr id="13" name="Picture 12">
              <a:extLst>
                <a:ext uri="{FF2B5EF4-FFF2-40B4-BE49-F238E27FC236}">
                  <a16:creationId xmlns="" xmlns:a16="http://schemas.microsoft.com/office/drawing/2014/main" id="{6C23A0ED-B540-4DE3-A06F-708D1205037A}"/>
                </a:ext>
              </a:extLst>
            </p:cNvPr>
            <p:cNvPicPr>
              <a:picLocks noChangeAspect="1"/>
            </p:cNvPicPr>
            <p:nvPr/>
          </p:nvPicPr>
          <p:blipFill rotWithShape="1">
            <a:blip r:embed="rId2"/>
            <a:srcRect t="18889" r="3333"/>
            <a:stretch/>
          </p:blipFill>
          <p:spPr>
            <a:xfrm>
              <a:off x="1174975" y="3124200"/>
              <a:ext cx="7588025" cy="3733800"/>
            </a:xfrm>
            <a:prstGeom prst="rect">
              <a:avLst/>
            </a:prstGeom>
          </p:spPr>
        </p:pic>
        <p:grpSp>
          <p:nvGrpSpPr>
            <p:cNvPr id="19" name="Group 18">
              <a:extLst>
                <a:ext uri="{FF2B5EF4-FFF2-40B4-BE49-F238E27FC236}">
                  <a16:creationId xmlns="" xmlns:a16="http://schemas.microsoft.com/office/drawing/2014/main" id="{C90C91A8-C091-4874-9AB6-867DC25F54E9}"/>
                </a:ext>
              </a:extLst>
            </p:cNvPr>
            <p:cNvGrpSpPr/>
            <p:nvPr/>
          </p:nvGrpSpPr>
          <p:grpSpPr>
            <a:xfrm>
              <a:off x="3080915" y="3335224"/>
              <a:ext cx="1688538" cy="3522776"/>
              <a:chOff x="2468880" y="2178518"/>
              <a:chExt cx="2018819" cy="4374682"/>
            </a:xfrm>
          </p:grpSpPr>
          <p:sp>
            <p:nvSpPr>
              <p:cNvPr id="20" name="Oval 19">
                <a:extLst>
                  <a:ext uri="{FF2B5EF4-FFF2-40B4-BE49-F238E27FC236}">
                    <a16:creationId xmlns="" xmlns:a16="http://schemas.microsoft.com/office/drawing/2014/main" id="{FF53375B-B0D4-4D72-B58C-FAE02E476240}"/>
                  </a:ext>
                </a:extLst>
              </p:cNvPr>
              <p:cNvSpPr/>
              <p:nvPr/>
            </p:nvSpPr>
            <p:spPr bwMode="auto">
              <a:xfrm>
                <a:off x="2590801" y="2178518"/>
                <a:ext cx="1447799" cy="12192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anose="020B0604020202020204" pitchFamily="34" charset="0"/>
                </a:endParaRPr>
              </a:p>
            </p:txBody>
          </p:sp>
          <p:grpSp>
            <p:nvGrpSpPr>
              <p:cNvPr id="21" name="Group 20">
                <a:extLst>
                  <a:ext uri="{FF2B5EF4-FFF2-40B4-BE49-F238E27FC236}">
                    <a16:creationId xmlns="" xmlns:a16="http://schemas.microsoft.com/office/drawing/2014/main" id="{F48C4E73-790C-4C44-B101-616B486BBC74}"/>
                  </a:ext>
                </a:extLst>
              </p:cNvPr>
              <p:cNvGrpSpPr/>
              <p:nvPr/>
            </p:nvGrpSpPr>
            <p:grpSpPr>
              <a:xfrm>
                <a:off x="2468880" y="3374457"/>
                <a:ext cx="2018819" cy="3178743"/>
                <a:chOff x="4912358" y="3048000"/>
                <a:chExt cx="2130977" cy="3505200"/>
              </a:xfrm>
            </p:grpSpPr>
            <p:cxnSp>
              <p:nvCxnSpPr>
                <p:cNvPr id="22" name="Straight Arrow Connector 21">
                  <a:extLst>
                    <a:ext uri="{FF2B5EF4-FFF2-40B4-BE49-F238E27FC236}">
                      <a16:creationId xmlns="" xmlns:a16="http://schemas.microsoft.com/office/drawing/2014/main" id="{EA1823EF-B9E9-45A5-A6F1-59DF5578E574}"/>
                    </a:ext>
                  </a:extLst>
                </p:cNvPr>
                <p:cNvCxnSpPr/>
                <p:nvPr/>
              </p:nvCxnSpPr>
              <p:spPr bwMode="auto">
                <a:xfrm flipV="1">
                  <a:off x="5829300" y="3048000"/>
                  <a:ext cx="0" cy="304800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Rounded Corners 22">
                  <a:extLst>
                    <a:ext uri="{FF2B5EF4-FFF2-40B4-BE49-F238E27FC236}">
                      <a16:creationId xmlns="" xmlns:a16="http://schemas.microsoft.com/office/drawing/2014/main" id="{B61DBAEE-EE0D-4BEA-BFA2-B2745EA00F47}"/>
                    </a:ext>
                  </a:extLst>
                </p:cNvPr>
                <p:cNvSpPr/>
                <p:nvPr/>
              </p:nvSpPr>
              <p:spPr bwMode="auto">
                <a:xfrm>
                  <a:off x="4912358" y="5958891"/>
                  <a:ext cx="2130977" cy="594309"/>
                </a:xfrm>
                <a:prstGeom prst="round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a:t>Vật làm mốc</a:t>
                  </a:r>
                  <a:endParaRPr kumimoji="0" lang="en-US" b="1" i="0" u="none" strike="noStrike" cap="none" normalizeH="0" baseline="0" dirty="0">
                    <a:ln>
                      <a:noFill/>
                    </a:ln>
                    <a:solidFill>
                      <a:schemeClr val="tx1"/>
                    </a:solidFill>
                    <a:effectLst/>
                    <a:latin typeface="Arial" panose="020B0604020202020204" pitchFamily="34" charset="0"/>
                  </a:endParaRPr>
                </a:p>
              </p:txBody>
            </p:sp>
          </p:grpSp>
        </p:grpSp>
        <p:grpSp>
          <p:nvGrpSpPr>
            <p:cNvPr id="24" name="Group 23">
              <a:extLst>
                <a:ext uri="{FF2B5EF4-FFF2-40B4-BE49-F238E27FC236}">
                  <a16:creationId xmlns="" xmlns:a16="http://schemas.microsoft.com/office/drawing/2014/main" id="{818B67C8-4CE8-449B-AAAB-BC0372C1EC7A}"/>
                </a:ext>
              </a:extLst>
            </p:cNvPr>
            <p:cNvGrpSpPr/>
            <p:nvPr/>
          </p:nvGrpSpPr>
          <p:grpSpPr>
            <a:xfrm>
              <a:off x="5460519" y="3681694"/>
              <a:ext cx="1245081" cy="3176306"/>
              <a:chOff x="2468880" y="2178518"/>
              <a:chExt cx="1952259" cy="4586793"/>
            </a:xfrm>
          </p:grpSpPr>
          <p:sp>
            <p:nvSpPr>
              <p:cNvPr id="25" name="Oval 24">
                <a:extLst>
                  <a:ext uri="{FF2B5EF4-FFF2-40B4-BE49-F238E27FC236}">
                    <a16:creationId xmlns="" xmlns:a16="http://schemas.microsoft.com/office/drawing/2014/main" id="{21CE59F4-948E-44D6-9DE2-918389180FAA}"/>
                  </a:ext>
                </a:extLst>
              </p:cNvPr>
              <p:cNvSpPr/>
              <p:nvPr/>
            </p:nvSpPr>
            <p:spPr bwMode="auto">
              <a:xfrm>
                <a:off x="2590801" y="2178518"/>
                <a:ext cx="1447799" cy="12192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anose="020B0604020202020204" pitchFamily="34" charset="0"/>
                </a:endParaRPr>
              </a:p>
            </p:txBody>
          </p:sp>
          <p:grpSp>
            <p:nvGrpSpPr>
              <p:cNvPr id="26" name="Group 25">
                <a:extLst>
                  <a:ext uri="{FF2B5EF4-FFF2-40B4-BE49-F238E27FC236}">
                    <a16:creationId xmlns="" xmlns:a16="http://schemas.microsoft.com/office/drawing/2014/main" id="{49C12A38-B4AA-410B-8395-0475A9721730}"/>
                  </a:ext>
                </a:extLst>
              </p:cNvPr>
              <p:cNvGrpSpPr/>
              <p:nvPr/>
            </p:nvGrpSpPr>
            <p:grpSpPr>
              <a:xfrm>
                <a:off x="2468880" y="3374457"/>
                <a:ext cx="1952259" cy="3390854"/>
                <a:chOff x="4912358" y="3048000"/>
                <a:chExt cx="2060719" cy="3739095"/>
              </a:xfrm>
            </p:grpSpPr>
            <p:cxnSp>
              <p:nvCxnSpPr>
                <p:cNvPr id="27" name="Straight Arrow Connector 26">
                  <a:extLst>
                    <a:ext uri="{FF2B5EF4-FFF2-40B4-BE49-F238E27FC236}">
                      <a16:creationId xmlns="" xmlns:a16="http://schemas.microsoft.com/office/drawing/2014/main" id="{14C9761C-7A47-40D9-8234-6C9EFED672E1}"/>
                    </a:ext>
                  </a:extLst>
                </p:cNvPr>
                <p:cNvCxnSpPr/>
                <p:nvPr/>
              </p:nvCxnSpPr>
              <p:spPr bwMode="auto">
                <a:xfrm flipV="1">
                  <a:off x="5829300" y="3048000"/>
                  <a:ext cx="0" cy="304800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Rounded Corners 27">
                  <a:extLst>
                    <a:ext uri="{FF2B5EF4-FFF2-40B4-BE49-F238E27FC236}">
                      <a16:creationId xmlns="" xmlns:a16="http://schemas.microsoft.com/office/drawing/2014/main" id="{CB62C61F-D6A7-4B1B-99EA-AE7DEFBC225A}"/>
                    </a:ext>
                  </a:extLst>
                </p:cNvPr>
                <p:cNvSpPr/>
                <p:nvPr/>
              </p:nvSpPr>
              <p:spPr bwMode="auto">
                <a:xfrm>
                  <a:off x="4912358" y="6096000"/>
                  <a:ext cx="2060719" cy="691095"/>
                </a:xfrm>
                <a:prstGeom prst="round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a:t>Đồng hồ</a:t>
                  </a:r>
                  <a:endParaRPr kumimoji="0" lang="en-US" sz="1800" b="1" i="0" u="none" strike="noStrike" cap="none" normalizeH="0" baseline="0" dirty="0">
                    <a:ln>
                      <a:noFill/>
                    </a:ln>
                    <a:solidFill>
                      <a:schemeClr val="tx1"/>
                    </a:solidFill>
                    <a:effectLst/>
                    <a:latin typeface="Arial" panose="020B0604020202020204" pitchFamily="34" charset="0"/>
                  </a:endParaRPr>
                </a:p>
              </p:txBody>
            </p:sp>
          </p:grpSp>
        </p:grpSp>
      </p:grpSp>
      <p:sp>
        <p:nvSpPr>
          <p:cNvPr id="29" name="Rectangle 1026060">
            <a:extLst>
              <a:ext uri="{FF2B5EF4-FFF2-40B4-BE49-F238E27FC236}">
                <a16:creationId xmlns="" xmlns:a16="http://schemas.microsoft.com/office/drawing/2014/main" id="{365E2DAD-B3A9-4434-BBE6-29CE52DBAD6C}"/>
              </a:ext>
            </a:extLst>
          </p:cNvPr>
          <p:cNvSpPr>
            <a:spLocks noChangeArrowheads="1"/>
          </p:cNvSpPr>
          <p:nvPr/>
        </p:nvSpPr>
        <p:spPr bwMode="auto">
          <a:xfrm>
            <a:off x="1369462" y="1295400"/>
            <a:ext cx="7241138" cy="1757077"/>
          </a:xfrm>
          <a:prstGeom prst="roundRect">
            <a:avLst/>
          </a:prstGeom>
          <a:ln>
            <a:prstDash val="sysDash"/>
            <a:headEnd/>
            <a:tailEnd/>
          </a:ln>
        </p:spPr>
        <p:style>
          <a:lnRef idx="3">
            <a:schemeClr val="lt1"/>
          </a:lnRef>
          <a:fillRef idx="1">
            <a:schemeClr val="accent3"/>
          </a:fillRef>
          <a:effectRef idx="1">
            <a:schemeClr val="accent3"/>
          </a:effectRef>
          <a:fontRef idx="minor">
            <a:schemeClr val="lt1"/>
          </a:fontRef>
        </p:style>
        <p:txBody>
          <a:bodyPr wrap="square" lIns="109728" tIns="54864" rIns="109728" bIns="54864">
            <a:spAutoFit/>
          </a:bodyPr>
          <a:lstStyle/>
          <a:p>
            <a:pPr>
              <a:spcBef>
                <a:spcPct val="50000"/>
              </a:spcBef>
            </a:pPr>
            <a:r>
              <a:rPr lang="en-US" altLang="en-US" sz="2400" b="0" dirty="0">
                <a:solidFill>
                  <a:srgbClr val="FFFF00"/>
                </a:solidFill>
                <a:latin typeface="Arial" panose="020B0604020202020204" pitchFamily="34" charset="0"/>
                <a:cs typeface="Arial" panose="020B0604020202020204" pitchFamily="34" charset="0"/>
              </a:rPr>
              <a:t>Hệ gồm:</a:t>
            </a:r>
          </a:p>
          <a:p>
            <a:pPr>
              <a:spcBef>
                <a:spcPct val="50000"/>
              </a:spcBef>
              <a:buFontTx/>
              <a:buChar char="-"/>
            </a:pPr>
            <a:r>
              <a:rPr lang="en-US" altLang="en-US" sz="2400" b="0" dirty="0">
                <a:solidFill>
                  <a:srgbClr val="FFFF00"/>
                </a:solidFill>
                <a:latin typeface="Arial" panose="020B0604020202020204" pitchFamily="34" charset="0"/>
                <a:cs typeface="Arial" panose="020B0604020202020204" pitchFamily="34" charset="0"/>
              </a:rPr>
              <a:t>Vật làm mốc, một hệ tọa độ gắn với vật làm mốc</a:t>
            </a:r>
          </a:p>
          <a:p>
            <a:pPr>
              <a:spcBef>
                <a:spcPct val="50000"/>
              </a:spcBef>
              <a:buFontTx/>
              <a:buChar char="-"/>
            </a:pPr>
            <a:r>
              <a:rPr lang="en-US" altLang="en-US" sz="2400" b="0" dirty="0">
                <a:solidFill>
                  <a:srgbClr val="FFFF00"/>
                </a:solidFill>
                <a:latin typeface="Arial" panose="020B0604020202020204" pitchFamily="34" charset="0"/>
                <a:cs typeface="Arial" panose="020B0604020202020204" pitchFamily="34" charset="0"/>
              </a:rPr>
              <a:t>Một mốc thời gian và một đồng hồ.</a:t>
            </a:r>
          </a:p>
        </p:txBody>
      </p:sp>
      <p:sp>
        <p:nvSpPr>
          <p:cNvPr id="2" name="Rounded Rectangle 1"/>
          <p:cNvSpPr/>
          <p:nvPr/>
        </p:nvSpPr>
        <p:spPr>
          <a:xfrm>
            <a:off x="1369462" y="152400"/>
            <a:ext cx="3786257" cy="106416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n-US" sz="2800" u="sng" dirty="0" smtClean="0">
                <a:solidFill>
                  <a:srgbClr val="FFFF00"/>
                </a:solidFill>
                <a:latin typeface="Arial" panose="020B0604020202020204" pitchFamily="34" charset="0"/>
                <a:cs typeface="Arial" panose="020B0604020202020204" pitchFamily="34" charset="0"/>
              </a:rPr>
              <a:t>IV. Hệ qui chiếu</a:t>
            </a:r>
            <a:endParaRPr lang="en-US" sz="2800" u="sng"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C3C1797-66A0-44CE-A86E-ACB33862F1C0}"/>
              </a:ext>
            </a:extLst>
          </p:cNvPr>
          <p:cNvPicPr>
            <a:picLocks noChangeAspect="1"/>
          </p:cNvPicPr>
          <p:nvPr/>
        </p:nvPicPr>
        <p:blipFill>
          <a:blip r:embed="rId2"/>
          <a:stretch>
            <a:fillRect/>
          </a:stretch>
        </p:blipFill>
        <p:spPr>
          <a:xfrm>
            <a:off x="390831" y="1689680"/>
            <a:ext cx="4790769" cy="5038969"/>
          </a:xfrm>
          <a:prstGeom prst="rect">
            <a:avLst/>
          </a:prstGeom>
          <a:ln>
            <a:noFill/>
          </a:ln>
          <a:effectLst>
            <a:softEdge rad="112500"/>
          </a:effectLst>
        </p:spPr>
      </p:pic>
      <p:sp>
        <p:nvSpPr>
          <p:cNvPr id="5" name="Explosion 2 4"/>
          <p:cNvSpPr/>
          <p:nvPr/>
        </p:nvSpPr>
        <p:spPr>
          <a:xfrm rot="358944">
            <a:off x="3916723" y="31147"/>
            <a:ext cx="5105400" cy="2314735"/>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spcBef>
                <a:spcPct val="50000"/>
              </a:spcBef>
            </a:pPr>
            <a:r>
              <a:rPr lang="en-US" altLang="en-US" b="0" dirty="0">
                <a:solidFill>
                  <a:srgbClr val="FFFF00"/>
                </a:solidFill>
                <a:latin typeface="Arial" panose="020B0604020202020204" pitchFamily="34" charset="0"/>
                <a:cs typeface="Arial" panose="020B0604020202020204" pitchFamily="34" charset="0"/>
              </a:rPr>
              <a:t>Để hẹn bạn em đi uống trà sữa, em làm cách nào để có thể gặp nhau? </a:t>
            </a:r>
          </a:p>
        </p:txBody>
      </p:sp>
      <p:sp>
        <p:nvSpPr>
          <p:cNvPr id="8" name="Rounded Rectangle 4">
            <a:extLst>
              <a:ext uri="{FF2B5EF4-FFF2-40B4-BE49-F238E27FC236}">
                <a16:creationId xmlns="" xmlns:a16="http://schemas.microsoft.com/office/drawing/2014/main" id="{8CD303EF-1649-472D-9EF8-768C5AE1BA65}"/>
              </a:ext>
            </a:extLst>
          </p:cNvPr>
          <p:cNvSpPr/>
          <p:nvPr/>
        </p:nvSpPr>
        <p:spPr>
          <a:xfrm>
            <a:off x="457200" y="477716"/>
            <a:ext cx="3460565" cy="893884"/>
          </a:xfrm>
          <a:prstGeom prst="rect">
            <a:avLst/>
          </a:prstGeom>
          <a:scene3d>
            <a:camera prst="orthographicFront"/>
            <a:lightRig rig="threePt" dir="t">
              <a:rot lat="0" lon="0" rev="7500000"/>
            </a:lightRig>
          </a:scene3d>
        </p:spPr>
        <p:style>
          <a:lnRef idx="3">
            <a:schemeClr val="lt1"/>
          </a:lnRef>
          <a:fillRef idx="1">
            <a:schemeClr val="accent3"/>
          </a:fillRef>
          <a:effectRef idx="1">
            <a:schemeClr val="accent3"/>
          </a:effectRef>
          <a:fontRef idx="minor">
            <a:schemeClr val="lt1"/>
          </a:fontRef>
        </p:style>
        <p:txBody>
          <a:bodyPr lIns="121920" tIns="60960" rIns="121920" bIns="60960" spcCol="1270" anchor="ctr"/>
          <a:lstStyle/>
          <a:p>
            <a:pPr algn="ctr" defTabSz="1422400" eaLnBrk="1" hangingPunct="1">
              <a:lnSpc>
                <a:spcPct val="90000"/>
              </a:lnSpc>
              <a:spcAft>
                <a:spcPct val="35000"/>
              </a:spcAft>
              <a:defRPr/>
            </a:pPr>
            <a:r>
              <a:rPr lang="en-US" sz="3200" b="1" u="sng" dirty="0" smtClean="0">
                <a:solidFill>
                  <a:srgbClr val="FFFF00"/>
                </a:solidFill>
                <a:latin typeface="Arial" panose="020B0604020202020204" pitchFamily="34" charset="0"/>
                <a:cs typeface="Arial" panose="020B0604020202020204" pitchFamily="34" charset="0"/>
              </a:rPr>
              <a:t>V. Vận </a:t>
            </a:r>
            <a:r>
              <a:rPr lang="en-US" sz="3200" b="1" u="sng" dirty="0">
                <a:solidFill>
                  <a:srgbClr val="FFFF00"/>
                </a:solidFill>
                <a:latin typeface="Arial" panose="020B0604020202020204" pitchFamily="34" charset="0"/>
                <a:cs typeface="Arial" panose="020B0604020202020204" pitchFamily="34" charset="0"/>
              </a:rPr>
              <a:t>dụng</a:t>
            </a:r>
          </a:p>
        </p:txBody>
      </p:sp>
      <p:sp>
        <p:nvSpPr>
          <p:cNvPr id="10" name="Rounded Rectangle 9"/>
          <p:cNvSpPr/>
          <p:nvPr/>
        </p:nvSpPr>
        <p:spPr>
          <a:xfrm>
            <a:off x="5181600" y="2133600"/>
            <a:ext cx="3962400" cy="4595050"/>
          </a:xfrm>
          <a:prstGeom prst="roundRect">
            <a:avLst/>
          </a:prstGeom>
          <a:ln>
            <a:solidFill>
              <a:srgbClr val="FF0000"/>
            </a:solidFill>
            <a:prstDash val="sysDash"/>
          </a:ln>
        </p:spPr>
        <p:style>
          <a:lnRef idx="3">
            <a:schemeClr val="lt1"/>
          </a:lnRef>
          <a:fillRef idx="1">
            <a:schemeClr val="accent3"/>
          </a:fillRef>
          <a:effectRef idx="1">
            <a:schemeClr val="accent3"/>
          </a:effectRef>
          <a:fontRef idx="minor">
            <a:schemeClr val="lt1"/>
          </a:fontRef>
        </p:style>
        <p:txBody>
          <a:bodyPr rtlCol="0" anchor="ctr"/>
          <a:lstStyle/>
          <a:p>
            <a:pPr marL="270272" indent="-270272">
              <a:lnSpc>
                <a:spcPct val="150000"/>
              </a:lnSpc>
              <a:buClr>
                <a:schemeClr val="tx2"/>
              </a:buClr>
              <a:buSzPct val="70000"/>
            </a:pPr>
            <a:r>
              <a:rPr lang="en-US" sz="2400" b="0" dirty="0">
                <a:solidFill>
                  <a:srgbClr val="FFFF00"/>
                </a:solidFill>
                <a:latin typeface="Arial" panose="020B0604020202020204" pitchFamily="34" charset="0"/>
                <a:ea typeface="#9Slide02 Tieu de rat dai 01" panose="02000000000000000000" pitchFamily="2" charset="0"/>
                <a:cs typeface="Arial" panose="020B0604020202020204" pitchFamily="34" charset="0"/>
              </a:rPr>
              <a:t>Trong đời thường</a:t>
            </a:r>
          </a:p>
          <a:p>
            <a:pPr marL="270272" indent="-270272">
              <a:lnSpc>
                <a:spcPct val="150000"/>
              </a:lnSpc>
              <a:buClr>
                <a:schemeClr val="tx2"/>
              </a:buClr>
              <a:buSzPct val="70000"/>
            </a:pPr>
            <a:r>
              <a:rPr lang="en-US" sz="2400" b="0" dirty="0">
                <a:solidFill>
                  <a:srgbClr val="FFFF00"/>
                </a:solidFill>
                <a:latin typeface="Arial" panose="020B0604020202020204" pitchFamily="34" charset="0"/>
                <a:ea typeface="#9Slide02 Noi dung rat dai" panose="02000000000000000000" pitchFamily="2" charset="0"/>
                <a:cs typeface="Arial" panose="020B0604020202020204" pitchFamily="34" charset="0"/>
              </a:rPr>
              <a:t>- Vật làm mốc + hệ tọa độ là không gian sống: đường sá, phố phường, ...</a:t>
            </a:r>
          </a:p>
          <a:p>
            <a:pPr marL="270272" indent="-270272">
              <a:lnSpc>
                <a:spcPct val="150000"/>
              </a:lnSpc>
              <a:buClr>
                <a:schemeClr val="tx2"/>
              </a:buClr>
              <a:buSzPct val="70000"/>
            </a:pPr>
            <a:r>
              <a:rPr lang="en-US" sz="2400" b="0" dirty="0">
                <a:solidFill>
                  <a:srgbClr val="FFFF00"/>
                </a:solidFill>
                <a:latin typeface="Arial" panose="020B0604020202020204" pitchFamily="34" charset="0"/>
                <a:ea typeface="#9Slide02 Noi dung rat dai" panose="02000000000000000000" pitchFamily="2" charset="0"/>
                <a:cs typeface="Arial" panose="020B0604020202020204" pitchFamily="34" charset="0"/>
              </a:rPr>
              <a:t>- Mốc thời gian + đồng hồ là giờ giấc tại địa phương</a:t>
            </a:r>
            <a:endParaRPr lang="en-US" sz="2400" b="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28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10;&#10;Description automatically generated">
            <a:extLst>
              <a:ext uri="{FF2B5EF4-FFF2-40B4-BE49-F238E27FC236}">
                <a16:creationId xmlns="" xmlns:a16="http://schemas.microsoft.com/office/drawing/2014/main" id="{1D9E68A3-0553-4206-99BF-7D41D749F5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7801" y="4362523"/>
            <a:ext cx="2666084" cy="1772946"/>
          </a:xfrm>
        </p:spPr>
      </p:pic>
      <p:sp>
        <p:nvSpPr>
          <p:cNvPr id="18" name="TextBox 17">
            <a:extLst>
              <a:ext uri="{FF2B5EF4-FFF2-40B4-BE49-F238E27FC236}">
                <a16:creationId xmlns="" xmlns:a16="http://schemas.microsoft.com/office/drawing/2014/main" id="{1143E752-1CDB-4CEF-8A84-325606084E30}"/>
              </a:ext>
            </a:extLst>
          </p:cNvPr>
          <p:cNvSpPr txBox="1"/>
          <p:nvPr/>
        </p:nvSpPr>
        <p:spPr>
          <a:xfrm>
            <a:off x="4953000" y="6207292"/>
            <a:ext cx="3742458" cy="369332"/>
          </a:xfrm>
          <a:prstGeom prst="rect">
            <a:avLst/>
          </a:prstGeom>
          <a:noFill/>
        </p:spPr>
        <p:txBody>
          <a:bodyPr wrap="square">
            <a:spAutoFit/>
          </a:bodyPr>
          <a:lstStyle/>
          <a:p>
            <a:pPr>
              <a:spcBef>
                <a:spcPct val="50000"/>
              </a:spcBef>
            </a:pPr>
            <a:r>
              <a:rPr lang="en-US" altLang="en-US" sz="1800" dirty="0"/>
              <a:t>D. Giọt nước mưa lúc đang </a:t>
            </a:r>
            <a:r>
              <a:rPr lang="en-US" altLang="en-US" sz="1800" dirty="0" smtClean="0"/>
              <a:t>rơi </a:t>
            </a:r>
            <a:endParaRPr lang="en-US" altLang="en-US" sz="1800" dirty="0"/>
          </a:p>
        </p:txBody>
      </p:sp>
      <p:sp>
        <p:nvSpPr>
          <p:cNvPr id="15" name="Rounded Rectangle 4">
            <a:extLst>
              <a:ext uri="{FF2B5EF4-FFF2-40B4-BE49-F238E27FC236}">
                <a16:creationId xmlns="" xmlns:a16="http://schemas.microsoft.com/office/drawing/2014/main" id="{441DF93B-662F-4E94-AC35-5D14E6F82A08}"/>
              </a:ext>
            </a:extLst>
          </p:cNvPr>
          <p:cNvSpPr/>
          <p:nvPr/>
        </p:nvSpPr>
        <p:spPr>
          <a:xfrm>
            <a:off x="1788890" y="179381"/>
            <a:ext cx="5335508" cy="498752"/>
          </a:xfrm>
          <a:prstGeom prst="rect">
            <a:avLst/>
          </a:prstGeom>
          <a:scene3d>
            <a:camera prst="orthographicFront"/>
            <a:lightRig rig="threePt" dir="t">
              <a:rot lat="0" lon="0" rev="7500000"/>
            </a:lightRig>
          </a:scene3d>
        </p:spPr>
        <p:style>
          <a:lnRef idx="3">
            <a:schemeClr val="lt1"/>
          </a:lnRef>
          <a:fillRef idx="1">
            <a:schemeClr val="accent6"/>
          </a:fillRef>
          <a:effectRef idx="1">
            <a:schemeClr val="accent6"/>
          </a:effectRef>
          <a:fontRef idx="minor">
            <a:schemeClr val="lt1"/>
          </a:fontRef>
        </p:style>
        <p:txBody>
          <a:bodyPr lIns="121920" tIns="60960" rIns="121920" bIns="60960" spcCol="1270" anchor="ctr"/>
          <a:lstStyle/>
          <a:p>
            <a:pPr algn="ctr" defTabSz="1422400" eaLnBrk="1" hangingPunct="1">
              <a:lnSpc>
                <a:spcPct val="90000"/>
              </a:lnSpc>
              <a:spcAft>
                <a:spcPct val="35000"/>
              </a:spcAft>
              <a:defRPr/>
            </a:pPr>
            <a:r>
              <a:rPr lang="en-US" sz="3000" b="1" u="sng" dirty="0">
                <a:solidFill>
                  <a:srgbClr val="FFFF00"/>
                </a:solidFill>
                <a:latin typeface="Arial" panose="020B0604020202020204" pitchFamily="34" charset="0"/>
                <a:cs typeface="Arial" panose="020B0604020202020204" pitchFamily="34" charset="0"/>
              </a:rPr>
              <a:t>Câu hỏi củng cố</a:t>
            </a:r>
          </a:p>
        </p:txBody>
      </p:sp>
      <p:grpSp>
        <p:nvGrpSpPr>
          <p:cNvPr id="3" name="Group 2"/>
          <p:cNvGrpSpPr/>
          <p:nvPr/>
        </p:nvGrpSpPr>
        <p:grpSpPr>
          <a:xfrm>
            <a:off x="1143000" y="1926765"/>
            <a:ext cx="3660985" cy="2300966"/>
            <a:chOff x="1143000" y="1926765"/>
            <a:chExt cx="3660985" cy="2300966"/>
          </a:xfrm>
        </p:grpSpPr>
        <p:pic>
          <p:nvPicPr>
            <p:cNvPr id="12" name="Picture 11" descr="A picture containing diagram&#10;&#10;Description automatically generated">
              <a:extLst>
                <a:ext uri="{FF2B5EF4-FFF2-40B4-BE49-F238E27FC236}">
                  <a16:creationId xmlns="" xmlns:a16="http://schemas.microsoft.com/office/drawing/2014/main" id="{69E81A83-76DD-4D2C-83E8-30B332858518}"/>
                </a:ext>
              </a:extLst>
            </p:cNvPr>
            <p:cNvPicPr>
              <a:picLocks noChangeAspect="1"/>
            </p:cNvPicPr>
            <p:nvPr/>
          </p:nvPicPr>
          <p:blipFill rotWithShape="1">
            <a:blip r:embed="rId3">
              <a:extLst>
                <a:ext uri="{28A0092B-C50C-407E-A947-70E740481C1C}">
                  <a14:useLocalDpi xmlns:a14="http://schemas.microsoft.com/office/drawing/2010/main" val="0"/>
                </a:ext>
              </a:extLst>
            </a:blip>
            <a:srcRect r="1577" b="9905"/>
            <a:stretch/>
          </p:blipFill>
          <p:spPr>
            <a:xfrm>
              <a:off x="1390934" y="1926765"/>
              <a:ext cx="2639534" cy="1617535"/>
            </a:xfrm>
            <a:prstGeom prst="rect">
              <a:avLst/>
            </a:prstGeom>
          </p:spPr>
        </p:pic>
        <p:sp>
          <p:nvSpPr>
            <p:cNvPr id="20" name="TextBox 19">
              <a:extLst>
                <a:ext uri="{FF2B5EF4-FFF2-40B4-BE49-F238E27FC236}">
                  <a16:creationId xmlns="" xmlns:a16="http://schemas.microsoft.com/office/drawing/2014/main" id="{B8BC280C-16A4-4990-90F6-7356C8679AB1}"/>
                </a:ext>
              </a:extLst>
            </p:cNvPr>
            <p:cNvSpPr txBox="1"/>
            <p:nvPr/>
          </p:nvSpPr>
          <p:spPr>
            <a:xfrm>
              <a:off x="1143000" y="3581400"/>
              <a:ext cx="3660985" cy="646331"/>
            </a:xfrm>
            <a:prstGeom prst="rect">
              <a:avLst/>
            </a:prstGeom>
            <a:noFill/>
          </p:spPr>
          <p:txBody>
            <a:bodyPr wrap="square">
              <a:spAutoFit/>
            </a:bodyPr>
            <a:lstStyle/>
            <a:p>
              <a:pPr>
                <a:spcBef>
                  <a:spcPct val="50000"/>
                </a:spcBef>
              </a:pPr>
              <a:r>
                <a:rPr lang="en-US" altLang="en-US" sz="1800" dirty="0"/>
                <a:t>A. Trái đất trong chuyển động tự quay quanh mình nó.</a:t>
              </a:r>
            </a:p>
          </p:txBody>
        </p:sp>
      </p:grpSp>
      <p:grpSp>
        <p:nvGrpSpPr>
          <p:cNvPr id="4" name="Group 3"/>
          <p:cNvGrpSpPr/>
          <p:nvPr/>
        </p:nvGrpSpPr>
        <p:grpSpPr>
          <a:xfrm>
            <a:off x="4648200" y="2005406"/>
            <a:ext cx="4267200" cy="2021526"/>
            <a:chOff x="4820146" y="2005406"/>
            <a:chExt cx="4095254" cy="2021526"/>
          </a:xfrm>
        </p:grpSpPr>
        <p:pic>
          <p:nvPicPr>
            <p:cNvPr id="7" name="Picture 6" descr="A picture containing red, indoor, pool ball, table&#10;&#10;Description automatically generated">
              <a:extLst>
                <a:ext uri="{FF2B5EF4-FFF2-40B4-BE49-F238E27FC236}">
                  <a16:creationId xmlns="" xmlns:a16="http://schemas.microsoft.com/office/drawing/2014/main" id="{62FC4996-1C81-42C5-8F91-4F80FDDB20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2005406"/>
              <a:ext cx="2387902" cy="1572311"/>
            </a:xfrm>
            <a:prstGeom prst="rect">
              <a:avLst/>
            </a:prstGeom>
          </p:spPr>
        </p:pic>
        <p:sp>
          <p:nvSpPr>
            <p:cNvPr id="22" name="TextBox 21">
              <a:extLst>
                <a:ext uri="{FF2B5EF4-FFF2-40B4-BE49-F238E27FC236}">
                  <a16:creationId xmlns="" xmlns:a16="http://schemas.microsoft.com/office/drawing/2014/main" id="{AD8A9718-5323-49B8-B18B-FB787DF343F0}"/>
                </a:ext>
              </a:extLst>
            </p:cNvPr>
            <p:cNvSpPr txBox="1"/>
            <p:nvPr/>
          </p:nvSpPr>
          <p:spPr>
            <a:xfrm>
              <a:off x="4820146" y="3657600"/>
              <a:ext cx="4095254" cy="369332"/>
            </a:xfrm>
            <a:prstGeom prst="rect">
              <a:avLst/>
            </a:prstGeom>
            <a:noFill/>
          </p:spPr>
          <p:txBody>
            <a:bodyPr wrap="square">
              <a:spAutoFit/>
            </a:bodyPr>
            <a:lstStyle/>
            <a:p>
              <a:pPr>
                <a:spcBef>
                  <a:spcPct val="50000"/>
                </a:spcBef>
              </a:pPr>
              <a:r>
                <a:rPr lang="en-US" altLang="en-US" sz="1800" dirty="0"/>
                <a:t>B. Hai hòn bi lúc va chạm với nhau.</a:t>
              </a:r>
            </a:p>
          </p:txBody>
        </p:sp>
      </p:grpSp>
      <p:grpSp>
        <p:nvGrpSpPr>
          <p:cNvPr id="6" name="Group 5"/>
          <p:cNvGrpSpPr/>
          <p:nvPr/>
        </p:nvGrpSpPr>
        <p:grpSpPr>
          <a:xfrm>
            <a:off x="993985" y="4362523"/>
            <a:ext cx="3501815" cy="2419277"/>
            <a:chOff x="993985" y="4362523"/>
            <a:chExt cx="3501815" cy="2419277"/>
          </a:xfrm>
        </p:grpSpPr>
        <p:pic>
          <p:nvPicPr>
            <p:cNvPr id="10" name="Picture 9" descr="A picture containing water, sport, water sport, swimming&#10;&#10;Description automatically generated">
              <a:extLst>
                <a:ext uri="{FF2B5EF4-FFF2-40B4-BE49-F238E27FC236}">
                  <a16:creationId xmlns="" xmlns:a16="http://schemas.microsoft.com/office/drawing/2014/main" id="{BCD74B59-0964-4931-AE6D-8B692D37B88A}"/>
                </a:ext>
              </a:extLst>
            </p:cNvPr>
            <p:cNvPicPr>
              <a:picLocks noChangeAspect="1"/>
            </p:cNvPicPr>
            <p:nvPr/>
          </p:nvPicPr>
          <p:blipFill rotWithShape="1">
            <a:blip r:embed="rId5">
              <a:extLst>
                <a:ext uri="{28A0092B-C50C-407E-A947-70E740481C1C}">
                  <a14:useLocalDpi xmlns:a14="http://schemas.microsoft.com/office/drawing/2010/main" val="0"/>
                </a:ext>
              </a:extLst>
            </a:blip>
            <a:srcRect r="10848"/>
            <a:stretch/>
          </p:blipFill>
          <p:spPr>
            <a:xfrm>
              <a:off x="1339914" y="4362523"/>
              <a:ext cx="2774886" cy="1750811"/>
            </a:xfrm>
            <a:prstGeom prst="rect">
              <a:avLst/>
            </a:prstGeom>
          </p:spPr>
        </p:pic>
        <p:sp>
          <p:nvSpPr>
            <p:cNvPr id="24" name="TextBox 23">
              <a:extLst>
                <a:ext uri="{FF2B5EF4-FFF2-40B4-BE49-F238E27FC236}">
                  <a16:creationId xmlns="" xmlns:a16="http://schemas.microsoft.com/office/drawing/2014/main" id="{1CB6362F-DD06-48B2-B8DF-F8DB07E9FCBA}"/>
                </a:ext>
              </a:extLst>
            </p:cNvPr>
            <p:cNvSpPr txBox="1"/>
            <p:nvPr/>
          </p:nvSpPr>
          <p:spPr>
            <a:xfrm>
              <a:off x="993985" y="6135469"/>
              <a:ext cx="3501815" cy="646331"/>
            </a:xfrm>
            <a:prstGeom prst="rect">
              <a:avLst/>
            </a:prstGeom>
            <a:noFill/>
          </p:spPr>
          <p:txBody>
            <a:bodyPr wrap="square">
              <a:spAutoFit/>
            </a:bodyPr>
            <a:lstStyle/>
            <a:p>
              <a:pPr>
                <a:spcBef>
                  <a:spcPct val="50000"/>
                </a:spcBef>
              </a:pPr>
              <a:r>
                <a:rPr lang="en-US" altLang="en-US" sz="1800" dirty="0"/>
                <a:t>C. Người nhảy cầu lúc đang rơi xuống nước.</a:t>
              </a:r>
            </a:p>
          </p:txBody>
        </p:sp>
      </p:grpSp>
      <p:sp>
        <p:nvSpPr>
          <p:cNvPr id="2" name="Rounded Rectangle 1"/>
          <p:cNvSpPr/>
          <p:nvPr/>
        </p:nvSpPr>
        <p:spPr>
          <a:xfrm>
            <a:off x="1371600" y="762000"/>
            <a:ext cx="7162800"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spcBef>
                <a:spcPct val="50000"/>
              </a:spcBef>
            </a:pPr>
            <a:r>
              <a:rPr lang="en-US" altLang="en-US" sz="2400" b="0" dirty="0">
                <a:solidFill>
                  <a:srgbClr val="FFFF00"/>
                </a:solidFill>
                <a:latin typeface="Arial" panose="020B0604020202020204" pitchFamily="34" charset="0"/>
                <a:cs typeface="Arial" panose="020B0604020202020204" pitchFamily="34" charset="0"/>
              </a:rPr>
              <a:t>Câu 1: Trường hợp nào dưới đây có thể coi vật là chất điểm?</a:t>
            </a:r>
          </a:p>
        </p:txBody>
      </p:sp>
    </p:spTree>
    <p:extLst>
      <p:ext uri="{BB962C8B-B14F-4D97-AF65-F5344CB8AC3E}">
        <p14:creationId xmlns:p14="http://schemas.microsoft.com/office/powerpoint/2010/main" val="61550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a:extLst>
              <a:ext uri="{FF2B5EF4-FFF2-40B4-BE49-F238E27FC236}">
                <a16:creationId xmlns="" xmlns:a16="http://schemas.microsoft.com/office/drawing/2014/main" id="{FEAB2AF3-BE45-481E-B27F-993CD5717B62}"/>
              </a:ext>
            </a:extLst>
          </p:cNvPr>
          <p:cNvSpPr txBox="1">
            <a:spLocks noChangeArrowheads="1"/>
          </p:cNvSpPr>
          <p:nvPr/>
        </p:nvSpPr>
        <p:spPr bwMode="auto">
          <a:xfrm>
            <a:off x="685800" y="1824335"/>
            <a:ext cx="807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0" dirty="0" smtClean="0"/>
              <a:t>Ta </a:t>
            </a:r>
            <a:r>
              <a:rPr lang="en-US" altLang="en-US" sz="2400" b="0" dirty="0"/>
              <a:t>sử dụng kinh độ và vĩ độ địa lí.</a:t>
            </a:r>
            <a:endParaRPr lang="en-US" altLang="en-US" sz="2400" b="0" u="sng" dirty="0"/>
          </a:p>
        </p:txBody>
      </p:sp>
      <p:pic>
        <p:nvPicPr>
          <p:cNvPr id="3" name="Picture 2">
            <a:extLst>
              <a:ext uri="{FF2B5EF4-FFF2-40B4-BE49-F238E27FC236}">
                <a16:creationId xmlns="" xmlns:a16="http://schemas.microsoft.com/office/drawing/2014/main" id="{71D39DD2-1623-4BC8-93B3-D76F72A94422}"/>
              </a:ext>
            </a:extLst>
          </p:cNvPr>
          <p:cNvPicPr>
            <a:picLocks noChangeAspect="1"/>
          </p:cNvPicPr>
          <p:nvPr/>
        </p:nvPicPr>
        <p:blipFill>
          <a:blip r:embed="rId2"/>
          <a:stretch>
            <a:fillRect/>
          </a:stretch>
        </p:blipFill>
        <p:spPr>
          <a:xfrm>
            <a:off x="375942" y="2743199"/>
            <a:ext cx="3442498" cy="3232447"/>
          </a:xfrm>
          <a:prstGeom prst="rect">
            <a:avLst/>
          </a:prstGeom>
        </p:spPr>
      </p:pic>
      <p:pic>
        <p:nvPicPr>
          <p:cNvPr id="8" name="Picture 7" descr="Chapter 9 Coordinate Systems | Intro to GIS and Spatial Analysis">
            <a:extLst>
              <a:ext uri="{FF2B5EF4-FFF2-40B4-BE49-F238E27FC236}">
                <a16:creationId xmlns="" xmlns:a16="http://schemas.microsoft.com/office/drawing/2014/main" id="{C8BD39DC-30CE-47B5-B66E-EB63CA56E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128815"/>
            <a:ext cx="4893789" cy="238055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295400" y="533400"/>
            <a:ext cx="7112029"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spcBef>
                <a:spcPct val="50000"/>
              </a:spcBef>
            </a:pPr>
            <a:r>
              <a:rPr lang="en-US" altLang="en-US" sz="2400" b="0" dirty="0">
                <a:solidFill>
                  <a:srgbClr val="FFFF00"/>
                </a:solidFill>
                <a:latin typeface="Arial" panose="020B0604020202020204" pitchFamily="34" charset="0"/>
                <a:cs typeface="Arial" panose="020B0604020202020204" pitchFamily="34" charset="0"/>
              </a:rPr>
              <a:t>Câu </a:t>
            </a:r>
            <a:r>
              <a:rPr lang="en-US" altLang="en-US" sz="2400" b="0" dirty="0" smtClean="0">
                <a:solidFill>
                  <a:srgbClr val="FFFF00"/>
                </a:solidFill>
                <a:latin typeface="Arial" panose="020B0604020202020204" pitchFamily="34" charset="0"/>
                <a:cs typeface="Arial" panose="020B0604020202020204" pitchFamily="34" charset="0"/>
              </a:rPr>
              <a:t>2: </a:t>
            </a:r>
            <a:r>
              <a:rPr lang="en-US" altLang="en-US" sz="2400" b="0" dirty="0">
                <a:solidFill>
                  <a:srgbClr val="FFFF00"/>
                </a:solidFill>
                <a:latin typeface="Arial" panose="020B0604020202020204" pitchFamily="34" charset="0"/>
                <a:cs typeface="Arial" panose="020B0604020202020204" pitchFamily="34" charset="0"/>
              </a:rPr>
              <a:t>Để xác định vị trí của một tàu biển giữa đại dương, người ta dùng những tọa độ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p:cTn id="13" dur="1000" fill="hold"/>
                                        <p:tgtEl>
                                          <p:spTgt spid="14340"/>
                                        </p:tgtEl>
                                        <p:attrNameLst>
                                          <p:attrName>ppt_w</p:attrName>
                                        </p:attrNameLst>
                                      </p:cBhvr>
                                      <p:tavLst>
                                        <p:tav tm="0">
                                          <p:val>
                                            <p:fltVal val="0"/>
                                          </p:val>
                                        </p:tav>
                                        <p:tav tm="100000">
                                          <p:val>
                                            <p:strVal val="#ppt_w"/>
                                          </p:val>
                                        </p:tav>
                                      </p:tavLst>
                                    </p:anim>
                                    <p:anim calcmode="lin" valueType="num">
                                      <p:cBhvr>
                                        <p:cTn id="14" dur="1000" fill="hold"/>
                                        <p:tgtEl>
                                          <p:spTgt spid="14340"/>
                                        </p:tgtEl>
                                        <p:attrNameLst>
                                          <p:attrName>ppt_h</p:attrName>
                                        </p:attrNameLst>
                                      </p:cBhvr>
                                      <p:tavLst>
                                        <p:tav tm="0">
                                          <p:val>
                                            <p:fltVal val="0"/>
                                          </p:val>
                                        </p:tav>
                                        <p:tav tm="100000">
                                          <p:val>
                                            <p:strVal val="#ppt_h"/>
                                          </p:val>
                                        </p:tav>
                                      </p:tavLst>
                                    </p:anim>
                                    <p:anim calcmode="lin" valueType="num">
                                      <p:cBhvr>
                                        <p:cTn id="15" dur="1000" fill="hold"/>
                                        <p:tgtEl>
                                          <p:spTgt spid="14340"/>
                                        </p:tgtEl>
                                        <p:attrNameLst>
                                          <p:attrName>style.rotation</p:attrName>
                                        </p:attrNameLst>
                                      </p:cBhvr>
                                      <p:tavLst>
                                        <p:tav tm="0">
                                          <p:val>
                                            <p:fltVal val="90"/>
                                          </p:val>
                                        </p:tav>
                                        <p:tav tm="100000">
                                          <p:val>
                                            <p:fltVal val="0"/>
                                          </p:val>
                                        </p:tav>
                                      </p:tavLst>
                                    </p:anim>
                                    <p:animEffect transition="in" filter="fade">
                                      <p:cBhvr>
                                        <p:cTn id="16" dur="1000"/>
                                        <p:tgtEl>
                                          <p:spTgt spid="14340"/>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ppt_w</p:attrName>
                                        </p:attrNameLst>
                                      </p:cBhvr>
                                      <p:tavLst>
                                        <p:tav tm="0" fmla="#ppt_w*sin(2.5*pi*$)">
                                          <p:val>
                                            <p:fltVal val="0"/>
                                          </p:val>
                                        </p:tav>
                                        <p:tav tm="100000">
                                          <p:val>
                                            <p:fltVal val="1"/>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E0DCB4-9C6B-483D-9224-5D01708A4264}"/>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A0BFEF4E-0521-4EB5-AE88-59CFED473D19}"/>
              </a:ext>
            </a:extLst>
          </p:cNvPr>
          <p:cNvSpPr>
            <a:spLocks noGrp="1"/>
          </p:cNvSpPr>
          <p:nvPr>
            <p:ph idx="1"/>
          </p:nvPr>
        </p:nvSpPr>
        <p:spPr/>
        <p:txBody>
          <a:bodyPr/>
          <a:lstStyle/>
          <a:p>
            <a:endParaRPr lang="en-US"/>
          </a:p>
        </p:txBody>
      </p:sp>
      <p:pic>
        <p:nvPicPr>
          <p:cNvPr id="3074" name="Picture 2" descr="https://cdn1.cartimes.vn/images/19/5/24/dua-xe-m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4918"/>
            <a:ext cx="8860373" cy="642308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8135" y="0"/>
            <a:ext cx="9247632" cy="1954232"/>
            <a:chOff x="-67610" y="636568"/>
            <a:chExt cx="9247632" cy="2030432"/>
          </a:xfrm>
        </p:grpSpPr>
        <p:sp>
          <p:nvSpPr>
            <p:cNvPr id="7" name="Rectangle 8">
              <a:extLst>
                <a:ext uri="{FF2B5EF4-FFF2-40B4-BE49-F238E27FC236}">
                  <a16:creationId xmlns="" xmlns:a16="http://schemas.microsoft.com/office/drawing/2014/main" id="{3A0E3BCF-D1F7-4737-ACB6-126DC4034413}"/>
                </a:ext>
              </a:extLst>
            </p:cNvPr>
            <p:cNvSpPr>
              <a:spLocks noChangeArrowheads="1"/>
            </p:cNvSpPr>
            <p:nvPr/>
          </p:nvSpPr>
          <p:spPr bwMode="auto">
            <a:xfrm>
              <a:off x="-67610" y="636568"/>
              <a:ext cx="9247632" cy="2030432"/>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 xmlns:a16="http://schemas.microsoft.com/office/drawing/2014/main" id="{76D4DA68-5378-4F3B-9281-B03E112828B7}"/>
                </a:ext>
              </a:extLst>
            </p:cNvPr>
            <p:cNvSpPr>
              <a:spLocks noChangeArrowheads="1"/>
            </p:cNvSpPr>
            <p:nvPr>
              <p:custDataLst>
                <p:tags r:id="rId1"/>
              </p:custDataLst>
            </p:nvPr>
          </p:nvSpPr>
          <p:spPr bwMode="auto">
            <a:xfrm>
              <a:off x="533400" y="1170321"/>
              <a:ext cx="8439150" cy="102155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ja-JP" sz="5400" b="1" dirty="0">
                  <a:solidFill>
                    <a:srgbClr val="C00000"/>
                  </a:solidFill>
                  <a:ea typeface="ＭＳ Ｐゴシック" panose="020B0600070205080204" pitchFamily="50" charset="-128"/>
                </a:rPr>
                <a:t>Chuyển động cơ</a:t>
              </a:r>
              <a:endParaRPr lang="en-US" altLang="en-US" sz="5400" b="1" dirty="0">
                <a:solidFill>
                  <a:srgbClr val="C00000"/>
                </a:solidFill>
              </a:endParaRPr>
            </a:p>
          </p:txBody>
        </p:sp>
        <p:sp>
          <p:nvSpPr>
            <p:cNvPr id="9" name="TextBox 11">
              <a:extLst>
                <a:ext uri="{FF2B5EF4-FFF2-40B4-BE49-F238E27FC236}">
                  <a16:creationId xmlns="" xmlns:a16="http://schemas.microsoft.com/office/drawing/2014/main" id="{F6457C51-5FC0-460F-8952-A5778EAB4582}"/>
                </a:ext>
              </a:extLst>
            </p:cNvPr>
            <p:cNvSpPr>
              <a:spLocks noChangeArrowheads="1"/>
            </p:cNvSpPr>
            <p:nvPr>
              <p:custDataLst>
                <p:tags r:id="rId2"/>
              </p:custDataLst>
            </p:nvPr>
          </p:nvSpPr>
          <p:spPr bwMode="auto">
            <a:xfrm>
              <a:off x="-67610" y="680889"/>
              <a:ext cx="2446338" cy="850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400" b="1" i="1" dirty="0"/>
                <a:t>Bài 1:</a:t>
              </a:r>
            </a:p>
          </p:txBody>
        </p:sp>
      </p:grpSp>
    </p:spTree>
    <p:extLst>
      <p:ext uri="{BB962C8B-B14F-4D97-AF65-F5344CB8AC3E}">
        <p14:creationId xmlns:p14="http://schemas.microsoft.com/office/powerpoint/2010/main" val="2854854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176603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holds barred racing">
            <a:extLst>
              <a:ext uri="{FF2B5EF4-FFF2-40B4-BE49-F238E27FC236}">
                <a16:creationId xmlns="" xmlns:a16="http://schemas.microsoft.com/office/drawing/2014/main" id="{F9E10D70-1924-4AEF-9DF8-A326E5BD9C2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111"/>
          <a:stretch/>
        </p:blipFill>
        <p:spPr bwMode="auto">
          <a:xfrm>
            <a:off x="1676400" y="1905000"/>
            <a:ext cx="5598171" cy="2920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43C496C7-30D4-4ECD-BD5F-D4E882B21960}"/>
              </a:ext>
            </a:extLst>
          </p:cNvPr>
          <p:cNvSpPr txBox="1"/>
          <p:nvPr/>
        </p:nvSpPr>
        <p:spPr>
          <a:xfrm>
            <a:off x="1510703" y="5029200"/>
            <a:ext cx="6489989" cy="55399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Bef>
                <a:spcPct val="50000"/>
              </a:spcBef>
            </a:pPr>
            <a:r>
              <a:rPr lang="en-US" altLang="en-US" sz="3000" b="0" dirty="0">
                <a:solidFill>
                  <a:srgbClr val="002060"/>
                </a:solidFill>
                <a:latin typeface="Arial" panose="020B0604020202020204" pitchFamily="34" charset="0"/>
                <a:cs typeface="Arial" panose="020B0604020202020204" pitchFamily="34" charset="0"/>
              </a:rPr>
              <a:t>Tùy vào việc chọn vật làm mốc</a:t>
            </a:r>
          </a:p>
        </p:txBody>
      </p:sp>
      <p:sp>
        <p:nvSpPr>
          <p:cNvPr id="2" name="Rounded Rectangle 1"/>
          <p:cNvSpPr/>
          <p:nvPr/>
        </p:nvSpPr>
        <p:spPr>
          <a:xfrm>
            <a:off x="838200" y="397611"/>
            <a:ext cx="7696200" cy="105018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spcBef>
                <a:spcPts val="0"/>
              </a:spcBef>
            </a:pPr>
            <a:r>
              <a:rPr lang="en-US" altLang="en-US" sz="2400" b="0" dirty="0">
                <a:solidFill>
                  <a:srgbClr val="FFFF00"/>
                </a:solidFill>
                <a:latin typeface="Arial" panose="020B0604020202020204" pitchFamily="34" charset="0"/>
                <a:cs typeface="Arial" panose="020B0604020202020204" pitchFamily="34" charset="0"/>
              </a:rPr>
              <a:t>Ví dụ </a:t>
            </a:r>
            <a:r>
              <a:rPr lang="en-US" altLang="en-US" sz="2400" b="0" dirty="0" smtClean="0">
                <a:solidFill>
                  <a:srgbClr val="FFFF00"/>
                </a:solidFill>
                <a:latin typeface="Arial" panose="020B0604020202020204" pitchFamily="34" charset="0"/>
                <a:cs typeface="Arial" panose="020B0604020202020204" pitchFamily="34" charset="0"/>
              </a:rPr>
              <a:t>1: </a:t>
            </a:r>
            <a:r>
              <a:rPr lang="en-US" altLang="en-US" sz="2400" b="0" dirty="0">
                <a:solidFill>
                  <a:srgbClr val="FFFF00"/>
                </a:solidFill>
                <a:latin typeface="Arial" panose="020B0604020202020204" pitchFamily="34" charset="0"/>
                <a:cs typeface="Arial" panose="020B0604020202020204" pitchFamily="34" charset="0"/>
              </a:rPr>
              <a:t>Tay đua đang tăng tốc trên đường đua. Theo em, chiếc xe đang </a:t>
            </a:r>
            <a:r>
              <a:rPr lang="en-US" altLang="en-US" sz="2400" i="1" dirty="0">
                <a:solidFill>
                  <a:srgbClr val="FFFF00"/>
                </a:solidFill>
                <a:latin typeface="Arial" panose="020B0604020202020204" pitchFamily="34" charset="0"/>
                <a:cs typeface="Arial" panose="020B0604020202020204" pitchFamily="34" charset="0"/>
              </a:rPr>
              <a:t>chuyển động </a:t>
            </a:r>
            <a:r>
              <a:rPr lang="en-US" altLang="en-US" sz="2400" b="0" dirty="0">
                <a:solidFill>
                  <a:srgbClr val="FFFF00"/>
                </a:solidFill>
                <a:latin typeface="Arial" panose="020B0604020202020204" pitchFamily="34" charset="0"/>
                <a:cs typeface="Arial" panose="020B0604020202020204" pitchFamily="34" charset="0"/>
              </a:rPr>
              <a:t>hay </a:t>
            </a:r>
            <a:r>
              <a:rPr lang="en-US" altLang="en-US" sz="2400" i="1" dirty="0">
                <a:solidFill>
                  <a:srgbClr val="FFFF00"/>
                </a:solidFill>
                <a:latin typeface="Arial" panose="020B0604020202020204" pitchFamily="34" charset="0"/>
                <a:cs typeface="Arial" panose="020B0604020202020204" pitchFamily="34" charset="0"/>
              </a:rPr>
              <a:t>đứng yên</a:t>
            </a:r>
            <a:r>
              <a:rPr lang="en-US" altLang="en-US" sz="2400" b="0"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102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BDA46283-086A-49C9-8BB6-BC15F1DE6316}"/>
              </a:ext>
            </a:extLst>
          </p:cNvPr>
          <p:cNvSpPr txBox="1"/>
          <p:nvPr/>
        </p:nvSpPr>
        <p:spPr>
          <a:xfrm>
            <a:off x="1295400" y="1295400"/>
            <a:ext cx="4572000" cy="461665"/>
          </a:xfrm>
          <a:prstGeom prst="rect">
            <a:avLst/>
          </a:prstGeom>
          <a:noFill/>
        </p:spPr>
        <p:txBody>
          <a:bodyPr wrap="square">
            <a:spAutoFit/>
          </a:bodyPr>
          <a:lstStyle/>
          <a:p>
            <a:pPr>
              <a:spcBef>
                <a:spcPct val="50000"/>
              </a:spcBef>
            </a:pPr>
            <a:r>
              <a:rPr lang="en-US" altLang="en-US" sz="2400" u="sng" dirty="0"/>
              <a:t>1. Chuyển động cơ</a:t>
            </a:r>
          </a:p>
        </p:txBody>
      </p:sp>
      <p:pic>
        <p:nvPicPr>
          <p:cNvPr id="9" name="Picture 8" descr="Zebras fighting in a field&#10;&#10;Description automatically generated with medium confidence">
            <a:extLst>
              <a:ext uri="{FF2B5EF4-FFF2-40B4-BE49-F238E27FC236}">
                <a16:creationId xmlns="" xmlns:a16="http://schemas.microsoft.com/office/drawing/2014/main" id="{848B5D22-8127-4686-A900-BD9C31C29D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894" y="1804450"/>
            <a:ext cx="2973218" cy="1774651"/>
          </a:xfrm>
          <a:prstGeom prst="rect">
            <a:avLst/>
          </a:prstGeom>
          <a:ln>
            <a:noFill/>
          </a:ln>
          <a:effectLst>
            <a:softEdge rad="112500"/>
          </a:effectLst>
        </p:spPr>
      </p:pic>
      <p:pic>
        <p:nvPicPr>
          <p:cNvPr id="13" name="Picture 12" descr="A person riding a bicycle&#10;&#10;Description automatically generated">
            <a:extLst>
              <a:ext uri="{FF2B5EF4-FFF2-40B4-BE49-F238E27FC236}">
                <a16:creationId xmlns="" xmlns:a16="http://schemas.microsoft.com/office/drawing/2014/main" id="{28F334E5-6682-4CA9-BCD2-BF0F5E75A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786416"/>
            <a:ext cx="2971800" cy="1840996"/>
          </a:xfrm>
          <a:prstGeom prst="rect">
            <a:avLst/>
          </a:prstGeom>
          <a:ln>
            <a:noFill/>
          </a:ln>
          <a:effectLst>
            <a:softEdge rad="112500"/>
          </a:effectLst>
        </p:spPr>
      </p:pic>
      <p:pic>
        <p:nvPicPr>
          <p:cNvPr id="12" name="Picture 11" descr="A group of flamingos walking in water&#10;&#10;Description automatically generated with medium confidence">
            <a:extLst>
              <a:ext uri="{FF2B5EF4-FFF2-40B4-BE49-F238E27FC236}">
                <a16:creationId xmlns="" xmlns:a16="http://schemas.microsoft.com/office/drawing/2014/main" id="{296EAB81-FD45-4D37-AFD5-448632DE5D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894" y="3493663"/>
            <a:ext cx="2989106" cy="1992737"/>
          </a:xfrm>
          <a:prstGeom prst="rect">
            <a:avLst/>
          </a:prstGeom>
          <a:ln>
            <a:noFill/>
          </a:ln>
          <a:effectLst>
            <a:softEdge rad="112500"/>
          </a:effectLst>
        </p:spPr>
      </p:pic>
      <p:pic>
        <p:nvPicPr>
          <p:cNvPr id="15" name="Picture 14" descr="A picture containing road, outdoor, white, runway&#10;&#10;Description automatically generated">
            <a:extLst>
              <a:ext uri="{FF2B5EF4-FFF2-40B4-BE49-F238E27FC236}">
                <a16:creationId xmlns="" xmlns:a16="http://schemas.microsoft.com/office/drawing/2014/main" id="{61F4DD83-DAB5-49F4-B2C2-D615F7A922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3530791"/>
            <a:ext cx="3107023" cy="2071349"/>
          </a:xfrm>
          <a:prstGeom prst="rect">
            <a:avLst/>
          </a:prstGeom>
          <a:ln>
            <a:noFill/>
          </a:ln>
          <a:effectLst>
            <a:softEdge rad="112500"/>
          </a:effectLst>
        </p:spPr>
      </p:pic>
      <p:sp>
        <p:nvSpPr>
          <p:cNvPr id="16" name="Rectangle 1026060">
            <a:extLst>
              <a:ext uri="{FF2B5EF4-FFF2-40B4-BE49-F238E27FC236}">
                <a16:creationId xmlns="" xmlns:a16="http://schemas.microsoft.com/office/drawing/2014/main" id="{E94DBA7A-7AB3-4CEE-86C4-A7AFEC4097AC}"/>
              </a:ext>
            </a:extLst>
          </p:cNvPr>
          <p:cNvSpPr>
            <a:spLocks noChangeArrowheads="1"/>
          </p:cNvSpPr>
          <p:nvPr/>
        </p:nvSpPr>
        <p:spPr bwMode="auto">
          <a:xfrm>
            <a:off x="1143000" y="5410200"/>
            <a:ext cx="7391400" cy="1348454"/>
          </a:xfrm>
          <a:prstGeom prst="roundRect">
            <a:avLst/>
          </a:prstGeom>
          <a:ln>
            <a:prstDash val="sysDash"/>
            <a:headEnd/>
            <a:tailEnd/>
          </a:ln>
        </p:spPr>
        <p:style>
          <a:lnRef idx="3">
            <a:schemeClr val="lt1"/>
          </a:lnRef>
          <a:fillRef idx="1">
            <a:schemeClr val="accent3"/>
          </a:fillRef>
          <a:effectRef idx="1">
            <a:schemeClr val="accent3"/>
          </a:effectRef>
          <a:fontRef idx="minor">
            <a:schemeClr val="lt1"/>
          </a:fontRef>
        </p:style>
        <p:txBody>
          <a:bodyPr wrap="square" lIns="109728" tIns="54864" rIns="109728" bIns="54864">
            <a:spAutoFit/>
          </a:bodyPr>
          <a:lstStyle/>
          <a:p>
            <a:pPr algn="ctr">
              <a:spcBef>
                <a:spcPct val="50000"/>
              </a:spcBef>
            </a:pPr>
            <a:r>
              <a:rPr lang="en-US" altLang="en-US" sz="2400" b="0" dirty="0">
                <a:solidFill>
                  <a:srgbClr val="FFFF00"/>
                </a:solidFill>
                <a:latin typeface="Arial" panose="020B0604020202020204" pitchFamily="34" charset="0"/>
                <a:cs typeface="Arial" panose="020B0604020202020204" pitchFamily="34" charset="0"/>
              </a:rPr>
              <a:t>Chuyển động cơ của một vật gọi tắt là chuyển động là sự thay đổi vị trí của vật đó so với vật khác theo thời gian.</a:t>
            </a:r>
          </a:p>
        </p:txBody>
      </p:sp>
      <p:sp>
        <p:nvSpPr>
          <p:cNvPr id="10" name="Rounded Rectangle 9"/>
          <p:cNvSpPr/>
          <p:nvPr/>
        </p:nvSpPr>
        <p:spPr>
          <a:xfrm>
            <a:off x="1371600" y="381000"/>
            <a:ext cx="6781800" cy="91440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u="sng" dirty="0" smtClean="0">
                <a:solidFill>
                  <a:srgbClr val="FFFF00"/>
                </a:solidFill>
                <a:latin typeface="Arial" panose="020B0604020202020204" pitchFamily="34" charset="0"/>
                <a:cs typeface="Arial" panose="020B0604020202020204" pitchFamily="34" charset="0"/>
              </a:rPr>
              <a:t>I. Chuyển động cơ. Chất điểm</a:t>
            </a:r>
            <a:endParaRPr lang="en-US" sz="3200" u="sng"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83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80">
                                          <p:stCondLst>
                                            <p:cond delay="0"/>
                                          </p:stCondLst>
                                        </p:cTn>
                                        <p:tgtEl>
                                          <p:spTgt spid="16"/>
                                        </p:tgtEl>
                                      </p:cBhvr>
                                    </p:animEffect>
                                    <p:anim calcmode="lin" valueType="num">
                                      <p:cBhvr>
                                        <p:cTn id="3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9" dur="26">
                                          <p:stCondLst>
                                            <p:cond delay="650"/>
                                          </p:stCondLst>
                                        </p:cTn>
                                        <p:tgtEl>
                                          <p:spTgt spid="16"/>
                                        </p:tgtEl>
                                      </p:cBhvr>
                                      <p:to x="100000" y="60000"/>
                                    </p:animScale>
                                    <p:animScale>
                                      <p:cBhvr>
                                        <p:cTn id="40" dur="166" decel="50000">
                                          <p:stCondLst>
                                            <p:cond delay="676"/>
                                          </p:stCondLst>
                                        </p:cTn>
                                        <p:tgtEl>
                                          <p:spTgt spid="16"/>
                                        </p:tgtEl>
                                      </p:cBhvr>
                                      <p:to x="100000" y="100000"/>
                                    </p:animScale>
                                    <p:animScale>
                                      <p:cBhvr>
                                        <p:cTn id="41" dur="26">
                                          <p:stCondLst>
                                            <p:cond delay="1312"/>
                                          </p:stCondLst>
                                        </p:cTn>
                                        <p:tgtEl>
                                          <p:spTgt spid="16"/>
                                        </p:tgtEl>
                                      </p:cBhvr>
                                      <p:to x="100000" y="80000"/>
                                    </p:animScale>
                                    <p:animScale>
                                      <p:cBhvr>
                                        <p:cTn id="42" dur="166" decel="50000">
                                          <p:stCondLst>
                                            <p:cond delay="1338"/>
                                          </p:stCondLst>
                                        </p:cTn>
                                        <p:tgtEl>
                                          <p:spTgt spid="16"/>
                                        </p:tgtEl>
                                      </p:cBhvr>
                                      <p:to x="100000" y="100000"/>
                                    </p:animScale>
                                    <p:animScale>
                                      <p:cBhvr>
                                        <p:cTn id="43" dur="26">
                                          <p:stCondLst>
                                            <p:cond delay="1642"/>
                                          </p:stCondLst>
                                        </p:cTn>
                                        <p:tgtEl>
                                          <p:spTgt spid="16"/>
                                        </p:tgtEl>
                                      </p:cBhvr>
                                      <p:to x="100000" y="90000"/>
                                    </p:animScale>
                                    <p:animScale>
                                      <p:cBhvr>
                                        <p:cTn id="44" dur="166" decel="50000">
                                          <p:stCondLst>
                                            <p:cond delay="1668"/>
                                          </p:stCondLst>
                                        </p:cTn>
                                        <p:tgtEl>
                                          <p:spTgt spid="16"/>
                                        </p:tgtEl>
                                      </p:cBhvr>
                                      <p:to x="100000" y="100000"/>
                                    </p:animScale>
                                    <p:animScale>
                                      <p:cBhvr>
                                        <p:cTn id="45" dur="26">
                                          <p:stCondLst>
                                            <p:cond delay="1808"/>
                                          </p:stCondLst>
                                        </p:cTn>
                                        <p:tgtEl>
                                          <p:spTgt spid="16"/>
                                        </p:tgtEl>
                                      </p:cBhvr>
                                      <p:to x="100000" y="95000"/>
                                    </p:animScale>
                                    <p:animScale>
                                      <p:cBhvr>
                                        <p:cTn id="4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4" name="Text Placeholder 3"/>
          <p:cNvSpPr>
            <a:spLocks noGrp="1"/>
          </p:cNvSpPr>
          <p:nvPr>
            <p:ph type="body" sz="half" idx="2"/>
          </p:nvPr>
        </p:nvSpPr>
        <p:spPr>
          <a:xfrm>
            <a:off x="6253412" y="1741336"/>
            <a:ext cx="2509587" cy="4164164"/>
          </a:xfrm>
        </p:spPr>
        <p:txBody>
          <a:bodyPr/>
          <a:lstStyle/>
          <a:p>
            <a:pPr algn="just">
              <a:spcBef>
                <a:spcPts val="0"/>
              </a:spcBef>
            </a:pPr>
            <a:r>
              <a:rPr lang="en-US" altLang="en-US" sz="1800" dirty="0">
                <a:solidFill>
                  <a:srgbClr val="FFFF00"/>
                </a:solidFill>
                <a:latin typeface="Arial" panose="020B0604020202020204" pitchFamily="34" charset="0"/>
                <a:cs typeface="Arial" panose="020B0604020202020204" pitchFamily="34" charset="0"/>
              </a:rPr>
              <a:t>Ví dụ </a:t>
            </a:r>
            <a:r>
              <a:rPr lang="en-US" altLang="en-US" sz="1800" dirty="0" smtClean="0">
                <a:solidFill>
                  <a:srgbClr val="FFFF00"/>
                </a:solidFill>
                <a:latin typeface="Arial" panose="020B0604020202020204" pitchFamily="34" charset="0"/>
                <a:cs typeface="Arial" panose="020B0604020202020204" pitchFamily="34" charset="0"/>
              </a:rPr>
              <a:t>2: </a:t>
            </a:r>
            <a:r>
              <a:rPr lang="en-US" altLang="en-US" sz="1800" dirty="0">
                <a:solidFill>
                  <a:srgbClr val="FFFF00"/>
                </a:solidFill>
                <a:latin typeface="Arial" panose="020B0604020202020204" pitchFamily="34" charset="0"/>
                <a:cs typeface="Arial" panose="020B0604020202020204" pitchFamily="34" charset="0"/>
              </a:rPr>
              <a:t>2 chiếc xe tải VINAMOTO K6, 1 chiếc đang chở hàng từ Hà Nội đến Lào cai, 1 chiếc khác đang di chuyển trong bãi đậu xe. </a:t>
            </a:r>
          </a:p>
          <a:p>
            <a:pPr algn="just">
              <a:spcBef>
                <a:spcPts val="0"/>
              </a:spcBef>
            </a:pPr>
            <a:endParaRPr lang="en-US" altLang="en-US" sz="1800" dirty="0" smtClean="0">
              <a:solidFill>
                <a:srgbClr val="FFFF00"/>
              </a:solidFill>
              <a:latin typeface="Arial" panose="020B0604020202020204" pitchFamily="34" charset="0"/>
              <a:cs typeface="Arial" panose="020B0604020202020204" pitchFamily="34" charset="0"/>
            </a:endParaRPr>
          </a:p>
          <a:p>
            <a:pPr algn="just">
              <a:spcBef>
                <a:spcPts val="0"/>
              </a:spcBef>
            </a:pPr>
            <a:r>
              <a:rPr lang="en-US" altLang="en-US" sz="1800" dirty="0" smtClean="0">
                <a:solidFill>
                  <a:srgbClr val="FFFF00"/>
                </a:solidFill>
                <a:latin typeface="Arial" panose="020B0604020202020204" pitchFamily="34" charset="0"/>
                <a:cs typeface="Arial" panose="020B0604020202020204" pitchFamily="34" charset="0"/>
              </a:rPr>
              <a:t>Theo </a:t>
            </a:r>
            <a:r>
              <a:rPr lang="en-US" altLang="en-US" sz="1800" dirty="0">
                <a:solidFill>
                  <a:srgbClr val="FFFF00"/>
                </a:solidFill>
                <a:latin typeface="Arial" panose="020B0604020202020204" pitchFamily="34" charset="0"/>
                <a:cs typeface="Arial" panose="020B0604020202020204" pitchFamily="34" charset="0"/>
              </a:rPr>
              <a:t>em, xe nào được coi là chất điểm? </a:t>
            </a:r>
            <a:r>
              <a:rPr lang="en-US" altLang="en-US" sz="1800" dirty="0" smtClean="0">
                <a:solidFill>
                  <a:srgbClr val="FFFF00"/>
                </a:solidFill>
                <a:latin typeface="Arial" panose="020B0604020202020204" pitchFamily="34" charset="0"/>
                <a:cs typeface="Arial" panose="020B0604020202020204" pitchFamily="34" charset="0"/>
              </a:rPr>
              <a:t>Vậy </a:t>
            </a:r>
            <a:r>
              <a:rPr lang="en-US" altLang="en-US" sz="1800" dirty="0">
                <a:solidFill>
                  <a:srgbClr val="FFFF00"/>
                </a:solidFill>
                <a:latin typeface="Arial" panose="020B0604020202020204" pitchFamily="34" charset="0"/>
                <a:cs typeface="Arial" panose="020B0604020202020204" pitchFamily="34" charset="0"/>
              </a:rPr>
              <a:t>chất điểm là gì?</a:t>
            </a:r>
          </a:p>
          <a:p>
            <a:endParaRPr lang="en-US" dirty="0"/>
          </a:p>
        </p:txBody>
      </p:sp>
      <p:pic>
        <p:nvPicPr>
          <p:cNvPr id="5" name="Picture 12" descr="http://holykaw.alltop.com/wp-content/uploads/2013/03/Fotolia_42267434_Subscription_XXL-472x600.jpg">
            <a:hlinkClick r:id="rId2"/>
            <a:extLst>
              <a:ext uri="{FF2B5EF4-FFF2-40B4-BE49-F238E27FC236}">
                <a16:creationId xmlns="" xmlns:a16="http://schemas.microsoft.com/office/drawing/2014/main" id="{AAD07270-5570-4F41-864D-18BA230A66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069" y="432179"/>
            <a:ext cx="1247775" cy="119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red truck with a white trailer&#10;&#10;Description automatically generated with low confidence">
            <a:extLst>
              <a:ext uri="{FF2B5EF4-FFF2-40B4-BE49-F238E27FC236}">
                <a16:creationId xmlns="" xmlns:a16="http://schemas.microsoft.com/office/drawing/2014/main" id="{C740E9A1-CF9E-4D3E-8450-25083E9AF7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762000"/>
            <a:ext cx="4267200" cy="2370232"/>
          </a:xfrm>
          <a:prstGeom prst="rect">
            <a:avLst/>
          </a:prstGeom>
        </p:spPr>
      </p:pic>
      <p:pic>
        <p:nvPicPr>
          <p:cNvPr id="7" name="Picture 6">
            <a:extLst>
              <a:ext uri="{FF2B5EF4-FFF2-40B4-BE49-F238E27FC236}">
                <a16:creationId xmlns="" xmlns:a16="http://schemas.microsoft.com/office/drawing/2014/main" id="{2E9AC350-7311-4443-85E9-F5023D8BE176}"/>
              </a:ext>
            </a:extLst>
          </p:cNvPr>
          <p:cNvPicPr>
            <a:picLocks noChangeAspect="1"/>
          </p:cNvPicPr>
          <p:nvPr/>
        </p:nvPicPr>
        <p:blipFill>
          <a:blip r:embed="rId5"/>
          <a:stretch>
            <a:fillRect/>
          </a:stretch>
        </p:blipFill>
        <p:spPr>
          <a:xfrm>
            <a:off x="381000" y="3048000"/>
            <a:ext cx="5105400" cy="3344768"/>
          </a:xfrm>
          <a:prstGeom prst="rect">
            <a:avLst/>
          </a:prstGeom>
        </p:spPr>
      </p:pic>
    </p:spTree>
    <p:extLst>
      <p:ext uri="{BB962C8B-B14F-4D97-AF65-F5344CB8AC3E}">
        <p14:creationId xmlns:p14="http://schemas.microsoft.com/office/powerpoint/2010/main" val="424555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00" y="990600"/>
            <a:ext cx="6781800" cy="91440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u="sng" dirty="0" smtClean="0">
                <a:solidFill>
                  <a:srgbClr val="FFFF00"/>
                </a:solidFill>
                <a:latin typeface="Arial" panose="020B0604020202020204" pitchFamily="34" charset="0"/>
                <a:cs typeface="Arial" panose="020B0604020202020204" pitchFamily="34" charset="0"/>
              </a:rPr>
              <a:t>I. Chuyển động cơ. Chất điểm</a:t>
            </a:r>
            <a:endParaRPr lang="en-US" sz="3200" u="sng" dirty="0">
              <a:solidFill>
                <a:srgbClr val="FFFF00"/>
              </a:solidFill>
              <a:latin typeface="Arial" panose="020B0604020202020204" pitchFamily="34" charset="0"/>
              <a:cs typeface="Arial" panose="020B0604020202020204" pitchFamily="34" charset="0"/>
            </a:endParaRPr>
          </a:p>
        </p:txBody>
      </p:sp>
      <p:sp>
        <p:nvSpPr>
          <p:cNvPr id="5" name="Text Box 5">
            <a:extLst>
              <a:ext uri="{FF2B5EF4-FFF2-40B4-BE49-F238E27FC236}">
                <a16:creationId xmlns="" xmlns:a16="http://schemas.microsoft.com/office/drawing/2014/main" id="{807001D4-90B4-4006-BB83-0B752C489419}"/>
              </a:ext>
            </a:extLst>
          </p:cNvPr>
          <p:cNvSpPr txBox="1">
            <a:spLocks noChangeArrowheads="1"/>
          </p:cNvSpPr>
          <p:nvPr/>
        </p:nvSpPr>
        <p:spPr bwMode="auto">
          <a:xfrm>
            <a:off x="2743200" y="2205335"/>
            <a:ext cx="335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u="sng" dirty="0"/>
              <a:t>2. Chất điểm</a:t>
            </a:r>
            <a:r>
              <a:rPr lang="en-US" altLang="en-US" sz="2200" b="0" dirty="0"/>
              <a:t>.</a:t>
            </a:r>
          </a:p>
        </p:txBody>
      </p:sp>
      <p:sp>
        <p:nvSpPr>
          <p:cNvPr id="6" name="Rectangle 1026060">
            <a:extLst>
              <a:ext uri="{FF2B5EF4-FFF2-40B4-BE49-F238E27FC236}">
                <a16:creationId xmlns="" xmlns:a16="http://schemas.microsoft.com/office/drawing/2014/main" id="{248867EE-E96D-4276-9A11-0591A160FCEE}"/>
              </a:ext>
            </a:extLst>
          </p:cNvPr>
          <p:cNvSpPr>
            <a:spLocks noChangeArrowheads="1"/>
          </p:cNvSpPr>
          <p:nvPr/>
        </p:nvSpPr>
        <p:spPr bwMode="auto">
          <a:xfrm>
            <a:off x="2286000" y="3200400"/>
            <a:ext cx="6629400" cy="1757077"/>
          </a:xfrm>
          <a:prstGeom prst="roundRect">
            <a:avLst/>
          </a:prstGeom>
          <a:ln>
            <a:prstDash val="sysDash"/>
            <a:headEnd/>
            <a:tailEnd/>
          </a:ln>
        </p:spPr>
        <p:style>
          <a:lnRef idx="3">
            <a:schemeClr val="lt1"/>
          </a:lnRef>
          <a:fillRef idx="1">
            <a:schemeClr val="accent3"/>
          </a:fillRef>
          <a:effectRef idx="1">
            <a:schemeClr val="accent3"/>
          </a:effectRef>
          <a:fontRef idx="minor">
            <a:schemeClr val="lt1"/>
          </a:fontRef>
        </p:style>
        <p:txBody>
          <a:bodyPr wrap="square" lIns="109728" tIns="54864" rIns="109728" bIns="54864">
            <a:spAutoFit/>
          </a:bodyPr>
          <a:lstStyle/>
          <a:p>
            <a:pPr algn="just"/>
            <a:r>
              <a:rPr lang="en-US" altLang="en-US" sz="2400" b="0" dirty="0">
                <a:solidFill>
                  <a:srgbClr val="FFFF00"/>
                </a:solidFill>
                <a:latin typeface="Arial" panose="020B0604020202020204" pitchFamily="34" charset="0"/>
                <a:cs typeface="Arial" panose="020B0604020202020204" pitchFamily="34" charset="0"/>
              </a:rPr>
              <a:t>Một vật chuyển động được coi là một chất điểm nếu kích thước của nó rất nhỏ so với độ dài đường đi (hoặc so với khoảng cách mà ta đề cập đến)</a:t>
            </a:r>
            <a:endParaRPr 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9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6FA25B40-A6A1-4963-AEE8-C9206385F149}"/>
              </a:ext>
            </a:extLst>
          </p:cNvPr>
          <p:cNvSpPr/>
          <p:nvPr/>
        </p:nvSpPr>
        <p:spPr>
          <a:xfrm>
            <a:off x="1447800" y="5486400"/>
            <a:ext cx="7162800" cy="1143000"/>
          </a:xfrm>
          <a:prstGeom prst="rect">
            <a:avLst/>
          </a:prstGeom>
          <a:ln>
            <a:prstDash val="sysDash"/>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en-US" sz="2400" b="0" dirty="0">
                <a:solidFill>
                  <a:srgbClr val="FFFF00"/>
                </a:solidFill>
                <a:latin typeface="Arial" panose="020B0604020202020204" pitchFamily="34" charset="0"/>
                <a:cs typeface="Arial" panose="020B0604020202020204" pitchFamily="34" charset="0"/>
              </a:rPr>
              <a:t>Tập hợp tất cả các vị trí của một chất điểm chuyển động tạo ra một đường nhất định. Đường đó gọi là quỹ đạo</a:t>
            </a:r>
            <a:endParaRPr lang="en-US" sz="2400" dirty="0">
              <a:solidFill>
                <a:srgbClr val="FFFF00"/>
              </a:solidFill>
              <a:latin typeface="Arial" panose="020B0604020202020204" pitchFamily="34" charset="0"/>
              <a:cs typeface="Arial" panose="020B0604020202020204" pitchFamily="34" charset="0"/>
            </a:endParaRPr>
          </a:p>
        </p:txBody>
      </p:sp>
      <p:pic>
        <p:nvPicPr>
          <p:cNvPr id="3" name="Picture 2" descr="Diagram, schematic&#10;&#10;Description automatically generated">
            <a:extLst>
              <a:ext uri="{FF2B5EF4-FFF2-40B4-BE49-F238E27FC236}">
                <a16:creationId xmlns="" xmlns:a16="http://schemas.microsoft.com/office/drawing/2014/main" id="{501B9091-4846-4620-B243-BC20C3F4E9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69" b="9247"/>
          <a:stretch/>
        </p:blipFill>
        <p:spPr>
          <a:xfrm>
            <a:off x="5219132" y="2071136"/>
            <a:ext cx="3738990" cy="2730381"/>
          </a:xfrm>
          <a:prstGeom prst="rect">
            <a:avLst/>
          </a:prstGeom>
          <a:ln>
            <a:noFill/>
          </a:ln>
          <a:effectLst>
            <a:softEdge rad="112500"/>
          </a:effectLst>
        </p:spPr>
      </p:pic>
      <p:sp>
        <p:nvSpPr>
          <p:cNvPr id="24" name="Rounded Rectangle 23"/>
          <p:cNvSpPr/>
          <p:nvPr/>
        </p:nvSpPr>
        <p:spPr>
          <a:xfrm>
            <a:off x="1447800" y="457200"/>
            <a:ext cx="6781800" cy="91440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u="sng" dirty="0" smtClean="0">
                <a:solidFill>
                  <a:srgbClr val="FFFF00"/>
                </a:solidFill>
                <a:latin typeface="Arial" panose="020B0604020202020204" pitchFamily="34" charset="0"/>
                <a:cs typeface="Arial" panose="020B0604020202020204" pitchFamily="34" charset="0"/>
              </a:rPr>
              <a:t>I. Chuyển động cơ. Chất điểm</a:t>
            </a:r>
            <a:endParaRPr lang="en-US" sz="3200" u="sng" dirty="0">
              <a:solidFill>
                <a:srgbClr val="FFFF00"/>
              </a:solidFill>
              <a:latin typeface="Arial" panose="020B0604020202020204" pitchFamily="34" charset="0"/>
              <a:cs typeface="Arial" panose="020B0604020202020204" pitchFamily="34" charset="0"/>
            </a:endParaRPr>
          </a:p>
        </p:txBody>
      </p:sp>
      <p:sp>
        <p:nvSpPr>
          <p:cNvPr id="26" name="Text Box 5">
            <a:extLst>
              <a:ext uri="{FF2B5EF4-FFF2-40B4-BE49-F238E27FC236}">
                <a16:creationId xmlns="" xmlns:a16="http://schemas.microsoft.com/office/drawing/2014/main" id="{807001D4-90B4-4006-BB83-0B752C489419}"/>
              </a:ext>
            </a:extLst>
          </p:cNvPr>
          <p:cNvSpPr txBox="1">
            <a:spLocks noChangeArrowheads="1"/>
          </p:cNvSpPr>
          <p:nvPr/>
        </p:nvSpPr>
        <p:spPr bwMode="auto">
          <a:xfrm>
            <a:off x="1752600" y="1367135"/>
            <a:ext cx="335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u="sng" dirty="0"/>
              <a:t>3</a:t>
            </a:r>
            <a:r>
              <a:rPr lang="en-US" altLang="en-US" sz="2400" u="sng" dirty="0" smtClean="0"/>
              <a:t>. </a:t>
            </a:r>
            <a:r>
              <a:rPr lang="en-US" altLang="en-US" sz="2400" u="sng" dirty="0"/>
              <a:t>Q</a:t>
            </a:r>
            <a:r>
              <a:rPr lang="en-US" altLang="en-US" sz="2400" u="sng" dirty="0" smtClean="0"/>
              <a:t>uỹ đạo</a:t>
            </a:r>
            <a:r>
              <a:rPr lang="en-US" altLang="en-US" sz="2400" b="0" dirty="0"/>
              <a:t>.</a:t>
            </a:r>
            <a:endParaRPr lang="en-US" altLang="en-US" sz="2200" b="0" dirty="0"/>
          </a:p>
        </p:txBody>
      </p:sp>
      <p:sp>
        <p:nvSpPr>
          <p:cNvPr id="4" name="Cloud Callout 3"/>
          <p:cNvSpPr/>
          <p:nvPr/>
        </p:nvSpPr>
        <p:spPr>
          <a:xfrm>
            <a:off x="381000" y="1870660"/>
            <a:ext cx="4914900" cy="2625140"/>
          </a:xfrm>
          <a:prstGeom prst="cloudCallout">
            <a:avLst>
              <a:gd name="adj1" fmla="val 34868"/>
              <a:gd name="adj2" fmla="val 47125"/>
            </a:avLst>
          </a:prstGeom>
        </p:spPr>
        <p:style>
          <a:lnRef idx="3">
            <a:schemeClr val="lt1"/>
          </a:lnRef>
          <a:fillRef idx="1">
            <a:schemeClr val="accent6"/>
          </a:fillRef>
          <a:effectRef idx="1">
            <a:schemeClr val="accent6"/>
          </a:effectRef>
          <a:fontRef idx="minor">
            <a:schemeClr val="lt1"/>
          </a:fontRef>
        </p:style>
        <p:txBody>
          <a:bodyPr rtlCol="0" anchor="ctr"/>
          <a:lstStyle/>
          <a:p>
            <a:pPr algn="just"/>
            <a:endParaRPr lang="en-US" dirty="0" smtClean="0">
              <a:solidFill>
                <a:srgbClr val="FFFF00"/>
              </a:solidFill>
              <a:latin typeface="Arial" panose="020B0604020202020204" pitchFamily="34" charset="0"/>
              <a:cs typeface="Arial" panose="020B0604020202020204" pitchFamily="34" charset="0"/>
            </a:endParaRPr>
          </a:p>
          <a:p>
            <a:pPr algn="just"/>
            <a:r>
              <a:rPr lang="en-US" dirty="0" smtClean="0">
                <a:solidFill>
                  <a:schemeClr val="tx1"/>
                </a:solidFill>
                <a:latin typeface="Arial" panose="020B0604020202020204" pitchFamily="34" charset="0"/>
                <a:cs typeface="Arial" panose="020B0604020202020204" pitchFamily="34" charset="0"/>
              </a:rPr>
              <a:t> Khi </a:t>
            </a:r>
            <a:r>
              <a:rPr lang="en-US" dirty="0">
                <a:solidFill>
                  <a:schemeClr val="tx1"/>
                </a:solidFill>
                <a:latin typeface="Arial" panose="020B0604020202020204" pitchFamily="34" charset="0"/>
                <a:cs typeface="Arial" panose="020B0604020202020204" pitchFamily="34" charset="0"/>
              </a:rPr>
              <a:t>chuyển động, trái đất đã vạch ra một đường trong không gian là một hình elip gần tròn. Đường elip đó người ta gọi là qũy đạo. Vậy khái quát hơn quỹ đạo là gì?</a:t>
            </a:r>
            <a:endParaRPr lang="en-US" dirty="0">
              <a:solidFill>
                <a:schemeClr val="tx1"/>
              </a:solidFill>
            </a:endParaRPr>
          </a:p>
        </p:txBody>
      </p:sp>
      <p:pic>
        <p:nvPicPr>
          <p:cNvPr id="28" name="Picture 12" descr="http://holykaw.alltop.com/wp-content/uploads/2013/03/Fotolia_42267434_Subscription_XXL-472x600.jpg">
            <a:hlinkClick r:id="rId3"/>
            <a:extLst>
              <a:ext uri="{FF2B5EF4-FFF2-40B4-BE49-F238E27FC236}">
                <a16:creationId xmlns="" xmlns:a16="http://schemas.microsoft.com/office/drawing/2014/main" id="{AAD07270-5570-4F41-864D-18BA230A66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7988" y="4308356"/>
            <a:ext cx="1247775" cy="119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291514" y="228600"/>
            <a:ext cx="2319086" cy="4419600"/>
          </a:xfrm>
        </p:spPr>
        <p:txBody>
          <a:bodyPr>
            <a:noAutofit/>
          </a:bodyPr>
          <a:lstStyle/>
          <a:p>
            <a:pPr algn="just"/>
            <a:r>
              <a:rPr lang="en-US" sz="2400" dirty="0">
                <a:solidFill>
                  <a:srgbClr val="FFFF00"/>
                </a:solidFill>
                <a:latin typeface="Arial" panose="020B0604020202020204" pitchFamily="34" charset="0"/>
                <a:cs typeface="Arial" panose="020B0604020202020204" pitchFamily="34" charset="0"/>
              </a:rPr>
              <a:t>Ví dụ </a:t>
            </a:r>
            <a:r>
              <a:rPr lang="en-US" sz="2400" dirty="0" smtClean="0">
                <a:solidFill>
                  <a:srgbClr val="FFFF00"/>
                </a:solidFill>
                <a:latin typeface="Arial" panose="020B0604020202020204" pitchFamily="34" charset="0"/>
                <a:cs typeface="Arial" panose="020B0604020202020204" pitchFamily="34" charset="0"/>
              </a:rPr>
              <a:t>3: </a:t>
            </a:r>
            <a:r>
              <a:rPr lang="en-US" sz="2400" dirty="0">
                <a:solidFill>
                  <a:srgbClr val="FFFF00"/>
                </a:solidFill>
                <a:latin typeface="Arial" panose="020B0604020202020204" pitchFamily="34" charset="0"/>
                <a:cs typeface="Arial" panose="020B0604020202020204" pitchFamily="34" charset="0"/>
              </a:rPr>
              <a:t>Em muốn đến bảo tàng TP.HCM, em phải thao tác thế nào để Google map chỉ đúng đường?</a:t>
            </a:r>
            <a:endParaRPr lang="en-US" sz="2400" dirty="0">
              <a:solidFill>
                <a:srgbClr val="FFFF00"/>
              </a:solidFill>
            </a:endParaRPr>
          </a:p>
        </p:txBody>
      </p:sp>
      <p:pic>
        <p:nvPicPr>
          <p:cNvPr id="5" name="Picture 4">
            <a:extLst>
              <a:ext uri="{FF2B5EF4-FFF2-40B4-BE49-F238E27FC236}">
                <a16:creationId xmlns="" xmlns:a16="http://schemas.microsoft.com/office/drawing/2014/main" id="{1555FE34-5C46-4F5B-91DB-EAC5F1BB00A4}"/>
              </a:ext>
            </a:extLst>
          </p:cNvPr>
          <p:cNvPicPr>
            <a:picLocks noChangeAspect="1"/>
          </p:cNvPicPr>
          <p:nvPr/>
        </p:nvPicPr>
        <p:blipFill rotWithShape="1">
          <a:blip r:embed="rId2"/>
          <a:srcRect l="22797" t="18632" r="3333"/>
          <a:stretch/>
        </p:blipFill>
        <p:spPr>
          <a:xfrm>
            <a:off x="139995" y="228600"/>
            <a:ext cx="5486400" cy="4263981"/>
          </a:xfrm>
          <a:prstGeom prst="rect">
            <a:avLst/>
          </a:prstGeom>
        </p:spPr>
      </p:pic>
      <p:grpSp>
        <p:nvGrpSpPr>
          <p:cNvPr id="7" name="Group 6">
            <a:extLst>
              <a:ext uri="{FF2B5EF4-FFF2-40B4-BE49-F238E27FC236}">
                <a16:creationId xmlns="" xmlns:a16="http://schemas.microsoft.com/office/drawing/2014/main" id="{78D9C948-3823-4C2D-B682-088DA8A955C3}"/>
              </a:ext>
            </a:extLst>
          </p:cNvPr>
          <p:cNvGrpSpPr/>
          <p:nvPr/>
        </p:nvGrpSpPr>
        <p:grpSpPr>
          <a:xfrm>
            <a:off x="304800" y="809676"/>
            <a:ext cx="1691639" cy="4374682"/>
            <a:chOff x="2468880" y="2178518"/>
            <a:chExt cx="1691639" cy="4374682"/>
          </a:xfrm>
        </p:grpSpPr>
        <p:sp>
          <p:nvSpPr>
            <p:cNvPr id="8" name="Oval 7">
              <a:extLst>
                <a:ext uri="{FF2B5EF4-FFF2-40B4-BE49-F238E27FC236}">
                  <a16:creationId xmlns="" xmlns:a16="http://schemas.microsoft.com/office/drawing/2014/main" id="{98EA15B1-9088-4911-BA61-C6E9FA035716}"/>
                </a:ext>
              </a:extLst>
            </p:cNvPr>
            <p:cNvSpPr/>
            <p:nvPr/>
          </p:nvSpPr>
          <p:spPr bwMode="auto">
            <a:xfrm>
              <a:off x="2590801" y="2178518"/>
              <a:ext cx="1447799" cy="12192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anose="020B0604020202020204" pitchFamily="34" charset="0"/>
              </a:endParaRPr>
            </a:p>
          </p:txBody>
        </p:sp>
        <p:grpSp>
          <p:nvGrpSpPr>
            <p:cNvPr id="9" name="Group 8">
              <a:extLst>
                <a:ext uri="{FF2B5EF4-FFF2-40B4-BE49-F238E27FC236}">
                  <a16:creationId xmlns="" xmlns:a16="http://schemas.microsoft.com/office/drawing/2014/main" id="{ACB69A54-A3CE-4080-B48D-EC410E834F56}"/>
                </a:ext>
              </a:extLst>
            </p:cNvPr>
            <p:cNvGrpSpPr/>
            <p:nvPr/>
          </p:nvGrpSpPr>
          <p:grpSpPr>
            <a:xfrm>
              <a:off x="2468880" y="3374457"/>
              <a:ext cx="1691639" cy="3178743"/>
              <a:chOff x="4912358" y="3048000"/>
              <a:chExt cx="1785620" cy="3505200"/>
            </a:xfrm>
          </p:grpSpPr>
          <p:cxnSp>
            <p:nvCxnSpPr>
              <p:cNvPr id="10" name="Straight Arrow Connector 9">
                <a:extLst>
                  <a:ext uri="{FF2B5EF4-FFF2-40B4-BE49-F238E27FC236}">
                    <a16:creationId xmlns="" xmlns:a16="http://schemas.microsoft.com/office/drawing/2014/main" id="{AC3AB0A9-667A-47E0-AD93-8A81108DA0D5}"/>
                  </a:ext>
                </a:extLst>
              </p:cNvPr>
              <p:cNvCxnSpPr/>
              <p:nvPr/>
            </p:nvCxnSpPr>
            <p:spPr bwMode="auto">
              <a:xfrm flipV="1">
                <a:off x="5829300" y="3048000"/>
                <a:ext cx="0" cy="304800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Rounded Corners 20">
                <a:extLst>
                  <a:ext uri="{FF2B5EF4-FFF2-40B4-BE49-F238E27FC236}">
                    <a16:creationId xmlns="" xmlns:a16="http://schemas.microsoft.com/office/drawing/2014/main" id="{B52F2169-ED72-4EF0-98C7-11D7B8A30A65}"/>
                  </a:ext>
                </a:extLst>
              </p:cNvPr>
              <p:cNvSpPr/>
              <p:nvPr/>
            </p:nvSpPr>
            <p:spPr bwMode="auto">
              <a:xfrm>
                <a:off x="4912358" y="6096000"/>
                <a:ext cx="1785620" cy="4572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t>Vật làm mốc</a:t>
                </a:r>
                <a:endParaRPr kumimoji="0" lang="en-US" sz="1800" b="1" i="0" u="none" strike="noStrike" cap="none" normalizeH="0" baseline="0">
                  <a:ln>
                    <a:noFill/>
                  </a:ln>
                  <a:solidFill>
                    <a:schemeClr val="tx1"/>
                  </a:solidFill>
                  <a:effectLst/>
                  <a:latin typeface="Arial" panose="020B0604020202020204" pitchFamily="34" charset="0"/>
                </a:endParaRPr>
              </a:p>
            </p:txBody>
          </p:sp>
        </p:grpSp>
      </p:grpSp>
      <p:grpSp>
        <p:nvGrpSpPr>
          <p:cNvPr id="23" name="Group 22"/>
          <p:cNvGrpSpPr/>
          <p:nvPr/>
        </p:nvGrpSpPr>
        <p:grpSpPr>
          <a:xfrm>
            <a:off x="2371451" y="1311613"/>
            <a:ext cx="1447800" cy="3887428"/>
            <a:chOff x="2371451" y="1311613"/>
            <a:chExt cx="1447800" cy="3887428"/>
          </a:xfrm>
        </p:grpSpPr>
        <p:grpSp>
          <p:nvGrpSpPr>
            <p:cNvPr id="18" name="Group 17">
              <a:extLst>
                <a:ext uri="{FF2B5EF4-FFF2-40B4-BE49-F238E27FC236}">
                  <a16:creationId xmlns="" xmlns:a16="http://schemas.microsoft.com/office/drawing/2014/main" id="{10708EBB-AC7E-446E-A29E-BD8FBFE71E4F}"/>
                </a:ext>
              </a:extLst>
            </p:cNvPr>
            <p:cNvGrpSpPr/>
            <p:nvPr/>
          </p:nvGrpSpPr>
          <p:grpSpPr>
            <a:xfrm>
              <a:off x="2371451" y="1693841"/>
              <a:ext cx="1447800" cy="3505200"/>
              <a:chOff x="5105400" y="3328416"/>
              <a:chExt cx="1447800" cy="3224784"/>
            </a:xfrm>
          </p:grpSpPr>
          <p:cxnSp>
            <p:nvCxnSpPr>
              <p:cNvPr id="19" name="Straight Arrow Connector 18">
                <a:extLst>
                  <a:ext uri="{FF2B5EF4-FFF2-40B4-BE49-F238E27FC236}">
                    <a16:creationId xmlns="" xmlns:a16="http://schemas.microsoft.com/office/drawing/2014/main" id="{BC741D13-6929-4608-BE3A-954E770ECC1C}"/>
                  </a:ext>
                </a:extLst>
              </p:cNvPr>
              <p:cNvCxnSpPr/>
              <p:nvPr/>
            </p:nvCxnSpPr>
            <p:spPr bwMode="auto">
              <a:xfrm flipV="1">
                <a:off x="5829300" y="3328416"/>
                <a:ext cx="38100" cy="2767584"/>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Rounded Corners 14">
                <a:extLst>
                  <a:ext uri="{FF2B5EF4-FFF2-40B4-BE49-F238E27FC236}">
                    <a16:creationId xmlns="" xmlns:a16="http://schemas.microsoft.com/office/drawing/2014/main" id="{9FFCDB22-887F-492A-AE87-F1F82D3F68CF}"/>
                  </a:ext>
                </a:extLst>
              </p:cNvPr>
              <p:cNvSpPr/>
              <p:nvPr/>
            </p:nvSpPr>
            <p:spPr bwMode="auto">
              <a:xfrm>
                <a:off x="5105400" y="6096000"/>
                <a:ext cx="1447800" cy="4572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anose="020B0604020202020204" pitchFamily="34" charset="0"/>
                  </a:rPr>
                  <a:t>Thước đo</a:t>
                </a:r>
              </a:p>
            </p:txBody>
          </p:sp>
        </p:grpSp>
        <p:sp>
          <p:nvSpPr>
            <p:cNvPr id="21" name="Oval 20">
              <a:extLst>
                <a:ext uri="{FF2B5EF4-FFF2-40B4-BE49-F238E27FC236}">
                  <a16:creationId xmlns="" xmlns:a16="http://schemas.microsoft.com/office/drawing/2014/main" id="{B4C88185-86F4-4CE2-90A8-8F57770364B5}"/>
                </a:ext>
              </a:extLst>
            </p:cNvPr>
            <p:cNvSpPr/>
            <p:nvPr/>
          </p:nvSpPr>
          <p:spPr bwMode="auto">
            <a:xfrm>
              <a:off x="2895600" y="1311613"/>
              <a:ext cx="457200" cy="3048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anose="020B0604020202020204" pitchFamily="34" charset="0"/>
              </a:endParaRPr>
            </a:p>
          </p:txBody>
        </p:sp>
      </p:grpSp>
      <p:pic>
        <p:nvPicPr>
          <p:cNvPr id="22" name="Picture 2" descr="Image result for idea man">
            <a:hlinkClick r:id="rId3"/>
            <a:extLst>
              <a:ext uri="{FF2B5EF4-FFF2-40B4-BE49-F238E27FC236}">
                <a16:creationId xmlns="" xmlns:a16="http://schemas.microsoft.com/office/drawing/2014/main" id="{94FFDFD8-1BFB-41BC-896F-CFDD379430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362" t="1642" r="29018" b="1488"/>
          <a:stretch>
            <a:fillRect/>
          </a:stretch>
        </p:blipFill>
        <p:spPr bwMode="auto">
          <a:xfrm>
            <a:off x="6682879" y="4492581"/>
            <a:ext cx="148235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40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 xmlns:a16="http://schemas.microsoft.com/office/drawing/2014/main" id="{B8692034-00F3-4928-81F9-550268F48E53}"/>
              </a:ext>
            </a:extLst>
          </p:cNvPr>
          <p:cNvSpPr txBox="1">
            <a:spLocks noChangeArrowheads="1"/>
          </p:cNvSpPr>
          <p:nvPr/>
        </p:nvSpPr>
        <p:spPr bwMode="auto">
          <a:xfrm>
            <a:off x="2362200" y="19812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dirty="0"/>
              <a:t>1. Vật làm mốc và thước đo</a:t>
            </a:r>
          </a:p>
        </p:txBody>
      </p:sp>
      <p:sp>
        <p:nvSpPr>
          <p:cNvPr id="5" name="Text Box 18">
            <a:hlinkClick r:id="rId2" action="ppaction://hlinksldjump"/>
            <a:extLst>
              <a:ext uri="{FF2B5EF4-FFF2-40B4-BE49-F238E27FC236}">
                <a16:creationId xmlns="" xmlns:a16="http://schemas.microsoft.com/office/drawing/2014/main" id="{8E13F6AE-F830-4FB0-BCF2-E996DB889D39}"/>
              </a:ext>
            </a:extLst>
          </p:cNvPr>
          <p:cNvSpPr txBox="1">
            <a:spLocks noChangeArrowheads="1"/>
          </p:cNvSpPr>
          <p:nvPr/>
        </p:nvSpPr>
        <p:spPr bwMode="auto">
          <a:xfrm>
            <a:off x="4114800" y="5486400"/>
            <a:ext cx="2286000" cy="457200"/>
          </a:xfrm>
          <a:prstGeom prst="rect">
            <a:avLst/>
          </a:prstGeom>
          <a:solidFill>
            <a:schemeClr val="tx1"/>
          </a:solidFill>
          <a:ln>
            <a:noFill/>
          </a:ln>
          <a:effectLst/>
        </p:spPr>
        <p:txBody>
          <a:bodyPr>
            <a:spAutoFit/>
          </a:bodyPr>
          <a:lstStyle/>
          <a:p>
            <a:pPr>
              <a:spcBef>
                <a:spcPct val="50000"/>
              </a:spcBef>
            </a:pPr>
            <a:r>
              <a:rPr lang="en-US" altLang="en-US" sz="2400" b="0" dirty="0">
                <a:solidFill>
                  <a:schemeClr val="bg1"/>
                </a:solidFill>
              </a:rPr>
              <a:t>Trả lời câu C2.</a:t>
            </a:r>
          </a:p>
        </p:txBody>
      </p:sp>
      <p:sp>
        <p:nvSpPr>
          <p:cNvPr id="6" name="Rounded Rectangle 5"/>
          <p:cNvSpPr/>
          <p:nvPr/>
        </p:nvSpPr>
        <p:spPr>
          <a:xfrm>
            <a:off x="1981200" y="838200"/>
            <a:ext cx="6781800" cy="914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0" indent="0" algn="just" defTabSz="1095376">
              <a:buClr>
                <a:schemeClr val="tx2"/>
              </a:buClr>
              <a:buSzPct val="95000"/>
              <a:defRPr/>
            </a:pPr>
            <a:r>
              <a:rPr lang="en-US" altLang="en-US" sz="2800" dirty="0" smtClean="0">
                <a:solidFill>
                  <a:srgbClr val="FFFF00"/>
                </a:solidFill>
                <a:latin typeface="Arial" panose="020B0604020202020204" pitchFamily="34" charset="0"/>
                <a:cs typeface="Arial" panose="020B0604020202020204" pitchFamily="34" charset="0"/>
              </a:rPr>
              <a:t>II.Cách </a:t>
            </a:r>
            <a:r>
              <a:rPr lang="en-US" altLang="en-US" sz="2800" dirty="0">
                <a:solidFill>
                  <a:srgbClr val="FFFF00"/>
                </a:solidFill>
                <a:latin typeface="Arial" panose="020B0604020202020204" pitchFamily="34" charset="0"/>
                <a:cs typeface="Arial" panose="020B0604020202020204" pitchFamily="34" charset="0"/>
              </a:rPr>
              <a:t>xác định vị trí của vật trong không gian</a:t>
            </a:r>
            <a:endParaRPr lang="en-US" sz="2800" dirty="0">
              <a:solidFill>
                <a:srgbClr val="FFFF00"/>
              </a:solidFill>
              <a:latin typeface="Arial" panose="020B0604020202020204" pitchFamily="34" charset="0"/>
              <a:cs typeface="Arial" panose="020B0604020202020204" pitchFamily="34" charset="0"/>
            </a:endParaRPr>
          </a:p>
        </p:txBody>
      </p:sp>
      <p:sp>
        <p:nvSpPr>
          <p:cNvPr id="7" name="Rectangle 6"/>
          <p:cNvSpPr/>
          <p:nvPr/>
        </p:nvSpPr>
        <p:spPr>
          <a:xfrm>
            <a:off x="2286000" y="2916072"/>
            <a:ext cx="6477000" cy="1884528"/>
          </a:xfrm>
          <a:prstGeom prst="rect">
            <a:avLst/>
          </a:prstGeom>
          <a:ln>
            <a:prstDash val="sysDash"/>
          </a:ln>
        </p:spPr>
        <p:style>
          <a:lnRef idx="3">
            <a:schemeClr val="lt1"/>
          </a:lnRef>
          <a:fillRef idx="1">
            <a:schemeClr val="accent3"/>
          </a:fillRef>
          <a:effectRef idx="1">
            <a:schemeClr val="accent3"/>
          </a:effectRef>
          <a:fontRef idx="minor">
            <a:schemeClr val="lt1"/>
          </a:fontRef>
        </p:style>
        <p:txBody>
          <a:bodyPr rtlCol="0" anchor="ctr"/>
          <a:lstStyle/>
          <a:p>
            <a:pPr algn="just"/>
            <a:r>
              <a:rPr lang="en-US" altLang="en-US" sz="2400" b="0" dirty="0">
                <a:solidFill>
                  <a:srgbClr val="FFFF00"/>
                </a:solidFill>
                <a:latin typeface="Arial" panose="020B0604020202020204" pitchFamily="34" charset="0"/>
                <a:cs typeface="Arial" panose="020B0604020202020204" pitchFamily="34" charset="0"/>
              </a:rPr>
              <a:t>Nếu đã biết đường đi (quỹ đạo) của vật ta chỉ cần chọn một vật mốc và một chiều dương trên đường đó là có thể xác định được vị trí của vật bằng cách dùng một cái thước đo khoảng cách từ vật làm mốc đến vật</a:t>
            </a:r>
            <a:endParaRPr 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64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6&quot;/&gt;&lt;/object&gt;&lt;object type=&quot;3&quot; unique_id=&quot;10035&quot;&gt;&lt;property id=&quot;20148&quot; value=&quot;5&quot;/&gt;&lt;property id=&quot;20300&quot; value=&quot;Slide 4&quot;/&gt;&lt;property id=&quot;20307&quot; value=&quot;257&quot;/&gt;&lt;/object&gt;&lt;object type=&quot;3&quot; unique_id=&quot;10036&quot;&gt;&lt;property id=&quot;20148&quot; value=&quot;5&quot;/&gt;&lt;property id=&quot;20300&quot; value=&quot;Slide 5&quot;/&gt;&lt;property id=&quot;20307&quot; value=&quot;258&quot;/&gt;&lt;/object&gt;&lt;object type=&quot;3&quot; unique_id=&quot;10047&quot;&gt;&lt;property id=&quot;20148&quot; value=&quot;5&quot;/&gt;&lt;property id=&quot;20300&quot; value=&quot;Slide 6&quot;/&gt;&lt;property id=&quot;20307&quot; value=&quot;259&quot;/&gt;&lt;/object&gt;&lt;object type=&quot;3&quot; unique_id=&quot;10048&quot;&gt;&lt;property id=&quot;20148&quot; value=&quot;5&quot;/&gt;&lt;property id=&quot;20300&quot; value=&quot;Slide 7&quot;/&gt;&lt;property id=&quot;20307&quot; value=&quot;260&quot;/&gt;&lt;/object&gt;&lt;object type=&quot;3&quot; unique_id=&quot;10091&quot;&gt;&lt;property id=&quot;20148&quot; value=&quot;5&quot;/&gt;&lt;property id=&quot;20300&quot; value=&quot;Slide 8&quot;/&gt;&lt;property id=&quot;20307&quot; value=&quot;261&quot;/&gt;&lt;/object&gt;&lt;object type=&quot;3&quot; unique_id=&quot;10092&quot;&gt;&lt;property id=&quot;20148&quot; value=&quot;5&quot;/&gt;&lt;property id=&quot;20300&quot; value=&quot;Slide 9&quot;/&gt;&lt;property id=&quot;20307&quot; value=&quot;262&quot;/&gt;&lt;/object&gt;&lt;object type=&quot;3&quot; unique_id=&quot;10093&quot;&gt;&lt;property id=&quot;20148&quot; value=&quot;5&quot;/&gt;&lt;property id=&quot;20300&quot; value=&quot;Slide 11&quot;/&gt;&lt;property id=&quot;20307&quot; value=&quot;263&quot;/&gt;&lt;/object&gt;&lt;object type=&quot;3&quot; unique_id=&quot;10114&quot;&gt;&lt;property id=&quot;20148&quot; value=&quot;5&quot;/&gt;&lt;property id=&quot;20300&quot; value=&quot;Slide 3&quot;/&gt;&lt;property id=&quot;20307&quot; value=&quot;264&quot;/&gt;&lt;/object&gt;&lt;object type=&quot;3&quot; unique_id=&quot;10159&quot;&gt;&lt;property id=&quot;20148&quot; value=&quot;5&quot;/&gt;&lt;property id=&quot;20300&quot; value=&quot;Slide 12&quot;/&gt;&lt;property id=&quot;20307&quot; value=&quot;265&quot;/&gt;&lt;/object&gt;&lt;object type=&quot;3&quot; unique_id=&quot;10160&quot;&gt;&lt;property id=&quot;20148&quot; value=&quot;5&quot;/&gt;&lt;property id=&quot;20300&quot; value=&quot;Slide 13&quot;/&gt;&lt;property id=&quot;20307&quot; value=&quot;266&quot;/&gt;&lt;/object&gt;&lt;object type=&quot;3&quot; unique_id=&quot;10200&quot;&gt;&lt;property id=&quot;20148&quot; value=&quot;5&quot;/&gt;&lt;property id=&quot;20300&quot; value=&quot;Slide 14&quot;/&gt;&lt;property id=&quot;20307&quot; value=&quot;267&quot;/&gt;&lt;/object&gt;&lt;object type=&quot;3&quot; unique_id=&quot;10201&quot;&gt;&lt;property id=&quot;20148&quot; value=&quot;5&quot;/&gt;&lt;property id=&quot;20300&quot; value=&quot;Slide 15&quot;/&gt;&lt;property id=&quot;20307&quot; value=&quot;268&quot;/&gt;&lt;/object&gt;&lt;object type=&quot;3&quot; unique_id=&quot;10202&quot;&gt;&lt;property id=&quot;20148&quot; value=&quot;5&quot;/&gt;&lt;property id=&quot;20300&quot; value=&quot;Slide 16&quot;/&gt;&lt;property id=&quot;20307&quot; value=&quot;269&quot;/&gt;&lt;/object&gt;&lt;object type=&quot;3&quot; unique_id=&quot;10267&quot;&gt;&lt;property id=&quot;20148&quot; value=&quot;5&quot;/&gt;&lt;property id=&quot;20300&quot; value=&quot;Slide 10&quot;/&gt;&lt;property id=&quot;20307&quot; value=&quot;270&quot;/&gt;&lt;/object&gt;&lt;object type=&quot;3&quot; unique_id=&quot;10353&quot;&gt;&lt;property id=&quot;20148&quot; value=&quot;5&quot;/&gt;&lt;property id=&quot;20300&quot; value=&quot;Slide 1&quot;/&gt;&lt;property id=&quot;20307&quot; value=&quot;27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Badg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1257</TotalTime>
  <Words>792</Words>
  <Application>Microsoft Office PowerPoint</Application>
  <PresentationFormat>On-screen Show (4:3)</PresentationFormat>
  <Paragraphs>97</Paragraphs>
  <Slides>20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ＭＳ Ｐゴシック</vt:lpstr>
      <vt:lpstr>#9Slide02 Noi dung rat dai</vt:lpstr>
      <vt:lpstr>#9Slide02 Tieu de rat dai 01</vt:lpstr>
      <vt:lpstr>Arial</vt:lpstr>
      <vt:lpstr>Gill Sans MT</vt:lpstr>
      <vt:lpstr>Impact</vt:lpstr>
      <vt:lpstr>Badge</vt:lpstr>
      <vt:lpstr>Equation</vt:lpstr>
      <vt:lpstr>VẬT LÝ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Edu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Can_Hoi</dc:creator>
  <cp:lastModifiedBy>WINDOWS</cp:lastModifiedBy>
  <cp:revision>71</cp:revision>
  <dcterms:created xsi:type="dcterms:W3CDTF">2010-07-02T02:50:11Z</dcterms:created>
  <dcterms:modified xsi:type="dcterms:W3CDTF">2021-09-05T15:41:14Z</dcterms:modified>
</cp:coreProperties>
</file>