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327" r:id="rId3"/>
    <p:sldId id="328" r:id="rId4"/>
    <p:sldId id="330" r:id="rId5"/>
    <p:sldId id="257" r:id="rId6"/>
    <p:sldId id="262" r:id="rId7"/>
    <p:sldId id="261" r:id="rId8"/>
    <p:sldId id="316" r:id="rId9"/>
    <p:sldId id="318" r:id="rId10"/>
    <p:sldId id="325" r:id="rId11"/>
    <p:sldId id="332" r:id="rId12"/>
    <p:sldId id="269" r:id="rId13"/>
    <p:sldId id="331" r:id="rId14"/>
    <p:sldId id="270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00" y="48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085C9-1870-47BC-887B-C3EAB5255B2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400CF-DF6E-4BE3-B959-E77A9384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3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1413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096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00CF-DF6E-4BE3-B959-E77A93849A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38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0400CF-DF6E-4BE3-B959-E77A93849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115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0400CF-DF6E-4BE3-B959-E77A93849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55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58.wmf"/><Relationship Id="rId3" Type="http://schemas.openxmlformats.org/officeDocument/2006/relationships/image" Target="../media/image55.png"/><Relationship Id="rId7" Type="http://schemas.openxmlformats.org/officeDocument/2006/relationships/image" Target="../media/image56.png"/><Relationship Id="rId12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560.png"/><Relationship Id="rId5" Type="http://schemas.openxmlformats.org/officeDocument/2006/relationships/image" Target="../media/image13.png"/><Relationship Id="rId10" Type="http://schemas.openxmlformats.org/officeDocument/2006/relationships/image" Target="../media/image55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5.png"/><Relationship Id="rId21" Type="http://schemas.openxmlformats.org/officeDocument/2006/relationships/oleObject" Target="../embeddings/oleObject4.bin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5.png"/><Relationship Id="rId20" Type="http://schemas.openxmlformats.org/officeDocument/2006/relationships/image" Target="../media/image5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60.png"/><Relationship Id="rId24" Type="http://schemas.openxmlformats.org/officeDocument/2006/relationships/image" Target="../media/image60.wmf"/><Relationship Id="rId5" Type="http://schemas.openxmlformats.org/officeDocument/2006/relationships/image" Target="../media/image13.png"/><Relationship Id="rId15" Type="http://schemas.openxmlformats.org/officeDocument/2006/relationships/image" Target="../media/image64.png"/><Relationship Id="rId23" Type="http://schemas.openxmlformats.org/officeDocument/2006/relationships/oleObject" Target="../embeddings/oleObject5.bin"/><Relationship Id="rId10" Type="http://schemas.openxmlformats.org/officeDocument/2006/relationships/image" Target="../media/image59.png"/><Relationship Id="rId19" Type="http://schemas.openxmlformats.org/officeDocument/2006/relationships/oleObject" Target="../embeddings/oleObject3.bin"/><Relationship Id="rId4" Type="http://schemas.microsoft.com/office/2007/relationships/hdphoto" Target="../media/hdphoto1.wdp"/><Relationship Id="rId14" Type="http://schemas.openxmlformats.org/officeDocument/2006/relationships/image" Target="../media/image63.png"/><Relationship Id="rId22" Type="http://schemas.openxmlformats.org/officeDocument/2006/relationships/image" Target="../media/image5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10" Type="http://schemas.openxmlformats.org/officeDocument/2006/relationships/image" Target="../media/image76.svg"/><Relationship Id="rId4" Type="http://schemas.openxmlformats.org/officeDocument/2006/relationships/image" Target="../media/image70.svg"/><Relationship Id="rId9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svg"/><Relationship Id="rId7" Type="http://schemas.openxmlformats.org/officeDocument/2006/relationships/image" Target="../media/image74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svg"/><Relationship Id="rId4" Type="http://schemas.openxmlformats.org/officeDocument/2006/relationships/image" Target="../media/image71.png"/><Relationship Id="rId9" Type="http://schemas.openxmlformats.org/officeDocument/2006/relationships/image" Target="../media/image7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8.svg"/><Relationship Id="rId7" Type="http://schemas.openxmlformats.org/officeDocument/2006/relationships/image" Target="../media/image80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8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11.png"/><Relationship Id="rId21" Type="http://schemas.openxmlformats.org/officeDocument/2006/relationships/image" Target="../media/image27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wmf"/><Relationship Id="rId19" Type="http://schemas.openxmlformats.org/officeDocument/2006/relationships/image" Target="../media/image25.png"/><Relationship Id="rId4" Type="http://schemas.openxmlformats.org/officeDocument/2006/relationships/image" Target="../media/image12.sv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40.png"/><Relationship Id="rId7" Type="http://schemas.openxmlformats.org/officeDocument/2006/relationships/image" Target="../media/image1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200.png"/><Relationship Id="rId4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30.pn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2" Type="http://schemas.openxmlformats.org/officeDocument/2006/relationships/image" Target="../media/image43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14.svg"/><Relationship Id="rId15" Type="http://schemas.openxmlformats.org/officeDocument/2006/relationships/image" Target="../media/image450.png"/><Relationship Id="rId10" Type="http://schemas.openxmlformats.org/officeDocument/2006/relationships/image" Target="../media/image49.png"/><Relationship Id="rId4" Type="http://schemas.openxmlformats.org/officeDocument/2006/relationships/image" Target="../media/image13.png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0.png"/><Relationship Id="rId3" Type="http://schemas.openxmlformats.org/officeDocument/2006/relationships/image" Target="../media/image40.png"/><Relationship Id="rId12" Type="http://schemas.openxmlformats.org/officeDocument/2006/relationships/image" Target="../media/image35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11" Type="http://schemas.openxmlformats.org/officeDocument/2006/relationships/image" Target="../media/image340.png"/><Relationship Id="rId5" Type="http://schemas.openxmlformats.org/officeDocument/2006/relationships/image" Target="../media/image53.png"/><Relationship Id="rId4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"/>
          </a:blip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2477" y="72837"/>
            <a:ext cx="2140185" cy="195648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95169" y="2219841"/>
            <a:ext cx="15931692" cy="7395497"/>
            <a:chOff x="0" y="0"/>
            <a:chExt cx="7620000" cy="29422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20000" cy="2939700"/>
            </a:xfrm>
            <a:custGeom>
              <a:avLst/>
              <a:gdLst/>
              <a:ahLst/>
              <a:cxnLst/>
              <a:rect l="l" t="t" r="r" b="b"/>
              <a:pathLst>
                <a:path w="7620000" h="2939700">
                  <a:moveTo>
                    <a:pt x="7620000" y="2081180"/>
                  </a:moveTo>
                  <a:lnTo>
                    <a:pt x="7620000" y="222250"/>
                  </a:lnTo>
                  <a:cubicBezTo>
                    <a:pt x="7620000" y="100330"/>
                    <a:pt x="7519670" y="0"/>
                    <a:pt x="7397750" y="0"/>
                  </a:cubicBezTo>
                  <a:lnTo>
                    <a:pt x="222250" y="0"/>
                  </a:lnTo>
                  <a:cubicBezTo>
                    <a:pt x="100330" y="0"/>
                    <a:pt x="0" y="100330"/>
                    <a:pt x="0" y="222250"/>
                  </a:cubicBezTo>
                  <a:lnTo>
                    <a:pt x="0" y="2079910"/>
                  </a:lnTo>
                  <a:cubicBezTo>
                    <a:pt x="0" y="2203100"/>
                    <a:pt x="100330" y="2302160"/>
                    <a:pt x="222250" y="2302160"/>
                  </a:cubicBezTo>
                  <a:lnTo>
                    <a:pt x="3547110" y="2302160"/>
                  </a:lnTo>
                  <a:lnTo>
                    <a:pt x="3808730" y="2939700"/>
                  </a:lnTo>
                  <a:lnTo>
                    <a:pt x="4070350" y="2302160"/>
                  </a:lnTo>
                  <a:lnTo>
                    <a:pt x="7395210" y="2302160"/>
                  </a:lnTo>
                  <a:cubicBezTo>
                    <a:pt x="7519670" y="2303430"/>
                    <a:pt x="7620000" y="2204370"/>
                    <a:pt x="7620000" y="2081180"/>
                  </a:cubicBezTo>
                  <a:lnTo>
                    <a:pt x="7620000" y="2081180"/>
                  </a:lnTo>
                  <a:close/>
                </a:path>
              </a:pathLst>
            </a:custGeom>
            <a:solidFill>
              <a:srgbClr val="497FB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AutoShape 8"/>
          <p:cNvSpPr/>
          <p:nvPr/>
        </p:nvSpPr>
        <p:spPr>
          <a:xfrm>
            <a:off x="1219200" y="7288282"/>
            <a:ext cx="3195240" cy="0"/>
          </a:xfrm>
          <a:prstGeom prst="line">
            <a:avLst/>
          </a:prstGeom>
          <a:ln w="4762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14406960" y="2101758"/>
            <a:ext cx="3195240" cy="0"/>
          </a:xfrm>
          <a:prstGeom prst="line">
            <a:avLst/>
          </a:prstGeom>
          <a:ln w="4762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242980" y="-11397"/>
            <a:ext cx="2045020" cy="20229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48" y="8570392"/>
            <a:ext cx="1802116" cy="16918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996953" y="8206246"/>
            <a:ext cx="2374612" cy="208075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29043" y="2400300"/>
            <a:ext cx="16633465" cy="6083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6000" b="1" kern="0" dirty="0">
                <a:solidFill>
                  <a:schemeClr val="bg1"/>
                </a:solidFill>
                <a:latin typeface="Arial"/>
                <a:cs typeface="Arial"/>
                <a:sym typeface="Anton"/>
              </a:rPr>
              <a:t>CHÀO MỪNG CÁC THẦY CÔ VÀ CÁC EM ĐẾN VỚI BUỔI HỌC NGÀY HÔM NAY!</a:t>
            </a:r>
          </a:p>
          <a:p>
            <a:pPr algn="ctr">
              <a:lnSpc>
                <a:spcPct val="150000"/>
              </a:lnSpc>
              <a:defRPr/>
            </a:pPr>
            <a:endParaRPr lang="en-US" sz="2800" b="1" kern="0" dirty="0">
              <a:solidFill>
                <a:schemeClr val="bg1"/>
              </a:solidFill>
              <a:latin typeface="Arial"/>
              <a:cs typeface="Arial"/>
              <a:sym typeface="Anton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3600" b="1" kern="0" dirty="0">
                <a:solidFill>
                  <a:srgbClr val="FFFF00"/>
                </a:solidFill>
                <a:latin typeface="Arial"/>
                <a:cs typeface="Arial"/>
                <a:sym typeface="Anton"/>
              </a:rPr>
              <a:t>BÀI 24: PHÉP NHÂN VÀ PHÉP CHIA PHÂN THỨC ĐẠI SỐ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600" b="1" kern="0" dirty="0" err="1">
                <a:solidFill>
                  <a:srgbClr val="FFFF00"/>
                </a:solidFill>
                <a:latin typeface="Arial"/>
                <a:cs typeface="Arial"/>
                <a:sym typeface="Anton"/>
              </a:rPr>
              <a:t>Giáo</a:t>
            </a:r>
            <a:r>
              <a:rPr lang="en-US" sz="3600" b="1" kern="0" dirty="0">
                <a:solidFill>
                  <a:srgbClr val="FFFF00"/>
                </a:solidFill>
                <a:latin typeface="Arial"/>
                <a:cs typeface="Arial"/>
                <a:sym typeface="Anton"/>
              </a:rPr>
              <a:t> </a:t>
            </a:r>
            <a:r>
              <a:rPr lang="en-US" sz="3600" b="1" kern="0" dirty="0" err="1">
                <a:solidFill>
                  <a:srgbClr val="FFFF00"/>
                </a:solidFill>
                <a:latin typeface="Arial"/>
                <a:cs typeface="Arial"/>
                <a:sym typeface="Anton"/>
              </a:rPr>
              <a:t>viên</a:t>
            </a:r>
            <a:r>
              <a:rPr lang="en-US" sz="3600" b="1" kern="0" dirty="0">
                <a:solidFill>
                  <a:srgbClr val="FFFF00"/>
                </a:solidFill>
                <a:latin typeface="Arial"/>
                <a:cs typeface="Arial"/>
                <a:sym typeface="Anton"/>
              </a:rPr>
              <a:t>:……………….….  </a:t>
            </a:r>
            <a:r>
              <a:rPr lang="en-US" sz="3600" b="1" kern="0" dirty="0" err="1">
                <a:solidFill>
                  <a:srgbClr val="FFFF00"/>
                </a:solidFill>
                <a:latin typeface="Arial"/>
                <a:cs typeface="Arial"/>
                <a:sym typeface="Anton"/>
              </a:rPr>
              <a:t>huyện</a:t>
            </a:r>
            <a:r>
              <a:rPr lang="en-US" sz="3600" b="1" kern="0" dirty="0">
                <a:solidFill>
                  <a:srgbClr val="FFFF00"/>
                </a:solidFill>
                <a:latin typeface="Arial"/>
                <a:cs typeface="Arial"/>
                <a:sym typeface="Anton"/>
              </a:rPr>
              <a:t> </a:t>
            </a:r>
            <a:r>
              <a:rPr lang="en-US" sz="3600" b="1" kern="0" dirty="0" err="1">
                <a:solidFill>
                  <a:srgbClr val="FFFF00"/>
                </a:solidFill>
                <a:latin typeface="Arial"/>
                <a:cs typeface="Arial"/>
                <a:sym typeface="Anton"/>
              </a:rPr>
              <a:t>Thuận</a:t>
            </a:r>
            <a:r>
              <a:rPr lang="en-US" sz="3600" b="1" kern="0" dirty="0">
                <a:solidFill>
                  <a:srgbClr val="FFFF00"/>
                </a:solidFill>
                <a:latin typeface="Arial"/>
                <a:cs typeface="Arial"/>
                <a:sym typeface="Anton"/>
              </a:rPr>
              <a:t> Thành</a:t>
            </a:r>
          </a:p>
          <a:p>
            <a:pPr algn="ctr">
              <a:lnSpc>
                <a:spcPct val="150000"/>
              </a:lnSpc>
              <a:defRPr/>
            </a:pPr>
            <a:endParaRPr lang="en-US" sz="3600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538018" y="1101666"/>
            <a:ext cx="6586071" cy="2041456"/>
            <a:chOff x="7162800" y="539360"/>
            <a:chExt cx="4648200" cy="2041456"/>
          </a:xfrm>
        </p:grpSpPr>
        <p:grpSp>
          <p:nvGrpSpPr>
            <p:cNvPr id="21" name="Group 6"/>
            <p:cNvGrpSpPr/>
            <p:nvPr/>
          </p:nvGrpSpPr>
          <p:grpSpPr>
            <a:xfrm>
              <a:off x="7162800" y="539360"/>
              <a:ext cx="4648200" cy="1136203"/>
              <a:chOff x="0" y="0"/>
              <a:chExt cx="8385740" cy="2387260"/>
            </a:xfrm>
          </p:grpSpPr>
          <p:sp>
            <p:nvSpPr>
              <p:cNvPr id="26" name="Freeform 7"/>
              <p:cNvSpPr/>
              <p:nvPr/>
            </p:nvSpPr>
            <p:spPr>
              <a:xfrm>
                <a:off x="0" y="0"/>
                <a:ext cx="8385740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7391400" y="539360"/>
              <a:ext cx="4316579" cy="2041456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nl-NL" sz="45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1: Làm tính nhân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7301810" y="9198183"/>
            <a:ext cx="849872" cy="1122507"/>
          </a:xfrm>
          <a:prstGeom prst="rect">
            <a:avLst/>
          </a:prstGeom>
        </p:spPr>
      </p:pic>
      <p:grpSp>
        <p:nvGrpSpPr>
          <p:cNvPr id="50" name="Group 11"/>
          <p:cNvGrpSpPr/>
          <p:nvPr/>
        </p:nvGrpSpPr>
        <p:grpSpPr>
          <a:xfrm>
            <a:off x="16804871" y="723900"/>
            <a:ext cx="1103754" cy="377766"/>
            <a:chOff x="0" y="0"/>
            <a:chExt cx="8385740" cy="2387260"/>
          </a:xfrm>
        </p:grpSpPr>
        <p:sp>
          <p:nvSpPr>
            <p:cNvPr id="51" name="Freeform 12"/>
            <p:cNvSpPr/>
            <p:nvPr/>
          </p:nvSpPr>
          <p:spPr>
            <a:xfrm>
              <a:off x="0" y="0"/>
              <a:ext cx="8385740" cy="2387260"/>
            </a:xfrm>
            <a:custGeom>
              <a:avLst/>
              <a:gdLst/>
              <a:ahLst/>
              <a:cxnLst/>
              <a:rect l="l" t="t" r="r" b="b"/>
              <a:pathLst>
                <a:path w="8385740" h="2387260">
                  <a:moveTo>
                    <a:pt x="8261280" y="2387260"/>
                  </a:moveTo>
                  <a:lnTo>
                    <a:pt x="124460" y="2387260"/>
                  </a:lnTo>
                  <a:cubicBezTo>
                    <a:pt x="55880" y="2387260"/>
                    <a:pt x="0" y="2331379"/>
                    <a:pt x="0" y="22627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261280" y="0"/>
                  </a:lnTo>
                  <a:cubicBezTo>
                    <a:pt x="8329860" y="0"/>
                    <a:pt x="8385740" y="55880"/>
                    <a:pt x="8385740" y="124460"/>
                  </a:cubicBezTo>
                  <a:lnTo>
                    <a:pt x="8385740" y="2262800"/>
                  </a:lnTo>
                  <a:cubicBezTo>
                    <a:pt x="8385740" y="2331380"/>
                    <a:pt x="8329860" y="2387260"/>
                    <a:pt x="8261280" y="238726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235651" y="9780206"/>
            <a:ext cx="1643529" cy="762000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8100" y="6896100"/>
            <a:ext cx="2362200" cy="4751661"/>
          </a:xfrm>
          <a:prstGeom prst="rect">
            <a:avLst/>
          </a:prstGeom>
        </p:spPr>
      </p:pic>
      <p:pic>
        <p:nvPicPr>
          <p:cNvPr id="30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63600" y="9311368"/>
            <a:ext cx="3236126" cy="922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494690" y="3235266"/>
                <a:ext cx="5856924" cy="1378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5000" dirty="0"/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5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50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5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50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5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GB" sz="5000" i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GB" sz="5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GB" sz="5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5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GB" sz="50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GB" sz="50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GB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50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5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5000">
                                <a:latin typeface="Cambria Math" panose="02040503050406030204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GB" sz="5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5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GB" sz="5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5000">
                                <a:latin typeface="Cambria Math" panose="02040503050406030204" pitchFamily="18" charset="0"/>
                              </a:rPr>
                              <m:t>12</m:t>
                            </m:r>
                            <m:r>
                              <a:rPr lang="en-GB" sz="5000" i="1"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den>
                        </m:f>
                      </m:e>
                    </m:d>
                  </m:oMath>
                </a14:m>
                <a:endParaRPr lang="en-GB" sz="5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690" y="3235266"/>
                <a:ext cx="5856924" cy="1378454"/>
              </a:xfrm>
              <a:prstGeom prst="rect">
                <a:avLst/>
              </a:prstGeom>
              <a:blipFill>
                <a:blip r:embed="rId10"/>
                <a:stretch>
                  <a:fillRect l="-4995" b="-6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342290" y="4835466"/>
                <a:ext cx="4668586" cy="1399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2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GB" sz="4200" b="0" i="0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GB" sz="4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4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4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42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2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42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4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200" i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sz="4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GB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20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sz="4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4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420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sz="4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42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420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42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290" y="4835466"/>
                <a:ext cx="4668586" cy="13999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9587A554-DF2F-F458-112E-547CC9C1BE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991992"/>
              </p:ext>
            </p:extLst>
          </p:nvPr>
        </p:nvGraphicFramePr>
        <p:xfrm>
          <a:off x="5441950" y="6379099"/>
          <a:ext cx="8147050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26920" imgH="393480" progId="Equation.DSMT4">
                  <p:embed/>
                </p:oleObj>
              </mc:Choice>
              <mc:Fallback>
                <p:oleObj name="Equation" r:id="rId12" imgW="172692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587A554-DF2F-F458-112E-547CC9C1BE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41950" y="6379099"/>
                        <a:ext cx="8147050" cy="1373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07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881528" y="723900"/>
            <a:ext cx="6586071" cy="2041456"/>
            <a:chOff x="7162800" y="539360"/>
            <a:chExt cx="4648200" cy="2041456"/>
          </a:xfrm>
        </p:grpSpPr>
        <p:grpSp>
          <p:nvGrpSpPr>
            <p:cNvPr id="21" name="Group 6"/>
            <p:cNvGrpSpPr/>
            <p:nvPr/>
          </p:nvGrpSpPr>
          <p:grpSpPr>
            <a:xfrm>
              <a:off x="7162800" y="539360"/>
              <a:ext cx="4648200" cy="1136203"/>
              <a:chOff x="0" y="0"/>
              <a:chExt cx="8385740" cy="2387260"/>
            </a:xfrm>
          </p:grpSpPr>
          <p:sp>
            <p:nvSpPr>
              <p:cNvPr id="26" name="Freeform 7"/>
              <p:cNvSpPr/>
              <p:nvPr/>
            </p:nvSpPr>
            <p:spPr>
              <a:xfrm>
                <a:off x="0" y="0"/>
                <a:ext cx="8385740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7391400" y="539360"/>
              <a:ext cx="4316579" cy="2041456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nl-NL" sz="45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1: Làm tính nhân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7301810" y="9198183"/>
            <a:ext cx="849872" cy="1122507"/>
          </a:xfrm>
          <a:prstGeom prst="rect">
            <a:avLst/>
          </a:prstGeom>
        </p:spPr>
      </p:pic>
      <p:grpSp>
        <p:nvGrpSpPr>
          <p:cNvPr id="50" name="Group 11"/>
          <p:cNvGrpSpPr/>
          <p:nvPr/>
        </p:nvGrpSpPr>
        <p:grpSpPr>
          <a:xfrm>
            <a:off x="16804871" y="723900"/>
            <a:ext cx="1103754" cy="377766"/>
            <a:chOff x="0" y="0"/>
            <a:chExt cx="8385740" cy="2387260"/>
          </a:xfrm>
        </p:grpSpPr>
        <p:sp>
          <p:nvSpPr>
            <p:cNvPr id="51" name="Freeform 12"/>
            <p:cNvSpPr/>
            <p:nvPr/>
          </p:nvSpPr>
          <p:spPr>
            <a:xfrm>
              <a:off x="0" y="0"/>
              <a:ext cx="8385740" cy="2387260"/>
            </a:xfrm>
            <a:custGeom>
              <a:avLst/>
              <a:gdLst/>
              <a:ahLst/>
              <a:cxnLst/>
              <a:rect l="l" t="t" r="r" b="b"/>
              <a:pathLst>
                <a:path w="8385740" h="2387260">
                  <a:moveTo>
                    <a:pt x="8261280" y="2387260"/>
                  </a:moveTo>
                  <a:lnTo>
                    <a:pt x="124460" y="2387260"/>
                  </a:lnTo>
                  <a:cubicBezTo>
                    <a:pt x="55880" y="2387260"/>
                    <a:pt x="0" y="2331379"/>
                    <a:pt x="0" y="22627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261280" y="0"/>
                  </a:lnTo>
                  <a:cubicBezTo>
                    <a:pt x="8329860" y="0"/>
                    <a:pt x="8385740" y="55880"/>
                    <a:pt x="8385740" y="124460"/>
                  </a:cubicBezTo>
                  <a:lnTo>
                    <a:pt x="8385740" y="2262800"/>
                  </a:lnTo>
                  <a:cubicBezTo>
                    <a:pt x="8385740" y="2331380"/>
                    <a:pt x="8329860" y="2387260"/>
                    <a:pt x="8261280" y="238726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235651" y="9780206"/>
            <a:ext cx="1643529" cy="762000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8591948" y="1377116"/>
            <a:ext cx="1669652" cy="965974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</a:rPr>
              <a:t>Giải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8100" y="6896100"/>
            <a:ext cx="2362200" cy="4751661"/>
          </a:xfrm>
          <a:prstGeom prst="rect">
            <a:avLst/>
          </a:prstGeom>
        </p:spPr>
      </p:pic>
      <p:pic>
        <p:nvPicPr>
          <p:cNvPr id="30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63600" y="9311368"/>
            <a:ext cx="3236126" cy="922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838200" y="2857500"/>
                <a:ext cx="5856924" cy="1378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5000" dirty="0"/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5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50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5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50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5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GB" sz="5000" i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GB" sz="5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GB" sz="5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5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GB" sz="50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GB" sz="50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GB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50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5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5000">
                                <a:latin typeface="Cambria Math" panose="02040503050406030204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GB" sz="5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5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GB" sz="5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5000">
                                <a:latin typeface="Cambria Math" panose="02040503050406030204" pitchFamily="18" charset="0"/>
                              </a:rPr>
                              <m:t>12</m:t>
                            </m:r>
                            <m:r>
                              <a:rPr lang="en-GB" sz="5000" i="1"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den>
                        </m:f>
                      </m:e>
                    </m:d>
                  </m:oMath>
                </a14:m>
                <a:endParaRPr lang="en-GB" sz="5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57500"/>
                <a:ext cx="5856924" cy="1378454"/>
              </a:xfrm>
              <a:prstGeom prst="rect">
                <a:avLst/>
              </a:prstGeom>
              <a:blipFill>
                <a:blip r:embed="rId10"/>
                <a:stretch>
                  <a:fillRect l="-5000" b="-6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477000" y="2705100"/>
                <a:ext cx="3521540" cy="1499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2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42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420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42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sz="4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4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4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GB" sz="4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20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GB" sz="4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4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4200" i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GB" sz="42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den>
                      </m:f>
                    </m:oMath>
                  </m:oMathPara>
                </a14:m>
                <a:endParaRPr lang="en-GB" sz="42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705100"/>
                <a:ext cx="3521540" cy="14995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0363200" y="2705100"/>
                <a:ext cx="3431773" cy="1499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2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4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200" i="0">
                              <a:latin typeface="Cambria Math" panose="02040503050406030204" pitchFamily="18" charset="0"/>
                            </a:rPr>
                            <m:t>.5</m:t>
                          </m:r>
                          <m:sSup>
                            <m:sSupPr>
                              <m:ctrlPr>
                                <a:rPr lang="en-GB" sz="4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4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4200" i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42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sz="4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4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200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4200" i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GB" sz="42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den>
                      </m:f>
                    </m:oMath>
                  </m:oMathPara>
                </a14:m>
                <a:endParaRPr lang="en-GB" sz="4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0" y="2705100"/>
                <a:ext cx="3431773" cy="14995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3639800" y="2857500"/>
                <a:ext cx="1754134" cy="1416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200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42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den>
                      </m:f>
                    </m:oMath>
                  </m:oMathPara>
                </a14:m>
                <a:endParaRPr lang="en-GB" sz="42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800" y="2857500"/>
                <a:ext cx="1754134" cy="141692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85800" y="4457700"/>
                <a:ext cx="4668586" cy="1399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2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GB" sz="4200" b="0" i="0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GB" sz="4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4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4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42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2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42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4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200" i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sz="4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GB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20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sz="4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4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420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sz="4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42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420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42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457700"/>
                <a:ext cx="4668586" cy="13999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217644" y="4457700"/>
                <a:ext cx="5265929" cy="1503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4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4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4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4200" b="0" i="1" smtClean="0">
                              <a:latin typeface="Cambria Math" panose="02040503050406030204" pitchFamily="18" charset="0"/>
                            </a:rPr>
                            <m:t>.(</m:t>
                          </m:r>
                          <m:r>
                            <a:rPr lang="en-GB" sz="420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sz="4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4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420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42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sz="4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4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420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4200" b="0" i="0" smtClean="0">
                              <a:latin typeface="Cambria Math" panose="02040503050406030204" pitchFamily="18" charset="0"/>
                            </a:rPr>
                            <m:t>.(</m:t>
                          </m:r>
                          <m:sSup>
                            <m:sSupPr>
                              <m:ctrlPr>
                                <a:rPr lang="en-GB" sz="4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42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420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4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42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644" y="4457700"/>
                <a:ext cx="5265929" cy="15038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371600" y="5430041"/>
                <a:ext cx="7239000" cy="2107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GB" sz="4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GB" sz="4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42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4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42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begChr m:val=""/>
                              <m:ctrlPr>
                                <a:rPr lang="en-GB" sz="4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sz="4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4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4200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GB" sz="4200" i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GB" sz="4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42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sz="42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2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4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200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sz="42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GB" sz="4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4200" i="0">
                                  <a:latin typeface="Cambria Math" panose="02040503050406030204" pitchFamily="18" charset="0"/>
                                </a:rPr>
                                <m:t>−1)(</m:t>
                              </m:r>
                              <m:sSup>
                                <m:sSupPr>
                                  <m:ctrlPr>
                                    <a:rPr lang="en-GB" sz="4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4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4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4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420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42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430041"/>
                <a:ext cx="7239000" cy="21075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701398" y="6126232"/>
                <a:ext cx="3309752" cy="1334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2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4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200" i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42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4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4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42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200" i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42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398" y="6126232"/>
                <a:ext cx="3309752" cy="133414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1924496" y="6131011"/>
                <a:ext cx="3309752" cy="1334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2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4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2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42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42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sSup>
                            <m:sSupPr>
                              <m:ctrlPr>
                                <a:rPr lang="en-GB" sz="4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4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42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200" i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4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4496" y="6131011"/>
                <a:ext cx="3309752" cy="133414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9587A554-DF2F-F458-112E-547CC9C1BE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739007"/>
              </p:ext>
            </p:extLst>
          </p:nvPr>
        </p:nvGraphicFramePr>
        <p:xfrm>
          <a:off x="990600" y="7932378"/>
          <a:ext cx="8147050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726920" imgH="393480" progId="Equation.DSMT4">
                  <p:embed/>
                </p:oleObj>
              </mc:Choice>
              <mc:Fallback>
                <p:oleObj name="Equation" r:id="rId19" imgW="1726920" imgH="39348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9587A554-DF2F-F458-112E-547CC9C1BE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90600" y="7932378"/>
                        <a:ext cx="8147050" cy="1373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DBEB1DCC-C501-5EC2-5561-70F5D50F2A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861381"/>
              </p:ext>
            </p:extLst>
          </p:nvPr>
        </p:nvGraphicFramePr>
        <p:xfrm>
          <a:off x="9349600" y="8034518"/>
          <a:ext cx="6852655" cy="1317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247840" imgH="431640" progId="Equation.DSMT4">
                  <p:embed/>
                </p:oleObj>
              </mc:Choice>
              <mc:Fallback>
                <p:oleObj name="Equation" r:id="rId21" imgW="2247840" imgH="43164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DBEB1DCC-C501-5EC2-5561-70F5D50F2A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349600" y="8034518"/>
                        <a:ext cx="6852655" cy="1317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78CE55F6-3912-5775-BA3E-F63326F5D6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084984"/>
              </p:ext>
            </p:extLst>
          </p:nvPr>
        </p:nvGraphicFramePr>
        <p:xfrm>
          <a:off x="16168058" y="8034518"/>
          <a:ext cx="1526670" cy="1246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82400" imgH="393480" progId="Equation.DSMT4">
                  <p:embed/>
                </p:oleObj>
              </mc:Choice>
              <mc:Fallback>
                <p:oleObj name="Equation" r:id="rId23" imgW="482400" imgH="39348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78CE55F6-3912-5775-BA3E-F63326F5D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6168058" y="8034518"/>
                        <a:ext cx="1526670" cy="1246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29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4D91EC-9E61-B071-D07D-765ACC0F8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754" y="2281093"/>
            <a:ext cx="15419846" cy="7096638"/>
          </a:xfrm>
          <a:prstGeom prst="rect">
            <a:avLst/>
          </a:prstGeom>
        </p:spPr>
      </p:pic>
      <p:pic>
        <p:nvPicPr>
          <p:cNvPr id="2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39916" y="58687"/>
            <a:ext cx="1524000" cy="1949751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1399">
            <a:off x="16455078" y="8809101"/>
            <a:ext cx="1686152" cy="1216138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9938570" flipV="1">
            <a:off x="16280035" y="434545"/>
            <a:ext cx="1933918" cy="795324"/>
          </a:xfrm>
          <a:prstGeom prst="rect">
            <a:avLst/>
          </a:prstGeom>
        </p:spPr>
      </p:pic>
      <p:pic>
        <p:nvPicPr>
          <p:cNvPr id="2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275701">
            <a:off x="393099" y="8008927"/>
            <a:ext cx="1617631" cy="2057400"/>
          </a:xfrm>
          <a:prstGeom prst="rect">
            <a:avLst/>
          </a:prstGeom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33F31C80-AE4E-5598-68AE-B79F189802C0}"/>
              </a:ext>
            </a:extLst>
          </p:cNvPr>
          <p:cNvSpPr txBox="1"/>
          <p:nvPr/>
        </p:nvSpPr>
        <p:spPr>
          <a:xfrm>
            <a:off x="4800600" y="361799"/>
            <a:ext cx="8381999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5500" b="1" dirty="0">
                <a:solidFill>
                  <a:srgbClr val="497F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 TRỌNG TÂM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81000" y="3390900"/>
            <a:ext cx="5518230" cy="3657600"/>
            <a:chOff x="0" y="0"/>
            <a:chExt cx="2128509" cy="11869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28510" cy="1186950"/>
            </a:xfrm>
            <a:custGeom>
              <a:avLst/>
              <a:gdLst/>
              <a:ahLst/>
              <a:cxnLst/>
              <a:rect l="l" t="t" r="r" b="b"/>
              <a:pathLst>
                <a:path w="2128510" h="1186950">
                  <a:moveTo>
                    <a:pt x="2004049" y="1186950"/>
                  </a:moveTo>
                  <a:lnTo>
                    <a:pt x="124460" y="1186950"/>
                  </a:lnTo>
                  <a:cubicBezTo>
                    <a:pt x="55880" y="1186950"/>
                    <a:pt x="0" y="1131070"/>
                    <a:pt x="0" y="1062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4050" y="0"/>
                  </a:lnTo>
                  <a:cubicBezTo>
                    <a:pt x="2072629" y="0"/>
                    <a:pt x="2128510" y="55880"/>
                    <a:pt x="2128510" y="124460"/>
                  </a:cubicBezTo>
                  <a:lnTo>
                    <a:pt x="2128510" y="1062490"/>
                  </a:lnTo>
                  <a:cubicBezTo>
                    <a:pt x="2128510" y="1131070"/>
                    <a:pt x="2072629" y="1186950"/>
                    <a:pt x="2004050" y="1186950"/>
                  </a:cubicBezTo>
                  <a:close/>
                </a:path>
              </a:pathLst>
            </a:custGeom>
            <a:solidFill>
              <a:srgbClr val="497FB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685800" y="4067539"/>
            <a:ext cx="4727388" cy="1978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pt-BR" sz="4000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 Ghi nhớ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pt-BR" sz="4000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kiến thức trọng bài. </a:t>
            </a:r>
          </a:p>
        </p:txBody>
      </p:sp>
      <p:sp>
        <p:nvSpPr>
          <p:cNvPr id="18" name="TextBox 5"/>
          <p:cNvSpPr txBox="1"/>
          <p:nvPr/>
        </p:nvSpPr>
        <p:spPr>
          <a:xfrm>
            <a:off x="5638800" y="1333500"/>
            <a:ext cx="8381999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5500" b="1" dirty="0">
                <a:solidFill>
                  <a:srgbClr val="497F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19" name="Group 4"/>
          <p:cNvGrpSpPr/>
          <p:nvPr/>
        </p:nvGrpSpPr>
        <p:grpSpPr>
          <a:xfrm>
            <a:off x="6356430" y="3390900"/>
            <a:ext cx="5518230" cy="3657600"/>
            <a:chOff x="0" y="0"/>
            <a:chExt cx="2128509" cy="1186950"/>
          </a:xfrm>
        </p:grpSpPr>
        <p:sp>
          <p:nvSpPr>
            <p:cNvPr id="20" name="Freeform 5"/>
            <p:cNvSpPr/>
            <p:nvPr/>
          </p:nvSpPr>
          <p:spPr>
            <a:xfrm>
              <a:off x="0" y="0"/>
              <a:ext cx="2128510" cy="1186950"/>
            </a:xfrm>
            <a:custGeom>
              <a:avLst/>
              <a:gdLst/>
              <a:ahLst/>
              <a:cxnLst/>
              <a:rect l="l" t="t" r="r" b="b"/>
              <a:pathLst>
                <a:path w="2128510" h="1186950">
                  <a:moveTo>
                    <a:pt x="2004049" y="1186950"/>
                  </a:moveTo>
                  <a:lnTo>
                    <a:pt x="124460" y="1186950"/>
                  </a:lnTo>
                  <a:cubicBezTo>
                    <a:pt x="55880" y="1186950"/>
                    <a:pt x="0" y="1131070"/>
                    <a:pt x="0" y="1062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4050" y="0"/>
                  </a:lnTo>
                  <a:cubicBezTo>
                    <a:pt x="2072629" y="0"/>
                    <a:pt x="2128510" y="55880"/>
                    <a:pt x="2128510" y="124460"/>
                  </a:cubicBezTo>
                  <a:lnTo>
                    <a:pt x="2128510" y="1062490"/>
                  </a:lnTo>
                  <a:cubicBezTo>
                    <a:pt x="2128510" y="1131070"/>
                    <a:pt x="2072629" y="1186950"/>
                    <a:pt x="2004050" y="1186950"/>
                  </a:cubicBezTo>
                  <a:close/>
                </a:path>
              </a:pathLst>
            </a:custGeom>
            <a:solidFill>
              <a:srgbClr val="497FB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661230" y="4067539"/>
            <a:ext cx="47273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pt-BR" sz="4000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 Hoàn thành các bài tập trong SGK. </a:t>
            </a:r>
          </a:p>
        </p:txBody>
      </p:sp>
      <p:grpSp>
        <p:nvGrpSpPr>
          <p:cNvPr id="22" name="Group 4"/>
          <p:cNvGrpSpPr/>
          <p:nvPr/>
        </p:nvGrpSpPr>
        <p:grpSpPr>
          <a:xfrm>
            <a:off x="12331860" y="3390900"/>
            <a:ext cx="5518230" cy="3657600"/>
            <a:chOff x="0" y="0"/>
            <a:chExt cx="2128509" cy="1186950"/>
          </a:xfrm>
        </p:grpSpPr>
        <p:sp>
          <p:nvSpPr>
            <p:cNvPr id="23" name="Freeform 5"/>
            <p:cNvSpPr/>
            <p:nvPr/>
          </p:nvSpPr>
          <p:spPr>
            <a:xfrm>
              <a:off x="0" y="0"/>
              <a:ext cx="2128510" cy="1186950"/>
            </a:xfrm>
            <a:custGeom>
              <a:avLst/>
              <a:gdLst/>
              <a:ahLst/>
              <a:cxnLst/>
              <a:rect l="l" t="t" r="r" b="b"/>
              <a:pathLst>
                <a:path w="2128510" h="1186950">
                  <a:moveTo>
                    <a:pt x="2004049" y="1186950"/>
                  </a:moveTo>
                  <a:lnTo>
                    <a:pt x="124460" y="1186950"/>
                  </a:lnTo>
                  <a:cubicBezTo>
                    <a:pt x="55880" y="1186950"/>
                    <a:pt x="0" y="1131070"/>
                    <a:pt x="0" y="1062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4050" y="0"/>
                  </a:lnTo>
                  <a:cubicBezTo>
                    <a:pt x="2072629" y="0"/>
                    <a:pt x="2128510" y="55880"/>
                    <a:pt x="2128510" y="124460"/>
                  </a:cubicBezTo>
                  <a:lnTo>
                    <a:pt x="2128510" y="1062490"/>
                  </a:lnTo>
                  <a:cubicBezTo>
                    <a:pt x="2128510" y="1131070"/>
                    <a:pt x="2072629" y="1186950"/>
                    <a:pt x="2004050" y="1186950"/>
                  </a:cubicBezTo>
                  <a:close/>
                </a:path>
              </a:pathLst>
            </a:custGeom>
            <a:solidFill>
              <a:srgbClr val="497FB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2448416" y="3768629"/>
            <a:ext cx="5213433" cy="2902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pt-BR" sz="4000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 </a:t>
            </a:r>
            <a:r>
              <a:rPr lang="vi-VN" sz="4000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 bị trước </a:t>
            </a:r>
            <a:endParaRPr lang="en-US" sz="4000" kern="0" dirty="0">
              <a:solidFill>
                <a:srgbClr val="FFFFFF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4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Mục</a:t>
            </a:r>
            <a:r>
              <a:rPr lang="en-US" sz="4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2 Chia </a:t>
            </a:r>
            <a:r>
              <a:rPr lang="en-US" sz="4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4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lang="en-US" sz="4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thức</a:t>
            </a:r>
            <a:r>
              <a:rPr lang="vi-VN" sz="4000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pt-BR" sz="4000" kern="0" dirty="0">
              <a:solidFill>
                <a:srgbClr val="FFFFFF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788" y="784992"/>
            <a:ext cx="1524000" cy="1949751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1399">
            <a:off x="14982226" y="7995829"/>
            <a:ext cx="2465055" cy="1777922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38570" flipV="1">
            <a:off x="16417636" y="537624"/>
            <a:ext cx="2488427" cy="1023366"/>
          </a:xfrm>
          <a:prstGeom prst="rect">
            <a:avLst/>
          </a:prstGeom>
        </p:spPr>
      </p:pic>
      <p:pic>
        <p:nvPicPr>
          <p:cNvPr id="2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275701">
            <a:off x="1155101" y="7807496"/>
            <a:ext cx="161763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97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160632" y="2528328"/>
            <a:ext cx="13966737" cy="5230344"/>
            <a:chOff x="0" y="0"/>
            <a:chExt cx="6705915" cy="25112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705915" cy="2511269"/>
            </a:xfrm>
            <a:custGeom>
              <a:avLst/>
              <a:gdLst/>
              <a:ahLst/>
              <a:cxnLst/>
              <a:rect l="l" t="t" r="r" b="b"/>
              <a:pathLst>
                <a:path w="6705915" h="2511269">
                  <a:moveTo>
                    <a:pt x="6440485" y="0"/>
                  </a:moveTo>
                  <a:lnTo>
                    <a:pt x="265430" y="0"/>
                  </a:lnTo>
                  <a:cubicBezTo>
                    <a:pt x="265430" y="146050"/>
                    <a:pt x="147320" y="265430"/>
                    <a:pt x="0" y="265430"/>
                  </a:cubicBezTo>
                  <a:lnTo>
                    <a:pt x="0" y="2245839"/>
                  </a:lnTo>
                  <a:cubicBezTo>
                    <a:pt x="146050" y="2245839"/>
                    <a:pt x="265430" y="2363949"/>
                    <a:pt x="265430" y="2511269"/>
                  </a:cubicBezTo>
                  <a:lnTo>
                    <a:pt x="6440485" y="2511269"/>
                  </a:lnTo>
                  <a:cubicBezTo>
                    <a:pt x="6440485" y="2365219"/>
                    <a:pt x="6558595" y="2245839"/>
                    <a:pt x="6705915" y="2245839"/>
                  </a:cubicBezTo>
                  <a:lnTo>
                    <a:pt x="6705915" y="265430"/>
                  </a:lnTo>
                  <a:cubicBezTo>
                    <a:pt x="6559865" y="265430"/>
                    <a:pt x="6440485" y="147320"/>
                    <a:pt x="6440485" y="0"/>
                  </a:cubicBezTo>
                  <a:close/>
                </a:path>
              </a:pathLst>
            </a:custGeom>
            <a:solidFill>
              <a:srgbClr val="497FB4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2780777" cy="27529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4428304" y="7050123"/>
            <a:ext cx="2830996" cy="22081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47337" y="548777"/>
            <a:ext cx="1600160" cy="15974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79847" y="7853922"/>
            <a:ext cx="1794135" cy="17851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81400" y="3485622"/>
            <a:ext cx="11555368" cy="2907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6500" b="1" kern="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XIN CHÀO VÀ HẸN GẶP LẠI CÁC THẦY CÔ VÀ CÁC EM </a:t>
            </a:r>
            <a:endParaRPr lang="en-US" sz="6500" b="1" kern="0" dirty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sym typeface="Arial"/>
            </a:endParaRPr>
          </a:p>
        </p:txBody>
      </p:sp>
      <p:sp>
        <p:nvSpPr>
          <p:cNvPr id="12" name="AutoShape 8"/>
          <p:cNvSpPr/>
          <p:nvPr/>
        </p:nvSpPr>
        <p:spPr>
          <a:xfrm>
            <a:off x="679847" y="7197204"/>
            <a:ext cx="3195240" cy="0"/>
          </a:xfrm>
          <a:prstGeom prst="line">
            <a:avLst/>
          </a:prstGeom>
          <a:ln w="4762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9"/>
          <p:cNvSpPr/>
          <p:nvPr/>
        </p:nvSpPr>
        <p:spPr>
          <a:xfrm>
            <a:off x="12932129" y="3086100"/>
            <a:ext cx="3195240" cy="0"/>
          </a:xfrm>
          <a:prstGeom prst="line">
            <a:avLst/>
          </a:prstGeom>
          <a:ln w="4762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 descr="Các trò chơi khởi động cho một buổi sinh hoạt tập thể - Sinh Viên Công Giáo  Trung Chí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0421" y="511341"/>
            <a:ext cx="9553076" cy="977565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/>
          <p:nvPr/>
        </p:nvSpPr>
        <p:spPr>
          <a:xfrm>
            <a:off x="7107383" y="4035301"/>
            <a:ext cx="2986391" cy="2631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en-US" sz="8100" b="1" dirty="0" err="1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</a:t>
            </a:r>
            <a:r>
              <a:rPr lang="en-US" sz="8100" b="1" dirty="0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700" dirty="0"/>
          </a:p>
          <a:p>
            <a:pPr algn="ctr"/>
            <a:r>
              <a:rPr lang="en-US" sz="8100" b="1" dirty="0" err="1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endParaRPr sz="2700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4F1BECCB-4AD3-946E-B385-7F9C9A8019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727679" y="8053742"/>
            <a:ext cx="2560321" cy="2112264"/>
          </a:xfrm>
          <a:prstGeom prst="rect">
            <a:avLst/>
          </a:prstGeom>
        </p:spPr>
      </p:pic>
      <p:grpSp>
        <p:nvGrpSpPr>
          <p:cNvPr id="3" name="Group 7">
            <a:extLst>
              <a:ext uri="{FF2B5EF4-FFF2-40B4-BE49-F238E27FC236}">
                <a16:creationId xmlns:a16="http://schemas.microsoft.com/office/drawing/2014/main" id="{B4F03650-44EB-124D-154C-40D8EABAE9A8}"/>
              </a:ext>
            </a:extLst>
          </p:cNvPr>
          <p:cNvGrpSpPr/>
          <p:nvPr/>
        </p:nvGrpSpPr>
        <p:grpSpPr>
          <a:xfrm>
            <a:off x="62576" y="9423104"/>
            <a:ext cx="2580809" cy="742902"/>
            <a:chOff x="0" y="0"/>
            <a:chExt cx="6171786" cy="1776588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75BBF8EA-8FF7-46D2-FC13-53152EE78D13}"/>
                </a:ext>
              </a:extLst>
            </p:cNvPr>
            <p:cNvSpPr/>
            <p:nvPr/>
          </p:nvSpPr>
          <p:spPr>
            <a:xfrm>
              <a:off x="0" y="0"/>
              <a:ext cx="6171786" cy="1776588"/>
            </a:xfrm>
            <a:custGeom>
              <a:avLst/>
              <a:gdLst/>
              <a:ahLst/>
              <a:cxnLst/>
              <a:rect l="l" t="t" r="r" b="b"/>
              <a:pathLst>
                <a:path w="6171786" h="1776588">
                  <a:moveTo>
                    <a:pt x="6047325" y="1776588"/>
                  </a:moveTo>
                  <a:lnTo>
                    <a:pt x="124460" y="1776588"/>
                  </a:lnTo>
                  <a:cubicBezTo>
                    <a:pt x="55880" y="1776588"/>
                    <a:pt x="0" y="1720708"/>
                    <a:pt x="0" y="16521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47326" y="0"/>
                  </a:lnTo>
                  <a:cubicBezTo>
                    <a:pt x="6115906" y="0"/>
                    <a:pt x="6171786" y="55880"/>
                    <a:pt x="6171786" y="124460"/>
                  </a:cubicBezTo>
                  <a:lnTo>
                    <a:pt x="6171786" y="1652128"/>
                  </a:lnTo>
                  <a:cubicBezTo>
                    <a:pt x="6171786" y="1720708"/>
                    <a:pt x="6115906" y="1776588"/>
                    <a:pt x="6047326" y="1776588"/>
                  </a:cubicBezTo>
                  <a:close/>
                </a:path>
              </a:pathLst>
            </a:custGeom>
            <a:solidFill>
              <a:srgbClr val="497FB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Action Button: Help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311F568-1E77-6688-EA32-30157AD29527}"/>
              </a:ext>
            </a:extLst>
          </p:cNvPr>
          <p:cNvSpPr/>
          <p:nvPr/>
        </p:nvSpPr>
        <p:spPr>
          <a:xfrm>
            <a:off x="17431342" y="18481"/>
            <a:ext cx="856658" cy="780693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2AC7FC6D-5254-8447-DC43-3B127E3106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576" y="75127"/>
            <a:ext cx="1439486" cy="780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F1BECCB-4AD3-946E-B385-7F9C9A8019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5727679" y="8174736"/>
            <a:ext cx="2560321" cy="2112264"/>
          </a:xfrm>
          <a:prstGeom prst="rect">
            <a:avLst/>
          </a:prstGeom>
        </p:spPr>
      </p:pic>
      <p:grpSp>
        <p:nvGrpSpPr>
          <p:cNvPr id="3" name="Group 7">
            <a:extLst>
              <a:ext uri="{FF2B5EF4-FFF2-40B4-BE49-F238E27FC236}">
                <a16:creationId xmlns:a16="http://schemas.microsoft.com/office/drawing/2014/main" id="{B4F03650-44EB-124D-154C-40D8EABAE9A8}"/>
              </a:ext>
            </a:extLst>
          </p:cNvPr>
          <p:cNvGrpSpPr/>
          <p:nvPr/>
        </p:nvGrpSpPr>
        <p:grpSpPr>
          <a:xfrm>
            <a:off x="0" y="9456432"/>
            <a:ext cx="2580809" cy="742902"/>
            <a:chOff x="0" y="0"/>
            <a:chExt cx="6171786" cy="1776588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75BBF8EA-8FF7-46D2-FC13-53152EE78D13}"/>
                </a:ext>
              </a:extLst>
            </p:cNvPr>
            <p:cNvSpPr/>
            <p:nvPr/>
          </p:nvSpPr>
          <p:spPr>
            <a:xfrm>
              <a:off x="0" y="0"/>
              <a:ext cx="6171786" cy="1776588"/>
            </a:xfrm>
            <a:custGeom>
              <a:avLst/>
              <a:gdLst/>
              <a:ahLst/>
              <a:cxnLst/>
              <a:rect l="l" t="t" r="r" b="b"/>
              <a:pathLst>
                <a:path w="6171786" h="1776588">
                  <a:moveTo>
                    <a:pt x="6047325" y="1776588"/>
                  </a:moveTo>
                  <a:lnTo>
                    <a:pt x="124460" y="1776588"/>
                  </a:lnTo>
                  <a:cubicBezTo>
                    <a:pt x="55880" y="1776588"/>
                    <a:pt x="0" y="1720708"/>
                    <a:pt x="0" y="16521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47326" y="0"/>
                  </a:lnTo>
                  <a:cubicBezTo>
                    <a:pt x="6115906" y="0"/>
                    <a:pt x="6171786" y="55880"/>
                    <a:pt x="6171786" y="124460"/>
                  </a:cubicBezTo>
                  <a:lnTo>
                    <a:pt x="6171786" y="1652128"/>
                  </a:lnTo>
                  <a:cubicBezTo>
                    <a:pt x="6171786" y="1720708"/>
                    <a:pt x="6115906" y="1776588"/>
                    <a:pt x="6047326" y="1776588"/>
                  </a:cubicBezTo>
                  <a:close/>
                </a:path>
              </a:pathLst>
            </a:custGeom>
            <a:solidFill>
              <a:srgbClr val="497FB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Action Button: Help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311F568-1E77-6688-EA32-30157AD29527}"/>
              </a:ext>
            </a:extLst>
          </p:cNvPr>
          <p:cNvSpPr/>
          <p:nvPr/>
        </p:nvSpPr>
        <p:spPr>
          <a:xfrm>
            <a:off x="17275026" y="116634"/>
            <a:ext cx="856658" cy="780693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2AC7FC6D-5254-8447-DC43-3B127E3106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7177" y="116634"/>
            <a:ext cx="1439486" cy="667398"/>
          </a:xfrm>
          <a:prstGeom prst="rect">
            <a:avLst/>
          </a:prstGeom>
        </p:spPr>
      </p:pic>
      <p:sp>
        <p:nvSpPr>
          <p:cNvPr id="144" name="Google Shape;106;p3">
            <a:extLst>
              <a:ext uri="{FF2B5EF4-FFF2-40B4-BE49-F238E27FC236}">
                <a16:creationId xmlns:a16="http://schemas.microsoft.com/office/drawing/2014/main" id="{B8C640C1-4861-F627-9239-1F6176937DFA}"/>
              </a:ext>
            </a:extLst>
          </p:cNvPr>
          <p:cNvSpPr/>
          <p:nvPr/>
        </p:nvSpPr>
        <p:spPr>
          <a:xfrm>
            <a:off x="3769360" y="91565"/>
            <a:ext cx="10820400" cy="138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en-US" sz="81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</a:t>
            </a:r>
            <a:r>
              <a:rPr lang="en-US" sz="8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81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8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81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8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147" name="Thought Bubble: Cloud 146">
            <a:extLst>
              <a:ext uri="{FF2B5EF4-FFF2-40B4-BE49-F238E27FC236}">
                <a16:creationId xmlns:a16="http://schemas.microsoft.com/office/drawing/2014/main" id="{CE97C0B0-8A75-A637-D3A5-E3BC3633FAED}"/>
              </a:ext>
            </a:extLst>
          </p:cNvPr>
          <p:cNvSpPr/>
          <p:nvPr/>
        </p:nvSpPr>
        <p:spPr>
          <a:xfrm>
            <a:off x="2868583" y="2019300"/>
            <a:ext cx="12649200" cy="5035132"/>
          </a:xfrm>
          <a:prstGeom prst="cloudCallout">
            <a:avLst>
              <a:gd name="adj1" fmla="val -22118"/>
              <a:gd name="adj2" fmla="val 653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</a:t>
            </a:r>
            <a:r>
              <a:rPr lang="en-US" sz="80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chơi</a:t>
            </a:r>
            <a:endParaRPr lang="en-US" sz="8000" b="1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en-US" sz="138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13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38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endParaRPr lang="en-US" sz="1000" dirty="0">
              <a:solidFill>
                <a:srgbClr val="FFFF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9EF56E72-DAB0-3941-44E7-E933D28507A7}"/>
              </a:ext>
            </a:extLst>
          </p:cNvPr>
          <p:cNvSpPr/>
          <p:nvPr/>
        </p:nvSpPr>
        <p:spPr>
          <a:xfrm>
            <a:off x="3794760" y="8039100"/>
            <a:ext cx="11369040" cy="1600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700" b="1" dirty="0" err="1">
                <a:solidFill>
                  <a:srgbClr val="FFFF00"/>
                </a:solidFill>
              </a:rPr>
              <a:t>Hãy</a:t>
            </a:r>
            <a:r>
              <a:rPr lang="en-GB" sz="3700" b="1" dirty="0">
                <a:solidFill>
                  <a:srgbClr val="FFFF00"/>
                </a:solidFill>
              </a:rPr>
              <a:t> </a:t>
            </a:r>
            <a:r>
              <a:rPr lang="en-GB" sz="3700" b="1" dirty="0" err="1">
                <a:solidFill>
                  <a:srgbClr val="FFFF00"/>
                </a:solidFill>
              </a:rPr>
              <a:t>ghép</a:t>
            </a:r>
            <a:r>
              <a:rPr lang="en-GB" sz="3700" b="1" dirty="0">
                <a:solidFill>
                  <a:srgbClr val="FFFF00"/>
                </a:solidFill>
              </a:rPr>
              <a:t> </a:t>
            </a:r>
            <a:r>
              <a:rPr lang="en-GB" sz="3700" b="1" dirty="0" err="1">
                <a:solidFill>
                  <a:srgbClr val="FFFF00"/>
                </a:solidFill>
              </a:rPr>
              <a:t>các</a:t>
            </a:r>
            <a:r>
              <a:rPr lang="en-GB" sz="3700" b="1" dirty="0">
                <a:solidFill>
                  <a:srgbClr val="FFFF00"/>
                </a:solidFill>
              </a:rPr>
              <a:t> </a:t>
            </a:r>
            <a:r>
              <a:rPr lang="en-GB" sz="3700" b="1" dirty="0" err="1">
                <a:solidFill>
                  <a:srgbClr val="FFFF00"/>
                </a:solidFill>
              </a:rPr>
              <a:t>hình</a:t>
            </a:r>
            <a:r>
              <a:rPr lang="en-GB" sz="3700" b="1" dirty="0">
                <a:solidFill>
                  <a:srgbClr val="FFFF00"/>
                </a:solidFill>
              </a:rPr>
              <a:t> tam </a:t>
            </a:r>
            <a:r>
              <a:rPr lang="en-GB" sz="3700" b="1" dirty="0" err="1">
                <a:solidFill>
                  <a:srgbClr val="FFFF00"/>
                </a:solidFill>
              </a:rPr>
              <a:t>giác</a:t>
            </a:r>
            <a:r>
              <a:rPr lang="en-GB" sz="3700" b="1" dirty="0">
                <a:solidFill>
                  <a:srgbClr val="FFFF00"/>
                </a:solidFill>
              </a:rPr>
              <a:t> </a:t>
            </a:r>
            <a:r>
              <a:rPr lang="en-GB" sz="3700" b="1" dirty="0" err="1">
                <a:solidFill>
                  <a:srgbClr val="FFFF00"/>
                </a:solidFill>
              </a:rPr>
              <a:t>với</a:t>
            </a:r>
            <a:r>
              <a:rPr lang="en-GB" sz="3700" b="1" dirty="0">
                <a:solidFill>
                  <a:srgbClr val="FFFF00"/>
                </a:solidFill>
              </a:rPr>
              <a:t> </a:t>
            </a:r>
            <a:r>
              <a:rPr lang="en-GB" sz="3700" b="1" dirty="0" err="1">
                <a:solidFill>
                  <a:srgbClr val="FFFF00"/>
                </a:solidFill>
              </a:rPr>
              <a:t>nhau</a:t>
            </a:r>
            <a:r>
              <a:rPr lang="en-GB" sz="3700" b="1" dirty="0">
                <a:solidFill>
                  <a:srgbClr val="FFFF00"/>
                </a:solidFill>
              </a:rPr>
              <a:t> </a:t>
            </a:r>
            <a:r>
              <a:rPr lang="en-GB" sz="3700" b="1" dirty="0" err="1">
                <a:solidFill>
                  <a:srgbClr val="FFFF00"/>
                </a:solidFill>
              </a:rPr>
              <a:t>sao</a:t>
            </a:r>
            <a:r>
              <a:rPr lang="en-GB" sz="3700" b="1" dirty="0">
                <a:solidFill>
                  <a:srgbClr val="FFFF00"/>
                </a:solidFill>
              </a:rPr>
              <a:t> </a:t>
            </a:r>
            <a:r>
              <a:rPr lang="en-GB" sz="3700" b="1" dirty="0" err="1">
                <a:solidFill>
                  <a:srgbClr val="FFFF00"/>
                </a:solidFill>
              </a:rPr>
              <a:t>cho</a:t>
            </a:r>
            <a:r>
              <a:rPr lang="en-GB" sz="3700" b="1" dirty="0">
                <a:solidFill>
                  <a:srgbClr val="FFFF00"/>
                </a:solidFill>
              </a:rPr>
              <a:t> </a:t>
            </a:r>
            <a:r>
              <a:rPr lang="en-GB" sz="3700" b="1" dirty="0" err="1">
                <a:solidFill>
                  <a:srgbClr val="FFFF00"/>
                </a:solidFill>
              </a:rPr>
              <a:t>câu</a:t>
            </a:r>
            <a:r>
              <a:rPr lang="en-GB" sz="3700" b="1" dirty="0">
                <a:solidFill>
                  <a:srgbClr val="FFFF00"/>
                </a:solidFill>
              </a:rPr>
              <a:t> </a:t>
            </a:r>
            <a:r>
              <a:rPr lang="en-GB" sz="3700" b="1" dirty="0" err="1">
                <a:solidFill>
                  <a:srgbClr val="FFFF00"/>
                </a:solidFill>
              </a:rPr>
              <a:t>hỏi</a:t>
            </a:r>
            <a:r>
              <a:rPr lang="en-GB" sz="3700" b="1" dirty="0">
                <a:solidFill>
                  <a:srgbClr val="FFFF00"/>
                </a:solidFill>
              </a:rPr>
              <a:t> </a:t>
            </a:r>
            <a:r>
              <a:rPr lang="en-GB" sz="3700" b="1" dirty="0" err="1">
                <a:solidFill>
                  <a:srgbClr val="FFFF00"/>
                </a:solidFill>
              </a:rPr>
              <a:t>và</a:t>
            </a:r>
            <a:r>
              <a:rPr lang="en-GB" sz="3700" b="1" dirty="0">
                <a:solidFill>
                  <a:srgbClr val="FFFF00"/>
                </a:solidFill>
              </a:rPr>
              <a:t> </a:t>
            </a:r>
            <a:r>
              <a:rPr lang="en-GB" sz="3700" b="1" dirty="0" err="1">
                <a:solidFill>
                  <a:srgbClr val="FFFF00"/>
                </a:solidFill>
              </a:rPr>
              <a:t>câu</a:t>
            </a:r>
            <a:r>
              <a:rPr lang="en-GB" sz="3700" b="1" dirty="0">
                <a:solidFill>
                  <a:srgbClr val="FFFF00"/>
                </a:solidFill>
              </a:rPr>
              <a:t> </a:t>
            </a:r>
            <a:r>
              <a:rPr lang="en-GB" sz="3700" b="1" dirty="0" err="1">
                <a:solidFill>
                  <a:srgbClr val="FFFF00"/>
                </a:solidFill>
              </a:rPr>
              <a:t>trả</a:t>
            </a:r>
            <a:r>
              <a:rPr lang="en-GB" sz="3700" b="1" dirty="0">
                <a:solidFill>
                  <a:srgbClr val="FFFF00"/>
                </a:solidFill>
              </a:rPr>
              <a:t> </a:t>
            </a:r>
            <a:r>
              <a:rPr lang="en-GB" sz="3700" b="1" dirty="0" err="1">
                <a:solidFill>
                  <a:srgbClr val="FFFF00"/>
                </a:solidFill>
              </a:rPr>
              <a:t>lời</a:t>
            </a:r>
            <a:r>
              <a:rPr lang="en-GB" sz="3700" b="1" dirty="0">
                <a:solidFill>
                  <a:srgbClr val="FFFF00"/>
                </a:solidFill>
              </a:rPr>
              <a:t> </a:t>
            </a:r>
            <a:r>
              <a:rPr lang="en-GB" sz="3700" b="1" dirty="0" err="1">
                <a:solidFill>
                  <a:srgbClr val="FFFF00"/>
                </a:solidFill>
              </a:rPr>
              <a:t>nằm</a:t>
            </a:r>
            <a:r>
              <a:rPr lang="en-GB" sz="3700" b="1" dirty="0">
                <a:solidFill>
                  <a:srgbClr val="FFFF00"/>
                </a:solidFill>
              </a:rPr>
              <a:t> </a:t>
            </a:r>
            <a:r>
              <a:rPr lang="en-GB" sz="3700" b="1" dirty="0" err="1">
                <a:solidFill>
                  <a:srgbClr val="FFFF00"/>
                </a:solidFill>
              </a:rPr>
              <a:t>về</a:t>
            </a:r>
            <a:r>
              <a:rPr lang="en-GB" sz="3700" b="1" dirty="0">
                <a:solidFill>
                  <a:srgbClr val="FFFF00"/>
                </a:solidFill>
              </a:rPr>
              <a:t> </a:t>
            </a:r>
            <a:r>
              <a:rPr lang="en-GB" sz="3700" b="1" dirty="0" err="1">
                <a:solidFill>
                  <a:srgbClr val="FFFF00"/>
                </a:solidFill>
              </a:rPr>
              <a:t>hai</a:t>
            </a:r>
            <a:r>
              <a:rPr lang="en-GB" sz="3700" b="1" dirty="0">
                <a:solidFill>
                  <a:srgbClr val="FFFF00"/>
                </a:solidFill>
              </a:rPr>
              <a:t> </a:t>
            </a:r>
            <a:r>
              <a:rPr lang="en-GB" sz="3700" b="1" dirty="0" err="1">
                <a:solidFill>
                  <a:srgbClr val="FFFF00"/>
                </a:solidFill>
              </a:rPr>
              <a:t>phía</a:t>
            </a:r>
            <a:r>
              <a:rPr lang="en-GB" sz="3700" b="1" dirty="0">
                <a:solidFill>
                  <a:srgbClr val="FFFF00"/>
                </a:solidFill>
              </a:rPr>
              <a:t> </a:t>
            </a:r>
            <a:r>
              <a:rPr lang="en-GB" sz="3700" b="1" dirty="0" err="1">
                <a:solidFill>
                  <a:srgbClr val="FFFF00"/>
                </a:solidFill>
              </a:rPr>
              <a:t>của</a:t>
            </a:r>
            <a:r>
              <a:rPr lang="en-GB" sz="3700" b="1" dirty="0">
                <a:solidFill>
                  <a:srgbClr val="FFFF00"/>
                </a:solidFill>
              </a:rPr>
              <a:t> </a:t>
            </a:r>
            <a:r>
              <a:rPr lang="en-GB" sz="3700" b="1" dirty="0" err="1">
                <a:solidFill>
                  <a:srgbClr val="FFFF00"/>
                </a:solidFill>
              </a:rPr>
              <a:t>một</a:t>
            </a:r>
            <a:r>
              <a:rPr lang="en-GB" sz="3700" b="1" dirty="0">
                <a:solidFill>
                  <a:srgbClr val="FFFF00"/>
                </a:solidFill>
              </a:rPr>
              <a:t> </a:t>
            </a:r>
            <a:r>
              <a:rPr lang="en-GB" sz="3700" b="1" dirty="0" err="1">
                <a:solidFill>
                  <a:srgbClr val="FFFF00"/>
                </a:solidFill>
              </a:rPr>
              <a:t>cạnh</a:t>
            </a:r>
            <a:r>
              <a:rPr lang="en-GB" sz="3700" b="1" dirty="0">
                <a:solidFill>
                  <a:srgbClr val="FFFF00"/>
                </a:solidFill>
              </a:rPr>
              <a:t> tam </a:t>
            </a:r>
            <a:r>
              <a:rPr lang="en-GB" sz="3700" b="1" dirty="0" err="1">
                <a:solidFill>
                  <a:srgbClr val="FFFF00"/>
                </a:solidFill>
              </a:rPr>
              <a:t>giác</a:t>
            </a:r>
            <a:r>
              <a:rPr lang="en-GB" sz="3700" b="1" dirty="0">
                <a:solidFill>
                  <a:srgbClr val="FFFF00"/>
                </a:solidFill>
              </a:rPr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43215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F1BECCB-4AD3-946E-B385-7F9C9A8019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6103345" y="8405657"/>
            <a:ext cx="2209338" cy="1822703"/>
          </a:xfrm>
          <a:prstGeom prst="rect">
            <a:avLst/>
          </a:prstGeom>
        </p:spPr>
      </p:pic>
      <p:grpSp>
        <p:nvGrpSpPr>
          <p:cNvPr id="3" name="Group 7">
            <a:extLst>
              <a:ext uri="{FF2B5EF4-FFF2-40B4-BE49-F238E27FC236}">
                <a16:creationId xmlns:a16="http://schemas.microsoft.com/office/drawing/2014/main" id="{B4F03650-44EB-124D-154C-40D8EABAE9A8}"/>
              </a:ext>
            </a:extLst>
          </p:cNvPr>
          <p:cNvGrpSpPr/>
          <p:nvPr/>
        </p:nvGrpSpPr>
        <p:grpSpPr>
          <a:xfrm>
            <a:off x="9991" y="9563100"/>
            <a:ext cx="2580809" cy="742902"/>
            <a:chOff x="0" y="0"/>
            <a:chExt cx="6171786" cy="1776588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75BBF8EA-8FF7-46D2-FC13-53152EE78D13}"/>
                </a:ext>
              </a:extLst>
            </p:cNvPr>
            <p:cNvSpPr/>
            <p:nvPr/>
          </p:nvSpPr>
          <p:spPr>
            <a:xfrm>
              <a:off x="0" y="0"/>
              <a:ext cx="6171786" cy="1776588"/>
            </a:xfrm>
            <a:custGeom>
              <a:avLst/>
              <a:gdLst/>
              <a:ahLst/>
              <a:cxnLst/>
              <a:rect l="l" t="t" r="r" b="b"/>
              <a:pathLst>
                <a:path w="6171786" h="1776588">
                  <a:moveTo>
                    <a:pt x="6047325" y="1776588"/>
                  </a:moveTo>
                  <a:lnTo>
                    <a:pt x="124460" y="1776588"/>
                  </a:lnTo>
                  <a:cubicBezTo>
                    <a:pt x="55880" y="1776588"/>
                    <a:pt x="0" y="1720708"/>
                    <a:pt x="0" y="16521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47326" y="0"/>
                  </a:lnTo>
                  <a:cubicBezTo>
                    <a:pt x="6115906" y="0"/>
                    <a:pt x="6171786" y="55880"/>
                    <a:pt x="6171786" y="124460"/>
                  </a:cubicBezTo>
                  <a:lnTo>
                    <a:pt x="6171786" y="1652128"/>
                  </a:lnTo>
                  <a:cubicBezTo>
                    <a:pt x="6171786" y="1720708"/>
                    <a:pt x="6115906" y="1776588"/>
                    <a:pt x="6047326" y="1776588"/>
                  </a:cubicBezTo>
                  <a:close/>
                </a:path>
              </a:pathLst>
            </a:custGeom>
            <a:solidFill>
              <a:srgbClr val="497FB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Action Button: Help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311F568-1E77-6688-EA32-30157AD29527}"/>
              </a:ext>
            </a:extLst>
          </p:cNvPr>
          <p:cNvSpPr/>
          <p:nvPr/>
        </p:nvSpPr>
        <p:spPr>
          <a:xfrm>
            <a:off x="17275026" y="104999"/>
            <a:ext cx="856658" cy="780693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2AC7FC6D-5254-8447-DC43-3B127E3106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200" y="114300"/>
            <a:ext cx="1439486" cy="667398"/>
          </a:xfrm>
          <a:prstGeom prst="rect">
            <a:avLst/>
          </a:prstGeom>
        </p:spPr>
      </p:pic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01CD58D-B0DF-D8FF-9F69-287F2F5672C0}"/>
              </a:ext>
            </a:extLst>
          </p:cNvPr>
          <p:cNvSpPr/>
          <p:nvPr/>
        </p:nvSpPr>
        <p:spPr>
          <a:xfrm>
            <a:off x="2964179" y="6455376"/>
            <a:ext cx="4191000" cy="314553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8EF4EFC5-E7A1-9B08-291C-098BE2EA9909}"/>
              </a:ext>
            </a:extLst>
          </p:cNvPr>
          <p:cNvSpPr/>
          <p:nvPr/>
        </p:nvSpPr>
        <p:spPr>
          <a:xfrm>
            <a:off x="7162800" y="6455376"/>
            <a:ext cx="4191000" cy="314553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B7657B7-544A-D5EB-19AD-DD0BA4A2981F}"/>
              </a:ext>
            </a:extLst>
          </p:cNvPr>
          <p:cNvSpPr/>
          <p:nvPr/>
        </p:nvSpPr>
        <p:spPr>
          <a:xfrm>
            <a:off x="11353800" y="6455376"/>
            <a:ext cx="4191000" cy="314553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5F402E2-3695-D095-B376-73AFC3596F85}"/>
              </a:ext>
            </a:extLst>
          </p:cNvPr>
          <p:cNvSpPr/>
          <p:nvPr/>
        </p:nvSpPr>
        <p:spPr>
          <a:xfrm>
            <a:off x="5064759" y="3309840"/>
            <a:ext cx="4191000" cy="314553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E9D7F63E-5B92-9DB7-9E2A-AB5B0B3D95CF}"/>
              </a:ext>
            </a:extLst>
          </p:cNvPr>
          <p:cNvSpPr/>
          <p:nvPr/>
        </p:nvSpPr>
        <p:spPr>
          <a:xfrm>
            <a:off x="9254964" y="3309293"/>
            <a:ext cx="4191000" cy="314553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5C790C51-D17A-8082-60BE-2910E3542248}"/>
              </a:ext>
            </a:extLst>
          </p:cNvPr>
          <p:cNvSpPr/>
          <p:nvPr/>
        </p:nvSpPr>
        <p:spPr>
          <a:xfrm>
            <a:off x="7162800" y="145000"/>
            <a:ext cx="4191000" cy="314553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AE2AA7D8-2D02-7564-CA72-8D368F613A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477850"/>
              </p:ext>
            </p:extLst>
          </p:nvPr>
        </p:nvGraphicFramePr>
        <p:xfrm>
          <a:off x="8595753" y="2315358"/>
          <a:ext cx="1538847" cy="996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19040" imgH="393480" progId="Equation.DSMT4">
                  <p:embed/>
                </p:oleObj>
              </mc:Choice>
              <mc:Fallback>
                <p:oleObj name="Equation" r:id="rId7" imgW="419040" imgH="393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AE2AA7D8-2D02-7564-CA72-8D368F613A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95753" y="2315358"/>
                        <a:ext cx="1538847" cy="996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23BD42F-8A43-3C63-3584-F9A4EE13F1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126444"/>
              </p:ext>
            </p:extLst>
          </p:nvPr>
        </p:nvGraphicFramePr>
        <p:xfrm>
          <a:off x="8839200" y="3335240"/>
          <a:ext cx="668437" cy="84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5640" imgH="393480" progId="Equation.DSMT4">
                  <p:embed/>
                </p:oleObj>
              </mc:Choice>
              <mc:Fallback>
                <p:oleObj name="Equation" r:id="rId9" imgW="215640" imgH="393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123BD42F-8A43-3C63-3584-F9A4EE13F1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39200" y="3335240"/>
                        <a:ext cx="668437" cy="84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AE9648FF-D520-8E3A-A237-B8E6A2D7CF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404418">
            <a:off x="7115975" y="4527169"/>
            <a:ext cx="2729839" cy="45091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4746269-BDBD-B4BD-E9CE-4462453F11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3470547">
            <a:off x="6620187" y="4789432"/>
            <a:ext cx="2412100" cy="504762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767AC5B8-FAFB-7842-4639-F5F87EB4E0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322728">
            <a:off x="9284195" y="4059929"/>
            <a:ext cx="1427607" cy="87361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D642AF64-1FAB-2FB7-88E4-1101FBE19A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12184" y="6518793"/>
            <a:ext cx="1331616" cy="37435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B4CB0D81-78FB-6738-9E4C-D8E74362B3A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85036" y="6018395"/>
            <a:ext cx="1711164" cy="373564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854ECF44-B09B-8F61-E42F-E56F64B3386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92582">
            <a:off x="5645661" y="7605404"/>
            <a:ext cx="1752381" cy="514286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177E1B03-5C08-D0E4-5122-46C88468553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29595" y="5785597"/>
            <a:ext cx="1666667" cy="647619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9768EFD6-F390-9BB0-46FC-3EE0F274F90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652296" y="6499696"/>
            <a:ext cx="2304762" cy="657143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A319E0C8-DB72-8023-6E55-4BEF8BEC10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8495131">
            <a:off x="11829836" y="7502959"/>
            <a:ext cx="651185" cy="523026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BB18C04A-99DD-63F1-506A-9DC08BFE32E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18230418">
            <a:off x="6968107" y="7289451"/>
            <a:ext cx="1856541" cy="720891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D27D5A42-2407-223C-70C6-9DD2AFECAC7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8314259">
            <a:off x="8342021" y="7839547"/>
            <a:ext cx="615862" cy="685039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D55440D4-8D4B-F829-ACF2-51FD63BBB8A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3363522">
            <a:off x="9386386" y="7790143"/>
            <a:ext cx="2380952" cy="295238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CA847156-A51A-7C6B-6D5B-0C148BF2A9A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3476283">
            <a:off x="8582098" y="7899013"/>
            <a:ext cx="2571429" cy="457143"/>
          </a:xfrm>
          <a:prstGeom prst="rect">
            <a:avLst/>
          </a:prstGeom>
        </p:spPr>
      </p:pic>
      <p:sp>
        <p:nvSpPr>
          <p:cNvPr id="134" name="Star: 5 Points 133">
            <a:extLst>
              <a:ext uri="{FF2B5EF4-FFF2-40B4-BE49-F238E27FC236}">
                <a16:creationId xmlns:a16="http://schemas.microsoft.com/office/drawing/2014/main" id="{6CC98FD2-BA45-B280-E925-BA7478838487}"/>
              </a:ext>
            </a:extLst>
          </p:cNvPr>
          <p:cNvSpPr/>
          <p:nvPr/>
        </p:nvSpPr>
        <p:spPr>
          <a:xfrm>
            <a:off x="8779713" y="1161780"/>
            <a:ext cx="950501" cy="79070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Star: 5 Points 134">
            <a:extLst>
              <a:ext uri="{FF2B5EF4-FFF2-40B4-BE49-F238E27FC236}">
                <a16:creationId xmlns:a16="http://schemas.microsoft.com/office/drawing/2014/main" id="{9A8DABD7-CB75-8A71-DBCF-0A236D0CDD51}"/>
              </a:ext>
            </a:extLst>
          </p:cNvPr>
          <p:cNvSpPr/>
          <p:nvPr/>
        </p:nvSpPr>
        <p:spPr>
          <a:xfrm>
            <a:off x="3556766" y="8635356"/>
            <a:ext cx="950501" cy="79070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Star: 5 Points 135">
            <a:extLst>
              <a:ext uri="{FF2B5EF4-FFF2-40B4-BE49-F238E27FC236}">
                <a16:creationId xmlns:a16="http://schemas.microsoft.com/office/drawing/2014/main" id="{84B28537-15E3-C618-38CD-656B2B74EB58}"/>
              </a:ext>
            </a:extLst>
          </p:cNvPr>
          <p:cNvSpPr/>
          <p:nvPr/>
        </p:nvSpPr>
        <p:spPr>
          <a:xfrm>
            <a:off x="13915363" y="8578432"/>
            <a:ext cx="950501" cy="79070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AAD7B592-FEC5-B591-946C-0BCD257B550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83970" y="8669240"/>
            <a:ext cx="1622030" cy="889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CFF9DE-799B-B0DF-D08F-F6F90ACBBC3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18493012">
            <a:off x="10445342" y="4864630"/>
            <a:ext cx="413909" cy="6141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20F974-3FA9-FEF3-8F6A-D98F4118F08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18317801">
            <a:off x="12543229" y="7921814"/>
            <a:ext cx="460069" cy="5583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DE5B2F-9476-6052-D50B-C5AEDEDA2A3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3360776">
            <a:off x="4406023" y="7833691"/>
            <a:ext cx="2356350" cy="95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5707359" y="8174736"/>
            <a:ext cx="2560321" cy="211226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0" y="9499629"/>
            <a:ext cx="2580809" cy="742902"/>
            <a:chOff x="0" y="0"/>
            <a:chExt cx="6171786" cy="17765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171786" cy="1776588"/>
            </a:xfrm>
            <a:custGeom>
              <a:avLst/>
              <a:gdLst/>
              <a:ahLst/>
              <a:cxnLst/>
              <a:rect l="l" t="t" r="r" b="b"/>
              <a:pathLst>
                <a:path w="6171786" h="1776588">
                  <a:moveTo>
                    <a:pt x="6047325" y="1776588"/>
                  </a:moveTo>
                  <a:lnTo>
                    <a:pt x="124460" y="1776588"/>
                  </a:lnTo>
                  <a:cubicBezTo>
                    <a:pt x="55880" y="1776588"/>
                    <a:pt x="0" y="1720708"/>
                    <a:pt x="0" y="16521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47326" y="0"/>
                  </a:lnTo>
                  <a:cubicBezTo>
                    <a:pt x="6115906" y="0"/>
                    <a:pt x="6171786" y="55880"/>
                    <a:pt x="6171786" y="124460"/>
                  </a:cubicBezTo>
                  <a:lnTo>
                    <a:pt x="6171786" y="1652128"/>
                  </a:lnTo>
                  <a:cubicBezTo>
                    <a:pt x="6171786" y="1720708"/>
                    <a:pt x="6115906" y="1776588"/>
                    <a:pt x="6047326" y="1776588"/>
                  </a:cubicBezTo>
                  <a:close/>
                </a:path>
              </a:pathLst>
            </a:custGeom>
            <a:solidFill>
              <a:srgbClr val="497FB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Action Button: Help 13">
            <a:hlinkClick r:id="" action="ppaction://noaction" highlightClick="1"/>
          </p:cNvPr>
          <p:cNvSpPr/>
          <p:nvPr/>
        </p:nvSpPr>
        <p:spPr>
          <a:xfrm>
            <a:off x="17431342" y="44469"/>
            <a:ext cx="856658" cy="780693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8" name="Picture 1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44469"/>
            <a:ext cx="1439486" cy="6673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3086100"/>
            <a:ext cx="16514536" cy="419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6002000" y="431718"/>
            <a:ext cx="1755110" cy="441788"/>
            <a:chOff x="0" y="0"/>
            <a:chExt cx="2332414" cy="75112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32414" cy="751129"/>
            </a:xfrm>
            <a:custGeom>
              <a:avLst/>
              <a:gdLst/>
              <a:ahLst/>
              <a:cxnLst/>
              <a:rect l="l" t="t" r="r" b="b"/>
              <a:pathLst>
                <a:path w="2332414" h="751129">
                  <a:moveTo>
                    <a:pt x="2207954" y="751129"/>
                  </a:moveTo>
                  <a:lnTo>
                    <a:pt x="124460" y="751129"/>
                  </a:lnTo>
                  <a:cubicBezTo>
                    <a:pt x="55880" y="751129"/>
                    <a:pt x="0" y="695249"/>
                    <a:pt x="0" y="6266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07954" y="0"/>
                  </a:lnTo>
                  <a:cubicBezTo>
                    <a:pt x="2276534" y="0"/>
                    <a:pt x="2332414" y="55880"/>
                    <a:pt x="2332414" y="124460"/>
                  </a:cubicBezTo>
                  <a:lnTo>
                    <a:pt x="2332414" y="626669"/>
                  </a:lnTo>
                  <a:cubicBezTo>
                    <a:pt x="2332414" y="695249"/>
                    <a:pt x="2276534" y="751129"/>
                    <a:pt x="2207954" y="751129"/>
                  </a:cubicBezTo>
                  <a:close/>
                </a:path>
              </a:pathLst>
            </a:custGeom>
            <a:solidFill>
              <a:srgbClr val="497FB4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19300"/>
            <a:ext cx="1032846" cy="9639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52600" y="20955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96E85870-286D-4CCC-AA6B-47C2AF4CD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55752">
            <a:off x="16779385" y="8614154"/>
            <a:ext cx="894690" cy="13157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96914" y="2288152"/>
                <a:ext cx="13354938" cy="2428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 theo hướng dẫn của anh Pi trong tình huống mở đầu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để nhân hai phân thức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400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400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914" y="2288152"/>
                <a:ext cx="13354938" cy="2428998"/>
              </a:xfrm>
              <a:prstGeom prst="rect">
                <a:avLst/>
              </a:prstGeom>
              <a:blipFill>
                <a:blip r:embed="rId4"/>
                <a:stretch>
                  <a:fillRect l="-1597" r="-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33600" y="5827279"/>
                <a:ext cx="14020800" cy="1673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00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sz="40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00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4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GB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4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40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d>
                            <m:dPr>
                              <m:endChr m:val=""/>
                              <m:ctrlPr>
                                <a:rPr lang="en-GB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400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GB" sz="4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GB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40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00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827279"/>
                <a:ext cx="14020800" cy="16731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Callout 31"/>
          <p:cNvSpPr/>
          <p:nvPr/>
        </p:nvSpPr>
        <p:spPr>
          <a:xfrm>
            <a:off x="1447800" y="4610100"/>
            <a:ext cx="1752600" cy="965974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</a:rPr>
              <a:t>Giải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5800" y="723900"/>
            <a:ext cx="10058400" cy="862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1. NHÂN HAI PHÂN THỨC ĐẠI SỐ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13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337407" flipV="1">
            <a:off x="14202156" y="-609964"/>
            <a:ext cx="4479119" cy="18420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24700" y="853470"/>
            <a:ext cx="4038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TẮC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340345" y="2095500"/>
            <a:ext cx="15576055" cy="4038600"/>
            <a:chOff x="883145" y="2324100"/>
            <a:chExt cx="15576055" cy="4038600"/>
          </a:xfrm>
        </p:grpSpPr>
        <p:grpSp>
          <p:nvGrpSpPr>
            <p:cNvPr id="5" name="Group 5"/>
            <p:cNvGrpSpPr/>
            <p:nvPr/>
          </p:nvGrpSpPr>
          <p:grpSpPr>
            <a:xfrm>
              <a:off x="883145" y="2324100"/>
              <a:ext cx="15576055" cy="4038600"/>
              <a:chOff x="0" y="0"/>
              <a:chExt cx="1918193" cy="209053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8193" cy="2090532"/>
              </a:xfrm>
              <a:custGeom>
                <a:avLst/>
                <a:gdLst/>
                <a:ahLst/>
                <a:cxnLst/>
                <a:rect l="l" t="t" r="r" b="b"/>
                <a:pathLst>
                  <a:path w="1918193" h="2090532">
                    <a:moveTo>
                      <a:pt x="1793733" y="2090532"/>
                    </a:moveTo>
                    <a:lnTo>
                      <a:pt x="124460" y="2090532"/>
                    </a:lnTo>
                    <a:cubicBezTo>
                      <a:pt x="55880" y="2090532"/>
                      <a:pt x="0" y="2034652"/>
                      <a:pt x="0" y="196607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93733" y="0"/>
                    </a:lnTo>
                    <a:cubicBezTo>
                      <a:pt x="1862313" y="0"/>
                      <a:pt x="1918193" y="55880"/>
                      <a:pt x="1918193" y="124460"/>
                    </a:cubicBezTo>
                    <a:lnTo>
                      <a:pt x="1918193" y="1966072"/>
                    </a:lnTo>
                    <a:cubicBezTo>
                      <a:pt x="1918193" y="2034652"/>
                      <a:pt x="1862313" y="2090532"/>
                      <a:pt x="1793733" y="2090532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1600200" y="3238500"/>
                  <a:ext cx="14097000" cy="24759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sz="4000" dirty="0"/>
                    <a:t>Muốn </a:t>
                  </a:r>
                  <a:r>
                    <a:rPr lang="en-GB" sz="4000" dirty="0" err="1"/>
                    <a:t>nhân</a:t>
                  </a:r>
                  <a:r>
                    <a:rPr lang="en-GB" sz="4000" dirty="0"/>
                    <a:t> </a:t>
                  </a:r>
                  <a:r>
                    <a:rPr lang="en-GB" sz="4000" dirty="0" err="1"/>
                    <a:t>hai</a:t>
                  </a:r>
                  <a:r>
                    <a:rPr lang="en-GB" sz="4000" dirty="0"/>
                    <a:t> </a:t>
                  </a:r>
                  <a:r>
                    <a:rPr lang="en-GB" sz="4000" dirty="0" err="1"/>
                    <a:t>phân</a:t>
                  </a:r>
                  <a:r>
                    <a:rPr lang="en-GB" sz="4000" dirty="0"/>
                    <a:t> </a:t>
                  </a:r>
                  <a:r>
                    <a:rPr lang="en-GB" sz="4000" dirty="0" err="1"/>
                    <a:t>thức</a:t>
                  </a:r>
                  <a:r>
                    <a:rPr lang="en-GB" sz="4000" dirty="0"/>
                    <a:t>, ta </a:t>
                  </a:r>
                  <a:r>
                    <a:rPr lang="en-GB" sz="4000" dirty="0" err="1"/>
                    <a:t>nhân</a:t>
                  </a:r>
                  <a:r>
                    <a:rPr lang="en-GB" sz="4000" dirty="0"/>
                    <a:t> </a:t>
                  </a:r>
                  <a:r>
                    <a:rPr lang="en-GB" sz="4000" dirty="0" err="1"/>
                    <a:t>các</a:t>
                  </a:r>
                  <a:r>
                    <a:rPr lang="en-GB" sz="4000" dirty="0"/>
                    <a:t> </a:t>
                  </a:r>
                  <a:r>
                    <a:rPr lang="en-GB" sz="4000" dirty="0" err="1"/>
                    <a:t>tử</a:t>
                  </a:r>
                  <a:r>
                    <a:rPr lang="en-GB" sz="4000" dirty="0"/>
                    <a:t> </a:t>
                  </a:r>
                  <a:r>
                    <a:rPr lang="en-GB" sz="4000" dirty="0" err="1"/>
                    <a:t>thức</a:t>
                  </a:r>
                  <a:r>
                    <a:rPr lang="en-GB" sz="4000" dirty="0"/>
                    <a:t> </a:t>
                  </a:r>
                  <a:r>
                    <a:rPr lang="en-GB" sz="4000" dirty="0" err="1"/>
                    <a:t>với</a:t>
                  </a:r>
                  <a:r>
                    <a:rPr lang="en-GB" sz="4000" dirty="0"/>
                    <a:t> </a:t>
                  </a:r>
                  <a:r>
                    <a:rPr lang="en-GB" sz="4000" dirty="0" err="1"/>
                    <a:t>nhau</a:t>
                  </a:r>
                  <a:r>
                    <a:rPr lang="en-GB" sz="4000" dirty="0"/>
                    <a:t>, </a:t>
                  </a:r>
                  <a:r>
                    <a:rPr lang="en-GB" sz="4000" dirty="0" err="1"/>
                    <a:t>các</a:t>
                  </a:r>
                  <a:r>
                    <a:rPr lang="en-GB" sz="4000" dirty="0"/>
                    <a:t> </a:t>
                  </a:r>
                  <a:r>
                    <a:rPr lang="en-GB" sz="4000" dirty="0" err="1"/>
                    <a:t>mẫu</a:t>
                  </a:r>
                  <a:r>
                    <a:rPr lang="en-GB" sz="4000" dirty="0"/>
                    <a:t> </a:t>
                  </a:r>
                  <a:r>
                    <a:rPr lang="en-GB" sz="4000" dirty="0" err="1"/>
                    <a:t>thức</a:t>
                  </a:r>
                  <a:r>
                    <a:rPr lang="en-GB" sz="4000" dirty="0"/>
                    <a:t> </a:t>
                  </a:r>
                  <a:r>
                    <a:rPr lang="en-GB" sz="4000" dirty="0" err="1"/>
                    <a:t>với</a:t>
                  </a:r>
                  <a:r>
                    <a:rPr lang="en-GB" sz="4000" dirty="0"/>
                    <a:t> </a:t>
                  </a:r>
                  <a:r>
                    <a:rPr lang="en-GB" sz="4000" dirty="0" err="1"/>
                    <a:t>nhau</a:t>
                  </a:r>
                  <a:endParaRPr lang="en-GB" sz="40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  <m:r>
                          <a:rPr lang="en-GB" sz="400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GB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  <m:r>
                          <a:rPr lang="en-GB" sz="400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400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400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238500"/>
                  <a:ext cx="14097000" cy="247593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557" t="-44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6754020"/>
            <a:ext cx="4876800" cy="326628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78581" y="8572500"/>
            <a:ext cx="1643529" cy="762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112166" y="6591300"/>
            <a:ext cx="1643529" cy="76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194" b="33815"/>
          <a:stretch>
            <a:fillRect/>
          </a:stretch>
        </p:blipFill>
        <p:spPr>
          <a:xfrm rot="10130791">
            <a:off x="16202207" y="313779"/>
            <a:ext cx="1755648" cy="665703"/>
          </a:xfrm>
          <a:prstGeom prst="rect">
            <a:avLst/>
          </a:prstGeom>
        </p:spPr>
      </p:pic>
      <p:pic>
        <p:nvPicPr>
          <p:cNvPr id="19" name="Picture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70344">
            <a:off x="18304" y="9046284"/>
            <a:ext cx="1639790" cy="760266"/>
          </a:xfrm>
          <a:prstGeom prst="rect">
            <a:avLst/>
          </a:prstGeom>
        </p:spPr>
      </p:pic>
      <p:pic>
        <p:nvPicPr>
          <p:cNvPr id="28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 flipV="1">
            <a:off x="16817654" y="9105900"/>
            <a:ext cx="1221489" cy="95276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8839200" y="0"/>
            <a:ext cx="0" cy="10287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981200" y="173648"/>
            <a:ext cx="12711653" cy="2144048"/>
            <a:chOff x="7162800" y="539360"/>
            <a:chExt cx="4876799" cy="1858584"/>
          </a:xfrm>
        </p:grpSpPr>
        <p:grpSp>
          <p:nvGrpSpPr>
            <p:cNvPr id="25" name="Group 6"/>
            <p:cNvGrpSpPr/>
            <p:nvPr/>
          </p:nvGrpSpPr>
          <p:grpSpPr>
            <a:xfrm>
              <a:off x="7162800" y="539360"/>
              <a:ext cx="4648200" cy="1136203"/>
              <a:chOff x="0" y="0"/>
              <a:chExt cx="8385740" cy="2387260"/>
            </a:xfrm>
          </p:grpSpPr>
          <p:sp>
            <p:nvSpPr>
              <p:cNvPr id="27" name="Freeform 7"/>
              <p:cNvSpPr/>
              <p:nvPr/>
            </p:nvSpPr>
            <p:spPr>
              <a:xfrm>
                <a:off x="0" y="0"/>
                <a:ext cx="8385740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7391400" y="539360"/>
              <a:ext cx="4648199" cy="185858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nl-NL" sz="45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1: Làm tính nhân </a:t>
              </a:r>
              <a:endPara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lvl="0" algn="ctr">
                <a:lnSpc>
                  <a:spcPct val="150000"/>
                </a:lnSpc>
                <a:spcAft>
                  <a:spcPts val="800"/>
                </a:spcAft>
              </a:pPr>
              <a:endPara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B447222-C52A-7181-5F70-CF38D599FEA5}"/>
              </a:ext>
            </a:extLst>
          </p:cNvPr>
          <p:cNvSpPr/>
          <p:nvPr/>
        </p:nvSpPr>
        <p:spPr>
          <a:xfrm>
            <a:off x="838199" y="1866900"/>
            <a:ext cx="8530772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Callout 28">
            <a:extLst>
              <a:ext uri="{FF2B5EF4-FFF2-40B4-BE49-F238E27FC236}">
                <a16:creationId xmlns:a16="http://schemas.microsoft.com/office/drawing/2014/main" id="{D6E95999-16AB-E9ED-21D2-C60AF4D8EE93}"/>
              </a:ext>
            </a:extLst>
          </p:cNvPr>
          <p:cNvSpPr/>
          <p:nvPr/>
        </p:nvSpPr>
        <p:spPr>
          <a:xfrm>
            <a:off x="12420600" y="3086100"/>
            <a:ext cx="1752600" cy="965974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</a:rPr>
              <a:t>Giải</a:t>
            </a:r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CDFA96-1053-0A4C-4166-94836E8C9C00}"/>
                  </a:ext>
                </a:extLst>
              </p:cNvPr>
              <p:cNvSpPr txBox="1"/>
              <p:nvPr/>
            </p:nvSpPr>
            <p:spPr>
              <a:xfrm>
                <a:off x="2362200" y="1714500"/>
                <a:ext cx="3810000" cy="1270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50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0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5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5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50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GB" sz="5000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5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500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sz="50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50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5000" i="1">
                            <a:latin typeface="Cambria Math" panose="02040503050406030204" pitchFamily="18" charset="0"/>
                          </a:rPr>
                          <m:t>𝑥𝑦</m:t>
                        </m:r>
                      </m:den>
                    </m:f>
                  </m:oMath>
                </a14:m>
                <a:endParaRPr lang="en-GB" sz="5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CDFA96-1053-0A4C-4166-94836E8C9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714500"/>
                <a:ext cx="3810000" cy="1270476"/>
              </a:xfrm>
              <a:prstGeom prst="rect">
                <a:avLst/>
              </a:prstGeom>
              <a:blipFill>
                <a:blip r:embed="rId8"/>
                <a:stretch>
                  <a:fillRect l="-7680" b="-6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C5665E-049D-4673-E872-EF9028C4574A}"/>
                  </a:ext>
                </a:extLst>
              </p:cNvPr>
              <p:cNvSpPr txBox="1"/>
              <p:nvPr/>
            </p:nvSpPr>
            <p:spPr>
              <a:xfrm>
                <a:off x="10668000" y="1714500"/>
                <a:ext cx="4267200" cy="1184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50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0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50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500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GB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5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5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500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GB" sz="5000" b="0" i="1" smtClean="0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GB" sz="5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00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GB" sz="5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500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GB" sz="500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GB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5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5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50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C5665E-049D-4673-E872-EF9028C45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0" y="1714500"/>
                <a:ext cx="4267200" cy="1184491"/>
              </a:xfrm>
              <a:prstGeom prst="rect">
                <a:avLst/>
              </a:prstGeom>
              <a:blipFill>
                <a:blip r:embed="rId9"/>
                <a:stretch>
                  <a:fillRect l="-6857" b="-14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Callout 34">
            <a:extLst>
              <a:ext uri="{FF2B5EF4-FFF2-40B4-BE49-F238E27FC236}">
                <a16:creationId xmlns:a16="http://schemas.microsoft.com/office/drawing/2014/main" id="{66FF5BA2-DDFA-D8D5-ACA3-AAE30B2BD13C}"/>
              </a:ext>
            </a:extLst>
          </p:cNvPr>
          <p:cNvSpPr/>
          <p:nvPr/>
        </p:nvSpPr>
        <p:spPr>
          <a:xfrm>
            <a:off x="3200400" y="3086100"/>
            <a:ext cx="1752600" cy="965974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</a:rPr>
              <a:t>Giải</a:t>
            </a:r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CD4131-7679-42F8-9272-9D3876A0C3E6}"/>
                  </a:ext>
                </a:extLst>
              </p:cNvPr>
              <p:cNvSpPr txBox="1"/>
              <p:nvPr/>
            </p:nvSpPr>
            <p:spPr>
              <a:xfrm>
                <a:off x="2667000" y="4610100"/>
                <a:ext cx="6477000" cy="1317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0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5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5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50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GB" sz="5000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5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500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sz="50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50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5000" i="1">
                            <a:latin typeface="Cambria Math" panose="02040503050406030204" pitchFamily="18" charset="0"/>
                          </a:rPr>
                          <m:t>𝑥𝑦</m:t>
                        </m:r>
                      </m:den>
                    </m:f>
                  </m:oMath>
                </a14:m>
                <a:r>
                  <a:rPr lang="en-GB" sz="50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.(2</m:t>
                        </m:r>
                        <m:r>
                          <a:rPr lang="en-GB" sz="5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500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sz="5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5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US" sz="5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5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50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5000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d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50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5000" i="1">
                            <a:latin typeface="Cambria Math" panose="02040503050406030204" pitchFamily="18" charset="0"/>
                          </a:rPr>
                          <m:t>𝑥𝑦</m:t>
                        </m:r>
                      </m:den>
                    </m:f>
                  </m:oMath>
                </a14:m>
                <a:r>
                  <a:rPr lang="en-GB" sz="50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CD4131-7679-42F8-9272-9D3876A0C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610100"/>
                <a:ext cx="6477000" cy="1317990"/>
              </a:xfrm>
              <a:prstGeom prst="rect">
                <a:avLst/>
              </a:prstGeom>
              <a:blipFill>
                <a:blip r:embed="rId10"/>
                <a:stretch>
                  <a:fillRect b="-6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E2B1017-9036-62F7-66B5-0A1F730D01C1}"/>
                  </a:ext>
                </a:extLst>
              </p:cNvPr>
              <p:cNvSpPr/>
              <p:nvPr/>
            </p:nvSpPr>
            <p:spPr>
              <a:xfrm>
                <a:off x="1981200" y="6134100"/>
                <a:ext cx="3298595" cy="13961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GB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4000" i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4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d>
                            <m:dPr>
                              <m:endChr m:val=""/>
                              <m:ctrlPr>
                                <a:rPr lang="en-GB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4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4000" i="0">
                                  <a:latin typeface="Cambria Math" panose="02040503050406030204" pitchFamily="18" charset="0"/>
                                </a:rPr>
                                <m:t>)3</m:t>
                              </m:r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E2B1017-9036-62F7-66B5-0A1F730D01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6134100"/>
                <a:ext cx="3298595" cy="139615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5B0D1A7-9797-39D4-C101-2A87E00FBAB1}"/>
                  </a:ext>
                </a:extLst>
              </p:cNvPr>
              <p:cNvSpPr/>
              <p:nvPr/>
            </p:nvSpPr>
            <p:spPr>
              <a:xfrm>
                <a:off x="1981200" y="7581900"/>
                <a:ext cx="1405128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000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5B0D1A7-9797-39D4-C101-2A87E00FB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7581900"/>
                <a:ext cx="1405128" cy="13540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C7FB5D5-7913-EFFC-2B86-1DF94700AD29}"/>
                  </a:ext>
                </a:extLst>
              </p:cNvPr>
              <p:cNvSpPr txBox="1"/>
              <p:nvPr/>
            </p:nvSpPr>
            <p:spPr>
              <a:xfrm>
                <a:off x="9796272" y="4439843"/>
                <a:ext cx="4267200" cy="1184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5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0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50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500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GB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5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5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500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GB" sz="5000" b="0" i="1" smtClean="0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GB" sz="5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00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GB" sz="5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500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GB" sz="500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GB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5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5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5000" dirty="0"/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C7FB5D5-7913-EFFC-2B86-1DF94700A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6272" y="4439843"/>
                <a:ext cx="4267200" cy="118449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FD0DA3A-0EFA-164A-4A2E-93B370B9E7DF}"/>
                  </a:ext>
                </a:extLst>
              </p:cNvPr>
              <p:cNvSpPr/>
              <p:nvPr/>
            </p:nvSpPr>
            <p:spPr>
              <a:xfrm>
                <a:off x="9491472" y="5963843"/>
                <a:ext cx="3807902" cy="14246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8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GB" sz="3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3800" i="0">
                                  <a:latin typeface="Cambria Math" panose="02040503050406030204" pitchFamily="18" charset="0"/>
                                </a:rPr>
                                <m:t>(−2</m:t>
                              </m:r>
                              <m:r>
                                <a:rPr lang="en-GB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380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d>
                            <m:dPr>
                              <m:endChr m:val=""/>
                              <m:ctrlPr>
                                <a:rPr lang="en-GB" sz="3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8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3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3800" i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  <m:r>
                                <a:rPr lang="en-US" sz="3800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3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3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GB" sz="3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FD0DA3A-0EFA-164A-4A2E-93B370B9E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472" y="5963843"/>
                <a:ext cx="3807902" cy="142462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FD0DA3A-0EFA-164A-4A2E-93B370B9E7DF}"/>
                  </a:ext>
                </a:extLst>
              </p:cNvPr>
              <p:cNvSpPr/>
              <p:nvPr/>
            </p:nvSpPr>
            <p:spPr>
              <a:xfrm>
                <a:off x="12996672" y="5993160"/>
                <a:ext cx="5109860" cy="14246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8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GB" sz="3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8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3800" i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GB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8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d>
                            <m:dPr>
                              <m:endChr m:val=""/>
                              <m:ctrlPr>
                                <a:rPr lang="en-GB" sz="3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38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GB" sz="3800" i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  <m:r>
                                <a:rPr lang="en-US" sz="3800" b="0" i="0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m:rPr>
                                  <m:sty m:val="p"/>
                                </m:rPr>
                                <a:rPr lang="en-US" sz="38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3800" b="0" i="0" smtClean="0">
                                  <a:latin typeface="Cambria Math" panose="02040503050406030204" pitchFamily="18" charset="0"/>
                                </a:rPr>
                                <m:t>+1)2</m:t>
                              </m:r>
                              <m:sSup>
                                <m:sSupPr>
                                  <m:ctrlPr>
                                    <a:rPr lang="en-GB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3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GB" sz="38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FD0DA3A-0EFA-164A-4A2E-93B370B9E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6672" y="5993160"/>
                <a:ext cx="5109860" cy="142462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74C9F9B-8DF8-C92A-5431-0570FC95A331}"/>
                  </a:ext>
                </a:extLst>
              </p:cNvPr>
              <p:cNvSpPr/>
              <p:nvPr/>
            </p:nvSpPr>
            <p:spPr>
              <a:xfrm>
                <a:off x="9491472" y="7487843"/>
                <a:ext cx="3290131" cy="1358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en-GB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4000" i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GB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4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74C9F9B-8DF8-C92A-5431-0570FC95A3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472" y="7487843"/>
                <a:ext cx="3290131" cy="13580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08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  <p:bldP spid="15" grpId="0"/>
      <p:bldP spid="16" grpId="0"/>
      <p:bldP spid="22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38100" y="282687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337407" flipV="1">
            <a:off x="15040356" y="296391"/>
            <a:ext cx="4479119" cy="184203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09600" y="3314700"/>
            <a:ext cx="16543454" cy="5029200"/>
            <a:chOff x="0" y="0"/>
            <a:chExt cx="1918193" cy="20905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8193" cy="2090532"/>
            </a:xfrm>
            <a:custGeom>
              <a:avLst/>
              <a:gdLst/>
              <a:ahLst/>
              <a:cxnLst/>
              <a:rect l="l" t="t" r="r" b="b"/>
              <a:pathLst>
                <a:path w="1918193" h="2090532">
                  <a:moveTo>
                    <a:pt x="1793733" y="2090532"/>
                  </a:moveTo>
                  <a:lnTo>
                    <a:pt x="124460" y="2090532"/>
                  </a:lnTo>
                  <a:cubicBezTo>
                    <a:pt x="55880" y="2090532"/>
                    <a:pt x="0" y="2034652"/>
                    <a:pt x="0" y="196607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3733" y="0"/>
                  </a:lnTo>
                  <a:cubicBezTo>
                    <a:pt x="1862313" y="0"/>
                    <a:pt x="1918193" y="55880"/>
                    <a:pt x="1918193" y="124460"/>
                  </a:cubicBezTo>
                  <a:lnTo>
                    <a:pt x="1918193" y="1966072"/>
                  </a:lnTo>
                  <a:cubicBezTo>
                    <a:pt x="1918193" y="2034652"/>
                    <a:pt x="1862313" y="2090532"/>
                    <a:pt x="1793733" y="209053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620000" y="1760418"/>
            <a:ext cx="29337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304800" y="8552281"/>
            <a:ext cx="2255520" cy="14097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52600" y="3582898"/>
            <a:ext cx="14859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hoán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phối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105400" y="4991100"/>
                <a:ext cx="2236510" cy="8701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7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GB" sz="27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den>
                      </m:f>
                      <m:r>
                        <a:rPr lang="en-GB" sz="2700" b="1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GB" sz="2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7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GB" sz="27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den>
                      </m:f>
                      <m:r>
                        <a:rPr lang="en-GB" sz="27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7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GB" sz="27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den>
                      </m:f>
                      <m:r>
                        <a:rPr lang="en-GB" sz="2700" b="1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GB" sz="2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7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GB" sz="27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den>
                      </m:f>
                    </m:oMath>
                  </m:oMathPara>
                </a14:m>
                <a:endParaRPr lang="en-GB" sz="27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991100"/>
                <a:ext cx="2236510" cy="8701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953000" y="6057900"/>
                <a:ext cx="3989682" cy="1025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7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7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7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num>
                            <m:den>
                              <m:r>
                                <a:rPr lang="en-GB" sz="27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den>
                          </m:f>
                          <m:r>
                            <a:rPr lang="en-GB" sz="2700" b="1" i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GB" sz="27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7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num>
                            <m:den>
                              <m:r>
                                <a:rPr lang="en-GB" sz="27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den>
                          </m:f>
                        </m:e>
                      </m:d>
                      <m:r>
                        <a:rPr lang="en-GB" sz="2700" b="1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GB" sz="2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7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num>
                        <m:den>
                          <m:r>
                            <a:rPr lang="en-GB" sz="27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den>
                      </m:f>
                      <m:r>
                        <a:rPr lang="en-GB" sz="27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7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GB" sz="27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den>
                      </m:f>
                      <m:r>
                        <a:rPr lang="en-GB" sz="2700" b="1" i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sz="27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7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7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num>
                            <m:den>
                              <m:r>
                                <a:rPr lang="en-GB" sz="27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den>
                          </m:f>
                          <m:r>
                            <a:rPr lang="en-GB" sz="2700" b="1" i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GB" sz="27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7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num>
                            <m:den>
                              <m:r>
                                <a:rPr lang="en-GB" sz="27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700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6057900"/>
                <a:ext cx="3989682" cy="102592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105400" y="7200900"/>
                <a:ext cx="4414735" cy="1025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7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GB" sz="27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den>
                      </m:f>
                      <m:r>
                        <a:rPr lang="en-GB" sz="2700" b="1" i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sz="27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7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7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num>
                            <m:den>
                              <m:r>
                                <a:rPr lang="en-GB" sz="27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den>
                          </m:f>
                          <m:r>
                            <a:rPr lang="en-GB" sz="27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27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7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num>
                            <m:den>
                              <m:r>
                                <a:rPr lang="en-GB" sz="27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den>
                          </m:f>
                        </m:e>
                      </m:d>
                      <m:r>
                        <a:rPr lang="en-GB" sz="27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7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GB" sz="27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den>
                      </m:f>
                      <m:r>
                        <a:rPr lang="en-GB" sz="2700" b="1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GB" sz="2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7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GB" sz="27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den>
                      </m:f>
                      <m:r>
                        <a:rPr lang="en-GB" sz="2700" b="1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7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GB" sz="27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den>
                      </m:f>
                      <m:r>
                        <a:rPr lang="en-GB" sz="2700" b="1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GB" sz="2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7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num>
                        <m:den>
                          <m:r>
                            <a:rPr lang="en-GB" sz="27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den>
                      </m:f>
                    </m:oMath>
                  </m:oMathPara>
                </a14:m>
                <a:endParaRPr lang="en-GB" sz="2700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7200900"/>
                <a:ext cx="4414735" cy="102592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60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2013</TotalTime>
  <Words>320</Words>
  <PresentationFormat>Custom</PresentationFormat>
  <Paragraphs>65</Paragraphs>
  <Slides>14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Cambria Math</vt:lpstr>
      <vt:lpstr>Times New Roman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2023-08-18T11:21:43Z</dcterms:modified>
  <dc:identifier>DAFNsc4mcvs</dc:identifier>
</cp:coreProperties>
</file>