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12"/>
  </p:notesMasterIdLst>
  <p:sldIdLst>
    <p:sldId id="313" r:id="rId2"/>
    <p:sldId id="331" r:id="rId3"/>
    <p:sldId id="305" r:id="rId4"/>
    <p:sldId id="326" r:id="rId5"/>
    <p:sldId id="327" r:id="rId6"/>
    <p:sldId id="317" r:id="rId7"/>
    <p:sldId id="328" r:id="rId8"/>
    <p:sldId id="329" r:id="rId9"/>
    <p:sldId id="330" r:id="rId10"/>
    <p:sldId id="314" r:id="rId11"/>
  </p:sldIdLst>
  <p:sldSz cx="9147175" cy="5145088"/>
  <p:notesSz cx="6858000" cy="9144000"/>
  <p:embeddedFontLst>
    <p:embeddedFont>
      <p:font typeface="Calibri Light" charset="0"/>
      <p:regular r:id="rId13"/>
      <p:italic r:id="rId14"/>
    </p:embeddedFont>
    <p:embeddedFont>
      <p:font typeface="Calibri" pitchFamily="34" charset="0"/>
      <p:regular r:id="rId15"/>
      <p:bold r:id="rId16"/>
      <p:italic r:id="rId17"/>
      <p:boldItalic r:id="rId18"/>
    </p:embeddedFont>
    <p:embeddedFont>
      <p:font typeface=".VnAvant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BDD"/>
    <a:srgbClr val="FCE1AA"/>
    <a:srgbClr val="73C6E8"/>
    <a:srgbClr val="F7AFF7"/>
    <a:srgbClr val="8599A8"/>
    <a:srgbClr val="40505E"/>
    <a:srgbClr val="E1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24912" autoAdjust="0"/>
    <p:restoredTop sz="94660"/>
  </p:normalViewPr>
  <p:slideViewPr>
    <p:cSldViewPr snapToGrid="0">
      <p:cViewPr>
        <p:scale>
          <a:sx n="100" d="100"/>
          <a:sy n="100" d="100"/>
        </p:scale>
        <p:origin x="-276" y="-66"/>
      </p:cViewPr>
      <p:guideLst>
        <p:guide orient="horz" pos="162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369FDA-D799-4948-957D-D952A27991AC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E928B-EDE7-4E8B-A482-4CB5FE7E4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571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23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75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907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808" y="445162"/>
            <a:ext cx="8523559" cy="572877"/>
          </a:xfrm>
          <a:prstGeom prst="rect">
            <a:avLst/>
          </a:prstGeom>
        </p:spPr>
        <p:txBody>
          <a:bodyPr spcFirstLastPara="1" wrap="square" lIns="91452" tIns="91452" rIns="91452" bIns="91452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808" y="1152831"/>
            <a:ext cx="8523559" cy="3417455"/>
          </a:xfrm>
          <a:prstGeom prst="rect">
            <a:avLst/>
          </a:prstGeom>
        </p:spPr>
        <p:txBody>
          <a:bodyPr spcFirstLastPara="1" wrap="square" lIns="91452" tIns="91452" rIns="91452" bIns="91452" anchor="t" anchorCtr="0">
            <a:noAutofit/>
          </a:bodyPr>
          <a:lstStyle>
            <a:lvl1pPr marL="457337" lvl="0" indent="-343003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674" lvl="1" indent="-317595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2011" lvl="2" indent="-317595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9349" lvl="3" indent="-317595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686" lvl="4" indent="-317595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4023" lvl="5" indent="-317595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1360" lvl="6" indent="-317595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8697" lvl="7" indent="-317595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6034" lvl="8" indent="-317595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5400" y="4664656"/>
            <a:ext cx="548891" cy="393722"/>
          </a:xfrm>
          <a:prstGeom prst="rect">
            <a:avLst/>
          </a:prstGeom>
        </p:spPr>
        <p:txBody>
          <a:bodyPr spcFirstLastPara="1" wrap="square" lIns="91452" tIns="91452" rIns="91452" bIns="91452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8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715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135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304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09/01/2021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46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09/01/2021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058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09/01/2021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9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86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06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09/01/2021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24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0.png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7175" cy="51450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2894" y="670767"/>
            <a:ext cx="6362368" cy="5233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91467" tIns="45734" rIns="91467" bIns="45734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 NỐI TRI THỨC VỚI CUỘC SỐNG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43719" y="1435255"/>
            <a:ext cx="1336086" cy="584956"/>
          </a:xfrm>
          <a:prstGeom prst="rect">
            <a:avLst/>
          </a:prstGeom>
          <a:solidFill>
            <a:srgbClr val="FEE7EF"/>
          </a:solidFill>
          <a:ln>
            <a:solidFill>
              <a:srgbClr val="7030A0"/>
            </a:solidFill>
          </a:ln>
        </p:spPr>
        <p:txBody>
          <a:bodyPr wrap="none" lIns="91467" tIns="45734" rIns="91467" bIns="45734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81887" y="2369281"/>
            <a:ext cx="5343382" cy="708105"/>
          </a:xfrm>
          <a:prstGeom prst="rect">
            <a:avLst/>
          </a:prstGeom>
          <a:solidFill>
            <a:srgbClr val="FFFF99"/>
          </a:solidFill>
          <a:ln w="28575">
            <a:solidFill>
              <a:srgbClr val="00B050"/>
            </a:solidFill>
          </a:ln>
        </p:spPr>
        <p:txBody>
          <a:bodyPr wrap="none" lIns="91467" tIns="45734" rIns="91467" bIns="45734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Đồng Thị Ái Quỳnh</a:t>
            </a:r>
          </a:p>
        </p:txBody>
      </p:sp>
    </p:spTree>
    <p:extLst>
      <p:ext uri="{BB962C8B-B14F-4D97-AF65-F5344CB8AC3E}">
        <p14:creationId xmlns:p14="http://schemas.microsoft.com/office/powerpoint/2010/main" val="24517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4AB88F-3A6B-44F3-A7AE-A3AB23060D0C}"/>
              </a:ext>
            </a:extLst>
          </p:cNvPr>
          <p:cNvSpPr/>
          <p:nvPr/>
        </p:nvSpPr>
        <p:spPr>
          <a:xfrm>
            <a:off x="329725" y="977568"/>
            <a:ext cx="5403213" cy="3189954"/>
          </a:xfrm>
          <a:prstGeom prst="rect">
            <a:avLst/>
          </a:prstGeom>
          <a:solidFill>
            <a:srgbClr val="73C6E8"/>
          </a:solidFill>
          <a:ln>
            <a:noFill/>
          </a:ln>
        </p:spPr>
        <p:txBody>
          <a:bodyPr spcFirstLastPara="1" wrap="square" lIns="91452" tIns="91452" rIns="91452" bIns="91452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754" y="2413648"/>
            <a:ext cx="3722421" cy="273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19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08159" y="176737"/>
            <a:ext cx="787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Số ?</a:t>
            </a:r>
            <a:endParaRPr lang="en-US" sz="2800"/>
          </a:p>
        </p:txBody>
      </p:sp>
      <p:sp>
        <p:nvSpPr>
          <p:cNvPr id="4" name="Rounded Rectangle 3"/>
          <p:cNvSpPr/>
          <p:nvPr/>
        </p:nvSpPr>
        <p:spPr>
          <a:xfrm>
            <a:off x="407007" y="245527"/>
            <a:ext cx="3211527" cy="2172126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4" descr="E:\QUYNH\anh tai ve poiwer oint\bán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35" y="331219"/>
            <a:ext cx="739350" cy="66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E:\QUYNH\anh tai ve poiwer oint\bán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73" y="331219"/>
            <a:ext cx="739350" cy="66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E:\QUYNH\anh tai ve poiwer oint\bán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963" y="352452"/>
            <a:ext cx="739350" cy="66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E:\QUYNH\anh tai ve poiwer oint\bán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123" y="352452"/>
            <a:ext cx="739350" cy="66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E:\QUYNH\anh tai ve poiwer oint\bán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35" y="960893"/>
            <a:ext cx="739350" cy="66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 descr="E:\QUYNH\anh tai ve poiwer oint\bán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73" y="960893"/>
            <a:ext cx="739350" cy="66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E:\QUYNH\anh tai ve poiwer oint\bán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963" y="982126"/>
            <a:ext cx="739350" cy="66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E:\QUYNH\anh tai ve poiwer oint\bán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123" y="982126"/>
            <a:ext cx="739350" cy="66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E:\QUYNH\anh tai ve poiwer oint\bán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34" y="1586224"/>
            <a:ext cx="739350" cy="66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E:\QUYNH\anh tai ve poiwer oint\bán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72" y="1586224"/>
            <a:ext cx="739350" cy="66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E:\QUYNH\anh tai ve poiwer oint\bán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962" y="1607457"/>
            <a:ext cx="739350" cy="66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E:\QUYNH\anh tai ve poiwer oint\bán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122" y="1607457"/>
            <a:ext cx="739350" cy="66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ounded Rectangle 66"/>
          <p:cNvSpPr/>
          <p:nvPr/>
        </p:nvSpPr>
        <p:spPr>
          <a:xfrm>
            <a:off x="505854" y="2599844"/>
            <a:ext cx="3211527" cy="2172126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ounded Rectangle 68"/>
          <p:cNvSpPr/>
          <p:nvPr/>
        </p:nvSpPr>
        <p:spPr>
          <a:xfrm>
            <a:off x="4972759" y="245527"/>
            <a:ext cx="3211527" cy="2172126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ounded Rectangle 70"/>
          <p:cNvSpPr/>
          <p:nvPr/>
        </p:nvSpPr>
        <p:spPr>
          <a:xfrm>
            <a:off x="4972758" y="2599844"/>
            <a:ext cx="3211527" cy="2172126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7" descr="E:\QUYNH\anh tai ve poiwer oint\chai nước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86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759" y="218779"/>
            <a:ext cx="947657" cy="123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" descr="E:\QUYNH\anh tai ve poiwer oint\chai nước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86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587" y="218778"/>
            <a:ext cx="947657" cy="123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" descr="E:\QUYNH\anh tai ve poiwer oint\chai nước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86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416" y="218778"/>
            <a:ext cx="947657" cy="123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" descr="E:\QUYNH\anh tai ve poiwer oint\chai nước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86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136" y="218778"/>
            <a:ext cx="947657" cy="123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" descr="E:\QUYNH\anh tai ve poiwer oint\chai nước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86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964" y="218778"/>
            <a:ext cx="947657" cy="123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7" descr="E:\QUYNH\anh tai ve poiwer oint\chai nước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86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628" y="218777"/>
            <a:ext cx="947657" cy="123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" descr="E:\QUYNH\anh tai ve poiwer oint\chai nước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86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760" y="1275913"/>
            <a:ext cx="947657" cy="123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7" descr="E:\QUYNH\anh tai ve poiwer oint\chai nước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86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588" y="1275912"/>
            <a:ext cx="947657" cy="123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" descr="E:\QUYNH\anh tai ve poiwer oint\chai nước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86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417" y="1275912"/>
            <a:ext cx="947657" cy="123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7" descr="E:\QUYNH\anh tai ve poiwer oint\chai nước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86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137" y="1275912"/>
            <a:ext cx="947657" cy="123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7" descr="E:\QUYNH\anh tai ve poiwer oint\chai nước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86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965" y="1275912"/>
            <a:ext cx="947657" cy="123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7" descr="E:\QUYNH\anh tai ve poiwer oint\chai nước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86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629" y="1275911"/>
            <a:ext cx="947657" cy="123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4" descr="E:\QUYNH\anh tai ve poiwer oint\bán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184" y="331219"/>
            <a:ext cx="739350" cy="66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4" descr="E:\QUYNH\anh tai ve poiwer oint\bán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184" y="960893"/>
            <a:ext cx="739350" cy="66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E:\QUYNH\anh tai ve poiwer oint\bán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183" y="1586224"/>
            <a:ext cx="739350" cy="66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E:\QUYNH\anh tai ve poiwer oint\ca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10" b="96018" l="358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45" y="2628151"/>
            <a:ext cx="645730" cy="65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3" descr="E:\QUYNH\anh tai ve poiwer oint\mèo 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9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306" y="2650108"/>
            <a:ext cx="762269" cy="68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3" descr="E:\QUYNH\anh tai ve poiwer oint\mèo 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9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27402" y="2641572"/>
            <a:ext cx="762269" cy="68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3" descr="E:\QUYNH\anh tai ve poiwer oint\mèo 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9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176" y="2650108"/>
            <a:ext cx="762269" cy="68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3" descr="E:\QUYNH\anh tai ve poiwer oint\mèo 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9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440" y="2670415"/>
            <a:ext cx="762269" cy="68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3" descr="E:\QUYNH\anh tai ve poiwer oint\mèo 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9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68074" y="2660502"/>
            <a:ext cx="762269" cy="68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3" descr="E:\QUYNH\anh tai ve poiwer oint\mèo 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9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321" y="2632047"/>
            <a:ext cx="762269" cy="68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3" descr="E:\QUYNH\anh tai ve poiwer oint\mèo 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9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306" y="3354223"/>
            <a:ext cx="762269" cy="68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3" descr="E:\QUYNH\anh tai ve poiwer oint\mèo 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9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27402" y="3345687"/>
            <a:ext cx="762269" cy="68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3" descr="E:\QUYNH\anh tai ve poiwer oint\mèo 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9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176" y="3354223"/>
            <a:ext cx="762269" cy="68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3" descr="E:\QUYNH\anh tai ve poiwer oint\mèo 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9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440" y="3374530"/>
            <a:ext cx="762269" cy="68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3" descr="E:\QUYNH\anh tai ve poiwer oint\mèo 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9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48188" y="3367343"/>
            <a:ext cx="762269" cy="68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3" descr="E:\QUYNH\anh tai ve poiwer oint\mèo 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9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017" y="3355371"/>
            <a:ext cx="762269" cy="68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3" descr="E:\QUYNH\anh tai ve poiwer oint\mèo 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9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49723" y="4057662"/>
            <a:ext cx="762269" cy="68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3" descr="E:\QUYNH\anh tai ve poiwer oint\mèo 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9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497" y="4066198"/>
            <a:ext cx="762269" cy="68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3" descr="E:\QUYNH\anh tai ve poiwer oint\mèo 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9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761" y="4086505"/>
            <a:ext cx="762269" cy="68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3" descr="E:\QUYNH\anh tai ve poiwer oint\mèo 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9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48188" y="4057661"/>
            <a:ext cx="762269" cy="68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618533" y="1020236"/>
            <a:ext cx="762967" cy="608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3717381" y="3429567"/>
            <a:ext cx="762967" cy="608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8184286" y="991684"/>
            <a:ext cx="762967" cy="608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8184286" y="3401015"/>
            <a:ext cx="762967" cy="608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3618533" y="1020236"/>
            <a:ext cx="762967" cy="608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15</a:t>
            </a:r>
            <a:endParaRPr lang="en-US" sz="32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3717381" y="3419087"/>
            <a:ext cx="762967" cy="608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14</a:t>
            </a:r>
            <a:endParaRPr lang="en-US" sz="32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7" name="Picture 2" descr="E:\QUYNH\anh tai ve poiwer oint\ca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10" b="96018" l="358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32" y="2599844"/>
            <a:ext cx="645730" cy="65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2" descr="E:\QUYNH\anh tai ve poiwer oint\ca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10" b="96018" l="358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47" y="2628150"/>
            <a:ext cx="645730" cy="65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2" descr="E:\QUYNH\anh tai ve poiwer oint\ca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10" b="96018" l="358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446" y="2949051"/>
            <a:ext cx="645730" cy="65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2" descr="E:\QUYNH\anh tai ve poiwer oint\ca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10" b="96018" l="358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07" y="2949051"/>
            <a:ext cx="645730" cy="65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2" descr="E:\QUYNH\anh tai ve poiwer oint\ca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10" b="96018" l="358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331" y="2675737"/>
            <a:ext cx="645730" cy="65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2" descr="E:\QUYNH\anh tai ve poiwer oint\ca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10" b="96018" l="358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318" y="2647430"/>
            <a:ext cx="645730" cy="65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2" descr="E:\QUYNH\anh tai ve poiwer oint\ca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10" b="96018" l="358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833" y="2675736"/>
            <a:ext cx="645730" cy="65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" descr="E:\QUYNH\anh tai ve poiwer oint\ca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10" b="96018" l="358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732" y="2996637"/>
            <a:ext cx="645730" cy="65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2" descr="E:\QUYNH\anh tai ve poiwer oint\ca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10" b="96018" l="358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293" y="2996637"/>
            <a:ext cx="645730" cy="65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2" descr="E:\QUYNH\anh tai ve poiwer oint\ca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10" b="96018" l="358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312" y="3882462"/>
            <a:ext cx="645730" cy="65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2" descr="E:\QUYNH\anh tai ve poiwer oint\ca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10" b="96018" l="358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73" y="3882462"/>
            <a:ext cx="645730" cy="65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2" descr="E:\QUYNH\anh tai ve poiwer oint\ca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10" b="96018" l="358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293" y="3882462"/>
            <a:ext cx="645730" cy="65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2" descr="E:\QUYNH\anh tai ve poiwer oint\ca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10" b="96018" l="358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854" y="3882462"/>
            <a:ext cx="645730" cy="65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>
            <a:off x="4000016" y="2028825"/>
            <a:ext cx="0" cy="963875"/>
          </a:xfrm>
          <a:prstGeom prst="straightConnector1">
            <a:avLst/>
          </a:prstGeom>
          <a:ln w="1905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/>
          <p:nvPr/>
        </p:nvCxnSpPr>
        <p:spPr>
          <a:xfrm>
            <a:off x="8686316" y="1828319"/>
            <a:ext cx="0" cy="963875"/>
          </a:xfrm>
          <a:prstGeom prst="straightConnector1">
            <a:avLst/>
          </a:prstGeom>
          <a:ln w="1905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Rectangle 150"/>
          <p:cNvSpPr/>
          <p:nvPr/>
        </p:nvSpPr>
        <p:spPr>
          <a:xfrm>
            <a:off x="8184285" y="999812"/>
            <a:ext cx="762967" cy="608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12</a:t>
            </a:r>
            <a:endParaRPr lang="en-US" sz="32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8184284" y="3389249"/>
            <a:ext cx="762967" cy="608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16</a:t>
            </a:r>
            <a:endParaRPr lang="en-US" sz="32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44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136" grpId="0" animBg="1"/>
      <p:bldP spid="151" grpId="0" animBg="1"/>
      <p:bldP spid="15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740602" y="849770"/>
            <a:ext cx="7518304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err="1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Bài</a:t>
            </a:r>
            <a:r>
              <a:rPr lang="en-GB" sz="3600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600" smtClean="0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21: </a:t>
            </a:r>
            <a:r>
              <a:rPr lang="en-GB" sz="3600" smtClean="0">
                <a:solidFill>
                  <a:srgbClr val="FF000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Các số có hai chữ số</a:t>
            </a:r>
            <a:endParaRPr lang="en-GB" sz="3600" dirty="0">
              <a:solidFill>
                <a:srgbClr val="FF0000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22" name="Picture 2" descr="F:\AAA-LÀM ẢNH SLIDE\ROBO L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23836" y="2030862"/>
            <a:ext cx="2657774" cy="2640290"/>
          </a:xfrm>
          <a:prstGeom prst="rect">
            <a:avLst/>
          </a:prstGeom>
          <a:noFill/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24921" y="1497885"/>
            <a:ext cx="6949665" cy="3101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smtClean="0">
                <a:solidFill>
                  <a:srgbClr val="3B6BDD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smtClean="0">
                <a:latin typeface="Lato" panose="020F0502020204030203" pitchFamily="34" charset="0"/>
                <a:cs typeface="Lato" panose="020F0502020204030203" pitchFamily="34" charset="0"/>
              </a:rPr>
              <a:t>Tiết 3    ( </a:t>
            </a:r>
            <a:r>
              <a:rPr lang="en-GB" sz="2000" smtClean="0">
                <a:latin typeface="Lato" panose="020F0502020204030203" pitchFamily="34" charset="0"/>
                <a:cs typeface="Lato" panose="020F0502020204030203" pitchFamily="34" charset="0"/>
              </a:rPr>
              <a:t>trang 8 + 9)</a:t>
            </a:r>
            <a:endParaRPr lang="en-GB" sz="20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679692" y="4677437"/>
            <a:ext cx="1393373" cy="21939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Ban </a:t>
            </a:r>
            <a:r>
              <a:rPr lang="en-GB" sz="14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biên</a:t>
            </a:r>
            <a:r>
              <a:rPr lang="en-GB" sz="14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tập</a:t>
            </a:r>
            <a:r>
              <a:rPr lang="en-GB" sz="14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AES</a:t>
            </a:r>
            <a:endParaRPr lang="en-GB" sz="1400" dirty="0">
              <a:solidFill>
                <a:srgbClr val="8599A8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557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679692" y="4677437"/>
            <a:ext cx="1393373" cy="21939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Ban </a:t>
            </a:r>
            <a:r>
              <a:rPr lang="en-GB" sz="14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biên</a:t>
            </a:r>
            <a:r>
              <a:rPr lang="en-GB" sz="14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tập</a:t>
            </a:r>
            <a:r>
              <a:rPr lang="en-GB" sz="14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AES</a:t>
            </a:r>
            <a:endParaRPr lang="en-GB" sz="1400" dirty="0">
              <a:solidFill>
                <a:srgbClr val="8599A8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2" b="97756" l="0" r="100000">
                        <a14:backgroundMark x1="3310" y1="50351" x2="3310" y2="5035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436" y="1310476"/>
            <a:ext cx="3001852" cy="2952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767208" y="2727950"/>
            <a:ext cx="3051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1 chục </a:t>
            </a:r>
            <a:r>
              <a:rPr lang="en-US" sz="2800" smtClean="0"/>
              <a:t>quả cà chua</a:t>
            </a:r>
            <a:endParaRPr lang="en-US" sz="2800"/>
          </a:p>
        </p:txBody>
      </p:sp>
      <p:sp>
        <p:nvSpPr>
          <p:cNvPr id="11" name="TextBox 10"/>
          <p:cNvSpPr txBox="1"/>
          <p:nvPr/>
        </p:nvSpPr>
        <p:spPr>
          <a:xfrm>
            <a:off x="5774076" y="2289852"/>
            <a:ext cx="1920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quả cà chua</a:t>
            </a:r>
            <a:endParaRPr lang="en-US" sz="2800"/>
          </a:p>
        </p:txBody>
      </p:sp>
      <p:sp>
        <p:nvSpPr>
          <p:cNvPr id="12" name="TextBox 11"/>
          <p:cNvSpPr txBox="1"/>
          <p:nvPr/>
        </p:nvSpPr>
        <p:spPr>
          <a:xfrm>
            <a:off x="5306118" y="2285548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10</a:t>
            </a:r>
            <a:endParaRPr 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7167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679692" y="4677437"/>
            <a:ext cx="1393373" cy="21939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Ban </a:t>
            </a:r>
            <a:r>
              <a:rPr lang="en-GB" sz="14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biên</a:t>
            </a:r>
            <a:r>
              <a:rPr lang="en-GB" sz="14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tập</a:t>
            </a:r>
            <a:r>
              <a:rPr lang="en-GB" sz="14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AES</a:t>
            </a:r>
            <a:endParaRPr lang="en-GB" sz="1400" dirty="0">
              <a:solidFill>
                <a:srgbClr val="8599A8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90759" y="29292"/>
            <a:ext cx="2604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Các số tròn chục</a:t>
            </a:r>
            <a:endParaRPr lang="en-US" sz="2800" b="1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4" y="483884"/>
            <a:ext cx="7168422" cy="4488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859622" cy="667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130157" y="1705510"/>
            <a:ext cx="2075380" cy="523982"/>
            <a:chOff x="1130157" y="1705510"/>
            <a:chExt cx="2075380" cy="523982"/>
          </a:xfrm>
        </p:grpSpPr>
        <p:sp>
          <p:nvSpPr>
            <p:cNvPr id="2" name="Rounded Rectangle 1"/>
            <p:cNvSpPr/>
            <p:nvPr/>
          </p:nvSpPr>
          <p:spPr>
            <a:xfrm>
              <a:off x="1130157" y="1705510"/>
              <a:ext cx="2075380" cy="52398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715784" y="1705510"/>
              <a:ext cx="0" cy="523982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ounded Rectangle 10"/>
          <p:cNvSpPr/>
          <p:nvPr/>
        </p:nvSpPr>
        <p:spPr>
          <a:xfrm>
            <a:off x="1099333" y="1727770"/>
            <a:ext cx="2106202" cy="4935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srgbClr val="3B6BDD"/>
                </a:solidFill>
                <a:latin typeface="Arial" pitchFamily="34" charset="0"/>
                <a:cs typeface="Arial" pitchFamily="34" charset="0"/>
              </a:rPr>
              <a:t>10  </a:t>
            </a:r>
            <a:r>
              <a:rPr lang="en-US" sz="2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Mười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693657" y="1737845"/>
            <a:ext cx="0" cy="513906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3578328" y="1719209"/>
            <a:ext cx="2075380" cy="523982"/>
            <a:chOff x="1130157" y="1705510"/>
            <a:chExt cx="2075380" cy="523982"/>
          </a:xfrm>
        </p:grpSpPr>
        <p:sp>
          <p:nvSpPr>
            <p:cNvPr id="14" name="Rounded Rectangle 13"/>
            <p:cNvSpPr/>
            <p:nvPr/>
          </p:nvSpPr>
          <p:spPr>
            <a:xfrm>
              <a:off x="1130157" y="1705510"/>
              <a:ext cx="2075380" cy="52398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1715784" y="1705510"/>
              <a:ext cx="0" cy="523982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5762336" y="1727770"/>
            <a:ext cx="2007849" cy="523982"/>
            <a:chOff x="1130157" y="1705510"/>
            <a:chExt cx="2075380" cy="523982"/>
          </a:xfrm>
        </p:grpSpPr>
        <p:sp>
          <p:nvSpPr>
            <p:cNvPr id="17" name="Rounded Rectangle 16"/>
            <p:cNvSpPr/>
            <p:nvPr/>
          </p:nvSpPr>
          <p:spPr>
            <a:xfrm>
              <a:off x="1130157" y="1705510"/>
              <a:ext cx="2075380" cy="52398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715784" y="1705510"/>
              <a:ext cx="0" cy="523982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1130157" y="3123607"/>
            <a:ext cx="2075380" cy="379618"/>
            <a:chOff x="1130157" y="1705510"/>
            <a:chExt cx="2075380" cy="523982"/>
          </a:xfrm>
        </p:grpSpPr>
        <p:sp>
          <p:nvSpPr>
            <p:cNvPr id="20" name="Rounded Rectangle 19"/>
            <p:cNvSpPr/>
            <p:nvPr/>
          </p:nvSpPr>
          <p:spPr>
            <a:xfrm>
              <a:off x="1130157" y="1705510"/>
              <a:ext cx="2075380" cy="52398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715784" y="1705510"/>
              <a:ext cx="0" cy="523982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3455038" y="3092785"/>
            <a:ext cx="2075380" cy="379618"/>
            <a:chOff x="1130157" y="1705510"/>
            <a:chExt cx="2075380" cy="523982"/>
          </a:xfrm>
        </p:grpSpPr>
        <p:sp>
          <p:nvSpPr>
            <p:cNvPr id="23" name="Rounded Rectangle 22"/>
            <p:cNvSpPr/>
            <p:nvPr/>
          </p:nvSpPr>
          <p:spPr>
            <a:xfrm>
              <a:off x="1130157" y="1705510"/>
              <a:ext cx="2075380" cy="52398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715784" y="1705510"/>
              <a:ext cx="0" cy="523982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5694805" y="3113333"/>
            <a:ext cx="2075380" cy="379618"/>
            <a:chOff x="1130157" y="1705510"/>
            <a:chExt cx="2075380" cy="523982"/>
          </a:xfrm>
        </p:grpSpPr>
        <p:sp>
          <p:nvSpPr>
            <p:cNvPr id="26" name="Rounded Rectangle 25"/>
            <p:cNvSpPr/>
            <p:nvPr/>
          </p:nvSpPr>
          <p:spPr>
            <a:xfrm>
              <a:off x="1130157" y="1705510"/>
              <a:ext cx="2075380" cy="52398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1715784" y="1705510"/>
              <a:ext cx="0" cy="523982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1039664" y="4469259"/>
            <a:ext cx="2075380" cy="379618"/>
            <a:chOff x="1130157" y="1705510"/>
            <a:chExt cx="2075380" cy="523982"/>
          </a:xfrm>
        </p:grpSpPr>
        <p:sp>
          <p:nvSpPr>
            <p:cNvPr id="29" name="Rounded Rectangle 28"/>
            <p:cNvSpPr/>
            <p:nvPr/>
          </p:nvSpPr>
          <p:spPr>
            <a:xfrm>
              <a:off x="1130157" y="1705510"/>
              <a:ext cx="2075380" cy="52398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1715784" y="1705510"/>
              <a:ext cx="0" cy="523982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3364545" y="4448711"/>
            <a:ext cx="2075380" cy="379618"/>
            <a:chOff x="1130157" y="1705510"/>
            <a:chExt cx="2075380" cy="523982"/>
          </a:xfrm>
        </p:grpSpPr>
        <p:sp>
          <p:nvSpPr>
            <p:cNvPr id="32" name="Rounded Rectangle 31"/>
            <p:cNvSpPr/>
            <p:nvPr/>
          </p:nvSpPr>
          <p:spPr>
            <a:xfrm>
              <a:off x="1130157" y="1705510"/>
              <a:ext cx="2075380" cy="52398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1715784" y="1705510"/>
              <a:ext cx="0" cy="523982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5694804" y="4448711"/>
            <a:ext cx="1984887" cy="379618"/>
            <a:chOff x="1130157" y="1705510"/>
            <a:chExt cx="2075380" cy="523982"/>
          </a:xfrm>
        </p:grpSpPr>
        <p:sp>
          <p:nvSpPr>
            <p:cNvPr id="35" name="Rounded Rectangle 34"/>
            <p:cNvSpPr/>
            <p:nvPr/>
          </p:nvSpPr>
          <p:spPr>
            <a:xfrm>
              <a:off x="1130157" y="1705510"/>
              <a:ext cx="2075380" cy="52398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1715784" y="1705510"/>
              <a:ext cx="0" cy="523982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3455038" y="1717496"/>
            <a:ext cx="2198670" cy="513708"/>
            <a:chOff x="1006867" y="1695236"/>
            <a:chExt cx="2198670" cy="534256"/>
          </a:xfrm>
        </p:grpSpPr>
        <p:sp>
          <p:nvSpPr>
            <p:cNvPr id="38" name="Rounded Rectangle 37"/>
            <p:cNvSpPr/>
            <p:nvPr/>
          </p:nvSpPr>
          <p:spPr>
            <a:xfrm>
              <a:off x="1006867" y="1705510"/>
              <a:ext cx="2198670" cy="52398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smtClean="0">
                  <a:solidFill>
                    <a:srgbClr val="3B6BDD"/>
                  </a:solidFill>
                  <a:latin typeface="Arial" pitchFamily="34" charset="0"/>
                  <a:cs typeface="Arial" pitchFamily="34" charset="0"/>
                </a:rPr>
                <a:t>20  </a:t>
              </a:r>
              <a:r>
                <a:rPr lang="en-US" sz="240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Hai mươi</a:t>
              </a:r>
              <a:endPara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1615964" y="1695236"/>
              <a:ext cx="0" cy="523982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Connector 41"/>
          <p:cNvCxnSpPr/>
          <p:nvPr/>
        </p:nvCxnSpPr>
        <p:spPr>
          <a:xfrm>
            <a:off x="6347963" y="1727770"/>
            <a:ext cx="0" cy="523982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5762336" y="1717496"/>
            <a:ext cx="2007849" cy="534256"/>
            <a:chOff x="1006867" y="1646492"/>
            <a:chExt cx="2096023" cy="583001"/>
          </a:xfrm>
        </p:grpSpPr>
        <p:sp>
          <p:nvSpPr>
            <p:cNvPr id="47" name="Rounded Rectangle 46"/>
            <p:cNvSpPr/>
            <p:nvPr/>
          </p:nvSpPr>
          <p:spPr>
            <a:xfrm>
              <a:off x="1006867" y="1646492"/>
              <a:ext cx="2096023" cy="58300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smtClean="0">
                  <a:solidFill>
                    <a:srgbClr val="3B6BDD"/>
                  </a:solidFill>
                  <a:latin typeface="Arial" pitchFamily="34" charset="0"/>
                  <a:cs typeface="Arial" pitchFamily="34" charset="0"/>
                </a:rPr>
                <a:t>30 </a:t>
              </a:r>
              <a:r>
                <a:rPr lang="en-US" sz="240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Ba mươi</a:t>
              </a:r>
              <a:endPara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1615964" y="1695236"/>
              <a:ext cx="0" cy="523982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Rounded Rectangle 55"/>
          <p:cNvSpPr/>
          <p:nvPr/>
        </p:nvSpPr>
        <p:spPr>
          <a:xfrm>
            <a:off x="3364545" y="3042468"/>
            <a:ext cx="2198670" cy="4607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srgbClr val="3B6BDD"/>
                </a:solidFill>
                <a:latin typeface="Arial" pitchFamily="34" charset="0"/>
                <a:cs typeface="Arial" pitchFamily="34" charset="0"/>
              </a:rPr>
              <a:t>50</a:t>
            </a:r>
            <a:r>
              <a:rPr lang="en-US" sz="2200" b="1" smtClean="0">
                <a:solidFill>
                  <a:srgbClr val="3B6BDD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Năm mươi</a:t>
            </a:r>
            <a:endParaRPr lang="en-US" sz="2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3973642" y="3032589"/>
            <a:ext cx="0" cy="503829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ounded Rectangle 66"/>
          <p:cNvSpPr/>
          <p:nvPr/>
        </p:nvSpPr>
        <p:spPr>
          <a:xfrm>
            <a:off x="3355218" y="4394712"/>
            <a:ext cx="2198670" cy="4541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srgbClr val="3B6BDD"/>
                </a:solidFill>
                <a:latin typeface="Arial" pitchFamily="34" charset="0"/>
                <a:cs typeface="Arial" pitchFamily="34" charset="0"/>
              </a:rPr>
              <a:t>80</a:t>
            </a:r>
            <a:r>
              <a:rPr lang="en-US" sz="2200" b="1" smtClean="0">
                <a:solidFill>
                  <a:srgbClr val="3B6BDD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Tám mươi</a:t>
            </a:r>
            <a:endParaRPr lang="en-US" sz="2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>
            <a:off x="3964315" y="4384833"/>
            <a:ext cx="0" cy="503829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58"/>
          <p:cNvSpPr/>
          <p:nvPr/>
        </p:nvSpPr>
        <p:spPr>
          <a:xfrm>
            <a:off x="5669844" y="3077571"/>
            <a:ext cx="2100341" cy="4601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srgbClr val="3B6BDD"/>
                </a:solidFill>
                <a:latin typeface="Arial" pitchFamily="34" charset="0"/>
                <a:cs typeface="Arial" pitchFamily="34" charset="0"/>
              </a:rPr>
              <a:t>30 </a:t>
            </a:r>
            <a:r>
              <a:rPr lang="en-US" sz="2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Sáu mươi</a:t>
            </a:r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6217297" y="3068548"/>
            <a:ext cx="0" cy="460165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ounded Rectangle 68"/>
          <p:cNvSpPr/>
          <p:nvPr/>
        </p:nvSpPr>
        <p:spPr>
          <a:xfrm>
            <a:off x="5669844" y="4398723"/>
            <a:ext cx="2100341" cy="4601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srgbClr val="3B6BDD"/>
                </a:solidFill>
                <a:latin typeface="Arial" pitchFamily="34" charset="0"/>
                <a:cs typeface="Arial" pitchFamily="34" charset="0"/>
              </a:rPr>
              <a:t>90 </a:t>
            </a:r>
            <a:r>
              <a:rPr lang="en-US" sz="2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Chín mươi</a:t>
            </a:r>
            <a:endParaRPr lang="en-US" sz="2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>
            <a:off x="6278941" y="4389700"/>
            <a:ext cx="0" cy="460165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/>
          <p:cNvGrpSpPr/>
          <p:nvPr/>
        </p:nvGrpSpPr>
        <p:grpSpPr>
          <a:xfrm>
            <a:off x="1099331" y="3103059"/>
            <a:ext cx="2106203" cy="539492"/>
            <a:chOff x="1099331" y="3103059"/>
            <a:chExt cx="2106203" cy="539492"/>
          </a:xfrm>
        </p:grpSpPr>
        <p:sp>
          <p:nvSpPr>
            <p:cNvPr id="63" name="Rounded Rectangle 62"/>
            <p:cNvSpPr/>
            <p:nvPr/>
          </p:nvSpPr>
          <p:spPr>
            <a:xfrm>
              <a:off x="1099331" y="3103059"/>
              <a:ext cx="2106203" cy="44323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smtClean="0">
                  <a:solidFill>
                    <a:srgbClr val="3B6BDD"/>
                  </a:solidFill>
                  <a:latin typeface="Arial" pitchFamily="34" charset="0"/>
                  <a:cs typeface="Arial" pitchFamily="34" charset="0"/>
                </a:rPr>
                <a:t>40 </a:t>
              </a:r>
              <a:r>
                <a:rPr lang="en-US" sz="240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Bốn mươi</a:t>
              </a:r>
              <a:endPara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1654139" y="3118569"/>
              <a:ext cx="0" cy="523982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>
            <a:off x="1099330" y="4448711"/>
            <a:ext cx="2106203" cy="539492"/>
            <a:chOff x="1099330" y="4448711"/>
            <a:chExt cx="2106203" cy="539492"/>
          </a:xfrm>
        </p:grpSpPr>
        <p:sp>
          <p:nvSpPr>
            <p:cNvPr id="65" name="Rounded Rectangle 64"/>
            <p:cNvSpPr/>
            <p:nvPr/>
          </p:nvSpPr>
          <p:spPr>
            <a:xfrm>
              <a:off x="1099330" y="4448711"/>
              <a:ext cx="2106203" cy="43995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smtClean="0">
                  <a:solidFill>
                    <a:srgbClr val="3B6BDD"/>
                  </a:solidFill>
                  <a:latin typeface="Arial" pitchFamily="34" charset="0"/>
                  <a:cs typeface="Arial" pitchFamily="34" charset="0"/>
                </a:rPr>
                <a:t>70 </a:t>
              </a:r>
              <a:r>
                <a:rPr lang="en-US" sz="240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Bảy mươi</a:t>
              </a:r>
              <a:endPara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1654138" y="4464221"/>
              <a:ext cx="0" cy="523982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944494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6" grpId="0" animBg="1"/>
      <p:bldP spid="67" grpId="0" animBg="1"/>
      <p:bldP spid="59" grpId="0" animBg="1"/>
      <p:bldP spid="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39957" cy="76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178904" y="767288"/>
            <a:ext cx="427383" cy="4254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Arial" pitchFamily="34" charset="0"/>
                <a:cs typeface="Arial" pitchFamily="34" charset="0"/>
              </a:rPr>
              <a:t>1</a:t>
            </a:r>
            <a:endParaRPr lang="en-US" sz="2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2595" y="3880154"/>
            <a:ext cx="55709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latin typeface="Arial" pitchFamily="34" charset="0"/>
                <a:cs typeface="Arial" pitchFamily="34" charset="0"/>
              </a:rPr>
              <a:t>Viết các số tròn chục theo thứ tự từ lớn đến bé:</a:t>
            </a:r>
            <a:endParaRPr lang="en-US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6287" y="751579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Arial" pitchFamily="34" charset="0"/>
                <a:cs typeface="Arial" pitchFamily="34" charset="0"/>
              </a:rPr>
              <a:t>Số ?</a:t>
            </a:r>
            <a:endParaRPr lang="en-US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92595" y="2032627"/>
            <a:ext cx="8576744" cy="1614699"/>
          </a:xfrm>
          <a:custGeom>
            <a:avLst/>
            <a:gdLst>
              <a:gd name="connsiteX0" fmla="*/ 0 w 8250149"/>
              <a:gd name="connsiteY0" fmla="*/ 628380 h 1039645"/>
              <a:gd name="connsiteX1" fmla="*/ 390418 w 8250149"/>
              <a:gd name="connsiteY1" fmla="*/ 433171 h 1039645"/>
              <a:gd name="connsiteX2" fmla="*/ 688369 w 8250149"/>
              <a:gd name="connsiteY2" fmla="*/ 289333 h 1039645"/>
              <a:gd name="connsiteX3" fmla="*/ 1428108 w 8250149"/>
              <a:gd name="connsiteY3" fmla="*/ 42753 h 1039645"/>
              <a:gd name="connsiteX4" fmla="*/ 2496621 w 8250149"/>
              <a:gd name="connsiteY4" fmla="*/ 63301 h 1039645"/>
              <a:gd name="connsiteX5" fmla="*/ 3996648 w 8250149"/>
              <a:gd name="connsiteY5" fmla="*/ 659202 h 1039645"/>
              <a:gd name="connsiteX6" fmla="*/ 5476126 w 8250149"/>
              <a:gd name="connsiteY6" fmla="*/ 1039346 h 1039645"/>
              <a:gd name="connsiteX7" fmla="*/ 6667928 w 8250149"/>
              <a:gd name="connsiteY7" fmla="*/ 710573 h 1039645"/>
              <a:gd name="connsiteX8" fmla="*/ 7572054 w 8250149"/>
              <a:gd name="connsiteY8" fmla="*/ 73575 h 1039645"/>
              <a:gd name="connsiteX9" fmla="*/ 8250149 w 8250149"/>
              <a:gd name="connsiteY9" fmla="*/ 42753 h 1039645"/>
              <a:gd name="connsiteX10" fmla="*/ 8250149 w 8250149"/>
              <a:gd name="connsiteY10" fmla="*/ 42753 h 1039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250149" h="1039645">
                <a:moveTo>
                  <a:pt x="0" y="628380"/>
                </a:moveTo>
                <a:lnTo>
                  <a:pt x="390418" y="433171"/>
                </a:lnTo>
                <a:cubicBezTo>
                  <a:pt x="505146" y="376663"/>
                  <a:pt x="515421" y="354403"/>
                  <a:pt x="688369" y="289333"/>
                </a:cubicBezTo>
                <a:cubicBezTo>
                  <a:pt x="861317" y="224263"/>
                  <a:pt x="1126733" y="80425"/>
                  <a:pt x="1428108" y="42753"/>
                </a:cubicBezTo>
                <a:cubicBezTo>
                  <a:pt x="1729483" y="5081"/>
                  <a:pt x="2068531" y="-39441"/>
                  <a:pt x="2496621" y="63301"/>
                </a:cubicBezTo>
                <a:cubicBezTo>
                  <a:pt x="2924711" y="166042"/>
                  <a:pt x="3500064" y="496528"/>
                  <a:pt x="3996648" y="659202"/>
                </a:cubicBezTo>
                <a:cubicBezTo>
                  <a:pt x="4493232" y="821876"/>
                  <a:pt x="5030913" y="1030784"/>
                  <a:pt x="5476126" y="1039346"/>
                </a:cubicBezTo>
                <a:cubicBezTo>
                  <a:pt x="5921339" y="1047908"/>
                  <a:pt x="6318607" y="871535"/>
                  <a:pt x="6667928" y="710573"/>
                </a:cubicBezTo>
                <a:cubicBezTo>
                  <a:pt x="7017249" y="549611"/>
                  <a:pt x="7308351" y="184878"/>
                  <a:pt x="7572054" y="73575"/>
                </a:cubicBezTo>
                <a:cubicBezTo>
                  <a:pt x="7835758" y="-37728"/>
                  <a:pt x="8250149" y="42753"/>
                  <a:pt x="8250149" y="42753"/>
                </a:cubicBezTo>
                <a:lnTo>
                  <a:pt x="8250149" y="42753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82885" y="2032627"/>
            <a:ext cx="832206" cy="801384"/>
          </a:xfrm>
          <a:prstGeom prst="ellipse">
            <a:avLst/>
          </a:prstGeom>
          <a:solidFill>
            <a:srgbClr val="FCE1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</a:t>
            </a:r>
            <a:endParaRPr lang="en-US" sz="28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424140" y="1631935"/>
            <a:ext cx="832206" cy="8013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420793" y="1631935"/>
            <a:ext cx="832206" cy="80138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30</a:t>
            </a:r>
            <a:endParaRPr lang="en-US" sz="28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305458" y="2219692"/>
            <a:ext cx="832206" cy="8013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264864" y="2728942"/>
            <a:ext cx="832206" cy="8013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297497" y="3094863"/>
            <a:ext cx="832206" cy="8013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917408" y="1615845"/>
            <a:ext cx="832206" cy="8013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396892" y="2965756"/>
            <a:ext cx="832206" cy="80138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70</a:t>
            </a:r>
            <a:endParaRPr lang="en-US" sz="28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229098" y="2256840"/>
            <a:ext cx="832206" cy="80138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80</a:t>
            </a:r>
            <a:endParaRPr lang="en-US" sz="28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424140" y="1631935"/>
            <a:ext cx="832206" cy="8013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</a:t>
            </a:r>
            <a:endParaRPr lang="en-US" sz="2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305458" y="2222543"/>
            <a:ext cx="832206" cy="8013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40</a:t>
            </a:r>
            <a:endParaRPr lang="en-US" sz="2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264864" y="2742066"/>
            <a:ext cx="832206" cy="8013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50</a:t>
            </a:r>
            <a:endParaRPr lang="en-US" sz="2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297497" y="3094863"/>
            <a:ext cx="832206" cy="8013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60</a:t>
            </a:r>
            <a:endParaRPr lang="en-US" sz="2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7917408" y="1607912"/>
            <a:ext cx="832206" cy="8013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90</a:t>
            </a:r>
            <a:endParaRPr lang="en-US" sz="2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06787" y="4210170"/>
            <a:ext cx="522611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3B6BDD"/>
                </a:solidFill>
                <a:latin typeface="Arial" pitchFamily="34" charset="0"/>
                <a:cs typeface="Arial" pitchFamily="34" charset="0"/>
              </a:rPr>
              <a:t>90, 80 , 70 , 60 , 50 , 40 , 30 , 20 , 10</a:t>
            </a:r>
            <a:endParaRPr lang="en-US" sz="2400">
              <a:solidFill>
                <a:srgbClr val="3B6BDD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3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679691" y="4896828"/>
            <a:ext cx="1393373" cy="21939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QUYNH MISS</a:t>
            </a:r>
            <a:endParaRPr lang="en-GB" sz="1400" dirty="0">
              <a:solidFill>
                <a:srgbClr val="8599A8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86436" y="99468"/>
            <a:ext cx="427383" cy="4254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Arial" pitchFamily="34" charset="0"/>
                <a:cs typeface="Arial" pitchFamily="34" charset="0"/>
              </a:rPr>
              <a:t>2</a:t>
            </a:r>
            <a:endParaRPr lang="en-US" sz="2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3819" y="83759"/>
            <a:ext cx="4136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Arial" pitchFamily="34" charset="0"/>
                <a:cs typeface="Arial" pitchFamily="34" charset="0"/>
              </a:rPr>
              <a:t>Tìm nhà cho chim cánh cụt ?</a:t>
            </a:r>
            <a:endParaRPr lang="en-US" sz="24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27" y="622287"/>
            <a:ext cx="8455136" cy="405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reeform 2"/>
          <p:cNvSpPr/>
          <p:nvPr/>
        </p:nvSpPr>
        <p:spPr>
          <a:xfrm>
            <a:off x="1549101" y="2097741"/>
            <a:ext cx="1000461" cy="225956"/>
          </a:xfrm>
          <a:custGeom>
            <a:avLst/>
            <a:gdLst>
              <a:gd name="connsiteX0" fmla="*/ 1000461 w 1000461"/>
              <a:gd name="connsiteY0" fmla="*/ 0 h 225956"/>
              <a:gd name="connsiteX1" fmla="*/ 623944 w 1000461"/>
              <a:gd name="connsiteY1" fmla="*/ 225911 h 225956"/>
              <a:gd name="connsiteX2" fmla="*/ 0 w 1000461"/>
              <a:gd name="connsiteY2" fmla="*/ 21515 h 225956"/>
              <a:gd name="connsiteX3" fmla="*/ 0 w 1000461"/>
              <a:gd name="connsiteY3" fmla="*/ 21515 h 225956"/>
              <a:gd name="connsiteX4" fmla="*/ 0 w 1000461"/>
              <a:gd name="connsiteY4" fmla="*/ 21515 h 225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461" h="225956">
                <a:moveTo>
                  <a:pt x="1000461" y="0"/>
                </a:moveTo>
                <a:cubicBezTo>
                  <a:pt x="895574" y="111162"/>
                  <a:pt x="790687" y="222325"/>
                  <a:pt x="623944" y="225911"/>
                </a:cubicBezTo>
                <a:cubicBezTo>
                  <a:pt x="457201" y="229497"/>
                  <a:pt x="0" y="21515"/>
                  <a:pt x="0" y="21515"/>
                </a:cubicBezTo>
                <a:lnTo>
                  <a:pt x="0" y="21515"/>
                </a:lnTo>
                <a:lnTo>
                  <a:pt x="0" y="21515"/>
                </a:ln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4130936" y="2108499"/>
            <a:ext cx="1000462" cy="1947198"/>
          </a:xfrm>
          <a:custGeom>
            <a:avLst/>
            <a:gdLst>
              <a:gd name="connsiteX0" fmla="*/ 0 w 1000462"/>
              <a:gd name="connsiteY0" fmla="*/ 0 h 1947198"/>
              <a:gd name="connsiteX1" fmla="*/ 387276 w 1000462"/>
              <a:gd name="connsiteY1" fmla="*/ 1635162 h 1947198"/>
              <a:gd name="connsiteX2" fmla="*/ 1000462 w 1000462"/>
              <a:gd name="connsiteY2" fmla="*/ 1947134 h 1947198"/>
              <a:gd name="connsiteX3" fmla="*/ 1000462 w 1000462"/>
              <a:gd name="connsiteY3" fmla="*/ 1947134 h 194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462" h="1947198">
                <a:moveTo>
                  <a:pt x="0" y="0"/>
                </a:moveTo>
                <a:cubicBezTo>
                  <a:pt x="110266" y="655320"/>
                  <a:pt x="220532" y="1310640"/>
                  <a:pt x="387276" y="1635162"/>
                </a:cubicBezTo>
                <a:cubicBezTo>
                  <a:pt x="554020" y="1959684"/>
                  <a:pt x="1000462" y="1947134"/>
                  <a:pt x="1000462" y="1947134"/>
                </a:cubicBezTo>
                <a:lnTo>
                  <a:pt x="1000462" y="1947134"/>
                </a:ln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732904" y="2130014"/>
            <a:ext cx="1194098" cy="1882588"/>
          </a:xfrm>
          <a:custGeom>
            <a:avLst/>
            <a:gdLst>
              <a:gd name="connsiteX0" fmla="*/ 1194098 w 1194098"/>
              <a:gd name="connsiteY0" fmla="*/ 0 h 1882588"/>
              <a:gd name="connsiteX1" fmla="*/ 1097280 w 1194098"/>
              <a:gd name="connsiteY1" fmla="*/ 1000461 h 1882588"/>
              <a:gd name="connsiteX2" fmla="*/ 806823 w 1194098"/>
              <a:gd name="connsiteY2" fmla="*/ 1495313 h 1882588"/>
              <a:gd name="connsiteX3" fmla="*/ 0 w 1194098"/>
              <a:gd name="connsiteY3" fmla="*/ 1882588 h 1882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4098" h="1882588">
                <a:moveTo>
                  <a:pt x="1194098" y="0"/>
                </a:moveTo>
                <a:cubicBezTo>
                  <a:pt x="1177962" y="375621"/>
                  <a:pt x="1161826" y="751242"/>
                  <a:pt x="1097280" y="1000461"/>
                </a:cubicBezTo>
                <a:cubicBezTo>
                  <a:pt x="1032734" y="1249680"/>
                  <a:pt x="989703" y="1348292"/>
                  <a:pt x="806823" y="1495313"/>
                </a:cubicBezTo>
                <a:cubicBezTo>
                  <a:pt x="623943" y="1642334"/>
                  <a:pt x="311971" y="1762461"/>
                  <a:pt x="0" y="1882588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5712311" y="2108499"/>
            <a:ext cx="1710465" cy="502482"/>
          </a:xfrm>
          <a:custGeom>
            <a:avLst/>
            <a:gdLst>
              <a:gd name="connsiteX0" fmla="*/ 0 w 1710465"/>
              <a:gd name="connsiteY0" fmla="*/ 21515 h 502482"/>
              <a:gd name="connsiteX1" fmla="*/ 75303 w 1710465"/>
              <a:gd name="connsiteY1" fmla="*/ 408790 h 502482"/>
              <a:gd name="connsiteX2" fmla="*/ 376517 w 1710465"/>
              <a:gd name="connsiteY2" fmla="*/ 494852 h 502482"/>
              <a:gd name="connsiteX3" fmla="*/ 1226371 w 1710465"/>
              <a:gd name="connsiteY3" fmla="*/ 268941 h 502482"/>
              <a:gd name="connsiteX4" fmla="*/ 1710465 w 1710465"/>
              <a:gd name="connsiteY4" fmla="*/ 0 h 502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0465" h="502482">
                <a:moveTo>
                  <a:pt x="0" y="21515"/>
                </a:moveTo>
                <a:cubicBezTo>
                  <a:pt x="6275" y="175708"/>
                  <a:pt x="12550" y="329901"/>
                  <a:pt x="75303" y="408790"/>
                </a:cubicBezTo>
                <a:cubicBezTo>
                  <a:pt x="138056" y="487680"/>
                  <a:pt x="184672" y="518160"/>
                  <a:pt x="376517" y="494852"/>
                </a:cubicBezTo>
                <a:cubicBezTo>
                  <a:pt x="568362" y="471544"/>
                  <a:pt x="1004046" y="351416"/>
                  <a:pt x="1226371" y="268941"/>
                </a:cubicBezTo>
                <a:cubicBezTo>
                  <a:pt x="1448696" y="186466"/>
                  <a:pt x="1579580" y="93233"/>
                  <a:pt x="1710465" y="0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6476104" y="2108499"/>
            <a:ext cx="1054249" cy="1947134"/>
          </a:xfrm>
          <a:custGeom>
            <a:avLst/>
            <a:gdLst>
              <a:gd name="connsiteX0" fmla="*/ 0 w 1054249"/>
              <a:gd name="connsiteY0" fmla="*/ 0 h 1947134"/>
              <a:gd name="connsiteX1" fmla="*/ 75303 w 1054249"/>
              <a:gd name="connsiteY1" fmla="*/ 925157 h 1947134"/>
              <a:gd name="connsiteX2" fmla="*/ 247425 w 1054249"/>
              <a:gd name="connsiteY2" fmla="*/ 1473797 h 1947134"/>
              <a:gd name="connsiteX3" fmla="*/ 559397 w 1054249"/>
              <a:gd name="connsiteY3" fmla="*/ 1785769 h 1947134"/>
              <a:gd name="connsiteX4" fmla="*/ 1054249 w 1054249"/>
              <a:gd name="connsiteY4" fmla="*/ 1947134 h 1947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4249" h="1947134">
                <a:moveTo>
                  <a:pt x="0" y="0"/>
                </a:moveTo>
                <a:cubicBezTo>
                  <a:pt x="17033" y="339762"/>
                  <a:pt x="34066" y="679524"/>
                  <a:pt x="75303" y="925157"/>
                </a:cubicBezTo>
                <a:cubicBezTo>
                  <a:pt x="116540" y="1170790"/>
                  <a:pt x="166743" y="1330362"/>
                  <a:pt x="247425" y="1473797"/>
                </a:cubicBezTo>
                <a:cubicBezTo>
                  <a:pt x="328107" y="1617232"/>
                  <a:pt x="424926" y="1706880"/>
                  <a:pt x="559397" y="1785769"/>
                </a:cubicBezTo>
                <a:cubicBezTo>
                  <a:pt x="693868" y="1864658"/>
                  <a:pt x="874058" y="1905896"/>
                  <a:pt x="1054249" y="1947134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900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4" grpId="0" animBg="1"/>
      <p:bldP spid="6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86436" y="99468"/>
            <a:ext cx="427383" cy="4254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Arial" pitchFamily="34" charset="0"/>
                <a:cs typeface="Arial" pitchFamily="34" charset="0"/>
              </a:rPr>
              <a:t>3</a:t>
            </a:r>
            <a:endParaRPr lang="en-US" sz="2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3819" y="83759"/>
            <a:ext cx="6364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latin typeface="Arial" pitchFamily="34" charset="0"/>
                <a:cs typeface="Arial" pitchFamily="34" charset="0"/>
              </a:rPr>
              <a:t>Biết mỗi cây có 10 quả. Tìm số thích hợp ( theo mẫu ).</a:t>
            </a:r>
            <a:endParaRPr lang="en-US" sz="20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87" y="584408"/>
            <a:ext cx="6878254" cy="431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13085" y="154903"/>
            <a:ext cx="1727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Trò chơi: Đố bạn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420303" y="2259724"/>
            <a:ext cx="651642" cy="4808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3B6BDD"/>
                </a:solidFill>
                <a:latin typeface="Arial" pitchFamily="34" charset="0"/>
                <a:cs typeface="Arial" pitchFamily="34" charset="0"/>
              </a:rPr>
              <a:t>70</a:t>
            </a:r>
            <a:endParaRPr lang="en-US" sz="2800" b="1">
              <a:solidFill>
                <a:srgbClr val="3B6BD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258207" y="4306238"/>
            <a:ext cx="651642" cy="4808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3B6BDD"/>
                </a:solidFill>
                <a:latin typeface="Arial" pitchFamily="34" charset="0"/>
                <a:cs typeface="Arial" pitchFamily="34" charset="0"/>
              </a:rPr>
              <a:t>20</a:t>
            </a:r>
            <a:endParaRPr lang="en-US" sz="2800" b="1">
              <a:solidFill>
                <a:srgbClr val="3B6BD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371051" y="4348278"/>
            <a:ext cx="651642" cy="4808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3B6BDD"/>
                </a:solidFill>
                <a:latin typeface="Arial" pitchFamily="34" charset="0"/>
                <a:cs typeface="Arial" pitchFamily="34" charset="0"/>
              </a:rPr>
              <a:t>30</a:t>
            </a:r>
            <a:endParaRPr lang="en-US" sz="2800" b="1">
              <a:solidFill>
                <a:srgbClr val="3B6BDD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177360" y="2625004"/>
            <a:ext cx="893379" cy="0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170057" y="4677437"/>
            <a:ext cx="721914" cy="0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8054223" y="3531476"/>
            <a:ext cx="0" cy="671371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679691" y="4896828"/>
            <a:ext cx="1393373" cy="21939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QUYNH MISS</a:t>
            </a:r>
            <a:endParaRPr lang="en-GB" sz="1400" dirty="0">
              <a:solidFill>
                <a:srgbClr val="8599A8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326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86436" y="99468"/>
            <a:ext cx="427383" cy="4254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Arial" pitchFamily="34" charset="0"/>
                <a:cs typeface="Arial" pitchFamily="34" charset="0"/>
              </a:rPr>
              <a:t>4</a:t>
            </a:r>
            <a:endParaRPr lang="en-US" sz="2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3819" y="83759"/>
            <a:ext cx="7547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Arial" pitchFamily="34" charset="0"/>
                <a:cs typeface="Arial" pitchFamily="34" charset="0"/>
              </a:rPr>
              <a:t>Biết mỗi túi có 10 quả cà chua. Tìm số quả cà chua trên mỗi hàng ( theo mẫu)</a:t>
            </a:r>
            <a:endParaRPr lang="en-US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679691" y="4896828"/>
            <a:ext cx="1393373" cy="21939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QUYNH MISS</a:t>
            </a:r>
            <a:endParaRPr lang="en-GB" sz="1400" dirty="0">
              <a:solidFill>
                <a:srgbClr val="8599A8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" b="97756" l="0" r="100000">
                        <a14:backgroundMark x1="3310" y1="50351" x2="3310" y2="5035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196" y="803396"/>
            <a:ext cx="679508" cy="66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513818" y="809302"/>
            <a:ext cx="873547" cy="5990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30</a:t>
            </a:r>
            <a:endParaRPr lang="en-US" sz="32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20717" y="1502985"/>
            <a:ext cx="8029904" cy="1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" b="97756" l="0" r="100000">
                        <a14:backgroundMark x1="3310" y1="50351" x2="3310" y2="5035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730" y="803396"/>
            <a:ext cx="679508" cy="66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" b="97756" l="0" r="100000">
                        <a14:backgroundMark x1="3310" y1="50351" x2="3310" y2="5035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198" y="803396"/>
            <a:ext cx="679508" cy="66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513818" y="1608088"/>
            <a:ext cx="873547" cy="5990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220717" y="2301771"/>
            <a:ext cx="8029904" cy="1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503307" y="2406875"/>
            <a:ext cx="873547" cy="5990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210206" y="3100558"/>
            <a:ext cx="8029904" cy="1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503307" y="3153110"/>
            <a:ext cx="873547" cy="5990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210206" y="3846793"/>
            <a:ext cx="8029904" cy="1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513818" y="3941385"/>
            <a:ext cx="873547" cy="5990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220717" y="4635068"/>
            <a:ext cx="8029904" cy="1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" b="97756" l="0" r="100000">
                        <a14:backgroundMark x1="3310" y1="50351" x2="3310" y2="5035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982" y="1633514"/>
            <a:ext cx="679508" cy="66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" b="97756" l="0" r="100000">
                        <a14:backgroundMark x1="3310" y1="50351" x2="3310" y2="5035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516" y="1633514"/>
            <a:ext cx="679508" cy="66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" b="97756" l="0" r="100000">
                        <a14:backgroundMark x1="3310" y1="50351" x2="3310" y2="5035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984" y="1633514"/>
            <a:ext cx="679508" cy="66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" b="97756" l="0" r="100000">
                        <a14:backgroundMark x1="3310" y1="50351" x2="3310" y2="5035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830" y="1650135"/>
            <a:ext cx="679508" cy="66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" b="97756" l="0" r="100000">
                        <a14:backgroundMark x1="3310" y1="50351" x2="3310" y2="5035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364" y="1650135"/>
            <a:ext cx="679508" cy="66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" b="97756" l="0" r="100000">
                        <a14:backgroundMark x1="3310" y1="50351" x2="3310" y2="5035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832" y="1650135"/>
            <a:ext cx="679508" cy="66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" b="97756" l="0" r="100000">
                        <a14:backgroundMark x1="3310" y1="50351" x2="3310" y2="5035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156" y="2372291"/>
            <a:ext cx="679508" cy="66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" b="97756" l="0" r="100000">
                        <a14:backgroundMark x1="3310" y1="50351" x2="3310" y2="5035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690" y="2372291"/>
            <a:ext cx="679508" cy="66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" b="97756" l="0" r="100000">
                        <a14:backgroundMark x1="3310" y1="50351" x2="3310" y2="5035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322" y="2372291"/>
            <a:ext cx="679508" cy="66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" b="97756" l="0" r="100000">
                        <a14:backgroundMark x1="3310" y1="50351" x2="3310" y2="5035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56" y="2372291"/>
            <a:ext cx="679508" cy="66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" b="97756" l="0" r="100000">
                        <a14:backgroundMark x1="3310" y1="50351" x2="3310" y2="5035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364" y="2406875"/>
            <a:ext cx="679508" cy="66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" b="97756" l="0" r="100000">
                        <a14:backgroundMark x1="3310" y1="50351" x2="3310" y2="5035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898" y="2406875"/>
            <a:ext cx="679508" cy="66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" b="97756" l="0" r="100000">
                        <a14:backgroundMark x1="3310" y1="50351" x2="3310" y2="5035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530" y="2406875"/>
            <a:ext cx="679508" cy="66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" b="97756" l="0" r="100000">
                        <a14:backgroundMark x1="3310" y1="50351" x2="3310" y2="5035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064" y="2406875"/>
            <a:ext cx="679508" cy="66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" b="97756" l="0" r="100000">
                        <a14:backgroundMark x1="3310" y1="50351" x2="3310" y2="5035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984" y="3178535"/>
            <a:ext cx="679508" cy="66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" b="97756" l="0" r="100000">
                        <a14:backgroundMark x1="3310" y1="50351" x2="3310" y2="5035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518" y="3178535"/>
            <a:ext cx="679508" cy="66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" b="97756" l="0" r="100000">
                        <a14:backgroundMark x1="3310" y1="50351" x2="3310" y2="5035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150" y="3178535"/>
            <a:ext cx="679508" cy="66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" b="97756" l="0" r="100000">
                        <a14:backgroundMark x1="3310" y1="50351" x2="3310" y2="5035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684" y="3178535"/>
            <a:ext cx="679508" cy="66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" b="97756" l="0" r="100000">
                        <a14:backgroundMark x1="3310" y1="50351" x2="3310" y2="5035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45" y="3941385"/>
            <a:ext cx="679508" cy="66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" b="97756" l="0" r="100000">
                        <a14:backgroundMark x1="3310" y1="50351" x2="3310" y2="5035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979" y="3941385"/>
            <a:ext cx="679508" cy="66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" b="97756" l="0" r="100000">
                        <a14:backgroundMark x1="3310" y1="50351" x2="3310" y2="5035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611" y="3941385"/>
            <a:ext cx="679508" cy="66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" b="97756" l="0" r="100000">
                        <a14:backgroundMark x1="3310" y1="50351" x2="3310" y2="5035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145" y="3941385"/>
            <a:ext cx="679508" cy="66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" b="97756" l="0" r="100000">
                        <a14:backgroundMark x1="3310" y1="50351" x2="3310" y2="5035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653" y="3975969"/>
            <a:ext cx="679508" cy="66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" b="97756" l="0" r="100000">
                        <a14:backgroundMark x1="3310" y1="50351" x2="3310" y2="5035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302" y="3945795"/>
            <a:ext cx="679508" cy="66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" b="97756" l="0" r="100000">
                        <a14:backgroundMark x1="3310" y1="50351" x2="3310" y2="5035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836" y="3945795"/>
            <a:ext cx="679508" cy="66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" b="97756" l="0" r="100000">
                        <a14:backgroundMark x1="3310" y1="50351" x2="3310" y2="5035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468" y="3945795"/>
            <a:ext cx="679508" cy="66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" b="97756" l="0" r="100000">
                        <a14:backgroundMark x1="3310" y1="50351" x2="3310" y2="5035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002" y="3945795"/>
            <a:ext cx="679508" cy="66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Rounded Rectangle 31"/>
          <p:cNvSpPr/>
          <p:nvPr/>
        </p:nvSpPr>
        <p:spPr>
          <a:xfrm>
            <a:off x="526808" y="1608088"/>
            <a:ext cx="873547" cy="5990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3B6BDD"/>
                </a:solidFill>
                <a:latin typeface="Arial" pitchFamily="34" charset="0"/>
                <a:cs typeface="Arial" pitchFamily="34" charset="0"/>
              </a:rPr>
              <a:t>60</a:t>
            </a:r>
            <a:endParaRPr lang="en-US" sz="3200" b="1">
              <a:solidFill>
                <a:srgbClr val="3B6BD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503306" y="2406875"/>
            <a:ext cx="873547" cy="5990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3B6BDD"/>
                </a:solidFill>
                <a:latin typeface="Arial" pitchFamily="34" charset="0"/>
                <a:cs typeface="Arial" pitchFamily="34" charset="0"/>
              </a:rPr>
              <a:t>80</a:t>
            </a:r>
            <a:endParaRPr lang="en-US" sz="3200" b="1">
              <a:solidFill>
                <a:srgbClr val="3B6BD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513817" y="3153110"/>
            <a:ext cx="873547" cy="5990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3B6BDD"/>
                </a:solidFill>
                <a:latin typeface="Arial" pitchFamily="34" charset="0"/>
                <a:cs typeface="Arial" pitchFamily="34" charset="0"/>
              </a:rPr>
              <a:t>40</a:t>
            </a:r>
            <a:endParaRPr lang="en-US" sz="3200" b="1">
              <a:solidFill>
                <a:srgbClr val="3B6BD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526808" y="3945795"/>
            <a:ext cx="873547" cy="5990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3B6BDD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en-US" sz="3200" b="1" smtClean="0">
                <a:solidFill>
                  <a:srgbClr val="3B6BDD"/>
                </a:solidFill>
                <a:latin typeface="Arial" pitchFamily="34" charset="0"/>
                <a:cs typeface="Arial" pitchFamily="34" charset="0"/>
              </a:rPr>
              <a:t>0</a:t>
            </a:r>
            <a:endParaRPr lang="en-US" sz="3200" b="1">
              <a:solidFill>
                <a:srgbClr val="3B6BDD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4477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2" grpId="0" animBg="1"/>
      <p:bldP spid="62" grpId="0" animBg="1"/>
      <p:bldP spid="63" grpId="0" animBg="1"/>
      <p:bldP spid="6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8065</TotalTime>
  <Words>214</Words>
  <PresentationFormat>Custom</PresentationFormat>
  <Paragraphs>72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Calibri Light</vt:lpstr>
      <vt:lpstr>Lato Heavy</vt:lpstr>
      <vt:lpstr>Lato</vt:lpstr>
      <vt:lpstr>Calibri</vt:lpstr>
      <vt:lpstr>.VnAvant</vt:lpstr>
      <vt:lpstr>Arial-Rounded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2020-02-21T03:04:01Z</dcterms:created>
  <dcterms:modified xsi:type="dcterms:W3CDTF">2021-01-09T16:08:52Z</dcterms:modified>
</cp:coreProperties>
</file>