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Lst>
  <p:notesMasterIdLst>
    <p:notesMasterId r:id="rId39"/>
  </p:notesMasterIdLst>
  <p:sldIdLst>
    <p:sldId id="264" r:id="rId3"/>
    <p:sldId id="266" r:id="rId4"/>
    <p:sldId id="256" r:id="rId5"/>
    <p:sldId id="260" r:id="rId6"/>
    <p:sldId id="258" r:id="rId7"/>
    <p:sldId id="314" r:id="rId8"/>
    <p:sldId id="268" r:id="rId9"/>
    <p:sldId id="291" r:id="rId10"/>
    <p:sldId id="315" r:id="rId11"/>
    <p:sldId id="288" r:id="rId12"/>
    <p:sldId id="316" r:id="rId13"/>
    <p:sldId id="262" r:id="rId14"/>
    <p:sldId id="317" r:id="rId15"/>
    <p:sldId id="278" r:id="rId16"/>
    <p:sldId id="318" r:id="rId17"/>
    <p:sldId id="320" r:id="rId18"/>
    <p:sldId id="321" r:id="rId19"/>
    <p:sldId id="269" r:id="rId20"/>
    <p:sldId id="322" r:id="rId21"/>
    <p:sldId id="323" r:id="rId22"/>
    <p:sldId id="324" r:id="rId23"/>
    <p:sldId id="326" r:id="rId24"/>
    <p:sldId id="325" r:id="rId25"/>
    <p:sldId id="327" r:id="rId26"/>
    <p:sldId id="261" r:id="rId27"/>
    <p:sldId id="270" r:id="rId28"/>
    <p:sldId id="271" r:id="rId29"/>
    <p:sldId id="259" r:id="rId30"/>
    <p:sldId id="328" r:id="rId31"/>
    <p:sldId id="329" r:id="rId32"/>
    <p:sldId id="281" r:id="rId33"/>
    <p:sldId id="330" r:id="rId34"/>
    <p:sldId id="282" r:id="rId35"/>
    <p:sldId id="331" r:id="rId36"/>
    <p:sldId id="283" r:id="rId37"/>
    <p:sldId id="265" r:id="rId38"/>
  </p:sldIdLst>
  <p:sldSz cx="18288000" cy="10287000"/>
  <p:notesSz cx="6858000" cy="9144000"/>
  <p:embeddedFontLst>
    <p:embeddedFont>
      <p:font typeface="Poppins SemiBold" panose="020B0604020202020204" charset="0"/>
      <p:regular r:id="rId40"/>
      <p:bold r:id="rId41"/>
      <p:italic r:id="rId42"/>
      <p:boldItalic r:id="rId43"/>
    </p:embeddedFont>
    <p:embeddedFont>
      <p:font typeface="Modak" panose="020B0604020202020204" charset="0"/>
      <p:regular r:id="rId44"/>
    </p:embeddedFont>
    <p:embeddedFont>
      <p:font typeface="Dotum" panose="020B0600000101010101" pitchFamily="34" charset="-127"/>
      <p:regular r:id="rId45"/>
    </p:embeddedFont>
    <p:embeddedFont>
      <p:font typeface="Maven Pro ExtraBold" panose="020B0604020202020204" charset="0"/>
      <p:bold r:id="rId46"/>
    </p:embeddedFont>
    <p:embeddedFont>
      <p:font typeface="Cambria Math" panose="02040503050406030204" pitchFamily="18" charset="0"/>
      <p:regular r:id="rId47"/>
    </p:embeddedFont>
    <p:embeddedFont>
      <p:font typeface="Calibri" panose="020F0502020204030204" pitchFamily="34" charset="0"/>
      <p:regular r:id="rId48"/>
      <p:bold r:id="rId49"/>
      <p:italic r:id="rId50"/>
      <p:bold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F29D"/>
    <a:srgbClr val="FFEEE0"/>
    <a:srgbClr val="F7DFD9"/>
    <a:srgbClr val="6C3428"/>
    <a:srgbClr val="F4D7D0"/>
    <a:srgbClr val="F1CAC1"/>
    <a:srgbClr val="F3AB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varScale="1">
        <p:scale>
          <a:sx n="43" d="100"/>
          <a:sy n="43" d="100"/>
        </p:scale>
        <p:origin x="116"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2.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5.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6.xml"/><Relationship Id="rId51" Type="http://schemas.openxmlformats.org/officeDocument/2006/relationships/font" Target="fonts/font12.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93E3CB-2CC0-4706-B9E8-A00C70B103F5}" type="datetimeFigureOut">
              <a:rPr lang="en-US" smtClean="0"/>
              <a:t>10/27/2023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B7D595-071C-419D-9AB5-8B88E7B4D43E}" type="slidenum">
              <a:rPr lang="en-US" smtClean="0"/>
              <a:t>‹#›</a:t>
            </a:fld>
            <a:endParaRPr lang="en-US"/>
          </a:p>
        </p:txBody>
      </p:sp>
    </p:spTree>
    <p:extLst>
      <p:ext uri="{BB962C8B-B14F-4D97-AF65-F5344CB8AC3E}">
        <p14:creationId xmlns:p14="http://schemas.microsoft.com/office/powerpoint/2010/main" val="4099397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BB7D595-071C-419D-9AB5-8B88E7B4D43E}" type="slidenum">
              <a:rPr lang="en-US" smtClean="0"/>
              <a:t>2</a:t>
            </a:fld>
            <a:endParaRPr lang="en-US"/>
          </a:p>
        </p:txBody>
      </p:sp>
    </p:spTree>
    <p:extLst>
      <p:ext uri="{BB962C8B-B14F-4D97-AF65-F5344CB8AC3E}">
        <p14:creationId xmlns:p14="http://schemas.microsoft.com/office/powerpoint/2010/main" val="2302098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B7D595-071C-419D-9AB5-8B88E7B4D4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4678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B7D595-071C-419D-9AB5-8B88E7B4D4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062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10/27/2023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378359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10/27/2023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269616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2"/>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0"/>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10/27/2023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783954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2"/>
            <a:ext cx="8077200" cy="6788944"/>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2"/>
            <a:ext cx="8077200" cy="6788944"/>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10/27/2023</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249659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4"/>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2"/>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3" y="2302670"/>
            <a:ext cx="8083550" cy="959644"/>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3" y="3262312"/>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10/27/2023</a:t>
            </a:fld>
            <a:endParaRPr lang="en-US">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6047216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10/27/2023</a:t>
            </a:fld>
            <a:endParaRPr lang="en-US">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5863459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10/27/2023</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2428443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3" y="409574"/>
            <a:ext cx="6016626" cy="1743076"/>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7"/>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3" y="2152653"/>
            <a:ext cx="6016626" cy="7036594"/>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10/27/2023</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724237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8"/>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2"/>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4"/>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10/27/2023</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6604041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10/27/2023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7552972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1D8BD707-D9CF-40AE-B4C6-C98DA3205C09}" type="datetimeFigureOut">
              <a:rPr lang="en-US" smtClean="0">
                <a:solidFill>
                  <a:prstClr val="black">
                    <a:tint val="75000"/>
                  </a:prstClr>
                </a:solidFill>
                <a:cs typeface="Arial"/>
                <a:sym typeface="Arial"/>
              </a:rPr>
              <a:pPr defTabSz="1371600">
                <a:defRPr/>
              </a:pPr>
              <a:t>10/27/2023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474975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8"/>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1D8BD707-D9CF-40AE-B4C6-C98DA3205C09}" type="datetimeFigureOut">
              <a:rPr lang="en-US" smtClean="0">
                <a:solidFill>
                  <a:prstClr val="black">
                    <a:tint val="75000"/>
                  </a:prstClr>
                </a:solidFill>
                <a:cs typeface="Arial"/>
                <a:sym typeface="Arial"/>
              </a:rPr>
              <a:pPr defTabSz="1371600">
                <a:defRPr/>
              </a:pPr>
              <a:t>10/27/2023</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B6F15528-21DE-4FAA-801E-634DDDAF4B2B}"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9252757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6" indent="-428626"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svg"/><Relationship Id="rId7" Type="http://schemas.openxmlformats.org/officeDocument/2006/relationships/image" Target="../media/image2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svg"/><Relationship Id="rId5" Type="http://schemas.openxmlformats.org/officeDocument/2006/relationships/image" Target="../media/image12.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24.svg"/></Relationships>
</file>

<file path=ppt/slides/_rels/slide10.xml.rels><?xml version="1.0" encoding="UTF-8" standalone="yes"?>
<Relationships xmlns="http://schemas.openxmlformats.org/package/2006/relationships"><Relationship Id="rId13" Type="http://schemas.openxmlformats.org/officeDocument/2006/relationships/image" Target="../media/image24.pn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8.svg"/><Relationship Id="rId5" Type="http://schemas.openxmlformats.org/officeDocument/2006/relationships/image" Target="../media/image16.svg"/><Relationship Id="rId14" Type="http://schemas.openxmlformats.org/officeDocument/2006/relationships/image" Target="../media/image25.png"/></Relationships>
</file>

<file path=ppt/slides/_rels/slide11.xml.rels><?xml version="1.0" encoding="UTF-8" standalone="yes"?>
<Relationships xmlns="http://schemas.openxmlformats.org/package/2006/relationships"><Relationship Id="rId13" Type="http://schemas.openxmlformats.org/officeDocument/2006/relationships/image" Target="../media/image26.pn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8.svg"/><Relationship Id="rId5" Type="http://schemas.openxmlformats.org/officeDocument/2006/relationships/image" Target="../media/image16.sv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7" Type="http://schemas.openxmlformats.org/officeDocument/2006/relationships/image" Target="../media/image2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2.sv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7" Type="http://schemas.openxmlformats.org/officeDocument/2006/relationships/image" Target="../media/image2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2.svg"/><Relationship Id="rId10" Type="http://schemas.openxmlformats.org/officeDocument/2006/relationships/image" Target="../media/image29.pn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13" Type="http://schemas.microsoft.com/office/2007/relationships/hdphoto" Target="../media/hdphoto2.wdp"/><Relationship Id="rId12"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8.svg"/><Relationship Id="rId5" Type="http://schemas.openxmlformats.org/officeDocument/2006/relationships/image" Target="../media/image16.svg"/><Relationship Id="rId14" Type="http://schemas.openxmlformats.org/officeDocument/2006/relationships/image" Target="../media/image13.png"/></Relationships>
</file>

<file path=ppt/slides/_rels/slide15.xml.rels><?xml version="1.0" encoding="UTF-8" standalone="yes"?>
<Relationships xmlns="http://schemas.openxmlformats.org/package/2006/relationships"><Relationship Id="rId13" Type="http://schemas.openxmlformats.org/officeDocument/2006/relationships/image" Target="../media/image31.pn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8.svg"/><Relationship Id="rId5" Type="http://schemas.openxmlformats.org/officeDocument/2006/relationships/image" Target="../media/image16.svg"/><Relationship Id="rId14" Type="http://schemas.openxmlformats.org/officeDocument/2006/relationships/image" Target="../media/image32.png"/></Relationships>
</file>

<file path=ppt/slides/_rels/slide16.xml.rels><?xml version="1.0" encoding="UTF-8" standalone="yes"?>
<Relationships xmlns="http://schemas.openxmlformats.org/package/2006/relationships"><Relationship Id="rId13" Type="http://schemas.openxmlformats.org/officeDocument/2006/relationships/image" Target="../media/image33.pn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8.svg"/><Relationship Id="rId5" Type="http://schemas.openxmlformats.org/officeDocument/2006/relationships/image" Target="../media/image16.svg"/><Relationship Id="rId14" Type="http://schemas.openxmlformats.org/officeDocument/2006/relationships/image" Target="../media/image34.png"/></Relationships>
</file>

<file path=ppt/slides/_rels/slide17.xml.rels><?xml version="1.0" encoding="UTF-8" standalone="yes"?>
<Relationships xmlns="http://schemas.openxmlformats.org/package/2006/relationships"><Relationship Id="rId13" Type="http://schemas.openxmlformats.org/officeDocument/2006/relationships/image" Target="../media/image35.pn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8.svg"/><Relationship Id="rId5" Type="http://schemas.openxmlformats.org/officeDocument/2006/relationships/image" Target="../media/image16.svg"/><Relationship Id="rId15" Type="http://schemas.openxmlformats.org/officeDocument/2006/relationships/image" Target="../media/image37.png"/><Relationship Id="rId14" Type="http://schemas.openxmlformats.org/officeDocument/2006/relationships/image" Target="../media/image36.png"/></Relationships>
</file>

<file path=ppt/slides/_rels/slide18.xml.rels><?xml version="1.0" encoding="UTF-8" standalone="yes"?>
<Relationships xmlns="http://schemas.openxmlformats.org/package/2006/relationships"><Relationship Id="rId12"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8.sv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slide" Target="slide25.xml"/><Relationship Id="rId3" Type="http://schemas.openxmlformats.org/officeDocument/2006/relationships/slideLayout" Target="../slideLayouts/slideLayout12.xml"/><Relationship Id="rId7" Type="http://schemas.openxmlformats.org/officeDocument/2006/relationships/slide" Target="slide2.xml"/><Relationship Id="rId12" Type="http://schemas.openxmlformats.org/officeDocument/2006/relationships/image" Target="../media/image4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0.png"/><Relationship Id="rId11" Type="http://schemas.openxmlformats.org/officeDocument/2006/relationships/slide" Target="slide7.xml"/><Relationship Id="rId5" Type="http://schemas.openxmlformats.org/officeDocument/2006/relationships/slide" Target="slide5.xml"/><Relationship Id="rId15" Type="http://schemas.openxmlformats.org/officeDocument/2006/relationships/image" Target="../media/image45.pn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slide" Target="slide3.xml"/><Relationship Id="rId1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12"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8.svg"/><Relationship Id="rId5" Type="http://schemas.openxmlformats.org/officeDocument/2006/relationships/image" Target="../media/image30.sv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2.wav"/><Relationship Id="rId7"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image" Target="../media/image46.pn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2.wav"/><Relationship Id="rId7"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image" Target="../media/image46.pn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2.wav"/><Relationship Id="rId7"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image" Target="../media/image46.pn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49.png"/><Relationship Id="rId3" Type="http://schemas.openxmlformats.org/officeDocument/2006/relationships/audio" Target="../media/audio2.wav"/><Relationship Id="rId7" Type="http://schemas.openxmlformats.org/officeDocument/2006/relationships/image" Target="../media/image47.png"/><Relationship Id="rId12" Type="http://schemas.openxmlformats.org/officeDocument/2006/relationships/image" Target="../media/image48.png"/><Relationship Id="rId2" Type="http://schemas.openxmlformats.org/officeDocument/2006/relationships/audio" Target="../media/audio1.wav"/><Relationship Id="rId16" Type="http://schemas.openxmlformats.org/officeDocument/2006/relationships/image" Target="../media/image50.png"/><Relationship Id="rId1" Type="http://schemas.openxmlformats.org/officeDocument/2006/relationships/slideLayout" Target="../slideLayouts/slideLayout13.xml"/><Relationship Id="rId6" Type="http://schemas.openxmlformats.org/officeDocument/2006/relationships/image" Target="../media/image51.png"/><Relationship Id="rId11" Type="http://schemas.openxmlformats.org/officeDocument/2006/relationships/image" Target="../media/image55.png"/><Relationship Id="rId5" Type="http://schemas.openxmlformats.org/officeDocument/2006/relationships/image" Target="../media/image46.png"/><Relationship Id="rId15" Type="http://schemas.openxmlformats.org/officeDocument/2006/relationships/slide" Target="slide3.xml"/><Relationship Id="rId10" Type="http://schemas.openxmlformats.org/officeDocument/2006/relationships/image" Target="../media/image54.png"/><Relationship Id="rId4" Type="http://schemas.openxmlformats.org/officeDocument/2006/relationships/audio" Target="../media/audio3.wav"/><Relationship Id="rId9" Type="http://schemas.openxmlformats.org/officeDocument/2006/relationships/image" Target="../media/image53.png"/><Relationship Id="rId1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40.png"/><Relationship Id="rId3" Type="http://schemas.openxmlformats.org/officeDocument/2006/relationships/audio" Target="../media/audio2.wav"/><Relationship Id="rId7" Type="http://schemas.openxmlformats.org/officeDocument/2006/relationships/image" Target="../media/image56.png"/><Relationship Id="rId12"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47.png"/><Relationship Id="rId11" Type="http://schemas.openxmlformats.org/officeDocument/2006/relationships/image" Target="../media/image48.png"/><Relationship Id="rId5" Type="http://schemas.openxmlformats.org/officeDocument/2006/relationships/image" Target="../media/image46.png"/><Relationship Id="rId15" Type="http://schemas.openxmlformats.org/officeDocument/2006/relationships/image" Target="../media/image50.png"/><Relationship Id="rId10" Type="http://schemas.openxmlformats.org/officeDocument/2006/relationships/image" Target="../media/image59.png"/><Relationship Id="rId4" Type="http://schemas.openxmlformats.org/officeDocument/2006/relationships/audio" Target="../media/audio3.wav"/><Relationship Id="rId9" Type="http://schemas.openxmlformats.org/officeDocument/2006/relationships/image" Target="../media/image58.png"/><Relationship Id="rId14" Type="http://schemas.openxmlformats.org/officeDocument/2006/relationships/slide" Target="slide3.xml"/></Relationships>
</file>

<file path=ppt/slides/_rels/slide2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16.sv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16.svg"/></Relationships>
</file>

<file path=ppt/slides/_rels/slide2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22.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22.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3.png"/><Relationship Id="rId9"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2"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8.svg"/></Relationships>
</file>

<file path=ppt/slides/_rels/slide31.xml.rels><?xml version="1.0" encoding="UTF-8" standalone="yes"?>
<Relationships xmlns="http://schemas.openxmlformats.org/package/2006/relationships"><Relationship Id="rId8" Type="http://schemas.openxmlformats.org/officeDocument/2006/relationships/image" Target="../media/image27.png"/><Relationship Id="rId7" Type="http://schemas.openxmlformats.org/officeDocument/2006/relationships/image" Target="../media/image2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2.svg"/><Relationship Id="rId9" Type="http://schemas.openxmlformats.org/officeDocument/2006/relationships/image" Target="../media/image65.png"/></Relationships>
</file>

<file path=ppt/slides/_rels/slide32.xml.rels><?xml version="1.0" encoding="UTF-8" standalone="yes"?>
<Relationships xmlns="http://schemas.openxmlformats.org/package/2006/relationships"><Relationship Id="rId8" Type="http://schemas.openxmlformats.org/officeDocument/2006/relationships/image" Target="../media/image27.png"/><Relationship Id="rId7" Type="http://schemas.openxmlformats.org/officeDocument/2006/relationships/image" Target="../media/image2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2.svg"/><Relationship Id="rId10" Type="http://schemas.openxmlformats.org/officeDocument/2006/relationships/image" Target="../media/image66.png"/><Relationship Id="rId9"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8" Type="http://schemas.openxmlformats.org/officeDocument/2006/relationships/image" Target="../media/image70.png"/><Relationship Id="rId7" Type="http://schemas.openxmlformats.org/officeDocument/2006/relationships/image" Target="../media/image18.svg"/><Relationship Id="rId2" Type="http://schemas.openxmlformats.org/officeDocument/2006/relationships/image" Target="../media/image69.png"/><Relationship Id="rId1" Type="http://schemas.openxmlformats.org/officeDocument/2006/relationships/slideLayout" Target="../slideLayouts/slideLayout7.xml"/><Relationship Id="rId9" Type="http://schemas.openxmlformats.org/officeDocument/2006/relationships/image" Target="../media/image20.svg"/></Relationships>
</file>

<file path=ppt/slides/_rels/slide3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svg"/><Relationship Id="rId7" Type="http://schemas.openxmlformats.org/officeDocument/2006/relationships/image" Target="../media/image4.svg"/><Relationship Id="rId12" Type="http://schemas.openxmlformats.org/officeDocument/2006/relationships/image" Target="../media/image2.png"/><Relationship Id="rId2" Type="http://schemas.openxmlformats.org/officeDocument/2006/relationships/image" Target="../media/image71.png"/><Relationship Id="rId1" Type="http://schemas.openxmlformats.org/officeDocument/2006/relationships/slideLayout" Target="../slideLayouts/slideLayout7.xml"/><Relationship Id="rId11" Type="http://schemas.openxmlformats.org/officeDocument/2006/relationships/image" Target="../media/image8.svg"/><Relationship Id="rId10" Type="http://schemas.openxmlformats.org/officeDocument/2006/relationships/image" Target="../media/image1.png"/><Relationship Id="rId9" Type="http://schemas.openxmlformats.org/officeDocument/2006/relationships/image" Target="../media/image6.svg"/></Relationships>
</file>

<file path=ppt/slides/_rels/slide4.xml.rels><?xml version="1.0" encoding="UTF-8" standalone="yes"?>
<Relationships xmlns="http://schemas.openxmlformats.org/package/2006/relationships"><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8.svg"/></Relationships>
</file>

<file path=ppt/slides/_rels/slide5.xml.rels><?xml version="1.0" encoding="UTF-8" standalone="yes"?>
<Relationships xmlns="http://schemas.openxmlformats.org/package/2006/relationships"><Relationship Id="rId13" Type="http://schemas.openxmlformats.org/officeDocument/2006/relationships/image" Target="../media/image16.svg"/><Relationship Id="rId3" Type="http://schemas.openxmlformats.org/officeDocument/2006/relationships/image" Target="../media/image12.png"/><Relationship Id="rId12" Type="http://schemas.openxmlformats.org/officeDocument/2006/relationships/image" Target="../media/image13.png"/><Relationship Id="rId2" Type="http://schemas.openxmlformats.org/officeDocument/2006/relationships/image" Target="../media/image11.png"/><Relationship Id="rId16" Type="http://schemas.openxmlformats.org/officeDocument/2006/relationships/image" Target="../media/image16.png"/><Relationship Id="rId1" Type="http://schemas.openxmlformats.org/officeDocument/2006/relationships/slideLayout" Target="../slideLayouts/slideLayout7.xml"/><Relationship Id="rId11" Type="http://schemas.openxmlformats.org/officeDocument/2006/relationships/image" Target="../media/image8.svg"/><Relationship Id="rId5" Type="http://schemas.openxmlformats.org/officeDocument/2006/relationships/image" Target="../media/image1.png"/><Relationship Id="rId15" Type="http://schemas.openxmlformats.org/officeDocument/2006/relationships/image" Target="../media/image15.png"/><Relationship Id="rId4" Type="http://schemas.microsoft.com/office/2007/relationships/hdphoto" Target="../media/hdphoto1.wdp"/><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13" Type="http://schemas.openxmlformats.org/officeDocument/2006/relationships/image" Target="../media/image16.svg"/><Relationship Id="rId3" Type="http://schemas.openxmlformats.org/officeDocument/2006/relationships/image" Target="../media/image12.png"/><Relationship Id="rId12"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Layout" Target="../slideLayouts/slideLayout7.xml"/><Relationship Id="rId11" Type="http://schemas.openxmlformats.org/officeDocument/2006/relationships/image" Target="../media/image8.svg"/><Relationship Id="rId5" Type="http://schemas.openxmlformats.org/officeDocument/2006/relationships/image" Target="../media/image1.png"/><Relationship Id="rId4" Type="http://schemas.microsoft.com/office/2007/relationships/hdphoto" Target="../media/hdphoto1.wdp"/><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3" Type="http://schemas.openxmlformats.org/officeDocument/2006/relationships/image" Target="../media/image22.png"/><Relationship Id="rId3" Type="http://schemas.openxmlformats.org/officeDocument/2006/relationships/image" Target="../media/image1.png"/><Relationship Id="rId12"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 Id="rId11"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12"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11"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2" name="Group 2"/>
          <p:cNvGrpSpPr/>
          <p:nvPr/>
        </p:nvGrpSpPr>
        <p:grpSpPr>
          <a:xfrm>
            <a:off x="1081899" y="1028700"/>
            <a:ext cx="16124202" cy="6248401"/>
            <a:chOff x="0" y="0"/>
            <a:chExt cx="4545209" cy="2161651"/>
          </a:xfrm>
        </p:grpSpPr>
        <p:sp>
          <p:nvSpPr>
            <p:cNvPr id="3" name="Freeform 3"/>
            <p:cNvSpPr/>
            <p:nvPr/>
          </p:nvSpPr>
          <p:spPr>
            <a:xfrm>
              <a:off x="0" y="0"/>
              <a:ext cx="4545209" cy="2161651"/>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rgbClr val="6C3428"/>
            </a:solidFill>
            <a:ln w="38100" cap="sq">
              <a:solidFill>
                <a:srgbClr val="ECB6A9"/>
              </a:solidFill>
              <a:prstDash val="solid"/>
              <a:miter/>
            </a:ln>
          </p:spPr>
        </p:sp>
        <p:sp>
          <p:nvSpPr>
            <p:cNvPr id="4" name="TextBox 4"/>
            <p:cNvSpPr txBox="1"/>
            <p:nvPr/>
          </p:nvSpPr>
          <p:spPr>
            <a:xfrm>
              <a:off x="38100" y="0"/>
              <a:ext cx="736600" cy="774700"/>
            </a:xfrm>
            <a:prstGeom prst="rect">
              <a:avLst/>
            </a:prstGeom>
          </p:spPr>
          <p:txBody>
            <a:bodyPr lIns="50800" tIns="50800" rIns="50800" bIns="50800" rtlCol="0" anchor="ctr"/>
            <a:lstStyle/>
            <a:p>
              <a:pPr algn="ctr">
                <a:lnSpc>
                  <a:spcPts val="2659"/>
                </a:lnSpc>
              </a:pPr>
              <a:endParaRPr dirty="0"/>
            </a:p>
          </p:txBody>
        </p:sp>
      </p:grpSp>
      <p:sp>
        <p:nvSpPr>
          <p:cNvPr id="6" name="Freeform 6"/>
          <p:cNvSpPr/>
          <p:nvPr/>
        </p:nvSpPr>
        <p:spPr>
          <a:xfrm>
            <a:off x="305355" y="6804254"/>
            <a:ext cx="1823408" cy="1541609"/>
          </a:xfrm>
          <a:custGeom>
            <a:avLst/>
            <a:gdLst/>
            <a:ahLst/>
            <a:cxnLst/>
            <a:rect l="l" t="t" r="r" b="b"/>
            <a:pathLst>
              <a:path w="1823408" h="1541609">
                <a:moveTo>
                  <a:pt x="0" y="0"/>
                </a:moveTo>
                <a:lnTo>
                  <a:pt x="1823409" y="0"/>
                </a:lnTo>
                <a:lnTo>
                  <a:pt x="1823409" y="1541608"/>
                </a:lnTo>
                <a:lnTo>
                  <a:pt x="0" y="154160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7" name="Freeform 7"/>
          <p:cNvSpPr/>
          <p:nvPr/>
        </p:nvSpPr>
        <p:spPr>
          <a:xfrm flipH="1">
            <a:off x="16406712" y="417137"/>
            <a:ext cx="1598777" cy="1911841"/>
          </a:xfrm>
          <a:custGeom>
            <a:avLst/>
            <a:gdLst/>
            <a:ahLst/>
            <a:cxnLst/>
            <a:rect l="l" t="t" r="r" b="b"/>
            <a:pathLst>
              <a:path w="1598777" h="1911841">
                <a:moveTo>
                  <a:pt x="1598777" y="0"/>
                </a:moveTo>
                <a:lnTo>
                  <a:pt x="0" y="0"/>
                </a:lnTo>
                <a:lnTo>
                  <a:pt x="0" y="1911840"/>
                </a:lnTo>
                <a:lnTo>
                  <a:pt x="1598777" y="1911840"/>
                </a:lnTo>
                <a:lnTo>
                  <a:pt x="1598777"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2" name="Rectangle 11"/>
          <p:cNvSpPr/>
          <p:nvPr/>
        </p:nvSpPr>
        <p:spPr>
          <a:xfrm>
            <a:off x="1562100" y="1909333"/>
            <a:ext cx="15163800" cy="3554819"/>
          </a:xfrm>
          <a:prstGeom prst="rect">
            <a:avLst/>
          </a:prstGeom>
        </p:spPr>
        <p:txBody>
          <a:bodyPr wrap="square">
            <a:spAutoFit/>
          </a:bodyPr>
          <a:lstStyle/>
          <a:p>
            <a:pPr lvl="0" algn="ctr">
              <a:lnSpc>
                <a:spcPct val="150000"/>
              </a:lnSpc>
              <a:buClr>
                <a:srgbClr val="006331"/>
              </a:buClr>
              <a:buSzPts val="3500"/>
              <a:defRPr/>
            </a:pPr>
            <a:r>
              <a:rPr lang="en-US" sz="7500" b="1" kern="0" dirty="0">
                <a:solidFill>
                  <a:srgbClr val="FFFF00"/>
                </a:solidFill>
                <a:latin typeface="Arial"/>
                <a:cs typeface="Modak"/>
                <a:sym typeface="Modak"/>
              </a:rPr>
              <a:t>CHÀO MỪNG CÁC EM </a:t>
            </a:r>
            <a:br>
              <a:rPr lang="en-US" sz="7500" b="1" kern="0" dirty="0">
                <a:solidFill>
                  <a:srgbClr val="FFFF00"/>
                </a:solidFill>
                <a:latin typeface="Arial"/>
                <a:cs typeface="Modak"/>
                <a:sym typeface="Modak"/>
              </a:rPr>
            </a:br>
            <a:r>
              <a:rPr lang="en-US" sz="7500" b="1" kern="0" dirty="0">
                <a:solidFill>
                  <a:srgbClr val="FFFF00"/>
                </a:solidFill>
                <a:latin typeface="Arial"/>
                <a:cs typeface="Modak"/>
                <a:sym typeface="Modak"/>
              </a:rPr>
              <a:t>ĐẾN VỚI </a:t>
            </a:r>
            <a:r>
              <a:rPr lang="en-US" sz="7500" b="1" kern="0" dirty="0" smtClean="0">
                <a:solidFill>
                  <a:srgbClr val="FFFF00"/>
                </a:solidFill>
                <a:latin typeface="Arial"/>
                <a:cs typeface="Modak"/>
                <a:sym typeface="Modak"/>
              </a:rPr>
              <a:t>TIẾT </a:t>
            </a:r>
            <a:r>
              <a:rPr lang="en-US" sz="7500" b="1" kern="0" smtClean="0">
                <a:solidFill>
                  <a:srgbClr val="FFFF00"/>
                </a:solidFill>
                <a:latin typeface="Arial"/>
                <a:cs typeface="Modak"/>
                <a:sym typeface="Modak"/>
              </a:rPr>
              <a:t>HỌC </a:t>
            </a:r>
            <a:r>
              <a:rPr lang="en-US" sz="7500" b="1" kern="0" smtClean="0">
                <a:solidFill>
                  <a:srgbClr val="FFFF00"/>
                </a:solidFill>
                <a:latin typeface="Arial"/>
                <a:cs typeface="Modak"/>
                <a:sym typeface="Modak"/>
              </a:rPr>
              <a:t>HÔM NAY!</a:t>
            </a:r>
            <a:endParaRPr lang="en-US" sz="7500" b="1" kern="0" dirty="0">
              <a:solidFill>
                <a:srgbClr val="FFFF00"/>
              </a:solidFill>
              <a:latin typeface="Arial"/>
              <a:cs typeface="Modak"/>
              <a:sym typeface="Modak"/>
            </a:endParaRPr>
          </a:p>
        </p:txBody>
      </p:sp>
      <p:sp>
        <p:nvSpPr>
          <p:cNvPr id="16" name="Freeform 4"/>
          <p:cNvSpPr/>
          <p:nvPr/>
        </p:nvSpPr>
        <p:spPr>
          <a:xfrm>
            <a:off x="6038633" y="9133183"/>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7" name="Freeform 5"/>
          <p:cNvSpPr/>
          <p:nvPr/>
        </p:nvSpPr>
        <p:spPr>
          <a:xfrm>
            <a:off x="12021517" y="9133183"/>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8" name="Freeform 6"/>
          <p:cNvSpPr/>
          <p:nvPr/>
        </p:nvSpPr>
        <p:spPr>
          <a:xfrm>
            <a:off x="0" y="9133183"/>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9" name="Freeform 8"/>
          <p:cNvSpPr/>
          <p:nvPr/>
        </p:nvSpPr>
        <p:spPr>
          <a:xfrm flipH="1">
            <a:off x="15112413" y="6546951"/>
            <a:ext cx="2971800" cy="3773582"/>
          </a:xfrm>
          <a:custGeom>
            <a:avLst/>
            <a:gdLst/>
            <a:ahLst/>
            <a:cxnLst/>
            <a:rect l="l" t="t" r="r" b="b"/>
            <a:pathLst>
              <a:path w="3307774" h="5067621">
                <a:moveTo>
                  <a:pt x="3307774" y="0"/>
                </a:moveTo>
                <a:lnTo>
                  <a:pt x="0" y="0"/>
                </a:lnTo>
                <a:lnTo>
                  <a:pt x="0" y="5067621"/>
                </a:lnTo>
                <a:lnTo>
                  <a:pt x="3307774" y="5067621"/>
                </a:lnTo>
                <a:lnTo>
                  <a:pt x="3307774" y="0"/>
                </a:lnTo>
                <a:close/>
              </a:path>
            </a:pathLst>
          </a:custGeom>
          <a:blipFill>
            <a:blip r:embed="rId10">
              <a:extLst>
                <a:ext uri="{96DAC541-7B7A-43D3-8B79-37D633B846F1}">
                  <asvg:svgBlip xmlns="" xmlns:asvg="http://schemas.microsoft.com/office/drawing/2016/SVG/main" r:embed="rId11"/>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228600" y="196516"/>
            <a:ext cx="17830800" cy="9867900"/>
            <a:chOff x="0" y="0"/>
            <a:chExt cx="4545209" cy="2319820"/>
          </a:xfrm>
        </p:grpSpPr>
        <p:sp>
          <p:nvSpPr>
            <p:cNvPr id="11" name="Freeform 3"/>
            <p:cNvSpPr/>
            <p:nvPr/>
          </p:nvSpPr>
          <p:spPr>
            <a:xfrm>
              <a:off x="0" y="0"/>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chemeClr val="bg1"/>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19"/>
          <p:cNvSpPr/>
          <p:nvPr/>
        </p:nvSpPr>
        <p:spPr>
          <a:xfrm rot="2967658">
            <a:off x="-162885" y="3089607"/>
            <a:ext cx="1044803" cy="1133248"/>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28" name="Freeform 16"/>
          <p:cNvSpPr/>
          <p:nvPr/>
        </p:nvSpPr>
        <p:spPr>
          <a:xfrm rot="13494716" flipH="1">
            <a:off x="16162793" y="8668066"/>
            <a:ext cx="1618568" cy="1456604"/>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12">
              <a:extLst>
                <a:ext uri="{96DAC541-7B7A-43D3-8B79-37D633B846F1}">
                  <asvg:svgBlip xmlns="" xmlns:asvg="http://schemas.microsoft.com/office/drawing/2016/SVG/main" r:embed="rId5"/>
                </a:ext>
              </a:extLst>
            </a:blip>
            <a:stretch>
              <a:fillRect/>
            </a:stretch>
          </a:blipFill>
        </p:spPr>
      </p:sp>
      <mc:AlternateContent xmlns:mc="http://schemas.openxmlformats.org/markup-compatibility/2006">
        <mc:Choice xmlns:a14="http://schemas.microsoft.com/office/drawing/2010/main" Requires="a14">
          <p:sp>
            <p:nvSpPr>
              <p:cNvPr id="13" name="TextBox 12"/>
              <p:cNvSpPr txBox="1"/>
              <p:nvPr/>
            </p:nvSpPr>
            <p:spPr>
              <a:xfrm>
                <a:off x="726275" y="424577"/>
                <a:ext cx="16829705" cy="2585323"/>
              </a:xfrm>
              <a:prstGeom prst="rect">
                <a:avLst/>
              </a:prstGeom>
              <a:noFill/>
            </p:spPr>
            <p:txBody>
              <a:bodyPr wrap="square" rtlCol="0">
                <a:spAutoFit/>
              </a:bodyPr>
              <a:lstStyle/>
              <a:p>
                <a:pPr algn="just">
                  <a:lnSpc>
                    <a:spcPct val="150000"/>
                  </a:lnSpc>
                  <a:defRPr/>
                </a:pPr>
                <a:r>
                  <a:rPr lang="en-US" sz="3600" smtClean="0">
                    <a:solidFill>
                      <a:srgbClr val="000000"/>
                    </a:solidFill>
                    <a:latin typeface="Arial" panose="020B0604020202020204" pitchFamily="34" charset="0"/>
                    <a:cs typeface="Arial" panose="020B0604020202020204" pitchFamily="34" charset="0"/>
                    <a:sym typeface="Arial"/>
                  </a:rPr>
                  <a:t>               Cần phải trộn bao nhiêu gam dung dịch </a:t>
                </a:r>
                <a:r>
                  <a:rPr lang="vi-VN" sz="3600" smtClean="0">
                    <a:solidFill>
                      <a:srgbClr val="000000"/>
                    </a:solidFill>
                    <a:cs typeface="Arial" panose="020B0604020202020204" pitchFamily="34" charset="0"/>
                    <a:sym typeface="Arial"/>
                  </a:rPr>
                  <a:t>acid </a:t>
                </a:r>
                <a:r>
                  <a:rPr lang="vi-VN" sz="3600">
                    <a:solidFill>
                      <a:srgbClr val="000000"/>
                    </a:solidFill>
                    <a:cs typeface="Arial" panose="020B0604020202020204" pitchFamily="34" charset="0"/>
                    <a:sym typeface="Arial"/>
                  </a:rPr>
                  <a:t>nồng độ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sym typeface="Arial"/>
                      </a:rPr>
                      <m:t>60%</m:t>
                    </m:r>
                  </m:oMath>
                </a14:m>
                <a:r>
                  <a:rPr lang="vi-VN" sz="3600">
                    <a:solidFill>
                      <a:srgbClr val="000000"/>
                    </a:solidFill>
                    <a:cs typeface="Arial" panose="020B0604020202020204" pitchFamily="34" charset="0"/>
                    <a:sym typeface="Arial"/>
                  </a:rPr>
                  <a:t> với bao nhiêu gam dung dịch acid cùng loại có nồng độ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sym typeface="Arial"/>
                      </a:rPr>
                      <m:t>30%</m:t>
                    </m:r>
                  </m:oMath>
                </a14:m>
                <a:r>
                  <a:rPr lang="vi-VN" sz="3600">
                    <a:solidFill>
                      <a:srgbClr val="000000"/>
                    </a:solidFill>
                    <a:cs typeface="Arial" panose="020B0604020202020204" pitchFamily="34" charset="0"/>
                    <a:sym typeface="Arial"/>
                  </a:rPr>
                  <a:t> để được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sym typeface="Arial"/>
                      </a:rPr>
                      <m:t>300 </m:t>
                    </m:r>
                    <m:r>
                      <a:rPr lang="vi-VN" sz="3600" i="1" smtClean="0">
                        <a:solidFill>
                          <a:srgbClr val="000000"/>
                        </a:solidFill>
                        <a:latin typeface="Cambria Math" panose="02040503050406030204" pitchFamily="18" charset="0"/>
                        <a:cs typeface="Arial" panose="020B0604020202020204" pitchFamily="34" charset="0"/>
                        <a:sym typeface="Arial"/>
                      </a:rPr>
                      <m:t>𝑔</m:t>
                    </m:r>
                  </m:oMath>
                </a14:m>
                <a:r>
                  <a:rPr lang="vi-VN" sz="3600">
                    <a:solidFill>
                      <a:srgbClr val="000000"/>
                    </a:solidFill>
                    <a:cs typeface="Arial" panose="020B0604020202020204" pitchFamily="34" charset="0"/>
                    <a:sym typeface="Arial"/>
                  </a:rPr>
                  <a:t> dung dịch acid nồng độ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sym typeface="Arial"/>
                      </a:rPr>
                      <m:t>50%</m:t>
                    </m:r>
                  </m:oMath>
                </a14:m>
                <a:r>
                  <a:rPr lang="vi-VN" sz="3600">
                    <a:solidFill>
                      <a:srgbClr val="000000"/>
                    </a:solidFill>
                    <a:cs typeface="Arial" panose="020B0604020202020204" pitchFamily="34" charset="0"/>
                    <a:sym typeface="Arial"/>
                  </a:rPr>
                  <a:t>?</a:t>
                </a:r>
                <a:r>
                  <a:rPr lang="en-US" sz="3600" smtClean="0">
                    <a:solidFill>
                      <a:srgbClr val="000000"/>
                    </a:solidFill>
                    <a:latin typeface="Arial" panose="020B0604020202020204" pitchFamily="34" charset="0"/>
                    <a:cs typeface="Arial" panose="020B0604020202020204" pitchFamily="34" charset="0"/>
                    <a:sym typeface="Arial"/>
                  </a:rPr>
                  <a:t> </a:t>
                </a:r>
                <a:endParaRPr lang="vi-VN" sz="3600">
                  <a:solidFill>
                    <a:srgbClr val="000000"/>
                  </a:solidFill>
                  <a:latin typeface="Arial" panose="020B0604020202020204" pitchFamily="34" charset="0"/>
                  <a:cs typeface="Arial" panose="020B0604020202020204" pitchFamily="34" charset="0"/>
                  <a:sym typeface="Arial"/>
                </a:endParaRPr>
              </a:p>
            </p:txBody>
          </p:sp>
        </mc:Choice>
        <mc:Fallback>
          <p:sp>
            <p:nvSpPr>
              <p:cNvPr id="13" name="TextBox 12"/>
              <p:cNvSpPr txBox="1">
                <a:spLocks noRot="1" noChangeAspect="1" noMove="1" noResize="1" noEditPoints="1" noAdjustHandles="1" noChangeArrowheads="1" noChangeShapeType="1" noTextEdit="1"/>
              </p:cNvSpPr>
              <p:nvPr/>
            </p:nvSpPr>
            <p:spPr>
              <a:xfrm>
                <a:off x="726275" y="424577"/>
                <a:ext cx="16829705" cy="2585323"/>
              </a:xfrm>
              <a:prstGeom prst="rect">
                <a:avLst/>
              </a:prstGeom>
              <a:blipFill>
                <a:blip r:embed="rId13"/>
                <a:stretch>
                  <a:fillRect l="-1087" r="-1123" b="-4009"/>
                </a:stretch>
              </a:blipFill>
            </p:spPr>
            <p:txBody>
              <a:bodyPr/>
              <a:lstStyle/>
              <a:p>
                <a:r>
                  <a:rPr lang="en-US">
                    <a:noFill/>
                  </a:rPr>
                  <a:t> </a:t>
                </a:r>
              </a:p>
            </p:txBody>
          </p:sp>
        </mc:Fallback>
      </mc:AlternateContent>
      <p:sp>
        <p:nvSpPr>
          <p:cNvPr id="15" name="Google Shape;735;p18"/>
          <p:cNvSpPr txBox="1">
            <a:spLocks/>
          </p:cNvSpPr>
          <p:nvPr/>
        </p:nvSpPr>
        <p:spPr>
          <a:xfrm>
            <a:off x="410980" y="601851"/>
            <a:ext cx="2570656" cy="64446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defTabSz="1828800">
              <a:buClr>
                <a:srgbClr val="2D1549"/>
              </a:buClr>
              <a:buSzPts val="1100"/>
              <a:defRPr/>
            </a:pPr>
            <a:r>
              <a:rPr lang="en-US" sz="3800" b="1" kern="0">
                <a:solidFill>
                  <a:srgbClr val="FFFFFF"/>
                </a:solidFill>
                <a:highlight>
                  <a:srgbClr val="CE4D8E"/>
                </a:highlight>
                <a:latin typeface="Arial"/>
              </a:rPr>
              <a:t>Ví </a:t>
            </a:r>
            <a:r>
              <a:rPr lang="en-US" sz="3800" b="1" kern="0">
                <a:solidFill>
                  <a:srgbClr val="FFFFFF"/>
                </a:solidFill>
                <a:highlight>
                  <a:srgbClr val="CE4D8E"/>
                </a:highlight>
                <a:latin typeface="Arial"/>
              </a:rPr>
              <a:t>dụ </a:t>
            </a:r>
            <a:r>
              <a:rPr lang="en-US" sz="3800" b="1" kern="0" smtClean="0">
                <a:solidFill>
                  <a:srgbClr val="FFFFFF"/>
                </a:solidFill>
                <a:highlight>
                  <a:srgbClr val="CE4D8E"/>
                </a:highlight>
                <a:latin typeface="Arial"/>
              </a:rPr>
              <a:t>2:</a:t>
            </a:r>
            <a:endParaRPr lang="en-US" sz="3800" kern="0">
              <a:solidFill>
                <a:srgbClr val="FFFFFF"/>
              </a:solidFill>
              <a:highlight>
                <a:srgbClr val="CE4D8E"/>
              </a:highlight>
              <a:latin typeface="Arial"/>
            </a:endParaRPr>
          </a:p>
        </p:txBody>
      </p:sp>
      <p:sp>
        <p:nvSpPr>
          <p:cNvPr id="16" name="Rectangle 15"/>
          <p:cNvSpPr/>
          <p:nvPr/>
        </p:nvSpPr>
        <p:spPr>
          <a:xfrm>
            <a:off x="8750187" y="3049369"/>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726274" y="3998218"/>
                <a:ext cx="17104526" cy="5488682"/>
              </a:xfrm>
              <a:prstGeom prst="rect">
                <a:avLst/>
              </a:prstGeom>
            </p:spPr>
            <p:txBody>
              <a:bodyPr wrap="square">
                <a:spAutoFit/>
              </a:bodyPr>
              <a:lstStyle/>
              <a:p>
                <a:pPr>
                  <a:lnSpc>
                    <a:spcPct val="150000"/>
                  </a:lnSpc>
                  <a:spcBef>
                    <a:spcPts val="400"/>
                  </a:spcBef>
                  <a:spcAft>
                    <a:spcPts val="400"/>
                  </a:spcAft>
                </a:pPr>
                <a:r>
                  <a:rPr lang="vi-VN" sz="3600" smtClean="0"/>
                  <a:t>Gọi </a:t>
                </a:r>
                <a14:m>
                  <m:oMath xmlns:m="http://schemas.openxmlformats.org/officeDocument/2006/math">
                    <m:r>
                      <a:rPr lang="vi-VN" sz="3600" i="1" smtClean="0">
                        <a:latin typeface="Cambria Math" panose="02040503050406030204" pitchFamily="18" charset="0"/>
                      </a:rPr>
                      <m:t>𝑥</m:t>
                    </m:r>
                  </m:oMath>
                </a14:m>
                <a:r>
                  <a:rPr lang="vi-VN" sz="3600"/>
                  <a:t> </a:t>
                </a:r>
                <a14:m>
                  <m:oMath xmlns:m="http://schemas.openxmlformats.org/officeDocument/2006/math">
                    <m:r>
                      <a:rPr lang="vi-VN" sz="3600" i="1" smtClean="0">
                        <a:latin typeface="Cambria Math" panose="02040503050406030204" pitchFamily="18" charset="0"/>
                      </a:rPr>
                      <m:t>(</m:t>
                    </m:r>
                    <m:r>
                      <a:rPr lang="vi-VN" sz="3600" i="1" smtClean="0">
                        <a:latin typeface="Cambria Math" panose="02040503050406030204" pitchFamily="18" charset="0"/>
                      </a:rPr>
                      <m:t>𝑔</m:t>
                    </m:r>
                    <m:r>
                      <a:rPr lang="vi-VN" sz="3600" i="1" smtClean="0">
                        <a:latin typeface="Cambria Math" panose="02040503050406030204" pitchFamily="18" charset="0"/>
                      </a:rPr>
                      <m:t>)</m:t>
                    </m:r>
                  </m:oMath>
                </a14:m>
                <a:r>
                  <a:rPr lang="vi-VN" sz="3600"/>
                  <a:t> là khối lượng dung dịch acid nồng độ </a:t>
                </a:r>
                <a14:m>
                  <m:oMath xmlns:m="http://schemas.openxmlformats.org/officeDocument/2006/math">
                    <m:r>
                      <a:rPr lang="vi-VN" sz="3600" i="1" smtClean="0">
                        <a:latin typeface="Cambria Math" panose="02040503050406030204" pitchFamily="18" charset="0"/>
                      </a:rPr>
                      <m:t>60%</m:t>
                    </m:r>
                  </m:oMath>
                </a14:m>
                <a:r>
                  <a:rPr lang="vi-VN" sz="3600"/>
                  <a:t> </a:t>
                </a:r>
                <a:r>
                  <a:rPr lang="vi-VN" sz="3600"/>
                  <a:t>cần </a:t>
                </a:r>
                <a:r>
                  <a:rPr lang="vi-VN" sz="3600" smtClean="0"/>
                  <a:t>l</a:t>
                </a:r>
                <a:r>
                  <a:rPr lang="en-US" sz="3600" smtClean="0">
                    <a:latin typeface="Arial" panose="020B0604020202020204" pitchFamily="34" charset="0"/>
                    <a:cs typeface="Arial" panose="020B0604020202020204" pitchFamily="34" charset="0"/>
                  </a:rPr>
                  <a:t>ấy.</a:t>
                </a:r>
                <a:endParaRPr lang="vi-VN" sz="3600">
                  <a:latin typeface="Arial" panose="020B0604020202020204" pitchFamily="34" charset="0"/>
                  <a:cs typeface="Arial" panose="020B0604020202020204" pitchFamily="34" charset="0"/>
                </a:endParaRPr>
              </a:p>
              <a:p>
                <a:pPr>
                  <a:lnSpc>
                    <a:spcPct val="150000"/>
                  </a:lnSpc>
                  <a:spcBef>
                    <a:spcPts val="400"/>
                  </a:spcBef>
                  <a:spcAft>
                    <a:spcPts val="400"/>
                  </a:spcAft>
                </a:pPr>
                <a:r>
                  <a:rPr lang="vi-VN" sz="3600"/>
                  <a:t>Điều kiện: </a:t>
                </a:r>
                <a14:m>
                  <m:oMath xmlns:m="http://schemas.openxmlformats.org/officeDocument/2006/math">
                    <m:r>
                      <a:rPr lang="vi-VN" sz="3600" i="1" smtClean="0">
                        <a:latin typeface="Cambria Math" panose="02040503050406030204" pitchFamily="18" charset="0"/>
                      </a:rPr>
                      <m:t>0&lt;</m:t>
                    </m:r>
                    <m:r>
                      <a:rPr lang="en-US" sz="3600" b="0" i="1" smtClean="0">
                        <a:latin typeface="Cambria Math" panose="02040503050406030204" pitchFamily="18" charset="0"/>
                      </a:rPr>
                      <m:t>𝑥</m:t>
                    </m:r>
                    <m:r>
                      <a:rPr lang="vi-VN" sz="3600" i="1" smtClean="0">
                        <a:latin typeface="Cambria Math" panose="02040503050406030204" pitchFamily="18" charset="0"/>
                      </a:rPr>
                      <m:t>&lt;300</m:t>
                    </m:r>
                  </m:oMath>
                </a14:m>
                <a:r>
                  <a:rPr lang="vi-VN" sz="3600"/>
                  <a:t>.</a:t>
                </a:r>
              </a:p>
              <a:p>
                <a:pPr>
                  <a:lnSpc>
                    <a:spcPct val="150000"/>
                  </a:lnSpc>
                  <a:spcBef>
                    <a:spcPts val="400"/>
                  </a:spcBef>
                  <a:spcAft>
                    <a:spcPts val="400"/>
                  </a:spcAft>
                </a:pPr>
                <a:r>
                  <a:rPr lang="vi-VN" sz="3600" smtClean="0"/>
                  <a:t>Khi </a:t>
                </a:r>
                <a:r>
                  <a:rPr lang="vi-VN" sz="3600"/>
                  <a:t>đó khối lượng dung dịch acid nồng độ </a:t>
                </a:r>
                <a14:m>
                  <m:oMath xmlns:m="http://schemas.openxmlformats.org/officeDocument/2006/math">
                    <m:r>
                      <a:rPr lang="vi-VN" sz="3600" i="1" smtClean="0">
                        <a:latin typeface="Cambria Math" panose="02040503050406030204" pitchFamily="18" charset="0"/>
                      </a:rPr>
                      <m:t>30%</m:t>
                    </m:r>
                  </m:oMath>
                </a14:m>
                <a:r>
                  <a:rPr lang="vi-VN" sz="3600"/>
                  <a:t> là </a:t>
                </a:r>
                <a14:m>
                  <m:oMath xmlns:m="http://schemas.openxmlformats.org/officeDocument/2006/math">
                    <m:r>
                      <a:rPr lang="vi-VN" sz="3600" i="1" smtClean="0">
                        <a:latin typeface="Cambria Math" panose="02040503050406030204" pitchFamily="18" charset="0"/>
                      </a:rPr>
                      <m:t>300 – </m:t>
                    </m:r>
                    <m:r>
                      <a:rPr lang="vi-VN" sz="3600" i="1" smtClean="0">
                        <a:latin typeface="Cambria Math" panose="02040503050406030204" pitchFamily="18" charset="0"/>
                      </a:rPr>
                      <m:t>𝑥</m:t>
                    </m:r>
                    <m:r>
                      <a:rPr lang="vi-VN" sz="3600" i="1" smtClean="0">
                        <a:latin typeface="Cambria Math" panose="02040503050406030204" pitchFamily="18" charset="0"/>
                      </a:rPr>
                      <m:t> (</m:t>
                    </m:r>
                    <m:r>
                      <a:rPr lang="vi-VN" sz="3600" i="1" smtClean="0">
                        <a:latin typeface="Cambria Math" panose="02040503050406030204" pitchFamily="18" charset="0"/>
                      </a:rPr>
                      <m:t>𝑔</m:t>
                    </m:r>
                    <m:r>
                      <a:rPr lang="vi-VN" sz="3600" i="1" smtClean="0">
                        <a:latin typeface="Cambria Math" panose="02040503050406030204" pitchFamily="18" charset="0"/>
                      </a:rPr>
                      <m:t>)</m:t>
                    </m:r>
                  </m:oMath>
                </a14:m>
                <a:r>
                  <a:rPr lang="vi-VN" sz="3600"/>
                  <a:t>.</a:t>
                </a:r>
              </a:p>
              <a:p>
                <a:pPr>
                  <a:lnSpc>
                    <a:spcPct val="150000"/>
                  </a:lnSpc>
                  <a:spcBef>
                    <a:spcPts val="400"/>
                  </a:spcBef>
                  <a:spcAft>
                    <a:spcPts val="400"/>
                  </a:spcAft>
                </a:pPr>
                <a:r>
                  <a:rPr lang="vi-VN" sz="3600"/>
                  <a:t>Trong </a:t>
                </a:r>
                <a14:m>
                  <m:oMath xmlns:m="http://schemas.openxmlformats.org/officeDocument/2006/math">
                    <m:r>
                      <a:rPr lang="vi-VN" sz="3600" i="1" smtClean="0">
                        <a:latin typeface="Cambria Math" panose="02040503050406030204" pitchFamily="18" charset="0"/>
                      </a:rPr>
                      <m:t>300 </m:t>
                    </m:r>
                    <m:r>
                      <a:rPr lang="vi-VN" sz="3600" i="1" smtClean="0">
                        <a:latin typeface="Cambria Math" panose="02040503050406030204" pitchFamily="18" charset="0"/>
                      </a:rPr>
                      <m:t>𝑔</m:t>
                    </m:r>
                  </m:oMath>
                </a14:m>
                <a:r>
                  <a:rPr lang="vi-VN" sz="3600"/>
                  <a:t> dung dịch acid nồng độ </a:t>
                </a:r>
                <a14:m>
                  <m:oMath xmlns:m="http://schemas.openxmlformats.org/officeDocument/2006/math">
                    <m:r>
                      <a:rPr lang="vi-VN" sz="3600" i="1" smtClean="0">
                        <a:latin typeface="Cambria Math" panose="02040503050406030204" pitchFamily="18" charset="0"/>
                      </a:rPr>
                      <m:t>50%</m:t>
                    </m:r>
                  </m:oMath>
                </a14:m>
                <a:r>
                  <a:rPr lang="vi-VN" sz="3600"/>
                  <a:t> có: </a:t>
                </a:r>
                <a14:m>
                  <m:oMath xmlns:m="http://schemas.openxmlformats.org/officeDocument/2006/math">
                    <m:r>
                      <a:rPr lang="vi-VN" sz="3600" i="1" smtClean="0">
                        <a:latin typeface="Cambria Math" panose="02040503050406030204" pitchFamily="18" charset="0"/>
                      </a:rPr>
                      <m:t>0,5 </m:t>
                    </m:r>
                    <m:r>
                      <a:rPr lang="en-US" sz="3600" i="1" smtClean="0">
                        <a:latin typeface="Cambria Math" panose="02040503050406030204" pitchFamily="18" charset="0"/>
                      </a:rPr>
                      <m:t>.</m:t>
                    </m:r>
                    <m:r>
                      <a:rPr lang="vi-VN" sz="3600" i="1" smtClean="0">
                        <a:latin typeface="Cambria Math" panose="02040503050406030204" pitchFamily="18" charset="0"/>
                      </a:rPr>
                      <m:t>300 </m:t>
                    </m:r>
                    <m:r>
                      <a:rPr lang="vi-VN" sz="3600" i="1">
                        <a:latin typeface="Cambria Math" panose="02040503050406030204" pitchFamily="18" charset="0"/>
                      </a:rPr>
                      <m:t>= 150 </m:t>
                    </m:r>
                  </m:oMath>
                </a14:m>
                <a:r>
                  <a:rPr lang="vi-VN" sz="3600"/>
                  <a:t>(g) acid nguyên chất. Theo đề bài, ta có phương </a:t>
                </a:r>
                <a:r>
                  <a:rPr lang="vi-VN" sz="3600"/>
                  <a:t>trình</a:t>
                </a:r>
                <a:r>
                  <a:rPr lang="vi-VN" sz="3600" smtClean="0"/>
                  <a:t>:</a:t>
                </a:r>
                <a:r>
                  <a:rPr lang="vi-VN" sz="3600">
                    <a:solidFill>
                      <a:prstClr val="black"/>
                    </a:solidFill>
                  </a:rPr>
                  <a:t> </a:t>
                </a:r>
                <a:endParaRPr lang="en-US" sz="3600" smtClean="0">
                  <a:solidFill>
                    <a:prstClr val="black"/>
                  </a:solidFill>
                </a:endParaRPr>
              </a:p>
              <a:p>
                <a:pPr algn="ctr">
                  <a:lnSpc>
                    <a:spcPct val="150000"/>
                  </a:lnSpc>
                  <a:spcBef>
                    <a:spcPts val="400"/>
                  </a:spcBef>
                  <a:spcAft>
                    <a:spcPts val="400"/>
                  </a:spcAft>
                </a:pPr>
                <a14:m>
                  <m:oMathPara xmlns:m="http://schemas.openxmlformats.org/officeDocument/2006/math">
                    <m:oMathParaPr>
                      <m:jc m:val="centerGroup"/>
                    </m:oMathParaPr>
                    <m:oMath xmlns:m="http://schemas.openxmlformats.org/officeDocument/2006/math">
                      <m:r>
                        <a:rPr lang="vi-VN" sz="3600" i="1" smtClean="0">
                          <a:solidFill>
                            <a:prstClr val="black"/>
                          </a:solidFill>
                          <a:latin typeface="Cambria Math" panose="02040503050406030204" pitchFamily="18" charset="0"/>
                        </a:rPr>
                        <m:t>0,6</m:t>
                      </m:r>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+0,3(300−</m:t>
                      </m:r>
                      <m:r>
                        <a:rPr lang="vi-VN" sz="3600" i="1" smtClean="0">
                          <a:solidFill>
                            <a:prstClr val="black"/>
                          </a:solidFill>
                          <a:latin typeface="Cambria Math" panose="02040503050406030204" pitchFamily="18" charset="0"/>
                        </a:rPr>
                        <m:t>𝑥</m:t>
                      </m:r>
                      <m:r>
                        <a:rPr lang="vi-VN" sz="3600" i="1">
                          <a:solidFill>
                            <a:prstClr val="black"/>
                          </a:solidFill>
                          <a:latin typeface="Cambria Math" panose="02040503050406030204" pitchFamily="18" charset="0"/>
                        </a:rPr>
                        <m:t>) </m:t>
                      </m:r>
                      <m:r>
                        <a:rPr lang="vi-VN" sz="3600" i="1">
                          <a:solidFill>
                            <a:prstClr val="black"/>
                          </a:solidFill>
                          <a:latin typeface="Cambria Math" panose="02040503050406030204" pitchFamily="18" charset="0"/>
                        </a:rPr>
                        <m:t>= </m:t>
                      </m:r>
                      <m:r>
                        <a:rPr lang="vi-VN" sz="3600" i="1" smtClean="0">
                          <a:solidFill>
                            <a:prstClr val="black"/>
                          </a:solidFill>
                          <a:latin typeface="Cambria Math" panose="02040503050406030204" pitchFamily="18" charset="0"/>
                        </a:rPr>
                        <m:t>150</m:t>
                      </m:r>
                    </m:oMath>
                  </m:oMathPara>
                </a14:m>
                <a:endParaRPr lang="vi-VN" sz="3600"/>
              </a:p>
            </p:txBody>
          </p:sp>
        </mc:Choice>
        <mc:Fallback>
          <p:sp>
            <p:nvSpPr>
              <p:cNvPr id="3" name="Rectangle 2"/>
              <p:cNvSpPr>
                <a:spLocks noRot="1" noChangeAspect="1" noMove="1" noResize="1" noEditPoints="1" noAdjustHandles="1" noChangeArrowheads="1" noChangeShapeType="1" noTextEdit="1"/>
              </p:cNvSpPr>
              <p:nvPr/>
            </p:nvSpPr>
            <p:spPr>
              <a:xfrm>
                <a:off x="726274" y="3998218"/>
                <a:ext cx="17104526" cy="5488682"/>
              </a:xfrm>
              <a:prstGeom prst="rect">
                <a:avLst/>
              </a:prstGeom>
              <a:blipFill>
                <a:blip r:embed="rId14"/>
                <a:stretch>
                  <a:fillRect l="-1069" r="-356"/>
                </a:stretch>
              </a:blipFill>
            </p:spPr>
            <p:txBody>
              <a:bodyPr/>
              <a:lstStyle/>
              <a:p>
                <a:r>
                  <a:rPr lang="en-US">
                    <a:noFill/>
                  </a:rPr>
                  <a:t> </a:t>
                </a:r>
              </a:p>
            </p:txBody>
          </p:sp>
        </mc:Fallback>
      </mc:AlternateContent>
    </p:spTree>
    <p:extLst>
      <p:ext uri="{BB962C8B-B14F-4D97-AF65-F5344CB8AC3E}">
        <p14:creationId xmlns:p14="http://schemas.microsoft.com/office/powerpoint/2010/main" val="494737863"/>
      </p:ext>
    </p:extLst>
  </p:cSld>
  <p:clrMapOvr>
    <a:masterClrMapping/>
  </p:clrMapOvr>
  <mc:AlternateContent xmlns:mc="http://schemas.openxmlformats.org/markup-compatibility/2006">
    <mc:Choice xmlns:p14="http://schemas.microsoft.com/office/powerpoint/2010/main" Requires="p14">
      <p:transition spd="med" p14:dur="700">
        <p:pull dir="r"/>
      </p:transition>
    </mc:Choice>
    <mc:Fallback>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ipe(down)">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wipe(left)">
                                      <p:cBhvr>
                                        <p:cTn id="34" dur="5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500"/>
                                        <p:tgtEl>
                                          <p:spTgt spid="3">
                                            <p:txEl>
                                              <p:pRg st="3" end="3"/>
                                            </p:txEl>
                                          </p:spTgt>
                                        </p:tgtEl>
                                      </p:cBhvr>
                                    </p:animEffect>
                                    <p:anim calcmode="lin" valueType="num">
                                      <p:cBhvr>
                                        <p:cTn id="4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1" dur="500" fill="hold"/>
                                        <p:tgtEl>
                                          <p:spTgt spid="3">
                                            <p:txEl>
                                              <p:pRg st="3" end="3"/>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Effect transition="in" filter="fade">
                                      <p:cBhvr>
                                        <p:cTn id="44" dur="500"/>
                                        <p:tgtEl>
                                          <p:spTgt spid="3">
                                            <p:txEl>
                                              <p:pRg st="4" end="4"/>
                                            </p:txEl>
                                          </p:spTgt>
                                        </p:tgtEl>
                                      </p:cBhvr>
                                    </p:animEffect>
                                    <p:anim calcmode="lin" valueType="num">
                                      <p:cBhvr>
                                        <p:cTn id="4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6"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228600" y="196516"/>
            <a:ext cx="17830800" cy="9867900"/>
            <a:chOff x="0" y="0"/>
            <a:chExt cx="4545209" cy="2319820"/>
          </a:xfrm>
        </p:grpSpPr>
        <p:sp>
          <p:nvSpPr>
            <p:cNvPr id="11" name="Freeform 3"/>
            <p:cNvSpPr/>
            <p:nvPr/>
          </p:nvSpPr>
          <p:spPr>
            <a:xfrm>
              <a:off x="0" y="0"/>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chemeClr val="bg1"/>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19"/>
          <p:cNvSpPr/>
          <p:nvPr/>
        </p:nvSpPr>
        <p:spPr>
          <a:xfrm rot="2967658">
            <a:off x="-162885" y="3089607"/>
            <a:ext cx="1044803" cy="1133248"/>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28" name="Freeform 16"/>
          <p:cNvSpPr/>
          <p:nvPr/>
        </p:nvSpPr>
        <p:spPr>
          <a:xfrm rot="13494716" flipH="1">
            <a:off x="16181340" y="8930633"/>
            <a:ext cx="1618568" cy="1456604"/>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12">
              <a:extLst>
                <a:ext uri="{96DAC541-7B7A-43D3-8B79-37D633B846F1}">
                  <asvg:svgBlip xmlns="" xmlns:asvg="http://schemas.microsoft.com/office/drawing/2016/SVG/main" r:embed="rId5"/>
                </a:ext>
              </a:extLst>
            </a:blip>
            <a:stretch>
              <a:fillRect/>
            </a:stretch>
          </a:blipFill>
        </p:spPr>
      </p:sp>
      <p:sp>
        <p:nvSpPr>
          <p:cNvPr id="16" name="Rectangle 15"/>
          <p:cNvSpPr/>
          <p:nvPr/>
        </p:nvSpPr>
        <p:spPr>
          <a:xfrm>
            <a:off x="8615650" y="839569"/>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1183475" y="1751528"/>
                <a:ext cx="16571125" cy="7201972"/>
              </a:xfrm>
              <a:prstGeom prst="rect">
                <a:avLst/>
              </a:prstGeom>
            </p:spPr>
            <p:txBody>
              <a:bodyPr wrap="square">
                <a:spAutoFit/>
              </a:bodyPr>
              <a:lstStyle/>
              <a:p>
                <a:pPr marL="0" marR="0" lvl="0" indent="0" algn="l" defTabSz="914400" rtl="0" eaLnBrk="1" fontAlgn="auto" latinLnBrk="0" hangingPunct="1">
                  <a:lnSpc>
                    <a:spcPct val="150000"/>
                  </a:lnSpc>
                  <a:spcBef>
                    <a:spcPts val="400"/>
                  </a:spcBef>
                  <a:spcAft>
                    <a:spcPts val="400"/>
                  </a:spcAft>
                  <a:buClrTx/>
                  <a:buSzTx/>
                  <a:buFontTx/>
                  <a:buNone/>
                  <a:tabLst/>
                  <a:defRPr/>
                </a:pP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Giải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phương trình:</a:t>
                </a:r>
              </a:p>
              <a:p>
                <a:pPr marL="0" marR="0" lvl="0" indent="0" algn="ctr" defTabSz="914400" rtl="0" eaLnBrk="1" fontAlgn="auto" latinLnBrk="0" hangingPunct="1">
                  <a:lnSpc>
                    <a:spcPct val="150000"/>
                  </a:lnSpc>
                  <a:spcBef>
                    <a:spcPts val="400"/>
                  </a:spcBef>
                  <a:spcAft>
                    <a:spcPts val="400"/>
                  </a:spcAft>
                  <a:buClrTx/>
                  <a:buSzTx/>
                  <a:buFontTx/>
                  <a:buNone/>
                  <a:tabLst/>
                  <a:defRPr/>
                </a:pPr>
                <a14:m>
                  <m:oMathPara xmlns:m="http://schemas.openxmlformats.org/officeDocument/2006/math">
                    <m:oMathParaPr>
                      <m:jc m:val="centerGroup"/>
                    </m:oMathParaPr>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0,6</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+0,3(300−</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)=150</m:t>
                      </m:r>
                    </m:oMath>
                  </m:oMathPara>
                </a14:m>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50000"/>
                  </a:lnSpc>
                  <a:spcBef>
                    <a:spcPts val="400"/>
                  </a:spcBef>
                  <a:spcAft>
                    <a:spcPts val="400"/>
                  </a:spcAft>
                  <a:buClrTx/>
                  <a:buSzTx/>
                  <a:buFontTx/>
                  <a:buNone/>
                  <a:tabLst/>
                  <a:defRPr/>
                </a:pPr>
                <a14:m>
                  <m:oMathPara xmlns:m="http://schemas.openxmlformats.org/officeDocument/2006/math">
                    <m:oMathParaPr>
                      <m:jc m:val="centerGroup"/>
                    </m:oMathParaPr>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0,6</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+90 −0,3</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 150</m:t>
                      </m:r>
                    </m:oMath>
                  </m:oMathPara>
                </a14:m>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50000"/>
                  </a:lnSpc>
                  <a:spcBef>
                    <a:spcPts val="400"/>
                  </a:spcBef>
                  <a:spcAft>
                    <a:spcPts val="400"/>
                  </a:spcAft>
                  <a:buClrTx/>
                  <a:buSzTx/>
                  <a:buFontTx/>
                  <a:buNone/>
                  <a:tabLst/>
                  <a:defRPr/>
                </a:pPr>
                <a14:m>
                  <m:oMathPara xmlns:m="http://schemas.openxmlformats.org/officeDocument/2006/math">
                    <m:oMathParaPr>
                      <m:jc m:val="centerGroup"/>
                    </m:oMathParaPr>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0,3</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 60</m:t>
                      </m:r>
                    </m:oMath>
                  </m:oMathPara>
                </a14:m>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50000"/>
                  </a:lnSpc>
                  <a:spcBef>
                    <a:spcPts val="400"/>
                  </a:spcBef>
                  <a:spcAft>
                    <a:spcPts val="400"/>
                  </a:spcAft>
                  <a:buClrTx/>
                  <a:buSzTx/>
                  <a:buFontTx/>
                  <a:buNone/>
                  <a:tabLst/>
                  <a:defRPr/>
                </a:pPr>
                <a:r>
                  <a:rPr kumimoji="0" lang="en-US" sz="3600" b="0" u="none" strike="noStrike" kern="1200" cap="none" spc="0" normalizeH="0" baseline="0" noProof="0" smtClean="0">
                    <a:ln>
                      <a:noFill/>
                    </a:ln>
                    <a:solidFill>
                      <a:prstClr val="black"/>
                    </a:solidFill>
                    <a:effectLst/>
                    <a:uLnTx/>
                    <a:uFillTx/>
                    <a:ea typeface="+mn-ea"/>
                    <a:cs typeface="+mn-cs"/>
                  </a:rPr>
                  <a:t>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 200</m:t>
                    </m:r>
                  </m:oMath>
                </a14:m>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50000"/>
                  </a:lnSpc>
                  <a:spcBef>
                    <a:spcPts val="400"/>
                  </a:spcBef>
                  <a:spcAft>
                    <a:spcPts val="40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Giá trị này của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phù hợp với điều kiện của ẩn.</a:t>
                </a:r>
              </a:p>
              <a:p>
                <a:pPr marL="0" marR="0" lvl="0" indent="0" algn="l" defTabSz="914400" rtl="0" eaLnBrk="1" fontAlgn="auto" latinLnBrk="0" hangingPunct="1">
                  <a:lnSpc>
                    <a:spcPct val="150000"/>
                  </a:lnSpc>
                  <a:spcBef>
                    <a:spcPts val="400"/>
                  </a:spcBef>
                  <a:spcAft>
                    <a:spcPts val="40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Vậy phải lấy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200 </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dung dịch acid nồng độ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60%</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pha với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100 </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dung dịch acid nồng độ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30%</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để được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300 </m:t>
                    </m:r>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dung dịch acid nồng độ </a:t>
                </a:r>
                <a14:m>
                  <m:oMath xmlns:m="http://schemas.openxmlformats.org/officeDocument/2006/math">
                    <m:r>
                      <a:rPr kumimoji="0" lang="vi-VN" sz="36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50%</m:t>
                    </m:r>
                  </m:oMath>
                </a14:m>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p>
            </p:txBody>
          </p:sp>
        </mc:Choice>
        <mc:Fallback>
          <p:sp>
            <p:nvSpPr>
              <p:cNvPr id="3" name="Rectangle 2"/>
              <p:cNvSpPr>
                <a:spLocks noRot="1" noChangeAspect="1" noMove="1" noResize="1" noEditPoints="1" noAdjustHandles="1" noChangeArrowheads="1" noChangeShapeType="1" noTextEdit="1"/>
              </p:cNvSpPr>
              <p:nvPr/>
            </p:nvSpPr>
            <p:spPr>
              <a:xfrm>
                <a:off x="1183475" y="1751528"/>
                <a:ext cx="16571125" cy="7201972"/>
              </a:xfrm>
              <a:prstGeom prst="rect">
                <a:avLst/>
              </a:prstGeom>
              <a:blipFill>
                <a:blip r:embed="rId13"/>
                <a:stretch>
                  <a:fillRect l="-1103" b="-761"/>
                </a:stretch>
              </a:blipFill>
            </p:spPr>
            <p:txBody>
              <a:bodyPr/>
              <a:lstStyle/>
              <a:p>
                <a:r>
                  <a:rPr lang="en-US">
                    <a:noFill/>
                  </a:rPr>
                  <a:t> </a:t>
                </a:r>
              </a:p>
            </p:txBody>
          </p:sp>
        </mc:Fallback>
      </mc:AlternateContent>
    </p:spTree>
    <p:extLst>
      <p:ext uri="{BB962C8B-B14F-4D97-AF65-F5344CB8AC3E}">
        <p14:creationId xmlns:p14="http://schemas.microsoft.com/office/powerpoint/2010/main" val="38517488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down)">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circle(in)">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wipe(left)">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randombar(horizontal)">
                                      <p:cBhvr>
                                        <p:cTn id="4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4" name="Freeform 4"/>
          <p:cNvSpPr/>
          <p:nvPr/>
        </p:nvSpPr>
        <p:spPr>
          <a:xfrm>
            <a:off x="6029836" y="9133183"/>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2012720" y="9133183"/>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8797" y="9133183"/>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pic>
        <p:nvPicPr>
          <p:cNvPr id="40" name="Picture 39"/>
          <p:cNvPicPr>
            <a:picLocks noChangeAspect="1"/>
          </p:cNvPicPr>
          <p:nvPr/>
        </p:nvPicPr>
        <p:blipFill>
          <a:blip r:embed="rId8"/>
          <a:stretch>
            <a:fillRect/>
          </a:stretch>
        </p:blipFill>
        <p:spPr>
          <a:xfrm rot="21040194">
            <a:off x="15815317" y="7068950"/>
            <a:ext cx="1358302" cy="1862967"/>
          </a:xfrm>
          <a:prstGeom prst="rect">
            <a:avLst/>
          </a:prstGeom>
        </p:spPr>
      </p:pic>
      <p:pic>
        <p:nvPicPr>
          <p:cNvPr id="41" name="Picture 40"/>
          <p:cNvPicPr>
            <a:picLocks noChangeAspect="1"/>
          </p:cNvPicPr>
          <p:nvPr/>
        </p:nvPicPr>
        <p:blipFill>
          <a:blip r:embed="rId9"/>
          <a:stretch>
            <a:fillRect/>
          </a:stretch>
        </p:blipFill>
        <p:spPr>
          <a:xfrm>
            <a:off x="1219200" y="7799066"/>
            <a:ext cx="954153" cy="1319781"/>
          </a:xfrm>
          <a:prstGeom prst="rect">
            <a:avLst/>
          </a:prstGeom>
        </p:spPr>
      </p:pic>
      <p:sp>
        <p:nvSpPr>
          <p:cNvPr id="17" name="TextBox 16"/>
          <p:cNvSpPr txBox="1"/>
          <p:nvPr/>
        </p:nvSpPr>
        <p:spPr>
          <a:xfrm>
            <a:off x="7342899" y="647700"/>
            <a:ext cx="3657600" cy="1131079"/>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lnSpc>
                <a:spcPct val="150000"/>
              </a:lnSpc>
              <a:spcBef>
                <a:spcPts val="0"/>
              </a:spcBef>
              <a:spcAft>
                <a:spcPts val="0"/>
              </a:spcAft>
              <a:buClrTx/>
              <a:buSzTx/>
              <a:buFont typeface="Arial"/>
              <a:buNone/>
              <a:tabLst/>
              <a:defRPr/>
            </a:pPr>
            <a:r>
              <a:rPr kumimoji="0" lang="en-US" sz="4500" b="1" i="0" u="none" strike="noStrike" kern="0" cap="none" spc="0" normalizeH="0" baseline="0" noProof="0" smtClean="0">
                <a:ln>
                  <a:noFill/>
                </a:ln>
                <a:solidFill>
                  <a:srgbClr val="070185"/>
                </a:solidFill>
                <a:effectLst/>
                <a:uLnTx/>
                <a:uFillTx/>
                <a:latin typeface="Arial" panose="020B0604020202020204" pitchFamily="34" charset="0"/>
                <a:ea typeface="+mn-ea"/>
                <a:cs typeface="Arial" panose="020B0604020202020204" pitchFamily="34" charset="0"/>
                <a:sym typeface="Arial"/>
              </a:rPr>
              <a:t>Luyện tập</a:t>
            </a:r>
            <a:endParaRPr kumimoji="0" lang="en-US" sz="4500" b="1" i="0" u="none" strike="noStrike" kern="0" cap="none" spc="0" normalizeH="0" baseline="0" noProof="0">
              <a:ln>
                <a:noFill/>
              </a:ln>
              <a:solidFill>
                <a:srgbClr val="070185"/>
              </a:solidFill>
              <a:effectLst/>
              <a:uLnTx/>
              <a:uFillTx/>
              <a:latin typeface="Arial" panose="020B0604020202020204" pitchFamily="34" charset="0"/>
              <a:ea typeface="+mn-ea"/>
              <a:cs typeface="Arial" panose="020B0604020202020204" pitchFamily="34" charset="0"/>
              <a:sym typeface="Arial"/>
            </a:endParaRPr>
          </a:p>
        </p:txBody>
      </p:sp>
      <p:sp>
        <p:nvSpPr>
          <p:cNvPr id="18" name="Rectangle 1"/>
          <p:cNvSpPr>
            <a:spLocks noChangeArrowheads="1"/>
          </p:cNvSpPr>
          <p:nvPr/>
        </p:nvSpPr>
        <p:spPr bwMode="auto">
          <a:xfrm>
            <a:off x="1219200" y="2060819"/>
            <a:ext cx="15904999"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spcBef>
                <a:spcPts val="600"/>
              </a:spcBef>
              <a:spcAft>
                <a:spcPts val="600"/>
              </a:spcAft>
              <a:buFont typeface="Arial"/>
              <a:buNone/>
            </a:pPr>
            <a:r>
              <a:rPr lang="vi-VN" altLang="en-US" sz="4000" kern="0">
                <a:solidFill>
                  <a:srgbClr val="000000"/>
                </a:solidFill>
                <a:ea typeface="Open Sans"/>
                <a:cs typeface="Arial"/>
                <a:sym typeface="Arial"/>
              </a:rPr>
              <a:t>Bác Mai đi siêu thị mua một mặt hàng đang có chương trình </a:t>
            </a:r>
            <a:r>
              <a:rPr lang="vi-VN" altLang="en-US" sz="4000" kern="0">
                <a:solidFill>
                  <a:srgbClr val="000000"/>
                </a:solidFill>
                <a:ea typeface="Open Sans"/>
                <a:cs typeface="Arial"/>
                <a:sym typeface="Arial"/>
              </a:rPr>
              <a:t>khuyến </a:t>
            </a:r>
            <a:r>
              <a:rPr lang="vi-VN" altLang="en-US" sz="4000" kern="0" smtClean="0">
                <a:solidFill>
                  <a:srgbClr val="000000"/>
                </a:solidFill>
                <a:ea typeface="Open Sans"/>
                <a:cs typeface="Arial"/>
                <a:sym typeface="Arial"/>
              </a:rPr>
              <a:t>m</a:t>
            </a:r>
            <a:r>
              <a:rPr lang="en-US" altLang="en-US" sz="4000" kern="0">
                <a:solidFill>
                  <a:srgbClr val="000000"/>
                </a:solidFill>
                <a:ea typeface="Open Sans"/>
                <a:cs typeface="Arial"/>
                <a:sym typeface="Arial"/>
              </a:rPr>
              <a:t>ạ</a:t>
            </a:r>
            <a:r>
              <a:rPr lang="vi-VN" altLang="en-US" sz="4000" kern="0" smtClean="0">
                <a:solidFill>
                  <a:srgbClr val="000000"/>
                </a:solidFill>
                <a:ea typeface="Open Sans"/>
                <a:cs typeface="Arial"/>
                <a:sym typeface="Arial"/>
              </a:rPr>
              <a:t>i </a:t>
            </a:r>
            <a:r>
              <a:rPr lang="vi-VN" altLang="en-US" sz="4000" kern="0">
                <a:solidFill>
                  <a:srgbClr val="000000"/>
                </a:solidFill>
                <a:ea typeface="Open Sans"/>
                <a:cs typeface="Arial"/>
                <a:sym typeface="Arial"/>
              </a:rPr>
              <a:t>giảm giá 20%. Vì có thẻ khách hàng thân thiết của siêu thị nên bác được giảm thêm 5% trên giá đã giảm, do đó bác Mai chỉ phải trả 380 nghìn đồng cho mặt hàng đó. Hỏi giá ban đầu của mặt hàng đó nếu không khuyến mại là bao nhiêu?</a:t>
            </a:r>
            <a:endParaRPr lang="en-US" altLang="en-US" sz="4000" kern="0" smtClean="0">
              <a:solidFill>
                <a:srgbClr val="070185"/>
              </a:solidFil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4" name="Freeform 4"/>
          <p:cNvSpPr/>
          <p:nvPr/>
        </p:nvSpPr>
        <p:spPr>
          <a:xfrm>
            <a:off x="6029836" y="9617666"/>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2012720" y="9617666"/>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8797" y="9617666"/>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pic>
        <p:nvPicPr>
          <p:cNvPr id="40" name="Picture 39"/>
          <p:cNvPicPr>
            <a:picLocks noChangeAspect="1"/>
          </p:cNvPicPr>
          <p:nvPr/>
        </p:nvPicPr>
        <p:blipFill>
          <a:blip r:embed="rId8"/>
          <a:stretch>
            <a:fillRect/>
          </a:stretch>
        </p:blipFill>
        <p:spPr>
          <a:xfrm rot="21040194">
            <a:off x="16677430" y="1378240"/>
            <a:ext cx="1358302" cy="1862967"/>
          </a:xfrm>
          <a:prstGeom prst="rect">
            <a:avLst/>
          </a:prstGeom>
        </p:spPr>
      </p:pic>
      <p:pic>
        <p:nvPicPr>
          <p:cNvPr id="41" name="Picture 40"/>
          <p:cNvPicPr>
            <a:picLocks noChangeAspect="1"/>
          </p:cNvPicPr>
          <p:nvPr/>
        </p:nvPicPr>
        <p:blipFill>
          <a:blip r:embed="rId9"/>
          <a:stretch>
            <a:fillRect/>
          </a:stretch>
        </p:blipFill>
        <p:spPr>
          <a:xfrm>
            <a:off x="16879504" y="8326314"/>
            <a:ext cx="954153" cy="1319781"/>
          </a:xfrm>
          <a:prstGeom prst="rect">
            <a:avLst/>
          </a:prstGeom>
        </p:spPr>
      </p:pic>
      <p:sp>
        <p:nvSpPr>
          <p:cNvPr id="9" name="Rectangle 8"/>
          <p:cNvSpPr/>
          <p:nvPr/>
        </p:nvSpPr>
        <p:spPr>
          <a:xfrm>
            <a:off x="8592406" y="656392"/>
            <a:ext cx="1103187"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3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1737360" y="1623060"/>
                <a:ext cx="15087600" cy="7679025"/>
              </a:xfrm>
              <a:prstGeom prst="rect">
                <a:avLst/>
              </a:prstGeom>
            </p:spPr>
            <p:txBody>
              <a:bodyPr wrap="square">
                <a:spAutoFit/>
              </a:bodyPr>
              <a:lstStyle/>
              <a:p>
                <a:pPr algn="just">
                  <a:lnSpc>
                    <a:spcPct val="150000"/>
                  </a:lnSpc>
                  <a:spcBef>
                    <a:spcPts val="200"/>
                  </a:spcBef>
                  <a:spcAft>
                    <a:spcPts val="200"/>
                  </a:spcAft>
                </a:pPr>
                <a:r>
                  <a:rPr lang="da-DK" sz="3600" smtClean="0">
                    <a:latin typeface="Arial" panose="020B0604020202020204" pitchFamily="34" charset="0"/>
                    <a:ea typeface="Dotum" panose="020B0600000101010101" pitchFamily="34" charset="-127"/>
                    <a:cs typeface="Arial" panose="020B0604020202020204" pitchFamily="34" charset="0"/>
                  </a:rPr>
                  <a:t>Gọi giá gốc của mặt hàng đó là: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 </m:t>
                    </m:r>
                    <m:d>
                      <m:dPr>
                        <m:ctrlPr>
                          <a:rPr lang="en-US" sz="3600" i="1">
                            <a:effectLst/>
                            <a:latin typeface="Cambria Math" panose="02040503050406030204" pitchFamily="18" charset="0"/>
                            <a:ea typeface="Dotum" panose="020B0600000101010101" pitchFamily="34" charset="-127"/>
                            <a:cs typeface="Times New Roman" panose="02020603050405020304" pitchFamily="18" charset="0"/>
                          </a:rPr>
                        </m:ctrlPr>
                      </m:dPr>
                      <m:e>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&gt;0</m:t>
                        </m:r>
                      </m:e>
                    </m:d>
                  </m:oMath>
                </a14:m>
                <a:r>
                  <a:rPr lang="da-DK" sz="3600">
                    <a:effectLst/>
                    <a:latin typeface="Arial" panose="020B0604020202020204" pitchFamily="34" charset="0"/>
                    <a:ea typeface="Dotum" panose="020B0600000101010101" pitchFamily="34" charset="-127"/>
                    <a:cs typeface="Arial" panose="020B0604020202020204" pitchFamily="34" charset="0"/>
                  </a:rPr>
                  <a:t> (nghìn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da-DK" sz="3600">
                    <a:effectLst/>
                    <a:latin typeface="Arial" panose="020B0604020202020204" pitchFamily="34" charset="0"/>
                    <a:ea typeface="Dotum" panose="020B0600000101010101" pitchFamily="34" charset="-127"/>
                    <a:cs typeface="Arial" panose="020B0604020202020204" pitchFamily="34" charset="0"/>
                  </a:rPr>
                  <a:t>Giá của sản phẩm sau khi giảm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20%</m:t>
                    </m:r>
                  </m:oMath>
                </a14:m>
                <a:r>
                  <a:rPr lang="da-DK" sz="3600">
                    <a:effectLst/>
                    <a:latin typeface="Arial" panose="020B0604020202020204" pitchFamily="34" charset="0"/>
                    <a:ea typeface="Dotum" panose="020B0600000101010101" pitchFamily="34" charset="-127"/>
                    <a:cs typeface="Arial" panose="020B0604020202020204" pitchFamily="34" charset="0"/>
                  </a:rPr>
                  <a:t> là:</a:t>
                </a:r>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200"/>
                  </a:spcBef>
                  <a:spcAft>
                    <a:spcPts val="200"/>
                  </a:spcAft>
                </a:pP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.20%=</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−0,2</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=0,8</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da-DK" sz="3600">
                    <a:effectLst/>
                    <a:latin typeface="Arial" panose="020B0604020202020204" pitchFamily="34" charset="0"/>
                    <a:ea typeface="Dotum" panose="020B0600000101010101" pitchFamily="34" charset="-127"/>
                    <a:cs typeface="Arial" panose="020B0604020202020204" pitchFamily="34" charset="0"/>
                  </a:rPr>
                  <a:t> (nghìn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da-DK" sz="3600">
                    <a:effectLst/>
                    <a:latin typeface="Arial" panose="020B0604020202020204" pitchFamily="34" charset="0"/>
                    <a:ea typeface="Dotum" panose="020B0600000101010101" pitchFamily="34" charset="-127"/>
                    <a:cs typeface="Arial" panose="020B0604020202020204" pitchFamily="34" charset="0"/>
                  </a:rPr>
                  <a:t>Giá của sản phẩm được giảm thêm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5%</m:t>
                    </m:r>
                  </m:oMath>
                </a14:m>
                <a:r>
                  <a:rPr lang="da-DK" sz="3600">
                    <a:effectLst/>
                    <a:latin typeface="Arial" panose="020B0604020202020204" pitchFamily="34" charset="0"/>
                    <a:ea typeface="Dotum" panose="020B0600000101010101" pitchFamily="34" charset="-127"/>
                    <a:cs typeface="Arial" panose="020B0604020202020204" pitchFamily="34" charset="0"/>
                  </a:rPr>
                  <a:t> trên giá đã giảm là: </a:t>
                </a:r>
                <a:endParaRPr lang="en-US" sz="36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200"/>
                  </a:spcBef>
                  <a:spcAft>
                    <a:spcPts val="200"/>
                  </a:spcAft>
                </a:pP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0,8</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−0,8</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.5%=0,8</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−0,04</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=0,76</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da-DK" sz="3600">
                    <a:effectLst/>
                    <a:latin typeface="Arial" panose="020B0604020202020204" pitchFamily="34" charset="0"/>
                    <a:ea typeface="Dotum" panose="020B0600000101010101" pitchFamily="34" charset="-127"/>
                    <a:cs typeface="Arial" panose="020B0604020202020204" pitchFamily="34" charset="0"/>
                  </a:rPr>
                  <a:t> (nghìn </a:t>
                </a:r>
                <a:r>
                  <a:rPr lang="da-DK" sz="3600">
                    <a:effectLst/>
                    <a:latin typeface="Arial" panose="020B0604020202020204" pitchFamily="34" charset="0"/>
                    <a:ea typeface="Dotum" panose="020B0600000101010101" pitchFamily="34" charset="-127"/>
                    <a:cs typeface="Arial" panose="020B0604020202020204" pitchFamily="34" charset="0"/>
                  </a:rPr>
                  <a:t>đồng</a:t>
                </a:r>
                <a:r>
                  <a:rPr lang="da-DK" sz="3600" smtClean="0">
                    <a:effectLst/>
                    <a:latin typeface="Arial" panose="020B0604020202020204" pitchFamily="34" charset="0"/>
                    <a:ea typeface="Dotum" panose="020B0600000101010101" pitchFamily="34" charset="-127"/>
                    <a:cs typeface="Arial" panose="020B0604020202020204" pitchFamily="34" charset="0"/>
                  </a:rPr>
                  <a:t>).</a:t>
                </a:r>
                <a:endParaRPr lang="en-US" sz="3600" smtClean="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da-DK" sz="3600">
                    <a:effectLst/>
                    <a:latin typeface="Arial" panose="020B0604020202020204" pitchFamily="34" charset="0"/>
                    <a:ea typeface="Dotum" panose="020B0600000101010101" pitchFamily="34" charset="-127"/>
                    <a:cs typeface="Arial" panose="020B0604020202020204" pitchFamily="34" charset="0"/>
                  </a:rPr>
                  <a:t>Tổng số tền bác Mai phải trả là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380</m:t>
                    </m:r>
                  </m:oMath>
                </a14:m>
                <a:r>
                  <a:rPr lang="da-DK" sz="3600">
                    <a:effectLst/>
                    <a:latin typeface="Arial" panose="020B0604020202020204" pitchFamily="34" charset="0"/>
                    <a:ea typeface="Dotum" panose="020B0600000101010101" pitchFamily="34" charset="-127"/>
                    <a:cs typeface="Arial" panose="020B0604020202020204" pitchFamily="34" charset="0"/>
                  </a:rPr>
                  <a:t> nghìn đồng, nên ta có phương trình: </a:t>
                </a:r>
                <a:endParaRPr lang="da-DK" sz="3600" smtClean="0">
                  <a:effectLst/>
                  <a:latin typeface="Arial" panose="020B0604020202020204" pitchFamily="34" charset="0"/>
                  <a:ea typeface="Dotum" panose="020B0600000101010101" pitchFamily="34" charset="-127"/>
                  <a:cs typeface="Arial" panose="020B0604020202020204" pitchFamily="34" charset="0"/>
                </a:endParaRPr>
              </a:p>
              <a:p>
                <a:pPr lvl="0">
                  <a:spcBef>
                    <a:spcPts val="200"/>
                  </a:spcBef>
                  <a:spcAft>
                    <a:spcPts val="200"/>
                  </a:spcAft>
                </a:pPr>
                <a14:m>
                  <m:oMathPara xmlns:m="http://schemas.openxmlformats.org/officeDocument/2006/math">
                    <m:oMathParaPr>
                      <m:jc m:val="centerGroup"/>
                    </m:oMathParaPr>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0,76</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=380</m:t>
                      </m:r>
                      <m:r>
                        <a:rPr lang="en-US" sz="3600">
                          <a:solidFill>
                            <a:prstClr val="black"/>
                          </a:solidFill>
                          <a:latin typeface="Cambria Math" panose="02040503050406030204" pitchFamily="18" charset="0"/>
                        </a:rPr>
                        <m:t>⇔</m:t>
                      </m:r>
                      <m:r>
                        <a:rPr lang="en-US" sz="3600" b="0" i="1" smtClean="0">
                          <a:solidFill>
                            <a:prstClr val="black"/>
                          </a:solidFill>
                          <a:latin typeface="Cambria Math" panose="02040503050406030204" pitchFamily="18" charset="0"/>
                        </a:rPr>
                        <m:t> </m:t>
                      </m:r>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=500</m:t>
                      </m:r>
                    </m:oMath>
                  </m:oMathPara>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da-DK" sz="3600">
                    <a:effectLst/>
                    <a:latin typeface="Arial" panose="020B0604020202020204" pitchFamily="34" charset="0"/>
                    <a:ea typeface="Dotum" panose="020B0600000101010101" pitchFamily="34" charset="-127"/>
                    <a:cs typeface="Arial" panose="020B0604020202020204" pitchFamily="34" charset="0"/>
                  </a:rPr>
                  <a:t>Thấy rằng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r>
                      <a:rPr lang="da-DK" sz="3600" i="1">
                        <a:effectLst/>
                        <a:latin typeface="Cambria Math" panose="02040503050406030204" pitchFamily="18" charset="0"/>
                        <a:ea typeface="Dotum" panose="020B0600000101010101" pitchFamily="34" charset="-127"/>
                        <a:cs typeface="Times New Roman" panose="02020603050405020304" pitchFamily="18" charset="0"/>
                      </a:rPr>
                      <m:t>=500</m:t>
                    </m:r>
                  </m:oMath>
                </a14:m>
                <a:r>
                  <a:rPr lang="da-DK" sz="3600">
                    <a:effectLst/>
                    <a:latin typeface="Arial" panose="020B0604020202020204" pitchFamily="34" charset="0"/>
                    <a:ea typeface="Dotum" panose="020B0600000101010101" pitchFamily="34" charset="-127"/>
                    <a:cs typeface="Arial" panose="020B0604020202020204" pitchFamily="34" charset="0"/>
                  </a:rPr>
                  <a:t> thỏa mãn giá trị ẩn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da-DK" sz="3600">
                    <a:effectLst/>
                    <a:latin typeface="Arial" panose="020B0604020202020204" pitchFamily="34" charset="0"/>
                    <a:ea typeface="Dotum" panose="020B0600000101010101" pitchFamily="34" charset="-127"/>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da-DK" sz="3600">
                    <a:effectLst/>
                    <a:latin typeface="Arial" panose="020B0604020202020204" pitchFamily="34" charset="0"/>
                    <a:ea typeface="Dotum" panose="020B0600000101010101" pitchFamily="34" charset="-127"/>
                    <a:cs typeface="Arial" panose="020B0604020202020204" pitchFamily="34" charset="0"/>
                  </a:rPr>
                  <a:t>Vậy giá gốc của sản phầm là </a:t>
                </a:r>
                <a14:m>
                  <m:oMath xmlns:m="http://schemas.openxmlformats.org/officeDocument/2006/math">
                    <m:r>
                      <a:rPr lang="da-DK" sz="3600" i="1">
                        <a:effectLst/>
                        <a:latin typeface="Cambria Math" panose="02040503050406030204" pitchFamily="18" charset="0"/>
                        <a:ea typeface="Dotum" panose="020B0600000101010101" pitchFamily="34" charset="-127"/>
                        <a:cs typeface="Times New Roman" panose="02020603050405020304" pitchFamily="18" charset="0"/>
                      </a:rPr>
                      <m:t>500</m:t>
                    </m:r>
                  </m:oMath>
                </a14:m>
                <a:r>
                  <a:rPr lang="da-DK" sz="3600">
                    <a:effectLst/>
                    <a:latin typeface="Arial" panose="020B0604020202020204" pitchFamily="34" charset="0"/>
                    <a:ea typeface="Dotum" panose="020B0600000101010101" pitchFamily="34" charset="-127"/>
                    <a:cs typeface="Arial" panose="020B0604020202020204" pitchFamily="34" charset="0"/>
                  </a:rPr>
                  <a:t> nghìn </a:t>
                </a:r>
                <a:r>
                  <a:rPr lang="da-DK" sz="3600">
                    <a:effectLst/>
                    <a:latin typeface="Arial" panose="020B0604020202020204" pitchFamily="34" charset="0"/>
                    <a:ea typeface="Dotum" panose="020B0600000101010101" pitchFamily="34" charset="-127"/>
                    <a:cs typeface="Arial" panose="020B0604020202020204" pitchFamily="34" charset="0"/>
                  </a:rPr>
                  <a:t>đồng</a:t>
                </a:r>
                <a:r>
                  <a:rPr lang="da-DK" sz="3600" smtClean="0">
                    <a:effectLst/>
                    <a:latin typeface="Arial" panose="020B0604020202020204" pitchFamily="34" charset="0"/>
                    <a:ea typeface="Dotum" panose="020B0600000101010101" pitchFamily="34" charset="-127"/>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737360" y="1623060"/>
                <a:ext cx="15087600" cy="7679025"/>
              </a:xfrm>
              <a:prstGeom prst="rect">
                <a:avLst/>
              </a:prstGeom>
              <a:blipFill>
                <a:blip r:embed="rId10"/>
                <a:stretch>
                  <a:fillRect l="-1212" b="-714"/>
                </a:stretch>
              </a:blipFill>
            </p:spPr>
            <p:txBody>
              <a:bodyPr/>
              <a:lstStyle/>
              <a:p>
                <a:r>
                  <a:rPr lang="en-US">
                    <a:noFill/>
                  </a:rPr>
                  <a:t> </a:t>
                </a:r>
              </a:p>
            </p:txBody>
          </p:sp>
        </mc:Fallback>
      </mc:AlternateContent>
    </p:spTree>
    <p:extLst>
      <p:ext uri="{BB962C8B-B14F-4D97-AF65-F5344CB8AC3E}">
        <p14:creationId xmlns:p14="http://schemas.microsoft.com/office/powerpoint/2010/main" val="16708486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7" dur="500"/>
                                        <p:tgtEl>
                                          <p:spTgt spid="2">
                                            <p:txEl>
                                              <p:pRg st="1" end="1"/>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anim calcmode="lin" valueType="num">
                                      <p:cBhvr>
                                        <p:cTn id="26"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2">
                                            <p:txEl>
                                              <p:pRg st="3" end="3"/>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anim calcmode="lin" valueType="num">
                                      <p:cBhvr>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2" dur="5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500"/>
                                        <p:tgtEl>
                                          <p:spTgt spid="2">
                                            <p:txEl>
                                              <p:pRg st="5" end="5"/>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2">
                                            <p:txEl>
                                              <p:pRg st="6" end="6"/>
                                            </p:txEl>
                                          </p:spTgt>
                                        </p:tgtEl>
                                        <p:attrNameLst>
                                          <p:attrName>style.visibility</p:attrName>
                                        </p:attrNameLst>
                                      </p:cBhvr>
                                      <p:to>
                                        <p:strVal val="visible"/>
                                      </p:to>
                                    </p:set>
                                    <p:animEffect transition="in" filter="fade">
                                      <p:cBhvr>
                                        <p:cTn id="40" dur="500"/>
                                        <p:tgtEl>
                                          <p:spTgt spid="2">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
                                            <p:txEl>
                                              <p:pRg st="7" end="7"/>
                                            </p:txEl>
                                          </p:spTgt>
                                        </p:tgtEl>
                                        <p:attrNameLst>
                                          <p:attrName>style.visibility</p:attrName>
                                        </p:attrNameLst>
                                      </p:cBhvr>
                                      <p:to>
                                        <p:strVal val="visible"/>
                                      </p:to>
                                    </p:set>
                                    <p:animEffect transition="in" filter="wipe(left)">
                                      <p:cBhvr>
                                        <p:cTn id="45" dur="500"/>
                                        <p:tgtEl>
                                          <p:spTgt spid="2">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
                                            <p:txEl>
                                              <p:pRg st="8" end="8"/>
                                            </p:txEl>
                                          </p:spTgt>
                                        </p:tgtEl>
                                        <p:attrNameLst>
                                          <p:attrName>style.visibility</p:attrName>
                                        </p:attrNameLst>
                                      </p:cBhvr>
                                      <p:to>
                                        <p:strVal val="visible"/>
                                      </p:to>
                                    </p:set>
                                    <p:animEffect transition="in" filter="barn(inVertical)">
                                      <p:cBhvr>
                                        <p:cTn id="50"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228600" y="196516"/>
            <a:ext cx="17830800" cy="9867900"/>
            <a:chOff x="0" y="0"/>
            <a:chExt cx="4545209" cy="2319820"/>
          </a:xfrm>
        </p:grpSpPr>
        <p:sp>
          <p:nvSpPr>
            <p:cNvPr id="11" name="Freeform 3"/>
            <p:cNvSpPr/>
            <p:nvPr/>
          </p:nvSpPr>
          <p:spPr>
            <a:xfrm>
              <a:off x="0" y="0"/>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chemeClr val="bg1"/>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19"/>
          <p:cNvSpPr/>
          <p:nvPr/>
        </p:nvSpPr>
        <p:spPr>
          <a:xfrm rot="2051695">
            <a:off x="-122138" y="6314707"/>
            <a:ext cx="1044803" cy="1133248"/>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13" name="TextBox 12"/>
          <p:cNvSpPr txBox="1"/>
          <p:nvPr/>
        </p:nvSpPr>
        <p:spPr>
          <a:xfrm>
            <a:off x="1078779" y="553441"/>
            <a:ext cx="4620502" cy="1131079"/>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lnSpc>
                <a:spcPct val="150000"/>
              </a:lnSpc>
              <a:spcBef>
                <a:spcPts val="0"/>
              </a:spcBef>
              <a:spcAft>
                <a:spcPts val="0"/>
              </a:spcAft>
              <a:buClrTx/>
              <a:buSzTx/>
              <a:buFont typeface="Arial"/>
              <a:buNone/>
              <a:tabLst/>
              <a:defRPr/>
            </a:pPr>
            <a:r>
              <a:rPr kumimoji="0" lang="en-US" sz="4500" b="1" i="0" u="none" strike="noStrike" kern="0" cap="none" spc="0" normalizeH="0" baseline="0" noProof="0" smtClean="0">
                <a:ln>
                  <a:noFill/>
                </a:ln>
                <a:solidFill>
                  <a:srgbClr val="070185"/>
                </a:solidFill>
                <a:effectLst/>
                <a:uLnTx/>
                <a:uFillTx/>
                <a:latin typeface="Arial" panose="020B0604020202020204" pitchFamily="34" charset="0"/>
                <a:ea typeface="+mn-ea"/>
                <a:cs typeface="Arial" panose="020B0604020202020204" pitchFamily="34" charset="0"/>
                <a:sym typeface="Arial"/>
              </a:rPr>
              <a:t>TRANH LUẬN</a:t>
            </a:r>
            <a:endParaRPr kumimoji="0" lang="en-US" sz="4500" b="1" i="0" u="none" strike="noStrike" kern="0" cap="none" spc="0" normalizeH="0" baseline="0" noProof="0">
              <a:ln>
                <a:noFill/>
              </a:ln>
              <a:solidFill>
                <a:srgbClr val="070185"/>
              </a:solidFill>
              <a:effectLst/>
              <a:uLnTx/>
              <a:uFillTx/>
              <a:latin typeface="Arial" panose="020B0604020202020204" pitchFamily="34" charset="0"/>
              <a:ea typeface="+mn-ea"/>
              <a:cs typeface="Arial" panose="020B0604020202020204" pitchFamily="34" charset="0"/>
              <a:sym typeface="Arial"/>
            </a:endParaRPr>
          </a:p>
        </p:txBody>
      </p:sp>
      <p:sp>
        <p:nvSpPr>
          <p:cNvPr id="2" name="Rectangle 1"/>
          <p:cNvSpPr>
            <a:spLocks noChangeArrowheads="1"/>
          </p:cNvSpPr>
          <p:nvPr/>
        </p:nvSpPr>
        <p:spPr bwMode="auto">
          <a:xfrm>
            <a:off x="891521" y="1714500"/>
            <a:ext cx="16500542" cy="4016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r>
              <a:rPr lang="vi-VN" altLang="en-US" sz="3400" smtClean="0"/>
              <a:t>“</a:t>
            </a:r>
            <a:r>
              <a:rPr lang="vi-VN" altLang="en-US" sz="3400"/>
              <a:t>Một xe máy khởi hành từ Hà Nội đi Hải Phòng với vận tốc 40 km/h. Sau đó 20 phút, trên cùng tuyến đường đó, một ô tô xuất phát từ Hải Phòng đi Hà Nội với vận tốc 60 km/h. Biết quãng đường từ Hà Nội đến Hải Phòng dài khoảng 120 km. Hỏi sau bao lâu, kể từ khi xe máy khởi hành thì hai xe gặp </a:t>
            </a:r>
            <a:r>
              <a:rPr lang="vi-VN" altLang="en-US" sz="3400"/>
              <a:t>nhau</a:t>
            </a:r>
            <a:r>
              <a:rPr lang="vi-VN" altLang="en-US" sz="3400" smtClean="0"/>
              <a:t>?”</a:t>
            </a:r>
            <a:endParaRPr lang="vi-VN" altLang="en-US" sz="3400"/>
          </a:p>
          <a:p>
            <a:pPr lvl="0" algn="just">
              <a:lnSpc>
                <a:spcPct val="150000"/>
              </a:lnSpc>
            </a:pPr>
            <a:r>
              <a:rPr lang="vi-VN" altLang="en-US" sz="3400"/>
              <a:t>Để giải bài toán này, hai bạn Vuông và Tròn chọn ẩn như </a:t>
            </a:r>
            <a:r>
              <a:rPr lang="vi-VN" altLang="en-US" sz="3400"/>
              <a:t>sau</a:t>
            </a:r>
            <a:r>
              <a:rPr lang="vi-VN" altLang="en-US" sz="3400" smtClean="0"/>
              <a:t>:</a:t>
            </a:r>
            <a:endParaRPr lang="vi-VN" altLang="en-US" sz="3400"/>
          </a:p>
        </p:txBody>
      </p:sp>
      <p:pic>
        <p:nvPicPr>
          <p:cNvPr id="3" name="Picture 2"/>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Effect>
                      <a14:saturation sat="200000"/>
                    </a14:imgEffect>
                    <a14:imgEffect>
                      <a14:brightnessContrast bright="20000" contrast="-40000"/>
                    </a14:imgEffect>
                  </a14:imgLayer>
                </a14:imgProps>
              </a:ext>
            </a:extLst>
          </a:blip>
          <a:stretch>
            <a:fillRect/>
          </a:stretch>
        </p:blipFill>
        <p:spPr>
          <a:xfrm>
            <a:off x="838200" y="5730984"/>
            <a:ext cx="11624297" cy="4308739"/>
          </a:xfrm>
          <a:prstGeom prst="rect">
            <a:avLst/>
          </a:prstGeom>
        </p:spPr>
      </p:pic>
      <p:sp>
        <p:nvSpPr>
          <p:cNvPr id="4" name="Rectangle 3"/>
          <p:cNvSpPr/>
          <p:nvPr/>
        </p:nvSpPr>
        <p:spPr>
          <a:xfrm>
            <a:off x="6076822" y="689992"/>
            <a:ext cx="3647152" cy="820674"/>
          </a:xfrm>
          <a:prstGeom prst="rect">
            <a:avLst/>
          </a:prstGeom>
        </p:spPr>
        <p:txBody>
          <a:bodyPr wrap="none">
            <a:spAutoFit/>
          </a:bodyPr>
          <a:lstStyle/>
          <a:p>
            <a:pPr lvl="0" algn="just" eaLnBrk="0" fontAlgn="base" hangingPunct="0">
              <a:lnSpc>
                <a:spcPct val="150000"/>
              </a:lnSpc>
              <a:spcBef>
                <a:spcPct val="0"/>
              </a:spcBef>
              <a:spcAft>
                <a:spcPct val="0"/>
              </a:spcAft>
            </a:pPr>
            <a:r>
              <a:rPr lang="en-US" altLang="en-US" sz="3600">
                <a:solidFill>
                  <a:srgbClr val="000000"/>
                </a:solidFill>
                <a:latin typeface="Arial" panose="020B0604020202020204" pitchFamily="34" charset="0"/>
                <a:ea typeface="Open Sans"/>
                <a:cs typeface="Arial" panose="020B0604020202020204" pitchFamily="34" charset="0"/>
              </a:rPr>
              <a:t>Xét bài toán sau:</a:t>
            </a:r>
          </a:p>
        </p:txBody>
      </p:sp>
      <p:sp>
        <p:nvSpPr>
          <p:cNvPr id="6" name="Rectangle 5"/>
          <p:cNvSpPr/>
          <p:nvPr/>
        </p:nvSpPr>
        <p:spPr>
          <a:xfrm>
            <a:off x="12496800" y="5829300"/>
            <a:ext cx="4967454" cy="3231654"/>
          </a:xfrm>
          <a:prstGeom prst="rect">
            <a:avLst/>
          </a:prstGeom>
        </p:spPr>
        <p:txBody>
          <a:bodyPr wrap="square">
            <a:spAutoFit/>
          </a:bodyPr>
          <a:lstStyle/>
          <a:p>
            <a:pPr algn="just">
              <a:lnSpc>
                <a:spcPct val="150000"/>
              </a:lnSpc>
            </a:pPr>
            <a:r>
              <a:rPr lang="vi-VN" sz="3400">
                <a:solidFill>
                  <a:srgbClr val="000000"/>
                </a:solidFill>
              </a:rPr>
              <a:t>Theo em, trong hai cách chọn ẩn của Vuông và Tròn, cách nào sẽ cho lời giải ngắn gọn hơn?</a:t>
            </a:r>
            <a:endParaRPr lang="en-US" sz="3400"/>
          </a:p>
        </p:txBody>
      </p:sp>
      <p:sp>
        <p:nvSpPr>
          <p:cNvPr id="18" name="Freeform 16"/>
          <p:cNvSpPr/>
          <p:nvPr/>
        </p:nvSpPr>
        <p:spPr>
          <a:xfrm rot="11552915" flipH="1">
            <a:off x="16844438" y="9029718"/>
            <a:ext cx="1239629" cy="1047640"/>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14">
              <a:extLst>
                <a:ext uri="{96DAC541-7B7A-43D3-8B79-37D633B846F1}">
                  <asvg:svgBlip xmlns="" xmlns:asvg="http://schemas.microsoft.com/office/drawing/2016/SVG/main" r:embed="rId5"/>
                </a:ext>
              </a:extLst>
            </a:blip>
            <a:stretch>
              <a:fillRect/>
            </a:stretch>
          </a:blipFill>
        </p:spPr>
      </p:sp>
    </p:spTree>
    <p:extLst>
      <p:ext uri="{BB962C8B-B14F-4D97-AF65-F5344CB8AC3E}">
        <p14:creationId xmlns:p14="http://schemas.microsoft.com/office/powerpoint/2010/main" val="365784960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228600" y="196516"/>
            <a:ext cx="17830800" cy="9867900"/>
            <a:chOff x="0" y="0"/>
            <a:chExt cx="4545209" cy="2319820"/>
          </a:xfrm>
        </p:grpSpPr>
        <p:sp>
          <p:nvSpPr>
            <p:cNvPr id="11" name="Freeform 3"/>
            <p:cNvSpPr/>
            <p:nvPr/>
          </p:nvSpPr>
          <p:spPr>
            <a:xfrm>
              <a:off x="0" y="0"/>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chemeClr val="bg1"/>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19"/>
          <p:cNvSpPr/>
          <p:nvPr/>
        </p:nvSpPr>
        <p:spPr>
          <a:xfrm rot="4073901">
            <a:off x="124881" y="69668"/>
            <a:ext cx="1044803" cy="1133248"/>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28" name="Freeform 16"/>
          <p:cNvSpPr/>
          <p:nvPr/>
        </p:nvSpPr>
        <p:spPr>
          <a:xfrm rot="11552915" flipH="1">
            <a:off x="16530528" y="8737862"/>
            <a:ext cx="1618568" cy="1456604"/>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12">
              <a:extLst>
                <a:ext uri="{96DAC541-7B7A-43D3-8B79-37D633B846F1}">
                  <asvg:svgBlip xmlns="" xmlns:asvg="http://schemas.microsoft.com/office/drawing/2016/SVG/main" r:embed="rId5"/>
                </a:ext>
              </a:extLst>
            </a:blip>
            <a:stretch>
              <a:fillRect/>
            </a:stretch>
          </a:blipFill>
        </p:spPr>
      </p:sp>
      <p:sp>
        <p:nvSpPr>
          <p:cNvPr id="14" name="Rectangle 13"/>
          <p:cNvSpPr/>
          <p:nvPr/>
        </p:nvSpPr>
        <p:spPr>
          <a:xfrm>
            <a:off x="8592406" y="571500"/>
            <a:ext cx="1103187"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37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533400" y="1562100"/>
                <a:ext cx="17526000" cy="8028032"/>
              </a:xfrm>
              <a:prstGeom prst="rect">
                <a:avLst/>
              </a:prstGeom>
            </p:spPr>
            <p:txBody>
              <a:bodyPr wrap="square">
                <a:spAutoFit/>
              </a:bodyPr>
              <a:lstStyle/>
              <a:p>
                <a:pPr marL="571500" indent="-571500" algn="just">
                  <a:lnSpc>
                    <a:spcPct val="150000"/>
                  </a:lnSpc>
                  <a:spcBef>
                    <a:spcPts val="100"/>
                  </a:spcBef>
                  <a:buFont typeface="Wingdings" panose="05000000000000000000" pitchFamily="2" charset="2"/>
                  <a:buChar char="q"/>
                </a:pPr>
                <a:r>
                  <a:rPr lang="en-US" sz="3500" b="1" smtClean="0">
                    <a:latin typeface="Arial" panose="020B0604020202020204" pitchFamily="34" charset="0"/>
                    <a:ea typeface="Arial" panose="020B0604020202020204" pitchFamily="34" charset="0"/>
                    <a:cs typeface="Arial" panose="020B0604020202020204" pitchFamily="34" charset="0"/>
                  </a:rPr>
                  <a:t>Giải </a:t>
                </a:r>
                <a:r>
                  <a:rPr lang="en-US" sz="3500" b="1">
                    <a:latin typeface="Arial" panose="020B0604020202020204" pitchFamily="34" charset="0"/>
                    <a:ea typeface="Arial" panose="020B0604020202020204" pitchFamily="34" charset="0"/>
                    <a:cs typeface="Arial" panose="020B0604020202020204" pitchFamily="34" charset="0"/>
                  </a:rPr>
                  <a:t>theo Tròn</a:t>
                </a:r>
                <a:r>
                  <a:rPr lang="en-US" sz="3500" b="1">
                    <a:latin typeface="Arial" panose="020B0604020202020204" pitchFamily="34" charset="0"/>
                    <a:ea typeface="Arial" panose="020B0604020202020204" pitchFamily="34" charset="0"/>
                    <a:cs typeface="Arial" panose="020B0604020202020204" pitchFamily="34" charset="0"/>
                  </a:rPr>
                  <a:t>:</a:t>
                </a:r>
                <a:r>
                  <a:rPr lang="en-US" sz="3500">
                    <a:effectLst/>
                    <a:latin typeface="Arial" panose="020B0604020202020204" pitchFamily="34" charset="0"/>
                    <a:ea typeface="Arial" panose="020B0604020202020204" pitchFamily="34" charset="0"/>
                    <a:cs typeface="Arial" panose="020B0604020202020204" pitchFamily="34" charset="0"/>
                  </a:rPr>
                  <a:t> </a:t>
                </a:r>
                <a:endParaRPr lang="en-US" sz="3500" smtClean="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00"/>
                  </a:spcBef>
                </a:pPr>
                <a:r>
                  <a:rPr lang="en-US" sz="3500" smtClean="0">
                    <a:effectLst/>
                    <a:latin typeface="Arial" panose="020B0604020202020204" pitchFamily="34" charset="0"/>
                    <a:ea typeface="Arial" panose="020B0604020202020204" pitchFamily="34" charset="0"/>
                    <a:cs typeface="Arial" panose="020B0604020202020204" pitchFamily="34" charset="0"/>
                  </a:rPr>
                  <a:t>Gọi </a:t>
                </a:r>
                <a:r>
                  <a:rPr lang="en-US" sz="3500">
                    <a:effectLst/>
                    <a:latin typeface="Arial" panose="020B0604020202020204" pitchFamily="34" charset="0"/>
                    <a:ea typeface="Arial" panose="020B0604020202020204" pitchFamily="34" charset="0"/>
                    <a:cs typeface="Arial" panose="020B0604020202020204" pitchFamily="34" charset="0"/>
                  </a:rPr>
                  <a:t>thời gian từ lúc xe máy khởi hành đến lúc 2 xe gặp nhau là </a:t>
                </a:r>
                <a14:m>
                  <m:oMath xmlns:m="http://schemas.openxmlformats.org/officeDocument/2006/math">
                    <m:r>
                      <a:rPr lang="en-US" sz="3500" i="1">
                        <a:effectLst/>
                        <a:latin typeface="Cambria Math" panose="02040503050406030204" pitchFamily="18" charset="0"/>
                        <a:ea typeface="Arial" panose="020B0604020202020204" pitchFamily="34" charset="0"/>
                        <a:cs typeface="Times New Roman" panose="02020603050405020304" pitchFamily="18" charset="0"/>
                      </a:rPr>
                      <m:t>𝑥</m:t>
                    </m:r>
                    <m:r>
                      <a:rPr lang="en-US" sz="3500" i="1">
                        <a:effectLst/>
                        <a:latin typeface="Cambria Math" panose="02040503050406030204" pitchFamily="18" charset="0"/>
                        <a:ea typeface="Arial" panose="020B0604020202020204" pitchFamily="34" charset="0"/>
                        <a:cs typeface="Times New Roman" panose="02020603050405020304" pitchFamily="18" charset="0"/>
                      </a:rPr>
                      <m:t>, (</m:t>
                    </m:r>
                    <m:r>
                      <a:rPr lang="en-US" sz="3500" i="1">
                        <a:effectLst/>
                        <a:latin typeface="Cambria Math" panose="02040503050406030204" pitchFamily="18" charset="0"/>
                        <a:ea typeface="Arial" panose="020B0604020202020204" pitchFamily="34" charset="0"/>
                        <a:cs typeface="Times New Roman" panose="02020603050405020304" pitchFamily="18" charset="0"/>
                      </a:rPr>
                      <m:t>𝑥</m:t>
                    </m:r>
                    <m:r>
                      <a:rPr lang="en-US" sz="3500" i="1">
                        <a:effectLst/>
                        <a:latin typeface="Cambria Math" panose="02040503050406030204" pitchFamily="18" charset="0"/>
                        <a:ea typeface="Arial" panose="020B0604020202020204" pitchFamily="34" charset="0"/>
                        <a:cs typeface="Times New Roman" panose="02020603050405020304" pitchFamily="18" charset="0"/>
                      </a:rPr>
                      <m:t>&gt;0)</m:t>
                    </m:r>
                  </m:oMath>
                </a14:m>
                <a:r>
                  <a:rPr lang="en-US" sz="3500">
                    <a:effectLst/>
                    <a:latin typeface="Arial" panose="020B0604020202020204" pitchFamily="34" charset="0"/>
                    <a:ea typeface="Dotum" panose="020B0600000101010101" pitchFamily="34" charset="-127"/>
                    <a:cs typeface="Arial" panose="020B0604020202020204" pitchFamily="34" charset="0"/>
                  </a:rPr>
                  <a:t> </a:t>
                </a:r>
                <a:r>
                  <a:rPr lang="en-US" sz="3500">
                    <a:effectLst/>
                    <a:latin typeface="Arial" panose="020B0604020202020204" pitchFamily="34" charset="0"/>
                    <a:ea typeface="Dotum" panose="020B0600000101010101" pitchFamily="34" charset="-127"/>
                    <a:cs typeface="Arial" panose="020B0604020202020204" pitchFamily="34" charset="0"/>
                  </a:rPr>
                  <a:t>(</a:t>
                </a:r>
                <a:r>
                  <a:rPr lang="en-US" sz="3500" smtClean="0">
                    <a:effectLst/>
                    <a:latin typeface="Arial" panose="020B0604020202020204" pitchFamily="34" charset="0"/>
                    <a:ea typeface="Dotum" panose="020B0600000101010101" pitchFamily="34" charset="-127"/>
                    <a:cs typeface="Arial" panose="020B0604020202020204" pitchFamily="34" charset="0"/>
                  </a:rPr>
                  <a:t>giờ)</a:t>
                </a:r>
                <a:endParaRPr lang="en-US" sz="3500" smtClean="0">
                  <a:latin typeface="Arial" panose="020B0604020202020204" pitchFamily="34" charset="0"/>
                  <a:ea typeface="Dotum" panose="020B0600000101010101" pitchFamily="34" charset="-127"/>
                  <a:cs typeface="Arial" panose="020B0604020202020204" pitchFamily="34" charset="0"/>
                </a:endParaRPr>
              </a:p>
              <a:p>
                <a:pPr algn="just">
                  <a:lnSpc>
                    <a:spcPct val="150000"/>
                  </a:lnSpc>
                  <a:spcBef>
                    <a:spcPts val="100"/>
                  </a:spcBef>
                </a:pPr>
                <a:r>
                  <a:rPr lang="en-US" sz="3500" smtClean="0">
                    <a:effectLst/>
                    <a:latin typeface="Arial" panose="020B0604020202020204" pitchFamily="34" charset="0"/>
                    <a:ea typeface="Arial" panose="020B0604020202020204" pitchFamily="34" charset="0"/>
                    <a:cs typeface="Arial" panose="020B0604020202020204" pitchFamily="34" charset="0"/>
                  </a:rPr>
                  <a:t>Thời </a:t>
                </a:r>
                <a:r>
                  <a:rPr lang="en-US" sz="3500">
                    <a:effectLst/>
                    <a:latin typeface="Arial" panose="020B0604020202020204" pitchFamily="34" charset="0"/>
                    <a:ea typeface="Arial" panose="020B0604020202020204" pitchFamily="34" charset="0"/>
                    <a:cs typeface="Arial" panose="020B0604020202020204" pitchFamily="34" charset="0"/>
                  </a:rPr>
                  <a:t>gian ô tô xuất phát từ Hải Phòng đi Hà Nội đến lúc hai xe gặp nhau là: </a:t>
                </a:r>
                <a14:m>
                  <m:oMath xmlns:m="http://schemas.openxmlformats.org/officeDocument/2006/math">
                    <m:r>
                      <a:rPr lang="en-US" sz="3500" i="1">
                        <a:effectLst/>
                        <a:latin typeface="Cambria Math" panose="02040503050406030204" pitchFamily="18" charset="0"/>
                        <a:ea typeface="Arial" panose="020B0604020202020204" pitchFamily="34" charset="0"/>
                        <a:cs typeface="Times New Roman" panose="02020603050405020304" pitchFamily="18" charset="0"/>
                      </a:rPr>
                      <m:t>𝑥</m:t>
                    </m:r>
                    <m:r>
                      <a:rPr lang="en-US" sz="35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500" i="1">
                            <a:effectLst/>
                            <a:latin typeface="Cambria Math" panose="02040503050406030204" pitchFamily="18" charset="0"/>
                            <a:ea typeface="Arial" panose="020B0604020202020204" pitchFamily="34" charset="0"/>
                            <a:cs typeface="Times New Roman" panose="02020603050405020304" pitchFamily="18" charset="0"/>
                          </a:rPr>
                          <m:t>1</m:t>
                        </m:r>
                      </m:num>
                      <m:den>
                        <m:r>
                          <a:rPr lang="en-US" sz="3500" i="1">
                            <a:effectLst/>
                            <a:latin typeface="Cambria Math" panose="02040503050406030204" pitchFamily="18" charset="0"/>
                            <a:ea typeface="Arial" panose="020B0604020202020204" pitchFamily="34" charset="0"/>
                            <a:cs typeface="Times New Roman" panose="02020603050405020304" pitchFamily="18" charset="0"/>
                          </a:rPr>
                          <m:t>3</m:t>
                        </m:r>
                      </m:den>
                    </m:f>
                    <m:r>
                      <a:rPr lang="en-US" sz="3500" i="1">
                        <a:effectLst/>
                        <a:latin typeface="Cambria Math" panose="02040503050406030204" pitchFamily="18" charset="0"/>
                        <a:ea typeface="Arial" panose="020B0604020202020204" pitchFamily="34" charset="0"/>
                        <a:cs typeface="Times New Roman" panose="02020603050405020304" pitchFamily="18" charset="0"/>
                      </a:rPr>
                      <m:t> </m:t>
                    </m:r>
                  </m:oMath>
                </a14:m>
                <a:r>
                  <a:rPr lang="en-US" sz="3500">
                    <a:effectLst/>
                    <a:latin typeface="Arial" panose="020B0604020202020204" pitchFamily="34" charset="0"/>
                    <a:ea typeface="Dotum" panose="020B0600000101010101" pitchFamily="34" charset="-127"/>
                    <a:cs typeface="Arial" panose="020B0604020202020204" pitchFamily="34" charset="0"/>
                  </a:rPr>
                  <a:t>(giờ)</a:t>
                </a:r>
                <a:endParaRPr lang="en-US" sz="35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00"/>
                  </a:spcBef>
                </a:pPr>
                <a:r>
                  <a:rPr lang="en-US" sz="3500" smtClean="0">
                    <a:effectLst/>
                    <a:latin typeface="Arial" panose="020B0604020202020204" pitchFamily="34" charset="0"/>
                    <a:ea typeface="Arial" panose="020B0604020202020204" pitchFamily="34" charset="0"/>
                    <a:cs typeface="Arial" panose="020B0604020202020204" pitchFamily="34" charset="0"/>
                  </a:rPr>
                  <a:t>Vì </a:t>
                </a:r>
                <a14:m>
                  <m:oMath xmlns:m="http://schemas.openxmlformats.org/officeDocument/2006/math">
                    <m:sSub>
                      <m:sSub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sSubPr>
                      <m:e>
                        <m:r>
                          <a:rPr lang="en-US" sz="3500" i="1">
                            <a:effectLst/>
                            <a:latin typeface="Cambria Math" panose="02040503050406030204" pitchFamily="18" charset="0"/>
                            <a:ea typeface="Arial" panose="020B0604020202020204" pitchFamily="34" charset="0"/>
                            <a:cs typeface="Times New Roman" panose="02020603050405020304" pitchFamily="18" charset="0"/>
                          </a:rPr>
                          <m:t>𝑣</m:t>
                        </m:r>
                      </m:e>
                      <m:sub>
                        <m:r>
                          <a:rPr lang="en-US" sz="3500" i="1">
                            <a:effectLst/>
                            <a:latin typeface="Cambria Math" panose="02040503050406030204" pitchFamily="18" charset="0"/>
                            <a:ea typeface="Arial" panose="020B0604020202020204" pitchFamily="34" charset="0"/>
                            <a:cs typeface="Times New Roman" panose="02020603050405020304" pitchFamily="18" charset="0"/>
                          </a:rPr>
                          <m:t>𝑥𝑒</m:t>
                        </m:r>
                        <m:r>
                          <a:rPr lang="en-US" sz="3500" i="1">
                            <a:effectLst/>
                            <a:latin typeface="Cambria Math" panose="02040503050406030204" pitchFamily="18" charset="0"/>
                            <a:ea typeface="Arial" panose="020B0604020202020204" pitchFamily="34" charset="0"/>
                            <a:cs typeface="Times New Roman" panose="02020603050405020304" pitchFamily="18" charset="0"/>
                          </a:rPr>
                          <m:t> </m:t>
                        </m:r>
                        <m:r>
                          <a:rPr lang="en-US" sz="3500" i="1">
                            <a:effectLst/>
                            <a:latin typeface="Cambria Math" panose="02040503050406030204" pitchFamily="18" charset="0"/>
                            <a:ea typeface="Arial" panose="020B0604020202020204" pitchFamily="34" charset="0"/>
                            <a:cs typeface="Times New Roman" panose="02020603050405020304" pitchFamily="18" charset="0"/>
                          </a:rPr>
                          <m:t>𝑚</m:t>
                        </m:r>
                        <m:r>
                          <a:rPr lang="en-US" sz="3500" i="1">
                            <a:effectLst/>
                            <a:latin typeface="Cambria Math" panose="02040503050406030204" pitchFamily="18" charset="0"/>
                            <a:ea typeface="Arial" panose="020B0604020202020204" pitchFamily="34" charset="0"/>
                            <a:cs typeface="Times New Roman" panose="02020603050405020304" pitchFamily="18" charset="0"/>
                          </a:rPr>
                          <m:t>á</m:t>
                        </m:r>
                        <m:r>
                          <a:rPr lang="en-US" sz="3500" i="1">
                            <a:effectLst/>
                            <a:latin typeface="Cambria Math" panose="02040503050406030204" pitchFamily="18" charset="0"/>
                            <a:ea typeface="Arial" panose="020B0604020202020204" pitchFamily="34" charset="0"/>
                            <a:cs typeface="Times New Roman" panose="02020603050405020304" pitchFamily="18" charset="0"/>
                          </a:rPr>
                          <m:t>𝑦</m:t>
                        </m:r>
                      </m:sub>
                    </m:sSub>
                    <m:r>
                      <a:rPr lang="en-US" sz="3500" i="1">
                        <a:effectLst/>
                        <a:latin typeface="Cambria Math" panose="02040503050406030204" pitchFamily="18" charset="0"/>
                        <a:ea typeface="Arial" panose="020B0604020202020204" pitchFamily="34" charset="0"/>
                        <a:cs typeface="Times New Roman" panose="02020603050405020304" pitchFamily="18" charset="0"/>
                      </a:rPr>
                      <m:t>=40</m:t>
                    </m:r>
                  </m:oMath>
                </a14:m>
                <a:r>
                  <a:rPr lang="en-US" sz="3500">
                    <a:effectLst/>
                    <a:latin typeface="Arial" panose="020B0604020202020204" pitchFamily="34" charset="0"/>
                    <a:ea typeface="Dotum" panose="020B0600000101010101" pitchFamily="34" charset="-127"/>
                    <a:cs typeface="Arial" panose="020B0604020202020204" pitchFamily="34" charset="0"/>
                  </a:rPr>
                  <a:t> km/h; </a:t>
                </a:r>
                <a14:m>
                  <m:oMath xmlns:m="http://schemas.openxmlformats.org/officeDocument/2006/math">
                    <m:sSub>
                      <m:sSubPr>
                        <m:ctrlPr>
                          <a:rPr lang="en-US" sz="35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3500" i="1">
                            <a:effectLst/>
                            <a:latin typeface="Cambria Math" panose="02040503050406030204" pitchFamily="18" charset="0"/>
                            <a:ea typeface="Dotum" panose="020B0600000101010101" pitchFamily="34" charset="-127"/>
                            <a:cs typeface="Times New Roman" panose="02020603050405020304" pitchFamily="18" charset="0"/>
                          </a:rPr>
                          <m:t>𝑣</m:t>
                        </m:r>
                      </m:e>
                      <m:sub>
                        <m:r>
                          <a:rPr lang="en-US" sz="3500" i="1">
                            <a:effectLst/>
                            <a:latin typeface="Cambria Math" panose="02040503050406030204" pitchFamily="18" charset="0"/>
                            <a:ea typeface="Dotum" panose="020B0600000101010101" pitchFamily="34" charset="-127"/>
                            <a:cs typeface="Times New Roman" panose="02020603050405020304" pitchFamily="18" charset="0"/>
                          </a:rPr>
                          <m:t>ô </m:t>
                        </m:r>
                        <m:r>
                          <a:rPr lang="en-US" sz="3500" i="1">
                            <a:effectLst/>
                            <a:latin typeface="Cambria Math" panose="02040503050406030204" pitchFamily="18" charset="0"/>
                            <a:ea typeface="Dotum" panose="020B0600000101010101" pitchFamily="34" charset="-127"/>
                            <a:cs typeface="Times New Roman" panose="02020603050405020304" pitchFamily="18" charset="0"/>
                          </a:rPr>
                          <m:t>𝑡</m:t>
                        </m:r>
                        <m:r>
                          <a:rPr lang="en-US" sz="3500" i="1">
                            <a:effectLst/>
                            <a:latin typeface="Cambria Math" panose="02040503050406030204" pitchFamily="18" charset="0"/>
                            <a:ea typeface="Dotum" panose="020B0600000101010101" pitchFamily="34" charset="-127"/>
                            <a:cs typeface="Times New Roman" panose="02020603050405020304" pitchFamily="18" charset="0"/>
                          </a:rPr>
                          <m:t>ô</m:t>
                        </m:r>
                      </m:sub>
                    </m:sSub>
                    <m:r>
                      <a:rPr lang="en-US" sz="3500" i="1">
                        <a:effectLst/>
                        <a:latin typeface="Cambria Math" panose="02040503050406030204" pitchFamily="18" charset="0"/>
                        <a:ea typeface="Dotum" panose="020B0600000101010101" pitchFamily="34" charset="-127"/>
                        <a:cs typeface="Times New Roman" panose="02020603050405020304" pitchFamily="18" charset="0"/>
                      </a:rPr>
                      <m:t>=60</m:t>
                    </m:r>
                  </m:oMath>
                </a14:m>
                <a:r>
                  <a:rPr lang="en-US" sz="3500">
                    <a:effectLst/>
                    <a:latin typeface="Arial" panose="020B0604020202020204" pitchFamily="34" charset="0"/>
                    <a:ea typeface="Dotum" panose="020B0600000101010101" pitchFamily="34" charset="-127"/>
                    <a:cs typeface="Arial" panose="020B0604020202020204" pitchFamily="34" charset="0"/>
                  </a:rPr>
                  <a:t> km/h và Chiều dài quãng đường là 120 km</a:t>
                </a:r>
                <a:r>
                  <a:rPr lang="en-US" sz="3500">
                    <a:effectLst/>
                    <a:latin typeface="Arial" panose="020B0604020202020204" pitchFamily="34" charset="0"/>
                    <a:ea typeface="Dotum" panose="020B0600000101010101" pitchFamily="34" charset="-127"/>
                    <a:cs typeface="Arial" panose="020B0604020202020204" pitchFamily="34" charset="0"/>
                  </a:rPr>
                  <a:t>. </a:t>
                </a:r>
                <a:endParaRPr lang="en-US" sz="3500" smtClean="0">
                  <a:effectLst/>
                  <a:latin typeface="Arial" panose="020B0604020202020204" pitchFamily="34" charset="0"/>
                  <a:ea typeface="Dotum" panose="020B0600000101010101" pitchFamily="34" charset="-127"/>
                  <a:cs typeface="Arial" panose="020B0604020202020204" pitchFamily="34" charset="0"/>
                </a:endParaRPr>
              </a:p>
              <a:p>
                <a:pPr algn="just">
                  <a:lnSpc>
                    <a:spcPct val="150000"/>
                  </a:lnSpc>
                  <a:spcBef>
                    <a:spcPts val="100"/>
                  </a:spcBef>
                </a:pPr>
                <a:r>
                  <a:rPr lang="en-US" sz="3500" smtClean="0">
                    <a:effectLst/>
                    <a:latin typeface="Arial" panose="020B0604020202020204" pitchFamily="34" charset="0"/>
                    <a:ea typeface="Dotum" panose="020B0600000101010101" pitchFamily="34" charset="-127"/>
                    <a:cs typeface="Arial" panose="020B0604020202020204" pitchFamily="34" charset="0"/>
                  </a:rPr>
                  <a:t>Nên </a:t>
                </a:r>
                <a:r>
                  <a:rPr lang="en-US" sz="3500">
                    <a:effectLst/>
                    <a:latin typeface="Arial" panose="020B0604020202020204" pitchFamily="34" charset="0"/>
                    <a:ea typeface="Dotum" panose="020B0600000101010101" pitchFamily="34" charset="-127"/>
                    <a:cs typeface="Arial" panose="020B0604020202020204" pitchFamily="34" charset="0"/>
                  </a:rPr>
                  <a:t>có phương trình:</a:t>
                </a:r>
                <a:endParaRPr lang="en-US" sz="35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100"/>
                  </a:spcBef>
                </a:pPr>
                <a14:m>
                  <m:oMath xmlns:m="http://schemas.openxmlformats.org/officeDocument/2006/math">
                    <m:r>
                      <a:rPr lang="en-US" sz="3500" i="1">
                        <a:effectLst/>
                        <a:latin typeface="Cambria Math" panose="02040503050406030204" pitchFamily="18" charset="0"/>
                        <a:ea typeface="Arial" panose="020B0604020202020204" pitchFamily="34" charset="0"/>
                        <a:cs typeface="Times New Roman" panose="02020603050405020304" pitchFamily="18" charset="0"/>
                      </a:rPr>
                      <m:t>40</m:t>
                    </m:r>
                    <m:r>
                      <a:rPr lang="en-US" sz="3500" i="1">
                        <a:effectLst/>
                        <a:latin typeface="Cambria Math" panose="02040503050406030204" pitchFamily="18" charset="0"/>
                        <a:ea typeface="Arial" panose="020B0604020202020204" pitchFamily="34" charset="0"/>
                        <a:cs typeface="Times New Roman" panose="02020603050405020304" pitchFamily="18" charset="0"/>
                      </a:rPr>
                      <m:t>𝑥</m:t>
                    </m:r>
                    <m:r>
                      <a:rPr lang="en-US" sz="3500" i="1">
                        <a:effectLst/>
                        <a:latin typeface="Cambria Math" panose="02040503050406030204" pitchFamily="18" charset="0"/>
                        <a:ea typeface="Arial" panose="020B0604020202020204" pitchFamily="34" charset="0"/>
                        <a:cs typeface="Times New Roman" panose="02020603050405020304" pitchFamily="18" charset="0"/>
                      </a:rPr>
                      <m:t>+60.</m:t>
                    </m:r>
                    <m:d>
                      <m:d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3500" i="1">
                            <a:effectLst/>
                            <a:latin typeface="Cambria Math" panose="02040503050406030204" pitchFamily="18" charset="0"/>
                            <a:ea typeface="Arial" panose="020B0604020202020204" pitchFamily="34" charset="0"/>
                            <a:cs typeface="Times New Roman" panose="02020603050405020304" pitchFamily="18" charset="0"/>
                          </a:rPr>
                          <m:t>𝑥</m:t>
                        </m:r>
                        <m:r>
                          <a:rPr lang="en-US" sz="35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500" i="1">
                                <a:effectLst/>
                                <a:latin typeface="Cambria Math" panose="02040503050406030204" pitchFamily="18" charset="0"/>
                                <a:ea typeface="Arial" panose="020B0604020202020204" pitchFamily="34" charset="0"/>
                                <a:cs typeface="Times New Roman" panose="02020603050405020304" pitchFamily="18" charset="0"/>
                              </a:rPr>
                              <m:t>1</m:t>
                            </m:r>
                          </m:num>
                          <m:den>
                            <m:r>
                              <a:rPr lang="en-US" sz="3500" i="1">
                                <a:effectLst/>
                                <a:latin typeface="Cambria Math" panose="02040503050406030204" pitchFamily="18" charset="0"/>
                                <a:ea typeface="Arial" panose="020B0604020202020204" pitchFamily="34" charset="0"/>
                                <a:cs typeface="Times New Roman" panose="02020603050405020304" pitchFamily="18" charset="0"/>
                              </a:rPr>
                              <m:t>3</m:t>
                            </m:r>
                          </m:den>
                        </m:f>
                      </m:e>
                    </m:d>
                    <m:r>
                      <a:rPr lang="en-US" sz="3500" i="1">
                        <a:effectLst/>
                        <a:latin typeface="Cambria Math" panose="02040503050406030204" pitchFamily="18" charset="0"/>
                        <a:ea typeface="Arial" panose="020B0604020202020204" pitchFamily="34" charset="0"/>
                        <a:cs typeface="Times New Roman" panose="02020603050405020304" pitchFamily="18" charset="0"/>
                      </a:rPr>
                      <m:t>=120</m:t>
                    </m:r>
                  </m:oMath>
                </a14:m>
                <a:r>
                  <a:rPr lang="en-US" sz="3500">
                    <a:effectLst/>
                    <a:latin typeface="Arial" panose="020B0604020202020204" pitchFamily="34" charset="0"/>
                    <a:ea typeface="Dotum" panose="020B0600000101010101" pitchFamily="34" charset="-127"/>
                    <a:cs typeface="Arial" panose="020B0604020202020204" pitchFamily="34" charset="0"/>
                  </a:rPr>
                  <a:t> </a:t>
                </a:r>
                <a:endParaRPr lang="en-US" sz="35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00"/>
                  </a:spcBef>
                </a:pPr>
                <a:r>
                  <a:rPr lang="en-US" sz="3500">
                    <a:effectLst/>
                    <a:latin typeface="Arial" panose="020B0604020202020204" pitchFamily="34" charset="0"/>
                    <a:ea typeface="Arial" panose="020B0604020202020204" pitchFamily="34" charset="0"/>
                    <a:cs typeface="Arial" panose="020B0604020202020204" pitchFamily="34" charset="0"/>
                  </a:rPr>
                  <a:t>Giải phương trình</a:t>
                </a:r>
                <a:r>
                  <a:rPr lang="en-US" sz="3500" smtClean="0">
                    <a:effectLst/>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lang="en-US" sz="3500" i="1">
                        <a:effectLst/>
                        <a:latin typeface="Cambria Math" panose="02040503050406030204" pitchFamily="18" charset="0"/>
                        <a:ea typeface="Arial" panose="020B0604020202020204" pitchFamily="34" charset="0"/>
                        <a:cs typeface="Times New Roman" panose="02020603050405020304" pitchFamily="18" charset="0"/>
                      </a:rPr>
                      <m:t>100</m:t>
                    </m:r>
                    <m:r>
                      <a:rPr lang="en-US" sz="3500" i="1">
                        <a:effectLst/>
                        <a:latin typeface="Cambria Math" panose="02040503050406030204" pitchFamily="18" charset="0"/>
                        <a:ea typeface="Arial" panose="020B0604020202020204" pitchFamily="34" charset="0"/>
                        <a:cs typeface="Times New Roman" panose="02020603050405020304" pitchFamily="18" charset="0"/>
                      </a:rPr>
                      <m:t>𝑥</m:t>
                    </m:r>
                    <m:r>
                      <a:rPr lang="en-US" sz="3500" i="1">
                        <a:effectLst/>
                        <a:latin typeface="Cambria Math" panose="02040503050406030204" pitchFamily="18" charset="0"/>
                        <a:ea typeface="Arial" panose="020B0604020202020204" pitchFamily="34" charset="0"/>
                        <a:cs typeface="Times New Roman" panose="02020603050405020304" pitchFamily="18" charset="0"/>
                      </a:rPr>
                      <m:t>=140</m:t>
                    </m:r>
                  </m:oMath>
                </a14:m>
                <a:r>
                  <a:rPr lang="en-US" sz="3500">
                    <a:solidFill>
                      <a:prstClr val="black"/>
                    </a:solidFill>
                  </a:rPr>
                  <a:t> </a:t>
                </a:r>
                <a14:m>
                  <m:oMath xmlns:m="http://schemas.openxmlformats.org/officeDocument/2006/math">
                    <m:r>
                      <a:rPr lang="en-US" sz="3500">
                        <a:solidFill>
                          <a:prstClr val="black"/>
                        </a:solidFill>
                        <a:latin typeface="Cambria Math" panose="02040503050406030204" pitchFamily="18" charset="0"/>
                      </a:rPr>
                      <m:t>⇔</m:t>
                    </m:r>
                  </m:oMath>
                </a14:m>
                <a:r>
                  <a:rPr lang="en-US" sz="350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lang="en-US" sz="3500" i="1">
                        <a:effectLst/>
                        <a:latin typeface="Cambria Math" panose="02040503050406030204" pitchFamily="18" charset="0"/>
                        <a:ea typeface="Arial" panose="020B0604020202020204" pitchFamily="34" charset="0"/>
                        <a:cs typeface="Times New Roman" panose="02020603050405020304" pitchFamily="18" charset="0"/>
                      </a:rPr>
                      <m:t>𝑥</m:t>
                    </m:r>
                    <m:r>
                      <a:rPr lang="en-US" sz="35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500" i="1">
                            <a:effectLst/>
                            <a:latin typeface="Cambria Math" panose="02040503050406030204" pitchFamily="18" charset="0"/>
                            <a:ea typeface="Arial" panose="020B0604020202020204" pitchFamily="34" charset="0"/>
                            <a:cs typeface="Times New Roman" panose="02020603050405020304" pitchFamily="18" charset="0"/>
                          </a:rPr>
                          <m:t>7</m:t>
                        </m:r>
                      </m:num>
                      <m:den>
                        <m:r>
                          <a:rPr lang="en-US" sz="3500" i="1">
                            <a:effectLst/>
                            <a:latin typeface="Cambria Math" panose="02040503050406030204" pitchFamily="18" charset="0"/>
                            <a:ea typeface="Arial" panose="020B0604020202020204" pitchFamily="34" charset="0"/>
                            <a:cs typeface="Times New Roman" panose="02020603050405020304" pitchFamily="18" charset="0"/>
                          </a:rPr>
                          <m:t>5</m:t>
                        </m:r>
                      </m:den>
                    </m:f>
                  </m:oMath>
                </a14:m>
                <a:r>
                  <a:rPr lang="en-US" sz="3500">
                    <a:effectLst/>
                    <a:latin typeface="Arial" panose="020B0604020202020204" pitchFamily="34" charset="0"/>
                    <a:ea typeface="Dotum" panose="020B0600000101010101" pitchFamily="34" charset="-127"/>
                    <a:cs typeface="Arial" panose="020B0604020202020204" pitchFamily="34" charset="0"/>
                  </a:rPr>
                  <a:t> </a:t>
                </a:r>
                <a:endParaRPr lang="en-US" sz="3500" smtClean="0">
                  <a:effectLst/>
                  <a:latin typeface="Arial" panose="020B0604020202020204" pitchFamily="34" charset="0"/>
                  <a:ea typeface="Dotum" panose="020B0600000101010101" pitchFamily="34" charset="-127"/>
                  <a:cs typeface="Arial" panose="020B0604020202020204" pitchFamily="34" charset="0"/>
                </a:endParaRPr>
              </a:p>
              <a:p>
                <a:pPr algn="just">
                  <a:lnSpc>
                    <a:spcPct val="150000"/>
                  </a:lnSpc>
                  <a:spcBef>
                    <a:spcPts val="100"/>
                  </a:spcBef>
                </a:pPr>
                <a:r>
                  <a:rPr lang="en-US" sz="3500" smtClean="0">
                    <a:effectLst/>
                    <a:latin typeface="Arial" panose="020B0604020202020204" pitchFamily="34" charset="0"/>
                    <a:ea typeface="Dotum" panose="020B0600000101010101" pitchFamily="34" charset="-127"/>
                    <a:cs typeface="Arial" panose="020B0604020202020204" pitchFamily="34" charset="0"/>
                  </a:rPr>
                  <a:t>Thấy </a:t>
                </a:r>
                <a:r>
                  <a:rPr lang="en-US" sz="3500">
                    <a:effectLst/>
                    <a:latin typeface="Arial" panose="020B0604020202020204" pitchFamily="34" charset="0"/>
                    <a:ea typeface="Dotum" panose="020B0600000101010101" pitchFamily="34" charset="-127"/>
                    <a:cs typeface="Arial" panose="020B0604020202020204" pitchFamily="34" charset="0"/>
                  </a:rPr>
                  <a:t>rằng </a:t>
                </a:r>
                <a14:m>
                  <m:oMath xmlns:m="http://schemas.openxmlformats.org/officeDocument/2006/math">
                    <m:r>
                      <a:rPr lang="en-US" sz="3500" i="1">
                        <a:effectLst/>
                        <a:latin typeface="Cambria Math" panose="02040503050406030204" pitchFamily="18" charset="0"/>
                        <a:ea typeface="Dotum" panose="020B0600000101010101" pitchFamily="34" charset="-127"/>
                        <a:cs typeface="Times New Roman" panose="02020603050405020304" pitchFamily="18" charset="0"/>
                      </a:rPr>
                      <m:t>𝑥</m:t>
                    </m:r>
                    <m:r>
                      <a:rPr lang="en-US" sz="35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5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500" i="1">
                            <a:effectLst/>
                            <a:latin typeface="Cambria Math" panose="02040503050406030204" pitchFamily="18" charset="0"/>
                            <a:ea typeface="Dotum" panose="020B0600000101010101" pitchFamily="34" charset="-127"/>
                            <a:cs typeface="Times New Roman" panose="02020603050405020304" pitchFamily="18" charset="0"/>
                          </a:rPr>
                          <m:t>7</m:t>
                        </m:r>
                      </m:num>
                      <m:den>
                        <m:r>
                          <a:rPr lang="en-US" sz="3500" i="1">
                            <a:effectLst/>
                            <a:latin typeface="Cambria Math" panose="02040503050406030204" pitchFamily="18" charset="0"/>
                            <a:ea typeface="Dotum" panose="020B0600000101010101" pitchFamily="34" charset="-127"/>
                            <a:cs typeface="Times New Roman" panose="02020603050405020304" pitchFamily="18" charset="0"/>
                          </a:rPr>
                          <m:t>5</m:t>
                        </m:r>
                      </m:den>
                    </m:f>
                  </m:oMath>
                </a14:m>
                <a:r>
                  <a:rPr lang="en-US" sz="3500">
                    <a:effectLst/>
                    <a:latin typeface="Arial" panose="020B0604020202020204" pitchFamily="34" charset="0"/>
                    <a:ea typeface="Dotum" panose="020B0600000101010101" pitchFamily="34" charset="-127"/>
                    <a:cs typeface="Arial" panose="020B0604020202020204" pitchFamily="34" charset="0"/>
                  </a:rPr>
                  <a:t> thỏa mãn giá trị </a:t>
                </a:r>
                <a:r>
                  <a:rPr lang="en-US" sz="3500">
                    <a:effectLst/>
                    <a:latin typeface="Arial" panose="020B0604020202020204" pitchFamily="34" charset="0"/>
                    <a:ea typeface="Dotum" panose="020B0600000101010101" pitchFamily="34" charset="-127"/>
                    <a:cs typeface="Arial" panose="020B0604020202020204" pitchFamily="34" charset="0"/>
                  </a:rPr>
                  <a:t>của </a:t>
                </a:r>
                <a:r>
                  <a:rPr lang="en-US" sz="3500" smtClean="0">
                    <a:effectLst/>
                    <a:latin typeface="Arial" panose="020B0604020202020204" pitchFamily="34" charset="0"/>
                    <a:ea typeface="Dotum" panose="020B0600000101010101" pitchFamily="34" charset="-127"/>
                    <a:cs typeface="Arial" panose="020B0604020202020204" pitchFamily="34" charset="0"/>
                  </a:rPr>
                  <a:t>ẩn.</a:t>
                </a:r>
                <a:r>
                  <a:rPr lang="en-US" sz="3500" smtClean="0">
                    <a:latin typeface="Arial" panose="020B0604020202020204" pitchFamily="34" charset="0"/>
                    <a:ea typeface="Dotum" panose="020B0600000101010101" pitchFamily="34" charset="-127"/>
                    <a:cs typeface="Arial" panose="020B0604020202020204" pitchFamily="34" charset="0"/>
                  </a:rPr>
                  <a:t> </a:t>
                </a:r>
                <a:r>
                  <a:rPr lang="en-US" sz="3500" smtClean="0">
                    <a:effectLst/>
                    <a:latin typeface="Arial" panose="020B0604020202020204" pitchFamily="34" charset="0"/>
                    <a:ea typeface="Arial" panose="020B0604020202020204" pitchFamily="34" charset="0"/>
                    <a:cs typeface="Arial" panose="020B0604020202020204" pitchFamily="34" charset="0"/>
                  </a:rPr>
                  <a:t>Vậy </a:t>
                </a:r>
                <a:r>
                  <a:rPr lang="en-US" sz="3500">
                    <a:effectLst/>
                    <a:latin typeface="Arial" panose="020B0604020202020204" pitchFamily="34" charset="0"/>
                    <a:ea typeface="Arial" panose="020B0604020202020204" pitchFamily="34" charset="0"/>
                    <a:cs typeface="Arial" panose="020B0604020202020204" pitchFamily="34" charset="0"/>
                  </a:rPr>
                  <a:t>sau </a:t>
                </a:r>
                <a14:m>
                  <m:oMath xmlns:m="http://schemas.openxmlformats.org/officeDocument/2006/math">
                    <m:f>
                      <m:fPr>
                        <m:ctrlPr>
                          <a:rPr lang="en-US" sz="35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500" i="1">
                            <a:effectLst/>
                            <a:latin typeface="Cambria Math" panose="02040503050406030204" pitchFamily="18" charset="0"/>
                            <a:ea typeface="Arial" panose="020B0604020202020204" pitchFamily="34" charset="0"/>
                            <a:cs typeface="Times New Roman" panose="02020603050405020304" pitchFamily="18" charset="0"/>
                          </a:rPr>
                          <m:t>7</m:t>
                        </m:r>
                      </m:num>
                      <m:den>
                        <m:r>
                          <a:rPr lang="en-US" sz="3500" i="1">
                            <a:effectLst/>
                            <a:latin typeface="Cambria Math" panose="02040503050406030204" pitchFamily="18" charset="0"/>
                            <a:ea typeface="Arial" panose="020B0604020202020204" pitchFamily="34" charset="0"/>
                            <a:cs typeface="Times New Roman" panose="02020603050405020304" pitchFamily="18" charset="0"/>
                          </a:rPr>
                          <m:t>5</m:t>
                        </m:r>
                      </m:den>
                    </m:f>
                  </m:oMath>
                </a14:m>
                <a:r>
                  <a:rPr lang="en-US" sz="3500">
                    <a:effectLst/>
                    <a:latin typeface="Arial" panose="020B0604020202020204" pitchFamily="34" charset="0"/>
                    <a:ea typeface="Dotum" panose="020B0600000101010101" pitchFamily="34" charset="-127"/>
                    <a:cs typeface="Arial" panose="020B0604020202020204" pitchFamily="34" charset="0"/>
                  </a:rPr>
                  <a:t> giờ thì hai xe gặp </a:t>
                </a:r>
                <a:r>
                  <a:rPr lang="en-US" sz="3500">
                    <a:effectLst/>
                    <a:latin typeface="Arial" panose="020B0604020202020204" pitchFamily="34" charset="0"/>
                    <a:ea typeface="Dotum" panose="020B0600000101010101" pitchFamily="34" charset="-127"/>
                    <a:cs typeface="Arial" panose="020B0604020202020204" pitchFamily="34" charset="0"/>
                  </a:rPr>
                  <a:t>nhau</a:t>
                </a:r>
                <a:r>
                  <a:rPr lang="en-US" sz="3500" smtClean="0">
                    <a:effectLst/>
                    <a:latin typeface="Arial" panose="020B0604020202020204" pitchFamily="34" charset="0"/>
                    <a:ea typeface="Dotum" panose="020B0600000101010101" pitchFamily="34" charset="-127"/>
                    <a:cs typeface="Arial" panose="020B0604020202020204" pitchFamily="34" charset="0"/>
                  </a:rPr>
                  <a:t>.</a:t>
                </a:r>
                <a:endParaRPr lang="en-US" sz="35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533400" y="1562100"/>
                <a:ext cx="17526000" cy="8028032"/>
              </a:xfrm>
              <a:prstGeom prst="rect">
                <a:avLst/>
              </a:prstGeom>
              <a:blipFill>
                <a:blip r:embed="rId13"/>
                <a:stretch>
                  <a:fillRect l="-1043" b="-15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4458118" y="1350761"/>
                <a:ext cx="3225178" cy="1141979"/>
              </a:xfrm>
              <a:prstGeom prst="rect">
                <a:avLst/>
              </a:prstGeom>
            </p:spPr>
            <p:txBody>
              <a:bodyPr wrap="none">
                <a:spAutoFit/>
              </a:bodyPr>
              <a:lstStyle/>
              <a:p>
                <a:pPr lvl="0" algn="just">
                  <a:lnSpc>
                    <a:spcPct val="150000"/>
                  </a:lnSpc>
                </a:pPr>
                <a14:m>
                  <m:oMath xmlns:m="http://schemas.openxmlformats.org/officeDocument/2006/math">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20</m:t>
                    </m:r>
                  </m:oMath>
                </a14:m>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 phút </a:t>
                </a:r>
                <a14:m>
                  <m:oMath xmlns:m="http://schemas.openxmlformats.org/officeDocument/2006/math">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
                      <m:fPr>
                        <m:ctrlP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num>
                      <m:den>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den>
                    </m:f>
                  </m:oMath>
                </a14:m>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 giờ</a:t>
                </a:r>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4458118" y="1350761"/>
                <a:ext cx="3225178" cy="1141979"/>
              </a:xfrm>
              <a:prstGeom prst="rect">
                <a:avLst/>
              </a:prstGeom>
              <a:blipFill>
                <a:blip r:embed="rId14"/>
                <a:stretch>
                  <a:fillRect r="-4726" b="-7487"/>
                </a:stretch>
              </a:blipFill>
            </p:spPr>
            <p:txBody>
              <a:bodyPr/>
              <a:lstStyle/>
              <a:p>
                <a:r>
                  <a:rPr lang="en-US">
                    <a:noFill/>
                  </a:rPr>
                  <a:t> </a:t>
                </a:r>
              </a:p>
            </p:txBody>
          </p:sp>
        </mc:Fallback>
      </mc:AlternateContent>
    </p:spTree>
    <p:extLst>
      <p:ext uri="{BB962C8B-B14F-4D97-AF65-F5344CB8AC3E}">
        <p14:creationId xmlns:p14="http://schemas.microsoft.com/office/powerpoint/2010/main" val="38933077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left)">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left)">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randombar(horizontal)">
                                      <p:cBhvr>
                                        <p:cTn id="37" dur="500"/>
                                        <p:tgtEl>
                                          <p:spTgt spid="5">
                                            <p:txEl>
                                              <p:pRg st="4" end="4"/>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animEffect transition="in" filter="randombar(horizontal)">
                                      <p:cBhvr>
                                        <p:cTn id="40" dur="500"/>
                                        <p:tgtEl>
                                          <p:spTgt spid="5">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5">
                                            <p:txEl>
                                              <p:pRg st="6" end="6"/>
                                            </p:txEl>
                                          </p:spTgt>
                                        </p:tgtEl>
                                        <p:attrNameLst>
                                          <p:attrName>style.visibility</p:attrName>
                                        </p:attrNameLst>
                                      </p:cBhvr>
                                      <p:to>
                                        <p:strVal val="visible"/>
                                      </p:to>
                                    </p:set>
                                    <p:animEffect transition="in" filter="wipe(down)">
                                      <p:cBhvr>
                                        <p:cTn id="45" dur="500"/>
                                        <p:tgtEl>
                                          <p:spTgt spid="5">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5">
                                            <p:txEl>
                                              <p:pRg st="7" end="7"/>
                                            </p:txEl>
                                          </p:spTgt>
                                        </p:tgtEl>
                                        <p:attrNameLst>
                                          <p:attrName>style.visibility</p:attrName>
                                        </p:attrNameLst>
                                      </p:cBhvr>
                                      <p:to>
                                        <p:strVal val="visible"/>
                                      </p:to>
                                    </p:set>
                                    <p:animEffect transition="in" filter="wipe(up)">
                                      <p:cBhvr>
                                        <p:cTn id="50"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228600" y="196516"/>
            <a:ext cx="17830800" cy="9867900"/>
            <a:chOff x="0" y="0"/>
            <a:chExt cx="4545209" cy="2319820"/>
          </a:xfrm>
        </p:grpSpPr>
        <p:sp>
          <p:nvSpPr>
            <p:cNvPr id="11" name="Freeform 3"/>
            <p:cNvSpPr/>
            <p:nvPr/>
          </p:nvSpPr>
          <p:spPr>
            <a:xfrm>
              <a:off x="0" y="0"/>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chemeClr val="bg1"/>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19"/>
          <p:cNvSpPr/>
          <p:nvPr/>
        </p:nvSpPr>
        <p:spPr>
          <a:xfrm rot="4073901">
            <a:off x="124881" y="69668"/>
            <a:ext cx="1044803" cy="1133248"/>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28" name="Freeform 16"/>
          <p:cNvSpPr/>
          <p:nvPr/>
        </p:nvSpPr>
        <p:spPr>
          <a:xfrm rot="11552915" flipH="1">
            <a:off x="16530528" y="8737862"/>
            <a:ext cx="1618568" cy="1456604"/>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12">
              <a:extLst>
                <a:ext uri="{96DAC541-7B7A-43D3-8B79-37D633B846F1}">
                  <asvg:svgBlip xmlns="" xmlns:asvg="http://schemas.microsoft.com/office/drawing/2016/SVG/main" r:embed="rId5"/>
                </a:ext>
              </a:extLst>
            </a:blip>
            <a:stretch>
              <a:fillRect/>
            </a:stretch>
          </a:blipFill>
        </p:spPr>
      </p:sp>
      <p:sp>
        <p:nvSpPr>
          <p:cNvPr id="14" name="Rectangle 13"/>
          <p:cNvSpPr/>
          <p:nvPr/>
        </p:nvSpPr>
        <p:spPr>
          <a:xfrm>
            <a:off x="8592406" y="571500"/>
            <a:ext cx="1103187"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37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1600199" y="1709977"/>
                <a:ext cx="15087600" cy="7624523"/>
              </a:xfrm>
              <a:prstGeom prst="rect">
                <a:avLst/>
              </a:prstGeom>
            </p:spPr>
            <p:txBody>
              <a:bodyPr wrap="square">
                <a:spAutoFit/>
              </a:bodyPr>
              <a:lstStyle/>
              <a:p>
                <a:pPr marL="457200" lvl="0" indent="-457200" algn="just">
                  <a:lnSpc>
                    <a:spcPct val="150000"/>
                  </a:lnSpc>
                  <a:spcBef>
                    <a:spcPts val="600"/>
                  </a:spcBef>
                  <a:spcAft>
                    <a:spcPts val="600"/>
                  </a:spcAft>
                  <a:buFont typeface="Wingdings" panose="05000000000000000000" pitchFamily="2" charset="2"/>
                  <a:buChar char="q"/>
                  <a:defRPr/>
                </a:pPr>
                <a:r>
                  <a:rPr lang="en-US" sz="3500" b="1" smtClean="0">
                    <a:solidFill>
                      <a:prstClr val="black"/>
                    </a:solidFill>
                    <a:latin typeface="Arial" panose="020B0604020202020204" pitchFamily="34" charset="0"/>
                    <a:ea typeface="Arial" panose="020B0604020202020204" pitchFamily="34" charset="0"/>
                    <a:cs typeface="Arial" panose="020B0604020202020204" pitchFamily="34" charset="0"/>
                  </a:rPr>
                  <a:t> Giải </a:t>
                </a:r>
                <a:r>
                  <a:rPr lang="en-US" sz="3500" b="1">
                    <a:solidFill>
                      <a:prstClr val="black"/>
                    </a:solidFill>
                    <a:latin typeface="Arial" panose="020B0604020202020204" pitchFamily="34" charset="0"/>
                    <a:ea typeface="Arial" panose="020B0604020202020204" pitchFamily="34" charset="0"/>
                    <a:cs typeface="Arial" panose="020B0604020202020204" pitchFamily="34" charset="0"/>
                  </a:rPr>
                  <a:t>theo Vuông</a:t>
                </a:r>
                <a:r>
                  <a:rPr lang="en-US" sz="3500" b="1">
                    <a:solidFill>
                      <a:prstClr val="black"/>
                    </a:solidFill>
                    <a:latin typeface="Arial" panose="020B0604020202020204" pitchFamily="34" charset="0"/>
                    <a:ea typeface="Arial" panose="020B0604020202020204" pitchFamily="34" charset="0"/>
                    <a:cs typeface="Arial" panose="020B0604020202020204" pitchFamily="34" charset="0"/>
                  </a:rPr>
                  <a:t>:</a:t>
                </a:r>
                <a:r>
                  <a:rPr lang="en-US" sz="3500">
                    <a:solidFill>
                      <a:prstClr val="black"/>
                    </a:solidFill>
                    <a:latin typeface="Arial" panose="020B0604020202020204" pitchFamily="34" charset="0"/>
                    <a:ea typeface="Arial" panose="020B0604020202020204" pitchFamily="34" charset="0"/>
                    <a:cs typeface="Arial" panose="020B0604020202020204" pitchFamily="34" charset="0"/>
                  </a:rPr>
                  <a:t> </a:t>
                </a:r>
                <a:endParaRPr lang="en-US" sz="3500" smtClean="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600"/>
                  </a:spcBef>
                  <a:spcAft>
                    <a:spcPts val="600"/>
                  </a:spcAft>
                  <a:defRPr/>
                </a:pPr>
                <a:r>
                  <a:rPr lang="en-US" sz="3500" smtClean="0">
                    <a:solidFill>
                      <a:prstClr val="black"/>
                    </a:solidFill>
                    <a:latin typeface="Arial" panose="020B0604020202020204" pitchFamily="34" charset="0"/>
                    <a:ea typeface="Dotum" panose="020B0600000101010101" pitchFamily="34" charset="-127"/>
                    <a:cs typeface="Arial" panose="020B0604020202020204" pitchFamily="34" charset="0"/>
                  </a:rPr>
                  <a:t>Quãng </a:t>
                </a:r>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đường từ Hà Nội đến điểm gặp nhau của hai xe là: </a:t>
                </a:r>
                <a14:m>
                  <m:oMath xmlns:m="http://schemas.openxmlformats.org/officeDocument/2006/math">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𝑥</m:t>
                    </m:r>
                  </m:oMath>
                </a14:m>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 (km) </a:t>
                </a:r>
                <a14:m>
                  <m:oMath xmlns:m="http://schemas.openxmlformats.org/officeDocument/2006/math">
                    <m:d>
                      <m:dPr>
                        <m:ctrlP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dPr>
                      <m:e>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𝑥</m:t>
                        </m:r>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&gt;0</m:t>
                        </m:r>
                      </m:e>
                    </m:d>
                  </m:oMath>
                </a14:m>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600"/>
                  </a:spcBef>
                  <a:spcAft>
                    <a:spcPts val="600"/>
                  </a:spcAft>
                  <a:defRPr/>
                </a:pPr>
                <a:r>
                  <a:rPr lang="en-US" sz="3500">
                    <a:solidFill>
                      <a:prstClr val="black"/>
                    </a:solidFill>
                    <a:latin typeface="Arial" panose="020B0604020202020204" pitchFamily="34" charset="0"/>
                    <a:ea typeface="Arial" panose="020B0604020202020204" pitchFamily="34" charset="0"/>
                    <a:cs typeface="Arial" panose="020B0604020202020204" pitchFamily="34" charset="0"/>
                  </a:rPr>
                  <a:t>Quãng đường từ Hải Phòng đến điểm hai xe gặp nhau là: </a:t>
                </a:r>
                <a14:m>
                  <m:oMath xmlns:m="http://schemas.openxmlformats.org/officeDocument/2006/math">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120−</m:t>
                    </m:r>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𝑥</m:t>
                    </m:r>
                  </m:oMath>
                </a14:m>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 (km)</a:t>
                </a:r>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600"/>
                  </a:spcBef>
                  <a:spcAft>
                    <a:spcPts val="600"/>
                  </a:spcAft>
                  <a:defRPr/>
                </a:pPr>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Thời gian xe máy đi từ Hà Nội đến điểm hai xe gặp nhau: </a:t>
                </a:r>
                <a14:m>
                  <m:oMath xmlns:m="http://schemas.openxmlformats.org/officeDocument/2006/math">
                    <m:f>
                      <m:fPr>
                        <m:ctrlP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𝑥</m:t>
                        </m:r>
                      </m:num>
                      <m:den>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40</m:t>
                        </m:r>
                      </m:den>
                    </m:f>
                  </m:oMath>
                </a14:m>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 (giờ)</a:t>
                </a:r>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600"/>
                  </a:spcBef>
                  <a:spcAft>
                    <a:spcPts val="600"/>
                  </a:spcAft>
                  <a:defRPr/>
                </a:pPr>
                <a:r>
                  <a:rPr lang="en-US" sz="3500">
                    <a:solidFill>
                      <a:prstClr val="black"/>
                    </a:solidFill>
                    <a:latin typeface="Arial" panose="020B0604020202020204" pitchFamily="34" charset="0"/>
                    <a:ea typeface="Arial" panose="020B0604020202020204" pitchFamily="34" charset="0"/>
                    <a:cs typeface="Arial" panose="020B0604020202020204" pitchFamily="34" charset="0"/>
                  </a:rPr>
                  <a:t>Thời gian ô tô đi từ Hải Phòng đến điểm hai xe gạp nhau: </a:t>
                </a:r>
                <a14:m>
                  <m:oMath xmlns:m="http://schemas.openxmlformats.org/officeDocument/2006/math">
                    <m:f>
                      <m:fPr>
                        <m:ctrlP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120−</m:t>
                        </m:r>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𝑥</m:t>
                        </m:r>
                      </m:num>
                      <m:den>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60</m:t>
                        </m:r>
                      </m:den>
                    </m:f>
                  </m:oMath>
                </a14:m>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 (giờ)</a:t>
                </a:r>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600"/>
                  </a:spcBef>
                  <a:spcAft>
                    <a:spcPts val="600"/>
                  </a:spcAft>
                  <a:defRPr/>
                </a:pPr>
                <a:r>
                  <a:rPr lang="en-US" sz="3500">
                    <a:solidFill>
                      <a:prstClr val="black"/>
                    </a:solidFill>
                    <a:latin typeface="Arial" panose="020B0604020202020204" pitchFamily="34" charset="0"/>
                    <a:ea typeface="Arial" panose="020B0604020202020204" pitchFamily="34" charset="0"/>
                    <a:cs typeface="Arial" panose="020B0604020202020204" pitchFamily="34" charset="0"/>
                  </a:rPr>
                  <a:t>Vì ô tô đi sau xe máy 20 phút nên ta có phương trình</a:t>
                </a:r>
                <a:r>
                  <a:rPr lang="en-US" sz="3500">
                    <a:solidFill>
                      <a:prstClr val="black"/>
                    </a:solidFill>
                    <a:latin typeface="Arial" panose="020B0604020202020204" pitchFamily="34" charset="0"/>
                    <a:ea typeface="Arial" panose="020B0604020202020204" pitchFamily="34" charset="0"/>
                    <a:cs typeface="Arial" panose="020B0604020202020204" pitchFamily="34" charset="0"/>
                  </a:rPr>
                  <a:t>: </a:t>
                </a:r>
                <a:endParaRPr lang="en-US" sz="3500" smtClean="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ctr">
                  <a:lnSpc>
                    <a:spcPct val="150000"/>
                  </a:lnSpc>
                  <a:spcBef>
                    <a:spcPts val="600"/>
                  </a:spcBef>
                  <a:spcAft>
                    <a:spcPts val="600"/>
                  </a:spcAft>
                  <a:defRPr/>
                </a:pPr>
                <a14:m>
                  <m:oMath xmlns:m="http://schemas.openxmlformats.org/officeDocument/2006/math">
                    <m:f>
                      <m:fPr>
                        <m:ctrlP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𝑥</m:t>
                        </m:r>
                      </m:num>
                      <m:den>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40</m:t>
                        </m:r>
                      </m:den>
                    </m:f>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120−</m:t>
                        </m:r>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𝑥</m:t>
                        </m:r>
                      </m:num>
                      <m:den>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60</m:t>
                        </m:r>
                      </m:den>
                    </m:f>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num>
                      <m:den>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den>
                    </m:f>
                  </m:oMath>
                </a14:m>
                <a:r>
                  <a:rPr lang="en-US" sz="3500" smtClean="0">
                    <a:solidFill>
                      <a:prstClr val="black"/>
                    </a:solidFill>
                    <a:latin typeface="Arial" panose="020B0604020202020204" pitchFamily="34" charset="0"/>
                    <a:ea typeface="Arial" panose="020B0604020202020204" pitchFamily="34" charset="0"/>
                    <a:cs typeface="Arial" panose="020B0604020202020204" pitchFamily="34" charset="0"/>
                  </a:rPr>
                  <a:t> </a:t>
                </a:r>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600199" y="1709977"/>
                <a:ext cx="15087600" cy="7624523"/>
              </a:xfrm>
              <a:prstGeom prst="rect">
                <a:avLst/>
              </a:prstGeom>
              <a:blipFill>
                <a:blip r:embed="rId13"/>
                <a:stretch>
                  <a:fillRect l="-117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Rectangle 1"/>
              <p:cNvSpPr/>
              <p:nvPr/>
            </p:nvSpPr>
            <p:spPr>
              <a:xfrm>
                <a:off x="5920578" y="1497287"/>
                <a:ext cx="3225178" cy="1141979"/>
              </a:xfrm>
              <a:prstGeom prst="rect">
                <a:avLst/>
              </a:prstGeom>
            </p:spPr>
            <p:txBody>
              <a:bodyPr wrap="none">
                <a:spAutoFit/>
              </a:bodyPr>
              <a:lstStyle/>
              <a:p>
                <a:pPr lvl="0" algn="just">
                  <a:lnSpc>
                    <a:spcPct val="150000"/>
                  </a:lnSpc>
                  <a:spcBef>
                    <a:spcPts val="600"/>
                  </a:spcBef>
                  <a:spcAft>
                    <a:spcPts val="600"/>
                  </a:spcAft>
                  <a:defRPr/>
                </a:pPr>
                <a14:m>
                  <m:oMath xmlns:m="http://schemas.openxmlformats.org/officeDocument/2006/math">
                    <m:r>
                      <a:rPr lang="en-US" sz="3500" i="1">
                        <a:solidFill>
                          <a:prstClr val="black"/>
                        </a:solidFill>
                        <a:latin typeface="Cambria Math" panose="02040503050406030204" pitchFamily="18" charset="0"/>
                        <a:ea typeface="Arial" panose="020B0604020202020204" pitchFamily="34" charset="0"/>
                        <a:cs typeface="Times New Roman" panose="02020603050405020304" pitchFamily="18" charset="0"/>
                      </a:rPr>
                      <m:t>20</m:t>
                    </m:r>
                  </m:oMath>
                </a14:m>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 phút </a:t>
                </a:r>
                <a14:m>
                  <m:oMath xmlns:m="http://schemas.openxmlformats.org/officeDocument/2006/math">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
                      <m:fPr>
                        <m:ctrlP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num>
                      <m:den>
                        <m:r>
                          <a:rPr lang="en-US" sz="3500" i="1">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den>
                    </m:f>
                  </m:oMath>
                </a14:m>
                <a:r>
                  <a:rPr lang="en-US" sz="3500">
                    <a:solidFill>
                      <a:prstClr val="black"/>
                    </a:solidFill>
                    <a:latin typeface="Arial" panose="020B0604020202020204" pitchFamily="34" charset="0"/>
                    <a:ea typeface="Dotum" panose="020B0600000101010101" pitchFamily="34" charset="-127"/>
                    <a:cs typeface="Arial" panose="020B0604020202020204" pitchFamily="34" charset="0"/>
                  </a:rPr>
                  <a:t> giờ</a:t>
                </a:r>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5920578" y="1497287"/>
                <a:ext cx="3225178" cy="1141979"/>
              </a:xfrm>
              <a:prstGeom prst="rect">
                <a:avLst/>
              </a:prstGeom>
              <a:blipFill>
                <a:blip r:embed="rId14"/>
                <a:stretch>
                  <a:fillRect r="-4726" b="-7487"/>
                </a:stretch>
              </a:blipFill>
            </p:spPr>
            <p:txBody>
              <a:bodyPr/>
              <a:lstStyle/>
              <a:p>
                <a:r>
                  <a:rPr lang="en-US">
                    <a:noFill/>
                  </a:rPr>
                  <a:t> </a:t>
                </a:r>
              </a:p>
            </p:txBody>
          </p:sp>
        </mc:Fallback>
      </mc:AlternateContent>
    </p:spTree>
    <p:extLst>
      <p:ext uri="{BB962C8B-B14F-4D97-AF65-F5344CB8AC3E}">
        <p14:creationId xmlns:p14="http://schemas.microsoft.com/office/powerpoint/2010/main" val="7671459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up)">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anim calcmode="lin" valueType="num">
                                      <p:cBhvr>
                                        <p:cTn id="38"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9" dur="500" fill="hold"/>
                                        <p:tgtEl>
                                          <p:spTgt spid="5">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500"/>
                                        <p:tgtEl>
                                          <p:spTgt spid="5">
                                            <p:txEl>
                                              <p:pRg st="6" end="6"/>
                                            </p:txEl>
                                          </p:spTgt>
                                        </p:tgtEl>
                                      </p:cBhvr>
                                    </p:animEffect>
                                    <p:anim calcmode="lin" valueType="num">
                                      <p:cBhvr>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5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228600" y="196516"/>
            <a:ext cx="17830800" cy="9867900"/>
            <a:chOff x="0" y="0"/>
            <a:chExt cx="4545209" cy="2319820"/>
          </a:xfrm>
        </p:grpSpPr>
        <p:sp>
          <p:nvSpPr>
            <p:cNvPr id="11" name="Freeform 3"/>
            <p:cNvSpPr/>
            <p:nvPr/>
          </p:nvSpPr>
          <p:spPr>
            <a:xfrm>
              <a:off x="0" y="0"/>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chemeClr val="bg1"/>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19"/>
          <p:cNvSpPr/>
          <p:nvPr/>
        </p:nvSpPr>
        <p:spPr>
          <a:xfrm rot="4073901">
            <a:off x="124881" y="69668"/>
            <a:ext cx="1044803" cy="1133248"/>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28" name="Freeform 16"/>
          <p:cNvSpPr/>
          <p:nvPr/>
        </p:nvSpPr>
        <p:spPr>
          <a:xfrm rot="8499811" flipH="1">
            <a:off x="16812655" y="6478070"/>
            <a:ext cx="1618568" cy="1456604"/>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12">
              <a:extLst>
                <a:ext uri="{96DAC541-7B7A-43D3-8B79-37D633B846F1}">
                  <asvg:svgBlip xmlns="" xmlns:asvg="http://schemas.microsoft.com/office/drawing/2016/SVG/main" r:embed="rId5"/>
                </a:ext>
              </a:extLst>
            </a:blip>
            <a:stretch>
              <a:fillRect/>
            </a:stretch>
          </a:blipFill>
        </p:spPr>
      </p:sp>
      <p:sp>
        <p:nvSpPr>
          <p:cNvPr id="14" name="Rectangle 13"/>
          <p:cNvSpPr/>
          <p:nvPr/>
        </p:nvSpPr>
        <p:spPr>
          <a:xfrm>
            <a:off x="8592406" y="571500"/>
            <a:ext cx="1103187"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37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1630094" y="1374249"/>
                <a:ext cx="13351409" cy="6064289"/>
              </a:xfrm>
              <a:prstGeom prst="rect">
                <a:avLst/>
              </a:prstGeom>
            </p:spPr>
            <p:txBody>
              <a:bodyPr wrap="square">
                <a:spAutoFit/>
              </a:bodyPr>
              <a:lstStyle/>
              <a:p>
                <a:pPr marL="0" marR="0" lvl="0" indent="0" algn="just" defTabSz="914400" rtl="0" eaLnBrk="1" fontAlgn="auto" latinLnBrk="0" hangingPunct="1">
                  <a:lnSpc>
                    <a:spcPct val="150000"/>
                  </a:lnSpc>
                  <a:buClrTx/>
                  <a:buSzTx/>
                  <a:buFontTx/>
                  <a:buNone/>
                  <a:tabLst/>
                  <a:defRPr/>
                </a:pPr>
                <a:r>
                  <a:rPr kumimoji="0" lang="en-US" sz="33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Giải </a:t>
                </a:r>
                <a:r>
                  <a:rPr kumimoji="0" lang="en-US" sz="33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phương </a:t>
                </a:r>
                <a:r>
                  <a:rPr kumimoji="0" lang="en-US" sz="33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trình</a:t>
                </a:r>
              </a:p>
              <a:p>
                <a:pPr marL="0" marR="0" lvl="0" indent="0" algn="just" defTabSz="914400" rtl="0" eaLnBrk="1" fontAlgn="auto" latinLnBrk="0" hangingPunct="1">
                  <a:lnSpc>
                    <a:spcPct val="150000"/>
                  </a:lnSpc>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3</m:t>
                          </m:r>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num>
                        <m:den>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120</m:t>
                          </m:r>
                        </m:den>
                      </m:f>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f>
                        <m:fPr>
                          <m:ctrlP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2</m:t>
                          </m:r>
                          <m:d>
                            <m:dPr>
                              <m:ctrlP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dPr>
                            <m:e>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120−</m:t>
                              </m:r>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e>
                          </m:d>
                        </m:num>
                        <m:den>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120</m:t>
                          </m:r>
                        </m:den>
                      </m:f>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f>
                        <m:fPr>
                          <m:ctrlP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40</m:t>
                          </m:r>
                        </m:num>
                        <m:den>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120</m:t>
                          </m:r>
                        </m:den>
                      </m:f>
                    </m:oMath>
                  </m:oMathPara>
                </a14:m>
                <a:endParaRPr kumimoji="0" lang="en-US" sz="33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endParaRPr>
              </a:p>
              <a:p>
                <a:pPr marL="0" marR="0" lvl="0" indent="0" algn="just" defTabSz="914400" rtl="0" eaLnBrk="1" fontAlgn="auto" latinLnBrk="0" hangingPunct="1">
                  <a:lnSpc>
                    <a:spcPct val="150000"/>
                  </a:lnSpc>
                  <a:buClrTx/>
                  <a:buSzTx/>
                  <a:buFontTx/>
                  <a:buNone/>
                  <a:tabLst/>
                  <a:defRPr/>
                </a:pPr>
                <a:r>
                  <a:rPr kumimoji="0" lang="en-US" sz="3300" b="0" u="none" strike="noStrike" kern="1200" cap="none" spc="0" normalizeH="0" baseline="0" noProof="0" smtClean="0">
                    <a:ln>
                      <a:noFill/>
                    </a:ln>
                    <a:solidFill>
                      <a:prstClr val="black"/>
                    </a:solidFill>
                    <a:effectLst/>
                    <a:uLnTx/>
                    <a:uFillTx/>
                    <a:ea typeface="+mn-ea"/>
                    <a:cs typeface="+mn-cs"/>
                  </a:rPr>
                  <a:t>							</a:t>
                </a:r>
                <a14:m>
                  <m:oMath xmlns:m="http://schemas.openxmlformats.org/officeDocument/2006/math">
                    <m:r>
                      <a:rPr kumimoji="0" lang="en-US" sz="33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r>
                  <a:rPr kumimoji="0" lang="en-US" sz="33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5</m:t>
                    </m:r>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=280</m:t>
                    </m:r>
                    <m:r>
                      <a:rPr kumimoji="0" lang="en-US" sz="33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𝑥</m:t>
                    </m:r>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=56</m:t>
                    </m:r>
                  </m:oMath>
                </a14:m>
                <a:endParaRPr kumimoji="0" lang="en-US" sz="33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en-US" sz="33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Thấy </a:t>
                </a:r>
                <a14:m>
                  <m:oMath xmlns:m="http://schemas.openxmlformats.org/officeDocument/2006/math">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𝑥</m:t>
                    </m:r>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Dotum" panose="020B0600000101010101" pitchFamily="34" charset="-127"/>
                        <a:cs typeface="Times New Roman" panose="02020603050405020304" pitchFamily="18" charset="0"/>
                      </a:rPr>
                      <m:t>=56</m:t>
                    </m:r>
                  </m:oMath>
                </a14:m>
                <a:r>
                  <a:rPr kumimoji="0" lang="en-US" sz="3300" b="0" i="0" u="none" strike="noStrike" kern="1200" cap="none" spc="0" normalizeH="0" baseline="0" noProof="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rPr>
                  <a:t> thỏa mãn điều kiện của ẩn.</a:t>
                </a:r>
                <a:endParaRPr kumimoji="0" lang="en-US" sz="33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buClrTx/>
                  <a:buSzTx/>
                  <a:buFontTx/>
                  <a:buNone/>
                  <a:tabLst/>
                  <a:defRPr/>
                </a:pPr>
                <a:r>
                  <a:rPr kumimoji="0" lang="en-US" sz="33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Thời gian xe máy đi từ Hà Nội đến điểm hai xe gặp nhau là: </a:t>
                </a:r>
                <a:endParaRPr kumimoji="0" lang="en-US" sz="33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algn="just">
                  <a:lnSpc>
                    <a:spcPct val="150000"/>
                  </a:lnSpc>
                  <a:defRPr/>
                </a:pPr>
                <a14:m>
                  <m:oMathPara xmlns:m="http://schemas.openxmlformats.org/officeDocument/2006/math">
                    <m:oMathParaPr>
                      <m:jc m:val="centerGroup"/>
                    </m:oMathParaPr>
                    <m:oMath xmlns:m="http://schemas.openxmlformats.org/officeDocument/2006/math">
                      <m:f>
                        <m:fPr>
                          <m:ctrlPr>
                            <a:rPr kumimoji="0" lang="en-US" sz="3300" b="0" i="1"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56</m:t>
                          </m:r>
                        </m:num>
                        <m:den>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40</m:t>
                          </m:r>
                        </m:den>
                      </m:f>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m:t>
                      </m:r>
                      <m:f>
                        <m:fPr>
                          <m:ctrlP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ctrlPr>
                        </m:fPr>
                        <m:num>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7</m:t>
                          </m:r>
                        </m:num>
                        <m:den>
                          <m:r>
                            <a:rPr kumimoji="0" lang="en-US" sz="3300" b="0" i="1" u="none" strike="noStrike" kern="1200" cap="none" spc="0" normalizeH="0" baseline="0" noProof="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5</m:t>
                          </m:r>
                        </m:den>
                      </m:f>
                      <m:r>
                        <m:rPr>
                          <m:nor/>
                        </m:rPr>
                        <a:rPr kumimoji="0" lang="en-US" sz="3300" b="0" i="0"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 </m:t>
                      </m:r>
                      <m:r>
                        <m:rPr>
                          <m:nor/>
                        </m:rPr>
                        <a:rPr lang="en-US" sz="3300">
                          <a:solidFill>
                            <a:prstClr val="black"/>
                          </a:solidFill>
                          <a:latin typeface="Arial" panose="020B0604020202020204" pitchFamily="34" charset="0"/>
                          <a:ea typeface="Dotum" panose="020B0600000101010101" pitchFamily="34" charset="-127"/>
                          <a:cs typeface="Arial" panose="020B0604020202020204" pitchFamily="34" charset="0"/>
                        </a:rPr>
                        <m:t>(</m:t>
                      </m:r>
                      <m:r>
                        <m:rPr>
                          <m:nor/>
                        </m:rPr>
                        <a:rPr lang="en-US" sz="3300">
                          <a:solidFill>
                            <a:prstClr val="black"/>
                          </a:solidFill>
                          <a:latin typeface="Arial" panose="020B0604020202020204" pitchFamily="34" charset="0"/>
                          <a:ea typeface="Dotum" panose="020B0600000101010101" pitchFamily="34" charset="-127"/>
                          <a:cs typeface="Arial" panose="020B0604020202020204" pitchFamily="34" charset="0"/>
                        </a:rPr>
                        <m:t>gi</m:t>
                      </m:r>
                      <m:r>
                        <m:rPr>
                          <m:nor/>
                        </m:rPr>
                        <a:rPr lang="en-US" sz="3300">
                          <a:solidFill>
                            <a:prstClr val="black"/>
                          </a:solidFill>
                          <a:latin typeface="Arial" panose="020B0604020202020204" pitchFamily="34" charset="0"/>
                          <a:ea typeface="Dotum" panose="020B0600000101010101" pitchFamily="34" charset="-127"/>
                          <a:cs typeface="Arial" panose="020B0604020202020204" pitchFamily="34" charset="0"/>
                        </a:rPr>
                        <m:t>ờ)</m:t>
                      </m:r>
                    </m:oMath>
                  </m:oMathPara>
                </a14:m>
                <a:endParaRPr kumimoji="0" lang="en-US" sz="3300" b="0" i="0" u="none" strike="noStrike" kern="1200" cap="none" spc="0" normalizeH="0" baseline="0" noProof="0" smtClean="0">
                  <a:ln>
                    <a:noFill/>
                  </a:ln>
                  <a:solidFill>
                    <a:prstClr val="black"/>
                  </a:solidFill>
                  <a:effectLst/>
                  <a:uLnTx/>
                  <a:uFillTx/>
                  <a:latin typeface="Arial" panose="020B0604020202020204" pitchFamily="34" charset="0"/>
                  <a:ea typeface="Dotum" panose="020B0600000101010101" pitchFamily="34" charset="-127"/>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1630094" y="1374249"/>
                <a:ext cx="13351409" cy="6064289"/>
              </a:xfrm>
              <a:prstGeom prst="rect">
                <a:avLst/>
              </a:prstGeom>
              <a:blipFill>
                <a:blip r:embed="rId13"/>
                <a:stretch>
                  <a:fillRect l="-123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1143000" y="8648700"/>
                <a:ext cx="16764000" cy="854080"/>
              </a:xfrm>
              <a:prstGeom prst="rect">
                <a:avLst/>
              </a:prstGeom>
            </p:spPr>
            <p:txBody>
              <a:bodyPr wrap="square">
                <a:spAutoFit/>
              </a:bodyPr>
              <a:lstStyle/>
              <a:p>
                <a:pPr lvl="0">
                  <a:lnSpc>
                    <a:spcPct val="150000"/>
                  </a:lnSpc>
                  <a:defRPr/>
                </a:pPr>
                <a14:m>
                  <m:oMath xmlns:m="http://schemas.openxmlformats.org/officeDocument/2006/math">
                    <m:r>
                      <a:rPr lang="en-US" sz="3300" i="1">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oMath>
                </a14:m>
                <a:r>
                  <a:rPr lang="en-US" sz="3300" smtClean="0">
                    <a:solidFill>
                      <a:prstClr val="black"/>
                    </a:solidFill>
                    <a:latin typeface="Arial" panose="020B0604020202020204" pitchFamily="34" charset="0"/>
                    <a:ea typeface="Arial" panose="020B0604020202020204" pitchFamily="34" charset="0"/>
                    <a:cs typeface="Arial" panose="020B0604020202020204" pitchFamily="34" charset="0"/>
                  </a:rPr>
                  <a:t>Từ </a:t>
                </a:r>
                <a:r>
                  <a:rPr lang="en-US" sz="3300">
                    <a:solidFill>
                      <a:prstClr val="black"/>
                    </a:solidFill>
                    <a:latin typeface="Arial" panose="020B0604020202020204" pitchFamily="34" charset="0"/>
                    <a:ea typeface="Arial" panose="020B0604020202020204" pitchFamily="34" charset="0"/>
                    <a:cs typeface="Arial" panose="020B0604020202020204" pitchFamily="34" charset="0"/>
                  </a:rPr>
                  <a:t>các lời giải trên ta thấy chọn ẩn theo cách của Tròn sẽ cho lời giải ngắn hơn.</a:t>
                </a:r>
                <a:endParaRPr lang="en-US" sz="3300">
                  <a:solidFill>
                    <a:prstClr val="black"/>
                  </a:solidFill>
                  <a:latin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143000" y="8648700"/>
                <a:ext cx="16764000" cy="854080"/>
              </a:xfrm>
              <a:prstGeom prst="rect">
                <a:avLst/>
              </a:prstGeom>
              <a:blipFill>
                <a:blip r:embed="rId14"/>
                <a:stretch>
                  <a:fillRect b="-12857"/>
                </a:stretch>
              </a:blipFill>
            </p:spPr>
            <p:txBody>
              <a:bodyPr/>
              <a:lstStyle/>
              <a:p>
                <a:r>
                  <a:rPr lang="en-US">
                    <a:noFill/>
                  </a:rPr>
                  <a:t> </a:t>
                </a:r>
              </a:p>
            </p:txBody>
          </p:sp>
        </mc:Fallback>
      </mc:AlternateContent>
      <p:grpSp>
        <p:nvGrpSpPr>
          <p:cNvPr id="6" name="Group 5"/>
          <p:cNvGrpSpPr/>
          <p:nvPr/>
        </p:nvGrpSpPr>
        <p:grpSpPr>
          <a:xfrm>
            <a:off x="1630094" y="7117748"/>
            <a:ext cx="6293711" cy="1595373"/>
            <a:chOff x="640489" y="7527160"/>
            <a:chExt cx="6293711" cy="1595373"/>
          </a:xfrm>
        </p:grpSpPr>
        <mc:AlternateContent xmlns:mc="http://schemas.openxmlformats.org/markup-compatibility/2006">
          <mc:Choice xmlns:a14="http://schemas.microsoft.com/office/drawing/2010/main" Requires="a14">
            <p:sp>
              <p:nvSpPr>
                <p:cNvPr id="2" name="Rectangle 1"/>
                <p:cNvSpPr/>
                <p:nvPr/>
              </p:nvSpPr>
              <p:spPr>
                <a:xfrm>
                  <a:off x="1535303" y="7527160"/>
                  <a:ext cx="1588897" cy="1595373"/>
                </a:xfrm>
                <a:prstGeom prst="rect">
                  <a:avLst/>
                </a:prstGeom>
              </p:spPr>
              <p:txBody>
                <a:bodyPr wrap="none">
                  <a:spAutoFit/>
                </a:bodyPr>
                <a:lstStyle/>
                <a:p>
                  <a:pPr lvl="0" algn="just">
                    <a:lnSpc>
                      <a:spcPct val="150000"/>
                    </a:lnSpc>
                    <a:spcBef>
                      <a:spcPts val="600"/>
                    </a:spcBef>
                    <a:spcAft>
                      <a:spcPts val="600"/>
                    </a:spcAft>
                    <a:defRPr/>
                  </a:pPr>
                  <a14:m>
                    <m:oMathPara xmlns:m="http://schemas.openxmlformats.org/officeDocument/2006/math">
                      <m:oMathParaPr>
                        <m:jc m:val="centerGroup"/>
                      </m:oMathParaPr>
                      <m:oMath xmlns:m="http://schemas.openxmlformats.org/officeDocument/2006/math">
                        <m:f>
                          <m:fPr>
                            <m:ctrlPr>
                              <a:rPr lang="en-US" sz="33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300" i="1">
                                <a:solidFill>
                                  <a:prstClr val="black"/>
                                </a:solidFill>
                                <a:latin typeface="Cambria Math" panose="02040503050406030204" pitchFamily="18" charset="0"/>
                                <a:ea typeface="Arial" panose="020B0604020202020204" pitchFamily="34" charset="0"/>
                                <a:cs typeface="Times New Roman" panose="02020603050405020304" pitchFamily="18" charset="0"/>
                              </a:rPr>
                              <m:t>7</m:t>
                            </m:r>
                          </m:num>
                          <m:den>
                            <m:r>
                              <a:rPr lang="en-US" sz="3300" i="1">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den>
                        </m:f>
                        <m:r>
                          <m:rPr>
                            <m:nor/>
                          </m:rPr>
                          <a:rPr lang="en-US" sz="330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m:rPr>
                            <m:nor/>
                          </m:rPr>
                          <a:rPr lang="en-US" sz="3300">
                            <a:solidFill>
                              <a:prstClr val="black"/>
                            </a:solidFill>
                            <a:latin typeface="Arial" panose="020B0604020202020204" pitchFamily="34" charset="0"/>
                            <a:ea typeface="Dotum" panose="020B0600000101010101" pitchFamily="34" charset="-127"/>
                            <a:cs typeface="Arial" panose="020B0604020202020204" pitchFamily="34" charset="0"/>
                          </a:rPr>
                          <m:t>(</m:t>
                        </m:r>
                        <m:r>
                          <m:rPr>
                            <m:nor/>
                          </m:rPr>
                          <a:rPr lang="en-US" sz="3300">
                            <a:solidFill>
                              <a:prstClr val="black"/>
                            </a:solidFill>
                            <a:latin typeface="Arial" panose="020B0604020202020204" pitchFamily="34" charset="0"/>
                            <a:ea typeface="Dotum" panose="020B0600000101010101" pitchFamily="34" charset="-127"/>
                            <a:cs typeface="Arial" panose="020B0604020202020204" pitchFamily="34" charset="0"/>
                          </a:rPr>
                          <m:t>gi</m:t>
                        </m:r>
                        <m:r>
                          <m:rPr>
                            <m:nor/>
                          </m:rPr>
                          <a:rPr lang="en-US" sz="3300">
                            <a:solidFill>
                              <a:prstClr val="black"/>
                            </a:solidFill>
                            <a:latin typeface="Arial" panose="020B0604020202020204" pitchFamily="34" charset="0"/>
                            <a:ea typeface="Dotum" panose="020B0600000101010101" pitchFamily="34" charset="-127"/>
                            <a:cs typeface="Arial" panose="020B0604020202020204" pitchFamily="34" charset="0"/>
                          </a:rPr>
                          <m:t>ờ)</m:t>
                        </m:r>
                      </m:oMath>
                    </m:oMathPara>
                  </a14:m>
                  <a:endParaRPr lang="en-US" sz="3300">
                    <a:solidFill>
                      <a:prstClr val="black"/>
                    </a:solidFill>
                    <a:latin typeface="Arial" panose="020B0604020202020204" pitchFamily="34" charset="0"/>
                    <a:ea typeface="Dotum" panose="020B0600000101010101" pitchFamily="34" charset="-127"/>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535303" y="7527160"/>
                  <a:ext cx="1588897" cy="1595373"/>
                </a:xfrm>
                <a:prstGeom prst="rect">
                  <a:avLst/>
                </a:prstGeom>
                <a:blipFill>
                  <a:blip r:embed="rId15"/>
                  <a:stretch>
                    <a:fillRect/>
                  </a:stretch>
                </a:blipFill>
              </p:spPr>
              <p:txBody>
                <a:bodyPr/>
                <a:lstStyle/>
                <a:p>
                  <a:r>
                    <a:rPr lang="en-US">
                      <a:noFill/>
                    </a:rPr>
                    <a:t> </a:t>
                  </a:r>
                </a:p>
              </p:txBody>
            </p:sp>
          </mc:Fallback>
        </mc:AlternateContent>
        <p:sp>
          <p:nvSpPr>
            <p:cNvPr id="4" name="Rectangle 3"/>
            <p:cNvSpPr/>
            <p:nvPr/>
          </p:nvSpPr>
          <p:spPr>
            <a:xfrm>
              <a:off x="640489" y="7962900"/>
              <a:ext cx="6293711" cy="854080"/>
            </a:xfrm>
            <a:prstGeom prst="rect">
              <a:avLst/>
            </a:prstGeom>
          </p:spPr>
          <p:txBody>
            <a:bodyPr wrap="none">
              <a:spAutoFit/>
            </a:bodyPr>
            <a:lstStyle/>
            <a:p>
              <a:pPr lvl="0" algn="just">
                <a:lnSpc>
                  <a:spcPct val="150000"/>
                </a:lnSpc>
                <a:spcBef>
                  <a:spcPts val="600"/>
                </a:spcBef>
                <a:spcAft>
                  <a:spcPts val="600"/>
                </a:spcAft>
                <a:defRPr/>
              </a:pPr>
              <a:r>
                <a:rPr lang="en-US" sz="3300" smtClean="0">
                  <a:solidFill>
                    <a:prstClr val="black"/>
                  </a:solidFill>
                  <a:latin typeface="Arial" panose="020B0604020202020204" pitchFamily="34" charset="0"/>
                  <a:ea typeface="Arial" panose="020B0604020202020204" pitchFamily="34" charset="0"/>
                  <a:cs typeface="Arial" panose="020B0604020202020204" pitchFamily="34" charset="0"/>
                </a:rPr>
                <a:t>Sau              </a:t>
              </a:r>
              <a:r>
                <a:rPr lang="en-US" sz="3300" smtClean="0">
                  <a:solidFill>
                    <a:prstClr val="black"/>
                  </a:solidFill>
                  <a:latin typeface="Arial" panose="020B0604020202020204" pitchFamily="34" charset="0"/>
                  <a:ea typeface="Dotum" panose="020B0600000101010101" pitchFamily="34" charset="-127"/>
                  <a:cs typeface="Arial" panose="020B0604020202020204" pitchFamily="34" charset="0"/>
                </a:rPr>
                <a:t>thì </a:t>
              </a:r>
              <a:r>
                <a:rPr lang="en-US" sz="3300">
                  <a:solidFill>
                    <a:prstClr val="black"/>
                  </a:solidFill>
                  <a:latin typeface="Arial" panose="020B0604020202020204" pitchFamily="34" charset="0"/>
                  <a:ea typeface="Dotum" panose="020B0600000101010101" pitchFamily="34" charset="-127"/>
                  <a:cs typeface="Arial" panose="020B0604020202020204" pitchFamily="34" charset="0"/>
                </a:rPr>
                <a:t>hai xe gặp nhau.</a:t>
              </a:r>
              <a:endParaRPr lang="en-US" sz="3300">
                <a:solidFill>
                  <a:prstClr val="black"/>
                </a:solidFill>
                <a:latin typeface="Arial" panose="020B0604020202020204" pitchFamily="34" charset="0"/>
                <a:ea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167397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dissolv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anim calcmode="lin" valueType="num">
                                      <p:cBhvr>
                                        <p:cTn id="24"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5" dur="500" fill="hold"/>
                                        <p:tgtEl>
                                          <p:spTgt spid="5">
                                            <p:txEl>
                                              <p:pRg st="4" end="4"/>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fade">
                                      <p:cBhvr>
                                        <p:cTn id="28" dur="500"/>
                                        <p:tgtEl>
                                          <p:spTgt spid="5">
                                            <p:txEl>
                                              <p:pRg st="5" end="5"/>
                                            </p:txEl>
                                          </p:spTgt>
                                        </p:tgtEl>
                                      </p:cBhvr>
                                    </p:animEffect>
                                    <p:anim calcmode="lin" valueType="num">
                                      <p:cBhvr>
                                        <p:cTn id="2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0" dur="5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
                                            <p:txEl>
                                              <p:pRg st="0" end="0"/>
                                            </p:txEl>
                                          </p:spTgt>
                                        </p:tgtEl>
                                        <p:attrNameLst>
                                          <p:attrName>style.visibility</p:attrName>
                                        </p:attrNameLst>
                                      </p:cBhvr>
                                      <p:to>
                                        <p:strVal val="visible"/>
                                      </p:to>
                                    </p:set>
                                    <p:animEffect transition="in" filter="wipe(left)">
                                      <p:cBhvr>
                                        <p:cTn id="4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16" name="Freeform 16"/>
          <p:cNvSpPr/>
          <p:nvPr/>
        </p:nvSpPr>
        <p:spPr>
          <a:xfrm>
            <a:off x="16002000" y="571500"/>
            <a:ext cx="1823408" cy="1541609"/>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19" name="Freeform 19"/>
          <p:cNvSpPr/>
          <p:nvPr/>
        </p:nvSpPr>
        <p:spPr>
          <a:xfrm>
            <a:off x="81592" y="8724900"/>
            <a:ext cx="1823408" cy="1541609"/>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grpSp>
        <p:nvGrpSpPr>
          <p:cNvPr id="25" name="Group 24"/>
          <p:cNvGrpSpPr/>
          <p:nvPr/>
        </p:nvGrpSpPr>
        <p:grpSpPr>
          <a:xfrm>
            <a:off x="2261507" y="1342304"/>
            <a:ext cx="8839200" cy="4638244"/>
            <a:chOff x="2302927" y="1428697"/>
            <a:chExt cx="8839200" cy="4638244"/>
          </a:xfrm>
        </p:grpSpPr>
        <p:grpSp>
          <p:nvGrpSpPr>
            <p:cNvPr id="5" name="Group 5"/>
            <p:cNvGrpSpPr/>
            <p:nvPr/>
          </p:nvGrpSpPr>
          <p:grpSpPr>
            <a:xfrm>
              <a:off x="2302927" y="1428697"/>
              <a:ext cx="8839200" cy="4638244"/>
              <a:chOff x="0" y="0"/>
              <a:chExt cx="1402181" cy="1474885"/>
            </a:xfrm>
          </p:grpSpPr>
          <p:sp>
            <p:nvSpPr>
              <p:cNvPr id="6" name="Freeform 6"/>
              <p:cNvSpPr/>
              <p:nvPr/>
            </p:nvSpPr>
            <p:spPr>
              <a:xfrm>
                <a:off x="0" y="0"/>
                <a:ext cx="1402181" cy="1474885"/>
              </a:xfrm>
              <a:custGeom>
                <a:avLst/>
                <a:gdLst/>
                <a:ahLst/>
                <a:cxnLst/>
                <a:rect l="l" t="t" r="r" b="b"/>
                <a:pathLst>
                  <a:path w="1402181" h="1474885">
                    <a:moveTo>
                      <a:pt x="1322763" y="0"/>
                    </a:moveTo>
                    <a:lnTo>
                      <a:pt x="79418" y="0"/>
                    </a:lnTo>
                    <a:cubicBezTo>
                      <a:pt x="79418" y="43699"/>
                      <a:pt x="44079" y="79418"/>
                      <a:pt x="0" y="79418"/>
                    </a:cubicBezTo>
                    <a:lnTo>
                      <a:pt x="0" y="1395467"/>
                    </a:lnTo>
                    <a:cubicBezTo>
                      <a:pt x="43699" y="1395467"/>
                      <a:pt x="79418" y="1430806"/>
                      <a:pt x="79418" y="1474885"/>
                    </a:cubicBezTo>
                    <a:lnTo>
                      <a:pt x="1322763" y="1474885"/>
                    </a:lnTo>
                    <a:cubicBezTo>
                      <a:pt x="1322763" y="1431185"/>
                      <a:pt x="1358102" y="1395467"/>
                      <a:pt x="1402181" y="1395467"/>
                    </a:cubicBezTo>
                    <a:lnTo>
                      <a:pt x="1402181" y="79418"/>
                    </a:lnTo>
                    <a:cubicBezTo>
                      <a:pt x="1358481" y="79418"/>
                      <a:pt x="1322763" y="44079"/>
                      <a:pt x="1322763" y="0"/>
                    </a:cubicBezTo>
                    <a:close/>
                  </a:path>
                </a:pathLst>
              </a:custGeom>
              <a:solidFill>
                <a:srgbClr val="ECB6A9"/>
              </a:solidFill>
              <a:ln w="38100" cap="sq">
                <a:solidFill>
                  <a:srgbClr val="6C3428"/>
                </a:solidFill>
                <a:prstDash val="solid"/>
                <a:miter/>
              </a:ln>
            </p:spPr>
          </p:sp>
          <p:sp>
            <p:nvSpPr>
              <p:cNvPr id="7" name="TextBox 7"/>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TextBox 23"/>
            <p:cNvSpPr txBox="1"/>
            <p:nvPr/>
          </p:nvSpPr>
          <p:spPr>
            <a:xfrm>
              <a:off x="3194483" y="3047627"/>
              <a:ext cx="7056088" cy="14003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500" b="1" i="0" u="none" strike="noStrike" kern="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LUYỆN</a:t>
              </a:r>
              <a:r>
                <a:rPr kumimoji="0" lang="en-US" sz="8500" b="1" i="0" u="none" strike="noStrike" kern="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 TẬP</a:t>
              </a:r>
              <a:endParaRPr kumimoji="0" lang="en-US" sz="85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pic>
        <p:nvPicPr>
          <p:cNvPr id="2" name="Picture 1"/>
          <p:cNvPicPr>
            <a:picLocks noChangeAspect="1"/>
          </p:cNvPicPr>
          <p:nvPr/>
        </p:nvPicPr>
        <p:blipFill>
          <a:blip r:embed="rId12"/>
          <a:stretch>
            <a:fillRect/>
          </a:stretch>
        </p:blipFill>
        <p:spPr>
          <a:xfrm>
            <a:off x="12725400" y="3778594"/>
            <a:ext cx="3276600" cy="6104804"/>
          </a:xfrm>
          <a:prstGeom prst="rect">
            <a:avLst/>
          </a:prstGeom>
        </p:spPr>
      </p:pic>
    </p:spTree>
    <p:extLst>
      <p:ext uri="{BB962C8B-B14F-4D97-AF65-F5344CB8AC3E}">
        <p14:creationId xmlns:p14="http://schemas.microsoft.com/office/powerpoint/2010/main" val="1313312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3000" r="-3000"/>
          </a:stretch>
        </a:blipFill>
        <a:effectLst/>
      </p:bgPr>
    </p:bg>
    <p:spTree>
      <p:nvGrpSpPr>
        <p:cNvPr id="1" name=""/>
        <p:cNvGrpSpPr/>
        <p:nvPr/>
      </p:nvGrpSpPr>
      <p:grpSpPr>
        <a:xfrm>
          <a:off x="0" y="0"/>
          <a:ext cx="0" cy="0"/>
          <a:chOff x="0" y="0"/>
          <a:chExt cx="0" cy="0"/>
        </a:xfrm>
      </p:grpSpPr>
      <p:pic>
        <p:nvPicPr>
          <p:cNvPr id="5" name="Picture 4" descr="1.png">
            <a:hlinkClick r:id="rId5" action="ppaction://hlinksldjump"/>
          </p:cNvPr>
          <p:cNvPicPr>
            <a:picLocks noChangeAspect="1"/>
          </p:cNvPicPr>
          <p:nvPr/>
        </p:nvPicPr>
        <p:blipFill>
          <a:blip r:embed="rId6" cstate="print"/>
          <a:stretch>
            <a:fillRect/>
          </a:stretch>
        </p:blipFill>
        <p:spPr>
          <a:xfrm>
            <a:off x="1943100" y="4343401"/>
            <a:ext cx="1371600" cy="1393722"/>
          </a:xfrm>
          <a:prstGeom prst="rect">
            <a:avLst/>
          </a:prstGeom>
        </p:spPr>
      </p:pic>
      <p:pic>
        <p:nvPicPr>
          <p:cNvPr id="6" name="Picture 5" descr="2.png">
            <a:hlinkClick r:id="rId7" action="ppaction://hlinksldjump"/>
          </p:cNvPr>
          <p:cNvPicPr>
            <a:picLocks noChangeAspect="1"/>
          </p:cNvPicPr>
          <p:nvPr/>
        </p:nvPicPr>
        <p:blipFill>
          <a:blip r:embed="rId8" cstate="print"/>
          <a:stretch>
            <a:fillRect/>
          </a:stretch>
        </p:blipFill>
        <p:spPr>
          <a:xfrm>
            <a:off x="6515100" y="2171700"/>
            <a:ext cx="1257300" cy="1257300"/>
          </a:xfrm>
          <a:prstGeom prst="rect">
            <a:avLst/>
          </a:prstGeom>
        </p:spPr>
      </p:pic>
      <p:pic>
        <p:nvPicPr>
          <p:cNvPr id="7" name="Picture 6" descr="4.png">
            <a:hlinkClick r:id="rId9" action="ppaction://hlinksldjump"/>
          </p:cNvPr>
          <p:cNvPicPr>
            <a:picLocks noChangeAspect="1"/>
          </p:cNvPicPr>
          <p:nvPr/>
        </p:nvPicPr>
        <p:blipFill>
          <a:blip r:embed="rId10" cstate="print"/>
          <a:stretch>
            <a:fillRect/>
          </a:stretch>
        </p:blipFill>
        <p:spPr>
          <a:xfrm>
            <a:off x="1143000" y="6858001"/>
            <a:ext cx="1371600" cy="1518558"/>
          </a:xfrm>
          <a:prstGeom prst="rect">
            <a:avLst/>
          </a:prstGeom>
        </p:spPr>
      </p:pic>
      <p:pic>
        <p:nvPicPr>
          <p:cNvPr id="8" name="Picture 7" descr="5.png">
            <a:hlinkClick r:id="rId11" action="ppaction://hlinksldjump"/>
          </p:cNvPr>
          <p:cNvPicPr>
            <a:picLocks noChangeAspect="1"/>
          </p:cNvPicPr>
          <p:nvPr/>
        </p:nvPicPr>
        <p:blipFill>
          <a:blip r:embed="rId12" cstate="print"/>
          <a:stretch>
            <a:fillRect/>
          </a:stretch>
        </p:blipFill>
        <p:spPr>
          <a:xfrm>
            <a:off x="2286000" y="8343903"/>
            <a:ext cx="1228572" cy="1342858"/>
          </a:xfrm>
          <a:prstGeom prst="rect">
            <a:avLst/>
          </a:prstGeom>
        </p:spPr>
      </p:pic>
      <p:pic>
        <p:nvPicPr>
          <p:cNvPr id="10" name="Picture 9" descr="1.png">
            <a:hlinkClick r:id="rId13" action="ppaction://hlinksldjump"/>
          </p:cNvPr>
          <p:cNvPicPr>
            <a:picLocks noChangeAspect="1"/>
          </p:cNvPicPr>
          <p:nvPr/>
        </p:nvPicPr>
        <p:blipFill>
          <a:blip r:embed="rId6" cstate="print"/>
          <a:stretch>
            <a:fillRect/>
          </a:stretch>
        </p:blipFill>
        <p:spPr>
          <a:xfrm>
            <a:off x="8458203" y="5943600"/>
            <a:ext cx="1321486" cy="1342800"/>
          </a:xfrm>
          <a:prstGeom prst="rect">
            <a:avLst/>
          </a:prstGeom>
        </p:spPr>
      </p:pic>
      <p:pic>
        <p:nvPicPr>
          <p:cNvPr id="12" name="Picture 11" descr="5144e915ff17705e2be92c41dfee8556.png"/>
          <p:cNvPicPr>
            <a:picLocks noChangeAspect="1"/>
          </p:cNvPicPr>
          <p:nvPr/>
        </p:nvPicPr>
        <p:blipFill>
          <a:blip r:embed="rId14" cstate="print"/>
          <a:stretch>
            <a:fillRect/>
          </a:stretch>
        </p:blipFill>
        <p:spPr>
          <a:xfrm rot="1126681">
            <a:off x="15749457" y="2244167"/>
            <a:ext cx="1760218" cy="1760218"/>
          </a:xfrm>
          <a:prstGeom prst="rect">
            <a:avLst/>
          </a:prstGeom>
        </p:spPr>
      </p:pic>
      <p:sp>
        <p:nvSpPr>
          <p:cNvPr id="9" name="Rectangle 8"/>
          <p:cNvSpPr/>
          <p:nvPr/>
        </p:nvSpPr>
        <p:spPr>
          <a:xfrm>
            <a:off x="3646669" y="513852"/>
            <a:ext cx="11206370" cy="154155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1371600">
              <a:defRPr/>
            </a:pPr>
            <a:r>
              <a:rPr lang="en-US" sz="8600" b="1" dirty="0">
                <a:solidFill>
                  <a:srgbClr val="C0504D"/>
                </a:solidFill>
                <a:latin typeface="Arial" panose="020B0604020202020204" pitchFamily="34" charset="0"/>
                <a:cs typeface="Arial" panose="020B0604020202020204" pitchFamily="34" charset="0"/>
                <a:sym typeface="Arial"/>
              </a:rPr>
              <a:t> GIÚP ONG VỀ TỔ</a:t>
            </a:r>
          </a:p>
        </p:txBody>
      </p:sp>
      <p:pic>
        <p:nvPicPr>
          <p:cNvPr id="2" name="energetic-upbeat-stylish-pop-fashion-1365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406092" y="1242608"/>
            <a:ext cx="812800" cy="812800"/>
          </a:xfrm>
          <a:prstGeom prst="rect">
            <a:avLst/>
          </a:prstGeom>
        </p:spPr>
      </p:pic>
    </p:spTree>
    <p:extLst>
      <p:ext uri="{BB962C8B-B14F-4D97-AF65-F5344CB8AC3E}">
        <p14:creationId xmlns:p14="http://schemas.microsoft.com/office/powerpoint/2010/main" val="215124346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544" fill="hold"/>
                                        <p:tgtEl>
                                          <p:spTgt spid="2"/>
                                        </p:tgtEl>
                                      </p:cBhvr>
                                    </p:cmd>
                                  </p:childTnLst>
                                </p:cTn>
                              </p:par>
                              <p:par>
                                <p:cTn id="7" presetID="59" presetClass="path" presetSubtype="0" accel="50000" decel="50000" fill="hold" nodeType="withEffect">
                                  <p:stCondLst>
                                    <p:cond delay="0"/>
                                  </p:stCondLst>
                                  <p:childTnLst>
                                    <p:animMotion origin="layout" path="M 3.46945E-18 0 C 3.46945E-18 -0.05509 0.06424 -0.09722 0.14236 -0.09722 C 0.22292 -0.09722 0.2875 -0.05509 0.2875 0 C 0.2875 0.05486 0.35174 0.09745 0.43229 0.09745 C 0.51042 0.09745 0.575 0.05486 0.575 0 " pathEditMode="relative" rAng="0" ptsTypes="fffff">
                                      <p:cBhvr>
                                        <p:cTn id="8" dur="2000" fill="hold"/>
                                        <p:tgtEl>
                                          <p:spTgt spid="5"/>
                                        </p:tgtEl>
                                        <p:attrNameLst>
                                          <p:attrName>ppt_x</p:attrName>
                                          <p:attrName>ppt_y</p:attrName>
                                        </p:attrNameLst>
                                      </p:cBhvr>
                                      <p:rCtr x="287" y="0"/>
                                    </p:animMotion>
                                  </p:childTnLst>
                                </p:cTn>
                              </p:par>
                              <p:par>
                                <p:cTn id="9" presetID="0" presetClass="path" presetSubtype="0" accel="50000" decel="50000" fill="hold" nodeType="withEffect">
                                  <p:stCondLst>
                                    <p:cond delay="0"/>
                                  </p:stCondLst>
                                  <p:childTnLst>
                                    <p:animMotion origin="layout" path="M 1.11111E-6 -8.14815E-6 C -0.00712 0.06782 -0.01424 0.13587 0.00451 0.1655 C 0.02326 0.19513 0.07691 0.19652 0.11198 0.17777 C 0.14705 0.15902 0.18646 0.07222 0.2151 0.05231 C 0.24375 0.0324 0.26354 0.04537 0.28333 0.05856 " pathEditMode="relative" ptsTypes="aaaaA">
                                      <p:cBhvr>
                                        <p:cTn id="10" dur="2000" fill="hold"/>
                                        <p:tgtEl>
                                          <p:spTgt spid="6"/>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3.33333E-6 -4.81481E-6 C 0.04097 -0.02962 0.08211 -0.05902 0.12968 -0.07291 C 0.17708 -0.0868 0.22986 -0.09467 0.28437 -0.08287 C 0.33906 -0.07106 0.38784 0.00116 0.45729 -0.00254 C 0.52656 -0.00601 0.61319 -0.05509 0.7 -0.1037 " pathEditMode="relative" rAng="0" ptsTypes="aaaaA">
                                      <p:cBhvr>
                                        <p:cTn id="12" dur="2000" fill="hold"/>
                                        <p:tgtEl>
                                          <p:spTgt spid="7"/>
                                        </p:tgtEl>
                                        <p:attrNameLst>
                                          <p:attrName>ppt_x</p:attrName>
                                          <p:attrName>ppt_y</p:attrName>
                                        </p:attrNameLst>
                                      </p:cBhvr>
                                      <p:rCtr x="350" y="-51"/>
                                    </p:animMotion>
                                  </p:childTnLst>
                                </p:cTn>
                              </p:par>
                              <p:par>
                                <p:cTn id="13" presetID="0" presetClass="path" presetSubtype="0" accel="50000" decel="50000" fill="hold" nodeType="withEffect">
                                  <p:stCondLst>
                                    <p:cond delay="0"/>
                                  </p:stCondLst>
                                  <p:childTnLst>
                                    <p:animMotion origin="layout" path="M -1.66667E-6 0.02454 C 0.03959 0.00069 0.07917 -0.02292 0.1408 -0.01111 C 0.20261 0.00046 0.27865 0.07755 0.37118 0.09444 C 0.4632 0.11111 0.61163 0.11342 0.69375 0.08912 C 0.77604 0.06551 0.84757 -0.0044 0.86389 -0.04884 C 0.88021 -0.09306 0.83542 -0.13495 0.79063 -0.17639 " pathEditMode="relative" rAng="0" ptsTypes="aaaaaA">
                                      <p:cBhvr>
                                        <p:cTn id="14" dur="2000" fill="hold"/>
                                        <p:tgtEl>
                                          <p:spTgt spid="8"/>
                                        </p:tgtEl>
                                        <p:attrNameLst>
                                          <p:attrName>ppt_x</p:attrName>
                                          <p:attrName>ppt_y</p:attrName>
                                        </p:attrNameLst>
                                      </p:cBhvr>
                                      <p:rCtr x="440" y="-56"/>
                                    </p:animMotion>
                                  </p:childTnLst>
                                </p:cTn>
                              </p:par>
                              <p:par>
                                <p:cTn id="15" presetID="0" presetClass="path" presetSubtype="0" accel="50000" decel="50000" fill="hold" nodeType="withEffect">
                                  <p:stCondLst>
                                    <p:cond delay="0"/>
                                  </p:stCondLst>
                                  <p:childTnLst>
                                    <p:animMotion origin="layout" path="M 0.02691 0.01875 C 0.04791 0.01018 0.06892 0.00185 0.09045 -0.01551 C 0.11198 -0.03287 0.13923 -0.07361 0.15573 -0.08611 C 0.17222 -0.09861 0.18055 -0.09445 0.18906 -0.09028 " pathEditMode="relative" rAng="0" ptsTypes="aaaA">
                                      <p:cBhvr>
                                        <p:cTn id="16" dur="2000" fill="hold"/>
                                        <p:tgtEl>
                                          <p:spTgt spid="10"/>
                                        </p:tgtEl>
                                        <p:attrNameLst>
                                          <p:attrName>ppt_x</p:attrName>
                                          <p:attrName>ppt_y</p:attrName>
                                        </p:attrNameLst>
                                      </p:cBhvr>
                                      <p:rCtr x="81" y="-59"/>
                                    </p:animMotion>
                                  </p:childTnLst>
                                </p:cTn>
                              </p:par>
                            </p:childTnLst>
                          </p:cTn>
                        </p:par>
                      </p:childTnLst>
                    </p:cTn>
                  </p:par>
                </p:childTnLst>
              </p:cTn>
              <p:prevCondLst>
                <p:cond evt="onPrev" delay="0">
                  <p:tgtEl>
                    <p:sldTgt/>
                  </p:tgtEl>
                </p:cond>
              </p:prevCondLst>
              <p:nextCondLst>
                <p:cond evt="onNext" delay="0">
                  <p:tgtEl>
                    <p:sldTgt/>
                  </p:tgtEl>
                </p:cond>
              </p:nextCondLst>
            </p:seq>
            <p:audio>
              <p:cMediaNode vol="37755">
                <p:cTn id="1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12" name="Freeform 12"/>
          <p:cNvSpPr/>
          <p:nvPr/>
        </p:nvSpPr>
        <p:spPr>
          <a:xfrm>
            <a:off x="304800" y="8420100"/>
            <a:ext cx="1752600" cy="1468231"/>
          </a:xfrm>
          <a:custGeom>
            <a:avLst/>
            <a:gdLst/>
            <a:ahLst/>
            <a:cxnLst/>
            <a:rect l="l" t="t" r="r" b="b"/>
            <a:pathLst>
              <a:path w="1985459" h="1620631">
                <a:moveTo>
                  <a:pt x="0" y="0"/>
                </a:moveTo>
                <a:lnTo>
                  <a:pt x="1985460" y="0"/>
                </a:lnTo>
                <a:lnTo>
                  <a:pt x="1985460" y="1620632"/>
                </a:lnTo>
                <a:lnTo>
                  <a:pt x="0" y="1620632"/>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sp>
      <p:sp>
        <p:nvSpPr>
          <p:cNvPr id="16" name="Freeform 16"/>
          <p:cNvSpPr/>
          <p:nvPr/>
        </p:nvSpPr>
        <p:spPr>
          <a:xfrm>
            <a:off x="15925800" y="479881"/>
            <a:ext cx="1823408" cy="1541609"/>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6">
              <a:extLst>
                <a:ext uri="{96DAC541-7B7A-43D3-8B79-37D633B846F1}">
                  <asvg:svgBlip xmlns="" xmlns:asvg="http://schemas.microsoft.com/office/drawing/2016/SVG/main" r:embed="rId11"/>
                </a:ext>
              </a:extLst>
            </a:blip>
            <a:stretch>
              <a:fillRect/>
            </a:stretch>
          </a:blipFill>
        </p:spPr>
      </p:sp>
      <p:sp>
        <p:nvSpPr>
          <p:cNvPr id="17" name="TextBox 17"/>
          <p:cNvSpPr txBox="1"/>
          <p:nvPr/>
        </p:nvSpPr>
        <p:spPr>
          <a:xfrm>
            <a:off x="5181600" y="479881"/>
            <a:ext cx="8137265" cy="1411220"/>
          </a:xfrm>
          <a:prstGeom prst="rect">
            <a:avLst/>
          </a:prstGeom>
        </p:spPr>
        <p:txBody>
          <a:bodyPr lIns="0" tIns="0" rIns="0" bIns="0" rtlCol="0" anchor="t">
            <a:spAutoFit/>
          </a:bodyPr>
          <a:lstStyle/>
          <a:p>
            <a:pPr lvl="0" algn="ctr">
              <a:lnSpc>
                <a:spcPts val="12653"/>
              </a:lnSpc>
            </a:pPr>
            <a:r>
              <a:rPr lang="en-US" sz="6500" b="1" dirty="0">
                <a:solidFill>
                  <a:schemeClr val="tx2"/>
                </a:solidFill>
                <a:latin typeface="Arial" panose="020B0604020202020204" pitchFamily="34" charset="0"/>
                <a:cs typeface="Arial" panose="020B0604020202020204" pitchFamily="34" charset="0"/>
              </a:rPr>
              <a:t>KHỞI ĐỘNG</a:t>
            </a:r>
          </a:p>
        </p:txBody>
      </p:sp>
      <p:sp>
        <p:nvSpPr>
          <p:cNvPr id="32" name="Rectangle 31"/>
          <p:cNvSpPr/>
          <p:nvPr/>
        </p:nvSpPr>
        <p:spPr>
          <a:xfrm>
            <a:off x="1820732" y="2476500"/>
            <a:ext cx="14859000" cy="4708981"/>
          </a:xfrm>
          <a:prstGeom prst="rect">
            <a:avLst/>
          </a:prstGeom>
        </p:spPr>
        <p:txBody>
          <a:bodyPr wrap="square">
            <a:spAutoFit/>
          </a:bodyPr>
          <a:lstStyle/>
          <a:p>
            <a:pPr algn="just">
              <a:lnSpc>
                <a:spcPct val="150000"/>
              </a:lnSpc>
              <a:spcAft>
                <a:spcPts val="0"/>
              </a:spcAft>
            </a:pPr>
            <a:r>
              <a:rPr lang="vi-VN" sz="4000">
                <a:ea typeface="Calibri" panose="020F0502020204030204" pitchFamily="34" charset="0"/>
                <a:cs typeface="Arial" panose="020B0604020202020204" pitchFamily="34" charset="0"/>
              </a:rPr>
              <a:t>Một xe máy khởi hành tử một địa điểm ở Hà Nội đi Thanh Hóa lúc 6 giờ với vận tốc 40 km/h. Sau đó 1 giờ, một ô tô cũng xuất phát từ điểm khởi hành của xe máy để đi Thanh Hóa với vận tốc 60 km/h và đi cùng tuyến đường với xe máy. Hỏi vào lúc mấy giờ thì ô tô đuổi kịp xe máy?</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2" name="Picture 1"/>
          <p:cNvPicPr>
            <a:picLocks noChangeAspect="1"/>
          </p:cNvPicPr>
          <p:nvPr/>
        </p:nvPicPr>
        <p:blipFill>
          <a:blip r:embed="rId12"/>
          <a:stretch>
            <a:fillRect/>
          </a:stretch>
        </p:blipFill>
        <p:spPr>
          <a:xfrm>
            <a:off x="14020800" y="7471326"/>
            <a:ext cx="2043557" cy="2398958"/>
          </a:xfrm>
          <a:prstGeom prst="rect">
            <a:avLst/>
          </a:prstGeom>
        </p:spPr>
      </p:pic>
    </p:spTree>
    <p:extLst>
      <p:ext uri="{BB962C8B-B14F-4D97-AF65-F5344CB8AC3E}">
        <p14:creationId xmlns:p14="http://schemas.microsoft.com/office/powerpoint/2010/main" val="81543004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anim calcmode="lin" valueType="num">
                                      <p:cBhvr>
                                        <p:cTn id="13" dur="500" fill="hold"/>
                                        <p:tgtEl>
                                          <p:spTgt spid="32"/>
                                        </p:tgtEl>
                                        <p:attrNameLst>
                                          <p:attrName>ppt_x</p:attrName>
                                        </p:attrNameLst>
                                      </p:cBhvr>
                                      <p:tavLst>
                                        <p:tav tm="0">
                                          <p:val>
                                            <p:strVal val="#ppt_x"/>
                                          </p:val>
                                        </p:tav>
                                        <p:tav tm="100000">
                                          <p:val>
                                            <p:strVal val="#ppt_x"/>
                                          </p:val>
                                        </p:tav>
                                      </p:tavLst>
                                    </p:anim>
                                    <p:anim calcmode="lin" valueType="num">
                                      <p:cBhvr>
                                        <p:cTn id="14" dur="500" fill="hold"/>
                                        <p:tgtEl>
                                          <p:spTgt spid="3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550629" y="-964022"/>
            <a:ext cx="18838630" cy="7030764"/>
          </a:xfrm>
          <a:prstGeom prst="rect">
            <a:avLst/>
          </a:prstGeom>
        </p:spPr>
      </p:pic>
      <p:sp>
        <p:nvSpPr>
          <p:cNvPr id="5" name="TextBox 4"/>
          <p:cNvSpPr txBox="1"/>
          <p:nvPr/>
        </p:nvSpPr>
        <p:spPr>
          <a:xfrm>
            <a:off x="2743200" y="1371036"/>
            <a:ext cx="12737050" cy="2862322"/>
          </a:xfrm>
          <a:prstGeom prst="rect">
            <a:avLst/>
          </a:prstGeom>
          <a:noFill/>
        </p:spPr>
        <p:txBody>
          <a:bodyPr wrap="square" rtlCol="0">
            <a:spAutoFit/>
          </a:bodyPr>
          <a:lstStyle/>
          <a:p>
            <a:pPr algn="just" defTabSz="1371600">
              <a:lnSpc>
                <a:spcPct val="150000"/>
              </a:lnSpc>
            </a:pPr>
            <a:r>
              <a:rPr lang="vi-VN" sz="4000" b="1">
                <a:solidFill>
                  <a:srgbClr val="1F497D"/>
                </a:solidFill>
                <a:cs typeface="Arial" panose="020B0604020202020204" pitchFamily="34" charset="0"/>
                <a:sym typeface="Arial"/>
              </a:rPr>
              <a:t>Câu 1. Xe thứ hai đi chậm hơn xe thứ nhất 15 km/h. Nếu gọi vận tốc xe thứ hai là x (km/h) thì vận tốc xe thứ nhất là:</a:t>
            </a:r>
            <a:endParaRPr lang="en-US" sz="4000" dirty="0">
              <a:solidFill>
                <a:srgbClr val="1F497D"/>
              </a:solidFill>
              <a:latin typeface="Arial" panose="020B0604020202020204" pitchFamily="34" charset="0"/>
              <a:cs typeface="Arial" panose="020B0604020202020204" pitchFamily="34" charset="0"/>
              <a:sym typeface="Arial"/>
            </a:endParaRPr>
          </a:p>
        </p:txBody>
      </p:sp>
      <p:pic>
        <p:nvPicPr>
          <p:cNvPr id="6" name="Picture 5" descr="1456.png"/>
          <p:cNvPicPr>
            <a:picLocks noChangeAspect="1"/>
          </p:cNvPicPr>
          <p:nvPr/>
        </p:nvPicPr>
        <p:blipFill>
          <a:blip r:embed="rId6" cstate="print"/>
          <a:stretch>
            <a:fillRect/>
          </a:stretch>
        </p:blipFill>
        <p:spPr>
          <a:xfrm>
            <a:off x="4572001" y="4914900"/>
            <a:ext cx="5269834" cy="863160"/>
          </a:xfrm>
          <a:prstGeom prst="rect">
            <a:avLst/>
          </a:prstGeom>
        </p:spPr>
      </p:pic>
      <p:sp>
        <p:nvSpPr>
          <p:cNvPr id="7" name="Oval 6"/>
          <p:cNvSpPr/>
          <p:nvPr/>
        </p:nvSpPr>
        <p:spPr>
          <a:xfrm>
            <a:off x="3206033" y="75438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pic>
        <p:nvPicPr>
          <p:cNvPr id="8" name="Picture 7" descr="1456.png"/>
          <p:cNvPicPr>
            <a:picLocks noChangeAspect="1"/>
          </p:cNvPicPr>
          <p:nvPr/>
        </p:nvPicPr>
        <p:blipFill>
          <a:blip r:embed="rId6" cstate="print"/>
          <a:stretch>
            <a:fillRect/>
          </a:stretch>
        </p:blipFill>
        <p:spPr>
          <a:xfrm>
            <a:off x="4571999" y="6312586"/>
            <a:ext cx="5269834" cy="863160"/>
          </a:xfrm>
          <a:prstGeom prst="rect">
            <a:avLst/>
          </a:prstGeom>
        </p:spPr>
      </p:pic>
      <p:pic>
        <p:nvPicPr>
          <p:cNvPr id="9" name="Picture 8" descr="1456.png"/>
          <p:cNvPicPr>
            <a:picLocks noChangeAspect="1"/>
          </p:cNvPicPr>
          <p:nvPr/>
        </p:nvPicPr>
        <p:blipFill>
          <a:blip r:embed="rId6" cstate="print"/>
          <a:stretch>
            <a:fillRect/>
          </a:stretch>
        </p:blipFill>
        <p:spPr>
          <a:xfrm>
            <a:off x="4572000" y="7658100"/>
            <a:ext cx="5269832" cy="863160"/>
          </a:xfrm>
          <a:prstGeom prst="rect">
            <a:avLst/>
          </a:prstGeom>
        </p:spPr>
      </p:pic>
      <p:pic>
        <p:nvPicPr>
          <p:cNvPr id="10" name="Picture 9" descr="1456.png"/>
          <p:cNvPicPr>
            <a:picLocks noChangeAspect="1"/>
          </p:cNvPicPr>
          <p:nvPr/>
        </p:nvPicPr>
        <p:blipFill>
          <a:blip r:embed="rId6" cstate="print"/>
          <a:stretch>
            <a:fillRect/>
          </a:stretch>
        </p:blipFill>
        <p:spPr>
          <a:xfrm>
            <a:off x="4572001" y="9029700"/>
            <a:ext cx="5269834" cy="863160"/>
          </a:xfrm>
          <a:prstGeom prst="rect">
            <a:avLst/>
          </a:prstGeom>
        </p:spPr>
      </p:pic>
      <p:sp>
        <p:nvSpPr>
          <p:cNvPr id="11" name="Oval 10"/>
          <p:cNvSpPr/>
          <p:nvPr/>
        </p:nvSpPr>
        <p:spPr>
          <a:xfrm>
            <a:off x="3200400" y="4864463"/>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sp>
        <p:nvSpPr>
          <p:cNvPr id="12" name="Oval 11"/>
          <p:cNvSpPr/>
          <p:nvPr/>
        </p:nvSpPr>
        <p:spPr>
          <a:xfrm>
            <a:off x="3200400" y="61722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sp>
        <p:nvSpPr>
          <p:cNvPr id="13" name="Oval 12"/>
          <p:cNvSpPr/>
          <p:nvPr/>
        </p:nvSpPr>
        <p:spPr>
          <a:xfrm>
            <a:off x="3200400" y="8883596"/>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4000">
              <a:solidFill>
                <a:prstClr val="black"/>
              </a:solidFill>
              <a:latin typeface="Arial" panose="020B0604020202020204" pitchFamily="34" charset="0"/>
              <a:cs typeface="Arial" panose="020B0604020202020204" pitchFamily="34" charset="0"/>
              <a:sym typeface="Arial"/>
            </a:endParaRPr>
          </a:p>
        </p:txBody>
      </p:sp>
      <p:sp>
        <p:nvSpPr>
          <p:cNvPr id="14" name="TextBox 13"/>
          <p:cNvSpPr txBox="1"/>
          <p:nvPr/>
        </p:nvSpPr>
        <p:spPr>
          <a:xfrm>
            <a:off x="3428337" y="7703820"/>
            <a:ext cx="685800" cy="707886"/>
          </a:xfrm>
          <a:prstGeom prst="rect">
            <a:avLst/>
          </a:prstGeom>
          <a:noFill/>
        </p:spPr>
        <p:txBody>
          <a:bodyPr wrap="square" rtlCol="0">
            <a:spAutoFit/>
          </a:bodyPr>
          <a:lstStyle/>
          <a:p>
            <a:pPr defTabSz="1371600">
              <a:defRPr/>
            </a:pPr>
            <a:r>
              <a:rPr lang="en-US" sz="4000" b="1" smtClean="0">
                <a:solidFill>
                  <a:prstClr val="black"/>
                </a:solidFill>
                <a:latin typeface="Arial" panose="020B0604020202020204" pitchFamily="34" charset="0"/>
                <a:cs typeface="Arial" panose="020B0604020202020204" pitchFamily="34" charset="0"/>
                <a:sym typeface="Arial"/>
              </a:rPr>
              <a:t>C</a:t>
            </a:r>
            <a:endParaRPr lang="en-US" sz="4000" b="1" dirty="0">
              <a:solidFill>
                <a:prstClr val="black"/>
              </a:solidFill>
              <a:latin typeface="Arial" panose="020B0604020202020204" pitchFamily="34" charset="0"/>
              <a:cs typeface="Arial" panose="020B0604020202020204" pitchFamily="34" charset="0"/>
              <a:sym typeface="Arial"/>
            </a:endParaRPr>
          </a:p>
        </p:txBody>
      </p:sp>
      <p:sp>
        <p:nvSpPr>
          <p:cNvPr id="15" name="TextBox 14"/>
          <p:cNvSpPr txBox="1"/>
          <p:nvPr/>
        </p:nvSpPr>
        <p:spPr>
          <a:xfrm>
            <a:off x="3438606" y="9043616"/>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D</a:t>
            </a:r>
          </a:p>
        </p:txBody>
      </p:sp>
      <p:sp>
        <p:nvSpPr>
          <p:cNvPr id="16" name="TextBox 15"/>
          <p:cNvSpPr txBox="1"/>
          <p:nvPr/>
        </p:nvSpPr>
        <p:spPr>
          <a:xfrm>
            <a:off x="3468424" y="5008581"/>
            <a:ext cx="685800" cy="707886"/>
          </a:xfrm>
          <a:prstGeom prst="rect">
            <a:avLst/>
          </a:prstGeom>
          <a:noFill/>
        </p:spPr>
        <p:txBody>
          <a:bodyPr wrap="square" rtlCol="0">
            <a:spAutoFit/>
          </a:bodyPr>
          <a:lstStyle/>
          <a:p>
            <a:pPr defTabSz="1371600">
              <a:defRPr/>
            </a:pPr>
            <a:r>
              <a:rPr lang="en-US" sz="4000" b="1" smtClean="0">
                <a:solidFill>
                  <a:prstClr val="black"/>
                </a:solidFill>
                <a:latin typeface="Arial" panose="020B0604020202020204" pitchFamily="34" charset="0"/>
                <a:cs typeface="Arial" panose="020B0604020202020204" pitchFamily="34" charset="0"/>
                <a:sym typeface="Arial"/>
              </a:rPr>
              <a:t>A</a:t>
            </a:r>
            <a:endParaRPr lang="en-US" sz="4000" b="1" dirty="0">
              <a:solidFill>
                <a:prstClr val="black"/>
              </a:solidFill>
              <a:latin typeface="Arial" panose="020B0604020202020204" pitchFamily="34" charset="0"/>
              <a:cs typeface="Arial" panose="020B0604020202020204" pitchFamily="34" charset="0"/>
              <a:sym typeface="Arial"/>
            </a:endParaRPr>
          </a:p>
        </p:txBody>
      </p:sp>
      <p:sp>
        <p:nvSpPr>
          <p:cNvPr id="17" name="TextBox 16"/>
          <p:cNvSpPr txBox="1"/>
          <p:nvPr/>
        </p:nvSpPr>
        <p:spPr>
          <a:xfrm>
            <a:off x="3438606" y="6332220"/>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B</a:t>
            </a:r>
          </a:p>
        </p:txBody>
      </p:sp>
      <p:sp>
        <p:nvSpPr>
          <p:cNvPr id="18" name="TextBox 17"/>
          <p:cNvSpPr txBox="1"/>
          <p:nvPr/>
        </p:nvSpPr>
        <p:spPr>
          <a:xfrm>
            <a:off x="4747648" y="4931162"/>
            <a:ext cx="4914900" cy="707886"/>
          </a:xfrm>
          <a:prstGeom prst="rect">
            <a:avLst/>
          </a:prstGeom>
          <a:noFill/>
        </p:spPr>
        <p:txBody>
          <a:bodyPr wrap="square" rtlCol="0">
            <a:spAutoFit/>
          </a:bodyPr>
          <a:lstStyle/>
          <a:p>
            <a:pPr algn="ctr" defTabSz="1371600"/>
            <a:r>
              <a:rPr lang="en-US" sz="4000" smtClean="0">
                <a:solidFill>
                  <a:srgbClr val="002060"/>
                </a:solidFill>
                <a:latin typeface="Arial" panose="020B0604020202020204" pitchFamily="34" charset="0"/>
                <a:cs typeface="Arial" panose="020B0604020202020204" pitchFamily="34" charset="0"/>
                <a:sym typeface="Arial"/>
              </a:rPr>
              <a:t>x – 15 </a:t>
            </a:r>
            <a:r>
              <a:rPr lang="en-US" sz="4000">
                <a:solidFill>
                  <a:srgbClr val="002060"/>
                </a:solidFill>
                <a:latin typeface="Arial" panose="020B0604020202020204" pitchFamily="34" charset="0"/>
                <a:cs typeface="Arial" panose="020B0604020202020204" pitchFamily="34" charset="0"/>
                <a:sym typeface="Arial"/>
              </a:rPr>
              <a:t>(km/h)</a:t>
            </a:r>
            <a:endParaRPr lang="en-US" sz="4000" dirty="0">
              <a:solidFill>
                <a:srgbClr val="002060"/>
              </a:solidFill>
              <a:latin typeface="Arial" panose="020B0604020202020204" pitchFamily="34" charset="0"/>
              <a:cs typeface="Arial" panose="020B0604020202020204" pitchFamily="34" charset="0"/>
              <a:sym typeface="Arial"/>
            </a:endParaRPr>
          </a:p>
        </p:txBody>
      </p:sp>
      <p:sp>
        <p:nvSpPr>
          <p:cNvPr id="19" name="TextBox 18"/>
          <p:cNvSpPr txBox="1"/>
          <p:nvPr/>
        </p:nvSpPr>
        <p:spPr>
          <a:xfrm>
            <a:off x="4524400" y="6370796"/>
            <a:ext cx="5257800" cy="707886"/>
          </a:xfrm>
          <a:prstGeom prst="rect">
            <a:avLst/>
          </a:prstGeom>
          <a:noFill/>
        </p:spPr>
        <p:txBody>
          <a:bodyPr wrap="square" rtlCol="0">
            <a:spAutoFit/>
          </a:bodyPr>
          <a:lstStyle/>
          <a:p>
            <a:pPr algn="ctr" defTabSz="1371600"/>
            <a:r>
              <a:rPr lang="en-US" sz="4000" kern="0">
                <a:solidFill>
                  <a:srgbClr val="002060"/>
                </a:solidFill>
                <a:latin typeface="Arial"/>
                <a:cs typeface="Arial"/>
                <a:sym typeface="Arial"/>
              </a:rPr>
              <a:t>15x (km/h)</a:t>
            </a:r>
            <a:endParaRPr lang="en-US" sz="4000" kern="0" dirty="0">
              <a:solidFill>
                <a:srgbClr val="002060"/>
              </a:solidFill>
              <a:latin typeface="Arial"/>
              <a:cs typeface="Arial"/>
              <a:sym typeface="Arial"/>
            </a:endParaRPr>
          </a:p>
        </p:txBody>
      </p:sp>
      <p:sp>
        <p:nvSpPr>
          <p:cNvPr id="20" name="TextBox 19"/>
          <p:cNvSpPr txBox="1"/>
          <p:nvPr/>
        </p:nvSpPr>
        <p:spPr>
          <a:xfrm>
            <a:off x="4747648" y="7727156"/>
            <a:ext cx="4914900" cy="707886"/>
          </a:xfrm>
          <a:prstGeom prst="rect">
            <a:avLst/>
          </a:prstGeom>
          <a:noFill/>
        </p:spPr>
        <p:txBody>
          <a:bodyPr wrap="square" rtlCol="0">
            <a:spAutoFit/>
          </a:bodyPr>
          <a:lstStyle/>
          <a:p>
            <a:pPr algn="ctr" defTabSz="1371600">
              <a:defRPr/>
            </a:pPr>
            <a:r>
              <a:rPr lang="en-US" sz="4000" smtClean="0">
                <a:solidFill>
                  <a:srgbClr val="002060"/>
                </a:solidFill>
                <a:latin typeface="Arial" panose="020B0604020202020204" pitchFamily="34" charset="0"/>
                <a:cs typeface="Arial" panose="020B0604020202020204" pitchFamily="34" charset="0"/>
                <a:sym typeface="Arial"/>
              </a:rPr>
              <a:t>x + 15 </a:t>
            </a:r>
            <a:r>
              <a:rPr lang="en-US" sz="4000">
                <a:solidFill>
                  <a:srgbClr val="002060"/>
                </a:solidFill>
                <a:latin typeface="Arial" panose="020B0604020202020204" pitchFamily="34" charset="0"/>
                <a:cs typeface="Arial" panose="020B0604020202020204" pitchFamily="34" charset="0"/>
                <a:sym typeface="Arial"/>
              </a:rPr>
              <a:t>(km/h)</a:t>
            </a:r>
            <a:endParaRPr lang="en-US" sz="4000" dirty="0">
              <a:solidFill>
                <a:srgbClr val="002060"/>
              </a:solidFill>
              <a:latin typeface="Arial" panose="020B0604020202020204" pitchFamily="34" charset="0"/>
              <a:cs typeface="Arial" panose="020B0604020202020204" pitchFamily="34" charset="0"/>
              <a:sym typeface="Arial"/>
            </a:endParaRPr>
          </a:p>
        </p:txBody>
      </p:sp>
      <p:sp>
        <p:nvSpPr>
          <p:cNvPr id="21" name="TextBox 20"/>
          <p:cNvSpPr txBox="1"/>
          <p:nvPr/>
        </p:nvSpPr>
        <p:spPr>
          <a:xfrm>
            <a:off x="4747648" y="9053036"/>
            <a:ext cx="4914900" cy="707886"/>
          </a:xfrm>
          <a:prstGeom prst="rect">
            <a:avLst/>
          </a:prstGeom>
          <a:noFill/>
        </p:spPr>
        <p:txBody>
          <a:bodyPr wrap="square" rtlCol="0">
            <a:spAutoFit/>
          </a:bodyPr>
          <a:lstStyle/>
          <a:p>
            <a:pPr algn="ctr" defTabSz="1371600">
              <a:defRPr/>
            </a:pPr>
            <a:r>
              <a:rPr lang="en-US" sz="4000" smtClean="0">
                <a:solidFill>
                  <a:srgbClr val="002060"/>
                </a:solidFill>
                <a:latin typeface="Arial" panose="020B0604020202020204" pitchFamily="34" charset="0"/>
                <a:cs typeface="Arial" panose="020B0604020202020204" pitchFamily="34" charset="0"/>
                <a:sym typeface="Arial"/>
              </a:rPr>
              <a:t>15 ∶ x </a:t>
            </a:r>
            <a:r>
              <a:rPr lang="en-US" sz="4000">
                <a:solidFill>
                  <a:srgbClr val="002060"/>
                </a:solidFill>
                <a:latin typeface="Arial" panose="020B0604020202020204" pitchFamily="34" charset="0"/>
                <a:cs typeface="Arial" panose="020B0604020202020204" pitchFamily="34" charset="0"/>
                <a:sym typeface="Arial"/>
              </a:rPr>
              <a:t>(km/h)</a:t>
            </a:r>
            <a:endParaRPr lang="en-US" sz="4000" dirty="0">
              <a:solidFill>
                <a:srgbClr val="002060"/>
              </a:solidFill>
              <a:latin typeface="Arial" panose="020B0604020202020204" pitchFamily="34" charset="0"/>
              <a:cs typeface="Arial" panose="020B0604020202020204" pitchFamily="34" charset="0"/>
              <a:sym typeface="Arial"/>
            </a:endParaRPr>
          </a:p>
        </p:txBody>
      </p:sp>
      <p:pic>
        <p:nvPicPr>
          <p:cNvPr id="25" name="Picture 14" descr="kim phut"/>
          <p:cNvPicPr>
            <a:picLocks noChangeAspect="1" noChangeArrowheads="1"/>
          </p:cNvPicPr>
          <p:nvPr/>
        </p:nvPicPr>
        <p:blipFill>
          <a:blip r:embed="rId7" cstate="print"/>
          <a:srcRect/>
          <a:stretch>
            <a:fillRect/>
          </a:stretch>
        </p:blipFill>
        <p:spPr bwMode="auto">
          <a:xfrm>
            <a:off x="12040264" y="7615660"/>
            <a:ext cx="1714500" cy="1613648"/>
          </a:xfrm>
          <a:prstGeom prst="rect">
            <a:avLst/>
          </a:prstGeom>
          <a:noFill/>
          <a:ln w="9525">
            <a:noFill/>
            <a:miter lim="800000"/>
            <a:headEnd/>
            <a:tailEnd/>
          </a:ln>
        </p:spPr>
      </p:pic>
      <p:pic>
        <p:nvPicPr>
          <p:cNvPr id="22" name="Picture 21" descr="dongho1"/>
          <p:cNvPicPr>
            <a:picLocks noChangeAspect="1" noChangeArrowheads="1"/>
          </p:cNvPicPr>
          <p:nvPr/>
        </p:nvPicPr>
        <p:blipFill>
          <a:blip r:embed="rId8" cstate="print"/>
          <a:srcRect/>
          <a:stretch>
            <a:fillRect/>
          </a:stretch>
        </p:blipFill>
        <p:spPr bwMode="auto">
          <a:xfrm>
            <a:off x="11583064" y="6929860"/>
            <a:ext cx="2628900" cy="2652860"/>
          </a:xfrm>
          <a:prstGeom prst="rect">
            <a:avLst/>
          </a:prstGeom>
          <a:noFill/>
        </p:spPr>
      </p:pic>
      <p:sp>
        <p:nvSpPr>
          <p:cNvPr id="26" name="Cloud 25"/>
          <p:cNvSpPr/>
          <p:nvPr/>
        </p:nvSpPr>
        <p:spPr>
          <a:xfrm>
            <a:off x="13297562" y="5672560"/>
            <a:ext cx="2731168" cy="17145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1371600">
              <a:defRPr/>
            </a:pPr>
            <a:r>
              <a:rPr lang="en-US" sz="4000" dirty="0">
                <a:solidFill>
                  <a:srgbClr val="FF0000"/>
                </a:solidFill>
                <a:latin typeface="Arial" panose="020B0604020202020204" pitchFamily="34" charset="0"/>
                <a:cs typeface="Arial" panose="020B0604020202020204" pitchFamily="34" charset="0"/>
                <a:sym typeface="Arial"/>
              </a:rPr>
              <a:t>HẾT GIỜ</a:t>
            </a:r>
          </a:p>
        </p:txBody>
      </p:sp>
      <p:pic>
        <p:nvPicPr>
          <p:cNvPr id="24" name="Picture 23" descr="1.png"/>
          <p:cNvPicPr>
            <a:picLocks noChangeAspect="1"/>
          </p:cNvPicPr>
          <p:nvPr/>
        </p:nvPicPr>
        <p:blipFill>
          <a:blip r:embed="rId9" cstate="print"/>
          <a:stretch>
            <a:fillRect/>
          </a:stretch>
        </p:blipFill>
        <p:spPr>
          <a:xfrm>
            <a:off x="13397452" y="3540213"/>
            <a:ext cx="1629024" cy="1843490"/>
          </a:xfrm>
          <a:prstGeom prst="rect">
            <a:avLst/>
          </a:prstGeom>
        </p:spPr>
      </p:pic>
      <p:pic>
        <p:nvPicPr>
          <p:cNvPr id="27" name="Picture 26" descr="fd2eb0da63d7a14861647a759c721ae2.png">
            <a:hlinkClick r:id="rId10" action="ppaction://hlinksldjump"/>
          </p:cNvPr>
          <p:cNvPicPr>
            <a:picLocks noChangeAspect="1"/>
          </p:cNvPicPr>
          <p:nvPr/>
        </p:nvPicPr>
        <p:blipFill>
          <a:blip r:embed="rId11" cstate="print"/>
          <a:stretch>
            <a:fillRect/>
          </a:stretch>
        </p:blipFill>
        <p:spPr>
          <a:xfrm>
            <a:off x="16002000" y="8489097"/>
            <a:ext cx="2057400" cy="1714498"/>
          </a:xfrm>
          <a:prstGeom prst="rect">
            <a:avLst/>
          </a:prstGeom>
        </p:spPr>
      </p:pic>
      <p:pic>
        <p:nvPicPr>
          <p:cNvPr id="28" name="Picture 27" descr="1.png"/>
          <p:cNvPicPr>
            <a:picLocks noChangeAspect="1"/>
          </p:cNvPicPr>
          <p:nvPr/>
        </p:nvPicPr>
        <p:blipFill>
          <a:blip r:embed="rId9" cstate="print"/>
          <a:stretch>
            <a:fillRect/>
          </a:stretch>
        </p:blipFill>
        <p:spPr>
          <a:xfrm flipH="1">
            <a:off x="16002001" y="7533450"/>
            <a:ext cx="2650210" cy="2670144"/>
          </a:xfrm>
          <a:prstGeom prst="rect">
            <a:avLst/>
          </a:prstGeom>
        </p:spPr>
      </p:pic>
    </p:spTree>
    <p:extLst>
      <p:ext uri="{BB962C8B-B14F-4D97-AF65-F5344CB8AC3E}">
        <p14:creationId xmlns:p14="http://schemas.microsoft.com/office/powerpoint/2010/main" val="245059198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550629" y="-964022"/>
            <a:ext cx="18838630" cy="7030764"/>
          </a:xfrm>
          <a:prstGeom prst="rect">
            <a:avLst/>
          </a:prstGeom>
        </p:spPr>
      </p:pic>
      <p:sp>
        <p:nvSpPr>
          <p:cNvPr id="5" name="TextBox 4"/>
          <p:cNvSpPr txBox="1"/>
          <p:nvPr/>
        </p:nvSpPr>
        <p:spPr>
          <a:xfrm>
            <a:off x="2895600" y="1085314"/>
            <a:ext cx="12420600" cy="3600986"/>
          </a:xfrm>
          <a:prstGeom prst="rect">
            <a:avLst/>
          </a:prstGeom>
          <a:noFill/>
        </p:spPr>
        <p:txBody>
          <a:bodyPr wrap="square" rtlCol="0">
            <a:spAutoFit/>
          </a:bodyPr>
          <a:lstStyle/>
          <a:p>
            <a:pPr algn="just" defTabSz="1371600">
              <a:lnSpc>
                <a:spcPct val="150000"/>
              </a:lnSpc>
            </a:pPr>
            <a:r>
              <a:rPr lang="vi-VN" sz="3800" b="1" smtClean="0">
                <a:solidFill>
                  <a:srgbClr val="1F497D"/>
                </a:solidFill>
                <a:cs typeface="Arial" panose="020B0604020202020204" pitchFamily="34" charset="0"/>
                <a:sym typeface="Arial"/>
              </a:rPr>
              <a:t>Câu </a:t>
            </a:r>
            <a:r>
              <a:rPr lang="vi-VN" sz="3800" b="1">
                <a:solidFill>
                  <a:srgbClr val="1F497D"/>
                </a:solidFill>
                <a:cs typeface="Arial" panose="020B0604020202020204" pitchFamily="34" charset="0"/>
                <a:sym typeface="Arial"/>
              </a:rPr>
              <a:t>2. Xe máy và ô tô cùng đi trên một con đường, biết vận tốc của xe máy là x (km/h) và mỗi giờ ô tô lại đi nhanh hơn xe máy 20 km. Công thức tính vận tốc ô tô là:</a:t>
            </a:r>
            <a:endParaRPr lang="vi-VN" sz="3800" b="1">
              <a:solidFill>
                <a:srgbClr val="1F497D"/>
              </a:solidFill>
              <a:cs typeface="Arial" panose="020B0604020202020204" pitchFamily="34" charset="0"/>
              <a:sym typeface="Arial"/>
            </a:endParaRPr>
          </a:p>
        </p:txBody>
      </p:sp>
      <p:pic>
        <p:nvPicPr>
          <p:cNvPr id="6" name="Picture 5" descr="1456.png"/>
          <p:cNvPicPr>
            <a:picLocks noChangeAspect="1"/>
          </p:cNvPicPr>
          <p:nvPr/>
        </p:nvPicPr>
        <p:blipFill>
          <a:blip r:embed="rId6" cstate="print"/>
          <a:stretch>
            <a:fillRect/>
          </a:stretch>
        </p:blipFill>
        <p:spPr>
          <a:xfrm>
            <a:off x="4572000" y="4914900"/>
            <a:ext cx="6900848" cy="863160"/>
          </a:xfrm>
          <a:prstGeom prst="rect">
            <a:avLst/>
          </a:prstGeom>
        </p:spPr>
      </p:pic>
      <p:sp>
        <p:nvSpPr>
          <p:cNvPr id="7" name="Oval 6"/>
          <p:cNvSpPr/>
          <p:nvPr/>
        </p:nvSpPr>
        <p:spPr>
          <a:xfrm>
            <a:off x="3200400" y="895019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pic>
        <p:nvPicPr>
          <p:cNvPr id="8" name="Picture 7" descr="1456.png"/>
          <p:cNvPicPr>
            <a:picLocks noChangeAspect="1"/>
          </p:cNvPicPr>
          <p:nvPr/>
        </p:nvPicPr>
        <p:blipFill>
          <a:blip r:embed="rId6" cstate="print"/>
          <a:stretch>
            <a:fillRect/>
          </a:stretch>
        </p:blipFill>
        <p:spPr>
          <a:xfrm>
            <a:off x="4572000" y="6172200"/>
            <a:ext cx="6900848" cy="863160"/>
          </a:xfrm>
          <a:prstGeom prst="rect">
            <a:avLst/>
          </a:prstGeom>
        </p:spPr>
      </p:pic>
      <p:pic>
        <p:nvPicPr>
          <p:cNvPr id="9" name="Picture 8" descr="1456.png"/>
          <p:cNvPicPr>
            <a:picLocks noChangeAspect="1"/>
          </p:cNvPicPr>
          <p:nvPr/>
        </p:nvPicPr>
        <p:blipFill>
          <a:blip r:embed="rId6" cstate="print"/>
          <a:stretch>
            <a:fillRect/>
          </a:stretch>
        </p:blipFill>
        <p:spPr>
          <a:xfrm>
            <a:off x="4587903" y="7658100"/>
            <a:ext cx="6884946" cy="863160"/>
          </a:xfrm>
          <a:prstGeom prst="rect">
            <a:avLst/>
          </a:prstGeom>
        </p:spPr>
      </p:pic>
      <p:pic>
        <p:nvPicPr>
          <p:cNvPr id="10" name="Picture 9" descr="1456.png"/>
          <p:cNvPicPr>
            <a:picLocks noChangeAspect="1"/>
          </p:cNvPicPr>
          <p:nvPr/>
        </p:nvPicPr>
        <p:blipFill>
          <a:blip r:embed="rId6" cstate="print"/>
          <a:stretch>
            <a:fillRect/>
          </a:stretch>
        </p:blipFill>
        <p:spPr>
          <a:xfrm>
            <a:off x="4572000" y="9029700"/>
            <a:ext cx="6900848" cy="863160"/>
          </a:xfrm>
          <a:prstGeom prst="rect">
            <a:avLst/>
          </a:prstGeom>
        </p:spPr>
      </p:pic>
      <p:sp>
        <p:nvSpPr>
          <p:cNvPr id="11" name="Oval 10"/>
          <p:cNvSpPr/>
          <p:nvPr/>
        </p:nvSpPr>
        <p:spPr>
          <a:xfrm>
            <a:off x="3200400" y="7575604"/>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sp>
        <p:nvSpPr>
          <p:cNvPr id="12" name="Oval 11"/>
          <p:cNvSpPr/>
          <p:nvPr/>
        </p:nvSpPr>
        <p:spPr>
          <a:xfrm>
            <a:off x="3200400" y="6185116"/>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sp>
        <p:nvSpPr>
          <p:cNvPr id="13" name="Oval 12"/>
          <p:cNvSpPr/>
          <p:nvPr/>
        </p:nvSpPr>
        <p:spPr>
          <a:xfrm>
            <a:off x="3222790" y="4816682"/>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4000">
              <a:solidFill>
                <a:prstClr val="black"/>
              </a:solidFill>
              <a:latin typeface="Arial" panose="020B0604020202020204" pitchFamily="34" charset="0"/>
              <a:cs typeface="Arial" panose="020B0604020202020204" pitchFamily="34" charset="0"/>
              <a:sym typeface="Arial"/>
            </a:endParaRPr>
          </a:p>
        </p:txBody>
      </p:sp>
      <p:sp>
        <p:nvSpPr>
          <p:cNvPr id="14" name="TextBox 13"/>
          <p:cNvSpPr txBox="1"/>
          <p:nvPr/>
        </p:nvSpPr>
        <p:spPr>
          <a:xfrm>
            <a:off x="3459480" y="9083814"/>
            <a:ext cx="685800" cy="707886"/>
          </a:xfrm>
          <a:prstGeom prst="rect">
            <a:avLst/>
          </a:prstGeom>
          <a:noFill/>
        </p:spPr>
        <p:txBody>
          <a:bodyPr wrap="square" rtlCol="0">
            <a:spAutoFit/>
          </a:bodyPr>
          <a:lstStyle/>
          <a:p>
            <a:pPr defTabSz="1371600">
              <a:defRPr/>
            </a:pPr>
            <a:r>
              <a:rPr lang="en-US" sz="4000" b="1">
                <a:solidFill>
                  <a:prstClr val="black"/>
                </a:solidFill>
                <a:latin typeface="Arial" panose="020B0604020202020204" pitchFamily="34" charset="0"/>
                <a:cs typeface="Arial" panose="020B0604020202020204" pitchFamily="34" charset="0"/>
                <a:sym typeface="Arial"/>
              </a:rPr>
              <a:t>D</a:t>
            </a:r>
            <a:endParaRPr lang="en-US" sz="4000" b="1" dirty="0">
              <a:solidFill>
                <a:prstClr val="black"/>
              </a:solidFill>
              <a:latin typeface="Arial" panose="020B0604020202020204" pitchFamily="34" charset="0"/>
              <a:cs typeface="Arial" panose="020B0604020202020204" pitchFamily="34" charset="0"/>
              <a:sym typeface="Arial"/>
            </a:endParaRPr>
          </a:p>
        </p:txBody>
      </p:sp>
      <p:sp>
        <p:nvSpPr>
          <p:cNvPr id="15" name="TextBox 14"/>
          <p:cNvSpPr txBox="1"/>
          <p:nvPr/>
        </p:nvSpPr>
        <p:spPr>
          <a:xfrm>
            <a:off x="3467292" y="4965546"/>
            <a:ext cx="685800" cy="707886"/>
          </a:xfrm>
          <a:prstGeom prst="rect">
            <a:avLst/>
          </a:prstGeom>
          <a:noFill/>
        </p:spPr>
        <p:txBody>
          <a:bodyPr wrap="square" rtlCol="0">
            <a:spAutoFit/>
          </a:bodyPr>
          <a:lstStyle/>
          <a:p>
            <a:pPr defTabSz="1371600">
              <a:defRPr/>
            </a:pPr>
            <a:r>
              <a:rPr lang="en-US" sz="4000" b="1">
                <a:solidFill>
                  <a:prstClr val="black"/>
                </a:solidFill>
                <a:latin typeface="Arial" panose="020B0604020202020204" pitchFamily="34" charset="0"/>
                <a:cs typeface="Arial" panose="020B0604020202020204" pitchFamily="34" charset="0"/>
                <a:sym typeface="Arial"/>
              </a:rPr>
              <a:t>A</a:t>
            </a:r>
            <a:endParaRPr lang="en-US" sz="4000" b="1" dirty="0">
              <a:solidFill>
                <a:prstClr val="black"/>
              </a:solidFill>
              <a:latin typeface="Arial" panose="020B0604020202020204" pitchFamily="34" charset="0"/>
              <a:cs typeface="Arial" panose="020B0604020202020204" pitchFamily="34" charset="0"/>
              <a:sym typeface="Arial"/>
            </a:endParaRPr>
          </a:p>
        </p:txBody>
      </p:sp>
      <p:sp>
        <p:nvSpPr>
          <p:cNvPr id="16" name="TextBox 15"/>
          <p:cNvSpPr txBox="1"/>
          <p:nvPr/>
        </p:nvSpPr>
        <p:spPr>
          <a:xfrm>
            <a:off x="3429000" y="7708566"/>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C</a:t>
            </a:r>
          </a:p>
        </p:txBody>
      </p:sp>
      <p:sp>
        <p:nvSpPr>
          <p:cNvPr id="17" name="TextBox 16"/>
          <p:cNvSpPr txBox="1"/>
          <p:nvPr/>
        </p:nvSpPr>
        <p:spPr>
          <a:xfrm>
            <a:off x="3444902" y="6333980"/>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B</a:t>
            </a:r>
          </a:p>
        </p:txBody>
      </p:sp>
      <p:sp>
        <p:nvSpPr>
          <p:cNvPr id="18" name="TextBox 17"/>
          <p:cNvSpPr txBox="1"/>
          <p:nvPr/>
        </p:nvSpPr>
        <p:spPr>
          <a:xfrm>
            <a:off x="5564974" y="4907392"/>
            <a:ext cx="4914900" cy="707886"/>
          </a:xfrm>
          <a:prstGeom prst="rect">
            <a:avLst/>
          </a:prstGeom>
          <a:noFill/>
        </p:spPr>
        <p:txBody>
          <a:bodyPr wrap="square" rtlCol="0">
            <a:spAutoFit/>
          </a:bodyPr>
          <a:lstStyle/>
          <a:p>
            <a:pPr algn="ctr" defTabSz="1371600"/>
            <a:r>
              <a:rPr lang="en-US" sz="4000" smtClean="0">
                <a:solidFill>
                  <a:srgbClr val="002060"/>
                </a:solidFill>
                <a:latin typeface="Arial" panose="020B0604020202020204" pitchFamily="34" charset="0"/>
                <a:cs typeface="Arial" panose="020B0604020202020204" pitchFamily="34" charset="0"/>
                <a:sym typeface="Arial"/>
              </a:rPr>
              <a:t>x – 20 </a:t>
            </a:r>
            <a:r>
              <a:rPr lang="en-US" sz="4000">
                <a:solidFill>
                  <a:srgbClr val="002060"/>
                </a:solidFill>
                <a:latin typeface="Arial" panose="020B0604020202020204" pitchFamily="34" charset="0"/>
                <a:cs typeface="Arial" panose="020B0604020202020204" pitchFamily="34" charset="0"/>
                <a:sym typeface="Arial"/>
              </a:rPr>
              <a:t>(km/h)</a:t>
            </a:r>
            <a:endParaRPr lang="en-US" sz="4000">
              <a:solidFill>
                <a:srgbClr val="002060"/>
              </a:solidFill>
              <a:latin typeface="Arial" panose="020B0604020202020204" pitchFamily="34" charset="0"/>
              <a:cs typeface="Arial" panose="020B0604020202020204" pitchFamily="34" charset="0"/>
              <a:sym typeface="Arial"/>
            </a:endParaRPr>
          </a:p>
        </p:txBody>
      </p:sp>
      <p:sp>
        <p:nvSpPr>
          <p:cNvPr id="19" name="TextBox 18"/>
          <p:cNvSpPr txBox="1"/>
          <p:nvPr/>
        </p:nvSpPr>
        <p:spPr>
          <a:xfrm>
            <a:off x="5564974" y="6238734"/>
            <a:ext cx="4914900" cy="707886"/>
          </a:xfrm>
          <a:prstGeom prst="rect">
            <a:avLst/>
          </a:prstGeom>
          <a:noFill/>
        </p:spPr>
        <p:txBody>
          <a:bodyPr wrap="square" rtlCol="0">
            <a:spAutoFit/>
          </a:bodyPr>
          <a:lstStyle/>
          <a:p>
            <a:pPr algn="ctr" defTabSz="1371600"/>
            <a:r>
              <a:rPr lang="en-US" sz="4000">
                <a:solidFill>
                  <a:srgbClr val="002060"/>
                </a:solidFill>
                <a:latin typeface="Arial" panose="020B0604020202020204" pitchFamily="34" charset="0"/>
                <a:cs typeface="Arial" panose="020B0604020202020204" pitchFamily="34" charset="0"/>
                <a:sym typeface="Arial"/>
              </a:rPr>
              <a:t>20x (km/h)</a:t>
            </a:r>
            <a:endParaRPr lang="en-US" sz="4000" dirty="0">
              <a:solidFill>
                <a:srgbClr val="002060"/>
              </a:solidFill>
              <a:latin typeface="Arial" panose="020B0604020202020204" pitchFamily="34" charset="0"/>
              <a:cs typeface="Arial" panose="020B0604020202020204" pitchFamily="34" charset="0"/>
              <a:sym typeface="Arial"/>
            </a:endParaRPr>
          </a:p>
        </p:txBody>
      </p:sp>
      <p:sp>
        <p:nvSpPr>
          <p:cNvPr id="20" name="TextBox 19"/>
          <p:cNvSpPr txBox="1"/>
          <p:nvPr/>
        </p:nvSpPr>
        <p:spPr>
          <a:xfrm>
            <a:off x="5564974" y="7704446"/>
            <a:ext cx="4914900" cy="707886"/>
          </a:xfrm>
          <a:prstGeom prst="rect">
            <a:avLst/>
          </a:prstGeom>
          <a:noFill/>
        </p:spPr>
        <p:txBody>
          <a:bodyPr wrap="square" rtlCol="0">
            <a:spAutoFit/>
          </a:bodyPr>
          <a:lstStyle/>
          <a:p>
            <a:pPr algn="ctr" defTabSz="1371600"/>
            <a:r>
              <a:rPr lang="en-US" sz="4000" smtClean="0">
                <a:solidFill>
                  <a:srgbClr val="002060"/>
                </a:solidFill>
                <a:latin typeface="Arial" panose="020B0604020202020204" pitchFamily="34" charset="0"/>
                <a:cs typeface="Arial" panose="020B0604020202020204" pitchFamily="34" charset="0"/>
                <a:sym typeface="Arial"/>
              </a:rPr>
              <a:t>20 – x </a:t>
            </a:r>
            <a:r>
              <a:rPr lang="en-US" sz="4000">
                <a:solidFill>
                  <a:srgbClr val="002060"/>
                </a:solidFill>
                <a:latin typeface="Arial" panose="020B0604020202020204" pitchFamily="34" charset="0"/>
                <a:cs typeface="Arial" panose="020B0604020202020204" pitchFamily="34" charset="0"/>
                <a:sym typeface="Arial"/>
              </a:rPr>
              <a:t>(km/h)</a:t>
            </a:r>
            <a:endParaRPr lang="en-US" sz="4000" dirty="0">
              <a:solidFill>
                <a:srgbClr val="002060"/>
              </a:solidFill>
              <a:latin typeface="Arial" panose="020B0604020202020204" pitchFamily="34" charset="0"/>
              <a:cs typeface="Arial" panose="020B0604020202020204" pitchFamily="34" charset="0"/>
              <a:sym typeface="Arial"/>
            </a:endParaRPr>
          </a:p>
        </p:txBody>
      </p:sp>
      <p:sp>
        <p:nvSpPr>
          <p:cNvPr id="21" name="TextBox 20"/>
          <p:cNvSpPr txBox="1"/>
          <p:nvPr/>
        </p:nvSpPr>
        <p:spPr>
          <a:xfrm>
            <a:off x="4527279" y="9105900"/>
            <a:ext cx="6945570" cy="707886"/>
          </a:xfrm>
          <a:prstGeom prst="rect">
            <a:avLst/>
          </a:prstGeom>
          <a:noFill/>
        </p:spPr>
        <p:txBody>
          <a:bodyPr wrap="square" rtlCol="0">
            <a:spAutoFit/>
          </a:bodyPr>
          <a:lstStyle/>
          <a:p>
            <a:pPr algn="ctr" defTabSz="1371600"/>
            <a:r>
              <a:rPr lang="en-US" sz="4000" smtClean="0">
                <a:solidFill>
                  <a:srgbClr val="002060"/>
                </a:solidFill>
                <a:latin typeface="Arial" panose="020B0604020202020204" pitchFamily="34" charset="0"/>
                <a:cs typeface="Arial" panose="020B0604020202020204" pitchFamily="34" charset="0"/>
                <a:sym typeface="Arial"/>
              </a:rPr>
              <a:t>20 + x </a:t>
            </a:r>
            <a:r>
              <a:rPr lang="en-US" sz="4000">
                <a:solidFill>
                  <a:srgbClr val="002060"/>
                </a:solidFill>
                <a:latin typeface="Arial" panose="020B0604020202020204" pitchFamily="34" charset="0"/>
                <a:cs typeface="Arial" panose="020B0604020202020204" pitchFamily="34" charset="0"/>
                <a:sym typeface="Arial"/>
              </a:rPr>
              <a:t>(km/h)</a:t>
            </a:r>
            <a:endParaRPr lang="en-US" sz="4000" dirty="0">
              <a:solidFill>
                <a:srgbClr val="002060"/>
              </a:solidFill>
              <a:latin typeface="Arial" panose="020B0604020202020204" pitchFamily="34" charset="0"/>
              <a:cs typeface="Arial" panose="020B0604020202020204" pitchFamily="34" charset="0"/>
              <a:sym typeface="Arial"/>
            </a:endParaRPr>
          </a:p>
        </p:txBody>
      </p:sp>
      <p:pic>
        <p:nvPicPr>
          <p:cNvPr id="25" name="Picture 14" descr="kim phut"/>
          <p:cNvPicPr>
            <a:picLocks noChangeAspect="1" noChangeArrowheads="1"/>
          </p:cNvPicPr>
          <p:nvPr/>
        </p:nvPicPr>
        <p:blipFill>
          <a:blip r:embed="rId7" cstate="print"/>
          <a:srcRect/>
          <a:stretch>
            <a:fillRect/>
          </a:stretch>
        </p:blipFill>
        <p:spPr bwMode="auto">
          <a:xfrm>
            <a:off x="12040264" y="7615660"/>
            <a:ext cx="1714500" cy="1613648"/>
          </a:xfrm>
          <a:prstGeom prst="rect">
            <a:avLst/>
          </a:prstGeom>
          <a:noFill/>
          <a:ln w="9525">
            <a:noFill/>
            <a:miter lim="800000"/>
            <a:headEnd/>
            <a:tailEnd/>
          </a:ln>
        </p:spPr>
      </p:pic>
      <p:pic>
        <p:nvPicPr>
          <p:cNvPr id="22" name="Picture 21" descr="dongho1"/>
          <p:cNvPicPr>
            <a:picLocks noChangeAspect="1" noChangeArrowheads="1"/>
          </p:cNvPicPr>
          <p:nvPr/>
        </p:nvPicPr>
        <p:blipFill>
          <a:blip r:embed="rId8" cstate="print"/>
          <a:srcRect/>
          <a:stretch>
            <a:fillRect/>
          </a:stretch>
        </p:blipFill>
        <p:spPr bwMode="auto">
          <a:xfrm>
            <a:off x="11583064" y="6929860"/>
            <a:ext cx="2628900" cy="2652860"/>
          </a:xfrm>
          <a:prstGeom prst="rect">
            <a:avLst/>
          </a:prstGeom>
          <a:noFill/>
        </p:spPr>
      </p:pic>
      <p:sp>
        <p:nvSpPr>
          <p:cNvPr id="26" name="Cloud 25"/>
          <p:cNvSpPr/>
          <p:nvPr/>
        </p:nvSpPr>
        <p:spPr>
          <a:xfrm>
            <a:off x="13297562" y="5672560"/>
            <a:ext cx="2731168" cy="17145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1371600">
              <a:defRPr/>
            </a:pPr>
            <a:r>
              <a:rPr lang="en-US" sz="4000" dirty="0">
                <a:solidFill>
                  <a:srgbClr val="FF0000"/>
                </a:solidFill>
                <a:latin typeface="Arial" panose="020B0604020202020204" pitchFamily="34" charset="0"/>
                <a:cs typeface="Arial" panose="020B0604020202020204" pitchFamily="34" charset="0"/>
                <a:sym typeface="Arial"/>
              </a:rPr>
              <a:t>HẾT GIỜ</a:t>
            </a:r>
          </a:p>
        </p:txBody>
      </p:sp>
      <p:pic>
        <p:nvPicPr>
          <p:cNvPr id="24" name="Picture 23" descr="1.png"/>
          <p:cNvPicPr>
            <a:picLocks noChangeAspect="1"/>
          </p:cNvPicPr>
          <p:nvPr/>
        </p:nvPicPr>
        <p:blipFill>
          <a:blip r:embed="rId9" cstate="print"/>
          <a:stretch>
            <a:fillRect/>
          </a:stretch>
        </p:blipFill>
        <p:spPr>
          <a:xfrm>
            <a:off x="13534776" y="3502990"/>
            <a:ext cx="1629024" cy="1843490"/>
          </a:xfrm>
          <a:prstGeom prst="rect">
            <a:avLst/>
          </a:prstGeom>
        </p:spPr>
      </p:pic>
      <p:pic>
        <p:nvPicPr>
          <p:cNvPr id="27" name="Picture 26" descr="fd2eb0da63d7a14861647a759c721ae2.png">
            <a:hlinkClick r:id="rId10" action="ppaction://hlinksldjump"/>
          </p:cNvPr>
          <p:cNvPicPr>
            <a:picLocks noChangeAspect="1"/>
          </p:cNvPicPr>
          <p:nvPr/>
        </p:nvPicPr>
        <p:blipFill>
          <a:blip r:embed="rId11" cstate="print"/>
          <a:stretch>
            <a:fillRect/>
          </a:stretch>
        </p:blipFill>
        <p:spPr>
          <a:xfrm>
            <a:off x="16002000" y="8489097"/>
            <a:ext cx="2057400" cy="1714498"/>
          </a:xfrm>
          <a:prstGeom prst="rect">
            <a:avLst/>
          </a:prstGeom>
        </p:spPr>
      </p:pic>
      <p:pic>
        <p:nvPicPr>
          <p:cNvPr id="28" name="Picture 27" descr="1.png"/>
          <p:cNvPicPr>
            <a:picLocks noChangeAspect="1"/>
          </p:cNvPicPr>
          <p:nvPr/>
        </p:nvPicPr>
        <p:blipFill>
          <a:blip r:embed="rId9" cstate="print"/>
          <a:stretch>
            <a:fillRect/>
          </a:stretch>
        </p:blipFill>
        <p:spPr>
          <a:xfrm flipH="1">
            <a:off x="16002001" y="7533450"/>
            <a:ext cx="2650210" cy="2670144"/>
          </a:xfrm>
          <a:prstGeom prst="rect">
            <a:avLst/>
          </a:prstGeom>
        </p:spPr>
      </p:pic>
    </p:spTree>
    <p:extLst>
      <p:ext uri="{BB962C8B-B14F-4D97-AF65-F5344CB8AC3E}">
        <p14:creationId xmlns:p14="http://schemas.microsoft.com/office/powerpoint/2010/main" val="337503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550629" y="-964022"/>
            <a:ext cx="18838630" cy="7030764"/>
          </a:xfrm>
          <a:prstGeom prst="rect">
            <a:avLst/>
          </a:prstGeom>
        </p:spPr>
      </p:pic>
      <p:sp>
        <p:nvSpPr>
          <p:cNvPr id="5" name="TextBox 4"/>
          <p:cNvSpPr txBox="1"/>
          <p:nvPr/>
        </p:nvSpPr>
        <p:spPr>
          <a:xfrm>
            <a:off x="2819400" y="1028700"/>
            <a:ext cx="12526622" cy="3582134"/>
          </a:xfrm>
          <a:prstGeom prst="rect">
            <a:avLst/>
          </a:prstGeom>
          <a:noFill/>
        </p:spPr>
        <p:txBody>
          <a:bodyPr wrap="square" rtlCol="0">
            <a:spAutoFit/>
          </a:bodyPr>
          <a:lstStyle/>
          <a:p>
            <a:pPr algn="just" defTabSz="1371600">
              <a:lnSpc>
                <a:spcPct val="150000"/>
              </a:lnSpc>
            </a:pPr>
            <a:r>
              <a:rPr lang="vi-VN" sz="3900" b="1">
                <a:solidFill>
                  <a:srgbClr val="1F497D"/>
                </a:solidFill>
                <a:cs typeface="Arial" panose="020B0604020202020204" pitchFamily="34" charset="0"/>
                <a:sym typeface="Arial"/>
              </a:rPr>
              <a:t>Câu 3. Chu vi một mảnh vườn hình chữ nhật là 45m. Biết chiều dài hơn chiều rộng 5m. Nếu gọi chiều rộng mảnh vườn là x; (x&gt;0; m) thì phương trình của bài toán là</a:t>
            </a:r>
            <a:endParaRPr lang="en-US" sz="3900" dirty="0">
              <a:solidFill>
                <a:srgbClr val="1F497D"/>
              </a:solidFill>
              <a:latin typeface="Arial" panose="020B0604020202020204" pitchFamily="34" charset="0"/>
              <a:cs typeface="Arial" panose="020B0604020202020204" pitchFamily="34" charset="0"/>
              <a:sym typeface="Arial"/>
            </a:endParaRPr>
          </a:p>
        </p:txBody>
      </p:sp>
      <p:pic>
        <p:nvPicPr>
          <p:cNvPr id="6" name="Picture 5" descr="1456.png"/>
          <p:cNvPicPr>
            <a:picLocks noChangeAspect="1"/>
          </p:cNvPicPr>
          <p:nvPr/>
        </p:nvPicPr>
        <p:blipFill>
          <a:blip r:embed="rId6" cstate="print"/>
          <a:stretch>
            <a:fillRect/>
          </a:stretch>
        </p:blipFill>
        <p:spPr>
          <a:xfrm>
            <a:off x="4572001" y="4914900"/>
            <a:ext cx="5269834" cy="863160"/>
          </a:xfrm>
          <a:prstGeom prst="rect">
            <a:avLst/>
          </a:prstGeom>
        </p:spPr>
      </p:pic>
      <p:sp>
        <p:nvSpPr>
          <p:cNvPr id="7" name="Oval 6"/>
          <p:cNvSpPr/>
          <p:nvPr/>
        </p:nvSpPr>
        <p:spPr>
          <a:xfrm>
            <a:off x="3200400" y="48006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pic>
        <p:nvPicPr>
          <p:cNvPr id="8" name="Picture 7" descr="1456.png"/>
          <p:cNvPicPr>
            <a:picLocks noChangeAspect="1"/>
          </p:cNvPicPr>
          <p:nvPr/>
        </p:nvPicPr>
        <p:blipFill>
          <a:blip r:embed="rId6" cstate="print"/>
          <a:stretch>
            <a:fillRect/>
          </a:stretch>
        </p:blipFill>
        <p:spPr>
          <a:xfrm>
            <a:off x="4571999" y="6312586"/>
            <a:ext cx="5269834" cy="863160"/>
          </a:xfrm>
          <a:prstGeom prst="rect">
            <a:avLst/>
          </a:prstGeom>
        </p:spPr>
      </p:pic>
      <p:pic>
        <p:nvPicPr>
          <p:cNvPr id="9" name="Picture 8" descr="1456.png"/>
          <p:cNvPicPr>
            <a:picLocks noChangeAspect="1"/>
          </p:cNvPicPr>
          <p:nvPr/>
        </p:nvPicPr>
        <p:blipFill>
          <a:blip r:embed="rId6" cstate="print"/>
          <a:stretch>
            <a:fillRect/>
          </a:stretch>
        </p:blipFill>
        <p:spPr>
          <a:xfrm>
            <a:off x="4572000" y="7658100"/>
            <a:ext cx="5269832" cy="863160"/>
          </a:xfrm>
          <a:prstGeom prst="rect">
            <a:avLst/>
          </a:prstGeom>
        </p:spPr>
      </p:pic>
      <p:pic>
        <p:nvPicPr>
          <p:cNvPr id="10" name="Picture 9" descr="1456.png"/>
          <p:cNvPicPr>
            <a:picLocks noChangeAspect="1"/>
          </p:cNvPicPr>
          <p:nvPr/>
        </p:nvPicPr>
        <p:blipFill>
          <a:blip r:embed="rId6" cstate="print"/>
          <a:stretch>
            <a:fillRect/>
          </a:stretch>
        </p:blipFill>
        <p:spPr>
          <a:xfrm>
            <a:off x="4572001" y="9029700"/>
            <a:ext cx="5269834" cy="863160"/>
          </a:xfrm>
          <a:prstGeom prst="rect">
            <a:avLst/>
          </a:prstGeom>
        </p:spPr>
      </p:pic>
      <p:sp>
        <p:nvSpPr>
          <p:cNvPr id="11" name="Oval 10"/>
          <p:cNvSpPr/>
          <p:nvPr/>
        </p:nvSpPr>
        <p:spPr>
          <a:xfrm>
            <a:off x="3200400" y="75438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sp>
        <p:nvSpPr>
          <p:cNvPr id="12" name="Oval 11"/>
          <p:cNvSpPr/>
          <p:nvPr/>
        </p:nvSpPr>
        <p:spPr>
          <a:xfrm>
            <a:off x="3200400" y="6153312"/>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sp>
        <p:nvSpPr>
          <p:cNvPr id="13" name="Oval 12"/>
          <p:cNvSpPr/>
          <p:nvPr/>
        </p:nvSpPr>
        <p:spPr>
          <a:xfrm>
            <a:off x="3200400" y="8883596"/>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4000">
              <a:solidFill>
                <a:prstClr val="black"/>
              </a:solidFill>
              <a:latin typeface="Arial" panose="020B0604020202020204" pitchFamily="34" charset="0"/>
              <a:cs typeface="Arial" panose="020B0604020202020204" pitchFamily="34" charset="0"/>
              <a:sym typeface="Arial"/>
            </a:endParaRPr>
          </a:p>
        </p:txBody>
      </p:sp>
      <p:sp>
        <p:nvSpPr>
          <p:cNvPr id="14" name="TextBox 13"/>
          <p:cNvSpPr txBox="1"/>
          <p:nvPr/>
        </p:nvSpPr>
        <p:spPr>
          <a:xfrm>
            <a:off x="3346504" y="4914900"/>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A</a:t>
            </a:r>
          </a:p>
        </p:txBody>
      </p:sp>
      <p:sp>
        <p:nvSpPr>
          <p:cNvPr id="15" name="TextBox 14"/>
          <p:cNvSpPr txBox="1"/>
          <p:nvPr/>
        </p:nvSpPr>
        <p:spPr>
          <a:xfrm>
            <a:off x="3362406" y="8997896"/>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D</a:t>
            </a:r>
          </a:p>
        </p:txBody>
      </p:sp>
      <p:sp>
        <p:nvSpPr>
          <p:cNvPr id="16" name="TextBox 15"/>
          <p:cNvSpPr txBox="1"/>
          <p:nvPr/>
        </p:nvSpPr>
        <p:spPr>
          <a:xfrm>
            <a:off x="3346504" y="7642198"/>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C</a:t>
            </a:r>
          </a:p>
        </p:txBody>
      </p:sp>
      <p:sp>
        <p:nvSpPr>
          <p:cNvPr id="17" name="TextBox 16"/>
          <p:cNvSpPr txBox="1"/>
          <p:nvPr/>
        </p:nvSpPr>
        <p:spPr>
          <a:xfrm>
            <a:off x="3362406" y="6267612"/>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B</a:t>
            </a:r>
          </a:p>
        </p:txBody>
      </p:sp>
      <p:sp>
        <p:nvSpPr>
          <p:cNvPr id="18" name="TextBox 17"/>
          <p:cNvSpPr txBox="1"/>
          <p:nvPr/>
        </p:nvSpPr>
        <p:spPr>
          <a:xfrm>
            <a:off x="4747648" y="4991100"/>
            <a:ext cx="4914900" cy="692497"/>
          </a:xfrm>
          <a:prstGeom prst="rect">
            <a:avLst/>
          </a:prstGeom>
          <a:noFill/>
        </p:spPr>
        <p:txBody>
          <a:bodyPr wrap="square" rtlCol="0">
            <a:spAutoFit/>
          </a:bodyPr>
          <a:lstStyle/>
          <a:p>
            <a:pPr algn="ctr" defTabSz="1371600"/>
            <a:r>
              <a:rPr lang="en-US" sz="3900">
                <a:solidFill>
                  <a:srgbClr val="002060"/>
                </a:solidFill>
                <a:latin typeface="Arial" panose="020B0604020202020204" pitchFamily="34" charset="0"/>
                <a:cs typeface="Arial" panose="020B0604020202020204" pitchFamily="34" charset="0"/>
                <a:sym typeface="Arial"/>
              </a:rPr>
              <a:t>(</a:t>
            </a:r>
            <a:r>
              <a:rPr lang="en-US" sz="3900" smtClean="0">
                <a:solidFill>
                  <a:srgbClr val="002060"/>
                </a:solidFill>
                <a:latin typeface="Arial" panose="020B0604020202020204" pitchFamily="34" charset="0"/>
                <a:cs typeface="Arial" panose="020B0604020202020204" pitchFamily="34" charset="0"/>
                <a:sym typeface="Arial"/>
              </a:rPr>
              <a:t>2x + 5) . 2 = 45</a:t>
            </a:r>
            <a:endParaRPr lang="en-US" sz="3900" dirty="0">
              <a:solidFill>
                <a:srgbClr val="002060"/>
              </a:solidFill>
              <a:latin typeface="Arial" panose="020B0604020202020204" pitchFamily="34" charset="0"/>
              <a:cs typeface="Arial" panose="020B0604020202020204" pitchFamily="34" charset="0"/>
              <a:sym typeface="Arial"/>
            </a:endParaRPr>
          </a:p>
        </p:txBody>
      </p:sp>
      <p:sp>
        <p:nvSpPr>
          <p:cNvPr id="19" name="TextBox 18"/>
          <p:cNvSpPr txBox="1"/>
          <p:nvPr/>
        </p:nvSpPr>
        <p:spPr>
          <a:xfrm>
            <a:off x="4524400" y="6404508"/>
            <a:ext cx="5257800" cy="692497"/>
          </a:xfrm>
          <a:prstGeom prst="rect">
            <a:avLst/>
          </a:prstGeom>
          <a:noFill/>
        </p:spPr>
        <p:txBody>
          <a:bodyPr wrap="square" rtlCol="0">
            <a:spAutoFit/>
          </a:bodyPr>
          <a:lstStyle/>
          <a:p>
            <a:pPr algn="ctr" defTabSz="1371600"/>
            <a:r>
              <a:rPr lang="de-DE" sz="3900" kern="0" smtClean="0">
                <a:solidFill>
                  <a:srgbClr val="002060"/>
                </a:solidFill>
                <a:latin typeface="Arial"/>
                <a:cs typeface="Arial"/>
                <a:sym typeface="Arial"/>
              </a:rPr>
              <a:t>x + 3</a:t>
            </a:r>
            <a:endParaRPr lang="en-US" sz="3900" kern="0" dirty="0">
              <a:solidFill>
                <a:srgbClr val="002060"/>
              </a:solidFill>
              <a:latin typeface="Arial"/>
              <a:cs typeface="Arial"/>
              <a:sym typeface="Arial"/>
            </a:endParaRPr>
          </a:p>
        </p:txBody>
      </p:sp>
      <p:sp>
        <p:nvSpPr>
          <p:cNvPr id="20" name="TextBox 19"/>
          <p:cNvSpPr txBox="1"/>
          <p:nvPr/>
        </p:nvSpPr>
        <p:spPr>
          <a:xfrm>
            <a:off x="4731746" y="7749842"/>
            <a:ext cx="4914900" cy="692497"/>
          </a:xfrm>
          <a:prstGeom prst="rect">
            <a:avLst/>
          </a:prstGeom>
          <a:noFill/>
        </p:spPr>
        <p:txBody>
          <a:bodyPr wrap="square" rtlCol="0">
            <a:spAutoFit/>
          </a:bodyPr>
          <a:lstStyle/>
          <a:p>
            <a:pPr algn="ctr" defTabSz="1371600"/>
            <a:r>
              <a:rPr lang="en-US" sz="3900" smtClean="0">
                <a:solidFill>
                  <a:srgbClr val="002060"/>
                </a:solidFill>
                <a:latin typeface="Arial" panose="020B0604020202020204" pitchFamily="34" charset="0"/>
                <a:cs typeface="Arial" panose="020B0604020202020204" pitchFamily="34" charset="0"/>
                <a:sym typeface="Arial"/>
              </a:rPr>
              <a:t>3 - x </a:t>
            </a:r>
            <a:endParaRPr lang="en-US" sz="3900" dirty="0">
              <a:solidFill>
                <a:srgbClr val="002060"/>
              </a:solidFill>
              <a:latin typeface="Arial" panose="020B0604020202020204" pitchFamily="34" charset="0"/>
              <a:cs typeface="Arial" panose="020B0604020202020204" pitchFamily="34" charset="0"/>
              <a:sym typeface="Arial"/>
            </a:endParaRPr>
          </a:p>
        </p:txBody>
      </p:sp>
      <p:sp>
        <p:nvSpPr>
          <p:cNvPr id="21" name="TextBox 20"/>
          <p:cNvSpPr txBox="1"/>
          <p:nvPr/>
        </p:nvSpPr>
        <p:spPr>
          <a:xfrm>
            <a:off x="4715844" y="9121442"/>
            <a:ext cx="4914900" cy="692497"/>
          </a:xfrm>
          <a:prstGeom prst="rect">
            <a:avLst/>
          </a:prstGeom>
          <a:noFill/>
        </p:spPr>
        <p:txBody>
          <a:bodyPr wrap="square" rtlCol="0">
            <a:spAutoFit/>
          </a:bodyPr>
          <a:lstStyle/>
          <a:p>
            <a:pPr algn="ctr" defTabSz="1371600"/>
            <a:r>
              <a:rPr lang="de-DE" sz="3900">
                <a:solidFill>
                  <a:srgbClr val="002060"/>
                </a:solidFill>
                <a:latin typeface="Arial" panose="020B0604020202020204" pitchFamily="34" charset="0"/>
                <a:cs typeface="Arial" panose="020B0604020202020204" pitchFamily="34" charset="0"/>
                <a:sym typeface="Arial"/>
              </a:rPr>
              <a:t>3x</a:t>
            </a:r>
            <a:endParaRPr lang="en-US" sz="3900" dirty="0">
              <a:solidFill>
                <a:srgbClr val="002060"/>
              </a:solidFill>
              <a:latin typeface="Arial" panose="020B0604020202020204" pitchFamily="34" charset="0"/>
              <a:cs typeface="Arial" panose="020B0604020202020204" pitchFamily="34" charset="0"/>
              <a:sym typeface="Arial"/>
            </a:endParaRPr>
          </a:p>
        </p:txBody>
      </p:sp>
      <p:pic>
        <p:nvPicPr>
          <p:cNvPr id="25" name="Picture 14" descr="kim phut"/>
          <p:cNvPicPr>
            <a:picLocks noChangeAspect="1" noChangeArrowheads="1"/>
          </p:cNvPicPr>
          <p:nvPr/>
        </p:nvPicPr>
        <p:blipFill>
          <a:blip r:embed="rId7" cstate="print"/>
          <a:srcRect/>
          <a:stretch>
            <a:fillRect/>
          </a:stretch>
        </p:blipFill>
        <p:spPr bwMode="auto">
          <a:xfrm>
            <a:off x="12040264" y="7615660"/>
            <a:ext cx="1714500" cy="1613648"/>
          </a:xfrm>
          <a:prstGeom prst="rect">
            <a:avLst/>
          </a:prstGeom>
          <a:noFill/>
          <a:ln w="9525">
            <a:noFill/>
            <a:miter lim="800000"/>
            <a:headEnd/>
            <a:tailEnd/>
          </a:ln>
        </p:spPr>
      </p:pic>
      <p:pic>
        <p:nvPicPr>
          <p:cNvPr id="22" name="Picture 21" descr="dongho1"/>
          <p:cNvPicPr>
            <a:picLocks noChangeAspect="1" noChangeArrowheads="1"/>
          </p:cNvPicPr>
          <p:nvPr/>
        </p:nvPicPr>
        <p:blipFill>
          <a:blip r:embed="rId8" cstate="print"/>
          <a:srcRect/>
          <a:stretch>
            <a:fillRect/>
          </a:stretch>
        </p:blipFill>
        <p:spPr bwMode="auto">
          <a:xfrm>
            <a:off x="11583064" y="6929860"/>
            <a:ext cx="2628900" cy="2652860"/>
          </a:xfrm>
          <a:prstGeom prst="rect">
            <a:avLst/>
          </a:prstGeom>
          <a:noFill/>
        </p:spPr>
      </p:pic>
      <p:sp>
        <p:nvSpPr>
          <p:cNvPr id="26" name="Cloud 25"/>
          <p:cNvSpPr/>
          <p:nvPr/>
        </p:nvSpPr>
        <p:spPr>
          <a:xfrm>
            <a:off x="13297562" y="5672560"/>
            <a:ext cx="2731168" cy="17145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1371600">
              <a:defRPr/>
            </a:pPr>
            <a:r>
              <a:rPr lang="en-US" sz="4000" dirty="0">
                <a:solidFill>
                  <a:srgbClr val="FF0000"/>
                </a:solidFill>
                <a:latin typeface="Arial" panose="020B0604020202020204" pitchFamily="34" charset="0"/>
                <a:cs typeface="Arial" panose="020B0604020202020204" pitchFamily="34" charset="0"/>
                <a:sym typeface="Arial"/>
              </a:rPr>
              <a:t>HẾT GIỜ</a:t>
            </a:r>
          </a:p>
        </p:txBody>
      </p:sp>
      <p:pic>
        <p:nvPicPr>
          <p:cNvPr id="24" name="Picture 23" descr="1.png"/>
          <p:cNvPicPr>
            <a:picLocks noChangeAspect="1"/>
          </p:cNvPicPr>
          <p:nvPr/>
        </p:nvPicPr>
        <p:blipFill>
          <a:blip r:embed="rId9" cstate="print"/>
          <a:stretch>
            <a:fillRect/>
          </a:stretch>
        </p:blipFill>
        <p:spPr>
          <a:xfrm>
            <a:off x="13716998" y="3691413"/>
            <a:ext cx="1629024" cy="1843490"/>
          </a:xfrm>
          <a:prstGeom prst="rect">
            <a:avLst/>
          </a:prstGeom>
        </p:spPr>
      </p:pic>
      <p:pic>
        <p:nvPicPr>
          <p:cNvPr id="27" name="Picture 26" descr="fd2eb0da63d7a14861647a759c721ae2.png">
            <a:hlinkClick r:id="rId10" action="ppaction://hlinksldjump"/>
          </p:cNvPr>
          <p:cNvPicPr>
            <a:picLocks noChangeAspect="1"/>
          </p:cNvPicPr>
          <p:nvPr/>
        </p:nvPicPr>
        <p:blipFill>
          <a:blip r:embed="rId11" cstate="print"/>
          <a:stretch>
            <a:fillRect/>
          </a:stretch>
        </p:blipFill>
        <p:spPr>
          <a:xfrm>
            <a:off x="16002000" y="8489097"/>
            <a:ext cx="2057400" cy="1714498"/>
          </a:xfrm>
          <a:prstGeom prst="rect">
            <a:avLst/>
          </a:prstGeom>
        </p:spPr>
      </p:pic>
      <p:pic>
        <p:nvPicPr>
          <p:cNvPr id="28" name="Picture 27" descr="1.png"/>
          <p:cNvPicPr>
            <a:picLocks noChangeAspect="1"/>
          </p:cNvPicPr>
          <p:nvPr/>
        </p:nvPicPr>
        <p:blipFill>
          <a:blip r:embed="rId9" cstate="print"/>
          <a:stretch>
            <a:fillRect/>
          </a:stretch>
        </p:blipFill>
        <p:spPr>
          <a:xfrm flipH="1">
            <a:off x="16002001" y="7533450"/>
            <a:ext cx="2650210" cy="2670144"/>
          </a:xfrm>
          <a:prstGeom prst="rect">
            <a:avLst/>
          </a:prstGeom>
        </p:spPr>
      </p:pic>
    </p:spTree>
    <p:extLst>
      <p:ext uri="{BB962C8B-B14F-4D97-AF65-F5344CB8AC3E}">
        <p14:creationId xmlns:p14="http://schemas.microsoft.com/office/powerpoint/2010/main" val="661046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838200" y="-964022"/>
            <a:ext cx="19905429" cy="7030764"/>
          </a:xfrm>
          <a:prstGeom prst="rect">
            <a:avLst/>
          </a:prstGeom>
        </p:spPr>
      </p:pic>
      <mc:AlternateContent xmlns:mc="http://schemas.openxmlformats.org/markup-compatibility/2006">
        <mc:Choice xmlns:a14="http://schemas.microsoft.com/office/drawing/2010/main" Requires="a14">
          <p:sp>
            <p:nvSpPr>
              <p:cNvPr id="5" name="TextBox 4"/>
              <p:cNvSpPr txBox="1"/>
              <p:nvPr/>
            </p:nvSpPr>
            <p:spPr>
              <a:xfrm>
                <a:off x="2492848" y="1104900"/>
                <a:ext cx="13432952" cy="3231654"/>
              </a:xfrm>
              <a:prstGeom prst="rect">
                <a:avLst/>
              </a:prstGeom>
              <a:noFill/>
            </p:spPr>
            <p:txBody>
              <a:bodyPr wrap="square" rtlCol="0">
                <a:spAutoFit/>
              </a:bodyPr>
              <a:lstStyle/>
              <a:p>
                <a:pPr marR="30480" algn="just">
                  <a:lnSpc>
                    <a:spcPct val="150000"/>
                  </a:lnSpc>
                  <a:spcBef>
                    <a:spcPts val="600"/>
                  </a:spcBef>
                  <a:spcAft>
                    <a:spcPts val="600"/>
                  </a:spcAft>
                </a:pPr>
                <a:r>
                  <a:rPr lang="fr-FR" sz="3400" b="1" smtClean="0">
                    <a:solidFill>
                      <a:schemeClr val="tx2">
                        <a:lumMod val="75000"/>
                      </a:schemeClr>
                    </a:solidFill>
                    <a:latin typeface="Arial" panose="020B0604020202020204" pitchFamily="34" charset="0"/>
                    <a:ea typeface="Times New Roman" panose="02020603050405020304" pitchFamily="18" charset="0"/>
                    <a:cs typeface="Arial" panose="020B0604020202020204" pitchFamily="34" charset="0"/>
                  </a:rPr>
                  <a:t>Câu 4.</a:t>
                </a:r>
                <a:r>
                  <a:rPr lang="fr-FR"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Một người đi xe máy từ </a:t>
                </a:r>
                <a14:m>
                  <m:oMath xmlns:m="http://schemas.openxmlformats.org/officeDocument/2006/math">
                    <m:r>
                      <a:rPr lang="en-US"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𝑨</m:t>
                    </m:r>
                  </m:oMath>
                </a14:m>
                <a:r>
                  <a:rPr lang="fr-FR"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đến </a:t>
                </a:r>
                <a14:m>
                  <m:oMath xmlns:m="http://schemas.openxmlformats.org/officeDocument/2006/math">
                    <m:r>
                      <a:rPr lang="en-US"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𝑩</m:t>
                    </m:r>
                  </m:oMath>
                </a14:m>
                <a:r>
                  <a:rPr lang="fr-FR"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với vận tốc </a:t>
                </a:r>
                <a14:m>
                  <m:oMath xmlns:m="http://schemas.openxmlformats.org/officeDocument/2006/math">
                    <m:r>
                      <a:rPr lang="fr-FR"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𝟑𝟎</m:t>
                    </m:r>
                  </m:oMath>
                </a14:m>
                <a:r>
                  <a:rPr lang="fr-FR"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km/h. Lúc về người đó đi với vận tốc </a:t>
                </a:r>
                <a14:m>
                  <m:oMath xmlns:m="http://schemas.openxmlformats.org/officeDocument/2006/math">
                    <m:r>
                      <a:rPr lang="fr-FR"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𝟐𝟒</m:t>
                    </m:r>
                  </m:oMath>
                </a14:m>
                <a:r>
                  <a:rPr lang="fr-FR"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km/h. Do đó thời gian về lâu hơn thời gian đi là </a:t>
                </a:r>
                <a14:m>
                  <m:oMath xmlns:m="http://schemas.openxmlformats.org/officeDocument/2006/math">
                    <m:r>
                      <a:rPr lang="fr-FR"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𝟑𝟎</m:t>
                    </m:r>
                  </m:oMath>
                </a14:m>
                <a:r>
                  <a:rPr lang="fr-FR"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phút. Hãy chọn câu đúng. Nếu gọi quãng đường </a:t>
                </a:r>
                <a14:m>
                  <m:oMath xmlns:m="http://schemas.openxmlformats.org/officeDocument/2006/math">
                    <m:r>
                      <a:rPr lang="en-US"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𝑨𝑩</m:t>
                    </m:r>
                  </m:oMath>
                </a14:m>
                <a:r>
                  <a:rPr lang="fr-FR"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r>
                      <a:rPr lang="en-US"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𝒙</m:t>
                    </m:r>
                    <m:r>
                      <a:rPr lang="fr-FR"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𝒌𝒎</m:t>
                    </m:r>
                    <m:r>
                      <a:rPr lang="fr-FR"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𝒙</m:t>
                    </m:r>
                    <m:r>
                      <a:rPr lang="fr-FR"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&gt;</m:t>
                    </m:r>
                    <m:r>
                      <a:rPr lang="fr-FR"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𝟎</m:t>
                    </m:r>
                    <m:r>
                      <a:rPr lang="fr-FR" sz="3400" b="1"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thì phương trình của bài toán là:</a:t>
                </a:r>
                <a:endParaRPr lang="en-US" sz="3400" b="1">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TextBox 4"/>
              <p:cNvSpPr txBox="1">
                <a:spLocks noRot="1" noChangeAspect="1" noMove="1" noResize="1" noEditPoints="1" noAdjustHandles="1" noChangeArrowheads="1" noChangeShapeType="1" noTextEdit="1"/>
              </p:cNvSpPr>
              <p:nvPr/>
            </p:nvSpPr>
            <p:spPr>
              <a:xfrm>
                <a:off x="2492848" y="1104900"/>
                <a:ext cx="13432952" cy="3231654"/>
              </a:xfrm>
              <a:prstGeom prst="rect">
                <a:avLst/>
              </a:prstGeom>
              <a:blipFill>
                <a:blip r:embed="rId6"/>
                <a:stretch>
                  <a:fillRect l="-1270" r="-998" b="-2830"/>
                </a:stretch>
              </a:blipFill>
            </p:spPr>
            <p:txBody>
              <a:bodyPr/>
              <a:lstStyle/>
              <a:p>
                <a:r>
                  <a:rPr lang="en-US">
                    <a:noFill/>
                  </a:rPr>
                  <a:t> </a:t>
                </a:r>
              </a:p>
            </p:txBody>
          </p:sp>
        </mc:Fallback>
      </mc:AlternateContent>
      <p:pic>
        <p:nvPicPr>
          <p:cNvPr id="6" name="Picture 5" descr="1456.png"/>
          <p:cNvPicPr>
            <a:picLocks noChangeAspect="1"/>
          </p:cNvPicPr>
          <p:nvPr/>
        </p:nvPicPr>
        <p:blipFill>
          <a:blip r:embed="rId7" cstate="print"/>
          <a:stretch>
            <a:fillRect/>
          </a:stretch>
        </p:blipFill>
        <p:spPr>
          <a:xfrm>
            <a:off x="4572000" y="4914900"/>
            <a:ext cx="6900848" cy="863160"/>
          </a:xfrm>
          <a:prstGeom prst="rect">
            <a:avLst/>
          </a:prstGeom>
        </p:spPr>
      </p:pic>
      <p:sp>
        <p:nvSpPr>
          <p:cNvPr id="7" name="Oval 6"/>
          <p:cNvSpPr/>
          <p:nvPr/>
        </p:nvSpPr>
        <p:spPr>
          <a:xfrm>
            <a:off x="3190986" y="7637998"/>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pic>
        <p:nvPicPr>
          <p:cNvPr id="8" name="Picture 7" descr="1456.png"/>
          <p:cNvPicPr>
            <a:picLocks noChangeAspect="1"/>
          </p:cNvPicPr>
          <p:nvPr/>
        </p:nvPicPr>
        <p:blipFill>
          <a:blip r:embed="rId7" cstate="print"/>
          <a:stretch>
            <a:fillRect/>
          </a:stretch>
        </p:blipFill>
        <p:spPr>
          <a:xfrm>
            <a:off x="4572000" y="6172200"/>
            <a:ext cx="6900848" cy="863160"/>
          </a:xfrm>
          <a:prstGeom prst="rect">
            <a:avLst/>
          </a:prstGeom>
        </p:spPr>
      </p:pic>
      <p:pic>
        <p:nvPicPr>
          <p:cNvPr id="9" name="Picture 8" descr="1456.png"/>
          <p:cNvPicPr>
            <a:picLocks noChangeAspect="1"/>
          </p:cNvPicPr>
          <p:nvPr/>
        </p:nvPicPr>
        <p:blipFill>
          <a:blip r:embed="rId7" cstate="print"/>
          <a:stretch>
            <a:fillRect/>
          </a:stretch>
        </p:blipFill>
        <p:spPr>
          <a:xfrm>
            <a:off x="4587903" y="7658100"/>
            <a:ext cx="6884946" cy="863160"/>
          </a:xfrm>
          <a:prstGeom prst="rect">
            <a:avLst/>
          </a:prstGeom>
        </p:spPr>
      </p:pic>
      <p:pic>
        <p:nvPicPr>
          <p:cNvPr id="10" name="Picture 9" descr="1456.png"/>
          <p:cNvPicPr>
            <a:picLocks noChangeAspect="1"/>
          </p:cNvPicPr>
          <p:nvPr/>
        </p:nvPicPr>
        <p:blipFill>
          <a:blip r:embed="rId7" cstate="print"/>
          <a:stretch>
            <a:fillRect/>
          </a:stretch>
        </p:blipFill>
        <p:spPr>
          <a:xfrm>
            <a:off x="4572000" y="9029700"/>
            <a:ext cx="6900848" cy="863160"/>
          </a:xfrm>
          <a:prstGeom prst="rect">
            <a:avLst/>
          </a:prstGeom>
        </p:spPr>
      </p:pic>
      <p:sp>
        <p:nvSpPr>
          <p:cNvPr id="11" name="Oval 10"/>
          <p:cNvSpPr/>
          <p:nvPr/>
        </p:nvSpPr>
        <p:spPr>
          <a:xfrm>
            <a:off x="3200400" y="9010358"/>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sp>
        <p:nvSpPr>
          <p:cNvPr id="12" name="Oval 11"/>
          <p:cNvSpPr/>
          <p:nvPr/>
        </p:nvSpPr>
        <p:spPr>
          <a:xfrm>
            <a:off x="3200400" y="6185116"/>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2700">
              <a:solidFill>
                <a:prstClr val="black"/>
              </a:solidFill>
              <a:latin typeface="Calibri"/>
              <a:sym typeface="Arial"/>
            </a:endParaRPr>
          </a:p>
        </p:txBody>
      </p:sp>
      <p:sp>
        <p:nvSpPr>
          <p:cNvPr id="13" name="Oval 12"/>
          <p:cNvSpPr/>
          <p:nvPr/>
        </p:nvSpPr>
        <p:spPr>
          <a:xfrm>
            <a:off x="3222790" y="4816682"/>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600">
              <a:defRPr/>
            </a:pPr>
            <a:endParaRPr lang="en-US" sz="4000">
              <a:solidFill>
                <a:prstClr val="black"/>
              </a:solidFill>
              <a:latin typeface="Arial" panose="020B0604020202020204" pitchFamily="34" charset="0"/>
              <a:cs typeface="Arial" panose="020B0604020202020204" pitchFamily="34" charset="0"/>
              <a:sym typeface="Arial"/>
            </a:endParaRPr>
          </a:p>
        </p:txBody>
      </p:sp>
      <p:sp>
        <p:nvSpPr>
          <p:cNvPr id="14" name="TextBox 13"/>
          <p:cNvSpPr txBox="1"/>
          <p:nvPr/>
        </p:nvSpPr>
        <p:spPr>
          <a:xfrm>
            <a:off x="3444432" y="7751636"/>
            <a:ext cx="733980" cy="707886"/>
          </a:xfrm>
          <a:prstGeom prst="rect">
            <a:avLst/>
          </a:prstGeom>
          <a:noFill/>
        </p:spPr>
        <p:txBody>
          <a:bodyPr wrap="square" rtlCol="0">
            <a:spAutoFit/>
          </a:bodyPr>
          <a:lstStyle/>
          <a:p>
            <a:pPr defTabSz="1371600">
              <a:defRPr/>
            </a:pPr>
            <a:r>
              <a:rPr lang="en-US" sz="4000" b="1">
                <a:solidFill>
                  <a:prstClr val="black"/>
                </a:solidFill>
                <a:latin typeface="Arial" panose="020B0604020202020204" pitchFamily="34" charset="0"/>
                <a:cs typeface="Arial" panose="020B0604020202020204" pitchFamily="34" charset="0"/>
                <a:sym typeface="Arial"/>
              </a:rPr>
              <a:t>C</a:t>
            </a:r>
            <a:endParaRPr lang="en-US" sz="4000" b="1" dirty="0">
              <a:solidFill>
                <a:prstClr val="black"/>
              </a:solidFill>
              <a:latin typeface="Arial" panose="020B0604020202020204" pitchFamily="34" charset="0"/>
              <a:cs typeface="Arial" panose="020B0604020202020204" pitchFamily="34" charset="0"/>
              <a:sym typeface="Arial"/>
            </a:endParaRPr>
          </a:p>
        </p:txBody>
      </p:sp>
      <p:sp>
        <p:nvSpPr>
          <p:cNvPr id="15" name="TextBox 14"/>
          <p:cNvSpPr txBox="1"/>
          <p:nvPr/>
        </p:nvSpPr>
        <p:spPr>
          <a:xfrm>
            <a:off x="3476236" y="4946222"/>
            <a:ext cx="685800" cy="707886"/>
          </a:xfrm>
          <a:prstGeom prst="rect">
            <a:avLst/>
          </a:prstGeom>
          <a:noFill/>
        </p:spPr>
        <p:txBody>
          <a:bodyPr wrap="square" rtlCol="0">
            <a:spAutoFit/>
          </a:bodyPr>
          <a:lstStyle/>
          <a:p>
            <a:pPr defTabSz="1371600">
              <a:defRPr/>
            </a:pPr>
            <a:r>
              <a:rPr lang="en-US" sz="4000" b="1">
                <a:solidFill>
                  <a:prstClr val="black"/>
                </a:solidFill>
                <a:latin typeface="Arial" panose="020B0604020202020204" pitchFamily="34" charset="0"/>
                <a:cs typeface="Arial" panose="020B0604020202020204" pitchFamily="34" charset="0"/>
                <a:sym typeface="Arial"/>
              </a:rPr>
              <a:t>A</a:t>
            </a:r>
            <a:endParaRPr lang="en-US" sz="4000" b="1" dirty="0">
              <a:solidFill>
                <a:prstClr val="black"/>
              </a:solidFill>
              <a:latin typeface="Arial" panose="020B0604020202020204" pitchFamily="34" charset="0"/>
              <a:cs typeface="Arial" panose="020B0604020202020204" pitchFamily="34" charset="0"/>
              <a:sym typeface="Arial"/>
            </a:endParaRPr>
          </a:p>
        </p:txBody>
      </p:sp>
      <p:sp>
        <p:nvSpPr>
          <p:cNvPr id="16" name="TextBox 15"/>
          <p:cNvSpPr txBox="1"/>
          <p:nvPr/>
        </p:nvSpPr>
        <p:spPr>
          <a:xfrm>
            <a:off x="3437944" y="9139898"/>
            <a:ext cx="685800" cy="707886"/>
          </a:xfrm>
          <a:prstGeom prst="rect">
            <a:avLst/>
          </a:prstGeom>
          <a:noFill/>
        </p:spPr>
        <p:txBody>
          <a:bodyPr wrap="square" rtlCol="0">
            <a:spAutoFit/>
          </a:bodyPr>
          <a:lstStyle/>
          <a:p>
            <a:pPr defTabSz="1371600">
              <a:defRPr/>
            </a:pPr>
            <a:r>
              <a:rPr lang="en-US" sz="4000" b="1">
                <a:solidFill>
                  <a:prstClr val="black"/>
                </a:solidFill>
                <a:latin typeface="Arial" panose="020B0604020202020204" pitchFamily="34" charset="0"/>
                <a:cs typeface="Arial" panose="020B0604020202020204" pitchFamily="34" charset="0"/>
                <a:sym typeface="Arial"/>
              </a:rPr>
              <a:t>D</a:t>
            </a:r>
            <a:endParaRPr lang="en-US" sz="4000" b="1" dirty="0">
              <a:solidFill>
                <a:prstClr val="black"/>
              </a:solidFill>
              <a:latin typeface="Arial" panose="020B0604020202020204" pitchFamily="34" charset="0"/>
              <a:cs typeface="Arial" panose="020B0604020202020204" pitchFamily="34" charset="0"/>
              <a:sym typeface="Arial"/>
            </a:endParaRPr>
          </a:p>
        </p:txBody>
      </p:sp>
      <p:sp>
        <p:nvSpPr>
          <p:cNvPr id="17" name="TextBox 16"/>
          <p:cNvSpPr txBox="1"/>
          <p:nvPr/>
        </p:nvSpPr>
        <p:spPr>
          <a:xfrm>
            <a:off x="3453846" y="6314656"/>
            <a:ext cx="685800" cy="707886"/>
          </a:xfrm>
          <a:prstGeom prst="rect">
            <a:avLst/>
          </a:prstGeom>
          <a:noFill/>
        </p:spPr>
        <p:txBody>
          <a:bodyPr wrap="square" rtlCol="0">
            <a:spAutoFit/>
          </a:bodyPr>
          <a:lstStyle/>
          <a:p>
            <a:pPr defTabSz="1371600">
              <a:defRPr/>
            </a:pPr>
            <a:r>
              <a:rPr lang="en-US" sz="4000" b="1" dirty="0">
                <a:solidFill>
                  <a:prstClr val="black"/>
                </a:solidFill>
                <a:latin typeface="Arial" panose="020B0604020202020204" pitchFamily="34" charset="0"/>
                <a:cs typeface="Arial" panose="020B0604020202020204" pitchFamily="34" charset="0"/>
                <a:sym typeface="Arial"/>
              </a:rPr>
              <a:t>B</a:t>
            </a:r>
          </a:p>
        </p:txBody>
      </p:sp>
      <mc:AlternateContent xmlns:mc="http://schemas.openxmlformats.org/markup-compatibility/2006">
        <mc:Choice xmlns:a14="http://schemas.microsoft.com/office/drawing/2010/main" Requires="a14">
          <p:sp>
            <p:nvSpPr>
              <p:cNvPr id="18" name="TextBox 17"/>
              <p:cNvSpPr txBox="1"/>
              <p:nvPr/>
            </p:nvSpPr>
            <p:spPr>
              <a:xfrm>
                <a:off x="5785094" y="4914900"/>
                <a:ext cx="4914900" cy="878126"/>
              </a:xfrm>
              <a:prstGeom prst="rect">
                <a:avLst/>
              </a:prstGeom>
              <a:noFill/>
            </p:spPr>
            <p:txBody>
              <a:bodyPr wrap="square" rtlCol="0">
                <a:spAutoFit/>
              </a:bodyPr>
              <a:lstStyle/>
              <a:p>
                <a:pPr algn="ctr" defTabSz="1371600"/>
                <a14:m>
                  <m:oMath xmlns:m="http://schemas.openxmlformats.org/officeDocument/2006/math">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24</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30</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1</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2</m:t>
                        </m:r>
                      </m:den>
                    </m:f>
                  </m:oMath>
                </a14:m>
                <a:r>
                  <a:rPr lang="fr-FR" sz="3600">
                    <a:effectLst/>
                    <a:latin typeface="Times New Roman" panose="02020603050405020304" pitchFamily="18" charset="0"/>
                    <a:ea typeface="Arial" panose="020B0604020202020204" pitchFamily="34" charset="0"/>
                  </a:rPr>
                  <a:t>	</a:t>
                </a:r>
                <a:endParaRPr lang="en-US" sz="3600" dirty="0">
                  <a:solidFill>
                    <a:srgbClr val="002060"/>
                  </a:solidFill>
                  <a:latin typeface="Arial" panose="020B0604020202020204" pitchFamily="34" charset="0"/>
                  <a:cs typeface="Arial" panose="020B0604020202020204" pitchFamily="34" charset="0"/>
                  <a:sym typeface="Arial"/>
                </a:endParaRPr>
              </a:p>
            </p:txBody>
          </p:sp>
        </mc:Choice>
        <mc:Fallback>
          <p:sp>
            <p:nvSpPr>
              <p:cNvPr id="18" name="TextBox 17"/>
              <p:cNvSpPr txBox="1">
                <a:spLocks noRot="1" noChangeAspect="1" noMove="1" noResize="1" noEditPoints="1" noAdjustHandles="1" noChangeArrowheads="1" noChangeShapeType="1" noTextEdit="1"/>
              </p:cNvSpPr>
              <p:nvPr/>
            </p:nvSpPr>
            <p:spPr>
              <a:xfrm>
                <a:off x="5785094" y="4914900"/>
                <a:ext cx="4914900" cy="87812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TextBox 18"/>
              <p:cNvSpPr txBox="1"/>
              <p:nvPr/>
            </p:nvSpPr>
            <p:spPr>
              <a:xfrm>
                <a:off x="5564974" y="5840546"/>
                <a:ext cx="4914900" cy="1172822"/>
              </a:xfrm>
              <a:prstGeom prst="rect">
                <a:avLst/>
              </a:prstGeom>
              <a:noFill/>
            </p:spPr>
            <p:txBody>
              <a:bodyPr wrap="square" rtlCol="0">
                <a:spAutoFit/>
              </a:bodyPr>
              <a:lstStyle/>
              <a:p>
                <a:pPr marR="30480" algn="ctr">
                  <a:lnSpc>
                    <a:spcPct val="150000"/>
                  </a:lnSpc>
                  <a:spcBef>
                    <a:spcPts val="600"/>
                  </a:spcBef>
                  <a:spcAft>
                    <a:spcPts val="600"/>
                  </a:spcAft>
                </a:pPr>
                <a14:m>
                  <m:oMath xmlns:m="http://schemas.openxmlformats.org/officeDocument/2006/math">
                    <m:f>
                      <m:fPr>
                        <m:ctrlPr>
                          <a:rPr lang="en-US" sz="36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24</m:t>
                        </m:r>
                      </m:den>
                    </m:f>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30</m:t>
                        </m:r>
                      </m:den>
                    </m:f>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3200" smtClean="0">
                    <a:effectLst/>
                    <a:latin typeface="Times New Roman" panose="02020603050405020304" pitchFamily="18" charset="0"/>
                    <a:ea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endParaRPr>
              </a:p>
            </p:txBody>
          </p:sp>
        </mc:Choice>
        <mc:Fallback>
          <p:sp>
            <p:nvSpPr>
              <p:cNvPr id="19" name="TextBox 18"/>
              <p:cNvSpPr txBox="1">
                <a:spLocks noRot="1" noChangeAspect="1" noMove="1" noResize="1" noEditPoints="1" noAdjustHandles="1" noChangeArrowheads="1" noChangeShapeType="1" noTextEdit="1"/>
              </p:cNvSpPr>
              <p:nvPr/>
            </p:nvSpPr>
            <p:spPr>
              <a:xfrm>
                <a:off x="5564974" y="5840546"/>
                <a:ext cx="4914900" cy="117282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p:cNvSpPr txBox="1"/>
              <p:nvPr/>
            </p:nvSpPr>
            <p:spPr>
              <a:xfrm>
                <a:off x="5426389" y="7581900"/>
                <a:ext cx="4914900" cy="878126"/>
              </a:xfrm>
              <a:prstGeom prst="rect">
                <a:avLst/>
              </a:prstGeom>
              <a:noFill/>
            </p:spPr>
            <p:txBody>
              <a:bodyPr wrap="square" rtlCol="0">
                <a:spAutoFit/>
              </a:bodyPr>
              <a:lstStyle/>
              <a:p>
                <a:pPr algn="ctr" defTabSz="1371600"/>
                <a:r>
                  <a:rPr lang="en-US" sz="3600">
                    <a:latin typeface="Times New Roman" panose="02020603050405020304" pitchFamily="18" charset="0"/>
                    <a:ea typeface="Arial" panose="020B0604020202020204" pitchFamily="34" charset="0"/>
                  </a:rPr>
                  <a:t> </a:t>
                </a:r>
                <a14:m>
                  <m:oMath xmlns:m="http://schemas.openxmlformats.org/officeDocument/2006/math">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24</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30</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1</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2</m:t>
                        </m:r>
                      </m:den>
                    </m:f>
                  </m:oMath>
                </a14:m>
                <a:endParaRPr lang="en-US" sz="3600" dirty="0">
                  <a:solidFill>
                    <a:srgbClr val="002060"/>
                  </a:solidFill>
                  <a:latin typeface="Arial" panose="020B0604020202020204" pitchFamily="34" charset="0"/>
                  <a:cs typeface="Arial" panose="020B0604020202020204" pitchFamily="34" charset="0"/>
                  <a:sym typeface="Arial"/>
                </a:endParaRPr>
              </a:p>
            </p:txBody>
          </p:sp>
        </mc:Choice>
        <mc:Fallback>
          <p:sp>
            <p:nvSpPr>
              <p:cNvPr id="20" name="TextBox 19"/>
              <p:cNvSpPr txBox="1">
                <a:spLocks noRot="1" noChangeAspect="1" noMove="1" noResize="1" noEditPoints="1" noAdjustHandles="1" noChangeArrowheads="1" noChangeShapeType="1" noTextEdit="1"/>
              </p:cNvSpPr>
              <p:nvPr/>
            </p:nvSpPr>
            <p:spPr>
              <a:xfrm>
                <a:off x="5426389" y="7581900"/>
                <a:ext cx="4914900" cy="878126"/>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TextBox 20"/>
              <p:cNvSpPr txBox="1"/>
              <p:nvPr/>
            </p:nvSpPr>
            <p:spPr>
              <a:xfrm>
                <a:off x="4461784" y="8704524"/>
                <a:ext cx="6945570" cy="1172822"/>
              </a:xfrm>
              <a:prstGeom prst="rect">
                <a:avLst/>
              </a:prstGeom>
              <a:noFill/>
            </p:spPr>
            <p:txBody>
              <a:bodyPr wrap="square" rtlCol="0">
                <a:spAutoFit/>
              </a:bodyPr>
              <a:lstStyle/>
              <a:p>
                <a:pPr marR="30480" algn="ctr">
                  <a:lnSpc>
                    <a:spcPct val="150000"/>
                  </a:lnSpc>
                  <a:spcBef>
                    <a:spcPts val="600"/>
                  </a:spcBef>
                  <a:spcAft>
                    <a:spcPts val="600"/>
                  </a:spcAft>
                </a:pPr>
                <a14:m>
                  <m:oMath xmlns:m="http://schemas.openxmlformats.org/officeDocument/2006/math">
                    <m:f>
                      <m:fPr>
                        <m:ctrlPr>
                          <a:rPr lang="en-US" sz="36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30</m:t>
                        </m:r>
                      </m:den>
                    </m:f>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24</m:t>
                        </m:r>
                      </m:den>
                    </m:f>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3200" smtClean="0">
                    <a:effectLst/>
                    <a:latin typeface="Times New Roman" panose="02020603050405020304" pitchFamily="18" charset="0"/>
                    <a:ea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endParaRPr>
              </a:p>
            </p:txBody>
          </p:sp>
        </mc:Choice>
        <mc:Fallback>
          <p:sp>
            <p:nvSpPr>
              <p:cNvPr id="21" name="TextBox 20"/>
              <p:cNvSpPr txBox="1">
                <a:spLocks noRot="1" noChangeAspect="1" noMove="1" noResize="1" noEditPoints="1" noAdjustHandles="1" noChangeArrowheads="1" noChangeShapeType="1" noTextEdit="1"/>
              </p:cNvSpPr>
              <p:nvPr/>
            </p:nvSpPr>
            <p:spPr>
              <a:xfrm>
                <a:off x="4461784" y="8704524"/>
                <a:ext cx="6945570" cy="1172822"/>
              </a:xfrm>
              <a:prstGeom prst="rect">
                <a:avLst/>
              </a:prstGeom>
              <a:blipFill>
                <a:blip r:embed="rId11"/>
                <a:stretch>
                  <a:fillRect/>
                </a:stretch>
              </a:blipFill>
            </p:spPr>
            <p:txBody>
              <a:bodyPr/>
              <a:lstStyle/>
              <a:p>
                <a:r>
                  <a:rPr lang="en-US">
                    <a:noFill/>
                  </a:rPr>
                  <a:t> </a:t>
                </a:r>
              </a:p>
            </p:txBody>
          </p:sp>
        </mc:Fallback>
      </mc:AlternateContent>
      <p:pic>
        <p:nvPicPr>
          <p:cNvPr id="25" name="Picture 14" descr="kim phut"/>
          <p:cNvPicPr>
            <a:picLocks noChangeAspect="1" noChangeArrowheads="1"/>
          </p:cNvPicPr>
          <p:nvPr/>
        </p:nvPicPr>
        <p:blipFill>
          <a:blip r:embed="rId12" cstate="print"/>
          <a:srcRect/>
          <a:stretch>
            <a:fillRect/>
          </a:stretch>
        </p:blipFill>
        <p:spPr bwMode="auto">
          <a:xfrm>
            <a:off x="12040264" y="7615660"/>
            <a:ext cx="1714500" cy="1613648"/>
          </a:xfrm>
          <a:prstGeom prst="rect">
            <a:avLst/>
          </a:prstGeom>
          <a:noFill/>
          <a:ln w="9525">
            <a:noFill/>
            <a:miter lim="800000"/>
            <a:headEnd/>
            <a:tailEnd/>
          </a:ln>
        </p:spPr>
      </p:pic>
      <p:pic>
        <p:nvPicPr>
          <p:cNvPr id="22" name="Picture 21" descr="dongho1"/>
          <p:cNvPicPr>
            <a:picLocks noChangeAspect="1" noChangeArrowheads="1"/>
          </p:cNvPicPr>
          <p:nvPr/>
        </p:nvPicPr>
        <p:blipFill>
          <a:blip r:embed="rId13" cstate="print"/>
          <a:srcRect/>
          <a:stretch>
            <a:fillRect/>
          </a:stretch>
        </p:blipFill>
        <p:spPr bwMode="auto">
          <a:xfrm>
            <a:off x="11583064" y="6929860"/>
            <a:ext cx="2628900" cy="2652860"/>
          </a:xfrm>
          <a:prstGeom prst="rect">
            <a:avLst/>
          </a:prstGeom>
          <a:noFill/>
        </p:spPr>
      </p:pic>
      <p:sp>
        <p:nvSpPr>
          <p:cNvPr id="26" name="Cloud 25"/>
          <p:cNvSpPr/>
          <p:nvPr/>
        </p:nvSpPr>
        <p:spPr>
          <a:xfrm>
            <a:off x="13297562" y="5672560"/>
            <a:ext cx="2731168" cy="17145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1371600">
              <a:defRPr/>
            </a:pPr>
            <a:r>
              <a:rPr lang="en-US" sz="4000" dirty="0">
                <a:solidFill>
                  <a:srgbClr val="FF0000"/>
                </a:solidFill>
                <a:latin typeface="Arial" panose="020B0604020202020204" pitchFamily="34" charset="0"/>
                <a:cs typeface="Arial" panose="020B0604020202020204" pitchFamily="34" charset="0"/>
                <a:sym typeface="Arial"/>
              </a:rPr>
              <a:t>HẾT GIỜ</a:t>
            </a:r>
          </a:p>
        </p:txBody>
      </p:sp>
      <p:pic>
        <p:nvPicPr>
          <p:cNvPr id="24" name="Picture 23" descr="1.png"/>
          <p:cNvPicPr>
            <a:picLocks noChangeAspect="1"/>
          </p:cNvPicPr>
          <p:nvPr/>
        </p:nvPicPr>
        <p:blipFill>
          <a:blip r:embed="rId14" cstate="print"/>
          <a:stretch>
            <a:fillRect/>
          </a:stretch>
        </p:blipFill>
        <p:spPr>
          <a:xfrm>
            <a:off x="14996104" y="3414809"/>
            <a:ext cx="1629024" cy="1843490"/>
          </a:xfrm>
          <a:prstGeom prst="rect">
            <a:avLst/>
          </a:prstGeom>
        </p:spPr>
      </p:pic>
      <p:pic>
        <p:nvPicPr>
          <p:cNvPr id="27" name="Picture 26" descr="fd2eb0da63d7a14861647a759c721ae2.png">
            <a:hlinkClick r:id="rId15" action="ppaction://hlinksldjump"/>
          </p:cNvPr>
          <p:cNvPicPr>
            <a:picLocks noChangeAspect="1"/>
          </p:cNvPicPr>
          <p:nvPr/>
        </p:nvPicPr>
        <p:blipFill>
          <a:blip r:embed="rId16" cstate="print"/>
          <a:stretch>
            <a:fillRect/>
          </a:stretch>
        </p:blipFill>
        <p:spPr>
          <a:xfrm>
            <a:off x="16002000" y="8489097"/>
            <a:ext cx="2057400" cy="1714498"/>
          </a:xfrm>
          <a:prstGeom prst="rect">
            <a:avLst/>
          </a:prstGeom>
        </p:spPr>
      </p:pic>
      <p:pic>
        <p:nvPicPr>
          <p:cNvPr id="28" name="Picture 27" descr="1.png"/>
          <p:cNvPicPr>
            <a:picLocks noChangeAspect="1"/>
          </p:cNvPicPr>
          <p:nvPr/>
        </p:nvPicPr>
        <p:blipFill>
          <a:blip r:embed="rId14" cstate="print"/>
          <a:stretch>
            <a:fillRect/>
          </a:stretch>
        </p:blipFill>
        <p:spPr>
          <a:xfrm flipH="1">
            <a:off x="16002001" y="7533450"/>
            <a:ext cx="2650210" cy="2670144"/>
          </a:xfrm>
          <a:prstGeom prst="rect">
            <a:avLst/>
          </a:prstGeom>
        </p:spPr>
      </p:pic>
    </p:spTree>
    <p:extLst>
      <p:ext uri="{BB962C8B-B14F-4D97-AF65-F5344CB8AC3E}">
        <p14:creationId xmlns:p14="http://schemas.microsoft.com/office/powerpoint/2010/main" val="3978169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617883" y="-1071249"/>
            <a:ext cx="18838630" cy="7030764"/>
          </a:xfrm>
          <a:prstGeom prst="rect">
            <a:avLst/>
          </a:prstGeom>
        </p:spPr>
      </p:pic>
      <p:sp>
        <p:nvSpPr>
          <p:cNvPr id="5" name="TextBox 4"/>
          <p:cNvSpPr txBox="1"/>
          <p:nvPr/>
        </p:nvSpPr>
        <p:spPr>
          <a:xfrm>
            <a:off x="2560978" y="1165979"/>
            <a:ext cx="12907622" cy="3139321"/>
          </a:xfrm>
          <a:prstGeom prst="rect">
            <a:avLst/>
          </a:prstGeom>
          <a:noFill/>
        </p:spPr>
        <p:txBody>
          <a:bodyPr wrap="square" rtlCol="0">
            <a:spAutoFit/>
          </a:bodyPr>
          <a:lstStyle/>
          <a:p>
            <a:pPr lvl="0" algn="just" defTabSz="1371600">
              <a:lnSpc>
                <a:spcPct val="150000"/>
              </a:lnSpc>
            </a:pPr>
            <a:r>
              <a:rPr lang="vi-VN" sz="3300" b="1">
                <a:solidFill>
                  <a:srgbClr val="1F497D"/>
                </a:solidFill>
                <a:cs typeface="Arial" panose="020B0604020202020204" pitchFamily="34" charset="0"/>
                <a:sym typeface="Arial"/>
              </a:rPr>
              <a:t>Câu 5. Một người đi xe máy từ A đến B, với vận tốc 30 km/h. Lúc về người đó đi với vận tốc 24 km/h. Do đó thời gian về lâu hơn thời gian đi là 30 phút. Hãy chọn câu đúng. Nếu gọi thời gian lúc đi là x (giờ, x&gt;0) thì phương trình của bài toán là:</a:t>
            </a:r>
            <a:endParaRPr kumimoji="0" lang="en-US" sz="3300" b="0" i="0" u="none" strike="noStrike" kern="1200" cap="none" spc="0" normalizeH="0" baseline="0" noProof="0" dirty="0">
              <a:ln>
                <a:noFill/>
              </a:ln>
              <a:solidFill>
                <a:srgbClr val="1F497D"/>
              </a:solidFill>
              <a:effectLst/>
              <a:uLnTx/>
              <a:uFillTx/>
              <a:latin typeface="Arial" panose="020B0604020202020204" pitchFamily="34" charset="0"/>
              <a:cs typeface="Arial" panose="020B0604020202020204" pitchFamily="34" charset="0"/>
              <a:sym typeface="Arial"/>
            </a:endParaRPr>
          </a:p>
        </p:txBody>
      </p:sp>
      <p:pic>
        <p:nvPicPr>
          <p:cNvPr id="6" name="Picture 5" descr="1456.png"/>
          <p:cNvPicPr>
            <a:picLocks noChangeAspect="1"/>
          </p:cNvPicPr>
          <p:nvPr/>
        </p:nvPicPr>
        <p:blipFill>
          <a:blip r:embed="rId6" cstate="print"/>
          <a:stretch>
            <a:fillRect/>
          </a:stretch>
        </p:blipFill>
        <p:spPr>
          <a:xfrm>
            <a:off x="4572001" y="4914900"/>
            <a:ext cx="5269834" cy="863160"/>
          </a:xfrm>
          <a:prstGeom prst="rect">
            <a:avLst/>
          </a:prstGeom>
        </p:spPr>
      </p:pic>
      <p:sp>
        <p:nvSpPr>
          <p:cNvPr id="7" name="Oval 6"/>
          <p:cNvSpPr/>
          <p:nvPr/>
        </p:nvSpPr>
        <p:spPr>
          <a:xfrm>
            <a:off x="3200400" y="48006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8" name="Picture 7" descr="1456.png"/>
          <p:cNvPicPr>
            <a:picLocks noChangeAspect="1"/>
          </p:cNvPicPr>
          <p:nvPr/>
        </p:nvPicPr>
        <p:blipFill>
          <a:blip r:embed="rId6" cstate="print"/>
          <a:stretch>
            <a:fillRect/>
          </a:stretch>
        </p:blipFill>
        <p:spPr>
          <a:xfrm>
            <a:off x="4571999" y="6312586"/>
            <a:ext cx="5269834" cy="863160"/>
          </a:xfrm>
          <a:prstGeom prst="rect">
            <a:avLst/>
          </a:prstGeom>
        </p:spPr>
      </p:pic>
      <p:pic>
        <p:nvPicPr>
          <p:cNvPr id="9" name="Picture 8" descr="1456.png"/>
          <p:cNvPicPr>
            <a:picLocks noChangeAspect="1"/>
          </p:cNvPicPr>
          <p:nvPr/>
        </p:nvPicPr>
        <p:blipFill>
          <a:blip r:embed="rId6" cstate="print"/>
          <a:stretch>
            <a:fillRect/>
          </a:stretch>
        </p:blipFill>
        <p:spPr>
          <a:xfrm>
            <a:off x="4572000" y="7658100"/>
            <a:ext cx="5269832" cy="863160"/>
          </a:xfrm>
          <a:prstGeom prst="rect">
            <a:avLst/>
          </a:prstGeom>
        </p:spPr>
      </p:pic>
      <p:pic>
        <p:nvPicPr>
          <p:cNvPr id="10" name="Picture 9" descr="1456.png"/>
          <p:cNvPicPr>
            <a:picLocks noChangeAspect="1"/>
          </p:cNvPicPr>
          <p:nvPr/>
        </p:nvPicPr>
        <p:blipFill>
          <a:blip r:embed="rId6" cstate="print"/>
          <a:stretch>
            <a:fillRect/>
          </a:stretch>
        </p:blipFill>
        <p:spPr>
          <a:xfrm>
            <a:off x="4572001" y="9029700"/>
            <a:ext cx="5269834" cy="863160"/>
          </a:xfrm>
          <a:prstGeom prst="rect">
            <a:avLst/>
          </a:prstGeom>
        </p:spPr>
      </p:pic>
      <p:sp>
        <p:nvSpPr>
          <p:cNvPr id="11" name="Oval 10"/>
          <p:cNvSpPr/>
          <p:nvPr/>
        </p:nvSpPr>
        <p:spPr>
          <a:xfrm>
            <a:off x="3200400" y="7543800"/>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3200400" y="6153312"/>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3200400" y="8883596"/>
            <a:ext cx="1028700" cy="10287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3437944" y="4914900"/>
            <a:ext cx="685800" cy="707886"/>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A</a:t>
            </a:r>
          </a:p>
        </p:txBody>
      </p:sp>
      <p:sp>
        <p:nvSpPr>
          <p:cNvPr id="15" name="TextBox 14"/>
          <p:cNvSpPr txBox="1"/>
          <p:nvPr/>
        </p:nvSpPr>
        <p:spPr>
          <a:xfrm>
            <a:off x="3453846" y="8997896"/>
            <a:ext cx="685800" cy="707886"/>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D</a:t>
            </a:r>
          </a:p>
        </p:txBody>
      </p:sp>
      <p:sp>
        <p:nvSpPr>
          <p:cNvPr id="16" name="TextBox 15"/>
          <p:cNvSpPr txBox="1"/>
          <p:nvPr/>
        </p:nvSpPr>
        <p:spPr>
          <a:xfrm>
            <a:off x="3437944" y="7642198"/>
            <a:ext cx="685800" cy="707886"/>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a:t>
            </a:r>
          </a:p>
        </p:txBody>
      </p:sp>
      <p:sp>
        <p:nvSpPr>
          <p:cNvPr id="17" name="TextBox 16"/>
          <p:cNvSpPr txBox="1"/>
          <p:nvPr/>
        </p:nvSpPr>
        <p:spPr>
          <a:xfrm>
            <a:off x="3453846" y="6267612"/>
            <a:ext cx="685800" cy="707886"/>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a:t>
            </a:r>
          </a:p>
        </p:txBody>
      </p:sp>
      <mc:AlternateContent xmlns:mc="http://schemas.openxmlformats.org/markup-compatibility/2006">
        <mc:Choice xmlns:a14="http://schemas.microsoft.com/office/drawing/2010/main" Requires="a14">
          <p:sp>
            <p:nvSpPr>
              <p:cNvPr id="18" name="TextBox 17"/>
              <p:cNvSpPr txBox="1"/>
              <p:nvPr/>
            </p:nvSpPr>
            <p:spPr>
              <a:xfrm>
                <a:off x="4947367" y="4929009"/>
                <a:ext cx="4914900" cy="875753"/>
              </a:xfrm>
              <a:prstGeom prst="rect">
                <a:avLst/>
              </a:prstGeom>
              <a:noFill/>
            </p:spPr>
            <p:txBody>
              <a:bodyPr wrap="square" rtlCol="0">
                <a:spAutoFit/>
              </a:bodyPr>
              <a:lstStyle/>
              <a:p>
                <a:pPr lvl="0" algn="ctr" defTabSz="1371600"/>
                <a14:m>
                  <m:oMath xmlns:m="http://schemas.openxmlformats.org/officeDocument/2006/math">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30</m:t>
                        </m:r>
                        <m:r>
                          <a:rPr lang="fr-FR" sz="36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24</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r>
                      <a:rPr lang="fr-FR" sz="3600" i="1">
                        <a:effectLst/>
                        <a:latin typeface="Cambria Math" panose="02040503050406030204" pitchFamily="18" charset="0"/>
                        <a:ea typeface="Arial" panose="020B0604020202020204" pitchFamily="34" charset="0"/>
                        <a:cs typeface="Times New Roman" panose="02020603050405020304" pitchFamily="18" charset="0"/>
                      </a:rPr>
                      <m:t>𝑥</m:t>
                    </m:r>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1</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2</m:t>
                        </m:r>
                      </m:den>
                    </m:f>
                  </m:oMath>
                </a14:m>
                <a:r>
                  <a:rPr lang="fr-FR" sz="3600">
                    <a:effectLst/>
                    <a:latin typeface="Times New Roman" panose="02020603050405020304" pitchFamily="18" charset="0"/>
                    <a:ea typeface="Arial" panose="020B0604020202020204" pitchFamily="34" charset="0"/>
                  </a:rPr>
                  <a:t>	</a:t>
                </a:r>
                <a:endParaRPr kumimoji="0" lang="en-US" sz="3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mc:Choice>
        <mc:Fallback>
          <p:sp>
            <p:nvSpPr>
              <p:cNvPr id="18" name="TextBox 17"/>
              <p:cNvSpPr txBox="1">
                <a:spLocks noRot="1" noChangeAspect="1" noMove="1" noResize="1" noEditPoints="1" noAdjustHandles="1" noChangeArrowheads="1" noChangeShapeType="1" noTextEdit="1"/>
              </p:cNvSpPr>
              <p:nvPr/>
            </p:nvSpPr>
            <p:spPr>
              <a:xfrm>
                <a:off x="4947367" y="4929009"/>
                <a:ext cx="4914900" cy="87575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TextBox 18"/>
              <p:cNvSpPr txBox="1"/>
              <p:nvPr/>
            </p:nvSpPr>
            <p:spPr>
              <a:xfrm>
                <a:off x="4536550" y="6006195"/>
                <a:ext cx="5257800" cy="1169551"/>
              </a:xfrm>
              <a:prstGeom prst="rect">
                <a:avLst/>
              </a:prstGeom>
              <a:noFill/>
            </p:spPr>
            <p:txBody>
              <a:bodyPr wrap="square" rtlCol="0">
                <a:spAutoFit/>
              </a:bodyPr>
              <a:lstStyle/>
              <a:p>
                <a:pPr marR="30480" algn="ctr">
                  <a:lnSpc>
                    <a:spcPct val="150000"/>
                  </a:lnSpc>
                  <a:spcBef>
                    <a:spcPts val="600"/>
                  </a:spcBef>
                  <a:spcAft>
                    <a:spcPts val="600"/>
                  </a:spcAft>
                </a:pPr>
                <a14:m>
                  <m:oMath xmlns:m="http://schemas.openxmlformats.org/officeDocument/2006/math">
                    <m:f>
                      <m:fPr>
                        <m:ctrlPr>
                          <a:rPr lang="en-US" sz="3600" i="1">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30</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24</m:t>
                        </m:r>
                      </m:den>
                    </m:f>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m:t>
                        </m:r>
                      </m:den>
                    </m:f>
                  </m:oMath>
                </a14:m>
                <a:r>
                  <a:rPr lang="en-US" sz="3200" smtClean="0">
                    <a:effectLst/>
                    <a:latin typeface="Times New Roman" panose="02020603050405020304" pitchFamily="18" charset="0"/>
                    <a:ea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endParaRPr>
              </a:p>
            </p:txBody>
          </p:sp>
        </mc:Choice>
        <mc:Fallback>
          <p:sp>
            <p:nvSpPr>
              <p:cNvPr id="19" name="TextBox 18"/>
              <p:cNvSpPr txBox="1">
                <a:spLocks noRot="1" noChangeAspect="1" noMove="1" noResize="1" noEditPoints="1" noAdjustHandles="1" noChangeArrowheads="1" noChangeShapeType="1" noTextEdit="1"/>
              </p:cNvSpPr>
              <p:nvPr/>
            </p:nvSpPr>
            <p:spPr>
              <a:xfrm>
                <a:off x="4536550" y="6006195"/>
                <a:ext cx="5257800" cy="116955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p:cNvSpPr txBox="1"/>
              <p:nvPr/>
            </p:nvSpPr>
            <p:spPr>
              <a:xfrm>
                <a:off x="4715844" y="7658100"/>
                <a:ext cx="4914900" cy="878126"/>
              </a:xfrm>
              <a:prstGeom prst="rect">
                <a:avLst/>
              </a:prstGeom>
              <a:noFill/>
            </p:spPr>
            <p:txBody>
              <a:bodyPr wrap="square" rtlCol="0">
                <a:spAutoFit/>
              </a:bodyPr>
              <a:lstStyle/>
              <a:p>
                <a:pPr lvl="0" algn="ctr" defTabSz="1371600"/>
                <a14:m>
                  <m:oMath xmlns:m="http://schemas.openxmlformats.org/officeDocument/2006/math">
                    <m:f>
                      <m:fPr>
                        <m:ctrlPr>
                          <a:rPr lang="en-US" sz="3600" i="1">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24</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𝑥</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30</m:t>
                        </m:r>
                      </m:den>
                    </m:f>
                    <m:r>
                      <a:rPr lang="fr-FR" sz="36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600" i="1">
                            <a:effectLst/>
                            <a:latin typeface="Cambria Math" panose="02040503050406030204" pitchFamily="18" charset="0"/>
                            <a:cs typeface="Times New Roman" panose="02020603050405020304" pitchFamily="18" charset="0"/>
                          </a:rPr>
                        </m:ctrlPr>
                      </m:fPr>
                      <m:num>
                        <m:r>
                          <a:rPr lang="fr-FR" sz="3600" i="1">
                            <a:effectLst/>
                            <a:latin typeface="Cambria Math" panose="02040503050406030204" pitchFamily="18" charset="0"/>
                            <a:ea typeface="Arial" panose="020B0604020202020204" pitchFamily="34" charset="0"/>
                            <a:cs typeface="Times New Roman" panose="02020603050405020304" pitchFamily="18" charset="0"/>
                          </a:rPr>
                          <m:t>1</m:t>
                        </m:r>
                      </m:num>
                      <m:den>
                        <m:r>
                          <a:rPr lang="fr-FR" sz="3600" i="1">
                            <a:effectLst/>
                            <a:latin typeface="Cambria Math" panose="02040503050406030204" pitchFamily="18" charset="0"/>
                            <a:ea typeface="Arial" panose="020B0604020202020204" pitchFamily="34" charset="0"/>
                            <a:cs typeface="Times New Roman" panose="02020603050405020304" pitchFamily="18" charset="0"/>
                          </a:rPr>
                          <m:t>2</m:t>
                        </m:r>
                      </m:den>
                    </m:f>
                  </m:oMath>
                </a14:m>
                <a:r>
                  <a:rPr kumimoji="0" lang="en-US" sz="3600" b="0" i="0" u="none" strike="noStrike" kern="120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sym typeface="Arial"/>
                  </a:rPr>
                  <a:t> </a:t>
                </a:r>
                <a:endPar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mc:Choice>
        <mc:Fallback>
          <p:sp>
            <p:nvSpPr>
              <p:cNvPr id="20" name="TextBox 19"/>
              <p:cNvSpPr txBox="1">
                <a:spLocks noRot="1" noChangeAspect="1" noMove="1" noResize="1" noEditPoints="1" noAdjustHandles="1" noChangeArrowheads="1" noChangeShapeType="1" noTextEdit="1"/>
              </p:cNvSpPr>
              <p:nvPr/>
            </p:nvSpPr>
            <p:spPr>
              <a:xfrm>
                <a:off x="4715844" y="7658100"/>
                <a:ext cx="4914900" cy="87812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TextBox 20"/>
              <p:cNvSpPr txBox="1"/>
              <p:nvPr/>
            </p:nvSpPr>
            <p:spPr>
              <a:xfrm>
                <a:off x="4749466" y="8710018"/>
                <a:ext cx="4914900" cy="1272656"/>
              </a:xfrm>
              <a:prstGeom prst="rect">
                <a:avLst/>
              </a:prstGeom>
              <a:noFill/>
            </p:spPr>
            <p:txBody>
              <a:bodyPr wrap="square" rtlCol="0">
                <a:spAutoFit/>
              </a:bodyPr>
              <a:lstStyle/>
              <a:p>
                <a:pPr marR="30480" algn="ctr">
                  <a:lnSpc>
                    <a:spcPct val="150000"/>
                  </a:lnSpc>
                  <a:spcBef>
                    <a:spcPts val="600"/>
                  </a:spcBef>
                  <a:spcAft>
                    <a:spcPts val="600"/>
                  </a:spcAft>
                </a:pPr>
                <a14:m>
                  <m:oMath xmlns:m="http://schemas.openxmlformats.org/officeDocument/2006/math">
                    <m:r>
                      <a:rPr lang="fr-FR" sz="3600" i="1">
                        <a:latin typeface="Cambria Math" panose="02040503050406030204" pitchFamily="18" charset="0"/>
                        <a:ea typeface="Times New Roman" panose="02020603050405020304" pitchFamily="18" charset="0"/>
                        <a:cs typeface="Times New Roman" panose="02020603050405020304" pitchFamily="18" charset="0"/>
                      </a:rPr>
                      <m:t>𝑥</m:t>
                    </m:r>
                    <m:r>
                      <a:rPr lang="fr-FR" sz="36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24</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30</m:t>
                        </m:r>
                      </m:den>
                    </m:f>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=30</m:t>
                    </m:r>
                  </m:oMath>
                </a14:m>
                <a:r>
                  <a:rPr lang="en-US" sz="3200" smtClean="0">
                    <a:effectLst/>
                    <a:latin typeface="Times New Roman" panose="02020603050405020304" pitchFamily="18" charset="0"/>
                    <a:ea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endParaRPr>
              </a:p>
            </p:txBody>
          </p:sp>
        </mc:Choice>
        <mc:Fallback>
          <p:sp>
            <p:nvSpPr>
              <p:cNvPr id="21" name="TextBox 20"/>
              <p:cNvSpPr txBox="1">
                <a:spLocks noRot="1" noChangeAspect="1" noMove="1" noResize="1" noEditPoints="1" noAdjustHandles="1" noChangeArrowheads="1" noChangeShapeType="1" noTextEdit="1"/>
              </p:cNvSpPr>
              <p:nvPr/>
            </p:nvSpPr>
            <p:spPr>
              <a:xfrm>
                <a:off x="4749466" y="8710018"/>
                <a:ext cx="4914900" cy="1272656"/>
              </a:xfrm>
              <a:prstGeom prst="rect">
                <a:avLst/>
              </a:prstGeom>
              <a:blipFill>
                <a:blip r:embed="rId10"/>
                <a:stretch>
                  <a:fillRect/>
                </a:stretch>
              </a:blipFill>
            </p:spPr>
            <p:txBody>
              <a:bodyPr/>
              <a:lstStyle/>
              <a:p>
                <a:r>
                  <a:rPr lang="en-US">
                    <a:noFill/>
                  </a:rPr>
                  <a:t> </a:t>
                </a:r>
              </a:p>
            </p:txBody>
          </p:sp>
        </mc:Fallback>
      </mc:AlternateContent>
      <p:pic>
        <p:nvPicPr>
          <p:cNvPr id="25" name="Picture 14" descr="kim phut"/>
          <p:cNvPicPr>
            <a:picLocks noChangeAspect="1" noChangeArrowheads="1"/>
          </p:cNvPicPr>
          <p:nvPr/>
        </p:nvPicPr>
        <p:blipFill>
          <a:blip r:embed="rId11" cstate="print"/>
          <a:srcRect/>
          <a:stretch>
            <a:fillRect/>
          </a:stretch>
        </p:blipFill>
        <p:spPr bwMode="auto">
          <a:xfrm>
            <a:off x="12040264" y="7615660"/>
            <a:ext cx="1714500" cy="1613648"/>
          </a:xfrm>
          <a:prstGeom prst="rect">
            <a:avLst/>
          </a:prstGeom>
          <a:noFill/>
          <a:ln w="9525">
            <a:noFill/>
            <a:miter lim="800000"/>
            <a:headEnd/>
            <a:tailEnd/>
          </a:ln>
        </p:spPr>
      </p:pic>
      <p:pic>
        <p:nvPicPr>
          <p:cNvPr id="22" name="Picture 21" descr="dongho1"/>
          <p:cNvPicPr>
            <a:picLocks noChangeAspect="1" noChangeArrowheads="1"/>
          </p:cNvPicPr>
          <p:nvPr/>
        </p:nvPicPr>
        <p:blipFill>
          <a:blip r:embed="rId12" cstate="print"/>
          <a:srcRect/>
          <a:stretch>
            <a:fillRect/>
          </a:stretch>
        </p:blipFill>
        <p:spPr bwMode="auto">
          <a:xfrm>
            <a:off x="11583064" y="6929860"/>
            <a:ext cx="2628900" cy="2652860"/>
          </a:xfrm>
          <a:prstGeom prst="rect">
            <a:avLst/>
          </a:prstGeom>
          <a:noFill/>
        </p:spPr>
      </p:pic>
      <p:sp>
        <p:nvSpPr>
          <p:cNvPr id="26" name="Cloud 25"/>
          <p:cNvSpPr/>
          <p:nvPr/>
        </p:nvSpPr>
        <p:spPr>
          <a:xfrm>
            <a:off x="13297562" y="5672560"/>
            <a:ext cx="2731168" cy="17145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HẾT GIỜ</a:t>
            </a:r>
          </a:p>
        </p:txBody>
      </p:sp>
      <p:pic>
        <p:nvPicPr>
          <p:cNvPr id="24" name="Picture 23" descr="1.png"/>
          <p:cNvPicPr>
            <a:picLocks noChangeAspect="1"/>
          </p:cNvPicPr>
          <p:nvPr/>
        </p:nvPicPr>
        <p:blipFill>
          <a:blip r:embed="rId13" cstate="print"/>
          <a:stretch>
            <a:fillRect/>
          </a:stretch>
        </p:blipFill>
        <p:spPr>
          <a:xfrm>
            <a:off x="13716998" y="3691413"/>
            <a:ext cx="1629024" cy="1843490"/>
          </a:xfrm>
          <a:prstGeom prst="rect">
            <a:avLst/>
          </a:prstGeom>
        </p:spPr>
      </p:pic>
      <p:pic>
        <p:nvPicPr>
          <p:cNvPr id="27" name="Picture 26" descr="fd2eb0da63d7a14861647a759c721ae2.png">
            <a:hlinkClick r:id="rId14" action="ppaction://hlinksldjump"/>
          </p:cNvPr>
          <p:cNvPicPr>
            <a:picLocks noChangeAspect="1"/>
          </p:cNvPicPr>
          <p:nvPr/>
        </p:nvPicPr>
        <p:blipFill>
          <a:blip r:embed="rId15" cstate="print"/>
          <a:stretch>
            <a:fillRect/>
          </a:stretch>
        </p:blipFill>
        <p:spPr>
          <a:xfrm>
            <a:off x="16002000" y="8489097"/>
            <a:ext cx="2057400" cy="1714498"/>
          </a:xfrm>
          <a:prstGeom prst="rect">
            <a:avLst/>
          </a:prstGeom>
        </p:spPr>
      </p:pic>
      <p:pic>
        <p:nvPicPr>
          <p:cNvPr id="28" name="Picture 27" descr="1.png"/>
          <p:cNvPicPr>
            <a:picLocks noChangeAspect="1"/>
          </p:cNvPicPr>
          <p:nvPr/>
        </p:nvPicPr>
        <p:blipFill>
          <a:blip r:embed="rId13" cstate="print"/>
          <a:stretch>
            <a:fillRect/>
          </a:stretch>
        </p:blipFill>
        <p:spPr>
          <a:xfrm flipH="1">
            <a:off x="16002001" y="7533450"/>
            <a:ext cx="2650210" cy="2670144"/>
          </a:xfrm>
          <a:prstGeom prst="rect">
            <a:avLst/>
          </a:prstGeom>
        </p:spPr>
      </p:pic>
    </p:spTree>
    <p:extLst>
      <p:ext uri="{BB962C8B-B14F-4D97-AF65-F5344CB8AC3E}">
        <p14:creationId xmlns:p14="http://schemas.microsoft.com/office/powerpoint/2010/main" val="892345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5" name="Freeform 5"/>
          <p:cNvSpPr/>
          <p:nvPr/>
        </p:nvSpPr>
        <p:spPr>
          <a:xfrm rot="14232168">
            <a:off x="17006998" y="9034288"/>
            <a:ext cx="816932" cy="1478253"/>
          </a:xfrm>
          <a:custGeom>
            <a:avLst/>
            <a:gdLst/>
            <a:ahLst/>
            <a:cxnLst/>
            <a:rect l="l" t="t" r="r" b="b"/>
            <a:pathLst>
              <a:path w="1076229" h="1804995">
                <a:moveTo>
                  <a:pt x="0" y="0"/>
                </a:moveTo>
                <a:lnTo>
                  <a:pt x="1076228" y="0"/>
                </a:lnTo>
                <a:lnTo>
                  <a:pt x="1076228" y="1804995"/>
                </a:lnTo>
                <a:lnTo>
                  <a:pt x="0" y="180499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2" name="Rectangle 1"/>
          <p:cNvSpPr/>
          <p:nvPr/>
        </p:nvSpPr>
        <p:spPr>
          <a:xfrm>
            <a:off x="381000" y="272177"/>
            <a:ext cx="17526000" cy="2585323"/>
          </a:xfrm>
          <a:prstGeom prst="rect">
            <a:avLst/>
          </a:prstGeom>
        </p:spPr>
        <p:txBody>
          <a:bodyPr wrap="square">
            <a:spAutoFit/>
          </a:bodyPr>
          <a:lstStyle/>
          <a:p>
            <a:pPr lvl="0" algn="just">
              <a:lnSpc>
                <a:spcPct val="150000"/>
              </a:lnSpc>
              <a:buClr>
                <a:srgbClr val="000000"/>
              </a:buClr>
              <a:defRPr/>
            </a:pPr>
            <a:r>
              <a:rPr lang="fr-FR" sz="36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Bài 7.7 (SGK </a:t>
            </a:r>
            <a:r>
              <a:rPr lang="fr-FR" sz="36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 </a:t>
            </a:r>
            <a:r>
              <a:rPr lang="fr-FR" sz="3600" b="1" kern="0" smtClea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tr.35)</a:t>
            </a:r>
            <a:r>
              <a:rPr lang="en-US" sz="3600" kern="0" smtClean="0">
                <a:solidFill>
                  <a:srgbClr val="C00000"/>
                </a:solidFill>
                <a:ea typeface="Calibri" panose="020F0502020204030204" pitchFamily="34" charset="0"/>
                <a:cs typeface="Times New Roman" panose="02020603050405020304" pitchFamily="18" charset="0"/>
                <a:sym typeface="Arial"/>
              </a:rPr>
              <a:t> </a:t>
            </a:r>
            <a:r>
              <a:rPr lang="vi-VN" sz="3600" smtClean="0">
                <a:solidFill>
                  <a:srgbClr val="000000"/>
                </a:solidFill>
              </a:rPr>
              <a:t>Chị </a:t>
            </a:r>
            <a:r>
              <a:rPr lang="vi-VN" sz="3600">
                <a:solidFill>
                  <a:srgbClr val="000000"/>
                </a:solidFill>
              </a:rPr>
              <a:t>Linh làm việc trong một ngân hàng và được thưởng Tết bằng 2,5 tháng lương. Tổng thu nhập một năm của chị Linh bao gồm 12 tháng lương và thưởng Tết là 290 triệu đồng. Hỏi lương hàng tháng của chị Linh là bao nhiêu?</a:t>
            </a:r>
            <a:endParaRPr lang="en-US" sz="3600"/>
          </a:p>
        </p:txBody>
      </p:sp>
      <p:sp>
        <p:nvSpPr>
          <p:cNvPr id="35" name="Rectangle 34"/>
          <p:cNvSpPr/>
          <p:nvPr/>
        </p:nvSpPr>
        <p:spPr>
          <a:xfrm>
            <a:off x="8615650" y="3009900"/>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a:ln>
                  <a:noFill/>
                </a:ln>
                <a:solidFill>
                  <a:schemeClr val="tx2"/>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chemeClr val="tx2"/>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378502" y="3829669"/>
                <a:ext cx="17148848" cy="6217087"/>
              </a:xfrm>
              <a:prstGeom prst="rect">
                <a:avLst/>
              </a:prstGeom>
            </p:spPr>
            <p:txBody>
              <a:bodyPr wrap="square">
                <a:spAutoFit/>
              </a:bodyPr>
              <a:lstStyle/>
              <a:p>
                <a:pPr algn="just">
                  <a:lnSpc>
                    <a:spcPct val="150000"/>
                  </a:lnSpc>
                  <a:spcBef>
                    <a:spcPts val="200"/>
                  </a:spcBef>
                  <a:spcAft>
                    <a:spcPts val="200"/>
                  </a:spcAft>
                </a:pPr>
                <a:r>
                  <a:rPr lang="fr-FR" sz="3600">
                    <a:latin typeface="Arial" panose="020B0604020202020204" pitchFamily="34" charset="0"/>
                    <a:ea typeface="Calibri" panose="020F0502020204030204" pitchFamily="34" charset="0"/>
                    <a:cs typeface="Arial" panose="020B0604020202020204" pitchFamily="34" charset="0"/>
                  </a:rPr>
                  <a:t>Gọi tiền lương mỗi tháng của chị Linh 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600">
                    <a:effectLst/>
                    <a:latin typeface="Arial" panose="020B0604020202020204" pitchFamily="34" charset="0"/>
                    <a:ea typeface="Calibri" panose="020F0502020204030204" pitchFamily="34" charset="0"/>
                    <a:cs typeface="Arial" panose="020B0604020202020204" pitchFamily="34" charset="0"/>
                  </a:rPr>
                  <a:t> (triệu đồng), </a:t>
                </a:r>
                <a14:m>
                  <m:oMath xmlns:m="http://schemas.openxmlformats.org/officeDocument/2006/math">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&gt;0</m:t>
                        </m:r>
                      </m:e>
                    </m:d>
                  </m:oMath>
                </a14:m>
                <a:r>
                  <a:rPr lang="fr-FR" sz="3600">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fr-FR" sz="3600">
                    <a:effectLst/>
                    <a:latin typeface="Arial" panose="020B0604020202020204" pitchFamily="34" charset="0"/>
                    <a:ea typeface="Calibri" panose="020F0502020204030204" pitchFamily="34" charset="0"/>
                    <a:cs typeface="Arial" panose="020B0604020202020204" pitchFamily="34" charset="0"/>
                  </a:rPr>
                  <a:t>Số tiền lương 12 tháng của chị </a:t>
                </a:r>
                <a:r>
                  <a:rPr lang="fr-FR" sz="3600">
                    <a:effectLst/>
                    <a:latin typeface="Arial" panose="020B0604020202020204" pitchFamily="34" charset="0"/>
                    <a:ea typeface="Calibri" panose="020F0502020204030204" pitchFamily="34" charset="0"/>
                    <a:cs typeface="Arial" panose="020B0604020202020204" pitchFamily="34" charset="0"/>
                  </a:rPr>
                  <a:t>Linh </a:t>
                </a:r>
                <a:r>
                  <a:rPr lang="fr-FR" sz="3600" smtClean="0">
                    <a:effectLst/>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12</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600">
                    <a:effectLst/>
                    <a:latin typeface="Arial" panose="020B0604020202020204" pitchFamily="34" charset="0"/>
                    <a:ea typeface="Calibri" panose="020F0502020204030204" pitchFamily="34"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fr-FR" sz="3600">
                    <a:effectLst/>
                    <a:latin typeface="Arial" panose="020B0604020202020204" pitchFamily="34" charset="0"/>
                    <a:ea typeface="Calibri" panose="020F0502020204030204" pitchFamily="34" charset="0"/>
                    <a:cs typeface="Arial" panose="020B0604020202020204" pitchFamily="34" charset="0"/>
                  </a:rPr>
                  <a:t>Số tiền thưởng </a:t>
                </a:r>
                <a:r>
                  <a:rPr lang="fr-FR" sz="3600">
                    <a:effectLst/>
                    <a:latin typeface="Arial" panose="020B0604020202020204" pitchFamily="34" charset="0"/>
                    <a:ea typeface="Calibri" panose="020F0502020204030204" pitchFamily="34" charset="0"/>
                    <a:cs typeface="Arial" panose="020B0604020202020204" pitchFamily="34" charset="0"/>
                  </a:rPr>
                  <a:t>Tết </a:t>
                </a:r>
                <a:r>
                  <a:rPr lang="fr-FR" sz="3600" smtClean="0">
                    <a:effectLst/>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2,5</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600">
                    <a:effectLst/>
                    <a:latin typeface="Arial" panose="020B0604020202020204" pitchFamily="34" charset="0"/>
                    <a:ea typeface="Calibri" panose="020F0502020204030204" pitchFamily="34"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fr-FR" sz="3600">
                    <a:effectLst/>
                    <a:latin typeface="Arial" panose="020B0604020202020204" pitchFamily="34" charset="0"/>
                    <a:ea typeface="Calibri" panose="020F0502020204030204" pitchFamily="34" charset="0"/>
                    <a:cs typeface="Arial" panose="020B0604020202020204" pitchFamily="34" charset="0"/>
                  </a:rPr>
                  <a:t>Theo đề bài ta có </a:t>
                </a:r>
                <a:r>
                  <a:rPr lang="fr-FR" sz="3600">
                    <a:effectLst/>
                    <a:latin typeface="Arial" panose="020B0604020202020204" pitchFamily="34" charset="0"/>
                    <a:ea typeface="Calibri" panose="020F0502020204030204" pitchFamily="34" charset="0"/>
                    <a:cs typeface="Arial" panose="020B0604020202020204" pitchFamily="34" charset="0"/>
                  </a:rPr>
                  <a:t>phương </a:t>
                </a:r>
                <a:r>
                  <a:rPr lang="fr-FR" sz="3600" smtClean="0">
                    <a:effectLst/>
                    <a:latin typeface="Arial" panose="020B0604020202020204" pitchFamily="34" charset="0"/>
                    <a:ea typeface="Calibri" panose="020F0502020204030204" pitchFamily="34" charset="0"/>
                    <a:cs typeface="Arial" panose="020B0604020202020204" pitchFamily="34" charset="0"/>
                  </a:rPr>
                  <a:t>trình: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12</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+2,5</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=290</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fr-FR" sz="3600">
                    <a:effectLst/>
                    <a:latin typeface="Arial" panose="020B0604020202020204" pitchFamily="34" charset="0"/>
                    <a:ea typeface="Calibri" panose="020F0502020204030204" pitchFamily="34" charset="0"/>
                    <a:cs typeface="Arial" panose="020B0604020202020204" pitchFamily="34" charset="0"/>
                  </a:rPr>
                  <a:t>Giải phương </a:t>
                </a:r>
                <a:r>
                  <a:rPr lang="fr-FR" sz="3600">
                    <a:effectLst/>
                    <a:latin typeface="Arial" panose="020B0604020202020204" pitchFamily="34" charset="0"/>
                    <a:ea typeface="Calibri" panose="020F0502020204030204" pitchFamily="34" charset="0"/>
                    <a:cs typeface="Arial" panose="020B0604020202020204" pitchFamily="34" charset="0"/>
                  </a:rPr>
                  <a:t>trình </a:t>
                </a:r>
                <a:r>
                  <a:rPr lang="fr-FR" sz="3600" smtClean="0">
                    <a:effectLst/>
                    <a:latin typeface="Arial" panose="020B0604020202020204" pitchFamily="34" charset="0"/>
                    <a:ea typeface="Calibri" panose="020F0502020204030204" pitchFamily="34" charset="0"/>
                    <a:cs typeface="Arial" panose="020B0604020202020204" pitchFamily="34" charset="0"/>
                  </a:rPr>
                  <a:t>được: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=20</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fr-FR" sz="3600">
                    <a:effectLst/>
                    <a:latin typeface="Arial" panose="020B0604020202020204" pitchFamily="34" charset="0"/>
                    <a:ea typeface="Calibri" panose="020F0502020204030204" pitchFamily="34" charset="0"/>
                    <a:cs typeface="Arial" panose="020B0604020202020204" pitchFamily="34" charset="0"/>
                  </a:rPr>
                  <a:t>Ta thấy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=20</m:t>
                    </m:r>
                  </m:oMath>
                </a14:m>
                <a:r>
                  <a:rPr lang="fr-FR" sz="3600">
                    <a:effectLst/>
                    <a:latin typeface="Arial" panose="020B0604020202020204" pitchFamily="34" charset="0"/>
                    <a:ea typeface="Calibri" panose="020F0502020204030204" pitchFamily="34" charset="0"/>
                    <a:cs typeface="Arial" panose="020B0604020202020204" pitchFamily="34" charset="0"/>
                  </a:rPr>
                  <a:t> thỏa mãn điều kiện của ẩn.</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200"/>
                  </a:spcBef>
                  <a:spcAft>
                    <a:spcPts val="200"/>
                  </a:spcAft>
                </a:pPr>
                <a:r>
                  <a:rPr lang="fr-FR" sz="3600">
                    <a:effectLst/>
                    <a:latin typeface="Arial" panose="020B0604020202020204" pitchFamily="34" charset="0"/>
                    <a:ea typeface="Calibri" panose="020F0502020204030204" pitchFamily="34" charset="0"/>
                    <a:cs typeface="Arial" panose="020B0604020202020204" pitchFamily="34" charset="0"/>
                  </a:rPr>
                  <a:t>Vậy lương hàng tháng của chị Linh là 20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378502" y="3829669"/>
                <a:ext cx="17148848" cy="6217087"/>
              </a:xfrm>
              <a:prstGeom prst="rect">
                <a:avLst/>
              </a:prstGeom>
              <a:blipFill>
                <a:blip r:embed="rId4"/>
                <a:stretch>
                  <a:fillRect l="-1066" b="-107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randombar(horizont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wipe(down)">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5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wipe(left)">
                                      <p:cBhvr>
                                        <p:cTn id="4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8" name="Freeform 8"/>
          <p:cNvSpPr/>
          <p:nvPr/>
        </p:nvSpPr>
        <p:spPr>
          <a:xfrm>
            <a:off x="762000" y="1104900"/>
            <a:ext cx="16655109" cy="8001000"/>
          </a:xfrm>
          <a:custGeom>
            <a:avLst/>
            <a:gdLst/>
            <a:ahLst/>
            <a:cxnLst/>
            <a:rect l="l" t="t" r="r" b="b"/>
            <a:pathLst>
              <a:path w="2845494" h="432331">
                <a:moveTo>
                  <a:pt x="42034" y="0"/>
                </a:moveTo>
                <a:lnTo>
                  <a:pt x="2803460" y="0"/>
                </a:lnTo>
                <a:cubicBezTo>
                  <a:pt x="2826675" y="0"/>
                  <a:pt x="2845494" y="18819"/>
                  <a:pt x="2845494" y="42034"/>
                </a:cubicBezTo>
                <a:lnTo>
                  <a:pt x="2845494" y="390297"/>
                </a:lnTo>
                <a:cubicBezTo>
                  <a:pt x="2845494" y="413512"/>
                  <a:pt x="2826675" y="432331"/>
                  <a:pt x="2803460" y="432331"/>
                </a:cubicBezTo>
                <a:lnTo>
                  <a:pt x="42034" y="432331"/>
                </a:lnTo>
                <a:cubicBezTo>
                  <a:pt x="18819" y="432331"/>
                  <a:pt x="0" y="413512"/>
                  <a:pt x="0" y="390297"/>
                </a:cubicBezTo>
                <a:lnTo>
                  <a:pt x="0" y="42034"/>
                </a:lnTo>
                <a:cubicBezTo>
                  <a:pt x="0" y="18819"/>
                  <a:pt x="18819" y="0"/>
                  <a:pt x="42034" y="0"/>
                </a:cubicBezTo>
                <a:close/>
              </a:path>
            </a:pathLst>
          </a:custGeom>
          <a:solidFill>
            <a:schemeClr val="bg1"/>
          </a:solidFill>
          <a:ln w="38100" cap="rnd">
            <a:solidFill>
              <a:srgbClr val="000000"/>
            </a:solidFill>
            <a:prstDash val="solid"/>
            <a:round/>
          </a:ln>
        </p:spPr>
      </p:sp>
      <p:pic>
        <p:nvPicPr>
          <p:cNvPr id="30" name="Picture 29"/>
          <p:cNvPicPr>
            <a:picLocks noChangeAspect="1"/>
          </p:cNvPicPr>
          <p:nvPr/>
        </p:nvPicPr>
        <p:blipFill>
          <a:blip r:embed="rId2"/>
          <a:stretch>
            <a:fillRect/>
          </a:stretch>
        </p:blipFill>
        <p:spPr>
          <a:xfrm>
            <a:off x="15881437" y="7400584"/>
            <a:ext cx="1873163" cy="2695916"/>
          </a:xfrm>
          <a:prstGeom prst="rect">
            <a:avLst/>
          </a:prstGeom>
        </p:spPr>
      </p:pic>
      <p:sp>
        <p:nvSpPr>
          <p:cNvPr id="31" name="Freeform 17"/>
          <p:cNvSpPr/>
          <p:nvPr/>
        </p:nvSpPr>
        <p:spPr>
          <a:xfrm>
            <a:off x="228600" y="8572500"/>
            <a:ext cx="1823408" cy="1541609"/>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3">
              <a:extLst>
                <a:ext uri="{96DAC541-7B7A-43D3-8B79-37D633B846F1}">
                  <asvg:svgBlip xmlns="" xmlns:asvg="http://schemas.microsoft.com/office/drawing/2016/SVG/main" r:embed="rId6"/>
                </a:ext>
              </a:extLst>
            </a:blip>
            <a:stretch>
              <a:fillRect/>
            </a:stretch>
          </a:blipFill>
        </p:spPr>
      </p:sp>
      <p:sp>
        <p:nvSpPr>
          <p:cNvPr id="13" name="Rectangle 12"/>
          <p:cNvSpPr/>
          <p:nvPr/>
        </p:nvSpPr>
        <p:spPr>
          <a:xfrm>
            <a:off x="1752600" y="1881890"/>
            <a:ext cx="14706600" cy="6370975"/>
          </a:xfrm>
          <a:prstGeom prst="rect">
            <a:avLst/>
          </a:prstGeom>
        </p:spPr>
        <p:txBody>
          <a:bodyPr wrap="square">
            <a:spAutoFit/>
          </a:bodyPr>
          <a:lstStyle/>
          <a:p>
            <a:pPr lvl="0" algn="just">
              <a:lnSpc>
                <a:spcPct val="170000"/>
              </a:lnSpc>
              <a:buClr>
                <a:srgbClr val="000000"/>
              </a:buClr>
              <a:defRPr/>
            </a:pPr>
            <a:r>
              <a:rPr lang="fr-FR" sz="40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Bài </a:t>
            </a:r>
            <a:r>
              <a:rPr lang="fr-FR" sz="4000" b="1" kern="0" smtClea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7.8 </a:t>
            </a:r>
            <a:r>
              <a:rPr lang="fr-FR" sz="40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(SGK </a:t>
            </a:r>
            <a:r>
              <a:rPr lang="fr-FR" sz="40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 </a:t>
            </a:r>
            <a:r>
              <a:rPr lang="fr-FR" sz="4000" b="1" kern="0" smtClea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tr.35)</a:t>
            </a:r>
            <a:r>
              <a:rPr lang="en-US" sz="4000" kern="0" smtClean="0">
                <a:solidFill>
                  <a:srgbClr val="C00000"/>
                </a:solidFill>
                <a:ea typeface="Calibri" panose="020F0502020204030204" pitchFamily="34" charset="0"/>
                <a:cs typeface="Times New Roman" panose="02020603050405020304" pitchFamily="18" charset="0"/>
                <a:sym typeface="Arial"/>
              </a:rPr>
              <a:t> </a:t>
            </a:r>
          </a:p>
          <a:p>
            <a:pPr lvl="0" algn="just">
              <a:lnSpc>
                <a:spcPct val="170000"/>
              </a:lnSpc>
              <a:buClr>
                <a:srgbClr val="000000"/>
              </a:buClr>
              <a:defRPr/>
            </a:pPr>
            <a:r>
              <a:rPr lang="vi-VN" sz="4000" smtClean="0">
                <a:solidFill>
                  <a:srgbClr val="000000"/>
                </a:solidFill>
              </a:rPr>
              <a:t>Bác </a:t>
            </a:r>
            <a:r>
              <a:rPr lang="vi-VN" sz="4000">
                <a:solidFill>
                  <a:srgbClr val="000000"/>
                </a:solidFill>
              </a:rPr>
              <a:t>Hưng </a:t>
            </a:r>
            <a:r>
              <a:rPr lang="vi-VN" sz="4000">
                <a:solidFill>
                  <a:srgbClr val="000000"/>
                </a:solidFill>
              </a:rPr>
              <a:t>đầu </a:t>
            </a:r>
            <a:r>
              <a:rPr lang="vi-VN" sz="4000" smtClean="0">
                <a:solidFill>
                  <a:srgbClr val="000000"/>
                </a:solidFill>
              </a:rPr>
              <a:t>tư </a:t>
            </a:r>
            <a:r>
              <a:rPr lang="vi-VN" sz="4000">
                <a:solidFill>
                  <a:srgbClr val="000000"/>
                </a:solidFill>
              </a:rPr>
              <a:t>300 triệu đồng vào hai khoản: mua trái phiếu doanh nghiệp với lãi suất 8% một năm và gửi tiết kiệm ngân hàng với lãi suất 6% một năm. Cuối năm bác Hưng nhận được 22 triệu đồng tiền lãi. Hỏi bác Hưng đã đầu tư vào mỗi khoản bao nhiêu tiền?</a:t>
            </a:r>
            <a:endParaRPr lang="en-US" sz="4000"/>
          </a:p>
        </p:txBody>
      </p:sp>
    </p:spTree>
    <p:extLst>
      <p:ext uri="{BB962C8B-B14F-4D97-AF65-F5344CB8AC3E}">
        <p14:creationId xmlns:p14="http://schemas.microsoft.com/office/powerpoint/2010/main" val="67661256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8" name="Freeform 8"/>
          <p:cNvSpPr/>
          <p:nvPr/>
        </p:nvSpPr>
        <p:spPr>
          <a:xfrm>
            <a:off x="395990" y="1105274"/>
            <a:ext cx="17449800" cy="8838826"/>
          </a:xfrm>
          <a:custGeom>
            <a:avLst/>
            <a:gdLst/>
            <a:ahLst/>
            <a:cxnLst/>
            <a:rect l="l" t="t" r="r" b="b"/>
            <a:pathLst>
              <a:path w="2845494" h="432331">
                <a:moveTo>
                  <a:pt x="42034" y="0"/>
                </a:moveTo>
                <a:lnTo>
                  <a:pt x="2803460" y="0"/>
                </a:lnTo>
                <a:cubicBezTo>
                  <a:pt x="2826675" y="0"/>
                  <a:pt x="2845494" y="18819"/>
                  <a:pt x="2845494" y="42034"/>
                </a:cubicBezTo>
                <a:lnTo>
                  <a:pt x="2845494" y="390297"/>
                </a:lnTo>
                <a:cubicBezTo>
                  <a:pt x="2845494" y="413512"/>
                  <a:pt x="2826675" y="432331"/>
                  <a:pt x="2803460" y="432331"/>
                </a:cubicBezTo>
                <a:lnTo>
                  <a:pt x="42034" y="432331"/>
                </a:lnTo>
                <a:cubicBezTo>
                  <a:pt x="18819" y="432331"/>
                  <a:pt x="0" y="413512"/>
                  <a:pt x="0" y="390297"/>
                </a:cubicBezTo>
                <a:lnTo>
                  <a:pt x="0" y="42034"/>
                </a:lnTo>
                <a:cubicBezTo>
                  <a:pt x="0" y="18819"/>
                  <a:pt x="18819" y="0"/>
                  <a:pt x="42034" y="0"/>
                </a:cubicBezTo>
                <a:close/>
              </a:path>
            </a:pathLst>
          </a:custGeom>
          <a:solidFill>
            <a:schemeClr val="bg1"/>
          </a:solidFill>
          <a:ln w="38100" cap="rnd">
            <a:solidFill>
              <a:srgbClr val="000000"/>
            </a:solidFill>
            <a:prstDash val="solid"/>
            <a:round/>
          </a:ln>
        </p:spPr>
      </p:sp>
      <p:pic>
        <p:nvPicPr>
          <p:cNvPr id="30" name="Picture 29"/>
          <p:cNvPicPr>
            <a:picLocks noChangeAspect="1"/>
          </p:cNvPicPr>
          <p:nvPr/>
        </p:nvPicPr>
        <p:blipFill>
          <a:blip r:embed="rId2"/>
          <a:stretch>
            <a:fillRect/>
          </a:stretch>
        </p:blipFill>
        <p:spPr>
          <a:xfrm>
            <a:off x="16777810" y="327726"/>
            <a:ext cx="1357790" cy="1954175"/>
          </a:xfrm>
          <a:prstGeom prst="rect">
            <a:avLst/>
          </a:prstGeom>
        </p:spPr>
      </p:pic>
      <p:sp>
        <p:nvSpPr>
          <p:cNvPr id="31" name="Freeform 17"/>
          <p:cNvSpPr/>
          <p:nvPr/>
        </p:nvSpPr>
        <p:spPr>
          <a:xfrm rot="5008838">
            <a:off x="187390" y="400311"/>
            <a:ext cx="1206575" cy="1146978"/>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sp>
      <mc:AlternateContent xmlns:mc="http://schemas.openxmlformats.org/markup-compatibility/2006">
        <mc:Choice xmlns:a14="http://schemas.microsoft.com/office/drawing/2010/main" Requires="a14">
          <p:sp>
            <p:nvSpPr>
              <p:cNvPr id="12" name="Rectangle 11"/>
              <p:cNvSpPr/>
              <p:nvPr/>
            </p:nvSpPr>
            <p:spPr>
              <a:xfrm>
                <a:off x="594610" y="1409700"/>
                <a:ext cx="17159990" cy="8402300"/>
              </a:xfrm>
              <a:prstGeom prst="rect">
                <a:avLst/>
              </a:prstGeom>
            </p:spPr>
            <p:txBody>
              <a:bodyPr wrap="square">
                <a:spAutoFit/>
              </a:bodyPr>
              <a:lstStyle/>
              <a:p>
                <a:pPr algn="just">
                  <a:lnSpc>
                    <a:spcPct val="150000"/>
                  </a:lnSpc>
                </a:pPr>
                <a:r>
                  <a:rPr lang="fr-FR" sz="3600">
                    <a:latin typeface="Arial" panose="020B0604020202020204" pitchFamily="34" charset="0"/>
                    <a:ea typeface="Calibri" panose="020F0502020204030204" pitchFamily="34" charset="0"/>
                    <a:cs typeface="Arial" panose="020B0604020202020204" pitchFamily="34" charset="0"/>
                  </a:rPr>
                  <a:t>Gọi số tiền bác Hưng dùng để mua trái phiếu doanh nghiệp 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600">
                    <a:effectLst/>
                    <a:latin typeface="Arial" panose="020B0604020202020204" pitchFamily="34" charset="0"/>
                    <a:ea typeface="Calibri" panose="020F0502020204030204" pitchFamily="34"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Điều kiện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0≤</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≤300</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Số tiền bác Hưng gửi tiết kiệm ngân </a:t>
                </a:r>
                <a:r>
                  <a:rPr lang="fr-FR" sz="3600">
                    <a:effectLst/>
                    <a:latin typeface="Arial" panose="020B0604020202020204" pitchFamily="34" charset="0"/>
                    <a:ea typeface="Calibri" panose="020F0502020204030204" pitchFamily="34" charset="0"/>
                    <a:cs typeface="Arial" panose="020B0604020202020204" pitchFamily="34" charset="0"/>
                  </a:rPr>
                  <a:t>hàng </a:t>
                </a:r>
                <a:r>
                  <a:rPr lang="fr-FR" sz="3600" smtClean="0">
                    <a:effectLst/>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300−</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600">
                    <a:effectLst/>
                    <a:latin typeface="Arial" panose="020B0604020202020204" pitchFamily="34" charset="0"/>
                    <a:ea typeface="Calibri" panose="020F0502020204030204" pitchFamily="34"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Số tiền lãi bác Hưng thu được từ mua trái phiếu doanh </a:t>
                </a:r>
                <a:r>
                  <a:rPr lang="fr-FR" sz="3600">
                    <a:effectLst/>
                    <a:latin typeface="Arial" panose="020B0604020202020204" pitchFamily="34" charset="0"/>
                    <a:ea typeface="Calibri" panose="020F0502020204030204" pitchFamily="34" charset="0"/>
                    <a:cs typeface="Arial" panose="020B0604020202020204" pitchFamily="34" charset="0"/>
                  </a:rPr>
                  <a:t>nghiệp </a:t>
                </a:r>
                <a:r>
                  <a:rPr lang="fr-FR" sz="3600" smtClean="0">
                    <a:effectLst/>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0,08</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600">
                    <a:effectLst/>
                    <a:latin typeface="Arial" panose="020B0604020202020204" pitchFamily="34" charset="0"/>
                    <a:ea typeface="Calibri" panose="020F0502020204030204" pitchFamily="34"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Số tiền lãi thu được từ gửi tiết kiệm ngân </a:t>
                </a:r>
                <a:r>
                  <a:rPr lang="fr-FR" sz="3600">
                    <a:effectLst/>
                    <a:latin typeface="Arial" panose="020B0604020202020204" pitchFamily="34" charset="0"/>
                    <a:ea typeface="Calibri" panose="020F0502020204030204" pitchFamily="34" charset="0"/>
                    <a:cs typeface="Arial" panose="020B0604020202020204" pitchFamily="34" charset="0"/>
                  </a:rPr>
                  <a:t>hàng </a:t>
                </a:r>
                <a:r>
                  <a:rPr lang="fr-FR" sz="3600" smtClean="0">
                    <a:effectLst/>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0,06.(300−</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3600">
                    <a:effectLst/>
                    <a:latin typeface="Arial" panose="020B0604020202020204" pitchFamily="34" charset="0"/>
                    <a:ea typeface="Calibri" panose="020F0502020204030204" pitchFamily="34" charset="0"/>
                    <a:cs typeface="Arial" panose="020B0604020202020204" pitchFamily="34" charset="0"/>
                  </a:rPr>
                  <a:t> </a:t>
                </a:r>
                <a:r>
                  <a:rPr lang="fr-FR" sz="3600">
                    <a:effectLst/>
                    <a:latin typeface="Arial" panose="020B0604020202020204" pitchFamily="34" charset="0"/>
                    <a:ea typeface="Calibri" panose="020F0502020204030204" pitchFamily="34" charset="0"/>
                    <a:cs typeface="Arial" panose="020B0604020202020204" pitchFamily="34" charset="0"/>
                  </a:rPr>
                  <a:t>(</a:t>
                </a:r>
                <a:r>
                  <a:rPr lang="fr-FR" sz="3600" smtClean="0">
                    <a:effectLst/>
                    <a:latin typeface="Arial" panose="020B0604020202020204" pitchFamily="34" charset="0"/>
                    <a:ea typeface="Calibri" panose="020F0502020204030204" pitchFamily="34" charset="0"/>
                    <a:cs typeface="Arial" panose="020B0604020202020204" pitchFamily="34" charset="0"/>
                  </a:rPr>
                  <a:t>triệu </a:t>
                </a:r>
                <a:r>
                  <a:rPr lang="fr-FR" sz="3600">
                    <a:effectLst/>
                    <a:latin typeface="Arial" panose="020B0604020202020204" pitchFamily="34" charset="0"/>
                    <a:ea typeface="Calibri" panose="020F0502020204030204" pitchFamily="34" charset="0"/>
                    <a:cs typeface="Arial" panose="020B0604020202020204" pitchFamily="34" charset="0"/>
                  </a:rPr>
                  <a:t>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Theo đề bài, có </a:t>
                </a:r>
                <a:r>
                  <a:rPr lang="fr-FR" sz="3600">
                    <a:effectLst/>
                    <a:latin typeface="Arial" panose="020B0604020202020204" pitchFamily="34" charset="0"/>
                    <a:ea typeface="Calibri" panose="020F0502020204030204" pitchFamily="34" charset="0"/>
                    <a:cs typeface="Arial" panose="020B0604020202020204" pitchFamily="34" charset="0"/>
                  </a:rPr>
                  <a:t>phương </a:t>
                </a:r>
                <a:r>
                  <a:rPr lang="fr-FR" sz="3600" smtClean="0">
                    <a:effectLst/>
                    <a:latin typeface="Arial" panose="020B0604020202020204" pitchFamily="34" charset="0"/>
                    <a:ea typeface="Calibri" panose="020F0502020204030204" pitchFamily="34" charset="0"/>
                    <a:cs typeface="Arial" panose="020B0604020202020204" pitchFamily="34" charset="0"/>
                  </a:rPr>
                  <a:t>trình: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0,08</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+0,06.</m:t>
                    </m:r>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effectLst/>
                            <a:latin typeface="Cambria Math" panose="02040503050406030204" pitchFamily="18" charset="0"/>
                            <a:ea typeface="Calibri" panose="020F0502020204030204" pitchFamily="34" charset="0"/>
                            <a:cs typeface="Times New Roman" panose="02020603050405020304" pitchFamily="18" charset="0"/>
                          </a:rPr>
                          <m:t>300−</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e>
                    </m:d>
                    <m:r>
                      <a:rPr lang="fr-FR" sz="3600" i="1">
                        <a:effectLst/>
                        <a:latin typeface="Cambria Math" panose="02040503050406030204" pitchFamily="18" charset="0"/>
                        <a:ea typeface="Calibri" panose="020F0502020204030204" pitchFamily="34" charset="0"/>
                        <a:cs typeface="Times New Roman" panose="02020603050405020304" pitchFamily="18" charset="0"/>
                      </a:rPr>
                      <m:t>=32</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Giải phương trình, được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=200</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Ta thấy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=200</m:t>
                    </m:r>
                  </m:oMath>
                </a14:m>
                <a:r>
                  <a:rPr lang="fr-FR" sz="3600">
                    <a:effectLst/>
                    <a:latin typeface="Arial" panose="020B0604020202020204" pitchFamily="34" charset="0"/>
                    <a:ea typeface="Calibri" panose="020F0502020204030204" pitchFamily="34" charset="0"/>
                    <a:cs typeface="Arial" panose="020B0604020202020204" pitchFamily="34" charset="0"/>
                  </a:rPr>
                  <a:t> thỏa mãn điều kiện của ẩn.</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600">
                    <a:effectLst/>
                    <a:latin typeface="Arial" panose="020B0604020202020204" pitchFamily="34" charset="0"/>
                    <a:ea typeface="Calibri" panose="020F0502020204030204" pitchFamily="34" charset="0"/>
                    <a:cs typeface="Arial" panose="020B0604020202020204" pitchFamily="34" charset="0"/>
                  </a:rPr>
                  <a:t>Vậy bác Hưng đã dúng 200 triệu đồng để mua trái phiếu doanh nghiệp và 100 triệu đồng để gửi tiết kiệm ngân hàng.</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594610" y="1409700"/>
                <a:ext cx="17159990" cy="8402300"/>
              </a:xfrm>
              <a:prstGeom prst="rect">
                <a:avLst/>
              </a:prstGeom>
              <a:blipFill>
                <a:blip r:embed="rId6"/>
                <a:stretch>
                  <a:fillRect l="-1101" r="-1066" b="-508"/>
                </a:stretch>
              </a:blipFill>
            </p:spPr>
            <p:txBody>
              <a:bodyPr/>
              <a:lstStyle/>
              <a:p>
                <a:r>
                  <a:rPr lang="en-US">
                    <a:noFill/>
                  </a:rPr>
                  <a:t> </a:t>
                </a:r>
              </a:p>
            </p:txBody>
          </p:sp>
        </mc:Fallback>
      </mc:AlternateContent>
      <p:sp>
        <p:nvSpPr>
          <p:cNvPr id="18" name="Rectangle 17"/>
          <p:cNvSpPr/>
          <p:nvPr/>
        </p:nvSpPr>
        <p:spPr>
          <a:xfrm>
            <a:off x="8444255" y="214580"/>
            <a:ext cx="1080745"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a:ln>
                  <a:noFill/>
                </a:ln>
                <a:solidFill>
                  <a:schemeClr val="tx2"/>
                </a:solidFill>
                <a:effectLst/>
                <a:uLnTx/>
                <a:uFillTx/>
                <a:latin typeface="Arial" panose="020B0604020202020204" pitchFamily="34" charset="0"/>
                <a:ea typeface="+mn-ea"/>
                <a:cs typeface="Arial"/>
                <a:sym typeface="Arial"/>
              </a:rPr>
              <a:t>Giải</a:t>
            </a:r>
            <a:endParaRPr kumimoji="0" lang="en-US" sz="3700" b="1" i="1" u="sng" strike="noStrike" kern="1200" cap="none" spc="0" normalizeH="0" baseline="0" noProof="0" dirty="0">
              <a:ln>
                <a:noFill/>
              </a:ln>
              <a:solidFill>
                <a:schemeClr val="tx2"/>
              </a:solidFill>
              <a:effectLst/>
              <a:uLnTx/>
              <a:uFillTx/>
              <a:latin typeface="Calibri"/>
              <a:ea typeface="+mn-ea"/>
              <a:cs typeface="Arial"/>
              <a:sym typeface="Arial"/>
            </a:endParaRPr>
          </a:p>
        </p:txBody>
      </p:sp>
    </p:spTree>
    <p:extLst>
      <p:ext uri="{BB962C8B-B14F-4D97-AF65-F5344CB8AC3E}">
        <p14:creationId xmlns:p14="http://schemas.microsoft.com/office/powerpoint/2010/main" val="284875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wipe(down)">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wipe(left)">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27" dur="500"/>
                                        <p:tgtEl>
                                          <p:spTgt spid="1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wipe(up)">
                                      <p:cBhvr>
                                        <p:cTn id="32" dur="500"/>
                                        <p:tgtEl>
                                          <p:spTgt spid="1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xEl>
                                              <p:pRg st="5" end="5"/>
                                            </p:txEl>
                                          </p:spTgt>
                                        </p:tgtEl>
                                        <p:attrNameLst>
                                          <p:attrName>style.visibility</p:attrName>
                                        </p:attrNameLst>
                                      </p:cBhvr>
                                      <p:to>
                                        <p:strVal val="visible"/>
                                      </p:to>
                                    </p:set>
                                    <p:animEffect transition="in" filter="fade">
                                      <p:cBhvr>
                                        <p:cTn id="37" dur="500"/>
                                        <p:tgtEl>
                                          <p:spTgt spid="1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xEl>
                                              <p:pRg st="6" end="6"/>
                                            </p:txEl>
                                          </p:spTgt>
                                        </p:tgtEl>
                                        <p:attrNameLst>
                                          <p:attrName>style.visibility</p:attrName>
                                        </p:attrNameLst>
                                      </p:cBhvr>
                                      <p:to>
                                        <p:strVal val="visible"/>
                                      </p:to>
                                    </p:set>
                                    <p:animEffect transition="in" filter="wipe(down)">
                                      <p:cBhvr>
                                        <p:cTn id="42" dur="500"/>
                                        <p:tgtEl>
                                          <p:spTgt spid="1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
                                            <p:txEl>
                                              <p:pRg st="7" end="7"/>
                                            </p:txEl>
                                          </p:spTgt>
                                        </p:tgtEl>
                                        <p:attrNameLst>
                                          <p:attrName>style.visibility</p:attrName>
                                        </p:attrNameLst>
                                      </p:cBhvr>
                                      <p:to>
                                        <p:strVal val="visible"/>
                                      </p:to>
                                    </p:set>
                                    <p:animEffect transition="in" filter="fade">
                                      <p:cBhvr>
                                        <p:cTn id="47" dur="500"/>
                                        <p:tgtEl>
                                          <p:spTgt spid="12">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2">
                                            <p:txEl>
                                              <p:pRg st="8" end="8"/>
                                            </p:txEl>
                                          </p:spTgt>
                                        </p:tgtEl>
                                        <p:attrNameLst>
                                          <p:attrName>style.visibility</p:attrName>
                                        </p:attrNameLst>
                                      </p:cBhvr>
                                      <p:to>
                                        <p:strVal val="visible"/>
                                      </p:to>
                                    </p:set>
                                    <p:animEffect transition="in" filter="fade">
                                      <p:cBhvr>
                                        <p:cTn id="52" dur="500"/>
                                        <p:tgtEl>
                                          <p:spTgt spid="12">
                                            <p:txEl>
                                              <p:pRg st="8" end="8"/>
                                            </p:txEl>
                                          </p:spTgt>
                                        </p:tgtEl>
                                      </p:cBhvr>
                                    </p:animEffect>
                                    <p:anim calcmode="lin" valueType="num">
                                      <p:cBhvr>
                                        <p:cTn id="53" dur="500" fill="hold"/>
                                        <p:tgtEl>
                                          <p:spTgt spid="12">
                                            <p:txEl>
                                              <p:pRg st="8" end="8"/>
                                            </p:txEl>
                                          </p:spTgt>
                                        </p:tgtEl>
                                        <p:attrNameLst>
                                          <p:attrName>ppt_x</p:attrName>
                                        </p:attrNameLst>
                                      </p:cBhvr>
                                      <p:tavLst>
                                        <p:tav tm="0">
                                          <p:val>
                                            <p:strVal val="#ppt_x"/>
                                          </p:val>
                                        </p:tav>
                                        <p:tav tm="100000">
                                          <p:val>
                                            <p:strVal val="#ppt_x"/>
                                          </p:val>
                                        </p:tav>
                                      </p:tavLst>
                                    </p:anim>
                                    <p:anim calcmode="lin" valueType="num">
                                      <p:cBhvr>
                                        <p:cTn id="54" dur="500" fill="hold"/>
                                        <p:tgtEl>
                                          <p:spTgt spid="1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2"/>
          <p:cNvSpPr/>
          <p:nvPr/>
        </p:nvSpPr>
        <p:spPr>
          <a:xfrm rot="5400000">
            <a:off x="-7067762" y="3448262"/>
            <a:ext cx="12159916" cy="3967992"/>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26" name="Freeform 16"/>
          <p:cNvSpPr/>
          <p:nvPr/>
        </p:nvSpPr>
        <p:spPr>
          <a:xfrm rot="15657178" flipH="1">
            <a:off x="16506697" y="74528"/>
            <a:ext cx="1823408" cy="1541609"/>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4">
              <a:extLst>
                <a:ext uri="{96DAC541-7B7A-43D3-8B79-37D633B846F1}">
                  <asvg:svgBlip xmlns="" xmlns:asvg="http://schemas.microsoft.com/office/drawing/2016/SVG/main" r:embed="rId8"/>
                </a:ext>
              </a:extLst>
            </a:blip>
            <a:stretch>
              <a:fillRect/>
            </a:stretch>
          </a:blipFill>
        </p:spPr>
      </p:sp>
      <p:sp>
        <p:nvSpPr>
          <p:cNvPr id="27" name="Freeform 16"/>
          <p:cNvSpPr/>
          <p:nvPr/>
        </p:nvSpPr>
        <p:spPr>
          <a:xfrm rot="7348777" flipH="1">
            <a:off x="228117" y="8603715"/>
            <a:ext cx="1823408" cy="1541609"/>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4">
              <a:extLst>
                <a:ext uri="{96DAC541-7B7A-43D3-8B79-37D633B846F1}">
                  <asvg:svgBlip xmlns="" xmlns:asvg="http://schemas.microsoft.com/office/drawing/2016/SVG/main" r:embed="rId8"/>
                </a:ext>
              </a:extLst>
            </a:blip>
            <a:stretch>
              <a:fillRect/>
            </a:stretch>
          </a:blipFill>
        </p:spPr>
      </p:sp>
      <p:sp>
        <p:nvSpPr>
          <p:cNvPr id="21" name="Rectangle 20"/>
          <p:cNvSpPr/>
          <p:nvPr/>
        </p:nvSpPr>
        <p:spPr>
          <a:xfrm>
            <a:off x="1981200" y="1386661"/>
            <a:ext cx="15240000" cy="7109639"/>
          </a:xfrm>
          <a:prstGeom prst="rect">
            <a:avLst/>
          </a:prstGeom>
        </p:spPr>
        <p:txBody>
          <a:bodyPr wrap="square">
            <a:spAutoFit/>
          </a:bodyPr>
          <a:lstStyle/>
          <a:p>
            <a:pPr lvl="0" algn="just">
              <a:lnSpc>
                <a:spcPct val="150000"/>
              </a:lnSpc>
              <a:buClr>
                <a:srgbClr val="000000"/>
              </a:buClr>
              <a:defRPr/>
            </a:pPr>
            <a:r>
              <a:rPr lang="fr-FR" sz="38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Bài </a:t>
            </a:r>
            <a:r>
              <a:rPr lang="fr-FR" sz="3800" b="1" kern="0" smtClea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7.9 </a:t>
            </a:r>
            <a:r>
              <a:rPr lang="fr-FR" sz="38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(SGK </a:t>
            </a:r>
            <a:r>
              <a:rPr lang="fr-FR" sz="38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 </a:t>
            </a:r>
            <a:r>
              <a:rPr lang="fr-FR" sz="3800" b="1" kern="0" smtClea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tr.36)</a:t>
            </a:r>
            <a:r>
              <a:rPr lang="en-US" sz="3800" kern="0" smtClean="0">
                <a:solidFill>
                  <a:srgbClr val="C00000"/>
                </a:solidFill>
                <a:ea typeface="Calibri" panose="020F0502020204030204" pitchFamily="34" charset="0"/>
                <a:cs typeface="Times New Roman" panose="02020603050405020304" pitchFamily="18" charset="0"/>
                <a:sym typeface="Arial"/>
              </a:rPr>
              <a:t> </a:t>
            </a:r>
          </a:p>
          <a:p>
            <a:pPr lvl="0" algn="just">
              <a:lnSpc>
                <a:spcPct val="150000"/>
              </a:lnSpc>
              <a:buClr>
                <a:srgbClr val="000000"/>
              </a:buClr>
              <a:defRPr/>
            </a:pPr>
            <a:r>
              <a:rPr lang="vi-VN" sz="3800">
                <a:solidFill>
                  <a:srgbClr val="000000"/>
                </a:solidFill>
              </a:rPr>
              <a:t>Nhân dịp khai trương, một siêu thị điện máy đã giảm giá nhiều mặt hàng để thu hút khách hàng. Tổng giá niêm yết của một chiếc ti vi loại A và một chiếc tủ lạnh loại B là 36,8 triệu đồng. Trong dịp này, ti vi loại A được giảm giá 30% và tủ lạnh loại B được giảm giá 25% nên bác Cường đã mua một chiếc ti vi và một chiếc tủ lạnh nói trên với tổng số tiền là 26,805 triệu đồng. Hỏi giá niêm yết của mỗi chiếc ti vi loại A và mỗi chiếc tủ lạnh loại B là bao nhiêu?</a:t>
            </a:r>
            <a:endParaRPr lang="en-US" sz="3800"/>
          </a:p>
        </p:txBody>
      </p:sp>
    </p:spTree>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2"/>
          <p:cNvSpPr/>
          <p:nvPr/>
        </p:nvSpPr>
        <p:spPr>
          <a:xfrm rot="5400000">
            <a:off x="-7067762" y="3448262"/>
            <a:ext cx="12159916" cy="3967992"/>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26" name="Freeform 16"/>
          <p:cNvSpPr/>
          <p:nvPr/>
        </p:nvSpPr>
        <p:spPr>
          <a:xfrm rot="15657178" flipH="1">
            <a:off x="16506697" y="74528"/>
            <a:ext cx="1823408" cy="1541609"/>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4">
              <a:extLst>
                <a:ext uri="{96DAC541-7B7A-43D3-8B79-37D633B846F1}">
                  <asvg:svgBlip xmlns="" xmlns:asvg="http://schemas.microsoft.com/office/drawing/2016/SVG/main" r:embed="rId8"/>
                </a:ext>
              </a:extLst>
            </a:blip>
            <a:stretch>
              <a:fillRect/>
            </a:stretch>
          </a:blipFill>
        </p:spPr>
      </p:sp>
      <p:sp>
        <p:nvSpPr>
          <p:cNvPr id="27" name="Freeform 16"/>
          <p:cNvSpPr/>
          <p:nvPr/>
        </p:nvSpPr>
        <p:spPr>
          <a:xfrm rot="4408036" flipH="1">
            <a:off x="825768" y="9305893"/>
            <a:ext cx="1244064" cy="1107919"/>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4">
              <a:extLst>
                <a:ext uri="{96DAC541-7B7A-43D3-8B79-37D633B846F1}">
                  <asvg:svgBlip xmlns="" xmlns:asvg="http://schemas.microsoft.com/office/drawing/2016/SVG/main" r:embed="rId8"/>
                </a:ext>
              </a:extLst>
            </a:blip>
            <a:stretch>
              <a:fillRect/>
            </a:stretch>
          </a:blipFill>
        </p:spPr>
      </p:sp>
      <p:sp>
        <p:nvSpPr>
          <p:cNvPr id="6" name="Rectangle 5"/>
          <p:cNvSpPr/>
          <p:nvPr/>
        </p:nvSpPr>
        <p:spPr>
          <a:xfrm>
            <a:off x="9093361" y="495300"/>
            <a:ext cx="1080745"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a:ln>
                  <a:noFill/>
                </a:ln>
                <a:solidFill>
                  <a:schemeClr val="tx2"/>
                </a:solidFill>
                <a:effectLst/>
                <a:uLnTx/>
                <a:uFillTx/>
                <a:latin typeface="Arial" panose="020B0604020202020204" pitchFamily="34" charset="0"/>
                <a:ea typeface="+mn-ea"/>
                <a:cs typeface="Arial"/>
                <a:sym typeface="Arial"/>
              </a:rPr>
              <a:t>Giải</a:t>
            </a:r>
            <a:endParaRPr kumimoji="0" lang="en-US" sz="3700" b="1" i="1" u="sng" strike="noStrike" kern="1200" cap="none" spc="0" normalizeH="0" baseline="0" noProof="0" dirty="0">
              <a:ln>
                <a:noFill/>
              </a:ln>
              <a:solidFill>
                <a:schemeClr val="tx2"/>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1458932" y="1364575"/>
                <a:ext cx="16524268" cy="7817525"/>
              </a:xfrm>
              <a:prstGeom prst="rect">
                <a:avLst/>
              </a:prstGeom>
            </p:spPr>
            <p:txBody>
              <a:bodyPr wrap="square">
                <a:spAutoFit/>
              </a:bodyPr>
              <a:lstStyle/>
              <a:p>
                <a:pPr algn="just">
                  <a:lnSpc>
                    <a:spcPct val="150000"/>
                  </a:lnSpc>
                  <a:spcBef>
                    <a:spcPts val="600"/>
                  </a:spcBef>
                  <a:spcAft>
                    <a:spcPts val="600"/>
                  </a:spcAft>
                </a:pPr>
                <a:r>
                  <a:rPr lang="fr-FR" sz="3600">
                    <a:latin typeface="Arial" panose="020B0604020202020204" pitchFamily="34" charset="0"/>
                    <a:ea typeface="Times New Roman" panose="02020603050405020304" pitchFamily="18" charset="0"/>
                    <a:cs typeface="Arial" panose="020B0604020202020204" pitchFamily="34" charset="0"/>
                  </a:rPr>
                  <a:t>Gọi số tiền niêm yết của mỗi chiếc tivi loại </a:t>
                </a:r>
                <a:r>
                  <a:rPr lang="fr-FR" sz="3600">
                    <a:latin typeface="Arial" panose="020B0604020202020204" pitchFamily="34" charset="0"/>
                    <a:ea typeface="Times New Roman" panose="02020603050405020304" pitchFamily="18" charset="0"/>
                    <a:cs typeface="Arial" panose="020B0604020202020204" pitchFamily="34" charset="0"/>
                  </a:rPr>
                  <a:t>A </a:t>
                </a:r>
                <a:r>
                  <a:rPr lang="fr-FR" sz="3600" smtClean="0">
                    <a:latin typeface="Arial" panose="020B0604020202020204" pitchFamily="34" charset="0"/>
                    <a:ea typeface="Times New Roman" panose="02020603050405020304" pitchFamily="18" charset="0"/>
                    <a:cs typeface="Arial" panose="020B0604020202020204" pitchFamily="34" charset="0"/>
                  </a:rPr>
                  <a:t>là: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fr-FR" sz="3600">
                    <a:effectLst/>
                    <a:latin typeface="Arial" panose="020B0604020202020204" pitchFamily="34" charset="0"/>
                    <a:ea typeface="Times New Roman" panose="02020603050405020304" pitchFamily="18" charset="0"/>
                    <a:cs typeface="Arial" panose="020B0604020202020204" pitchFamily="34" charset="0"/>
                  </a:rPr>
                  <a:t>; Điều kiện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0&lt;</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&lt;36,8</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Giá niêm yết của mỗi chiếc tủ lạnh loại </a:t>
                </a:r>
                <a:r>
                  <a:rPr lang="fr-FR" sz="3600">
                    <a:effectLst/>
                    <a:latin typeface="Arial" panose="020B0604020202020204" pitchFamily="34" charset="0"/>
                    <a:ea typeface="Times New Roman" panose="02020603050405020304" pitchFamily="18" charset="0"/>
                    <a:cs typeface="Arial" panose="020B0604020202020204" pitchFamily="34" charset="0"/>
                  </a:rPr>
                  <a:t>B </a:t>
                </a:r>
                <a:r>
                  <a:rPr lang="fr-FR" sz="3600" smtClean="0">
                    <a:effectLst/>
                    <a:latin typeface="Arial" panose="020B0604020202020204" pitchFamily="34" charset="0"/>
                    <a:ea typeface="Times New Roman" panose="02020603050405020304" pitchFamily="18" charset="0"/>
                    <a:cs typeface="Arial" panose="020B0604020202020204" pitchFamily="34" charset="0"/>
                  </a:rPr>
                  <a:t>là: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36,8−</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fr-FR" sz="3600">
                    <a:effectLst/>
                    <a:latin typeface="Arial" panose="020B0604020202020204" pitchFamily="34" charset="0"/>
                    <a:ea typeface="Times New Roman" panose="02020603050405020304" pitchFamily="18"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Giá bán mỗi chiếc ti vi loại A sau khi giảm </a:t>
                </a:r>
                <a:r>
                  <a:rPr lang="fr-FR" sz="3600">
                    <a:effectLst/>
                    <a:latin typeface="Arial" panose="020B0604020202020204" pitchFamily="34" charset="0"/>
                    <a:ea typeface="Times New Roman" panose="02020603050405020304" pitchFamily="18" charset="0"/>
                    <a:cs typeface="Arial" panose="020B0604020202020204" pitchFamily="34" charset="0"/>
                  </a:rPr>
                  <a:t>giá </a:t>
                </a:r>
                <a:r>
                  <a:rPr lang="fr-FR" sz="3600" smtClean="0">
                    <a:effectLst/>
                    <a:latin typeface="Arial" panose="020B0604020202020204" pitchFamily="34" charset="0"/>
                    <a:ea typeface="Times New Roman" panose="02020603050405020304" pitchFamily="18" charset="0"/>
                    <a:cs typeface="Arial" panose="020B0604020202020204" pitchFamily="34" charset="0"/>
                  </a:rPr>
                  <a:t>là: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0,7</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fr-FR" sz="3600">
                    <a:effectLst/>
                    <a:latin typeface="Arial" panose="020B0604020202020204" pitchFamily="34" charset="0"/>
                    <a:ea typeface="Times New Roman" panose="02020603050405020304" pitchFamily="18"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Giá bán mỗi chiếc tủ lạnh loại B sau khi giảm </a:t>
                </a:r>
                <a:r>
                  <a:rPr lang="fr-FR" sz="3600">
                    <a:effectLst/>
                    <a:latin typeface="Arial" panose="020B0604020202020204" pitchFamily="34" charset="0"/>
                    <a:ea typeface="Times New Roman" panose="02020603050405020304" pitchFamily="18" charset="0"/>
                    <a:cs typeface="Arial" panose="020B0604020202020204" pitchFamily="34" charset="0"/>
                  </a:rPr>
                  <a:t>giá </a:t>
                </a:r>
                <a:r>
                  <a:rPr lang="fr-FR" sz="3600" smtClean="0">
                    <a:effectLst/>
                    <a:latin typeface="Arial" panose="020B0604020202020204" pitchFamily="34" charset="0"/>
                    <a:ea typeface="Times New Roman" panose="02020603050405020304" pitchFamily="18" charset="0"/>
                    <a:cs typeface="Arial" panose="020B0604020202020204" pitchFamily="34" charset="0"/>
                  </a:rPr>
                  <a:t>là: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0,75.</m:t>
                    </m:r>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36,8−</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e>
                    </m:d>
                  </m:oMath>
                </a14:m>
                <a:r>
                  <a:rPr lang="fr-FR" sz="3600">
                    <a:effectLst/>
                    <a:latin typeface="Arial" panose="020B0604020202020204" pitchFamily="34" charset="0"/>
                    <a:ea typeface="Times New Roman" panose="02020603050405020304" pitchFamily="18"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Theo đề bài, ta có </a:t>
                </a:r>
                <a:r>
                  <a:rPr lang="fr-FR" sz="3600">
                    <a:effectLst/>
                    <a:latin typeface="Arial" panose="020B0604020202020204" pitchFamily="34" charset="0"/>
                    <a:ea typeface="Times New Roman" panose="02020603050405020304" pitchFamily="18" charset="0"/>
                    <a:cs typeface="Arial" panose="020B0604020202020204" pitchFamily="34" charset="0"/>
                  </a:rPr>
                  <a:t>phương </a:t>
                </a:r>
                <a:r>
                  <a:rPr lang="fr-FR" sz="3600" smtClean="0">
                    <a:effectLst/>
                    <a:latin typeface="Arial" panose="020B0604020202020204" pitchFamily="34" charset="0"/>
                    <a:ea typeface="Times New Roman" panose="02020603050405020304" pitchFamily="18" charset="0"/>
                    <a:cs typeface="Arial" panose="020B0604020202020204" pitchFamily="34" charset="0"/>
                  </a:rPr>
                  <a:t>trình: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0,75.</m:t>
                    </m:r>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36,8−</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=26,805</m:t>
                    </m:r>
                  </m:oMath>
                </a14:m>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Giải phương trình, được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=15,9</m:t>
                    </m:r>
                  </m:oMath>
                </a14:m>
                <a:r>
                  <a:rPr lang="fr-FR" sz="3600">
                    <a:effectLst/>
                    <a:latin typeface="Arial" panose="020B0604020202020204" pitchFamily="34" charset="0"/>
                    <a:ea typeface="Times New Roman" panose="02020603050405020304" pitchFamily="18" charset="0"/>
                    <a:cs typeface="Arial" panose="020B0604020202020204" pitchFamily="34" charset="0"/>
                  </a:rPr>
                  <a:t>. Ta thấy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=15,9</m:t>
                    </m:r>
                  </m:oMath>
                </a14:m>
                <a:r>
                  <a:rPr lang="fr-FR" sz="3600">
                    <a:effectLst/>
                    <a:latin typeface="Arial" panose="020B0604020202020204" pitchFamily="34" charset="0"/>
                    <a:ea typeface="Times New Roman" panose="02020603050405020304" pitchFamily="18" charset="0"/>
                    <a:cs typeface="Arial" panose="020B0604020202020204" pitchFamily="34" charset="0"/>
                  </a:rPr>
                  <a:t> thỏa mãn điều kiện của ẩn.</a:t>
                </a:r>
                <a:endParaRPr lang="en-US" sz="36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600">
                    <a:effectLst/>
                    <a:latin typeface="Arial" panose="020B0604020202020204" pitchFamily="34" charset="0"/>
                    <a:ea typeface="Times New Roman" panose="02020603050405020304" pitchFamily="18" charset="0"/>
                    <a:cs typeface="Arial" panose="020B0604020202020204" pitchFamily="34" charset="0"/>
                  </a:rPr>
                  <a:t>Vậy giá niêm yết của mỗi chiếc ti vi loại A là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15,9</m:t>
                    </m:r>
                  </m:oMath>
                </a14:m>
                <a:r>
                  <a:rPr lang="fr-FR" sz="3600">
                    <a:effectLst/>
                    <a:latin typeface="Arial" panose="020B0604020202020204" pitchFamily="34" charset="0"/>
                    <a:ea typeface="Times New Roman" panose="02020603050405020304" pitchFamily="18" charset="0"/>
                    <a:cs typeface="Arial" panose="020B0604020202020204" pitchFamily="34" charset="0"/>
                  </a:rPr>
                  <a:t> </a:t>
                </a:r>
                <a:r>
                  <a:rPr lang="fr-FR" sz="3600">
                    <a:effectLst/>
                    <a:latin typeface="Arial" panose="020B0604020202020204" pitchFamily="34" charset="0"/>
                    <a:ea typeface="Times New Roman" panose="02020603050405020304" pitchFamily="18" charset="0"/>
                    <a:cs typeface="Arial" panose="020B0604020202020204" pitchFamily="34" charset="0"/>
                  </a:rPr>
                  <a:t>triệu </a:t>
                </a:r>
                <a:r>
                  <a:rPr lang="fr-FR" sz="3600" smtClean="0">
                    <a:effectLst/>
                    <a:latin typeface="Arial" panose="020B0604020202020204" pitchFamily="34" charset="0"/>
                    <a:ea typeface="Times New Roman" panose="02020603050405020304" pitchFamily="18" charset="0"/>
                    <a:cs typeface="Arial" panose="020B0604020202020204" pitchFamily="34" charset="0"/>
                  </a:rPr>
                  <a:t>đồng </a:t>
                </a:r>
              </a:p>
              <a:p>
                <a:pPr algn="just">
                  <a:lnSpc>
                    <a:spcPct val="150000"/>
                  </a:lnSpc>
                  <a:spcBef>
                    <a:spcPts val="600"/>
                  </a:spcBef>
                  <a:spcAft>
                    <a:spcPts val="600"/>
                  </a:spcAft>
                </a:pPr>
                <a:r>
                  <a:rPr lang="fr-FR" sz="3600" smtClean="0">
                    <a:effectLst/>
                    <a:latin typeface="Arial" panose="020B0604020202020204" pitchFamily="34" charset="0"/>
                    <a:ea typeface="Times New Roman" panose="02020603050405020304" pitchFamily="18" charset="0"/>
                    <a:cs typeface="Arial" panose="020B0604020202020204" pitchFamily="34" charset="0"/>
                  </a:rPr>
                  <a:t>Giá </a:t>
                </a:r>
                <a:r>
                  <a:rPr lang="fr-FR" sz="3600">
                    <a:effectLst/>
                    <a:latin typeface="Arial" panose="020B0604020202020204" pitchFamily="34" charset="0"/>
                    <a:ea typeface="Times New Roman" panose="02020603050405020304" pitchFamily="18" charset="0"/>
                    <a:cs typeface="Arial" panose="020B0604020202020204" pitchFamily="34" charset="0"/>
                  </a:rPr>
                  <a:t>niêm yết của mỗi chiếc tủ lạnh loại B là </a:t>
                </a:r>
                <a14:m>
                  <m:oMath xmlns:m="http://schemas.openxmlformats.org/officeDocument/2006/math">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36,8−15,9=20,9</m:t>
                    </m:r>
                  </m:oMath>
                </a14:m>
                <a:r>
                  <a:rPr lang="fr-FR" sz="3600">
                    <a:effectLst/>
                    <a:latin typeface="Arial" panose="020B0604020202020204" pitchFamily="34" charset="0"/>
                    <a:ea typeface="Times New Roman" panose="02020603050405020304" pitchFamily="18" charset="0"/>
                    <a:cs typeface="Arial" panose="020B0604020202020204" pitchFamily="34" charset="0"/>
                  </a:rPr>
                  <a:t> (triệu đồng).</a:t>
                </a:r>
                <a:endParaRPr lang="en-US" sz="36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1458932" y="1364575"/>
                <a:ext cx="16524268" cy="7817525"/>
              </a:xfrm>
              <a:prstGeom prst="rect">
                <a:avLst/>
              </a:prstGeom>
              <a:blipFill>
                <a:blip r:embed="rId9"/>
                <a:stretch>
                  <a:fillRect l="-1107" b="-702"/>
                </a:stretch>
              </a:blipFill>
            </p:spPr>
            <p:txBody>
              <a:bodyPr/>
              <a:lstStyle/>
              <a:p>
                <a:r>
                  <a:rPr lang="en-US">
                    <a:noFill/>
                  </a:rPr>
                  <a:t> </a:t>
                </a:r>
              </a:p>
            </p:txBody>
          </p:sp>
        </mc:Fallback>
      </mc:AlternateContent>
    </p:spTree>
    <p:extLst>
      <p:ext uri="{BB962C8B-B14F-4D97-AF65-F5344CB8AC3E}">
        <p14:creationId xmlns:p14="http://schemas.microsoft.com/office/powerpoint/2010/main" val="39272237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up)">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barn(inVertical)">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wipe(down)">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3" name="TextBox 3"/>
          <p:cNvSpPr txBox="1"/>
          <p:nvPr/>
        </p:nvSpPr>
        <p:spPr>
          <a:xfrm>
            <a:off x="-164127" y="933736"/>
            <a:ext cx="18492125" cy="3231654"/>
          </a:xfrm>
          <a:prstGeom prst="rect">
            <a:avLst/>
          </a:prstGeom>
        </p:spPr>
        <p:txBody>
          <a:bodyPr wrap="square" lIns="0" tIns="0" rIns="0" bIns="0" rtlCol="0" anchor="t">
            <a:spAutoFit/>
          </a:bodyPr>
          <a:lstStyle/>
          <a:p>
            <a:pPr algn="ctr">
              <a:lnSpc>
                <a:spcPct val="150000"/>
              </a:lnSpc>
            </a:pPr>
            <a:r>
              <a:rPr lang="vi-VN" sz="7000" b="1">
                <a:solidFill>
                  <a:schemeClr val="tx2"/>
                </a:solidFill>
                <a:cs typeface="Arial" panose="020B0604020202020204" pitchFamily="34" charset="0"/>
              </a:rPr>
              <a:t>CHƯƠNG VII. PHƯƠNG TRÌNH BẬC NHẤT VÀ HÀM SỐ BẬC NHẤT</a:t>
            </a:r>
            <a:endParaRPr lang="en-US" sz="7000" b="1">
              <a:solidFill>
                <a:schemeClr val="tx2"/>
              </a:solidFill>
              <a:latin typeface="Arial" panose="020B0604020202020204" pitchFamily="34" charset="0"/>
              <a:cs typeface="Arial" panose="020B0604020202020204" pitchFamily="34" charset="0"/>
            </a:endParaRPr>
          </a:p>
        </p:txBody>
      </p:sp>
      <p:grpSp>
        <p:nvGrpSpPr>
          <p:cNvPr id="16" name="Group 15"/>
          <p:cNvGrpSpPr/>
          <p:nvPr/>
        </p:nvGrpSpPr>
        <p:grpSpPr>
          <a:xfrm>
            <a:off x="738031" y="4610100"/>
            <a:ext cx="16687807" cy="3643226"/>
            <a:chOff x="2667002" y="4726847"/>
            <a:chExt cx="16687807" cy="3643226"/>
          </a:xfrm>
        </p:grpSpPr>
        <p:grpSp>
          <p:nvGrpSpPr>
            <p:cNvPr id="4" name="Group 4"/>
            <p:cNvGrpSpPr/>
            <p:nvPr/>
          </p:nvGrpSpPr>
          <p:grpSpPr>
            <a:xfrm>
              <a:off x="2667002" y="4726847"/>
              <a:ext cx="16687807" cy="3643226"/>
              <a:chOff x="-16335" y="-61976"/>
              <a:chExt cx="1788705" cy="874776"/>
            </a:xfrm>
          </p:grpSpPr>
          <p:sp>
            <p:nvSpPr>
              <p:cNvPr id="5" name="Freeform 5"/>
              <p:cNvSpPr/>
              <p:nvPr/>
            </p:nvSpPr>
            <p:spPr>
              <a:xfrm>
                <a:off x="-16335" y="-61976"/>
                <a:ext cx="1788705" cy="849057"/>
              </a:xfrm>
              <a:custGeom>
                <a:avLst/>
                <a:gdLst/>
                <a:ahLst/>
                <a:cxnLst/>
                <a:rect l="l" t="t" r="r" b="b"/>
                <a:pathLst>
                  <a:path w="1429330" h="458884">
                    <a:moveTo>
                      <a:pt x="83681" y="0"/>
                    </a:moveTo>
                    <a:lnTo>
                      <a:pt x="1345649" y="0"/>
                    </a:lnTo>
                    <a:cubicBezTo>
                      <a:pt x="1367843" y="0"/>
                      <a:pt x="1389127" y="8816"/>
                      <a:pt x="1404821" y="24509"/>
                    </a:cubicBezTo>
                    <a:cubicBezTo>
                      <a:pt x="1420514" y="40203"/>
                      <a:pt x="1429330" y="61487"/>
                      <a:pt x="1429330" y="83681"/>
                    </a:cubicBezTo>
                    <a:lnTo>
                      <a:pt x="1429330" y="375204"/>
                    </a:lnTo>
                    <a:cubicBezTo>
                      <a:pt x="1429330" y="397397"/>
                      <a:pt x="1420514" y="418682"/>
                      <a:pt x="1404821" y="434375"/>
                    </a:cubicBezTo>
                    <a:cubicBezTo>
                      <a:pt x="1389127" y="450068"/>
                      <a:pt x="1367843" y="458884"/>
                      <a:pt x="1345649" y="458884"/>
                    </a:cubicBezTo>
                    <a:lnTo>
                      <a:pt x="83681" y="458884"/>
                    </a:lnTo>
                    <a:cubicBezTo>
                      <a:pt x="37465" y="458884"/>
                      <a:pt x="0" y="421419"/>
                      <a:pt x="0" y="375204"/>
                    </a:cubicBezTo>
                    <a:lnTo>
                      <a:pt x="0" y="83681"/>
                    </a:lnTo>
                    <a:cubicBezTo>
                      <a:pt x="0" y="61487"/>
                      <a:pt x="8816" y="40203"/>
                      <a:pt x="24509" y="24509"/>
                    </a:cubicBezTo>
                    <a:cubicBezTo>
                      <a:pt x="40203" y="8816"/>
                      <a:pt x="61487" y="0"/>
                      <a:pt x="83681" y="0"/>
                    </a:cubicBezTo>
                    <a:close/>
                  </a:path>
                </a:pathLst>
              </a:custGeom>
              <a:solidFill>
                <a:srgbClr val="F7DFD9"/>
              </a:solidFill>
              <a:ln w="38100" cap="rnd">
                <a:solidFill>
                  <a:srgbClr val="000000"/>
                </a:solidFill>
                <a:prstDash val="solid"/>
                <a:round/>
              </a:ln>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3048510" y="4995035"/>
              <a:ext cx="15724449" cy="3032048"/>
            </a:xfrm>
            <a:prstGeom prst="rect">
              <a:avLst/>
            </a:prstGeom>
          </p:spPr>
          <p:txBody>
            <a:bodyPr wrap="square" lIns="0" tIns="0" rIns="0" bIns="0" rtlCol="0" anchor="t">
              <a:spAutoFit/>
            </a:bodyPr>
            <a:lstStyle/>
            <a:p>
              <a:pPr algn="ctr">
                <a:lnSpc>
                  <a:spcPct val="150000"/>
                </a:lnSpc>
              </a:pPr>
              <a:r>
                <a:rPr lang="vi-VN" sz="7000" b="1">
                  <a:solidFill>
                    <a:srgbClr val="6C3428"/>
                  </a:solidFill>
                  <a:cs typeface="Arial" panose="020B0604020202020204" pitchFamily="34" charset="0"/>
                </a:rPr>
                <a:t>BÀI 26. GIẢI BÀI TOÁN BẰNG CÁCH LẬP PHƯƠNG TRÌNH </a:t>
              </a:r>
              <a:endParaRPr lang="en-US" sz="7000" b="1">
                <a:solidFill>
                  <a:srgbClr val="6C3428"/>
                </a:solidFill>
                <a:latin typeface="Arial" panose="020B0604020202020204" pitchFamily="34" charset="0"/>
                <a:cs typeface="Arial" panose="020B0604020202020204" pitchFamily="34" charset="0"/>
              </a:endParaRPr>
            </a:p>
          </p:txBody>
        </p:sp>
      </p:grpSp>
      <p:pic>
        <p:nvPicPr>
          <p:cNvPr id="17" name="Picture 16"/>
          <p:cNvPicPr>
            <a:picLocks noChangeAspect="1"/>
          </p:cNvPicPr>
          <p:nvPr/>
        </p:nvPicPr>
        <p:blipFill>
          <a:blip r:embed="rId2"/>
          <a:stretch>
            <a:fillRect/>
          </a:stretch>
        </p:blipFill>
        <p:spPr>
          <a:xfrm rot="685805">
            <a:off x="15020038" y="6672778"/>
            <a:ext cx="2585544" cy="3422044"/>
          </a:xfrm>
          <a:prstGeom prst="rect">
            <a:avLst/>
          </a:prstGeom>
        </p:spPr>
      </p:pic>
      <p:pic>
        <p:nvPicPr>
          <p:cNvPr id="18" name="Picture 17"/>
          <p:cNvPicPr>
            <a:picLocks noChangeAspect="1"/>
          </p:cNvPicPr>
          <p:nvPr/>
        </p:nvPicPr>
        <p:blipFill>
          <a:blip r:embed="rId3"/>
          <a:stretch>
            <a:fillRect/>
          </a:stretch>
        </p:blipFill>
        <p:spPr>
          <a:xfrm rot="5998965">
            <a:off x="1243108" y="8217905"/>
            <a:ext cx="1217449" cy="23083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16" name="Freeform 16"/>
          <p:cNvSpPr/>
          <p:nvPr/>
        </p:nvSpPr>
        <p:spPr>
          <a:xfrm>
            <a:off x="16002000" y="571500"/>
            <a:ext cx="1823408" cy="1541609"/>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19" name="Freeform 19"/>
          <p:cNvSpPr/>
          <p:nvPr/>
        </p:nvSpPr>
        <p:spPr>
          <a:xfrm>
            <a:off x="81592" y="8724900"/>
            <a:ext cx="1823408" cy="1541609"/>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grpSp>
        <p:nvGrpSpPr>
          <p:cNvPr id="25" name="Group 24"/>
          <p:cNvGrpSpPr/>
          <p:nvPr/>
        </p:nvGrpSpPr>
        <p:grpSpPr>
          <a:xfrm>
            <a:off x="2261507" y="1342304"/>
            <a:ext cx="8839200" cy="4638244"/>
            <a:chOff x="2302927" y="1428697"/>
            <a:chExt cx="8839200" cy="4638244"/>
          </a:xfrm>
        </p:grpSpPr>
        <p:grpSp>
          <p:nvGrpSpPr>
            <p:cNvPr id="5" name="Group 5"/>
            <p:cNvGrpSpPr/>
            <p:nvPr/>
          </p:nvGrpSpPr>
          <p:grpSpPr>
            <a:xfrm>
              <a:off x="2302927" y="1428697"/>
              <a:ext cx="8839200" cy="4638244"/>
              <a:chOff x="0" y="0"/>
              <a:chExt cx="1402181" cy="1474885"/>
            </a:xfrm>
          </p:grpSpPr>
          <p:sp>
            <p:nvSpPr>
              <p:cNvPr id="6" name="Freeform 6"/>
              <p:cNvSpPr/>
              <p:nvPr/>
            </p:nvSpPr>
            <p:spPr>
              <a:xfrm>
                <a:off x="0" y="0"/>
                <a:ext cx="1402181" cy="1474885"/>
              </a:xfrm>
              <a:custGeom>
                <a:avLst/>
                <a:gdLst/>
                <a:ahLst/>
                <a:cxnLst/>
                <a:rect l="l" t="t" r="r" b="b"/>
                <a:pathLst>
                  <a:path w="1402181" h="1474885">
                    <a:moveTo>
                      <a:pt x="1322763" y="0"/>
                    </a:moveTo>
                    <a:lnTo>
                      <a:pt x="79418" y="0"/>
                    </a:lnTo>
                    <a:cubicBezTo>
                      <a:pt x="79418" y="43699"/>
                      <a:pt x="44079" y="79418"/>
                      <a:pt x="0" y="79418"/>
                    </a:cubicBezTo>
                    <a:lnTo>
                      <a:pt x="0" y="1395467"/>
                    </a:lnTo>
                    <a:cubicBezTo>
                      <a:pt x="43699" y="1395467"/>
                      <a:pt x="79418" y="1430806"/>
                      <a:pt x="79418" y="1474885"/>
                    </a:cubicBezTo>
                    <a:lnTo>
                      <a:pt x="1322763" y="1474885"/>
                    </a:lnTo>
                    <a:cubicBezTo>
                      <a:pt x="1322763" y="1431185"/>
                      <a:pt x="1358102" y="1395467"/>
                      <a:pt x="1402181" y="1395467"/>
                    </a:cubicBezTo>
                    <a:lnTo>
                      <a:pt x="1402181" y="79418"/>
                    </a:lnTo>
                    <a:cubicBezTo>
                      <a:pt x="1358481" y="79418"/>
                      <a:pt x="1322763" y="44079"/>
                      <a:pt x="1322763" y="0"/>
                    </a:cubicBezTo>
                    <a:close/>
                  </a:path>
                </a:pathLst>
              </a:custGeom>
              <a:solidFill>
                <a:srgbClr val="ECB6A9"/>
              </a:solidFill>
              <a:ln w="38100" cap="sq">
                <a:solidFill>
                  <a:srgbClr val="6C3428"/>
                </a:solidFill>
                <a:prstDash val="solid"/>
                <a:miter/>
              </a:ln>
            </p:spPr>
          </p:sp>
          <p:sp>
            <p:nvSpPr>
              <p:cNvPr id="7" name="TextBox 7"/>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TextBox 23"/>
            <p:cNvSpPr txBox="1"/>
            <p:nvPr/>
          </p:nvSpPr>
          <p:spPr>
            <a:xfrm>
              <a:off x="3194483" y="3047627"/>
              <a:ext cx="7056088" cy="14003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500" b="1" i="0" u="none" strike="noStrike" kern="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VẬN</a:t>
              </a:r>
              <a:r>
                <a:rPr kumimoji="0" lang="en-US" sz="8500" b="1" i="0" u="none" strike="noStrike" kern="0" cap="none" spc="0" normalizeH="0" noProof="0" smtClean="0">
                  <a:ln>
                    <a:noFill/>
                  </a:ln>
                  <a:solidFill>
                    <a:prstClr val="black"/>
                  </a:solidFill>
                  <a:effectLst/>
                  <a:uLnTx/>
                  <a:uFillTx/>
                  <a:latin typeface="Arial" panose="020B0604020202020204" pitchFamily="34" charset="0"/>
                  <a:ea typeface="+mn-ea"/>
                  <a:cs typeface="Arial" panose="020B0604020202020204" pitchFamily="34" charset="0"/>
                  <a:sym typeface="Arial"/>
                </a:rPr>
                <a:t> DỤNG</a:t>
              </a:r>
              <a:endParaRPr kumimoji="0" lang="en-US" sz="85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pic>
        <p:nvPicPr>
          <p:cNvPr id="2" name="Picture 1"/>
          <p:cNvPicPr>
            <a:picLocks noChangeAspect="1"/>
          </p:cNvPicPr>
          <p:nvPr/>
        </p:nvPicPr>
        <p:blipFill>
          <a:blip r:embed="rId12"/>
          <a:stretch>
            <a:fillRect/>
          </a:stretch>
        </p:blipFill>
        <p:spPr>
          <a:xfrm>
            <a:off x="12725400" y="3778594"/>
            <a:ext cx="3276600" cy="6104804"/>
          </a:xfrm>
          <a:prstGeom prst="rect">
            <a:avLst/>
          </a:prstGeom>
        </p:spPr>
      </p:pic>
    </p:spTree>
    <p:extLst>
      <p:ext uri="{BB962C8B-B14F-4D97-AF65-F5344CB8AC3E}">
        <p14:creationId xmlns:p14="http://schemas.microsoft.com/office/powerpoint/2010/main" val="3749023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4" name="Freeform 4"/>
          <p:cNvSpPr/>
          <p:nvPr/>
        </p:nvSpPr>
        <p:spPr>
          <a:xfrm>
            <a:off x="6029836" y="9133183"/>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2012720" y="9133183"/>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8797" y="9133183"/>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pic>
        <p:nvPicPr>
          <p:cNvPr id="32" name="Picture 31"/>
          <p:cNvPicPr>
            <a:picLocks noChangeAspect="1"/>
          </p:cNvPicPr>
          <p:nvPr/>
        </p:nvPicPr>
        <p:blipFill>
          <a:blip r:embed="rId8"/>
          <a:stretch>
            <a:fillRect/>
          </a:stretch>
        </p:blipFill>
        <p:spPr>
          <a:xfrm rot="14444422">
            <a:off x="1284651" y="7410595"/>
            <a:ext cx="1141564" cy="1645158"/>
          </a:xfrm>
          <a:prstGeom prst="rect">
            <a:avLst/>
          </a:prstGeom>
        </p:spPr>
      </p:pic>
      <p:sp>
        <p:nvSpPr>
          <p:cNvPr id="33" name="Freeform 3"/>
          <p:cNvSpPr/>
          <p:nvPr/>
        </p:nvSpPr>
        <p:spPr>
          <a:xfrm rot="16770418">
            <a:off x="15963790" y="7136761"/>
            <a:ext cx="2537183" cy="1143000"/>
          </a:xfrm>
          <a:custGeom>
            <a:avLst/>
            <a:gdLst/>
            <a:ahLst/>
            <a:cxnLst/>
            <a:rect l="l" t="t" r="r" b="b"/>
            <a:pathLst>
              <a:path w="16230600" h="4930045">
                <a:moveTo>
                  <a:pt x="0" y="0"/>
                </a:moveTo>
                <a:lnTo>
                  <a:pt x="16230600" y="0"/>
                </a:lnTo>
                <a:lnTo>
                  <a:pt x="16230600" y="4930045"/>
                </a:lnTo>
                <a:lnTo>
                  <a:pt x="0" y="4930045"/>
                </a:lnTo>
                <a:lnTo>
                  <a:pt x="0" y="0"/>
                </a:lnTo>
                <a:close/>
              </a:path>
            </a:pathLst>
          </a:custGeom>
          <a:blipFill>
            <a:blip r:embed="rId9"/>
            <a:stretch>
              <a:fillRect/>
            </a:stretch>
          </a:blipFill>
        </p:spPr>
      </p:sp>
      <p:sp>
        <p:nvSpPr>
          <p:cNvPr id="38" name="Rectangle 37"/>
          <p:cNvSpPr/>
          <p:nvPr/>
        </p:nvSpPr>
        <p:spPr>
          <a:xfrm>
            <a:off x="914400" y="830416"/>
            <a:ext cx="16459200" cy="5532284"/>
          </a:xfrm>
          <a:prstGeom prst="rect">
            <a:avLst/>
          </a:prstGeom>
        </p:spPr>
        <p:txBody>
          <a:bodyPr wrap="square">
            <a:spAutoFit/>
          </a:bodyPr>
          <a:lstStyle/>
          <a:p>
            <a:pPr lvl="0" algn="just">
              <a:lnSpc>
                <a:spcPct val="170000"/>
              </a:lnSpc>
              <a:spcBef>
                <a:spcPts val="600"/>
              </a:spcBef>
              <a:buClr>
                <a:srgbClr val="000000"/>
              </a:buClr>
              <a:defRPr/>
            </a:pPr>
            <a:r>
              <a:rPr lang="fr-FR" sz="41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Bài </a:t>
            </a:r>
            <a:r>
              <a:rPr lang="fr-FR" sz="4100" b="1" kern="0" smtClea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7.10 </a:t>
            </a:r>
            <a:r>
              <a:rPr lang="fr-FR" sz="41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(SGK </a:t>
            </a:r>
            <a:r>
              <a:rPr lang="fr-FR" sz="41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 </a:t>
            </a:r>
            <a:r>
              <a:rPr lang="fr-FR" sz="4100" b="1" kern="0" smtClea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tr.36)</a:t>
            </a:r>
          </a:p>
          <a:p>
            <a:pPr lvl="0" algn="just">
              <a:lnSpc>
                <a:spcPct val="170000"/>
              </a:lnSpc>
              <a:spcBef>
                <a:spcPts val="600"/>
              </a:spcBef>
              <a:buClr>
                <a:srgbClr val="000000"/>
              </a:buClr>
              <a:defRPr/>
            </a:pPr>
            <a:r>
              <a:rPr lang="vi-VN" sz="4100" smtClean="0">
                <a:solidFill>
                  <a:srgbClr val="000000"/>
                </a:solidFill>
              </a:rPr>
              <a:t>Bạn </a:t>
            </a:r>
            <a:r>
              <a:rPr lang="vi-VN" sz="4100">
                <a:solidFill>
                  <a:srgbClr val="000000"/>
                </a:solidFill>
              </a:rPr>
              <a:t>Nam đi xe đạp rời nhà lúc 14 giờ với vận tốc 12 km/h. Khi Hùng đến nhà Nam vào lúc 14 giờ 10 phút thì mẹ Nam chỉ hướng đường đi của Nam cho Hùng và Hùng đi xe đạp đuổi theo với vận tốc 18 km/h. Hỏi đến lúc mấy giờ thì Hùng đuổi kịp Nam?</a:t>
            </a:r>
            <a:endParaRPr lang="en-US" sz="4100"/>
          </a:p>
        </p:txBody>
      </p:sp>
    </p:spTree>
    <p:extLst>
      <p:ext uri="{BB962C8B-B14F-4D97-AF65-F5344CB8AC3E}">
        <p14:creationId xmlns:p14="http://schemas.microsoft.com/office/powerpoint/2010/main" val="245283306"/>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anim calcmode="lin" valueType="num">
                                      <p:cBhvr>
                                        <p:cTn id="8" dur="500" fill="hold"/>
                                        <p:tgtEl>
                                          <p:spTgt spid="38"/>
                                        </p:tgtEl>
                                        <p:attrNameLst>
                                          <p:attrName>ppt_x</p:attrName>
                                        </p:attrNameLst>
                                      </p:cBhvr>
                                      <p:tavLst>
                                        <p:tav tm="0">
                                          <p:val>
                                            <p:strVal val="#ppt_x"/>
                                          </p:val>
                                        </p:tav>
                                        <p:tav tm="100000">
                                          <p:val>
                                            <p:strVal val="#ppt_x"/>
                                          </p:val>
                                        </p:tav>
                                      </p:tavLst>
                                    </p:anim>
                                    <p:anim calcmode="lin" valueType="num">
                                      <p:cBhvr>
                                        <p:cTn id="9"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4" name="Freeform 4"/>
          <p:cNvSpPr/>
          <p:nvPr/>
        </p:nvSpPr>
        <p:spPr>
          <a:xfrm>
            <a:off x="6029836" y="9715500"/>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2012720" y="9715500"/>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8797" y="9715500"/>
            <a:ext cx="7315200" cy="2307634"/>
          </a:xfrm>
          <a:custGeom>
            <a:avLst/>
            <a:gdLst/>
            <a:ahLst/>
            <a:cxnLst/>
            <a:rect l="l" t="t" r="r" b="b"/>
            <a:pathLst>
              <a:path w="7315200" h="2307634">
                <a:moveTo>
                  <a:pt x="0" y="0"/>
                </a:moveTo>
                <a:lnTo>
                  <a:pt x="7315200" y="0"/>
                </a:lnTo>
                <a:lnTo>
                  <a:pt x="7315200" y="2307634"/>
                </a:lnTo>
                <a:lnTo>
                  <a:pt x="0" y="230763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pic>
        <p:nvPicPr>
          <p:cNvPr id="32" name="Picture 31"/>
          <p:cNvPicPr>
            <a:picLocks noChangeAspect="1"/>
          </p:cNvPicPr>
          <p:nvPr/>
        </p:nvPicPr>
        <p:blipFill>
          <a:blip r:embed="rId8"/>
          <a:stretch>
            <a:fillRect/>
          </a:stretch>
        </p:blipFill>
        <p:spPr>
          <a:xfrm rot="918772">
            <a:off x="265491" y="182454"/>
            <a:ext cx="595995" cy="936572"/>
          </a:xfrm>
          <a:prstGeom prst="rect">
            <a:avLst/>
          </a:prstGeom>
        </p:spPr>
      </p:pic>
      <p:sp>
        <p:nvSpPr>
          <p:cNvPr id="33" name="Freeform 3"/>
          <p:cNvSpPr/>
          <p:nvPr/>
        </p:nvSpPr>
        <p:spPr>
          <a:xfrm rot="16200000">
            <a:off x="16233725" y="8117747"/>
            <a:ext cx="2666322" cy="1137427"/>
          </a:xfrm>
          <a:custGeom>
            <a:avLst/>
            <a:gdLst/>
            <a:ahLst/>
            <a:cxnLst/>
            <a:rect l="l" t="t" r="r" b="b"/>
            <a:pathLst>
              <a:path w="16230600" h="4930045">
                <a:moveTo>
                  <a:pt x="0" y="0"/>
                </a:moveTo>
                <a:lnTo>
                  <a:pt x="16230600" y="0"/>
                </a:lnTo>
                <a:lnTo>
                  <a:pt x="16230600" y="4930045"/>
                </a:lnTo>
                <a:lnTo>
                  <a:pt x="0" y="4930045"/>
                </a:lnTo>
                <a:lnTo>
                  <a:pt x="0" y="0"/>
                </a:lnTo>
                <a:close/>
              </a:path>
            </a:pathLst>
          </a:custGeom>
          <a:blipFill>
            <a:blip r:embed="rId9"/>
            <a:stretch>
              <a:fillRect/>
            </a:stretch>
          </a:blipFill>
        </p:spPr>
      </p:sp>
      <p:sp>
        <p:nvSpPr>
          <p:cNvPr id="39" name="Rectangle 38"/>
          <p:cNvSpPr/>
          <p:nvPr/>
        </p:nvSpPr>
        <p:spPr>
          <a:xfrm>
            <a:off x="8561708" y="366980"/>
            <a:ext cx="1080745"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a:ln>
                  <a:noFill/>
                </a:ln>
                <a:solidFill>
                  <a:srgbClr val="1F497D"/>
                </a:solidFill>
                <a:effectLst/>
                <a:uLnTx/>
                <a:uFillTx/>
                <a:latin typeface="Arial" panose="020B0604020202020204" pitchFamily="34" charset="0"/>
                <a:ea typeface="+mn-ea"/>
                <a:cs typeface="Arial"/>
                <a:sym typeface="Arial"/>
              </a:rPr>
              <a:t>Giải</a:t>
            </a:r>
            <a:endParaRPr kumimoji="0" lang="en-US" sz="3700" b="1" i="1" u="sng" strike="noStrike" kern="1200" cap="none" spc="0" normalizeH="0" baseline="0" noProof="0" dirty="0">
              <a:ln>
                <a:noFill/>
              </a:ln>
              <a:solidFill>
                <a:srgbClr val="1F497D"/>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2" name="Rectangle 1"/>
              <p:cNvSpPr/>
              <p:nvPr/>
            </p:nvSpPr>
            <p:spPr>
              <a:xfrm>
                <a:off x="758181" y="1104900"/>
                <a:ext cx="16687800" cy="851168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6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Gọi thời gian di chuyển từ nhà Nam đến nhà Hùng là: </a:t>
                </a:r>
                <a14:m>
                  <m:oMath xmlns:m="http://schemas.openxmlformats.org/officeDocument/2006/math">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(giờ) ; </a:t>
                </a:r>
                <a14:m>
                  <m:oMath xmlns:m="http://schemas.openxmlformats.org/officeDocument/2006/math">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&gt;0</m:t>
                    </m:r>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Quãng đường Hùng đi được </a:t>
                </a:r>
                <a:r>
                  <a:rPr kumimoji="0" lang="fr-FR" sz="36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18</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(km)</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Vì Nam xuất phát trước Hùng </a:t>
                </a:r>
                <a14:m>
                  <m:oMath xmlns:m="http://schemas.openxmlformats.org/officeDocument/2006/math">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10</m:t>
                    </m:r>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phút </a:t>
                </a:r>
                <a14:m>
                  <m:oMath xmlns:m="http://schemas.openxmlformats.org/officeDocument/2006/math">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6</m:t>
                        </m:r>
                      </m:den>
                    </m:f>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giờ nên quãng đường Nam đi được </a:t>
                </a:r>
                <a:r>
                  <a:rPr kumimoji="0" lang="fr-FR" sz="36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6</m:t>
                          </m:r>
                        </m:den>
                      </m:f>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.12+12</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=2+12</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n-US" sz="36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m:rPr>
                          <m:sty m:val="p"/>
                        </m:rPr>
                        <a:rPr kumimoji="0" lang="en-US" sz="36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km</m:t>
                      </m:r>
                      <m:r>
                        <a:rPr kumimoji="0" lang="en-US" sz="3600" b="0" i="0"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oMath>
                  </m:oMathPara>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Khi Hùng đuổi kịp Nam thì quãng đường hai bạn đi được là bằng nhau, do đó </a:t>
                </a:r>
                <a:r>
                  <a:rPr kumimoji="0" lang="fr-FR" sz="36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ta </a:t>
                </a:r>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có phương trình </a:t>
                </a:r>
                <a:r>
                  <a:rPr kumimoji="0" lang="fr-FR" sz="3600" b="0" i="0" u="none" strike="noStrike" kern="1200" cap="none" spc="0" normalizeH="0" baseline="0" noProof="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18</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=2+12</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oMath>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Giải phương trình, được </a:t>
                </a:r>
                <a14:m>
                  <m:oMath xmlns:m="http://schemas.openxmlformats.org/officeDocument/2006/math">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Thấy </a:t>
                </a:r>
                <a14:m>
                  <m:oMath xmlns:m="http://schemas.openxmlformats.org/officeDocument/2006/math">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phù hợp với điều kiện của ẩn.</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Vậy sau </a:t>
                </a:r>
                <a14:m>
                  <m:oMath xmlns:m="http://schemas.openxmlformats.org/officeDocument/2006/math">
                    <m:f>
                      <m:f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fr-FR"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oMath>
                </a14:m>
                <a:r>
                  <a:rPr kumimoji="0" lang="fr-FR"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giờ, tức là vào 14 giờ 30 phút thì Hùng đuổi kịp Nam.</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758181" y="1104900"/>
                <a:ext cx="16687800" cy="8511689"/>
              </a:xfrm>
              <a:prstGeom prst="rect">
                <a:avLst/>
              </a:prstGeom>
              <a:blipFill>
                <a:blip r:embed="rId10"/>
                <a:stretch>
                  <a:fillRect l="-1096" r="-1096"/>
                </a:stretch>
              </a:blipFill>
            </p:spPr>
            <p:txBody>
              <a:bodyPr/>
              <a:lstStyle/>
              <a:p>
                <a:r>
                  <a:rPr lang="en-US">
                    <a:noFill/>
                  </a:rPr>
                  <a:t> </a:t>
                </a:r>
              </a:p>
            </p:txBody>
          </p:sp>
        </mc:Fallback>
      </mc:AlternateContent>
    </p:spTree>
    <p:extLst>
      <p:ext uri="{BB962C8B-B14F-4D97-AF65-F5344CB8AC3E}">
        <p14:creationId xmlns:p14="http://schemas.microsoft.com/office/powerpoint/2010/main" val="3735900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anim calcmode="lin" valueType="num">
                                      <p:cBhvr>
                                        <p:cTn id="2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2">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anim calcmode="lin" valueType="num">
                                      <p:cBhvr>
                                        <p:cTn id="28"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9"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4" dur="500"/>
                                        <p:tgtEl>
                                          <p:spTgt spid="2">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wipe(down)">
                                      <p:cBhvr>
                                        <p:cTn id="39" dur="500"/>
                                        <p:tgtEl>
                                          <p:spTgt spid="2">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
                                            <p:txEl>
                                              <p:pRg st="6" end="6"/>
                                            </p:txEl>
                                          </p:spTgt>
                                        </p:tgtEl>
                                        <p:attrNameLst>
                                          <p:attrName>style.visibility</p:attrName>
                                        </p:attrNameLst>
                                      </p:cBhvr>
                                      <p:to>
                                        <p:strVal val="visible"/>
                                      </p:to>
                                    </p:set>
                                    <p:animEffect transition="in" filter="wipe(left)">
                                      <p:cBhvr>
                                        <p:cTn id="44"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20972309">
            <a:off x="360874" y="3110737"/>
            <a:ext cx="1539831" cy="1597921"/>
          </a:xfrm>
          <a:prstGeom prst="rect">
            <a:avLst/>
          </a:prstGeom>
        </p:spPr>
      </p:pic>
      <p:pic>
        <p:nvPicPr>
          <p:cNvPr id="4" name="Picture 3"/>
          <p:cNvPicPr>
            <a:picLocks noChangeAspect="1"/>
          </p:cNvPicPr>
          <p:nvPr/>
        </p:nvPicPr>
        <p:blipFill>
          <a:blip r:embed="rId3"/>
          <a:stretch>
            <a:fillRect/>
          </a:stretch>
        </p:blipFill>
        <p:spPr>
          <a:xfrm rot="5400000">
            <a:off x="16448116" y="8735984"/>
            <a:ext cx="906127" cy="1798359"/>
          </a:xfrm>
          <a:prstGeom prst="rect">
            <a:avLst/>
          </a:prstGeom>
        </p:spPr>
      </p:pic>
      <p:sp>
        <p:nvSpPr>
          <p:cNvPr id="28" name="Rectangle 27"/>
          <p:cNvSpPr/>
          <p:nvPr/>
        </p:nvSpPr>
        <p:spPr>
          <a:xfrm>
            <a:off x="914400" y="419489"/>
            <a:ext cx="17830800" cy="1752211"/>
          </a:xfrm>
          <a:prstGeom prst="rect">
            <a:avLst/>
          </a:prstGeom>
        </p:spPr>
        <p:txBody>
          <a:bodyPr wrap="square">
            <a:spAutoFit/>
          </a:bodyPr>
          <a:lstStyle/>
          <a:p>
            <a:pPr lvl="0" algn="just">
              <a:lnSpc>
                <a:spcPct val="150000"/>
              </a:lnSpc>
              <a:buClr>
                <a:srgbClr val="000000"/>
              </a:buClr>
              <a:defRPr/>
            </a:pPr>
            <a:r>
              <a:rPr lang="fr-FR" sz="38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Bài </a:t>
            </a:r>
            <a:r>
              <a:rPr lang="fr-FR" sz="3800" b="1" kern="0" smtClea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7.11 </a:t>
            </a:r>
            <a:r>
              <a:rPr lang="fr-FR" sz="38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(SGK </a:t>
            </a:r>
            <a:r>
              <a:rPr lang="fr-FR" sz="3800" b="1" ker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 </a:t>
            </a:r>
            <a:r>
              <a:rPr lang="fr-FR" sz="3800" b="1" kern="0" smtClean="0">
                <a:solidFill>
                  <a:srgbClr val="C00000"/>
                </a:solidFill>
                <a:latin typeface="Arial" panose="020B0604020202020204" pitchFamily="34" charset="0"/>
                <a:ea typeface="Calibri" panose="020F0502020204030204" pitchFamily="34" charset="0"/>
                <a:cs typeface="Times New Roman" panose="02020603050405020304" pitchFamily="18" charset="0"/>
                <a:sym typeface="Arial"/>
              </a:rPr>
              <a:t>tr.36)</a:t>
            </a:r>
          </a:p>
          <a:p>
            <a:pPr lvl="0" algn="just">
              <a:lnSpc>
                <a:spcPct val="150000"/>
              </a:lnSpc>
              <a:buClr>
                <a:srgbClr val="000000"/>
              </a:buClr>
              <a:defRPr/>
            </a:pPr>
            <a:r>
              <a:rPr lang="vi-VN" sz="3800">
                <a:solidFill>
                  <a:srgbClr val="000000"/>
                </a:solidFill>
              </a:rPr>
              <a:t>Hai công ty viễn thông đưa ra hai gói cước cho điện thoại cố định như sau:</a:t>
            </a:r>
            <a:endParaRPr lang="en-US" sz="3800"/>
          </a:p>
        </p:txBody>
      </p:sp>
      <p:sp>
        <p:nvSpPr>
          <p:cNvPr id="2" name="Rectangle 1"/>
          <p:cNvSpPr/>
          <p:nvPr/>
        </p:nvSpPr>
        <p:spPr>
          <a:xfrm>
            <a:off x="914400" y="6210300"/>
            <a:ext cx="16306800" cy="3600986"/>
          </a:xfrm>
          <a:prstGeom prst="rect">
            <a:avLst/>
          </a:prstGeom>
        </p:spPr>
        <p:txBody>
          <a:bodyPr wrap="square">
            <a:spAutoFit/>
          </a:bodyPr>
          <a:lstStyle/>
          <a:p>
            <a:pPr algn="just">
              <a:lnSpc>
                <a:spcPct val="150000"/>
              </a:lnSpc>
            </a:pPr>
            <a:r>
              <a:rPr lang="vi-VN" sz="3800" smtClean="0">
                <a:solidFill>
                  <a:srgbClr val="000000"/>
                </a:solidFill>
              </a:rPr>
              <a:t>a</a:t>
            </a:r>
            <a:r>
              <a:rPr lang="vi-VN" sz="3800">
                <a:solidFill>
                  <a:srgbClr val="000000"/>
                </a:solidFill>
              </a:rPr>
              <a:t>) Gọi x là số phút gọi trong tháng. Hãy biểu thị theo x, số tiền phải trả trong tháng (tính theo nghìn đồng) khi sử dụng mỗi gói cước nói trên.</a:t>
            </a:r>
          </a:p>
          <a:p>
            <a:pPr algn="just">
              <a:lnSpc>
                <a:spcPct val="150000"/>
              </a:lnSpc>
            </a:pPr>
            <a:r>
              <a:rPr lang="vi-VN" sz="3800">
                <a:solidFill>
                  <a:srgbClr val="000000"/>
                </a:solidFill>
              </a:rPr>
              <a:t>b) Hỏi với bao nhiêu phút gọi thì số tiền phải trả trong tháng khi sử dụng dịch vụ của hai công ty viễn thông này là như nhau?</a:t>
            </a:r>
            <a:endParaRPr lang="vi-VN" sz="3800" b="0" i="0">
              <a:solidFill>
                <a:srgbClr val="000000"/>
              </a:solidFill>
              <a:effectLst/>
            </a:endParaRPr>
          </a:p>
        </p:txBody>
      </p:sp>
      <p:graphicFrame>
        <p:nvGraphicFramePr>
          <p:cNvPr id="5" name="Table 4"/>
          <p:cNvGraphicFramePr>
            <a:graphicFrameLocks noGrp="1"/>
          </p:cNvGraphicFramePr>
          <p:nvPr>
            <p:extLst>
              <p:ext uri="{D42A27DB-BD31-4B8C-83A1-F6EECF244321}">
                <p14:modId xmlns:p14="http://schemas.microsoft.com/office/powerpoint/2010/main" val="2949296702"/>
              </p:ext>
            </p:extLst>
          </p:nvPr>
        </p:nvGraphicFramePr>
        <p:xfrm>
          <a:off x="2819400" y="2616912"/>
          <a:ext cx="12496800" cy="3283721"/>
        </p:xfrm>
        <a:graphic>
          <a:graphicData uri="http://schemas.openxmlformats.org/drawingml/2006/table">
            <a:tbl>
              <a:tblPr/>
              <a:tblGrid>
                <a:gridCol w="3293076">
                  <a:extLst>
                    <a:ext uri="{9D8B030D-6E8A-4147-A177-3AD203B41FA5}">
                      <a16:colId xmlns:a16="http://schemas.microsoft.com/office/drawing/2014/main" val="2658555822"/>
                    </a:ext>
                  </a:extLst>
                </a:gridCol>
                <a:gridCol w="4559643">
                  <a:extLst>
                    <a:ext uri="{9D8B030D-6E8A-4147-A177-3AD203B41FA5}">
                      <a16:colId xmlns:a16="http://schemas.microsoft.com/office/drawing/2014/main" val="1413349035"/>
                    </a:ext>
                  </a:extLst>
                </a:gridCol>
                <a:gridCol w="4644081">
                  <a:extLst>
                    <a:ext uri="{9D8B030D-6E8A-4147-A177-3AD203B41FA5}">
                      <a16:colId xmlns:a16="http://schemas.microsoft.com/office/drawing/2014/main" val="3634790593"/>
                    </a:ext>
                  </a:extLst>
                </a:gridCol>
              </a:tblGrid>
              <a:tr h="1707535">
                <a:tc>
                  <a:txBody>
                    <a:bodyPr/>
                    <a:lstStyle/>
                    <a:p>
                      <a:pPr algn="ctr"/>
                      <a:r>
                        <a:rPr lang="vi-VN" sz="3600">
                          <a:solidFill>
                            <a:srgbClr val="000000"/>
                          </a:solidFill>
                          <a:effectLst/>
                          <a:latin typeface="+mn-lt"/>
                        </a:rPr>
                        <a:t/>
                      </a:r>
                      <a:br>
                        <a:rPr lang="vi-VN" sz="3600">
                          <a:solidFill>
                            <a:srgbClr val="000000"/>
                          </a:solidFill>
                          <a:effectLst/>
                          <a:latin typeface="+mn-lt"/>
                        </a:rPr>
                      </a:br>
                      <a:endParaRPr lang="vi-VN" sz="360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29D"/>
                    </a:solidFill>
                  </a:tcPr>
                </a:tc>
                <a:tc>
                  <a:txBody>
                    <a:bodyPr/>
                    <a:lstStyle/>
                    <a:p>
                      <a:pPr algn="ctr"/>
                      <a:r>
                        <a:rPr lang="vi-VN" sz="3600" smtClean="0">
                          <a:solidFill>
                            <a:srgbClr val="000000"/>
                          </a:solidFill>
                          <a:effectLst/>
                          <a:latin typeface="+mn-lt"/>
                        </a:rPr>
                        <a:t>Cước thuê bao</a:t>
                      </a:r>
                    </a:p>
                    <a:p>
                      <a:pPr algn="ctr"/>
                      <a:r>
                        <a:rPr lang="vi-VN" sz="3600" smtClean="0">
                          <a:solidFill>
                            <a:srgbClr val="000000"/>
                          </a:solidFill>
                          <a:effectLst/>
                          <a:latin typeface="+mn-lt"/>
                        </a:rPr>
                        <a:t>hàng tháng (đồng)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29D"/>
                    </a:solidFill>
                  </a:tcPr>
                </a:tc>
                <a:tc>
                  <a:txBody>
                    <a:bodyPr/>
                    <a:lstStyle/>
                    <a:p>
                      <a:pPr algn="ctr"/>
                      <a:r>
                        <a:rPr lang="vi-VN" sz="3600" smtClean="0">
                          <a:solidFill>
                            <a:srgbClr val="000000"/>
                          </a:solidFill>
                          <a:effectLst/>
                          <a:latin typeface="+mn-lt"/>
                        </a:rPr>
                        <a:t>Giá cước</a:t>
                      </a:r>
                    </a:p>
                    <a:p>
                      <a:pPr algn="ctr"/>
                      <a:r>
                        <a:rPr lang="vi-VN" sz="3600" smtClean="0">
                          <a:solidFill>
                            <a:srgbClr val="000000"/>
                          </a:solidFill>
                          <a:effectLst/>
                          <a:latin typeface="+mn-lt"/>
                        </a:rPr>
                        <a:t>mỗi phút gọi (đồng)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29D"/>
                    </a:solidFill>
                  </a:tcPr>
                </a:tc>
                <a:extLst>
                  <a:ext uri="{0D108BD9-81ED-4DB2-BD59-A6C34878D82A}">
                    <a16:rowId xmlns:a16="http://schemas.microsoft.com/office/drawing/2014/main" val="2335250392"/>
                  </a:ext>
                </a:extLst>
              </a:tr>
              <a:tr h="788093">
                <a:tc>
                  <a:txBody>
                    <a:bodyPr/>
                    <a:lstStyle/>
                    <a:p>
                      <a:pPr algn="ctr"/>
                      <a:r>
                        <a:rPr lang="en-US" sz="3600">
                          <a:solidFill>
                            <a:srgbClr val="000000"/>
                          </a:solidFill>
                          <a:effectLst/>
                          <a:latin typeface="Arial" panose="020B0604020202020204" pitchFamily="34" charset="0"/>
                          <a:cs typeface="Arial" panose="020B0604020202020204" pitchFamily="34" charset="0"/>
                        </a:rPr>
                        <a:t>Công ty 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600">
                          <a:solidFill>
                            <a:srgbClr val="000000"/>
                          </a:solidFill>
                          <a:effectLst/>
                          <a:latin typeface="Arial" panose="020B0604020202020204" pitchFamily="34" charset="0"/>
                          <a:cs typeface="Arial" panose="020B0604020202020204" pitchFamily="34" charset="0"/>
                        </a:rPr>
                        <a:t>32 000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600">
                          <a:solidFill>
                            <a:srgbClr val="000000"/>
                          </a:solidFill>
                          <a:effectLst/>
                          <a:latin typeface="Arial" panose="020B0604020202020204" pitchFamily="34" charset="0"/>
                          <a:cs typeface="Arial" panose="020B0604020202020204" pitchFamily="34" charset="0"/>
                        </a:rPr>
                        <a:t>900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0647258"/>
                  </a:ext>
                </a:extLst>
              </a:tr>
              <a:tr h="788093">
                <a:tc>
                  <a:txBody>
                    <a:bodyPr/>
                    <a:lstStyle/>
                    <a:p>
                      <a:pPr algn="ctr"/>
                      <a:r>
                        <a:rPr lang="en-US" sz="3600">
                          <a:solidFill>
                            <a:srgbClr val="000000"/>
                          </a:solidFill>
                          <a:effectLst/>
                          <a:latin typeface="Arial" panose="020B0604020202020204" pitchFamily="34" charset="0"/>
                          <a:cs typeface="Arial" panose="020B0604020202020204" pitchFamily="34" charset="0"/>
                        </a:rPr>
                        <a:t>Công ty B</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600">
                          <a:solidFill>
                            <a:srgbClr val="000000"/>
                          </a:solidFill>
                          <a:effectLst/>
                          <a:latin typeface="Arial" panose="020B0604020202020204" pitchFamily="34" charset="0"/>
                          <a:cs typeface="Arial" panose="020B0604020202020204" pitchFamily="34" charset="0"/>
                        </a:rPr>
                        <a:t>38 000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600">
                          <a:solidFill>
                            <a:srgbClr val="000000"/>
                          </a:solidFill>
                          <a:effectLst/>
                          <a:latin typeface="Arial" panose="020B0604020202020204" pitchFamily="34" charset="0"/>
                          <a:cs typeface="Arial" panose="020B0604020202020204" pitchFamily="34" charset="0"/>
                        </a:rPr>
                        <a:t>700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0219255"/>
                  </a:ext>
                </a:extLst>
              </a:tr>
            </a:tbl>
          </a:graphicData>
        </a:graphic>
      </p:graphicFrame>
    </p:spTree>
    <p:extLst>
      <p:ext uri="{BB962C8B-B14F-4D97-AF65-F5344CB8AC3E}">
        <p14:creationId xmlns:p14="http://schemas.microsoft.com/office/powerpoint/2010/main" val="109457395"/>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anim calcmode="lin" valueType="num">
                                      <p:cBhvr>
                                        <p:cTn id="15" dur="500" fill="hold"/>
                                        <p:tgtEl>
                                          <p:spTgt spid="28"/>
                                        </p:tgtEl>
                                        <p:attrNameLst>
                                          <p:attrName>ppt_x</p:attrName>
                                        </p:attrNameLst>
                                      </p:cBhvr>
                                      <p:tavLst>
                                        <p:tav tm="0">
                                          <p:val>
                                            <p:strVal val="#ppt_x"/>
                                          </p:val>
                                        </p:tav>
                                        <p:tav tm="100000">
                                          <p:val>
                                            <p:strVal val="#ppt_x"/>
                                          </p:val>
                                        </p:tav>
                                      </p:tavLst>
                                    </p:anim>
                                    <p:anim calcmode="lin" valueType="num">
                                      <p:cBhvr>
                                        <p:cTn id="16" dur="500" fill="hold"/>
                                        <p:tgtEl>
                                          <p:spTgt spid="2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anim calcmode="lin" valueType="num">
                                      <p:cBhvr>
                                        <p:cTn id="25" dur="500" fill="hold"/>
                                        <p:tgtEl>
                                          <p:spTgt spid="2"/>
                                        </p:tgtEl>
                                        <p:attrNameLst>
                                          <p:attrName>ppt_x</p:attrName>
                                        </p:attrNameLst>
                                      </p:cBhvr>
                                      <p:tavLst>
                                        <p:tav tm="0">
                                          <p:val>
                                            <p:strVal val="#ppt_x"/>
                                          </p:val>
                                        </p:tav>
                                        <p:tav tm="100000">
                                          <p:val>
                                            <p:strVal val="#ppt_x"/>
                                          </p:val>
                                        </p:tav>
                                      </p:tavLst>
                                    </p:anim>
                                    <p:anim calcmode="lin" valueType="num">
                                      <p:cBhvr>
                                        <p:cTn id="26"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20972309">
            <a:off x="199893" y="275136"/>
            <a:ext cx="1149190" cy="1192543"/>
          </a:xfrm>
          <a:prstGeom prst="rect">
            <a:avLst/>
          </a:prstGeom>
        </p:spPr>
      </p:pic>
      <p:pic>
        <p:nvPicPr>
          <p:cNvPr id="4" name="Picture 3"/>
          <p:cNvPicPr>
            <a:picLocks noChangeAspect="1"/>
          </p:cNvPicPr>
          <p:nvPr/>
        </p:nvPicPr>
        <p:blipFill>
          <a:blip r:embed="rId3"/>
          <a:stretch>
            <a:fillRect/>
          </a:stretch>
        </p:blipFill>
        <p:spPr>
          <a:xfrm rot="5400000">
            <a:off x="16448116" y="8735984"/>
            <a:ext cx="906127" cy="1798359"/>
          </a:xfrm>
          <a:prstGeom prst="rect">
            <a:avLst/>
          </a:prstGeom>
        </p:spPr>
      </p:pic>
      <p:sp>
        <p:nvSpPr>
          <p:cNvPr id="7" name="Rectangle 6"/>
          <p:cNvSpPr/>
          <p:nvPr/>
        </p:nvSpPr>
        <p:spPr>
          <a:xfrm>
            <a:off x="8550486" y="656392"/>
            <a:ext cx="1103187"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800" b="1" i="1" u="sng" strike="noStrike" kern="1200" cap="none" spc="0" normalizeH="0" baseline="0" noProof="0">
                <a:ln>
                  <a:noFill/>
                </a:ln>
                <a:solidFill>
                  <a:srgbClr val="1F497D"/>
                </a:solidFill>
                <a:effectLst/>
                <a:uLnTx/>
                <a:uFillTx/>
                <a:latin typeface="Arial" panose="020B0604020202020204" pitchFamily="34" charset="0"/>
                <a:ea typeface="+mn-ea"/>
                <a:cs typeface="Arial"/>
                <a:sym typeface="Arial"/>
              </a:rPr>
              <a:t>Giải</a:t>
            </a:r>
            <a:endParaRPr kumimoji="0" lang="en-US" sz="3800" b="1" i="1" u="sng" strike="noStrike" kern="1200" cap="none" spc="0" normalizeH="0" baseline="0" noProof="0" dirty="0">
              <a:ln>
                <a:noFill/>
              </a:ln>
              <a:solidFill>
                <a:srgbClr val="1F497D"/>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6" name="Rectangle 5"/>
              <p:cNvSpPr/>
              <p:nvPr/>
            </p:nvSpPr>
            <p:spPr>
              <a:xfrm>
                <a:off x="1024879" y="1530132"/>
                <a:ext cx="16154400" cy="8032968"/>
              </a:xfrm>
              <a:prstGeom prst="rect">
                <a:avLst/>
              </a:prstGeom>
            </p:spPr>
            <p:txBody>
              <a:bodyPr wrap="square">
                <a:spAutoFit/>
              </a:bodyPr>
              <a:lstStyle/>
              <a:p>
                <a:pPr>
                  <a:lnSpc>
                    <a:spcPct val="150000"/>
                  </a:lnSpc>
                  <a:spcBef>
                    <a:spcPts val="600"/>
                  </a:spcBef>
                  <a:spcAft>
                    <a:spcPts val="600"/>
                  </a:spcAft>
                </a:pPr>
                <a:r>
                  <a:rPr lang="fr-FR" sz="3800" smtClean="0">
                    <a:latin typeface="Arial" panose="020B0604020202020204" pitchFamily="34" charset="0"/>
                    <a:ea typeface="Calibri" panose="020F0502020204030204" pitchFamily="34" charset="0"/>
                    <a:cs typeface="Arial" panose="020B0604020202020204" pitchFamily="34" charset="0"/>
                  </a:rPr>
                  <a:t>a) Số </a:t>
                </a:r>
                <a:r>
                  <a:rPr lang="fr-FR" sz="3800">
                    <a:latin typeface="Arial" panose="020B0604020202020204" pitchFamily="34" charset="0"/>
                    <a:ea typeface="Calibri" panose="020F0502020204030204" pitchFamily="34" charset="0"/>
                    <a:cs typeface="Arial" panose="020B0604020202020204" pitchFamily="34" charset="0"/>
                  </a:rPr>
                  <a:t>tiền phải trả trong một tháng khi sử dụng gói cước của công ty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oMath>
                </a14:m>
                <a:r>
                  <a:rPr lang="fr-FR" sz="3800">
                    <a:effectLst/>
                    <a:latin typeface="Arial" panose="020B0604020202020204" pitchFamily="34" charset="0"/>
                    <a:ea typeface="Calibri" panose="020F0502020204030204" pitchFamily="34" charset="0"/>
                    <a:cs typeface="Arial" panose="020B0604020202020204" pitchFamily="34" charset="0"/>
                  </a:rPr>
                  <a:t> </a:t>
                </a:r>
                <a:r>
                  <a:rPr lang="fr-FR" sz="3800" smtClean="0">
                    <a:effectLst/>
                    <a:latin typeface="Arial" panose="020B0604020202020204" pitchFamily="34" charset="0"/>
                    <a:ea typeface="Calibri" panose="020F0502020204030204" pitchFamily="34" charset="0"/>
                    <a:cs typeface="Arial" panose="020B0604020202020204" pitchFamily="34" charset="0"/>
                  </a:rPr>
                  <a:t>là:</a:t>
                </a:r>
              </a:p>
              <a:p>
                <a:pPr algn="ctr">
                  <a:lnSpc>
                    <a:spcPct val="150000"/>
                  </a:lnSpc>
                  <a:spcBef>
                    <a:spcPts val="600"/>
                  </a:spcBef>
                  <a:spcAft>
                    <a:spcPts val="600"/>
                  </a:spcAft>
                </a:pPr>
                <a:r>
                  <a:rPr lang="fr-FR" sz="3800" smtClean="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32+0,9</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800">
                    <a:effectLst/>
                    <a:latin typeface="Arial" panose="020B0604020202020204" pitchFamily="34" charset="0"/>
                    <a:ea typeface="Calibri" panose="020F0502020204030204" pitchFamily="34" charset="0"/>
                    <a:cs typeface="Arial" panose="020B0604020202020204" pitchFamily="34" charset="0"/>
                  </a:rPr>
                  <a:t> (nghìn </a:t>
                </a:r>
                <a:r>
                  <a:rPr lang="fr-FR" sz="3800">
                    <a:effectLst/>
                    <a:latin typeface="Arial" panose="020B0604020202020204" pitchFamily="34" charset="0"/>
                    <a:ea typeface="Calibri" panose="020F0502020204030204" pitchFamily="34" charset="0"/>
                    <a:cs typeface="Arial" panose="020B0604020202020204" pitchFamily="34" charset="0"/>
                  </a:rPr>
                  <a:t>đồng</a:t>
                </a:r>
                <a:r>
                  <a:rPr lang="fr-FR" sz="3800" smtClean="0">
                    <a:effectLst/>
                    <a:latin typeface="Arial" panose="020B0604020202020204" pitchFamily="34" charset="0"/>
                    <a:ea typeface="Calibri" panose="020F0502020204030204" pitchFamily="34" charset="0"/>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800">
                    <a:effectLst/>
                    <a:latin typeface="Arial" panose="020B0604020202020204" pitchFamily="34" charset="0"/>
                    <a:ea typeface="Calibri" panose="020F0502020204030204" pitchFamily="34" charset="0"/>
                    <a:cs typeface="Arial" panose="020B0604020202020204" pitchFamily="34" charset="0"/>
                  </a:rPr>
                  <a:t>Số tiền phải trả trong một tháng khi sử dụng gói cước của công ty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𝐵</m:t>
                    </m:r>
                  </m:oMath>
                </a14:m>
                <a:r>
                  <a:rPr lang="fr-FR" sz="3800">
                    <a:effectLst/>
                    <a:latin typeface="Arial" panose="020B0604020202020204" pitchFamily="34" charset="0"/>
                    <a:ea typeface="Calibri" panose="020F0502020204030204" pitchFamily="34" charset="0"/>
                    <a:cs typeface="Arial" panose="020B0604020202020204" pitchFamily="34" charset="0"/>
                  </a:rPr>
                  <a:t> là </a:t>
                </a:r>
                <a:endParaRPr lang="fr-FR" sz="3800" smtClean="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600"/>
                  </a:spcBef>
                  <a:spcAft>
                    <a:spcPts val="600"/>
                  </a:spcAft>
                </a:pP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38+0,7</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800">
                    <a:effectLst/>
                    <a:latin typeface="Arial" panose="020B0604020202020204" pitchFamily="34" charset="0"/>
                    <a:ea typeface="Calibri" panose="020F0502020204030204" pitchFamily="34" charset="0"/>
                    <a:cs typeface="Arial" panose="020B0604020202020204" pitchFamily="34" charset="0"/>
                  </a:rPr>
                  <a:t> (nghìn </a:t>
                </a:r>
                <a:r>
                  <a:rPr lang="fr-FR" sz="3800">
                    <a:effectLst/>
                    <a:latin typeface="Arial" panose="020B0604020202020204" pitchFamily="34" charset="0"/>
                    <a:ea typeface="Calibri" panose="020F0502020204030204" pitchFamily="34" charset="0"/>
                    <a:cs typeface="Arial" panose="020B0604020202020204" pitchFamily="34" charset="0"/>
                  </a:rPr>
                  <a:t>đồng</a:t>
                </a:r>
                <a:r>
                  <a:rPr lang="fr-FR" sz="3800" smtClean="0">
                    <a:effectLst/>
                    <a:latin typeface="Arial" panose="020B0604020202020204" pitchFamily="34" charset="0"/>
                    <a:ea typeface="Calibri" panose="020F0502020204030204" pitchFamily="34" charset="0"/>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800">
                    <a:effectLst/>
                    <a:latin typeface="Arial" panose="020B0604020202020204" pitchFamily="34" charset="0"/>
                    <a:ea typeface="Calibri" panose="020F0502020204030204" pitchFamily="34" charset="0"/>
                    <a:cs typeface="Arial" panose="020B0604020202020204" pitchFamily="34" charset="0"/>
                  </a:rPr>
                  <a:t>b) Theo đề bài, có </a:t>
                </a:r>
                <a:r>
                  <a:rPr lang="fr-FR" sz="3800">
                    <a:effectLst/>
                    <a:latin typeface="Arial" panose="020B0604020202020204" pitchFamily="34" charset="0"/>
                    <a:ea typeface="Calibri" panose="020F0502020204030204" pitchFamily="34" charset="0"/>
                    <a:cs typeface="Arial" panose="020B0604020202020204" pitchFamily="34" charset="0"/>
                  </a:rPr>
                  <a:t>phương </a:t>
                </a:r>
                <a:r>
                  <a:rPr lang="fr-FR" sz="3800" smtClean="0">
                    <a:effectLst/>
                    <a:latin typeface="Arial" panose="020B0604020202020204" pitchFamily="34" charset="0"/>
                    <a:ea typeface="Calibri" panose="020F0502020204030204" pitchFamily="34" charset="0"/>
                    <a:cs typeface="Arial" panose="020B0604020202020204" pitchFamily="34" charset="0"/>
                  </a:rPr>
                  <a:t>trình: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32+0,9</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=38+0,7</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800">
                    <a:effectLst/>
                    <a:latin typeface="Arial" panose="020B0604020202020204" pitchFamily="34" charset="0"/>
                    <a:ea typeface="Calibri" panose="020F0502020204030204" pitchFamily="34" charset="0"/>
                    <a:cs typeface="Arial" panose="020B0604020202020204" pitchFamily="34" charset="0"/>
                  </a:rPr>
                  <a:t>Giải phương trình </a:t>
                </a:r>
                <a:r>
                  <a:rPr lang="fr-FR" sz="3800">
                    <a:effectLst/>
                    <a:latin typeface="Arial" panose="020B0604020202020204" pitchFamily="34" charset="0"/>
                    <a:ea typeface="Calibri" panose="020F0502020204030204" pitchFamily="34" charset="0"/>
                    <a:cs typeface="Arial" panose="020B0604020202020204" pitchFamily="34" charset="0"/>
                  </a:rPr>
                  <a:t>ta </a:t>
                </a:r>
                <a:r>
                  <a:rPr lang="fr-FR" sz="3800" smtClean="0">
                    <a:effectLst/>
                    <a:latin typeface="Arial" panose="020B0604020202020204" pitchFamily="34" charset="0"/>
                    <a:ea typeface="Calibri" panose="020F0502020204030204" pitchFamily="34" charset="0"/>
                    <a:cs typeface="Arial" panose="020B0604020202020204" pitchFamily="34" charset="0"/>
                  </a:rPr>
                  <a:t>có: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=30</m:t>
                    </m:r>
                  </m:oMath>
                </a14:m>
                <a:r>
                  <a:rPr lang="fr-FR" sz="3800">
                    <a:effectLst/>
                    <a:latin typeface="Arial" panose="020B0604020202020204" pitchFamily="34" charset="0"/>
                    <a:ea typeface="Calibri" panose="020F0502020204030204" pitchFamily="34" charset="0"/>
                    <a:cs typeface="Arial" panose="020B0604020202020204" pitchFamily="34" charset="0"/>
                  </a:rPr>
                  <a:t>. Thấy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=30</m:t>
                    </m:r>
                  </m:oMath>
                </a14:m>
                <a:r>
                  <a:rPr lang="fr-FR" sz="3800">
                    <a:effectLst/>
                    <a:latin typeface="Arial" panose="020B0604020202020204" pitchFamily="34" charset="0"/>
                    <a:ea typeface="Calibri" panose="020F0502020204030204" pitchFamily="34" charset="0"/>
                    <a:cs typeface="Arial" panose="020B0604020202020204" pitchFamily="34" charset="0"/>
                  </a:rPr>
                  <a:t> thỏa mãn </a:t>
                </a:r>
                <a:r>
                  <a:rPr lang="fr-FR" sz="3800">
                    <a:effectLst/>
                    <a:latin typeface="Arial" panose="020B0604020202020204" pitchFamily="34" charset="0"/>
                    <a:ea typeface="Calibri" panose="020F0502020204030204" pitchFamily="34" charset="0"/>
                    <a:cs typeface="Arial" panose="020B0604020202020204" pitchFamily="34" charset="0"/>
                  </a:rPr>
                  <a:t>điều </a:t>
                </a:r>
                <a:r>
                  <a:rPr lang="fr-FR" sz="3800" smtClean="0">
                    <a:effectLst/>
                    <a:latin typeface="Arial" panose="020B0604020202020204" pitchFamily="34" charset="0"/>
                    <a:ea typeface="Calibri" panose="020F0502020204030204" pitchFamily="34" charset="0"/>
                    <a:cs typeface="Arial" panose="020B0604020202020204" pitchFamily="34" charset="0"/>
                  </a:rPr>
                  <a:t>kiện </a:t>
                </a:r>
                <a:r>
                  <a:rPr lang="fr-FR" sz="3800">
                    <a:effectLst/>
                    <a:latin typeface="Arial" panose="020B0604020202020204" pitchFamily="34" charset="0"/>
                    <a:ea typeface="Calibri" panose="020F0502020204030204" pitchFamily="34" charset="0"/>
                    <a:cs typeface="Arial" panose="020B0604020202020204" pitchFamily="34" charset="0"/>
                  </a:rPr>
                  <a:t>của ẩn.</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3800">
                    <a:effectLst/>
                    <a:latin typeface="Arial" panose="020B0604020202020204" pitchFamily="34" charset="0"/>
                    <a:ea typeface="Calibri" panose="020F0502020204030204" pitchFamily="34" charset="0"/>
                    <a:cs typeface="Arial" panose="020B0604020202020204" pitchFamily="34" charset="0"/>
                  </a:rPr>
                  <a:t>Vậy với 30 phút gọi thì số tiền phải trả trong tháng khi sử dụng dịch vụ của hai công ty viễn thông này là như nhau.</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1024879" y="1530132"/>
                <a:ext cx="16154400" cy="8032968"/>
              </a:xfrm>
              <a:prstGeom prst="rect">
                <a:avLst/>
              </a:prstGeom>
              <a:blipFill>
                <a:blip r:embed="rId4"/>
                <a:stretch>
                  <a:fillRect l="-1245" r="-1245" b="-759"/>
                </a:stretch>
              </a:blipFill>
            </p:spPr>
            <p:txBody>
              <a:bodyPr/>
              <a:lstStyle/>
              <a:p>
                <a:r>
                  <a:rPr lang="en-US">
                    <a:noFill/>
                  </a:rPr>
                  <a:t> </a:t>
                </a:r>
              </a:p>
            </p:txBody>
          </p:sp>
        </mc:Fallback>
      </mc:AlternateContent>
    </p:spTree>
    <p:extLst>
      <p:ext uri="{BB962C8B-B14F-4D97-AF65-F5344CB8AC3E}">
        <p14:creationId xmlns:p14="http://schemas.microsoft.com/office/powerpoint/2010/main" val="24928269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9" dur="500"/>
                                        <p:tgtEl>
                                          <p:spTgt spid="6">
                                            <p:txEl>
                                              <p:pRg st="0" end="0"/>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anim calcmode="lin" valueType="num">
                                      <p:cBhvr>
                                        <p:cTn id="28"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6">
                                            <p:txEl>
                                              <p:pRg st="2" end="2"/>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500"/>
                                        <p:tgtEl>
                                          <p:spTgt spid="6">
                                            <p:txEl>
                                              <p:pRg st="3" end="3"/>
                                            </p:txEl>
                                          </p:spTgt>
                                        </p:tgtEl>
                                      </p:cBhvr>
                                    </p:animEffect>
                                    <p:anim calcmode="lin" valueType="num">
                                      <p:cBhvr>
                                        <p:cTn id="3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4" dur="5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animEffect transition="in" filter="wipe(down)">
                                      <p:cBhvr>
                                        <p:cTn id="39" dur="500"/>
                                        <p:tgtEl>
                                          <p:spTgt spid="6">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6">
                                            <p:txEl>
                                              <p:pRg st="5" end="5"/>
                                            </p:txEl>
                                          </p:spTgt>
                                        </p:tgtEl>
                                        <p:attrNameLst>
                                          <p:attrName>style.visibility</p:attrName>
                                        </p:attrNameLst>
                                      </p:cBhvr>
                                      <p:to>
                                        <p:strVal val="visible"/>
                                      </p:to>
                                    </p:set>
                                    <p:animEffect transition="in" filter="wipe(left)">
                                      <p:cBhvr>
                                        <p:cTn id="44" dur="500"/>
                                        <p:tgtEl>
                                          <p:spTgt spid="6">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6">
                                            <p:txEl>
                                              <p:pRg st="6" end="6"/>
                                            </p:txEl>
                                          </p:spTgt>
                                        </p:tgtEl>
                                        <p:attrNameLst>
                                          <p:attrName>style.visibility</p:attrName>
                                        </p:attrNameLst>
                                      </p:cBhvr>
                                      <p:to>
                                        <p:strVal val="visible"/>
                                      </p:to>
                                    </p:set>
                                    <p:animEffect transition="in" filter="randombar(horizontal)">
                                      <p:cBhvr>
                                        <p:cTn id="49"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3" name="Group 3"/>
          <p:cNvGrpSpPr/>
          <p:nvPr/>
        </p:nvGrpSpPr>
        <p:grpSpPr>
          <a:xfrm>
            <a:off x="1135098" y="1028700"/>
            <a:ext cx="16017804" cy="8229600"/>
            <a:chOff x="0" y="0"/>
            <a:chExt cx="4218681" cy="2167467"/>
          </a:xfrm>
        </p:grpSpPr>
        <p:sp>
          <p:nvSpPr>
            <p:cNvPr id="4" name="Freeform 4"/>
            <p:cNvSpPr/>
            <p:nvPr/>
          </p:nvSpPr>
          <p:spPr>
            <a:xfrm>
              <a:off x="0" y="0"/>
              <a:ext cx="4218681" cy="2167467"/>
            </a:xfrm>
            <a:custGeom>
              <a:avLst/>
              <a:gdLst/>
              <a:ahLst/>
              <a:cxnLst/>
              <a:rect l="l" t="t" r="r" b="b"/>
              <a:pathLst>
                <a:path w="4218681" h="2167467">
                  <a:moveTo>
                    <a:pt x="4139263" y="0"/>
                  </a:moveTo>
                  <a:lnTo>
                    <a:pt x="79418" y="0"/>
                  </a:lnTo>
                  <a:cubicBezTo>
                    <a:pt x="79418" y="43699"/>
                    <a:pt x="44079" y="79418"/>
                    <a:pt x="0" y="79418"/>
                  </a:cubicBezTo>
                  <a:lnTo>
                    <a:pt x="0" y="2088049"/>
                  </a:lnTo>
                  <a:cubicBezTo>
                    <a:pt x="43699" y="2088049"/>
                    <a:pt x="79418" y="2123387"/>
                    <a:pt x="79418" y="2167467"/>
                  </a:cubicBezTo>
                  <a:lnTo>
                    <a:pt x="4139263" y="2167467"/>
                  </a:lnTo>
                  <a:cubicBezTo>
                    <a:pt x="4139263" y="2123767"/>
                    <a:pt x="4174602" y="2088049"/>
                    <a:pt x="4218681" y="2088049"/>
                  </a:cubicBezTo>
                  <a:lnTo>
                    <a:pt x="4218681" y="79418"/>
                  </a:lnTo>
                  <a:cubicBezTo>
                    <a:pt x="4174982" y="79418"/>
                    <a:pt x="4139263" y="44079"/>
                    <a:pt x="4139263" y="0"/>
                  </a:cubicBezTo>
                  <a:close/>
                </a:path>
              </a:pathLst>
            </a:custGeom>
            <a:solidFill>
              <a:srgbClr val="ECB6A9"/>
            </a:solidFill>
            <a:ln w="38100" cap="sq">
              <a:solidFill>
                <a:srgbClr val="6C3428"/>
              </a:solidFill>
              <a:prstDash val="solid"/>
              <a:miter/>
            </a:ln>
          </p:spPr>
        </p:sp>
        <p:sp>
          <p:nvSpPr>
            <p:cNvPr id="5" name="TextBox 5"/>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8"/>
          <p:cNvSpPr/>
          <p:nvPr/>
        </p:nvSpPr>
        <p:spPr>
          <a:xfrm>
            <a:off x="207330" y="6265453"/>
            <a:ext cx="2828679" cy="3147699"/>
          </a:xfrm>
          <a:custGeom>
            <a:avLst/>
            <a:gdLst/>
            <a:ahLst/>
            <a:cxnLst/>
            <a:rect l="l" t="t" r="r" b="b"/>
            <a:pathLst>
              <a:path w="3024653" h="3294177">
                <a:moveTo>
                  <a:pt x="0" y="0"/>
                </a:moveTo>
                <a:lnTo>
                  <a:pt x="3024653" y="0"/>
                </a:lnTo>
                <a:lnTo>
                  <a:pt x="3024653" y="3294177"/>
                </a:lnTo>
                <a:lnTo>
                  <a:pt x="0" y="3294177"/>
                </a:lnTo>
                <a:lnTo>
                  <a:pt x="0" y="0"/>
                </a:lnTo>
                <a:close/>
              </a:path>
            </a:pathLst>
          </a:custGeom>
          <a:blipFill>
            <a:blip r:embed="rId2">
              <a:extLst>
                <a:ext uri="{96DAC541-7B7A-43D3-8B79-37D633B846F1}">
                  <asvg:svgBlip xmlns="" xmlns:asvg="http://schemas.microsoft.com/office/drawing/2016/SVG/main" r:embed="rId7"/>
                </a:ext>
              </a:extLst>
            </a:blip>
            <a:stretch>
              <a:fillRect/>
            </a:stretch>
          </a:blipFill>
        </p:spPr>
      </p:sp>
      <p:sp>
        <p:nvSpPr>
          <p:cNvPr id="19" name="Freeform 19"/>
          <p:cNvSpPr/>
          <p:nvPr/>
        </p:nvSpPr>
        <p:spPr>
          <a:xfrm>
            <a:off x="15404388" y="7842421"/>
            <a:ext cx="2450322" cy="2269670"/>
          </a:xfrm>
          <a:custGeom>
            <a:avLst/>
            <a:gdLst/>
            <a:ahLst/>
            <a:cxnLst/>
            <a:rect l="l" t="t" r="r" b="b"/>
            <a:pathLst>
              <a:path w="2906855" h="2832862">
                <a:moveTo>
                  <a:pt x="0" y="0"/>
                </a:moveTo>
                <a:lnTo>
                  <a:pt x="2906854" y="0"/>
                </a:lnTo>
                <a:lnTo>
                  <a:pt x="2906854" y="2832862"/>
                </a:lnTo>
                <a:lnTo>
                  <a:pt x="0" y="283286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2" name="Group 1"/>
          <p:cNvGrpSpPr/>
          <p:nvPr/>
        </p:nvGrpSpPr>
        <p:grpSpPr>
          <a:xfrm>
            <a:off x="3429000" y="3012142"/>
            <a:ext cx="11582398" cy="2808926"/>
            <a:chOff x="4356705" y="3280606"/>
            <a:chExt cx="10473667" cy="2808926"/>
          </a:xfrm>
        </p:grpSpPr>
        <p:grpSp>
          <p:nvGrpSpPr>
            <p:cNvPr id="7" name="Group 7"/>
            <p:cNvGrpSpPr/>
            <p:nvPr/>
          </p:nvGrpSpPr>
          <p:grpSpPr>
            <a:xfrm>
              <a:off x="4356705" y="3280606"/>
              <a:ext cx="10473667" cy="2808926"/>
              <a:chOff x="-20873" y="-38100"/>
              <a:chExt cx="3172761" cy="850900"/>
            </a:xfrm>
          </p:grpSpPr>
          <p:sp>
            <p:nvSpPr>
              <p:cNvPr id="8" name="Freeform 8"/>
              <p:cNvSpPr/>
              <p:nvPr/>
            </p:nvSpPr>
            <p:spPr>
              <a:xfrm>
                <a:off x="-20873" y="0"/>
                <a:ext cx="3172761" cy="432331"/>
              </a:xfrm>
              <a:custGeom>
                <a:avLst/>
                <a:gdLst/>
                <a:ahLst/>
                <a:cxnLst/>
                <a:rect l="l" t="t" r="r" b="b"/>
                <a:pathLst>
                  <a:path w="2845494" h="432331">
                    <a:moveTo>
                      <a:pt x="42034" y="0"/>
                    </a:moveTo>
                    <a:lnTo>
                      <a:pt x="2803460" y="0"/>
                    </a:lnTo>
                    <a:cubicBezTo>
                      <a:pt x="2826675" y="0"/>
                      <a:pt x="2845494" y="18819"/>
                      <a:pt x="2845494" y="42034"/>
                    </a:cubicBezTo>
                    <a:lnTo>
                      <a:pt x="2845494" y="390297"/>
                    </a:lnTo>
                    <a:cubicBezTo>
                      <a:pt x="2845494" y="413512"/>
                      <a:pt x="2826675" y="432331"/>
                      <a:pt x="2803460" y="432331"/>
                    </a:cubicBezTo>
                    <a:lnTo>
                      <a:pt x="42034" y="432331"/>
                    </a:lnTo>
                    <a:cubicBezTo>
                      <a:pt x="18819" y="432331"/>
                      <a:pt x="0" y="413512"/>
                      <a:pt x="0" y="390297"/>
                    </a:cubicBezTo>
                    <a:lnTo>
                      <a:pt x="0" y="42034"/>
                    </a:lnTo>
                    <a:cubicBezTo>
                      <a:pt x="0" y="18819"/>
                      <a:pt x="18819" y="0"/>
                      <a:pt x="42034" y="0"/>
                    </a:cubicBezTo>
                    <a:close/>
                  </a:path>
                </a:pathLst>
              </a:custGeom>
              <a:solidFill>
                <a:srgbClr val="FFEEE0"/>
              </a:solidFill>
              <a:ln w="38100" cap="rnd">
                <a:solidFill>
                  <a:srgbClr val="000000"/>
                </a:solidFill>
                <a:prstDash val="solid"/>
                <a:round/>
              </a:ln>
            </p:spPr>
          </p:sp>
          <p:sp>
            <p:nvSpPr>
              <p:cNvPr id="9" name="TextBox 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20"/>
            <p:cNvSpPr txBox="1"/>
            <p:nvPr/>
          </p:nvSpPr>
          <p:spPr>
            <a:xfrm>
              <a:off x="6417215" y="3516733"/>
              <a:ext cx="6496401" cy="915059"/>
            </a:xfrm>
            <a:prstGeom prst="rect">
              <a:avLst/>
            </a:prstGeom>
          </p:spPr>
          <p:txBody>
            <a:bodyPr lIns="0" tIns="0" rIns="0" bIns="0" rtlCol="0" anchor="t">
              <a:spAutoFit/>
            </a:bodyPr>
            <a:lstStyle/>
            <a:p>
              <a:pPr marL="0" marR="0" lvl="0" indent="0" algn="ctr" defTabSz="914400" rtl="0" eaLnBrk="1" fontAlgn="auto" latinLnBrk="0" hangingPunct="1">
                <a:lnSpc>
                  <a:spcPts val="8311"/>
                </a:lnSpc>
                <a:spcBef>
                  <a:spcPts val="0"/>
                </a:spcBef>
                <a:spcAft>
                  <a:spcPts val="0"/>
                </a:spcAft>
                <a:buClrTx/>
                <a:buSzTx/>
                <a:buFontTx/>
                <a:buNone/>
                <a:tabLst/>
                <a:defRPr/>
              </a:pPr>
              <a:r>
                <a:rPr kumimoji="0" lang="en-US" sz="4000" b="0" i="0" u="none" strike="noStrike" kern="1200" cap="none" spc="0" normalizeH="0" baseline="0" noProof="0">
                  <a:ln>
                    <a:noFill/>
                  </a:ln>
                  <a:solidFill>
                    <a:srgbClr val="6C3428"/>
                  </a:solidFill>
                  <a:effectLst/>
                  <a:uLnTx/>
                  <a:uFillTx/>
                  <a:latin typeface="Arial" panose="020B0604020202020204" pitchFamily="34" charset="0"/>
                  <a:ea typeface="+mn-ea"/>
                  <a:cs typeface="Arial" panose="020B0604020202020204" pitchFamily="34" charset="0"/>
                </a:rPr>
                <a:t>Ôn tập kiến thức đã học.</a:t>
              </a:r>
            </a:p>
          </p:txBody>
        </p:sp>
      </p:grpSp>
      <p:sp>
        <p:nvSpPr>
          <p:cNvPr id="25" name="TextBox 17"/>
          <p:cNvSpPr txBox="1"/>
          <p:nvPr/>
        </p:nvSpPr>
        <p:spPr>
          <a:xfrm>
            <a:off x="4046279" y="1155402"/>
            <a:ext cx="10194659" cy="1628651"/>
          </a:xfrm>
          <a:prstGeom prst="rect">
            <a:avLst/>
          </a:prstGeom>
        </p:spPr>
        <p:txBody>
          <a:bodyPr wrap="square" lIns="0" tIns="0" rIns="0" bIns="0" rtlCol="0" anchor="t">
            <a:spAutoFit/>
          </a:bodyPr>
          <a:lstStyle/>
          <a:p>
            <a:pPr marL="0" marR="0" lvl="0" indent="0" algn="ctr" defTabSz="914400" rtl="0" eaLnBrk="1" fontAlgn="auto" latinLnBrk="0" hangingPunct="1">
              <a:lnSpc>
                <a:spcPts val="12653"/>
              </a:lnSpc>
              <a:spcBef>
                <a:spcPts val="0"/>
              </a:spcBef>
              <a:spcAft>
                <a:spcPts val="0"/>
              </a:spcAft>
              <a:buClrTx/>
              <a:buSzTx/>
              <a:buFontTx/>
              <a:buNone/>
              <a:tabLst/>
              <a:defRPr/>
            </a:pPr>
            <a:r>
              <a:rPr kumimoji="0" lang="vi-VN" sz="6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HƯỚNG DẪN VỀ NHÀ</a:t>
            </a:r>
          </a:p>
        </p:txBody>
      </p:sp>
      <p:grpSp>
        <p:nvGrpSpPr>
          <p:cNvPr id="26" name="Group 25"/>
          <p:cNvGrpSpPr/>
          <p:nvPr/>
        </p:nvGrpSpPr>
        <p:grpSpPr>
          <a:xfrm>
            <a:off x="3428999" y="5041469"/>
            <a:ext cx="11582400" cy="2808926"/>
            <a:chOff x="3886589" y="3280606"/>
            <a:chExt cx="11582400" cy="2808926"/>
          </a:xfrm>
        </p:grpSpPr>
        <p:grpSp>
          <p:nvGrpSpPr>
            <p:cNvPr id="27" name="Group 7"/>
            <p:cNvGrpSpPr/>
            <p:nvPr/>
          </p:nvGrpSpPr>
          <p:grpSpPr>
            <a:xfrm>
              <a:off x="3886589" y="3280606"/>
              <a:ext cx="11582400" cy="2808926"/>
              <a:chOff x="-163284" y="-38100"/>
              <a:chExt cx="3508627" cy="850900"/>
            </a:xfrm>
          </p:grpSpPr>
          <p:sp>
            <p:nvSpPr>
              <p:cNvPr id="29" name="Freeform 8"/>
              <p:cNvSpPr/>
              <p:nvPr/>
            </p:nvSpPr>
            <p:spPr>
              <a:xfrm>
                <a:off x="-163284" y="0"/>
                <a:ext cx="3508627" cy="432331"/>
              </a:xfrm>
              <a:custGeom>
                <a:avLst/>
                <a:gdLst/>
                <a:ahLst/>
                <a:cxnLst/>
                <a:rect l="l" t="t" r="r" b="b"/>
                <a:pathLst>
                  <a:path w="2845494" h="432331">
                    <a:moveTo>
                      <a:pt x="42034" y="0"/>
                    </a:moveTo>
                    <a:lnTo>
                      <a:pt x="2803460" y="0"/>
                    </a:lnTo>
                    <a:cubicBezTo>
                      <a:pt x="2826675" y="0"/>
                      <a:pt x="2845494" y="18819"/>
                      <a:pt x="2845494" y="42034"/>
                    </a:cubicBezTo>
                    <a:lnTo>
                      <a:pt x="2845494" y="390297"/>
                    </a:lnTo>
                    <a:cubicBezTo>
                      <a:pt x="2845494" y="413512"/>
                      <a:pt x="2826675" y="432331"/>
                      <a:pt x="2803460" y="432331"/>
                    </a:cubicBezTo>
                    <a:lnTo>
                      <a:pt x="42034" y="432331"/>
                    </a:lnTo>
                    <a:cubicBezTo>
                      <a:pt x="18819" y="432331"/>
                      <a:pt x="0" y="413512"/>
                      <a:pt x="0" y="390297"/>
                    </a:cubicBezTo>
                    <a:lnTo>
                      <a:pt x="0" y="42034"/>
                    </a:lnTo>
                    <a:cubicBezTo>
                      <a:pt x="0" y="18819"/>
                      <a:pt x="18819" y="0"/>
                      <a:pt x="42034" y="0"/>
                    </a:cubicBezTo>
                    <a:close/>
                  </a:path>
                </a:pathLst>
              </a:custGeom>
              <a:solidFill>
                <a:srgbClr val="FFEEE0"/>
              </a:solidFill>
              <a:ln w="38100" cap="rnd">
                <a:solidFill>
                  <a:srgbClr val="000000"/>
                </a:solidFill>
                <a:prstDash val="solid"/>
                <a:round/>
              </a:ln>
            </p:spPr>
          </p:sp>
          <p:sp>
            <p:nvSpPr>
              <p:cNvPr id="30" name="TextBox 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TextBox 20"/>
            <p:cNvSpPr txBox="1"/>
            <p:nvPr/>
          </p:nvSpPr>
          <p:spPr>
            <a:xfrm>
              <a:off x="5885081" y="3544288"/>
              <a:ext cx="7744389" cy="1064394"/>
            </a:xfrm>
            <a:prstGeom prst="rect">
              <a:avLst/>
            </a:prstGeom>
          </p:spPr>
          <p:txBody>
            <a:bodyPr wrap="square" lIns="0" tIns="0" rIns="0" bIns="0" rtlCol="0" anchor="t">
              <a:spAutoFit/>
            </a:bodyPr>
            <a:lstStyle/>
            <a:p>
              <a:pPr marL="0" marR="0" lvl="0" indent="0" algn="ctr" defTabSz="914400" rtl="0" eaLnBrk="1" fontAlgn="auto" latinLnBrk="0" hangingPunct="1">
                <a:lnSpc>
                  <a:spcPts val="8311"/>
                </a:lnSpc>
                <a:spcBef>
                  <a:spcPts val="0"/>
                </a:spcBef>
                <a:spcAft>
                  <a:spcPts val="0"/>
                </a:spcAft>
                <a:buClrTx/>
                <a:buSzTx/>
                <a:buFontTx/>
                <a:buNone/>
                <a:tabLst/>
                <a:defRPr/>
              </a:pPr>
              <a:r>
                <a:rPr kumimoji="0" lang="en-US" sz="4000" b="0" i="0" u="none" strike="noStrike" kern="1200" cap="none" spc="0" normalizeH="0" baseline="0" noProof="0">
                  <a:ln>
                    <a:noFill/>
                  </a:ln>
                  <a:solidFill>
                    <a:srgbClr val="6C3428"/>
                  </a:solidFill>
                  <a:effectLst/>
                  <a:uLnTx/>
                  <a:uFillTx/>
                  <a:latin typeface="Arial" panose="020B0604020202020204" pitchFamily="34" charset="0"/>
                  <a:ea typeface="+mn-ea"/>
                  <a:cs typeface="Arial" panose="020B0604020202020204" pitchFamily="34" charset="0"/>
                </a:rPr>
                <a:t>Hoàn thành bài tập trong SBT.</a:t>
              </a:r>
            </a:p>
          </p:txBody>
        </p:sp>
      </p:grpSp>
      <p:grpSp>
        <p:nvGrpSpPr>
          <p:cNvPr id="31" name="Group 30"/>
          <p:cNvGrpSpPr/>
          <p:nvPr/>
        </p:nvGrpSpPr>
        <p:grpSpPr>
          <a:xfrm>
            <a:off x="3428998" y="7111018"/>
            <a:ext cx="11582401" cy="2808926"/>
            <a:chOff x="3886589" y="3280606"/>
            <a:chExt cx="11582401" cy="2808926"/>
          </a:xfrm>
        </p:grpSpPr>
        <p:grpSp>
          <p:nvGrpSpPr>
            <p:cNvPr id="32" name="Group 7"/>
            <p:cNvGrpSpPr/>
            <p:nvPr/>
          </p:nvGrpSpPr>
          <p:grpSpPr>
            <a:xfrm>
              <a:off x="3886589" y="3280606"/>
              <a:ext cx="11582401" cy="2808926"/>
              <a:chOff x="-163284" y="-38100"/>
              <a:chExt cx="3508627" cy="850900"/>
            </a:xfrm>
          </p:grpSpPr>
          <p:sp>
            <p:nvSpPr>
              <p:cNvPr id="34" name="Freeform 8"/>
              <p:cNvSpPr/>
              <p:nvPr/>
            </p:nvSpPr>
            <p:spPr>
              <a:xfrm>
                <a:off x="-163284" y="-19159"/>
                <a:ext cx="3508627" cy="432331"/>
              </a:xfrm>
              <a:custGeom>
                <a:avLst/>
                <a:gdLst/>
                <a:ahLst/>
                <a:cxnLst/>
                <a:rect l="l" t="t" r="r" b="b"/>
                <a:pathLst>
                  <a:path w="2845494" h="432331">
                    <a:moveTo>
                      <a:pt x="42034" y="0"/>
                    </a:moveTo>
                    <a:lnTo>
                      <a:pt x="2803460" y="0"/>
                    </a:lnTo>
                    <a:cubicBezTo>
                      <a:pt x="2826675" y="0"/>
                      <a:pt x="2845494" y="18819"/>
                      <a:pt x="2845494" y="42034"/>
                    </a:cubicBezTo>
                    <a:lnTo>
                      <a:pt x="2845494" y="390297"/>
                    </a:lnTo>
                    <a:cubicBezTo>
                      <a:pt x="2845494" y="413512"/>
                      <a:pt x="2826675" y="432331"/>
                      <a:pt x="2803460" y="432331"/>
                    </a:cubicBezTo>
                    <a:lnTo>
                      <a:pt x="42034" y="432331"/>
                    </a:lnTo>
                    <a:cubicBezTo>
                      <a:pt x="18819" y="432331"/>
                      <a:pt x="0" y="413512"/>
                      <a:pt x="0" y="390297"/>
                    </a:cubicBezTo>
                    <a:lnTo>
                      <a:pt x="0" y="42034"/>
                    </a:lnTo>
                    <a:cubicBezTo>
                      <a:pt x="0" y="18819"/>
                      <a:pt x="18819" y="0"/>
                      <a:pt x="42034" y="0"/>
                    </a:cubicBezTo>
                    <a:close/>
                  </a:path>
                </a:pathLst>
              </a:custGeom>
              <a:solidFill>
                <a:srgbClr val="FFEEE0"/>
              </a:solidFill>
              <a:ln w="38100" cap="rnd">
                <a:solidFill>
                  <a:srgbClr val="000000"/>
                </a:solidFill>
                <a:prstDash val="solid"/>
                <a:round/>
              </a:ln>
            </p:spPr>
          </p:sp>
          <p:sp>
            <p:nvSpPr>
              <p:cNvPr id="35" name="TextBox 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3" name="TextBox 20"/>
            <p:cNvSpPr txBox="1"/>
            <p:nvPr/>
          </p:nvSpPr>
          <p:spPr>
            <a:xfrm>
              <a:off x="4014503" y="3521761"/>
              <a:ext cx="11302086" cy="1064394"/>
            </a:xfrm>
            <a:prstGeom prst="rect">
              <a:avLst/>
            </a:prstGeom>
          </p:spPr>
          <p:txBody>
            <a:bodyPr wrap="square" lIns="0" tIns="0" rIns="0" bIns="0" rtlCol="0" anchor="t">
              <a:spAutoFit/>
            </a:bodyPr>
            <a:lstStyle/>
            <a:p>
              <a:pPr lvl="0" algn="ctr">
                <a:lnSpc>
                  <a:spcPts val="8311"/>
                </a:lnSpc>
              </a:pPr>
              <a:r>
                <a:rPr kumimoji="0" lang="vi-VN" sz="4000" b="0" i="0" u="none" strike="noStrike" kern="1200" cap="none" spc="0" normalizeH="0" baseline="0" noProof="0">
                  <a:ln>
                    <a:noFill/>
                  </a:ln>
                  <a:solidFill>
                    <a:srgbClr val="6C3428"/>
                  </a:solidFill>
                  <a:effectLst/>
                  <a:uLnTx/>
                  <a:uFillTx/>
                  <a:latin typeface="Arial" panose="020B0604020202020204" pitchFamily="34" charset="0"/>
                  <a:ea typeface="+mn-ea"/>
                  <a:cs typeface="Arial" panose="020B0604020202020204" pitchFamily="34" charset="0"/>
                </a:rPr>
                <a:t>Đọc và chuẩn bị </a:t>
              </a:r>
              <a:r>
                <a:rPr kumimoji="0" lang="vi-VN" sz="4000" b="0" i="0" u="none" strike="noStrike" kern="1200" cap="none" spc="0" normalizeH="0" baseline="0" noProof="0" smtClean="0">
                  <a:ln>
                    <a:noFill/>
                  </a:ln>
                  <a:solidFill>
                    <a:srgbClr val="6C3428"/>
                  </a:solidFill>
                  <a:effectLst/>
                  <a:uLnTx/>
                  <a:uFillTx/>
                  <a:latin typeface="Arial" panose="020B0604020202020204" pitchFamily="34" charset="0"/>
                  <a:ea typeface="+mn-ea"/>
                  <a:cs typeface="Arial" panose="020B0604020202020204" pitchFamily="34" charset="0"/>
                </a:rPr>
                <a:t>trước</a:t>
              </a:r>
              <a:r>
                <a:rPr kumimoji="0" lang="en-US" sz="4000" b="0" i="0" u="none" strike="noStrike" kern="1200" cap="none" spc="0" normalizeH="0" baseline="0" noProof="0" smtClean="0">
                  <a:ln>
                    <a:noFill/>
                  </a:ln>
                  <a:solidFill>
                    <a:srgbClr val="6C3428"/>
                  </a:solidFill>
                  <a:effectLst/>
                  <a:uLnTx/>
                  <a:uFillTx/>
                  <a:latin typeface="Calibri"/>
                  <a:ea typeface="+mn-ea"/>
                  <a:cs typeface="Arial" panose="020B0604020202020204" pitchFamily="34" charset="0"/>
                </a:rPr>
                <a:t>: </a:t>
              </a:r>
              <a:r>
                <a:rPr lang="vi-VN" sz="4000" b="1" i="1">
                  <a:solidFill>
                    <a:srgbClr val="6C3428"/>
                  </a:solidFill>
                  <a:cs typeface="Arial" panose="020B0604020202020204" pitchFamily="34" charset="0"/>
                </a:rPr>
                <a:t>Luyện </a:t>
              </a:r>
              <a:r>
                <a:rPr lang="vi-VN" sz="4000" b="1" i="1">
                  <a:solidFill>
                    <a:srgbClr val="6C3428"/>
                  </a:solidFill>
                  <a:cs typeface="Arial" panose="020B0604020202020204" pitchFamily="34" charset="0"/>
                </a:rPr>
                <a:t>tập </a:t>
              </a:r>
              <a:r>
                <a:rPr lang="vi-VN" sz="4000" b="1" i="1" smtClean="0">
                  <a:solidFill>
                    <a:srgbClr val="6C3428"/>
                  </a:solidFill>
                  <a:cs typeface="Arial" panose="020B0604020202020204" pitchFamily="34" charset="0"/>
                </a:rPr>
                <a:t>chung</a:t>
              </a:r>
              <a:r>
                <a:rPr lang="en-US" sz="4000" b="1" i="1" smtClean="0">
                  <a:solidFill>
                    <a:srgbClr val="6C3428"/>
                  </a:solidFill>
                  <a:cs typeface="Arial" panose="020B0604020202020204" pitchFamily="34" charset="0"/>
                </a:rPr>
                <a:t>.</a:t>
              </a:r>
              <a:endParaRPr kumimoji="0" lang="en-US" sz="4000" b="1" i="1" u="none" strike="noStrike" kern="1200" cap="none" spc="0" normalizeH="0" baseline="0" noProof="0">
                <a:ln>
                  <a:noFill/>
                </a:ln>
                <a:solidFill>
                  <a:srgbClr val="6C3428"/>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154676335"/>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5" name="Freeform 5"/>
          <p:cNvSpPr/>
          <p:nvPr/>
        </p:nvSpPr>
        <p:spPr>
          <a:xfrm>
            <a:off x="609600" y="6362700"/>
            <a:ext cx="4040663" cy="4400722"/>
          </a:xfrm>
          <a:custGeom>
            <a:avLst/>
            <a:gdLst/>
            <a:ahLst/>
            <a:cxnLst/>
            <a:rect l="l" t="t" r="r" b="b"/>
            <a:pathLst>
              <a:path w="4040663" h="4400722">
                <a:moveTo>
                  <a:pt x="0" y="0"/>
                </a:moveTo>
                <a:lnTo>
                  <a:pt x="4040663" y="0"/>
                </a:lnTo>
                <a:lnTo>
                  <a:pt x="4040663" y="4400721"/>
                </a:lnTo>
                <a:lnTo>
                  <a:pt x="0" y="4400721"/>
                </a:lnTo>
                <a:lnTo>
                  <a:pt x="0" y="0"/>
                </a:lnTo>
                <a:close/>
              </a:path>
            </a:pathLst>
          </a:custGeom>
          <a:blipFill>
            <a:blip r:embed="rId2">
              <a:extLst>
                <a:ext uri="{96DAC541-7B7A-43D3-8B79-37D633B846F1}">
                  <asvg:svgBlip xmlns="" xmlns:asvg="http://schemas.microsoft.com/office/drawing/2016/SVG/main" r:embed="rId7"/>
                </a:ext>
              </a:extLst>
            </a:blip>
            <a:stretch>
              <a:fillRect/>
            </a:stretch>
          </a:blipFill>
        </p:spPr>
      </p:sp>
      <p:sp>
        <p:nvSpPr>
          <p:cNvPr id="6" name="Freeform 6"/>
          <p:cNvSpPr/>
          <p:nvPr/>
        </p:nvSpPr>
        <p:spPr>
          <a:xfrm flipH="1">
            <a:off x="14563868" y="7505700"/>
            <a:ext cx="3307774" cy="5067621"/>
          </a:xfrm>
          <a:custGeom>
            <a:avLst/>
            <a:gdLst/>
            <a:ahLst/>
            <a:cxnLst/>
            <a:rect l="l" t="t" r="r" b="b"/>
            <a:pathLst>
              <a:path w="3307774" h="5067621">
                <a:moveTo>
                  <a:pt x="3307774" y="0"/>
                </a:moveTo>
                <a:lnTo>
                  <a:pt x="0" y="0"/>
                </a:lnTo>
                <a:lnTo>
                  <a:pt x="0" y="5067621"/>
                </a:lnTo>
                <a:lnTo>
                  <a:pt x="3307774" y="5067621"/>
                </a:lnTo>
                <a:lnTo>
                  <a:pt x="3307774"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rot="4860713">
            <a:off x="342759" y="570614"/>
            <a:ext cx="1823408" cy="1541609"/>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1" name="Freeform 11"/>
          <p:cNvSpPr/>
          <p:nvPr/>
        </p:nvSpPr>
        <p:spPr>
          <a:xfrm flipH="1">
            <a:off x="16142749" y="1148334"/>
            <a:ext cx="1598777" cy="1911841"/>
          </a:xfrm>
          <a:custGeom>
            <a:avLst/>
            <a:gdLst/>
            <a:ahLst/>
            <a:cxnLst/>
            <a:rect l="l" t="t" r="r" b="b"/>
            <a:pathLst>
              <a:path w="1598777" h="1911841">
                <a:moveTo>
                  <a:pt x="1598777" y="0"/>
                </a:moveTo>
                <a:lnTo>
                  <a:pt x="0" y="0"/>
                </a:lnTo>
                <a:lnTo>
                  <a:pt x="0" y="1911840"/>
                </a:lnTo>
                <a:lnTo>
                  <a:pt x="1598777" y="1911840"/>
                </a:lnTo>
                <a:lnTo>
                  <a:pt x="1598777"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3" name="Google Shape;2444;p40"/>
          <p:cNvSpPr txBox="1">
            <a:spLocks/>
          </p:cNvSpPr>
          <p:nvPr/>
        </p:nvSpPr>
        <p:spPr>
          <a:xfrm>
            <a:off x="1542625" y="1606350"/>
            <a:ext cx="15233458" cy="11749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3500"/>
              <a:buFont typeface="Modak"/>
              <a:buNone/>
              <a:defRPr sz="9600" b="0" i="0" u="none" strike="noStrike" cap="none">
                <a:solidFill>
                  <a:schemeClr val="accent1"/>
                </a:solidFill>
                <a:latin typeface="Modak"/>
                <a:ea typeface="Modak"/>
                <a:cs typeface="Modak"/>
                <a:sym typeface="Modak"/>
              </a:defRPr>
            </a:lvl1pPr>
            <a:lvl2pPr marR="0" lvl="1"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2pPr>
            <a:lvl3pPr marR="0" lvl="2"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3pPr>
            <a:lvl4pPr marR="0" lvl="3"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4pPr>
            <a:lvl5pPr marR="0" lvl="4"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5pPr>
            <a:lvl6pPr marR="0" lvl="5"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6pPr>
            <a:lvl7pPr marR="0" lvl="6"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7pPr>
            <a:lvl8pPr marR="0" lvl="7"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8pPr>
            <a:lvl9pPr marR="0" lvl="8" algn="ctr" rtl="0">
              <a:lnSpc>
                <a:spcPct val="100000"/>
              </a:lnSpc>
              <a:spcBef>
                <a:spcPts val="0"/>
              </a:spcBef>
              <a:spcAft>
                <a:spcPts val="0"/>
              </a:spcAft>
              <a:buClr>
                <a:schemeClr val="accent1"/>
              </a:buClr>
              <a:buSzPts val="3500"/>
              <a:buFont typeface="Modak"/>
              <a:buNone/>
              <a:defRPr sz="3500" b="0" i="0" u="none" strike="noStrike" cap="none">
                <a:solidFill>
                  <a:schemeClr val="accent1"/>
                </a:solidFill>
                <a:latin typeface="Modak"/>
                <a:ea typeface="Modak"/>
                <a:cs typeface="Modak"/>
                <a:sym typeface="Modak"/>
              </a:defRPr>
            </a:lvl9pPr>
          </a:lstStyle>
          <a:p>
            <a:pPr lvl="0">
              <a:lnSpc>
                <a:spcPct val="150000"/>
              </a:lnSpc>
              <a:buClr>
                <a:srgbClr val="006331"/>
              </a:buClr>
            </a:pPr>
            <a:r>
              <a:rPr lang="vi-VN" sz="8000" b="1" kern="0" dirty="0">
                <a:solidFill>
                  <a:srgbClr val="6C3428"/>
                </a:solidFill>
                <a:latin typeface="Arial"/>
              </a:rPr>
              <a:t>CẢM ƠN CÁC </a:t>
            </a:r>
            <a:r>
              <a:rPr lang="vi-VN" sz="8000" b="1" kern="0">
                <a:solidFill>
                  <a:srgbClr val="6C3428"/>
                </a:solidFill>
                <a:latin typeface="Arial"/>
              </a:rPr>
              <a:t>EM </a:t>
            </a:r>
            <a:endParaRPr lang="en-US" sz="8000" b="1" kern="0" smtClean="0">
              <a:solidFill>
                <a:srgbClr val="6C3428"/>
              </a:solidFill>
              <a:latin typeface="Arial"/>
            </a:endParaRPr>
          </a:p>
          <a:p>
            <a:pPr lvl="0">
              <a:lnSpc>
                <a:spcPct val="150000"/>
              </a:lnSpc>
              <a:buClr>
                <a:srgbClr val="006331"/>
              </a:buClr>
            </a:pPr>
            <a:r>
              <a:rPr lang="vi-VN" sz="8000" b="1" kern="0" smtClean="0">
                <a:solidFill>
                  <a:srgbClr val="6C3428"/>
                </a:solidFill>
                <a:latin typeface="Arial"/>
              </a:rPr>
              <a:t>ĐÃ </a:t>
            </a:r>
            <a:r>
              <a:rPr lang="en-US" sz="8000" b="1" kern="0" smtClean="0">
                <a:solidFill>
                  <a:srgbClr val="6C3428"/>
                </a:solidFill>
                <a:latin typeface="Arial"/>
              </a:rPr>
              <a:t>THAM GIA TIẾT HỌC</a:t>
            </a:r>
            <a:r>
              <a:rPr lang="vi-VN" sz="8000" b="1" kern="0" smtClean="0">
                <a:solidFill>
                  <a:srgbClr val="6C3428"/>
                </a:solidFill>
                <a:latin typeface="Arial"/>
              </a:rPr>
              <a:t>!</a:t>
            </a:r>
            <a:endParaRPr lang="vi-VN" sz="8000" b="1" kern="0" dirty="0">
              <a:solidFill>
                <a:srgbClr val="6C3428"/>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16" name="Freeform 16"/>
          <p:cNvSpPr/>
          <p:nvPr/>
        </p:nvSpPr>
        <p:spPr>
          <a:xfrm>
            <a:off x="16002000" y="571500"/>
            <a:ext cx="1823408" cy="1541609"/>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19" name="Freeform 19"/>
          <p:cNvSpPr/>
          <p:nvPr/>
        </p:nvSpPr>
        <p:spPr>
          <a:xfrm>
            <a:off x="81592" y="8724900"/>
            <a:ext cx="1823408" cy="1541609"/>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grpSp>
        <p:nvGrpSpPr>
          <p:cNvPr id="25" name="Group 24"/>
          <p:cNvGrpSpPr/>
          <p:nvPr/>
        </p:nvGrpSpPr>
        <p:grpSpPr>
          <a:xfrm>
            <a:off x="1245504" y="1353908"/>
            <a:ext cx="13944597" cy="4638244"/>
            <a:chOff x="1946423" y="1147896"/>
            <a:chExt cx="13944597" cy="4638244"/>
          </a:xfrm>
        </p:grpSpPr>
        <p:grpSp>
          <p:nvGrpSpPr>
            <p:cNvPr id="5" name="Group 5"/>
            <p:cNvGrpSpPr/>
            <p:nvPr/>
          </p:nvGrpSpPr>
          <p:grpSpPr>
            <a:xfrm>
              <a:off x="1946423" y="1147896"/>
              <a:ext cx="13944597" cy="4638244"/>
              <a:chOff x="-56553" y="-89290"/>
              <a:chExt cx="2212061" cy="1474885"/>
            </a:xfrm>
          </p:grpSpPr>
          <p:sp>
            <p:nvSpPr>
              <p:cNvPr id="6" name="Freeform 6"/>
              <p:cNvSpPr/>
              <p:nvPr/>
            </p:nvSpPr>
            <p:spPr>
              <a:xfrm>
                <a:off x="-56553" y="-89290"/>
                <a:ext cx="2212061" cy="1474885"/>
              </a:xfrm>
              <a:custGeom>
                <a:avLst/>
                <a:gdLst/>
                <a:ahLst/>
                <a:cxnLst/>
                <a:rect l="l" t="t" r="r" b="b"/>
                <a:pathLst>
                  <a:path w="1402181" h="1474885">
                    <a:moveTo>
                      <a:pt x="1322763" y="0"/>
                    </a:moveTo>
                    <a:lnTo>
                      <a:pt x="79418" y="0"/>
                    </a:lnTo>
                    <a:cubicBezTo>
                      <a:pt x="79418" y="43699"/>
                      <a:pt x="44079" y="79418"/>
                      <a:pt x="0" y="79418"/>
                    </a:cubicBezTo>
                    <a:lnTo>
                      <a:pt x="0" y="1395467"/>
                    </a:lnTo>
                    <a:cubicBezTo>
                      <a:pt x="43699" y="1395467"/>
                      <a:pt x="79418" y="1430806"/>
                      <a:pt x="79418" y="1474885"/>
                    </a:cubicBezTo>
                    <a:lnTo>
                      <a:pt x="1322763" y="1474885"/>
                    </a:lnTo>
                    <a:cubicBezTo>
                      <a:pt x="1322763" y="1431185"/>
                      <a:pt x="1358102" y="1395467"/>
                      <a:pt x="1402181" y="1395467"/>
                    </a:cubicBezTo>
                    <a:lnTo>
                      <a:pt x="1402181" y="79418"/>
                    </a:lnTo>
                    <a:cubicBezTo>
                      <a:pt x="1358481" y="79418"/>
                      <a:pt x="1322763" y="44079"/>
                      <a:pt x="1322763" y="0"/>
                    </a:cubicBezTo>
                    <a:close/>
                  </a:path>
                </a:pathLst>
              </a:custGeom>
              <a:solidFill>
                <a:srgbClr val="ECB6A9"/>
              </a:solidFill>
              <a:ln w="38100" cap="sq">
                <a:solidFill>
                  <a:srgbClr val="6C3428"/>
                </a:solidFill>
                <a:prstDash val="solid"/>
                <a:miter/>
              </a:ln>
            </p:spPr>
          </p:sp>
          <p:sp>
            <p:nvSpPr>
              <p:cNvPr id="7" name="TextBox 7"/>
              <p:cNvSpPr txBox="1"/>
              <p:nvPr/>
            </p:nvSpPr>
            <p:spPr>
              <a:xfrm>
                <a:off x="38100" y="0"/>
                <a:ext cx="736600" cy="774700"/>
              </a:xfrm>
              <a:prstGeom prst="rect">
                <a:avLst/>
              </a:prstGeom>
            </p:spPr>
            <p:txBody>
              <a:bodyPr lIns="50800" tIns="50800" rIns="50800" bIns="50800" rtlCol="0" anchor="ctr"/>
              <a:lstStyle/>
              <a:p>
                <a:pPr algn="ctr">
                  <a:lnSpc>
                    <a:spcPts val="2659"/>
                  </a:lnSpc>
                </a:pPr>
                <a:endParaRPr/>
              </a:p>
            </p:txBody>
          </p:sp>
        </p:grpSp>
        <p:sp>
          <p:nvSpPr>
            <p:cNvPr id="24" name="TextBox 23"/>
            <p:cNvSpPr txBox="1"/>
            <p:nvPr/>
          </p:nvSpPr>
          <p:spPr>
            <a:xfrm>
              <a:off x="2485622" y="1428697"/>
              <a:ext cx="12866198" cy="4016484"/>
            </a:xfrm>
            <a:prstGeom prst="rect">
              <a:avLst/>
            </a:prstGeom>
            <a:noFill/>
          </p:spPr>
          <p:txBody>
            <a:bodyPr wrap="square" rtlCol="0">
              <a:spAutoFit/>
            </a:bodyPr>
            <a:lstStyle/>
            <a:p>
              <a:pPr algn="ctr">
                <a:lnSpc>
                  <a:spcPct val="150000"/>
                </a:lnSpc>
                <a:buClr>
                  <a:srgbClr val="000000"/>
                </a:buClr>
                <a:buFont typeface="Arial"/>
                <a:buNone/>
              </a:pPr>
              <a:r>
                <a:rPr lang="vi-VN" sz="8500" b="1" kern="0">
                  <a:cs typeface="Arial" panose="020B0604020202020204" pitchFamily="34" charset="0"/>
                  <a:sym typeface="Arial"/>
                </a:rPr>
                <a:t>Giải bài toán bằng cách lập phương trình</a:t>
              </a:r>
              <a:endParaRPr lang="en-US" sz="8500" b="1" kern="0" dirty="0">
                <a:latin typeface="Arial" panose="020B0604020202020204" pitchFamily="34" charset="0"/>
                <a:cs typeface="Arial" panose="020B0604020202020204" pitchFamily="34" charset="0"/>
                <a:sym typeface="Arial"/>
              </a:endParaRPr>
            </a:p>
          </p:txBody>
        </p:sp>
      </p:grpSp>
      <p:pic>
        <p:nvPicPr>
          <p:cNvPr id="27" name="Picture 26"/>
          <p:cNvPicPr>
            <a:picLocks noChangeAspect="1"/>
          </p:cNvPicPr>
          <p:nvPr/>
        </p:nvPicPr>
        <p:blipFill>
          <a:blip r:embed="rId12"/>
          <a:stretch>
            <a:fillRect/>
          </a:stretch>
        </p:blipFill>
        <p:spPr>
          <a:xfrm>
            <a:off x="13868400" y="4318023"/>
            <a:ext cx="2937855" cy="517768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228600" y="196516"/>
            <a:ext cx="17830800" cy="9867900"/>
            <a:chOff x="0" y="0"/>
            <a:chExt cx="4545209" cy="2319820"/>
          </a:xfrm>
        </p:grpSpPr>
        <p:sp>
          <p:nvSpPr>
            <p:cNvPr id="11" name="Freeform 3"/>
            <p:cNvSpPr/>
            <p:nvPr/>
          </p:nvSpPr>
          <p:spPr>
            <a:xfrm>
              <a:off x="0" y="0"/>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chemeClr val="bg1"/>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algn="ctr">
                <a:lnSpc>
                  <a:spcPts val="2659"/>
                </a:lnSpc>
              </a:pPr>
              <a:endParaRPr/>
            </a:p>
          </p:txBody>
        </p:sp>
      </p:grpSp>
      <p:sp>
        <p:nvSpPr>
          <p:cNvPr id="14" name="Rectangle 13"/>
          <p:cNvSpPr/>
          <p:nvPr/>
        </p:nvSpPr>
        <p:spPr>
          <a:xfrm>
            <a:off x="6296942" y="301300"/>
            <a:ext cx="5908990" cy="942053"/>
          </a:xfrm>
          <a:prstGeom prst="rect">
            <a:avLst/>
          </a:prstGeom>
        </p:spPr>
        <p:txBody>
          <a:bodyPr wrap="none">
            <a:spAutoFit/>
          </a:bodyPr>
          <a:lstStyle/>
          <a:p>
            <a:pPr marL="571500" indent="-571500" algn="just">
              <a:lnSpc>
                <a:spcPct val="150000"/>
              </a:lnSpc>
              <a:spcAft>
                <a:spcPts val="0"/>
              </a:spcAft>
              <a:buFont typeface="Wingdings" panose="05000000000000000000" pitchFamily="2" charset="2"/>
              <a:buChar char="Ø"/>
            </a:pPr>
            <a:r>
              <a:rPr lang="en-US" sz="4200" b="1" i="1" smtClean="0">
                <a:solidFill>
                  <a:srgbClr val="C00000"/>
                </a:solidFill>
                <a:latin typeface="Arial" panose="020B0604020202020204" pitchFamily="34" charset="0"/>
                <a:ea typeface="Calibri" panose="020F0502020204030204" pitchFamily="34" charset="0"/>
                <a:cs typeface="Arial" panose="020B0604020202020204" pitchFamily="34" charset="0"/>
              </a:rPr>
              <a:t>Xét bài toán mở đầu</a:t>
            </a:r>
            <a:endParaRPr lang="en-US" sz="4200" b="1" i="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21" name="Group 20"/>
          <p:cNvGrpSpPr/>
          <p:nvPr/>
        </p:nvGrpSpPr>
        <p:grpSpPr>
          <a:xfrm>
            <a:off x="3139818" y="3912578"/>
            <a:ext cx="12008363" cy="1015663"/>
            <a:chOff x="9933133" y="5295900"/>
            <a:chExt cx="12008363" cy="1015663"/>
          </a:xfrm>
        </p:grpSpPr>
        <mc:AlternateContent xmlns:mc="http://schemas.openxmlformats.org/markup-compatibility/2006">
          <mc:Choice xmlns:a14="http://schemas.microsoft.com/office/drawing/2010/main" Requires="a14">
            <p:sp>
              <p:nvSpPr>
                <p:cNvPr id="18" name="Rectangle 17"/>
                <p:cNvSpPr/>
                <p:nvPr/>
              </p:nvSpPr>
              <p:spPr>
                <a:xfrm>
                  <a:off x="10771332" y="5295900"/>
                  <a:ext cx="11170164" cy="1015663"/>
                </a:xfrm>
                <a:prstGeom prst="rect">
                  <a:avLst/>
                </a:prstGeom>
              </p:spPr>
              <p:txBody>
                <a:bodyPr wrap="square">
                  <a:spAutoFit/>
                </a:bodyPr>
                <a:lstStyle/>
                <a:p>
                  <a:pPr algn="just">
                    <a:lnSpc>
                      <a:spcPct val="150000"/>
                    </a:lnSpc>
                  </a:pPr>
                  <a:r>
                    <a:rPr lang="da-DK" sz="4000">
                      <a:latin typeface="Arial" panose="020B0604020202020204" pitchFamily="34" charset="0"/>
                      <a:ea typeface="Dotum" panose="020B0600000101010101" pitchFamily="34" charset="-127"/>
                      <a:cs typeface="Arial" panose="020B0604020202020204" pitchFamily="34" charset="0"/>
                    </a:rPr>
                    <a:t>Quãng đường đi được của ô tô là: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𝑠</m:t>
                      </m:r>
                      <m:r>
                        <a:rPr lang="da-DK" sz="4000" i="1">
                          <a:effectLst/>
                          <a:latin typeface="Cambria Math" panose="02040503050406030204" pitchFamily="18" charset="0"/>
                          <a:ea typeface="Dotum" panose="020B0600000101010101" pitchFamily="34" charset="-127"/>
                          <a:cs typeface="Times New Roman" panose="02020603050405020304" pitchFamily="18" charset="0"/>
                        </a:rPr>
                        <m:t>=60</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𝑥</m:t>
                      </m:r>
                    </m:oMath>
                  </a14:m>
                  <a:r>
                    <a:rPr lang="da-DK" sz="4000">
                      <a:effectLst/>
                      <a:latin typeface="Arial" panose="020B0604020202020204" pitchFamily="34" charset="0"/>
                      <a:ea typeface="Dotum" panose="020B0600000101010101" pitchFamily="34" charset="-127"/>
                      <a:cs typeface="Arial" panose="020B0604020202020204" pitchFamily="34" charset="0"/>
                    </a:rPr>
                    <a:t> (km)</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10771332" y="5295900"/>
                  <a:ext cx="11170164" cy="1015663"/>
                </a:xfrm>
                <a:prstGeom prst="rect">
                  <a:avLst/>
                </a:prstGeom>
                <a:blipFill>
                  <a:blip r:embed="rId2"/>
                  <a:stretch>
                    <a:fillRect l="-1965" r="-55" b="-14458"/>
                  </a:stretch>
                </a:blipFill>
              </p:spPr>
              <p:txBody>
                <a:bodyPr/>
                <a:lstStyle/>
                <a:p>
                  <a:r>
                    <a:rPr lang="en-US">
                      <a:noFill/>
                    </a:rPr>
                    <a:t> </a:t>
                  </a:r>
                </a:p>
              </p:txBody>
            </p:sp>
          </mc:Fallback>
        </mc:AlternateContent>
        <p:pic>
          <p:nvPicPr>
            <p:cNvPr id="20" name="Picture 19"/>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9933133" y="5551458"/>
              <a:ext cx="664522" cy="591363"/>
            </a:xfrm>
            <a:prstGeom prst="rect">
              <a:avLst/>
            </a:prstGeom>
          </p:spPr>
        </p:pic>
      </p:grpSp>
      <p:sp>
        <p:nvSpPr>
          <p:cNvPr id="27" name="Freeform 19"/>
          <p:cNvSpPr/>
          <p:nvPr/>
        </p:nvSpPr>
        <p:spPr>
          <a:xfrm rot="3664648">
            <a:off x="-119010" y="2163562"/>
            <a:ext cx="1044803" cy="1133248"/>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5">
              <a:extLst>
                <a:ext uri="{96DAC541-7B7A-43D3-8B79-37D633B846F1}">
                  <asvg:svgBlip xmlns="" xmlns:asvg="http://schemas.microsoft.com/office/drawing/2016/SVG/main" r:embed="rId11"/>
                </a:ext>
              </a:extLst>
            </a:blip>
            <a:stretch>
              <a:fillRect/>
            </a:stretch>
          </a:blipFill>
        </p:spPr>
      </p:sp>
      <p:sp>
        <p:nvSpPr>
          <p:cNvPr id="28" name="Freeform 16"/>
          <p:cNvSpPr/>
          <p:nvPr/>
        </p:nvSpPr>
        <p:spPr>
          <a:xfrm rot="11552915" flipH="1">
            <a:off x="16682699" y="8858402"/>
            <a:ext cx="1618568" cy="1456604"/>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33" name="Title 21"/>
          <p:cNvSpPr txBox="1">
            <a:spLocks/>
          </p:cNvSpPr>
          <p:nvPr/>
        </p:nvSpPr>
        <p:spPr>
          <a:xfrm>
            <a:off x="1626219" y="1641320"/>
            <a:ext cx="1645245" cy="742938"/>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4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HĐ 1</a:t>
            </a:r>
            <a:endParaRPr kumimoji="0" lang="en-US" sz="4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35" name="Rectangle 34"/>
              <p:cNvSpPr/>
              <p:nvPr/>
            </p:nvSpPr>
            <p:spPr>
              <a:xfrm>
                <a:off x="1524921" y="1411455"/>
                <a:ext cx="15469944" cy="2185214"/>
              </a:xfrm>
              <a:prstGeom prst="rect">
                <a:avLst/>
              </a:prstGeom>
            </p:spPr>
            <p:txBody>
              <a:bodyPr wrap="square">
                <a:spAutoFit/>
              </a:bodyPr>
              <a:lstStyle/>
              <a:p>
                <a:pPr algn="just" defTabSz="1828800">
                  <a:lnSpc>
                    <a:spcPct val="170000"/>
                  </a:lnSpc>
                  <a:buClr>
                    <a:srgbClr val="000000"/>
                  </a:buClr>
                </a:pPr>
                <a:r>
                  <a:rPr lang="en-US" sz="4000" kern="0" smtClean="0">
                    <a:solidFill>
                      <a:srgbClr val="000000"/>
                    </a:solidFill>
                    <a:latin typeface="Arial" panose="020B0604020202020204" pitchFamily="34" charset="0"/>
                    <a:ea typeface="Arial" panose="020B0604020202020204" pitchFamily="34" charset="0"/>
                    <a:cs typeface="Arial" panose="020B0604020202020204" pitchFamily="34" charset="0"/>
                    <a:sym typeface="Arial"/>
                  </a:rPr>
                  <a:t>             </a:t>
                </a:r>
                <a:r>
                  <a:rPr lang="vi-VN" sz="4000" kern="0" smtClean="0">
                    <a:solidFill>
                      <a:srgbClr val="000000"/>
                    </a:solidFill>
                    <a:latin typeface="Arial" panose="020B0604020202020204" pitchFamily="34" charset="0"/>
                    <a:ea typeface="Arial" panose="020B0604020202020204" pitchFamily="34" charset="0"/>
                    <a:cs typeface="Arial" panose="020B0604020202020204" pitchFamily="34" charset="0"/>
                    <a:sym typeface="Arial"/>
                  </a:rPr>
                  <a:t>Gọi </a:t>
                </a:r>
                <a14:m>
                  <m:oMath xmlns:m="http://schemas.openxmlformats.org/officeDocument/2006/math">
                    <m:r>
                      <a:rPr lang="vi-VN" sz="4000" i="1" kern="0" smtClean="0">
                        <a:solidFill>
                          <a:srgbClr val="000000"/>
                        </a:solidFill>
                        <a:latin typeface="Cambria Math" panose="02040503050406030204" pitchFamily="18" charset="0"/>
                        <a:ea typeface="Arial" panose="020B0604020202020204" pitchFamily="34" charset="0"/>
                        <a:cs typeface="Arial" panose="020B0604020202020204" pitchFamily="34" charset="0"/>
                        <a:sym typeface="Arial"/>
                      </a:rPr>
                      <m:t>𝑥</m:t>
                    </m:r>
                  </m:oMath>
                </a14:m>
                <a:r>
                  <a:rPr lang="vi-VN" sz="4000" kern="0">
                    <a:solidFill>
                      <a:srgbClr val="000000"/>
                    </a:solidFill>
                    <a:latin typeface="Arial" panose="020B0604020202020204" pitchFamily="34" charset="0"/>
                    <a:ea typeface="Arial" panose="020B0604020202020204" pitchFamily="34" charset="0"/>
                    <a:cs typeface="Arial" panose="020B0604020202020204" pitchFamily="34" charset="0"/>
                    <a:sym typeface="Arial"/>
                  </a:rPr>
                  <a:t> (giờ) (</a:t>
                </a:r>
                <a14:m>
                  <m:oMath xmlns:m="http://schemas.openxmlformats.org/officeDocument/2006/math">
                    <m:r>
                      <a:rPr lang="vi-VN" sz="4000" i="1" kern="0" smtClean="0">
                        <a:solidFill>
                          <a:srgbClr val="000000"/>
                        </a:solidFill>
                        <a:latin typeface="Cambria Math" panose="02040503050406030204" pitchFamily="18" charset="0"/>
                        <a:ea typeface="Arial" panose="020B0604020202020204" pitchFamily="34" charset="0"/>
                        <a:cs typeface="Arial" panose="020B0604020202020204" pitchFamily="34" charset="0"/>
                        <a:sym typeface="Arial"/>
                      </a:rPr>
                      <m:t>𝑥</m:t>
                    </m:r>
                    <m:r>
                      <a:rPr lang="vi-VN" sz="4000" i="1" kern="0" smtClean="0">
                        <a:solidFill>
                          <a:srgbClr val="000000"/>
                        </a:solidFill>
                        <a:latin typeface="Cambria Math" panose="02040503050406030204" pitchFamily="18" charset="0"/>
                        <a:ea typeface="Arial" panose="020B0604020202020204" pitchFamily="34" charset="0"/>
                        <a:cs typeface="Arial" panose="020B0604020202020204" pitchFamily="34" charset="0"/>
                        <a:sym typeface="Arial"/>
                      </a:rPr>
                      <m:t> &gt; 0</m:t>
                    </m:r>
                  </m:oMath>
                </a14:m>
                <a:r>
                  <a:rPr lang="vi-VN" sz="4000" kern="0">
                    <a:solidFill>
                      <a:srgbClr val="000000"/>
                    </a:solidFill>
                    <a:latin typeface="Arial" panose="020B0604020202020204" pitchFamily="34" charset="0"/>
                    <a:ea typeface="Arial" panose="020B0604020202020204" pitchFamily="34" charset="0"/>
                    <a:cs typeface="Arial" panose="020B0604020202020204" pitchFamily="34" charset="0"/>
                    <a:sym typeface="Arial"/>
                  </a:rPr>
                  <a:t>) là thời gian di chuyển của ô tô. Hãy biểu diễn quãng đường đi được của ô tô theo </a:t>
                </a:r>
                <a14:m>
                  <m:oMath xmlns:m="http://schemas.openxmlformats.org/officeDocument/2006/math">
                    <m:r>
                      <a:rPr lang="vi-VN" sz="4000" i="1" kern="0" smtClean="0">
                        <a:solidFill>
                          <a:srgbClr val="000000"/>
                        </a:solidFill>
                        <a:latin typeface="Cambria Math" panose="02040503050406030204" pitchFamily="18" charset="0"/>
                        <a:ea typeface="Arial" panose="020B0604020202020204" pitchFamily="34" charset="0"/>
                        <a:cs typeface="Arial" panose="020B0604020202020204" pitchFamily="34" charset="0"/>
                        <a:sym typeface="Arial"/>
                      </a:rPr>
                      <m:t>𝑥</m:t>
                    </m:r>
                  </m:oMath>
                </a14:m>
                <a:r>
                  <a:rPr lang="vi-VN" sz="4000" kern="0">
                    <a:solidFill>
                      <a:srgbClr val="000000"/>
                    </a:solidFill>
                    <a:latin typeface="Arial" panose="020B0604020202020204" pitchFamily="34" charset="0"/>
                    <a:ea typeface="Arial" panose="020B0604020202020204" pitchFamily="34" charset="0"/>
                    <a:cs typeface="Arial" panose="020B0604020202020204" pitchFamily="34" charset="0"/>
                    <a:sym typeface="Arial"/>
                  </a:rPr>
                  <a:t>.</a:t>
                </a:r>
              </a:p>
            </p:txBody>
          </p:sp>
        </mc:Choice>
        <mc:Fallback>
          <p:sp>
            <p:nvSpPr>
              <p:cNvPr id="35" name="Rectangle 34"/>
              <p:cNvSpPr>
                <a:spLocks noRot="1" noChangeAspect="1" noMove="1" noResize="1" noEditPoints="1" noAdjustHandles="1" noChangeArrowheads="1" noChangeShapeType="1" noTextEdit="1"/>
              </p:cNvSpPr>
              <p:nvPr/>
            </p:nvSpPr>
            <p:spPr>
              <a:xfrm>
                <a:off x="1524921" y="1411455"/>
                <a:ext cx="15469944" cy="2185214"/>
              </a:xfrm>
              <a:prstGeom prst="rect">
                <a:avLst/>
              </a:prstGeom>
              <a:blipFill>
                <a:blip r:embed="rId14"/>
                <a:stretch>
                  <a:fillRect l="-1379" r="-1418" b="-4749"/>
                </a:stretch>
              </a:blipFill>
            </p:spPr>
            <p:txBody>
              <a:bodyPr/>
              <a:lstStyle/>
              <a:p>
                <a:r>
                  <a:rPr lang="en-US">
                    <a:noFill/>
                  </a:rPr>
                  <a:t> </a:t>
                </a:r>
              </a:p>
            </p:txBody>
          </p:sp>
        </mc:Fallback>
      </mc:AlternateContent>
      <p:sp>
        <p:nvSpPr>
          <p:cNvPr id="37" name="Title 21"/>
          <p:cNvSpPr txBox="1">
            <a:spLocks/>
          </p:cNvSpPr>
          <p:nvPr/>
        </p:nvSpPr>
        <p:spPr>
          <a:xfrm>
            <a:off x="1731528" y="5575561"/>
            <a:ext cx="1645245" cy="742938"/>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4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HĐ 2</a:t>
            </a:r>
            <a:endParaRPr kumimoji="0" lang="en-US" sz="4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38" name="Rectangle 37"/>
              <p:cNvSpPr/>
              <p:nvPr/>
            </p:nvSpPr>
            <p:spPr>
              <a:xfrm>
                <a:off x="1626219" y="5436135"/>
                <a:ext cx="15469944" cy="1938992"/>
              </a:xfrm>
              <a:prstGeom prst="rect">
                <a:avLst/>
              </a:prstGeom>
            </p:spPr>
            <p:txBody>
              <a:bodyPr wrap="square">
                <a:spAutoFit/>
              </a:bodyPr>
              <a:lstStyle/>
              <a:p>
                <a:pPr algn="just" defTabSz="1828800">
                  <a:lnSpc>
                    <a:spcPct val="150000"/>
                  </a:lnSpc>
                  <a:buClr>
                    <a:srgbClr val="000000"/>
                  </a:buClr>
                </a:pPr>
                <a:r>
                  <a:rPr lang="en-US" sz="4000" kern="0" smtClean="0">
                    <a:solidFill>
                      <a:srgbClr val="000000"/>
                    </a:solidFill>
                    <a:ea typeface="Arial" panose="020B0604020202020204" pitchFamily="34" charset="0"/>
                    <a:cs typeface="Arial" panose="020B0604020202020204" pitchFamily="34" charset="0"/>
                    <a:sym typeface="Arial"/>
                  </a:rPr>
                  <a:t>                </a:t>
                </a:r>
                <a:r>
                  <a:rPr lang="vi-VN" sz="4000" kern="0" smtClean="0">
                    <a:solidFill>
                      <a:srgbClr val="000000"/>
                    </a:solidFill>
                    <a:ea typeface="Arial" panose="020B0604020202020204" pitchFamily="34" charset="0"/>
                    <a:cs typeface="Arial" panose="020B0604020202020204" pitchFamily="34" charset="0"/>
                    <a:sym typeface="Arial"/>
                  </a:rPr>
                  <a:t>Hãy </a:t>
                </a:r>
                <a:r>
                  <a:rPr lang="vi-VN" sz="4000" kern="0">
                    <a:solidFill>
                      <a:srgbClr val="000000"/>
                    </a:solidFill>
                    <a:ea typeface="Arial" panose="020B0604020202020204" pitchFamily="34" charset="0"/>
                    <a:cs typeface="Arial" panose="020B0604020202020204" pitchFamily="34" charset="0"/>
                    <a:sym typeface="Arial"/>
                  </a:rPr>
                  <a:t>biểu thị thời gian di chuyển của xe máy theo </a:t>
                </a:r>
                <a14:m>
                  <m:oMath xmlns:m="http://schemas.openxmlformats.org/officeDocument/2006/math">
                    <m:r>
                      <a:rPr lang="vi-VN" sz="4000" i="1" kern="0">
                        <a:solidFill>
                          <a:srgbClr val="000000"/>
                        </a:solidFill>
                        <a:latin typeface="Cambria Math" panose="02040503050406030204" pitchFamily="18" charset="0"/>
                        <a:ea typeface="Arial" panose="020B0604020202020204" pitchFamily="34" charset="0"/>
                        <a:cs typeface="Arial" panose="020B0604020202020204" pitchFamily="34" charset="0"/>
                        <a:sym typeface="Arial"/>
                      </a:rPr>
                      <m:t>𝑥</m:t>
                    </m:r>
                  </m:oMath>
                </a14:m>
                <a:r>
                  <a:rPr lang="vi-VN" sz="4000" kern="0">
                    <a:solidFill>
                      <a:srgbClr val="000000"/>
                    </a:solidFill>
                    <a:ea typeface="Arial" panose="020B0604020202020204" pitchFamily="34" charset="0"/>
                    <a:cs typeface="Arial" panose="020B0604020202020204" pitchFamily="34" charset="0"/>
                    <a:sym typeface="Arial"/>
                  </a:rPr>
                  <a:t>, từ đó tính quãng đường đi được của xe máy theo </a:t>
                </a:r>
                <a14:m>
                  <m:oMath xmlns:m="http://schemas.openxmlformats.org/officeDocument/2006/math">
                    <m:r>
                      <a:rPr lang="vi-VN" sz="4000" i="1" kern="0">
                        <a:solidFill>
                          <a:srgbClr val="000000"/>
                        </a:solidFill>
                        <a:latin typeface="Cambria Math" panose="02040503050406030204" pitchFamily="18" charset="0"/>
                        <a:ea typeface="Arial" panose="020B0604020202020204" pitchFamily="34" charset="0"/>
                        <a:cs typeface="Arial" panose="020B0604020202020204" pitchFamily="34" charset="0"/>
                        <a:sym typeface="Arial"/>
                      </a:rPr>
                      <m:t>𝑥</m:t>
                    </m:r>
                  </m:oMath>
                </a14:m>
                <a:r>
                  <a:rPr lang="vi-VN" sz="4000" kern="0">
                    <a:solidFill>
                      <a:srgbClr val="000000"/>
                    </a:solidFill>
                    <a:ea typeface="Arial" panose="020B0604020202020204" pitchFamily="34" charset="0"/>
                    <a:cs typeface="Arial" panose="020B0604020202020204" pitchFamily="34" charset="0"/>
                    <a:sym typeface="Arial"/>
                  </a:rPr>
                  <a:t>.</a:t>
                </a:r>
                <a:endParaRPr lang="vi-VN" sz="4000" kern="0">
                  <a:solidFill>
                    <a:srgbClr val="000000"/>
                  </a:solidFill>
                  <a:latin typeface="Arial" panose="020B0604020202020204" pitchFamily="34" charset="0"/>
                  <a:ea typeface="Arial" panose="020B0604020202020204" pitchFamily="34" charset="0"/>
                  <a:cs typeface="Arial" panose="020B0604020202020204" pitchFamily="34" charset="0"/>
                  <a:sym typeface="Arial"/>
                </a:endParaRPr>
              </a:p>
            </p:txBody>
          </p:sp>
        </mc:Choice>
        <mc:Fallback>
          <p:sp>
            <p:nvSpPr>
              <p:cNvPr id="38" name="Rectangle 37"/>
              <p:cNvSpPr>
                <a:spLocks noRot="1" noChangeAspect="1" noMove="1" noResize="1" noEditPoints="1" noAdjustHandles="1" noChangeArrowheads="1" noChangeShapeType="1" noTextEdit="1"/>
              </p:cNvSpPr>
              <p:nvPr/>
            </p:nvSpPr>
            <p:spPr>
              <a:xfrm>
                <a:off x="1626219" y="5436135"/>
                <a:ext cx="15469944" cy="1938992"/>
              </a:xfrm>
              <a:prstGeom prst="rect">
                <a:avLst/>
              </a:prstGeom>
              <a:blipFill>
                <a:blip r:embed="rId15"/>
                <a:stretch>
                  <a:fillRect l="-1419" r="-1419" b="-6918"/>
                </a:stretch>
              </a:blipFill>
            </p:spPr>
            <p:txBody>
              <a:bodyPr/>
              <a:lstStyle/>
              <a:p>
                <a:r>
                  <a:rPr lang="en-US">
                    <a:noFill/>
                  </a:rPr>
                  <a:t> </a:t>
                </a:r>
              </a:p>
            </p:txBody>
          </p:sp>
        </mc:Fallback>
      </mc:AlternateContent>
      <p:grpSp>
        <p:nvGrpSpPr>
          <p:cNvPr id="42" name="Group 41"/>
          <p:cNvGrpSpPr/>
          <p:nvPr/>
        </p:nvGrpSpPr>
        <p:grpSpPr>
          <a:xfrm>
            <a:off x="3139818" y="7658100"/>
            <a:ext cx="13395997" cy="2092881"/>
            <a:chOff x="9933133" y="5295900"/>
            <a:chExt cx="13395997" cy="2092881"/>
          </a:xfrm>
        </p:grpSpPr>
        <mc:AlternateContent xmlns:mc="http://schemas.openxmlformats.org/markup-compatibility/2006">
          <mc:Choice xmlns:a14="http://schemas.microsoft.com/office/drawing/2010/main" Requires="a14">
            <p:sp>
              <p:nvSpPr>
                <p:cNvPr id="43" name="Rectangle 42"/>
                <p:cNvSpPr/>
                <p:nvPr/>
              </p:nvSpPr>
              <p:spPr>
                <a:xfrm>
                  <a:off x="10771331" y="5295900"/>
                  <a:ext cx="12557799" cy="2092881"/>
                </a:xfrm>
                <a:prstGeom prst="rect">
                  <a:avLst/>
                </a:prstGeom>
              </p:spPr>
              <p:txBody>
                <a:bodyPr wrap="square">
                  <a:spAutoFit/>
                </a:bodyPr>
                <a:lstStyle/>
                <a:p>
                  <a:pPr algn="just">
                    <a:lnSpc>
                      <a:spcPct val="150000"/>
                    </a:lnSpc>
                    <a:spcBef>
                      <a:spcPts val="600"/>
                    </a:spcBef>
                    <a:spcAft>
                      <a:spcPts val="600"/>
                    </a:spcAft>
                  </a:pPr>
                  <a:r>
                    <a:rPr lang="da-DK" sz="4000">
                      <a:latin typeface="Arial" panose="020B0604020202020204" pitchFamily="34" charset="0"/>
                      <a:ea typeface="Dotum" panose="020B0600000101010101" pitchFamily="34" charset="-127"/>
                      <a:cs typeface="Arial" panose="020B0604020202020204" pitchFamily="34" charset="0"/>
                    </a:rPr>
                    <a:t>Thời gian di chuyển của xe máy là: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40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da-DK" sz="4000">
                      <a:effectLst/>
                      <a:latin typeface="Arial" panose="020B0604020202020204" pitchFamily="34" charset="0"/>
                      <a:ea typeface="Dotum" panose="020B0600000101010101" pitchFamily="34" charset="-127"/>
                      <a:cs typeface="Arial" panose="020B0604020202020204" pitchFamily="34" charset="0"/>
                    </a:rPr>
                    <a:t> (giờ)</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4000">
                      <a:effectLst/>
                      <a:latin typeface="Arial" panose="020B0604020202020204" pitchFamily="34" charset="0"/>
                      <a:ea typeface="Dotum" panose="020B0600000101010101" pitchFamily="34" charset="-127"/>
                      <a:cs typeface="Arial" panose="020B0604020202020204" pitchFamily="34" charset="0"/>
                    </a:rPr>
                    <a:t>Quãng đường xe máy đi được là: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40.(</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40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da-DK" sz="4000">
                      <a:effectLst/>
                      <a:latin typeface="Arial" panose="020B0604020202020204" pitchFamily="34" charset="0"/>
                      <a:ea typeface="Dotum" panose="020B0600000101010101" pitchFamily="34" charset="-127"/>
                      <a:cs typeface="Arial" panose="020B0604020202020204" pitchFamily="34" charset="0"/>
                    </a:rPr>
                    <a:t> (km)</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3" name="Rectangle 42"/>
                <p:cNvSpPr>
                  <a:spLocks noRot="1" noChangeAspect="1" noMove="1" noResize="1" noEditPoints="1" noAdjustHandles="1" noChangeArrowheads="1" noChangeShapeType="1" noTextEdit="1"/>
                </p:cNvSpPr>
                <p:nvPr/>
              </p:nvSpPr>
              <p:spPr>
                <a:xfrm>
                  <a:off x="10771331" y="5295900"/>
                  <a:ext cx="12557799" cy="2092881"/>
                </a:xfrm>
                <a:prstGeom prst="rect">
                  <a:avLst/>
                </a:prstGeom>
                <a:blipFill>
                  <a:blip r:embed="rId16"/>
                  <a:stretch>
                    <a:fillRect l="-1748" b="-6105"/>
                  </a:stretch>
                </a:blipFill>
              </p:spPr>
              <p:txBody>
                <a:bodyPr/>
                <a:lstStyle/>
                <a:p>
                  <a:r>
                    <a:rPr lang="en-US">
                      <a:noFill/>
                    </a:rPr>
                    <a:t> </a:t>
                  </a:r>
                </a:p>
              </p:txBody>
            </p:sp>
          </mc:Fallback>
        </mc:AlternateContent>
        <p:pic>
          <p:nvPicPr>
            <p:cNvPr id="44" name="Picture 43"/>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9933133" y="5551458"/>
              <a:ext cx="664522" cy="591363"/>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arn(inVertical)">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randombar(horizontal)">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dissolve">
                                      <p:cBhvr>
                                        <p:cTn id="3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3" grpId="0" animBg="1"/>
      <p:bldP spid="35" grpId="0"/>
      <p:bldP spid="37" grpId="0" animBg="1"/>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228600" y="196516"/>
            <a:ext cx="17830800" cy="9867900"/>
            <a:chOff x="0" y="0"/>
            <a:chExt cx="4545209" cy="2319820"/>
          </a:xfrm>
        </p:grpSpPr>
        <p:sp>
          <p:nvSpPr>
            <p:cNvPr id="11" name="Freeform 3"/>
            <p:cNvSpPr/>
            <p:nvPr/>
          </p:nvSpPr>
          <p:spPr>
            <a:xfrm>
              <a:off x="0" y="0"/>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chemeClr val="bg1"/>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Rectangle 13"/>
          <p:cNvSpPr/>
          <p:nvPr/>
        </p:nvSpPr>
        <p:spPr>
          <a:xfrm>
            <a:off x="6296942" y="301300"/>
            <a:ext cx="5908990" cy="942053"/>
          </a:xfrm>
          <a:prstGeom prst="rect">
            <a:avLst/>
          </a:prstGeom>
        </p:spPr>
        <p:txBody>
          <a:bodyPr wrap="none">
            <a:spAutoFit/>
          </a:bodyPr>
          <a:lstStyle/>
          <a:p>
            <a:pPr marL="571500" marR="0" lvl="0" indent="-571500" algn="just"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4200" b="1" i="1"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Xét bài toán mở đầu</a:t>
            </a:r>
            <a:endParaRPr kumimoji="0" lang="en-US" sz="4200" b="1" i="1"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21" name="Group 20"/>
          <p:cNvGrpSpPr/>
          <p:nvPr/>
        </p:nvGrpSpPr>
        <p:grpSpPr>
          <a:xfrm>
            <a:off x="3962400" y="5130466"/>
            <a:ext cx="12008363" cy="4136710"/>
            <a:chOff x="9933133" y="5295900"/>
            <a:chExt cx="12008363" cy="4136710"/>
          </a:xfrm>
        </p:grpSpPr>
        <mc:AlternateContent xmlns:mc="http://schemas.openxmlformats.org/markup-compatibility/2006">
          <mc:Choice xmlns:a14="http://schemas.microsoft.com/office/drawing/2010/main" Requires="a14">
            <p:sp>
              <p:nvSpPr>
                <p:cNvPr id="18" name="Rectangle 17"/>
                <p:cNvSpPr/>
                <p:nvPr/>
              </p:nvSpPr>
              <p:spPr>
                <a:xfrm>
                  <a:off x="10771332" y="5295900"/>
                  <a:ext cx="11170164" cy="4136710"/>
                </a:xfrm>
                <a:prstGeom prst="rect">
                  <a:avLst/>
                </a:prstGeom>
              </p:spPr>
              <p:txBody>
                <a:bodyPr wrap="square">
                  <a:spAutoFit/>
                </a:bodyPr>
                <a:lstStyle/>
                <a:p>
                  <a:pPr algn="just">
                    <a:lnSpc>
                      <a:spcPct val="150000"/>
                    </a:lnSpc>
                    <a:spcBef>
                      <a:spcPts val="600"/>
                    </a:spcBef>
                    <a:spcAft>
                      <a:spcPts val="600"/>
                    </a:spcAft>
                  </a:pPr>
                  <a:r>
                    <a:rPr lang="da-DK" sz="4000">
                      <a:latin typeface="Arial" panose="020B0604020202020204" pitchFamily="34" charset="0"/>
                      <a:ea typeface="Dotum" panose="020B0600000101010101" pitchFamily="34" charset="-127"/>
                      <a:cs typeface="Arial" panose="020B0604020202020204" pitchFamily="34" charset="0"/>
                    </a:rPr>
                    <a:t>Theo đề bài ta có: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60</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4000" i="1">
                          <a:effectLst/>
                          <a:latin typeface="Cambria Math" panose="02040503050406030204" pitchFamily="18" charset="0"/>
                          <a:ea typeface="Dotum" panose="020B0600000101010101" pitchFamily="34" charset="-127"/>
                          <a:cs typeface="Times New Roman" panose="02020603050405020304" pitchFamily="18" charset="0"/>
                        </a:rPr>
                        <m:t>=40.(</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4000" i="1">
                          <a:effectLst/>
                          <a:latin typeface="Cambria Math" panose="02040503050406030204" pitchFamily="18" charset="0"/>
                          <a:ea typeface="Dotum" panose="020B0600000101010101" pitchFamily="34" charset="-127"/>
                          <a:cs typeface="Times New Roman" panose="02020603050405020304" pitchFamily="18" charset="0"/>
                        </a:rPr>
                        <m:t>+1)</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4000" smtClean="0">
                      <a:effectLst/>
                      <a:ea typeface="Dotum" panose="020B0600000101010101" pitchFamily="34" charset="-127"/>
                      <a:cs typeface="Times New Roman" panose="02020603050405020304" pitchFamily="18" charset="0"/>
                    </a:rPr>
                    <a:t>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20</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4000" i="1">
                          <a:effectLst/>
                          <a:latin typeface="Cambria Math" panose="02040503050406030204" pitchFamily="18" charset="0"/>
                          <a:ea typeface="Dotum" panose="020B0600000101010101" pitchFamily="34" charset="-127"/>
                          <a:cs typeface="Times New Roman" panose="02020603050405020304" pitchFamily="18" charset="0"/>
                        </a:rPr>
                        <m:t>=40</m:t>
                      </m:r>
                    </m:oMath>
                  </a14:m>
                  <a:r>
                    <a:rPr lang="da-DK"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4000" smtClean="0">
                      <a:effectLst/>
                      <a:ea typeface="Dotum" panose="020B0600000101010101" pitchFamily="34" charset="-127"/>
                      <a:cs typeface="Times New Roman" panose="02020603050405020304" pitchFamily="18" charset="0"/>
                    </a:rPr>
                    <a:t>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𝑥</m:t>
                      </m:r>
                      <m:r>
                        <a:rPr lang="da-DK" sz="4000" i="1">
                          <a:effectLst/>
                          <a:latin typeface="Cambria Math" panose="02040503050406030204" pitchFamily="18" charset="0"/>
                          <a:ea typeface="Dotum" panose="020B0600000101010101" pitchFamily="34" charset="-127"/>
                          <a:cs typeface="Times New Roman" panose="02020603050405020304" pitchFamily="18" charset="0"/>
                        </a:rPr>
                        <m:t>=2</m:t>
                      </m:r>
                    </m:oMath>
                  </a14:m>
                  <a:r>
                    <a:rPr lang="da-DK"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4000">
                      <a:effectLst/>
                      <a:latin typeface="Arial" panose="020B0604020202020204" pitchFamily="34" charset="0"/>
                      <a:ea typeface="Dotum" panose="020B0600000101010101" pitchFamily="34" charset="-127"/>
                      <a:cs typeface="Arial" panose="020B0604020202020204" pitchFamily="34" charset="0"/>
                    </a:rPr>
                    <a:t>Vậy vào lúc 9 giờ thì ô tô đuổi kịp xe máy.</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18" name="Rectangle 17"/>
                <p:cNvSpPr>
                  <a:spLocks noRot="1" noChangeAspect="1" noMove="1" noResize="1" noEditPoints="1" noAdjustHandles="1" noChangeArrowheads="1" noChangeShapeType="1" noTextEdit="1"/>
                </p:cNvSpPr>
                <p:nvPr/>
              </p:nvSpPr>
              <p:spPr>
                <a:xfrm>
                  <a:off x="10771332" y="5295900"/>
                  <a:ext cx="11170164" cy="4136710"/>
                </a:xfrm>
                <a:prstGeom prst="rect">
                  <a:avLst/>
                </a:prstGeom>
                <a:blipFill>
                  <a:blip r:embed="rId2"/>
                  <a:stretch>
                    <a:fillRect l="-1909" b="-5457"/>
                  </a:stretch>
                </a:blipFill>
              </p:spPr>
              <p:txBody>
                <a:bodyPr/>
                <a:lstStyle/>
                <a:p>
                  <a:r>
                    <a:rPr lang="en-US">
                      <a:noFill/>
                    </a:rPr>
                    <a:t> </a:t>
                  </a:r>
                </a:p>
              </p:txBody>
            </p:sp>
          </mc:Fallback>
        </mc:AlternateContent>
        <p:pic>
          <p:nvPicPr>
            <p:cNvPr id="20" name="Picture 19"/>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9933133" y="5551458"/>
              <a:ext cx="664522" cy="591363"/>
            </a:xfrm>
            <a:prstGeom prst="rect">
              <a:avLst/>
            </a:prstGeom>
          </p:spPr>
        </p:pic>
      </p:grpSp>
      <p:sp>
        <p:nvSpPr>
          <p:cNvPr id="27" name="Freeform 19"/>
          <p:cNvSpPr/>
          <p:nvPr/>
        </p:nvSpPr>
        <p:spPr>
          <a:xfrm rot="3664648">
            <a:off x="-119010" y="2163562"/>
            <a:ext cx="1044803" cy="1133248"/>
          </a:xfrm>
          <a:custGeom>
            <a:avLst/>
            <a:gdLst/>
            <a:ahLst/>
            <a:cxnLst/>
            <a:rect l="l" t="t" r="r" b="b"/>
            <a:pathLst>
              <a:path w="1823408" h="1541609">
                <a:moveTo>
                  <a:pt x="0" y="0"/>
                </a:moveTo>
                <a:lnTo>
                  <a:pt x="1823408" y="0"/>
                </a:lnTo>
                <a:lnTo>
                  <a:pt x="1823408" y="1541608"/>
                </a:lnTo>
                <a:lnTo>
                  <a:pt x="0" y="1541608"/>
                </a:lnTo>
                <a:lnTo>
                  <a:pt x="0" y="0"/>
                </a:lnTo>
                <a:close/>
              </a:path>
            </a:pathLst>
          </a:custGeom>
          <a:blipFill>
            <a:blip r:embed="rId5">
              <a:extLst>
                <a:ext uri="{96DAC541-7B7A-43D3-8B79-37D633B846F1}">
                  <asvg:svgBlip xmlns="" xmlns:asvg="http://schemas.microsoft.com/office/drawing/2016/SVG/main" r:embed="rId11"/>
                </a:ext>
              </a:extLst>
            </a:blip>
            <a:stretch>
              <a:fillRect/>
            </a:stretch>
          </a:blipFill>
        </p:spPr>
      </p:sp>
      <p:sp>
        <p:nvSpPr>
          <p:cNvPr id="28" name="Freeform 16"/>
          <p:cNvSpPr/>
          <p:nvPr/>
        </p:nvSpPr>
        <p:spPr>
          <a:xfrm rot="11552915" flipH="1">
            <a:off x="16682699" y="8858402"/>
            <a:ext cx="1618568" cy="1456604"/>
          </a:xfrm>
          <a:custGeom>
            <a:avLst/>
            <a:gdLst/>
            <a:ahLst/>
            <a:cxnLst/>
            <a:rect l="l" t="t" r="r" b="b"/>
            <a:pathLst>
              <a:path w="1823408" h="1541609">
                <a:moveTo>
                  <a:pt x="1823408" y="0"/>
                </a:moveTo>
                <a:lnTo>
                  <a:pt x="0" y="0"/>
                </a:lnTo>
                <a:lnTo>
                  <a:pt x="0" y="1541609"/>
                </a:lnTo>
                <a:lnTo>
                  <a:pt x="1823408" y="1541609"/>
                </a:lnTo>
                <a:lnTo>
                  <a:pt x="1823408"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33" name="Title 21"/>
          <p:cNvSpPr txBox="1">
            <a:spLocks/>
          </p:cNvSpPr>
          <p:nvPr/>
        </p:nvSpPr>
        <p:spPr>
          <a:xfrm>
            <a:off x="1641209" y="1714837"/>
            <a:ext cx="1645245" cy="742938"/>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4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HĐ 3</a:t>
            </a:r>
            <a:endParaRPr kumimoji="0" lang="en-US" sz="4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35" name="Rectangle 34"/>
              <p:cNvSpPr/>
              <p:nvPr/>
            </p:nvSpPr>
            <p:spPr>
              <a:xfrm>
                <a:off x="1531455" y="1523293"/>
                <a:ext cx="15469944" cy="3046988"/>
              </a:xfrm>
              <a:prstGeom prst="rect">
                <a:avLst/>
              </a:prstGeom>
            </p:spPr>
            <p:txBody>
              <a:bodyPr wrap="square">
                <a:spAutoFit/>
              </a:bodyPr>
              <a:lstStyle/>
              <a:p>
                <a:pPr lvl="0" algn="just" defTabSz="1828800">
                  <a:lnSpc>
                    <a:spcPct val="160000"/>
                  </a:lnSpc>
                  <a:buClr>
                    <a:srgbClr val="000000"/>
                  </a:buClr>
                </a:pPr>
                <a:r>
                  <a:rPr kumimoji="0" lang="en-US" sz="4000" b="0" i="0" u="none" strike="noStrike" kern="0" cap="none" spc="0" normalizeH="0" baseline="0" noProof="0" smtClean="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rPr>
                  <a:t>             </a:t>
                </a:r>
                <a:r>
                  <a:rPr lang="vi-VN" sz="4000" kern="0">
                    <a:solidFill>
                      <a:srgbClr val="000000"/>
                    </a:solidFill>
                    <a:ea typeface="Arial" panose="020B0604020202020204" pitchFamily="34" charset="0"/>
                    <a:cs typeface="Arial" panose="020B0604020202020204" pitchFamily="34" charset="0"/>
                    <a:sym typeface="Arial"/>
                  </a:rPr>
                  <a:t> Ô tô đuổi kịp xe máy khi quãng đường đi được của chúng bằng nhau. Viết phương trình ẩn </a:t>
                </a:r>
                <a14:m>
                  <m:oMath xmlns:m="http://schemas.openxmlformats.org/officeDocument/2006/math">
                    <m:r>
                      <a:rPr lang="vi-VN" sz="4000" i="1" kern="0" smtClean="0">
                        <a:solidFill>
                          <a:srgbClr val="000000"/>
                        </a:solidFill>
                        <a:latin typeface="Cambria Math" panose="02040503050406030204" pitchFamily="18" charset="0"/>
                        <a:ea typeface="Arial" panose="020B0604020202020204" pitchFamily="34" charset="0"/>
                        <a:cs typeface="Arial" panose="020B0604020202020204" pitchFamily="34" charset="0"/>
                        <a:sym typeface="Arial"/>
                      </a:rPr>
                      <m:t>𝑥</m:t>
                    </m:r>
                  </m:oMath>
                </a14:m>
                <a:r>
                  <a:rPr lang="vi-VN" sz="4000" kern="0">
                    <a:solidFill>
                      <a:srgbClr val="000000"/>
                    </a:solidFill>
                    <a:ea typeface="Arial" panose="020B0604020202020204" pitchFamily="34" charset="0"/>
                    <a:cs typeface="Arial" panose="020B0604020202020204" pitchFamily="34" charset="0"/>
                    <a:sym typeface="Arial"/>
                  </a:rPr>
                  <a:t> thu được và giải phương trình này để tìm </a:t>
                </a:r>
                <a14:m>
                  <m:oMath xmlns:m="http://schemas.openxmlformats.org/officeDocument/2006/math">
                    <m:r>
                      <a:rPr lang="vi-VN" sz="4000" i="1" kern="0" smtClean="0">
                        <a:solidFill>
                          <a:srgbClr val="000000"/>
                        </a:solidFill>
                        <a:latin typeface="Cambria Math" panose="02040503050406030204" pitchFamily="18" charset="0"/>
                        <a:ea typeface="Arial" panose="020B0604020202020204" pitchFamily="34" charset="0"/>
                        <a:cs typeface="Arial" panose="020B0604020202020204" pitchFamily="34" charset="0"/>
                        <a:sym typeface="Arial"/>
                      </a:rPr>
                      <m:t>𝑥</m:t>
                    </m:r>
                  </m:oMath>
                </a14:m>
                <a:r>
                  <a:rPr lang="vi-VN" sz="4000" kern="0">
                    <a:solidFill>
                      <a:srgbClr val="000000"/>
                    </a:solidFill>
                    <a:ea typeface="Arial" panose="020B0604020202020204" pitchFamily="34" charset="0"/>
                    <a:cs typeface="Arial" panose="020B0604020202020204" pitchFamily="34" charset="0"/>
                    <a:sym typeface="Arial"/>
                  </a:rPr>
                  <a:t> rồi kết luận.</a:t>
                </a:r>
                <a:endParaRPr kumimoji="0" lang="vi-VN" sz="4000" b="0" i="0" u="none" strike="noStrike" kern="0" cap="none" spc="0" normalizeH="0" baseline="0" noProof="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a:endParaRPr>
              </a:p>
            </p:txBody>
          </p:sp>
        </mc:Choice>
        <mc:Fallback>
          <p:sp>
            <p:nvSpPr>
              <p:cNvPr id="35" name="Rectangle 34"/>
              <p:cNvSpPr>
                <a:spLocks noRot="1" noChangeAspect="1" noMove="1" noResize="1" noEditPoints="1" noAdjustHandles="1" noChangeArrowheads="1" noChangeShapeType="1" noTextEdit="1"/>
              </p:cNvSpPr>
              <p:nvPr/>
            </p:nvSpPr>
            <p:spPr>
              <a:xfrm>
                <a:off x="1531455" y="1523293"/>
                <a:ext cx="15469944" cy="3046988"/>
              </a:xfrm>
              <a:prstGeom prst="rect">
                <a:avLst/>
              </a:prstGeom>
              <a:blipFill>
                <a:blip r:embed="rId14"/>
                <a:stretch>
                  <a:fillRect l="-1379" r="-1418" b="-3400"/>
                </a:stretch>
              </a:blipFill>
            </p:spPr>
            <p:txBody>
              <a:bodyPr/>
              <a:lstStyle/>
              <a:p>
                <a:r>
                  <a:rPr lang="en-US">
                    <a:noFill/>
                  </a:rPr>
                  <a:t> </a:t>
                </a:r>
              </a:p>
            </p:txBody>
          </p:sp>
        </mc:Fallback>
      </mc:AlternateContent>
    </p:spTree>
    <p:extLst>
      <p:ext uri="{BB962C8B-B14F-4D97-AF65-F5344CB8AC3E}">
        <p14:creationId xmlns:p14="http://schemas.microsoft.com/office/powerpoint/2010/main" val="3077286016"/>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up)">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grpSp>
        <p:nvGrpSpPr>
          <p:cNvPr id="10" name="Group 2"/>
          <p:cNvGrpSpPr/>
          <p:nvPr/>
        </p:nvGrpSpPr>
        <p:grpSpPr>
          <a:xfrm>
            <a:off x="929499" y="647701"/>
            <a:ext cx="16444101" cy="9067799"/>
            <a:chOff x="0" y="-20529"/>
            <a:chExt cx="4545209" cy="2319820"/>
          </a:xfrm>
        </p:grpSpPr>
        <p:sp>
          <p:nvSpPr>
            <p:cNvPr id="11" name="Freeform 3"/>
            <p:cNvSpPr/>
            <p:nvPr/>
          </p:nvSpPr>
          <p:spPr>
            <a:xfrm>
              <a:off x="0" y="-20529"/>
              <a:ext cx="4545209" cy="2319820"/>
            </a:xfrm>
            <a:custGeom>
              <a:avLst/>
              <a:gdLst/>
              <a:ahLst/>
              <a:cxnLst/>
              <a:rect l="l" t="t" r="r" b="b"/>
              <a:pathLst>
                <a:path w="4545209" h="2319820">
                  <a:moveTo>
                    <a:pt x="4465791" y="0"/>
                  </a:moveTo>
                  <a:lnTo>
                    <a:pt x="79418" y="0"/>
                  </a:lnTo>
                  <a:cubicBezTo>
                    <a:pt x="79418" y="43699"/>
                    <a:pt x="44079" y="79418"/>
                    <a:pt x="0" y="79418"/>
                  </a:cubicBezTo>
                  <a:lnTo>
                    <a:pt x="0" y="2240402"/>
                  </a:lnTo>
                  <a:cubicBezTo>
                    <a:pt x="43699" y="2240402"/>
                    <a:pt x="79418" y="2275741"/>
                    <a:pt x="79418" y="2319820"/>
                  </a:cubicBezTo>
                  <a:lnTo>
                    <a:pt x="4465791" y="2319820"/>
                  </a:lnTo>
                  <a:cubicBezTo>
                    <a:pt x="4465791" y="2276121"/>
                    <a:pt x="4501130" y="2240402"/>
                    <a:pt x="4545209" y="2240402"/>
                  </a:cubicBezTo>
                  <a:lnTo>
                    <a:pt x="4545209" y="79418"/>
                  </a:lnTo>
                  <a:cubicBezTo>
                    <a:pt x="4501509" y="79418"/>
                    <a:pt x="4465791" y="44079"/>
                    <a:pt x="4465791" y="0"/>
                  </a:cubicBezTo>
                  <a:close/>
                </a:path>
              </a:pathLst>
            </a:custGeom>
            <a:solidFill>
              <a:srgbClr val="F7DFD9"/>
            </a:solidFill>
            <a:ln w="38100" cap="sq">
              <a:solidFill>
                <a:srgbClr val="6C3428"/>
              </a:solidFill>
              <a:prstDash val="solid"/>
              <a:miter/>
            </a:ln>
          </p:spPr>
        </p:sp>
        <p:sp>
          <p:nvSpPr>
            <p:cNvPr id="12" name="TextBox 4"/>
            <p:cNvSpPr txBox="1"/>
            <p:nvPr/>
          </p:nvSpPr>
          <p:spPr>
            <a:xfrm>
              <a:off x="38100" y="0"/>
              <a:ext cx="736600" cy="774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1"/>
          <p:cNvSpPr/>
          <p:nvPr/>
        </p:nvSpPr>
        <p:spPr>
          <a:xfrm>
            <a:off x="1240169" y="1149132"/>
            <a:ext cx="15844871" cy="8032968"/>
          </a:xfrm>
          <a:prstGeom prst="rect">
            <a:avLst/>
          </a:prstGeom>
        </p:spPr>
        <p:txBody>
          <a:bodyPr wrap="square">
            <a:spAutoFit/>
          </a:bodyPr>
          <a:lstStyle/>
          <a:p>
            <a:pPr algn="just">
              <a:lnSpc>
                <a:spcPct val="150000"/>
              </a:lnSpc>
              <a:spcBef>
                <a:spcPts val="600"/>
              </a:spcBef>
              <a:spcAft>
                <a:spcPts val="600"/>
              </a:spcAft>
            </a:pPr>
            <a:r>
              <a:rPr lang="da-DK" sz="3800" b="1">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Các bước giải một bài toán bằng cách lập phương trình</a:t>
            </a:r>
            <a:endParaRPr lang="en-US" sz="3800">
              <a:solidFill>
                <a:schemeClr val="accent5">
                  <a:lumMod val="50000"/>
                </a:schemeClr>
              </a:solidFill>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800" b="1" i="1" u="sng">
                <a:latin typeface="Arial" panose="020B0604020202020204" pitchFamily="34" charset="0"/>
                <a:ea typeface="Dotum" panose="020B0600000101010101" pitchFamily="34" charset="-127"/>
                <a:cs typeface="Arial" panose="020B0604020202020204" pitchFamily="34" charset="0"/>
              </a:rPr>
              <a:t>Bước 1</a:t>
            </a:r>
            <a:r>
              <a:rPr lang="da-DK" sz="3800">
                <a:latin typeface="Arial" panose="020B0604020202020204" pitchFamily="34" charset="0"/>
                <a:ea typeface="Dotum" panose="020B0600000101010101" pitchFamily="34" charset="-127"/>
                <a:cs typeface="Arial" panose="020B0604020202020204" pitchFamily="34" charset="0"/>
              </a:rPr>
              <a:t>. Lập phương trình:</a:t>
            </a:r>
            <a:endParaRPr lang="en-US" sz="3800">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da-DK" sz="3800" smtClean="0">
                <a:latin typeface="Arial" panose="020B0604020202020204" pitchFamily="34" charset="0"/>
                <a:ea typeface="Dotum" panose="020B0600000101010101" pitchFamily="34" charset="-127"/>
                <a:cs typeface="Arial" panose="020B0604020202020204" pitchFamily="34" charset="0"/>
              </a:rPr>
              <a:t>Chọn </a:t>
            </a:r>
            <a:r>
              <a:rPr lang="da-DK" sz="3800">
                <a:latin typeface="Arial" panose="020B0604020202020204" pitchFamily="34" charset="0"/>
                <a:ea typeface="Dotum" panose="020B0600000101010101" pitchFamily="34" charset="-127"/>
                <a:cs typeface="Arial" panose="020B0604020202020204" pitchFamily="34" charset="0"/>
              </a:rPr>
              <a:t>ẩn số và đặt điều kiện thích hợp cho </a:t>
            </a:r>
            <a:r>
              <a:rPr lang="da-DK" sz="3800">
                <a:latin typeface="Arial" panose="020B0604020202020204" pitchFamily="34" charset="0"/>
                <a:ea typeface="Dotum" panose="020B0600000101010101" pitchFamily="34" charset="-127"/>
                <a:cs typeface="Arial" panose="020B0604020202020204" pitchFamily="34" charset="0"/>
              </a:rPr>
              <a:t>ẩn </a:t>
            </a:r>
            <a:r>
              <a:rPr lang="da-DK" sz="3800" smtClean="0">
                <a:latin typeface="Arial" panose="020B0604020202020204" pitchFamily="34" charset="0"/>
                <a:ea typeface="Dotum" panose="020B0600000101010101" pitchFamily="34" charset="-127"/>
                <a:cs typeface="Arial" panose="020B0604020202020204" pitchFamily="34" charset="0"/>
              </a:rPr>
              <a:t>số;</a:t>
            </a:r>
            <a:endParaRPr lang="en-US" sz="3800" smtClean="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da-DK" sz="3800" smtClean="0">
                <a:latin typeface="Arial" panose="020B0604020202020204" pitchFamily="34" charset="0"/>
                <a:ea typeface="Dotum" panose="020B0600000101010101" pitchFamily="34" charset="-127"/>
                <a:cs typeface="Arial" panose="020B0604020202020204" pitchFamily="34" charset="0"/>
              </a:rPr>
              <a:t>Biểu </a:t>
            </a:r>
            <a:r>
              <a:rPr lang="da-DK" sz="3800">
                <a:latin typeface="Arial" panose="020B0604020202020204" pitchFamily="34" charset="0"/>
                <a:ea typeface="Dotum" panose="020B0600000101010101" pitchFamily="34" charset="-127"/>
                <a:cs typeface="Arial" panose="020B0604020202020204" pitchFamily="34" charset="0"/>
              </a:rPr>
              <a:t>diễn các đại lượng chưa biết theo ẩn và các đại lượng </a:t>
            </a:r>
            <a:r>
              <a:rPr lang="da-DK" sz="3800">
                <a:latin typeface="Arial" panose="020B0604020202020204" pitchFamily="34" charset="0"/>
                <a:ea typeface="Dotum" panose="020B0600000101010101" pitchFamily="34" charset="-127"/>
                <a:cs typeface="Arial" panose="020B0604020202020204" pitchFamily="34" charset="0"/>
              </a:rPr>
              <a:t>đã </a:t>
            </a:r>
            <a:r>
              <a:rPr lang="da-DK" sz="3800" smtClean="0">
                <a:latin typeface="Arial" panose="020B0604020202020204" pitchFamily="34" charset="0"/>
                <a:ea typeface="Dotum" panose="020B0600000101010101" pitchFamily="34" charset="-127"/>
                <a:cs typeface="Arial" panose="020B0604020202020204" pitchFamily="34" charset="0"/>
              </a:rPr>
              <a:t>biết;</a:t>
            </a:r>
            <a:endParaRPr lang="en-US" sz="3800" smtClean="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da-DK" sz="3800" smtClean="0">
                <a:latin typeface="Arial" panose="020B0604020202020204" pitchFamily="34" charset="0"/>
                <a:ea typeface="Dotum" panose="020B0600000101010101" pitchFamily="34" charset="-127"/>
                <a:cs typeface="Arial" panose="020B0604020202020204" pitchFamily="34" charset="0"/>
              </a:rPr>
              <a:t>Lập </a:t>
            </a:r>
            <a:r>
              <a:rPr lang="da-DK" sz="3800">
                <a:latin typeface="Arial" panose="020B0604020202020204" pitchFamily="34" charset="0"/>
                <a:ea typeface="Dotum" panose="020B0600000101010101" pitchFamily="34" charset="-127"/>
                <a:cs typeface="Arial" panose="020B0604020202020204" pitchFamily="34" charset="0"/>
              </a:rPr>
              <a:t>phương trình biểu thị mỗi quan hệ giữa các đại lượng.</a:t>
            </a:r>
            <a:endParaRPr lang="en-US" sz="38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800" b="1" i="1" u="sng">
                <a:latin typeface="Arial" panose="020B0604020202020204" pitchFamily="34" charset="0"/>
                <a:ea typeface="Dotum" panose="020B0600000101010101" pitchFamily="34" charset="-127"/>
                <a:cs typeface="Arial" panose="020B0604020202020204" pitchFamily="34" charset="0"/>
              </a:rPr>
              <a:t>Bước 2.</a:t>
            </a:r>
            <a:r>
              <a:rPr lang="da-DK" sz="3800" b="1" i="1">
                <a:latin typeface="Arial" panose="020B0604020202020204" pitchFamily="34" charset="0"/>
                <a:ea typeface="Dotum" panose="020B0600000101010101" pitchFamily="34" charset="-127"/>
                <a:cs typeface="Arial" panose="020B0604020202020204" pitchFamily="34" charset="0"/>
              </a:rPr>
              <a:t> </a:t>
            </a:r>
            <a:r>
              <a:rPr lang="da-DK" sz="3800">
                <a:latin typeface="Arial" panose="020B0604020202020204" pitchFamily="34" charset="0"/>
                <a:ea typeface="Dotum" panose="020B0600000101010101" pitchFamily="34" charset="-127"/>
                <a:cs typeface="Arial" panose="020B0604020202020204" pitchFamily="34" charset="0"/>
              </a:rPr>
              <a:t>Giải phương trình</a:t>
            </a:r>
            <a:endParaRPr lang="en-US" sz="38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800" b="1" i="1" u="sng">
                <a:latin typeface="Arial" panose="020B0604020202020204" pitchFamily="34" charset="0"/>
                <a:ea typeface="Dotum" panose="020B0600000101010101" pitchFamily="34" charset="-127"/>
                <a:cs typeface="Arial" panose="020B0604020202020204" pitchFamily="34" charset="0"/>
              </a:rPr>
              <a:t>Bước 3.</a:t>
            </a:r>
            <a:r>
              <a:rPr lang="da-DK" sz="3800" b="1" i="1">
                <a:latin typeface="Arial" panose="020B0604020202020204" pitchFamily="34" charset="0"/>
                <a:ea typeface="Dotum" panose="020B0600000101010101" pitchFamily="34" charset="-127"/>
                <a:cs typeface="Arial" panose="020B0604020202020204" pitchFamily="34" charset="0"/>
              </a:rPr>
              <a:t> </a:t>
            </a:r>
            <a:r>
              <a:rPr lang="da-DK" sz="3800">
                <a:latin typeface="Arial" panose="020B0604020202020204" pitchFamily="34" charset="0"/>
                <a:ea typeface="Dotum" panose="020B0600000101010101" pitchFamily="34" charset="-127"/>
                <a:cs typeface="Arial" panose="020B0604020202020204" pitchFamily="34" charset="0"/>
              </a:rPr>
              <a:t>Trả lời: Kiểm trả xem trong các nghiệm của phương trình, nghiệm nào thỏa mãn điều kiện của ẩn, nghiệm nào không, rồi kết luận.</a:t>
            </a:r>
            <a:endParaRPr lang="en-US" sz="3800">
              <a:effectLst/>
              <a:latin typeface="Arial" panose="020B0604020202020204" pitchFamily="34" charset="0"/>
              <a:ea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tretch>
            <a:fillRect/>
          </a:stretch>
        </p:blipFill>
        <p:spPr>
          <a:xfrm>
            <a:off x="15423885" y="0"/>
            <a:ext cx="2421095" cy="1981200"/>
          </a:xfrm>
          <a:prstGeom prst="rect">
            <a:avLst/>
          </a:prstGeom>
        </p:spPr>
      </p:pic>
      <p:pic>
        <p:nvPicPr>
          <p:cNvPr id="4" name="Picture 3"/>
          <p:cNvPicPr>
            <a:picLocks noChangeAspect="1"/>
          </p:cNvPicPr>
          <p:nvPr/>
        </p:nvPicPr>
        <p:blipFill>
          <a:blip r:embed="rId3"/>
          <a:stretch>
            <a:fillRect/>
          </a:stretch>
        </p:blipFill>
        <p:spPr>
          <a:xfrm>
            <a:off x="600779" y="9057622"/>
            <a:ext cx="1600200" cy="960120"/>
          </a:xfrm>
          <a:prstGeom prst="rect">
            <a:avLst/>
          </a:prstGeom>
        </p:spPr>
      </p:pic>
    </p:spTree>
    <p:extLst>
      <p:ext uri="{BB962C8B-B14F-4D97-AF65-F5344CB8AC3E}">
        <p14:creationId xmlns:p14="http://schemas.microsoft.com/office/powerpoint/2010/main" val="355733635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16" name="Freeform 16"/>
          <p:cNvSpPr/>
          <p:nvPr/>
        </p:nvSpPr>
        <p:spPr>
          <a:xfrm>
            <a:off x="-225904" y="9330550"/>
            <a:ext cx="1061408" cy="994550"/>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3">
              <a:extLst>
                <a:ext uri="{96DAC541-7B7A-43D3-8B79-37D633B846F1}">
                  <asvg:svgBlip xmlns="" xmlns:asvg="http://schemas.microsoft.com/office/drawing/2016/SVG/main" r:embed="rId11"/>
                </a:ext>
              </a:extLst>
            </a:blip>
            <a:stretch>
              <a:fillRect/>
            </a:stretch>
          </a:blipFill>
        </p:spPr>
      </p:sp>
      <p:pic>
        <p:nvPicPr>
          <p:cNvPr id="2" name="Picture 1"/>
          <p:cNvPicPr>
            <a:picLocks noChangeAspect="1"/>
          </p:cNvPicPr>
          <p:nvPr/>
        </p:nvPicPr>
        <p:blipFill>
          <a:blip r:embed="rId12"/>
          <a:stretch>
            <a:fillRect/>
          </a:stretch>
        </p:blipFill>
        <p:spPr>
          <a:xfrm>
            <a:off x="16306800" y="3331355"/>
            <a:ext cx="1835234" cy="2040745"/>
          </a:xfrm>
          <a:prstGeom prst="rect">
            <a:avLst/>
          </a:prstGeom>
        </p:spPr>
      </p:pic>
      <p:sp>
        <p:nvSpPr>
          <p:cNvPr id="8" name="TextBox 7"/>
          <p:cNvSpPr txBox="1"/>
          <p:nvPr/>
        </p:nvSpPr>
        <p:spPr>
          <a:xfrm>
            <a:off x="620095" y="382036"/>
            <a:ext cx="16992600" cy="3313664"/>
          </a:xfrm>
          <a:prstGeom prst="rect">
            <a:avLst/>
          </a:prstGeom>
          <a:noFill/>
        </p:spPr>
        <p:txBody>
          <a:bodyPr wrap="square" rtlCol="0">
            <a:spAutoFit/>
          </a:bodyPr>
          <a:lstStyle/>
          <a:p>
            <a:pPr algn="just">
              <a:lnSpc>
                <a:spcPct val="150000"/>
              </a:lnSpc>
              <a:defRPr/>
            </a:pPr>
            <a:r>
              <a:rPr lang="en-US" sz="3600" smtClean="0">
                <a:solidFill>
                  <a:srgbClr val="000000"/>
                </a:solidFill>
                <a:latin typeface="Arial" panose="020B0604020202020204" pitchFamily="34" charset="0"/>
                <a:cs typeface="Arial" panose="020B0604020202020204" pitchFamily="34" charset="0"/>
                <a:sym typeface="Arial"/>
              </a:rPr>
              <a:t>               </a:t>
            </a:r>
            <a:r>
              <a:rPr lang="vi-VN" sz="3600" smtClean="0">
                <a:solidFill>
                  <a:srgbClr val="000000"/>
                </a:solidFill>
                <a:latin typeface="Arial" panose="020B0604020202020204" pitchFamily="34" charset="0"/>
                <a:cs typeface="Arial" panose="020B0604020202020204" pitchFamily="34" charset="0"/>
                <a:sym typeface="Arial"/>
              </a:rPr>
              <a:t>Cô Hương </a:t>
            </a:r>
            <a:r>
              <a:rPr lang="vi-VN" sz="3600">
                <a:solidFill>
                  <a:srgbClr val="000000"/>
                </a:solidFill>
                <a:latin typeface="Arial" panose="020B0604020202020204" pitchFamily="34" charset="0"/>
                <a:cs typeface="Arial" panose="020B0604020202020204" pitchFamily="34" charset="0"/>
                <a:sym typeface="Arial"/>
              </a:rPr>
              <a:t>đầu tư 500 triệu đồng vào </a:t>
            </a:r>
            <a:r>
              <a:rPr lang="vi-VN" sz="3600">
                <a:solidFill>
                  <a:srgbClr val="000000"/>
                </a:solidFill>
                <a:latin typeface="Arial" panose="020B0604020202020204" pitchFamily="34" charset="0"/>
                <a:cs typeface="Arial" panose="020B0604020202020204" pitchFamily="34" charset="0"/>
                <a:sym typeface="Arial"/>
              </a:rPr>
              <a:t>hai </a:t>
            </a:r>
            <a:r>
              <a:rPr lang="vi-VN" sz="3600" smtClean="0">
                <a:solidFill>
                  <a:srgbClr val="000000"/>
                </a:solidFill>
                <a:latin typeface="Arial" panose="020B0604020202020204" pitchFamily="34" charset="0"/>
                <a:cs typeface="Arial" panose="020B0604020202020204" pitchFamily="34" charset="0"/>
                <a:sym typeface="Arial"/>
              </a:rPr>
              <a:t>khoản:</a:t>
            </a:r>
            <a:r>
              <a:rPr lang="en-US" sz="3600" smtClean="0">
                <a:solidFill>
                  <a:srgbClr val="000000"/>
                </a:solidFill>
                <a:latin typeface="Arial" panose="020B0604020202020204" pitchFamily="34" charset="0"/>
                <a:cs typeface="Arial" panose="020B0604020202020204" pitchFamily="34" charset="0"/>
                <a:sym typeface="Arial"/>
              </a:rPr>
              <a:t> </a:t>
            </a:r>
            <a:r>
              <a:rPr lang="vi-VN" sz="3600" smtClean="0">
                <a:solidFill>
                  <a:srgbClr val="000000"/>
                </a:solidFill>
                <a:latin typeface="Arial" panose="020B0604020202020204" pitchFamily="34" charset="0"/>
                <a:cs typeface="Arial" panose="020B0604020202020204" pitchFamily="34" charset="0"/>
                <a:sym typeface="Arial"/>
              </a:rPr>
              <a:t>mua </a:t>
            </a:r>
            <a:r>
              <a:rPr lang="vi-VN" sz="3600">
                <a:solidFill>
                  <a:srgbClr val="000000"/>
                </a:solidFill>
                <a:latin typeface="Arial" panose="020B0604020202020204" pitchFamily="34" charset="0"/>
                <a:cs typeface="Arial" panose="020B0604020202020204" pitchFamily="34" charset="0"/>
                <a:sym typeface="Arial"/>
              </a:rPr>
              <a:t>trái phiếu doanh nghiệp với lãi suất 8% một năm và mua trái phiếu chính phủ với lãi suất 5% một năm. Cuối năm cô Hương nhận được 35,5 triệu đồng tiền lãi. Hỏi cô Hương đã đầu tư vào mỗi khoản bao nhiêu tiền?</a:t>
            </a:r>
          </a:p>
        </p:txBody>
      </p:sp>
      <p:sp>
        <p:nvSpPr>
          <p:cNvPr id="9" name="Google Shape;735;p18"/>
          <p:cNvSpPr txBox="1">
            <a:spLocks/>
          </p:cNvSpPr>
          <p:nvPr/>
        </p:nvSpPr>
        <p:spPr>
          <a:xfrm>
            <a:off x="304800" y="559310"/>
            <a:ext cx="2570656" cy="644468"/>
          </a:xfrm>
          <a:prstGeom prst="rect">
            <a:avLst/>
          </a:prstGeom>
          <a:noFill/>
          <a:ln>
            <a:noFill/>
          </a:ln>
        </p:spPr>
        <p:txBody>
          <a:bodyPr spcFirstLastPara="1" wrap="square" lIns="182850" tIns="182850" rIns="182850" bIns="1828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defTabSz="1828800">
              <a:buClr>
                <a:srgbClr val="2D1549"/>
              </a:buClr>
              <a:buSzPts val="1100"/>
              <a:defRPr/>
            </a:pPr>
            <a:r>
              <a:rPr lang="en-US" sz="3800" b="1" kern="0">
                <a:solidFill>
                  <a:srgbClr val="FFFFFF"/>
                </a:solidFill>
                <a:highlight>
                  <a:srgbClr val="CE4D8E"/>
                </a:highlight>
                <a:latin typeface="Arial"/>
              </a:rPr>
              <a:t>Ví dụ 1:</a:t>
            </a:r>
            <a:endParaRPr lang="en-US" sz="3800" kern="0">
              <a:solidFill>
                <a:srgbClr val="FFFFFF"/>
              </a:solidFill>
              <a:highlight>
                <a:srgbClr val="CE4D8E"/>
              </a:highlight>
              <a:latin typeface="Arial"/>
            </a:endParaRPr>
          </a:p>
        </p:txBody>
      </p:sp>
      <p:sp>
        <p:nvSpPr>
          <p:cNvPr id="10" name="Rectangle 9"/>
          <p:cNvSpPr/>
          <p:nvPr/>
        </p:nvSpPr>
        <p:spPr>
          <a:xfrm>
            <a:off x="8588045" y="4000500"/>
            <a:ext cx="1056700" cy="646331"/>
          </a:xfrm>
          <a:prstGeom prst="rect">
            <a:avLst/>
          </a:prstGeom>
        </p:spPr>
        <p:txBody>
          <a:bodyPr wrap="none">
            <a:spAutoFit/>
          </a:bodyPr>
          <a:lstStyle/>
          <a:p>
            <a:pPr algn="ctr" defTabSz="1828800">
              <a:defRPr/>
            </a:pPr>
            <a:r>
              <a:rPr lang="en-US" sz="3600" b="1" i="1" u="sng">
                <a:solidFill>
                  <a:srgbClr val="C00000"/>
                </a:solidFill>
                <a:latin typeface="Arial" panose="020B0604020202020204" pitchFamily="34" charset="0"/>
                <a:cs typeface="Arial"/>
                <a:sym typeface="Arial"/>
              </a:rPr>
              <a:t>Giải</a:t>
            </a:r>
            <a:endParaRPr lang="en-US" sz="3600" b="1" i="1" u="sng" dirty="0">
              <a:solidFill>
                <a:srgbClr val="C00000"/>
              </a:solidFill>
              <a:latin typeface="Calibri"/>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620095" y="4838700"/>
                <a:ext cx="17221200" cy="4439677"/>
              </a:xfrm>
              <a:prstGeom prst="rect">
                <a:avLst/>
              </a:prstGeom>
            </p:spPr>
            <p:txBody>
              <a:bodyPr wrap="square">
                <a:spAutoFit/>
              </a:bodyPr>
              <a:lstStyle/>
              <a:p>
                <a:pPr>
                  <a:lnSpc>
                    <a:spcPct val="150000"/>
                  </a:lnSpc>
                  <a:spcAft>
                    <a:spcPts val="500"/>
                  </a:spcAft>
                </a:pPr>
                <a:r>
                  <a:rPr lang="vi-VN" sz="3600"/>
                  <a:t>Gọi số tiền cô Hương dùng để mua trái phiếu doanh nghiệp là </a:t>
                </a:r>
                <a14:m>
                  <m:oMath xmlns:m="http://schemas.openxmlformats.org/officeDocument/2006/math">
                    <m:r>
                      <a:rPr lang="vi-VN" sz="3600" i="1" smtClean="0">
                        <a:latin typeface="Cambria Math" panose="02040503050406030204" pitchFamily="18" charset="0"/>
                      </a:rPr>
                      <m:t>𝑥</m:t>
                    </m:r>
                  </m:oMath>
                </a14:m>
                <a:r>
                  <a:rPr lang="vi-VN" sz="3600"/>
                  <a:t> (triệu đồng).</a:t>
                </a:r>
              </a:p>
              <a:p>
                <a:pPr>
                  <a:lnSpc>
                    <a:spcPct val="150000"/>
                  </a:lnSpc>
                  <a:spcAft>
                    <a:spcPts val="500"/>
                  </a:spcAft>
                </a:pPr>
                <a:r>
                  <a:rPr lang="vi-VN" sz="3600"/>
                  <a:t>Điều kiện: </a:t>
                </a:r>
                <a14:m>
                  <m:oMath xmlns:m="http://schemas.openxmlformats.org/officeDocument/2006/math">
                    <m:r>
                      <a:rPr lang="vi-VN" sz="3600" i="1" smtClean="0">
                        <a:latin typeface="Cambria Math" panose="02040503050406030204" pitchFamily="18" charset="0"/>
                      </a:rPr>
                      <m:t>0≤</m:t>
                    </m:r>
                    <m:r>
                      <a:rPr lang="vi-VN" sz="3600" i="1" smtClean="0">
                        <a:latin typeface="Cambria Math" panose="02040503050406030204" pitchFamily="18" charset="0"/>
                      </a:rPr>
                      <m:t>𝑥</m:t>
                    </m:r>
                    <m:r>
                      <a:rPr lang="vi-VN" sz="3600" i="1" smtClean="0">
                        <a:latin typeface="Cambria Math" panose="02040503050406030204" pitchFamily="18" charset="0"/>
                      </a:rPr>
                      <m:t>≤500</m:t>
                    </m:r>
                  </m:oMath>
                </a14:m>
                <a:endParaRPr lang="vi-VN" sz="3600"/>
              </a:p>
              <a:p>
                <a:pPr>
                  <a:lnSpc>
                    <a:spcPct val="150000"/>
                  </a:lnSpc>
                  <a:spcAft>
                    <a:spcPts val="500"/>
                  </a:spcAft>
                </a:pPr>
                <a:r>
                  <a:rPr lang="vi-VN" sz="3600"/>
                  <a:t>Khi đó số tiền cô Hương dùng để mua trái phiếu chính phủ là </a:t>
                </a:r>
                <a14:m>
                  <m:oMath xmlns:m="http://schemas.openxmlformats.org/officeDocument/2006/math">
                    <m:r>
                      <a:rPr lang="vi-VN" sz="3600" i="1" smtClean="0">
                        <a:latin typeface="Cambria Math" panose="02040503050406030204" pitchFamily="18" charset="0"/>
                      </a:rPr>
                      <m:t>500 – </m:t>
                    </m:r>
                    <m:r>
                      <a:rPr lang="vi-VN" sz="3600" i="1" smtClean="0">
                        <a:latin typeface="Cambria Math" panose="02040503050406030204" pitchFamily="18" charset="0"/>
                      </a:rPr>
                      <m:t>𝑥</m:t>
                    </m:r>
                    <m:r>
                      <a:rPr lang="vi-VN" sz="3600" i="1" smtClean="0">
                        <a:latin typeface="Cambria Math" panose="02040503050406030204" pitchFamily="18" charset="0"/>
                      </a:rPr>
                      <m:t> </m:t>
                    </m:r>
                  </m:oMath>
                </a14:m>
                <a:r>
                  <a:rPr lang="vi-VN" sz="3600"/>
                  <a:t>(triệu đồng).</a:t>
                </a:r>
              </a:p>
              <a:p>
                <a:pPr>
                  <a:lnSpc>
                    <a:spcPct val="150000"/>
                  </a:lnSpc>
                  <a:spcAft>
                    <a:spcPts val="500"/>
                  </a:spcAft>
                </a:pPr>
                <a:r>
                  <a:rPr lang="vi-VN" sz="3600"/>
                  <a:t>Số tiền lãi cô Hương thu được từ trái phiếu doanh nghiệp là </a:t>
                </a:r>
                <a14:m>
                  <m:oMath xmlns:m="http://schemas.openxmlformats.org/officeDocument/2006/math">
                    <m:r>
                      <a:rPr lang="vi-VN" sz="3600" i="1" smtClean="0">
                        <a:latin typeface="Cambria Math" panose="02040503050406030204" pitchFamily="18" charset="0"/>
                      </a:rPr>
                      <m:t>0,08</m:t>
                    </m:r>
                    <m:r>
                      <a:rPr lang="vi-VN" sz="3600" i="1" smtClean="0">
                        <a:latin typeface="Cambria Math" panose="02040503050406030204" pitchFamily="18" charset="0"/>
                      </a:rPr>
                      <m:t>𝑥</m:t>
                    </m:r>
                  </m:oMath>
                </a14:m>
                <a:r>
                  <a:rPr lang="vi-VN" sz="3600"/>
                  <a:t> (triệu đồng) và số tiền lãi thu được từ trái phiếu chính phủ là </a:t>
                </a:r>
                <a14:m>
                  <m:oMath xmlns:m="http://schemas.openxmlformats.org/officeDocument/2006/math">
                    <m:r>
                      <a:rPr lang="vi-VN" sz="3600" i="1" smtClean="0">
                        <a:latin typeface="Cambria Math" panose="02040503050406030204" pitchFamily="18" charset="0"/>
                      </a:rPr>
                      <m:t>0,05(500−</m:t>
                    </m:r>
                    <m:r>
                      <a:rPr lang="vi-VN" sz="3600" i="1" smtClean="0">
                        <a:latin typeface="Cambria Math" panose="02040503050406030204" pitchFamily="18" charset="0"/>
                      </a:rPr>
                      <m:t>𝑥</m:t>
                    </m:r>
                    <m:r>
                      <a:rPr lang="vi-VN" sz="3600" i="1" smtClean="0">
                        <a:latin typeface="Cambria Math" panose="02040503050406030204" pitchFamily="18" charset="0"/>
                      </a:rPr>
                      <m:t>) </m:t>
                    </m:r>
                  </m:oMath>
                </a14:m>
                <a:r>
                  <a:rPr lang="vi-VN" sz="3600"/>
                  <a:t>(triệu </a:t>
                </a:r>
                <a:r>
                  <a:rPr lang="vi-VN" sz="3600"/>
                  <a:t>đồng</a:t>
                </a:r>
                <a:r>
                  <a:rPr lang="vi-VN" sz="3600" smtClean="0"/>
                  <a:t>).</a:t>
                </a:r>
                <a:endParaRPr lang="vi-VN" sz="3600"/>
              </a:p>
            </p:txBody>
          </p:sp>
        </mc:Choice>
        <mc:Fallback>
          <p:sp>
            <p:nvSpPr>
              <p:cNvPr id="3" name="Rectangle 2"/>
              <p:cNvSpPr>
                <a:spLocks noRot="1" noChangeAspect="1" noMove="1" noResize="1" noEditPoints="1" noAdjustHandles="1" noChangeArrowheads="1" noChangeShapeType="1" noTextEdit="1"/>
              </p:cNvSpPr>
              <p:nvPr/>
            </p:nvSpPr>
            <p:spPr>
              <a:xfrm>
                <a:off x="620095" y="4838700"/>
                <a:ext cx="17221200" cy="4439677"/>
              </a:xfrm>
              <a:prstGeom prst="rect">
                <a:avLst/>
              </a:prstGeom>
              <a:blipFill>
                <a:blip r:embed="rId13"/>
                <a:stretch>
                  <a:fillRect l="-1097" r="-1770" b="-2060"/>
                </a:stretch>
              </a:blipFill>
            </p:spPr>
            <p:txBody>
              <a:bodyPr/>
              <a:lstStyle/>
              <a:p>
                <a:r>
                  <a:rPr lang="en-US">
                    <a:noFill/>
                  </a:rPr>
                  <a:t> </a:t>
                </a:r>
              </a:p>
            </p:txBody>
          </p:sp>
        </mc:Fallback>
      </mc:AlternateContent>
    </p:spTree>
    <p:extLst>
      <p:ext uri="{BB962C8B-B14F-4D97-AF65-F5344CB8AC3E}">
        <p14:creationId xmlns:p14="http://schemas.microsoft.com/office/powerpoint/2010/main" val="1772316985"/>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down)">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5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500"/>
                                        <p:tgtEl>
                                          <p:spTgt spid="3">
                                            <p:txEl>
                                              <p:pRg st="3" end="3"/>
                                            </p:txEl>
                                          </p:spTgt>
                                        </p:tgtEl>
                                      </p:cBhvr>
                                    </p:animEffect>
                                    <p:anim calcmode="lin" valueType="num">
                                      <p:cBhvr>
                                        <p:cTn id="4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1"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EE0"/>
        </a:solidFill>
        <a:effectLst/>
      </p:bgPr>
    </p:bg>
    <p:spTree>
      <p:nvGrpSpPr>
        <p:cNvPr id="1" name=""/>
        <p:cNvGrpSpPr/>
        <p:nvPr/>
      </p:nvGrpSpPr>
      <p:grpSpPr>
        <a:xfrm>
          <a:off x="0" y="0"/>
          <a:ext cx="0" cy="0"/>
          <a:chOff x="0" y="0"/>
          <a:chExt cx="0" cy="0"/>
        </a:xfrm>
      </p:grpSpPr>
      <p:sp>
        <p:nvSpPr>
          <p:cNvPr id="16" name="Freeform 16"/>
          <p:cNvSpPr/>
          <p:nvPr/>
        </p:nvSpPr>
        <p:spPr>
          <a:xfrm>
            <a:off x="-457200" y="8717924"/>
            <a:ext cx="1823408" cy="1541609"/>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3">
              <a:extLst>
                <a:ext uri="{96DAC541-7B7A-43D3-8B79-37D633B846F1}">
                  <asvg:svgBlip xmlns="" xmlns:asvg="http://schemas.microsoft.com/office/drawing/2016/SVG/main" r:embed="rId11"/>
                </a:ext>
              </a:extLst>
            </a:blip>
            <a:stretch>
              <a:fillRect/>
            </a:stretch>
          </a:blipFill>
        </p:spPr>
      </p:sp>
      <p:sp>
        <p:nvSpPr>
          <p:cNvPr id="10" name="Rectangle 9"/>
          <p:cNvSpPr/>
          <p:nvPr/>
        </p:nvSpPr>
        <p:spPr>
          <a:xfrm>
            <a:off x="8686800" y="534769"/>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1811080" y="1485900"/>
                <a:ext cx="14869100" cy="8020144"/>
              </a:xfrm>
              <a:prstGeom prst="rect">
                <a:avLst/>
              </a:prstGeom>
            </p:spPr>
            <p:txBody>
              <a:bodyPr wrap="square">
                <a:spAutoFit/>
              </a:bodyPr>
              <a:lstStyle/>
              <a:p>
                <a:pPr lvl="0">
                  <a:lnSpc>
                    <a:spcPct val="150000"/>
                  </a:lnSpc>
                  <a:spcAft>
                    <a:spcPts val="500"/>
                  </a:spcAft>
                </a:pPr>
                <a:r>
                  <a:rPr lang="vi-VN" sz="3600" smtClean="0">
                    <a:solidFill>
                      <a:prstClr val="black"/>
                    </a:solidFill>
                  </a:rPr>
                  <a:t>Theo đề bài, ta có phương trình: </a:t>
                </a:r>
                <a14:m>
                  <m:oMath xmlns:m="http://schemas.openxmlformats.org/officeDocument/2006/math">
                    <m:r>
                      <a:rPr lang="vi-VN" sz="3600" i="1" smtClean="0">
                        <a:solidFill>
                          <a:prstClr val="black"/>
                        </a:solidFill>
                        <a:latin typeface="Cambria Math" panose="02040503050406030204" pitchFamily="18" charset="0"/>
                      </a:rPr>
                      <m:t>0,08</m:t>
                    </m:r>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 + 0,05(500 – </m:t>
                    </m:r>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 = 35,5.</m:t>
                    </m:r>
                  </m:oMath>
                </a14:m>
                <a:endParaRPr lang="vi-VN" sz="3600">
                  <a:solidFill>
                    <a:prstClr val="black"/>
                  </a:solidFill>
                </a:endParaRPr>
              </a:p>
              <a:p>
                <a:pPr lvl="0">
                  <a:lnSpc>
                    <a:spcPct val="150000"/>
                  </a:lnSpc>
                  <a:spcAft>
                    <a:spcPts val="500"/>
                  </a:spcAft>
                </a:pPr>
                <a:r>
                  <a:rPr lang="vi-VN" sz="3600">
                    <a:solidFill>
                      <a:prstClr val="black"/>
                    </a:solidFill>
                  </a:rPr>
                  <a:t>Giải </a:t>
                </a:r>
                <a:r>
                  <a:rPr lang="vi-VN" sz="3600">
                    <a:solidFill>
                      <a:prstClr val="black"/>
                    </a:solidFill>
                  </a:rPr>
                  <a:t>phương </a:t>
                </a:r>
                <a:r>
                  <a:rPr lang="vi-VN" sz="3600" smtClean="0">
                    <a:solidFill>
                      <a:prstClr val="black"/>
                    </a:solidFill>
                  </a:rPr>
                  <a:t>trình:</a:t>
                </a:r>
                <a:r>
                  <a:rPr lang="en-US" sz="3600" smtClean="0">
                    <a:solidFill>
                      <a:prstClr val="black"/>
                    </a:solidFill>
                  </a:rPr>
                  <a:t>       </a:t>
                </a:r>
                <a14:m>
                  <m:oMath xmlns:m="http://schemas.openxmlformats.org/officeDocument/2006/math">
                    <m:r>
                      <a:rPr lang="vi-VN" sz="3600" i="1" smtClean="0">
                        <a:solidFill>
                          <a:prstClr val="black"/>
                        </a:solidFill>
                        <a:latin typeface="Cambria Math" panose="02040503050406030204" pitchFamily="18" charset="0"/>
                      </a:rPr>
                      <m:t>0,08</m:t>
                    </m:r>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 + 0,05(500−</m:t>
                    </m:r>
                    <m:r>
                      <a:rPr lang="vi-VN" sz="3600" i="1">
                        <a:solidFill>
                          <a:prstClr val="black"/>
                        </a:solidFill>
                        <a:latin typeface="Cambria Math" panose="02040503050406030204" pitchFamily="18" charset="0"/>
                      </a:rPr>
                      <m:t>𝑥</m:t>
                    </m:r>
                    <m:r>
                      <a:rPr lang="vi-VN" sz="3600" i="1">
                        <a:solidFill>
                          <a:prstClr val="black"/>
                        </a:solidFill>
                        <a:latin typeface="Cambria Math" panose="02040503050406030204" pitchFamily="18" charset="0"/>
                      </a:rPr>
                      <m:t>) = 35,5</m:t>
                    </m:r>
                  </m:oMath>
                </a14:m>
                <a:endParaRPr lang="vi-VN" sz="3600">
                  <a:solidFill>
                    <a:prstClr val="black"/>
                  </a:solidFill>
                </a:endParaRPr>
              </a:p>
              <a:p>
                <a:pPr lvl="0">
                  <a:lnSpc>
                    <a:spcPct val="150000"/>
                  </a:lnSpc>
                  <a:spcAft>
                    <a:spcPts val="500"/>
                  </a:spcAft>
                </a:pPr>
                <a14:m>
                  <m:oMathPara xmlns:m="http://schemas.openxmlformats.org/officeDocument/2006/math">
                    <m:oMathParaPr>
                      <m:jc m:val="centerGroup"/>
                    </m:oMathParaPr>
                    <m:oMath xmlns:m="http://schemas.openxmlformats.org/officeDocument/2006/math">
                      <m:r>
                        <a:rPr lang="vi-VN" sz="3600" i="1" smtClean="0">
                          <a:solidFill>
                            <a:prstClr val="black"/>
                          </a:solidFill>
                          <a:latin typeface="Cambria Math" panose="02040503050406030204" pitchFamily="18" charset="0"/>
                        </a:rPr>
                        <m:t>0,08</m:t>
                      </m:r>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+25−0,05</m:t>
                      </m:r>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 = 35,5</m:t>
                      </m:r>
                    </m:oMath>
                  </m:oMathPara>
                </a14:m>
                <a:endParaRPr lang="vi-VN" sz="3600">
                  <a:solidFill>
                    <a:prstClr val="black"/>
                  </a:solidFill>
                </a:endParaRPr>
              </a:p>
              <a:p>
                <a:pPr lvl="0">
                  <a:lnSpc>
                    <a:spcPct val="150000"/>
                  </a:lnSpc>
                  <a:spcAft>
                    <a:spcPts val="500"/>
                  </a:spcAft>
                </a:pPr>
                <a14:m>
                  <m:oMathPara xmlns:m="http://schemas.openxmlformats.org/officeDocument/2006/math">
                    <m:oMathParaPr>
                      <m:jc m:val="centerGroup"/>
                    </m:oMathParaPr>
                    <m:oMath xmlns:m="http://schemas.openxmlformats.org/officeDocument/2006/math">
                      <m:r>
                        <a:rPr lang="vi-VN" sz="3600" i="1">
                          <a:solidFill>
                            <a:prstClr val="black"/>
                          </a:solidFill>
                          <a:latin typeface="Cambria Math" panose="02040503050406030204" pitchFamily="18" charset="0"/>
                        </a:rPr>
                        <m:t>0,08</m:t>
                      </m:r>
                      <m:r>
                        <a:rPr lang="vi-VN" sz="3600" i="1">
                          <a:solidFill>
                            <a:prstClr val="black"/>
                          </a:solidFill>
                          <a:latin typeface="Cambria Math" panose="02040503050406030204" pitchFamily="18" charset="0"/>
                        </a:rPr>
                        <m:t>𝑥</m:t>
                      </m:r>
                      <m:r>
                        <a:rPr lang="en-US" sz="3600" b="0" i="0" smtClean="0">
                          <a:solidFill>
                            <a:prstClr val="black"/>
                          </a:solidFill>
                          <a:latin typeface="Cambria Math" panose="02040503050406030204" pitchFamily="18" charset="0"/>
                        </a:rPr>
                        <m:t>−</m:t>
                      </m:r>
                      <m:r>
                        <a:rPr lang="vi-VN" sz="3600" i="1" smtClean="0">
                          <a:solidFill>
                            <a:prstClr val="black"/>
                          </a:solidFill>
                          <a:latin typeface="Cambria Math" panose="02040503050406030204" pitchFamily="18" charset="0"/>
                        </a:rPr>
                        <m:t>0,05</m:t>
                      </m:r>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 = 35,5−25</m:t>
                      </m:r>
                    </m:oMath>
                  </m:oMathPara>
                </a14:m>
                <a:endParaRPr lang="vi-VN" sz="3600">
                  <a:solidFill>
                    <a:prstClr val="black"/>
                  </a:solidFill>
                </a:endParaRPr>
              </a:p>
              <a:p>
                <a:pPr lvl="0">
                  <a:lnSpc>
                    <a:spcPct val="150000"/>
                  </a:lnSpc>
                  <a:spcAft>
                    <a:spcPts val="500"/>
                  </a:spcAft>
                </a:pPr>
                <a14:m>
                  <m:oMathPara xmlns:m="http://schemas.openxmlformats.org/officeDocument/2006/math">
                    <m:oMathParaPr>
                      <m:jc m:val="centerGroup"/>
                    </m:oMathParaPr>
                    <m:oMath xmlns:m="http://schemas.openxmlformats.org/officeDocument/2006/math">
                      <m:r>
                        <a:rPr lang="vi-VN" sz="3600" i="1" smtClean="0">
                          <a:solidFill>
                            <a:prstClr val="black"/>
                          </a:solidFill>
                          <a:latin typeface="Cambria Math" panose="02040503050406030204" pitchFamily="18" charset="0"/>
                        </a:rPr>
                        <m:t>0,03</m:t>
                      </m:r>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 = 10,5</m:t>
                      </m:r>
                    </m:oMath>
                  </m:oMathPara>
                </a14:m>
                <a:endParaRPr lang="vi-VN" sz="3600">
                  <a:solidFill>
                    <a:prstClr val="black"/>
                  </a:solidFill>
                </a:endParaRPr>
              </a:p>
              <a:p>
                <a:pPr lvl="0">
                  <a:lnSpc>
                    <a:spcPct val="150000"/>
                  </a:lnSpc>
                  <a:spcAft>
                    <a:spcPts val="500"/>
                  </a:spcAft>
                </a:pPr>
                <a14:m>
                  <m:oMathPara xmlns:m="http://schemas.openxmlformats.org/officeDocument/2006/math">
                    <m:oMathParaPr>
                      <m:jc m:val="centerGroup"/>
                    </m:oMathParaPr>
                    <m:oMath xmlns:m="http://schemas.openxmlformats.org/officeDocument/2006/math">
                      <m:r>
                        <a:rPr lang="vi-VN" sz="3600" i="1" smtClean="0">
                          <a:solidFill>
                            <a:prstClr val="black"/>
                          </a:solidFill>
                          <a:latin typeface="Cambria Math" panose="02040503050406030204" pitchFamily="18" charset="0"/>
                        </a:rPr>
                        <m:t>𝑥</m:t>
                      </m:r>
                      <m:r>
                        <a:rPr lang="vi-VN" sz="3600" i="1" smtClean="0">
                          <a:solidFill>
                            <a:prstClr val="black"/>
                          </a:solidFill>
                          <a:latin typeface="Cambria Math" panose="02040503050406030204" pitchFamily="18" charset="0"/>
                        </a:rPr>
                        <m:t> = 350.</m:t>
                      </m:r>
                    </m:oMath>
                  </m:oMathPara>
                </a14:m>
                <a:endParaRPr lang="vi-VN" sz="3600">
                  <a:solidFill>
                    <a:prstClr val="black"/>
                  </a:solidFill>
                </a:endParaRPr>
              </a:p>
              <a:p>
                <a:pPr lvl="0">
                  <a:lnSpc>
                    <a:spcPct val="150000"/>
                  </a:lnSpc>
                  <a:spcAft>
                    <a:spcPts val="500"/>
                  </a:spcAft>
                </a:pPr>
                <a:r>
                  <a:rPr lang="vi-VN" sz="3600">
                    <a:solidFill>
                      <a:prstClr val="black"/>
                    </a:solidFill>
                  </a:rPr>
                  <a:t>Giá trị này của </a:t>
                </a:r>
                <a14:m>
                  <m:oMath xmlns:m="http://schemas.openxmlformats.org/officeDocument/2006/math">
                    <m:r>
                      <a:rPr lang="vi-VN" sz="3600" i="1" smtClean="0">
                        <a:solidFill>
                          <a:prstClr val="black"/>
                        </a:solidFill>
                        <a:latin typeface="Cambria Math" panose="02040503050406030204" pitchFamily="18" charset="0"/>
                      </a:rPr>
                      <m:t>𝑥</m:t>
                    </m:r>
                  </m:oMath>
                </a14:m>
                <a:r>
                  <a:rPr lang="vi-VN" sz="3600">
                    <a:solidFill>
                      <a:prstClr val="black"/>
                    </a:solidFill>
                  </a:rPr>
                  <a:t> thoả mãn điều kiện của ẩn.</a:t>
                </a:r>
              </a:p>
              <a:p>
                <a:pPr lvl="0">
                  <a:lnSpc>
                    <a:spcPct val="150000"/>
                  </a:lnSpc>
                  <a:spcAft>
                    <a:spcPts val="500"/>
                  </a:spcAft>
                </a:pPr>
                <a:r>
                  <a:rPr lang="vi-VN" sz="3600">
                    <a:solidFill>
                      <a:prstClr val="black"/>
                    </a:solidFill>
                  </a:rPr>
                  <a:t>Vậy cô Hương đã dùng 350 triệu đồng để mua trái phiếu doanh nghiệp và 150 triệu đồng để mua trái phiếu chính </a:t>
                </a:r>
                <a:r>
                  <a:rPr lang="vi-VN" sz="3600">
                    <a:solidFill>
                      <a:prstClr val="black"/>
                    </a:solidFill>
                  </a:rPr>
                  <a:t>phủ</a:t>
                </a:r>
                <a:r>
                  <a:rPr lang="vi-VN" sz="3600" smtClean="0">
                    <a:solidFill>
                      <a:prstClr val="black"/>
                    </a:solidFill>
                  </a:rPr>
                  <a:t>.</a:t>
                </a:r>
                <a:endParaRPr lang="vi-VN" sz="3600">
                  <a:solidFill>
                    <a:prstClr val="black"/>
                  </a:solidFill>
                </a:endParaRPr>
              </a:p>
            </p:txBody>
          </p:sp>
        </mc:Choice>
        <mc:Fallback>
          <p:sp>
            <p:nvSpPr>
              <p:cNvPr id="3" name="Rectangle 2"/>
              <p:cNvSpPr>
                <a:spLocks noRot="1" noChangeAspect="1" noMove="1" noResize="1" noEditPoints="1" noAdjustHandles="1" noChangeArrowheads="1" noChangeShapeType="1" noTextEdit="1"/>
              </p:cNvSpPr>
              <p:nvPr/>
            </p:nvSpPr>
            <p:spPr>
              <a:xfrm>
                <a:off x="1811080" y="1485900"/>
                <a:ext cx="14869100" cy="8020144"/>
              </a:xfrm>
              <a:prstGeom prst="rect">
                <a:avLst/>
              </a:prstGeom>
              <a:blipFill>
                <a:blip r:embed="rId12"/>
                <a:stretch>
                  <a:fillRect l="-1230" b="-684"/>
                </a:stretch>
              </a:blipFill>
            </p:spPr>
            <p:txBody>
              <a:bodyPr/>
              <a:lstStyle/>
              <a:p>
                <a:r>
                  <a:rPr lang="en-US">
                    <a:noFill/>
                  </a:rPr>
                  <a:t> </a:t>
                </a:r>
              </a:p>
            </p:txBody>
          </p:sp>
        </mc:Fallback>
      </mc:AlternateContent>
      <p:sp>
        <p:nvSpPr>
          <p:cNvPr id="11" name="Freeform 16"/>
          <p:cNvSpPr/>
          <p:nvPr/>
        </p:nvSpPr>
        <p:spPr>
          <a:xfrm rot="10132839">
            <a:off x="17195629" y="161355"/>
            <a:ext cx="1823408" cy="1541609"/>
          </a:xfrm>
          <a:custGeom>
            <a:avLst/>
            <a:gdLst/>
            <a:ahLst/>
            <a:cxnLst/>
            <a:rect l="l" t="t" r="r" b="b"/>
            <a:pathLst>
              <a:path w="1823408" h="1541609">
                <a:moveTo>
                  <a:pt x="0" y="0"/>
                </a:moveTo>
                <a:lnTo>
                  <a:pt x="1823408" y="0"/>
                </a:lnTo>
                <a:lnTo>
                  <a:pt x="1823408" y="1541609"/>
                </a:lnTo>
                <a:lnTo>
                  <a:pt x="0" y="1541609"/>
                </a:lnTo>
                <a:lnTo>
                  <a:pt x="0" y="0"/>
                </a:lnTo>
                <a:close/>
              </a:path>
            </a:pathLst>
          </a:custGeom>
          <a:blipFill>
            <a:blip r:embed="rId3">
              <a:extLst>
                <a:ext uri="{96DAC541-7B7A-43D3-8B79-37D633B846F1}">
                  <asvg:svgBlip xmlns="" xmlns:asvg="http://schemas.microsoft.com/office/drawing/2016/SVG/main" r:embed="rId11"/>
                </a:ext>
              </a:extLst>
            </a:blip>
            <a:stretch>
              <a:fillRect/>
            </a:stretch>
          </a:blipFill>
        </p:spPr>
      </p:sp>
    </p:spTree>
    <p:extLst>
      <p:ext uri="{BB962C8B-B14F-4D97-AF65-F5344CB8AC3E}">
        <p14:creationId xmlns:p14="http://schemas.microsoft.com/office/powerpoint/2010/main" val="212316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arn(inVertic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down)">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randombar(horizontal)">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668</TotalTime>
  <Words>2350</Words>
  <PresentationFormat>Custom</PresentationFormat>
  <Paragraphs>233</Paragraphs>
  <Slides>36</Slides>
  <Notes>3</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36</vt:i4>
      </vt:variant>
    </vt:vector>
  </HeadingPairs>
  <TitlesOfParts>
    <vt:vector size="48" baseType="lpstr">
      <vt:lpstr>Poppins SemiBold</vt:lpstr>
      <vt:lpstr>Modak</vt:lpstr>
      <vt:lpstr>Dotum</vt:lpstr>
      <vt:lpstr>Arial</vt:lpstr>
      <vt:lpstr>Open Sans</vt:lpstr>
      <vt:lpstr>Maven Pro ExtraBold</vt:lpstr>
      <vt:lpstr>Wingdings</vt:lpstr>
      <vt:lpstr>Cambria Math</vt:lpstr>
      <vt:lpstr>Calibri</vt:lpstr>
      <vt:lpstr>Times New Roman</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2023-10-27T06:59:44Z</dcterms:modified>
  <dc:identifier>DAFxGwhaaac</dc:identifier>
</cp:coreProperties>
</file>