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5" r:id="rId3"/>
    <p:sldId id="268" r:id="rId4"/>
    <p:sldId id="276" r:id="rId5"/>
    <p:sldId id="277" r:id="rId6"/>
    <p:sldId id="345" r:id="rId7"/>
    <p:sldId id="278" r:id="rId8"/>
    <p:sldId id="279" r:id="rId9"/>
    <p:sldId id="346" r:id="rId10"/>
    <p:sldId id="347" r:id="rId11"/>
    <p:sldId id="348" r:id="rId12"/>
    <p:sldId id="349" r:id="rId13"/>
    <p:sldId id="269" r:id="rId14"/>
    <p:sldId id="352" r:id="rId15"/>
    <p:sldId id="350" r:id="rId16"/>
    <p:sldId id="353" r:id="rId17"/>
    <p:sldId id="354" r:id="rId18"/>
    <p:sldId id="351" r:id="rId19"/>
    <p:sldId id="285" r:id="rId20"/>
    <p:sldId id="301" r:id="rId21"/>
    <p:sldId id="286" r:id="rId22"/>
    <p:sldId id="287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03" autoAdjust="0"/>
  </p:normalViewPr>
  <p:slideViewPr>
    <p:cSldViewPr snapToGrid="0">
      <p:cViewPr varScale="1">
        <p:scale>
          <a:sx n="74" d="100"/>
          <a:sy n="74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phrases that may</a:t>
            </a:r>
            <a:r>
              <a:rPr lang="en-US" baseline="0" dirty="0"/>
              <a:t> be new to your students. Review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</a:t>
            </a:r>
            <a:r>
              <a:rPr lang="en-US" sz="1600" b="1" baseline="0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prstClr val="white"/>
                </a:solidFill>
              </a:rPr>
              <a:t>2c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13.xml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425"/>
            <a:ext cx="12192000" cy="6848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880" y="2233739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Every Day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Lesson 2c: Vocabulary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42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612" y="509378"/>
            <a:ext cx="11410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Listen and repeat. Click on each phrase to hear the sound.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572" y="1182667"/>
            <a:ext cx="120668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3400" dirty="0">
                <a:solidFill>
                  <a:schemeClr val="accent1"/>
                </a:solidFill>
              </a:rPr>
              <a:t>Listen to music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/ˈ</a:t>
            </a:r>
            <a:r>
              <a:rPr lang="en-US" sz="3400" dirty="0" err="1">
                <a:solidFill>
                  <a:srgbClr val="FF0000"/>
                </a:solidFill>
              </a:rPr>
              <a:t>lɪsən</a:t>
            </a:r>
            <a:r>
              <a:rPr lang="en-US" sz="3400" dirty="0">
                <a:solidFill>
                  <a:srgbClr val="FF0000"/>
                </a:solidFill>
              </a:rPr>
              <a:t> tə ˈ</a:t>
            </a:r>
            <a:r>
              <a:rPr lang="en-US" sz="3400" dirty="0" err="1">
                <a:solidFill>
                  <a:srgbClr val="FF0000"/>
                </a:solidFill>
              </a:rPr>
              <a:t>mjuːzɪk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nghe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nhạc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61" y="1938271"/>
            <a:ext cx="120668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dirty="0">
                <a:solidFill>
                  <a:schemeClr val="accent1"/>
                </a:solidFill>
              </a:rPr>
              <a:t>Do puzzles online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/du ˈ</a:t>
            </a:r>
            <a:r>
              <a:rPr lang="en-US" sz="3400" dirty="0" err="1">
                <a:solidFill>
                  <a:srgbClr val="FF0000"/>
                </a:solidFill>
              </a:rPr>
              <a:t>pʌzəlz</a:t>
            </a:r>
            <a:r>
              <a:rPr lang="en-US" sz="3400" dirty="0">
                <a:solidFill>
                  <a:srgbClr val="FF0000"/>
                </a:solidFill>
              </a:rPr>
              <a:t> ˈ</a:t>
            </a:r>
            <a:r>
              <a:rPr lang="en-US" sz="3400" dirty="0" err="1">
                <a:solidFill>
                  <a:srgbClr val="FF0000"/>
                </a:solidFill>
              </a:rPr>
              <a:t>ɒnlaɪn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giải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câu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đố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trực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tuyến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612" y="2810202"/>
            <a:ext cx="119707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dirty="0">
                <a:solidFill>
                  <a:schemeClr val="accent1"/>
                </a:solidFill>
              </a:rPr>
              <a:t>Chat online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/tʃæt ˈ</a:t>
            </a:r>
            <a:r>
              <a:rPr lang="en-US" sz="3400" dirty="0" err="1">
                <a:solidFill>
                  <a:srgbClr val="FF0000"/>
                </a:solidFill>
              </a:rPr>
              <a:t>ɒnlaɪn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trò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chuyện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trực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tuyến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612" y="3635358"/>
            <a:ext cx="120259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dirty="0">
                <a:solidFill>
                  <a:schemeClr val="accent1"/>
                </a:solidFill>
              </a:rPr>
              <a:t>Hang out with friends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/hæŋ aʊt wɪð </a:t>
            </a:r>
            <a:r>
              <a:rPr lang="en-US" sz="3400" dirty="0" err="1">
                <a:solidFill>
                  <a:srgbClr val="FF0000"/>
                </a:solidFill>
              </a:rPr>
              <a:t>frendz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đi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với </a:t>
            </a:r>
            <a:r>
              <a:rPr lang="en-US" sz="3400" dirty="0" err="1">
                <a:solidFill>
                  <a:srgbClr val="FF00FF"/>
                </a:solidFill>
              </a:rPr>
              <a:t>bạn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612" y="4536199"/>
            <a:ext cx="119298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dirty="0">
                <a:solidFill>
                  <a:schemeClr val="accent1"/>
                </a:solidFill>
              </a:rPr>
              <a:t>Play board games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/pleɪ ˈ</a:t>
            </a:r>
            <a:r>
              <a:rPr lang="en-US" sz="3400" dirty="0" err="1">
                <a:solidFill>
                  <a:srgbClr val="FF0000"/>
                </a:solidFill>
              </a:rPr>
              <a:t>bɔːd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ɡeɪmz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trò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cờ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bàn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612" y="5437040"/>
            <a:ext cx="119120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dirty="0">
                <a:solidFill>
                  <a:schemeClr val="accent1"/>
                </a:solidFill>
              </a:rPr>
              <a:t>Do jigsaw puzzles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/du ˈ</a:t>
            </a:r>
            <a:r>
              <a:rPr lang="en-US" sz="3400" dirty="0" err="1">
                <a:solidFill>
                  <a:srgbClr val="FF0000"/>
                </a:solidFill>
              </a:rPr>
              <a:t>dʒɪɡsɔ</a:t>
            </a:r>
            <a:r>
              <a:rPr lang="en-US" sz="3400" dirty="0">
                <a:solidFill>
                  <a:srgbClr val="FF0000"/>
                </a:solidFill>
              </a:rPr>
              <a:t>ː ˈ</a:t>
            </a:r>
            <a:r>
              <a:rPr lang="en-US" sz="3400" dirty="0" err="1">
                <a:solidFill>
                  <a:srgbClr val="FF0000"/>
                </a:solidFill>
              </a:rPr>
              <a:t>pʌzəlz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xếp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hình</a:t>
            </a:r>
            <a:r>
              <a:rPr lang="en-US" sz="3400" dirty="0">
                <a:solidFill>
                  <a:srgbClr val="FF00FF"/>
                </a:solidFill>
              </a:rPr>
              <a:t>  </a:t>
            </a:r>
          </a:p>
        </p:txBody>
      </p:sp>
      <p:pic>
        <p:nvPicPr>
          <p:cNvPr id="17" name="do puzzle on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8393" y="2002365"/>
            <a:ext cx="487363" cy="487363"/>
          </a:xfrm>
          <a:prstGeom prst="rect">
            <a:avLst/>
          </a:prstGeom>
        </p:spPr>
      </p:pic>
      <p:pic>
        <p:nvPicPr>
          <p:cNvPr id="18" name="listen to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39173" y="1182667"/>
            <a:ext cx="487363" cy="487363"/>
          </a:xfrm>
          <a:prstGeom prst="rect">
            <a:avLst/>
          </a:prstGeom>
        </p:spPr>
      </p:pic>
      <p:pic>
        <p:nvPicPr>
          <p:cNvPr id="19" name="chat onlin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9177" y="2822063"/>
            <a:ext cx="487363" cy="487363"/>
          </a:xfrm>
          <a:prstGeom prst="rect">
            <a:avLst/>
          </a:prstGeom>
        </p:spPr>
      </p:pic>
      <p:pic>
        <p:nvPicPr>
          <p:cNvPr id="20" name="hang out with friend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8393" y="3740602"/>
            <a:ext cx="487363" cy="487363"/>
          </a:xfrm>
          <a:prstGeom prst="rect">
            <a:avLst/>
          </a:prstGeom>
        </p:spPr>
      </p:pic>
      <p:pic>
        <p:nvPicPr>
          <p:cNvPr id="21" name="play board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8392" y="4774477"/>
            <a:ext cx="487363" cy="487363"/>
          </a:xfrm>
          <a:prstGeom prst="rect">
            <a:avLst/>
          </a:prstGeom>
        </p:spPr>
      </p:pic>
      <p:pic>
        <p:nvPicPr>
          <p:cNvPr id="22" name="do jigsaw puzz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39172" y="5565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78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825" y="494863"/>
            <a:ext cx="11410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Listen and repeat. Click on each phrase to hear the sound.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230" y="1182667"/>
            <a:ext cx="120668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3400" dirty="0">
                <a:solidFill>
                  <a:srgbClr val="4472C4"/>
                </a:solidFill>
              </a:rPr>
              <a:t>Go to the theatre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/ɡəʊ tə ðə </a:t>
            </a:r>
            <a:r>
              <a:rPr lang="el-GR" sz="3400" dirty="0">
                <a:solidFill>
                  <a:srgbClr val="FF0000"/>
                </a:solidFill>
              </a:rPr>
              <a:t>ˈθ</a:t>
            </a:r>
            <a:r>
              <a:rPr lang="en-US" sz="3400" dirty="0" err="1">
                <a:solidFill>
                  <a:srgbClr val="FF0000"/>
                </a:solidFill>
              </a:rPr>
              <a:t>ɪətər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đi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xem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phim</a:t>
            </a:r>
            <a:r>
              <a:rPr lang="en-US" sz="3400" dirty="0">
                <a:solidFill>
                  <a:srgbClr val="FF00FF"/>
                </a:solidFill>
              </a:rPr>
              <a:t> ở </a:t>
            </a:r>
            <a:r>
              <a:rPr lang="en-US" sz="3400" dirty="0" err="1">
                <a:solidFill>
                  <a:srgbClr val="FF00FF"/>
                </a:solidFill>
              </a:rPr>
              <a:t>rạp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619" y="1938271"/>
            <a:ext cx="119120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4472C4"/>
                </a:solidFill>
              </a:rPr>
              <a:t>Go bowling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/ɡəʊ ˈ</a:t>
            </a:r>
            <a:r>
              <a:rPr lang="en-US" sz="3400" dirty="0" err="1">
                <a:solidFill>
                  <a:srgbClr val="FF0000"/>
                </a:solidFill>
              </a:rPr>
              <a:t>bəʊlɪŋ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bowling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228" y="2756106"/>
            <a:ext cx="119707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4472C4"/>
                </a:solidFill>
              </a:rPr>
              <a:t>Watch a film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wɒtʃ</a:t>
            </a:r>
            <a:r>
              <a:rPr lang="en-US" sz="3400" dirty="0">
                <a:solidFill>
                  <a:srgbClr val="FF0000"/>
                </a:solidFill>
              </a:rPr>
              <a:t> ə fɪlm/: </a:t>
            </a:r>
            <a:r>
              <a:rPr lang="en-US" sz="3400" dirty="0" err="1">
                <a:solidFill>
                  <a:srgbClr val="FF00FF"/>
                </a:solidFill>
              </a:rPr>
              <a:t>xem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phim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795" y="3632974"/>
            <a:ext cx="120259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4472C4"/>
                </a:solidFill>
              </a:rPr>
              <a:t>Go skateboarding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/ɡəʊ ˈ</a:t>
            </a:r>
            <a:r>
              <a:rPr lang="en-US" sz="3400" dirty="0" err="1">
                <a:solidFill>
                  <a:srgbClr val="FF0000"/>
                </a:solidFill>
              </a:rPr>
              <a:t>skeɪtbɔːdɪŋ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chơi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trượt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ván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25" y="4436431"/>
            <a:ext cx="119298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4472C4"/>
                </a:solidFill>
              </a:rPr>
              <a:t>Go to the mall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/ɡəʊ tə ðə </a:t>
            </a:r>
            <a:r>
              <a:rPr lang="en-US" sz="3400" dirty="0" err="1">
                <a:solidFill>
                  <a:srgbClr val="FF0000"/>
                </a:solidFill>
              </a:rPr>
              <a:t>mɔːl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đi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mua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sắm</a:t>
            </a:r>
            <a:endParaRPr lang="en-US" sz="34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825" y="5216962"/>
            <a:ext cx="119120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4472C4"/>
                </a:solidFill>
              </a:rPr>
              <a:t>Go to an amusement park 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34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34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3400" dirty="0">
                <a:solidFill>
                  <a:srgbClr val="FF0000"/>
                </a:solidFill>
              </a:rPr>
              <a:t>/ɡəʊ tə </a:t>
            </a:r>
            <a:r>
              <a:rPr lang="en-US" sz="3400" dirty="0" err="1">
                <a:solidFill>
                  <a:srgbClr val="FF0000"/>
                </a:solidFill>
              </a:rPr>
              <a:t>ən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əˈmjuːzmənt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pɑːk</a:t>
            </a:r>
            <a:r>
              <a:rPr lang="en-US" sz="3400" dirty="0">
                <a:solidFill>
                  <a:srgbClr val="FF0000"/>
                </a:solidFill>
              </a:rPr>
              <a:t>/: </a:t>
            </a:r>
            <a:r>
              <a:rPr lang="en-US" sz="3400" dirty="0" err="1">
                <a:solidFill>
                  <a:srgbClr val="FF00FF"/>
                </a:solidFill>
              </a:rPr>
              <a:t>đi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công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viên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giải</a:t>
            </a:r>
            <a:r>
              <a:rPr lang="en-US" sz="3400" dirty="0">
                <a:solidFill>
                  <a:srgbClr val="FF00FF"/>
                </a:solidFill>
              </a:rPr>
              <a:t> </a:t>
            </a:r>
            <a:r>
              <a:rPr lang="en-US" sz="3400" dirty="0" err="1">
                <a:solidFill>
                  <a:srgbClr val="FF00FF"/>
                </a:solidFill>
              </a:rPr>
              <a:t>trí</a:t>
            </a:r>
            <a:endParaRPr lang="en-US" sz="3400" dirty="0">
              <a:solidFill>
                <a:srgbClr val="FF00FF"/>
              </a:solidFill>
            </a:endParaRPr>
          </a:p>
        </p:txBody>
      </p:sp>
      <p:pic>
        <p:nvPicPr>
          <p:cNvPr id="3" name="go to the theat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3540" y="1310857"/>
            <a:ext cx="487363" cy="487363"/>
          </a:xfrm>
          <a:prstGeom prst="rect">
            <a:avLst/>
          </a:prstGeom>
        </p:spPr>
      </p:pic>
      <p:pic>
        <p:nvPicPr>
          <p:cNvPr id="10" name="go bowl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7093" y="2066461"/>
            <a:ext cx="487363" cy="487363"/>
          </a:xfrm>
          <a:prstGeom prst="rect">
            <a:avLst/>
          </a:prstGeom>
        </p:spPr>
      </p:pic>
      <p:pic>
        <p:nvPicPr>
          <p:cNvPr id="11" name="watch a fil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7093" y="2941637"/>
            <a:ext cx="487363" cy="487363"/>
          </a:xfrm>
          <a:prstGeom prst="rect">
            <a:avLst/>
          </a:prstGeom>
        </p:spPr>
      </p:pic>
      <p:pic>
        <p:nvPicPr>
          <p:cNvPr id="12" name="go skateboard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7093" y="3697068"/>
            <a:ext cx="487363" cy="487363"/>
          </a:xfrm>
          <a:prstGeom prst="rect">
            <a:avLst/>
          </a:prstGeom>
        </p:spPr>
      </p:pic>
      <p:pic>
        <p:nvPicPr>
          <p:cNvPr id="13" name="go to the mal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1975" y="4505736"/>
            <a:ext cx="487363" cy="487363"/>
          </a:xfrm>
          <a:prstGeom prst="rect">
            <a:avLst/>
          </a:prstGeom>
        </p:spPr>
      </p:pic>
      <p:pic>
        <p:nvPicPr>
          <p:cNvPr id="14" name="go to an amusement par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7093" y="5582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4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6566" y="3918856"/>
            <a:ext cx="2714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Practice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466" y="540890"/>
            <a:ext cx="7048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★ Match the words to form phrases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974035" y="1187221"/>
            <a:ext cx="30314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go to </a:t>
            </a:r>
            <a:r>
              <a:rPr lang="en-US" sz="3600" dirty="0">
                <a:solidFill>
                  <a:schemeClr val="accent2"/>
                </a:solidFill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play </a:t>
            </a:r>
            <a:r>
              <a:rPr lang="en-US" sz="3600" dirty="0">
                <a:solidFill>
                  <a:schemeClr val="accent2"/>
                </a:solidFill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do </a:t>
            </a:r>
            <a:r>
              <a:rPr lang="en-US" sz="3600" dirty="0">
                <a:solidFill>
                  <a:schemeClr val="accent2"/>
                </a:solidFill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watch </a:t>
            </a:r>
            <a:r>
              <a:rPr lang="en-US" sz="3600" dirty="0">
                <a:solidFill>
                  <a:schemeClr val="accent2"/>
                </a:solidFill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chat </a:t>
            </a:r>
            <a:r>
              <a:rPr lang="en-US" sz="3600" dirty="0">
                <a:solidFill>
                  <a:schemeClr val="accent2"/>
                </a:solidFill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hang out </a:t>
            </a:r>
            <a:r>
              <a:rPr lang="en-US" sz="3600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5182" y="1187221"/>
            <a:ext cx="43036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a</a:t>
            </a:r>
            <a:r>
              <a:rPr lang="en-US" sz="3600" dirty="0">
                <a:solidFill>
                  <a:schemeClr val="accent1"/>
                </a:solidFill>
              </a:rPr>
              <a:t> jigsaw puzzles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b</a:t>
            </a:r>
            <a:r>
              <a:rPr lang="en-US" sz="3600" dirty="0">
                <a:solidFill>
                  <a:schemeClr val="accent1"/>
                </a:solidFill>
              </a:rPr>
              <a:t> online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c </a:t>
            </a:r>
            <a:r>
              <a:rPr lang="en-US" sz="3600" dirty="0">
                <a:solidFill>
                  <a:schemeClr val="accent1"/>
                </a:solidFill>
              </a:rPr>
              <a:t>a film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d</a:t>
            </a:r>
            <a:r>
              <a:rPr lang="en-US" sz="3600" dirty="0">
                <a:solidFill>
                  <a:schemeClr val="accent1"/>
                </a:solidFill>
              </a:rPr>
              <a:t> the theatre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e</a:t>
            </a:r>
            <a:r>
              <a:rPr lang="en-US" sz="3600" dirty="0">
                <a:solidFill>
                  <a:schemeClr val="accent1"/>
                </a:solidFill>
              </a:rPr>
              <a:t> with friends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f </a:t>
            </a:r>
            <a:r>
              <a:rPr lang="en-US" sz="3600" dirty="0">
                <a:solidFill>
                  <a:schemeClr val="accent1"/>
                </a:solidFill>
              </a:rPr>
              <a:t>board games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355574" y="1858617"/>
            <a:ext cx="3349487" cy="23555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61252" y="5031826"/>
            <a:ext cx="2643809" cy="82641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2203174" y="2573328"/>
            <a:ext cx="3654287" cy="2458498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584174" y="3417262"/>
            <a:ext cx="3207025" cy="85299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61321" y="1755693"/>
            <a:ext cx="3829878" cy="164128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3174" y="2731889"/>
            <a:ext cx="3588025" cy="307673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532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896" y="640930"/>
            <a:ext cx="11989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Use the phrases in Exercise 1 to label the pictures (a-f).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4" y="1287261"/>
            <a:ext cx="5200650" cy="2390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4" y="4037771"/>
            <a:ext cx="512445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148" y="1411028"/>
            <a:ext cx="5018432" cy="4893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758" y="3073074"/>
            <a:ext cx="19480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chat online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5625" y="3073074"/>
            <a:ext cx="194806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hang out with friends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1174" y="2597667"/>
            <a:ext cx="305462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 to the theatre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5626" y="5888519"/>
            <a:ext cx="194806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 jigsaw puzzles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0406" y="5843699"/>
            <a:ext cx="194806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 board games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0418" y="3928002"/>
            <a:ext cx="19480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watch a film</a:t>
            </a:r>
          </a:p>
        </p:txBody>
      </p:sp>
    </p:spTree>
    <p:extLst>
      <p:ext uri="{BB962C8B-B14F-4D97-AF65-F5344CB8AC3E}">
        <p14:creationId xmlns:p14="http://schemas.microsoft.com/office/powerpoint/2010/main" val="22374176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6566" y="3918856"/>
            <a:ext cx="296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Production</a:t>
            </a:r>
            <a:r>
              <a:rPr lang="en-US" sz="5400" dirty="0">
                <a:solidFill>
                  <a:prstClr val="white"/>
                </a:solidFill>
              </a:rPr>
              <a:t>  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06689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5391" y="1212574"/>
            <a:ext cx="6778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like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love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don’t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like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hate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3992" y="437321"/>
            <a:ext cx="661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Talking about hobbies or interests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965713" y="1292087"/>
            <a:ext cx="944217" cy="2663687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46643" y="2284342"/>
            <a:ext cx="238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 V-</a:t>
            </a:r>
            <a:r>
              <a:rPr lang="en-US" sz="3600" dirty="0" err="1">
                <a:solidFill>
                  <a:srgbClr val="FF0000"/>
                </a:solidFill>
              </a:rPr>
              <a:t>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7789" y="4500333"/>
            <a:ext cx="53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e.g. I </a:t>
            </a:r>
            <a:r>
              <a:rPr lang="en-US" sz="3600" u="sng" dirty="0">
                <a:solidFill>
                  <a:schemeClr val="accent1"/>
                </a:solidFill>
              </a:rPr>
              <a:t>like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listening</a:t>
            </a:r>
            <a:r>
              <a:rPr lang="en-US" sz="3600" dirty="0">
                <a:solidFill>
                  <a:schemeClr val="accent1"/>
                </a:solidFill>
              </a:rPr>
              <a:t> to music.</a:t>
            </a:r>
          </a:p>
        </p:txBody>
      </p:sp>
    </p:spTree>
    <p:extLst>
      <p:ext uri="{BB962C8B-B14F-4D97-AF65-F5344CB8AC3E}">
        <p14:creationId xmlns:p14="http://schemas.microsoft.com/office/powerpoint/2010/main" val="2741112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19" y="477078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2. Which of the activities in Exercise 1 do you </a:t>
            </a:r>
            <a:r>
              <a:rPr lang="en-US" sz="3600" b="1" i="1" dirty="0">
                <a:solidFill>
                  <a:schemeClr val="accent1"/>
                </a:solidFill>
              </a:rPr>
              <a:t>like/love/not like/hate</a:t>
            </a:r>
            <a:r>
              <a:rPr lang="en-US" sz="3600" b="1" dirty="0">
                <a:solidFill>
                  <a:schemeClr val="accent1"/>
                </a:solidFill>
              </a:rPr>
              <a:t> doing in your free time? Tell your partner. You can use your own ideas as well.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685800" y="2305878"/>
            <a:ext cx="10614991" cy="354827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In my free time, I like chatting online and hanging out with my friends. I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don’t like going to the mall. I hate playing board games.</a:t>
            </a:r>
          </a:p>
        </p:txBody>
      </p:sp>
    </p:spTree>
    <p:extLst>
      <p:ext uri="{BB962C8B-B14F-4D97-AF65-F5344CB8AC3E}">
        <p14:creationId xmlns:p14="http://schemas.microsoft.com/office/powerpoint/2010/main" val="708510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15" y="710617"/>
            <a:ext cx="11958085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Write four sentences about what you </a:t>
            </a:r>
            <a:r>
              <a:rPr lang="en-US" sz="4000" b="1" i="1" dirty="0">
                <a:solidFill>
                  <a:schemeClr val="accent1"/>
                </a:solidFill>
              </a:rPr>
              <a:t>like/love/not like/hate</a:t>
            </a:r>
            <a:r>
              <a:rPr lang="en-US" sz="4000" b="1" dirty="0">
                <a:solidFill>
                  <a:schemeClr val="accent1"/>
                </a:solidFill>
              </a:rPr>
              <a:t> doing in your free time, using the vocabulary you have studied today.</a:t>
            </a:r>
            <a:endParaRPr lang="en-US" sz="4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18415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1689" y="147950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01689" y="232237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Presentation 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1689" y="485097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69384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01689" y="316523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  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1689" y="63663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01689" y="4008107"/>
            <a:ext cx="3256378" cy="6624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   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217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6911" y="1619516"/>
            <a:ext cx="1066333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472C4"/>
                </a:solidFill>
              </a:rPr>
              <a:t>Free time activities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11" y="3739864"/>
            <a:ext cx="1066333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Like/love/not like/hate </a:t>
            </a:r>
            <a:r>
              <a:rPr lang="en-US" sz="3600" dirty="0">
                <a:solidFill>
                  <a:srgbClr val="4472C4"/>
                </a:solidFill>
              </a:rPr>
              <a:t>+ V-</a:t>
            </a:r>
            <a:r>
              <a:rPr lang="en-US" sz="3600" dirty="0" err="1">
                <a:solidFill>
                  <a:srgbClr val="4472C4"/>
                </a:solidFill>
              </a:rPr>
              <a:t>ing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734348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the vocabulary about free time activities.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3&amp;4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24)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23)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43 SB)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5" y="2077278"/>
            <a:ext cx="1008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know free time activities.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talk about what they like doing in their free time.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0511"/>
            <a:ext cx="2341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Discussion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2774" y="412238"/>
            <a:ext cx="937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Tell your friend what you do for fun after school / in the evening / at the weekend.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46653" y="1908312"/>
            <a:ext cx="5555974" cy="2653748"/>
          </a:xfrm>
          <a:prstGeom prst="wedgeEllipseCallout">
            <a:avLst>
              <a:gd name="adj1" fmla="val 37128"/>
              <a:gd name="adj2" fmla="val 816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play basketball after school.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58608" y="2941983"/>
            <a:ext cx="4979504" cy="2852530"/>
          </a:xfrm>
          <a:prstGeom prst="wedgeEllipseCallout">
            <a:avLst>
              <a:gd name="adj1" fmla="val -63947"/>
              <a:gd name="adj2" fmla="val 5936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play video games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810762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3129"/>
            <a:ext cx="3864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Free-time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167" y="1083364"/>
            <a:ext cx="9245833" cy="5546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6017" y="433906"/>
            <a:ext cx="827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Match the pictures with the correct activities.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36329"/>
            <a:ext cx="324015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</a:rPr>
              <a:t>- Hang out with friends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Chat online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bowling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Play board games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theatre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Do puzzle online 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Watch a film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mall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skateboarding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Listen to music 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Do jigsaw puzzles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amusement park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0157" y="1083362"/>
            <a:ext cx="2415207" cy="401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Listen to music</a:t>
            </a:r>
          </a:p>
        </p:txBody>
      </p:sp>
      <p:sp>
        <p:nvSpPr>
          <p:cNvPr id="8" name="Rectangle 7"/>
          <p:cNvSpPr/>
          <p:nvPr/>
        </p:nvSpPr>
        <p:spPr>
          <a:xfrm>
            <a:off x="9223513" y="3856381"/>
            <a:ext cx="2832652" cy="401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Do jigsaw puzzles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455427" y="1083362"/>
            <a:ext cx="2461590" cy="401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Chat online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2410" y="1083363"/>
            <a:ext cx="2706756" cy="4012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Do puzzles online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6324" y="3856380"/>
            <a:ext cx="2775546" cy="401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Play board games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81299" y="3856380"/>
            <a:ext cx="3332924" cy="401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Hang out with friends</a:t>
            </a:r>
          </a:p>
        </p:txBody>
      </p:sp>
    </p:spTree>
    <p:extLst>
      <p:ext uri="{BB962C8B-B14F-4D97-AF65-F5344CB8AC3E}">
        <p14:creationId xmlns:p14="http://schemas.microsoft.com/office/powerpoint/2010/main" val="40893491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5" y="1101173"/>
            <a:ext cx="9020175" cy="539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49897"/>
            <a:ext cx="324015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</a:rPr>
              <a:t>- Hang out with friends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Chat online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bowling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Play board games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theatre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Do puzzles online 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Watch a film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mall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skateboarding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Listen to music 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Do jigsaw puzzles</a:t>
            </a:r>
          </a:p>
          <a:p>
            <a:r>
              <a:rPr lang="en-US" sz="2500" dirty="0">
                <a:solidFill>
                  <a:schemeClr val="accent1"/>
                </a:solidFill>
              </a:rPr>
              <a:t>- Go to the amusement park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5176" y="516398"/>
            <a:ext cx="827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Match the pictures with the correct activities.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71825" y="1101173"/>
            <a:ext cx="2861227" cy="429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Go to the theatre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206160" y="1101173"/>
            <a:ext cx="2861227" cy="429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Go bowling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9080" y="1101173"/>
            <a:ext cx="2861227" cy="429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Watch a film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99080" y="3872948"/>
            <a:ext cx="2992920" cy="6458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>
                <a:solidFill>
                  <a:srgbClr val="FF0000"/>
                </a:solidFill>
              </a:rPr>
              <a:t>Go to the amusement park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5452" y="3872947"/>
            <a:ext cx="2861227" cy="429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Go to the mall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71824" y="3872948"/>
            <a:ext cx="2861227" cy="429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Go skateboarding</a:t>
            </a:r>
          </a:p>
        </p:txBody>
      </p:sp>
    </p:spTree>
    <p:extLst>
      <p:ext uri="{BB962C8B-B14F-4D97-AF65-F5344CB8AC3E}">
        <p14:creationId xmlns:p14="http://schemas.microsoft.com/office/powerpoint/2010/main" val="1487610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763</Words>
  <Application>Microsoft Office PowerPoint</Application>
  <PresentationFormat>Widescreen</PresentationFormat>
  <Paragraphs>124</Paragraphs>
  <Slides>23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202</cp:revision>
  <dcterms:created xsi:type="dcterms:W3CDTF">2021-09-24T06:18:33Z</dcterms:created>
  <dcterms:modified xsi:type="dcterms:W3CDTF">2023-08-02T08:16:11Z</dcterms:modified>
</cp:coreProperties>
</file>