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54" r:id="rId2"/>
    <p:sldId id="256" r:id="rId3"/>
    <p:sldId id="302" r:id="rId4"/>
    <p:sldId id="279" r:id="rId5"/>
    <p:sldId id="316" r:id="rId6"/>
    <p:sldId id="350" r:id="rId7"/>
    <p:sldId id="283" r:id="rId8"/>
    <p:sldId id="276" r:id="rId9"/>
    <p:sldId id="298" r:id="rId10"/>
    <p:sldId id="327" r:id="rId11"/>
    <p:sldId id="348" r:id="rId12"/>
    <p:sldId id="349" r:id="rId13"/>
    <p:sldId id="352" r:id="rId14"/>
    <p:sldId id="313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6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2029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id="{7C169539-7FBE-E60F-DCCC-094D214B82BD}"/>
              </a:ext>
            </a:extLst>
          </p:cNvPr>
          <p:cNvSpPr txBox="1"/>
          <p:nvPr/>
        </p:nvSpPr>
        <p:spPr>
          <a:xfrm>
            <a:off x="1451090" y="1939825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D892444F-D8D9-4E8A-C9B5-B1635143070D}"/>
              </a:ext>
            </a:extLst>
          </p:cNvPr>
          <p:cNvSpPr txBox="1"/>
          <p:nvPr/>
        </p:nvSpPr>
        <p:spPr>
          <a:xfrm>
            <a:off x="3153778" y="1786213"/>
            <a:ext cx="490764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47A69"/>
                </a:solidFill>
              </a:rPr>
              <a:t>Let’s go to Chua </a:t>
            </a:r>
            <a:r>
              <a:rPr lang="en-US" sz="3200" b="1" dirty="0" err="1">
                <a:solidFill>
                  <a:srgbClr val="F47A69"/>
                </a:solidFill>
              </a:rPr>
              <a:t>Cau</a:t>
            </a:r>
            <a:r>
              <a:rPr lang="en-US" sz="3200" b="1" dirty="0">
                <a:solidFill>
                  <a:srgbClr val="F47A69"/>
                </a:solidFill>
              </a:rPr>
              <a:t>.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035A6DA1-222C-08D0-327F-EFF78168BA77}"/>
              </a:ext>
            </a:extLst>
          </p:cNvPr>
          <p:cNvGrpSpPr/>
          <p:nvPr/>
        </p:nvGrpSpPr>
        <p:grpSpPr>
          <a:xfrm>
            <a:off x="1767840" y="3276600"/>
            <a:ext cx="7821686" cy="2895969"/>
            <a:chOff x="0" y="2757487"/>
            <a:chExt cx="8229600" cy="2978295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6EDC4E5-D21A-45A3-C833-41B466A073A2}"/>
                </a:ext>
              </a:extLst>
            </p:cNvPr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92D050">
                <a:alpha val="52000"/>
              </a:srgbClr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C8D56BCB-AD51-E255-8B8D-AC132B803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10" name="TextBox 27">
              <a:extLst>
                <a:ext uri="{FF2B5EF4-FFF2-40B4-BE49-F238E27FC236}">
                  <a16:creationId xmlns:a16="http://schemas.microsoft.com/office/drawing/2014/main" id="{05D1E23B-7ACE-1787-1FB5-1BB7157CBDEF}"/>
                </a:ext>
              </a:extLst>
            </p:cNvPr>
            <p:cNvSpPr txBox="1"/>
            <p:nvPr/>
          </p:nvSpPr>
          <p:spPr>
            <a:xfrm>
              <a:off x="771768" y="4100512"/>
              <a:ext cx="7457832" cy="136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We can use </a:t>
              </a:r>
              <a:r>
                <a:rPr lang="en-US" sz="4000" i="1" dirty="0"/>
                <a:t>shall we </a:t>
              </a:r>
              <a:r>
                <a:rPr lang="en-US" sz="4000" dirty="0"/>
                <a:t>and </a:t>
              </a:r>
              <a:r>
                <a:rPr lang="en-US" sz="4000" i="1" dirty="0"/>
                <a:t>let’s</a:t>
              </a:r>
              <a:r>
                <a:rPr lang="en-US" sz="4000" dirty="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AD319A-E32F-5A1F-3163-BBB16D7C280E}"/>
              </a:ext>
            </a:extLst>
          </p:cNvPr>
          <p:cNvSpPr txBox="1"/>
          <p:nvPr/>
        </p:nvSpPr>
        <p:spPr>
          <a:xfrm>
            <a:off x="415470" y="2011159"/>
            <a:ext cx="99807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a. </a:t>
            </a:r>
            <a:r>
              <a:rPr lang="en-US" sz="4000" dirty="0">
                <a:solidFill>
                  <a:srgbClr val="242021"/>
                </a:solidFill>
              </a:rPr>
              <a:t>T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he girl shows them the way to </a:t>
            </a:r>
            <a:r>
              <a:rPr lang="en-US" sz="4000" dirty="0">
                <a:solidFill>
                  <a:srgbClr val="242021"/>
                </a:solidFill>
              </a:rPr>
              <a:t>T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an Ky House.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dirty="0">
                <a:solidFill>
                  <a:srgbClr val="242021"/>
                </a:solidFill>
              </a:rPr>
              <a:t>N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ick, Khang and Phong arrive in Hoi An.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c. </a:t>
            </a:r>
            <a:r>
              <a:rPr lang="en-US" sz="4000" dirty="0">
                <a:solidFill>
                  <a:srgbClr val="242021"/>
                </a:solidFill>
              </a:rPr>
              <a:t>N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ick, Khang and Phong decide to go to Tan Ky House.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d. </a:t>
            </a:r>
            <a:r>
              <a:rPr lang="en-US" sz="4000" dirty="0">
                <a:solidFill>
                  <a:srgbClr val="242021"/>
                </a:solidFill>
              </a:rPr>
              <a:t>N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ick, Khang and Phong get lost.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e.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Phong asks a girl how to get to </a:t>
            </a:r>
            <a:r>
              <a:rPr lang="en-US" sz="4000" dirty="0">
                <a:solidFill>
                  <a:srgbClr val="242021"/>
                </a:solidFill>
              </a:rPr>
              <a:t>T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an Ky House.</a:t>
            </a:r>
            <a:r>
              <a:rPr lang="en-US" sz="4000" dirty="0"/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042952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EF394B25-F2B7-DDBA-D2EC-855ABE950D8B}"/>
              </a:ext>
            </a:extLst>
          </p:cNvPr>
          <p:cNvSpPr txBox="1"/>
          <p:nvPr/>
        </p:nvSpPr>
        <p:spPr>
          <a:xfrm>
            <a:off x="11225688" y="3056986"/>
            <a:ext cx="47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47A69"/>
                </a:solidFill>
              </a:rPr>
              <a:t>1</a:t>
            </a: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4673A2D9-DB57-3796-BD8A-F44081835707}"/>
              </a:ext>
            </a:extLst>
          </p:cNvPr>
          <p:cNvSpPr txBox="1"/>
          <p:nvPr/>
        </p:nvSpPr>
        <p:spPr>
          <a:xfrm>
            <a:off x="11225687" y="3945154"/>
            <a:ext cx="47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47A69"/>
                </a:solidFill>
              </a:rPr>
              <a:t>2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3A1B7A49-FD65-0BD1-2A77-7084A0D3E4B3}"/>
              </a:ext>
            </a:extLst>
          </p:cNvPr>
          <p:cNvSpPr txBox="1"/>
          <p:nvPr/>
        </p:nvSpPr>
        <p:spPr>
          <a:xfrm>
            <a:off x="11225687" y="4895473"/>
            <a:ext cx="47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47A69"/>
                </a:solidFill>
              </a:rPr>
              <a:t>3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C1DEED1B-D69B-D2CF-67B0-D195535FE0E5}"/>
              </a:ext>
            </a:extLst>
          </p:cNvPr>
          <p:cNvSpPr txBox="1"/>
          <p:nvPr/>
        </p:nvSpPr>
        <p:spPr>
          <a:xfrm>
            <a:off x="11225687" y="5734409"/>
            <a:ext cx="47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47A69"/>
                </a:solidFill>
              </a:rPr>
              <a:t>4</a:t>
            </a:r>
          </a:p>
        </p:txBody>
      </p:sp>
      <p:sp>
        <p:nvSpPr>
          <p:cNvPr id="40" name="TextBox 25">
            <a:extLst>
              <a:ext uri="{FF2B5EF4-FFF2-40B4-BE49-F238E27FC236}">
                <a16:creationId xmlns:a16="http://schemas.microsoft.com/office/drawing/2014/main" id="{CBBAD3DA-8538-F4EA-99A8-6929FC6BD021}"/>
              </a:ext>
            </a:extLst>
          </p:cNvPr>
          <p:cNvSpPr txBox="1"/>
          <p:nvPr/>
        </p:nvSpPr>
        <p:spPr>
          <a:xfrm>
            <a:off x="11225688" y="2152694"/>
            <a:ext cx="47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47A69"/>
                </a:solidFill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4B52F-A986-299F-E905-D3E6A0273E3A}"/>
              </a:ext>
            </a:extLst>
          </p:cNvPr>
          <p:cNvSpPr/>
          <p:nvPr/>
        </p:nvSpPr>
        <p:spPr>
          <a:xfrm>
            <a:off x="11073432" y="2133600"/>
            <a:ext cx="722328" cy="709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6E03E-8704-2186-630A-CCF9BC962D9B}"/>
              </a:ext>
            </a:extLst>
          </p:cNvPr>
          <p:cNvSpPr/>
          <p:nvPr/>
        </p:nvSpPr>
        <p:spPr>
          <a:xfrm>
            <a:off x="11073432" y="3074034"/>
            <a:ext cx="722328" cy="709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380E5-9F13-E27D-F1B0-52E24491A4A7}"/>
              </a:ext>
            </a:extLst>
          </p:cNvPr>
          <p:cNvSpPr/>
          <p:nvPr/>
        </p:nvSpPr>
        <p:spPr>
          <a:xfrm>
            <a:off x="11073432" y="3968748"/>
            <a:ext cx="722328" cy="709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9E3FC-491E-05DB-3D44-CDC3FDA5412C}"/>
              </a:ext>
            </a:extLst>
          </p:cNvPr>
          <p:cNvSpPr/>
          <p:nvPr/>
        </p:nvSpPr>
        <p:spPr>
          <a:xfrm>
            <a:off x="11073432" y="4936353"/>
            <a:ext cx="722328" cy="709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6AA4FA-EE07-A8E1-51F1-E02D35A0F656}"/>
              </a:ext>
            </a:extLst>
          </p:cNvPr>
          <p:cNvSpPr/>
          <p:nvPr/>
        </p:nvSpPr>
        <p:spPr>
          <a:xfrm>
            <a:off x="11073432" y="5732363"/>
            <a:ext cx="722328" cy="709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61610E9F-4228-5E5C-BEC7-EE642EE97427}"/>
              </a:ext>
            </a:extLst>
          </p:cNvPr>
          <p:cNvSpPr/>
          <p:nvPr/>
        </p:nvSpPr>
        <p:spPr>
          <a:xfrm>
            <a:off x="151047" y="1977136"/>
            <a:ext cx="7369384" cy="473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Nick: </a:t>
            </a:r>
            <a:r>
              <a:rPr lang="en-US" sz="2600" spc="-100" dirty="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Let’s go to Chua </a:t>
            </a:r>
            <a:r>
              <a:rPr lang="en-US" sz="2600" spc="-100" dirty="0" err="1"/>
              <a:t>Cau</a:t>
            </a:r>
            <a:r>
              <a:rPr lang="en-US" sz="2600" spc="-1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Well, but Tan </a:t>
            </a:r>
            <a:r>
              <a:rPr lang="en-US" sz="2600" spc="-100" dirty="0" err="1"/>
              <a:t>Ky</a:t>
            </a:r>
            <a:r>
              <a:rPr lang="en-US" sz="2600" spc="-100" dirty="0"/>
              <a:t>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 &amp; </a:t>
            </a: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Nick: </a:t>
            </a:r>
            <a:r>
              <a:rPr lang="en-US" sz="2600" spc="-100" dirty="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Phong: </a:t>
            </a:r>
            <a:r>
              <a:rPr lang="en-US" sz="2600" spc="-100" dirty="0"/>
              <a:t>Wait.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24BE36C-D218-087F-5667-8D0F26D362E2}"/>
              </a:ext>
            </a:extLst>
          </p:cNvPr>
          <p:cNvSpPr/>
          <p:nvPr/>
        </p:nvSpPr>
        <p:spPr>
          <a:xfrm>
            <a:off x="7278153" y="2321697"/>
            <a:ext cx="5090414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What’s up, </a:t>
            </a:r>
            <a:r>
              <a:rPr lang="en-US" sz="2600" spc="-100" dirty="0" err="1"/>
              <a:t>Phong</a:t>
            </a:r>
            <a:r>
              <a:rPr lang="en-US" sz="26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Nick: </a:t>
            </a:r>
            <a:r>
              <a:rPr lang="en-US" sz="2600" spc="-100" dirty="0"/>
              <a:t>Look, there’s a girl. Let’s ask her.</a:t>
            </a:r>
            <a:endParaRPr lang="en-US" sz="2600" b="1" i="1" spc="-100" dirty="0"/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Excuse me? Can you tell us the way to Tan </a:t>
            </a:r>
            <a:r>
              <a:rPr lang="en-US" sz="2600" spc="-100" dirty="0" err="1"/>
              <a:t>Ky</a:t>
            </a:r>
            <a:r>
              <a:rPr lang="en-US" sz="2600" spc="-100" dirty="0"/>
              <a:t> House?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Girl: </a:t>
            </a:r>
            <a:r>
              <a:rPr lang="en-US" sz="2600" spc="-100" dirty="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, Nick &amp; </a:t>
            </a: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Thank you.</a:t>
            </a: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472EFF8E-2167-FB21-71C8-9C8ED90C5C6E}"/>
              </a:ext>
            </a:extLst>
          </p:cNvPr>
          <p:cNvCxnSpPr>
            <a:cxnSpLocks/>
          </p:cNvCxnSpPr>
          <p:nvPr/>
        </p:nvCxnSpPr>
        <p:spPr>
          <a:xfrm>
            <a:off x="10866120" y="5882640"/>
            <a:ext cx="11899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9A24AE7C-F3E7-7C7B-80A1-D77165C757E2}"/>
              </a:ext>
            </a:extLst>
          </p:cNvPr>
          <p:cNvCxnSpPr>
            <a:cxnSpLocks/>
          </p:cNvCxnSpPr>
          <p:nvPr/>
        </p:nvCxnSpPr>
        <p:spPr>
          <a:xfrm>
            <a:off x="1813560" y="5547360"/>
            <a:ext cx="17221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2181B932-A7E3-4FEE-5B43-2F644FD7D3A8}"/>
              </a:ext>
            </a:extLst>
          </p:cNvPr>
          <p:cNvCxnSpPr>
            <a:cxnSpLocks/>
          </p:cNvCxnSpPr>
          <p:nvPr/>
        </p:nvCxnSpPr>
        <p:spPr>
          <a:xfrm>
            <a:off x="4785360" y="5547360"/>
            <a:ext cx="1097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">
            <a:extLst>
              <a:ext uri="{FF2B5EF4-FFF2-40B4-BE49-F238E27FC236}">
                <a16:creationId xmlns:a16="http://schemas.microsoft.com/office/drawing/2014/main" id="{9112B1AE-93C1-E942-5E3E-8754AA92BAD8}"/>
              </a:ext>
            </a:extLst>
          </p:cNvPr>
          <p:cNvCxnSpPr>
            <a:cxnSpLocks/>
          </p:cNvCxnSpPr>
          <p:nvPr/>
        </p:nvCxnSpPr>
        <p:spPr>
          <a:xfrm>
            <a:off x="8625840" y="5364480"/>
            <a:ext cx="13868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0">
            <a:extLst>
              <a:ext uri="{FF2B5EF4-FFF2-40B4-BE49-F238E27FC236}">
                <a16:creationId xmlns:a16="http://schemas.microsoft.com/office/drawing/2014/main" id="{C02DF431-5BD9-C010-2F5A-9AFEDC4390EE}"/>
              </a:ext>
            </a:extLst>
          </p:cNvPr>
          <p:cNvCxnSpPr>
            <a:cxnSpLocks/>
          </p:cNvCxnSpPr>
          <p:nvPr/>
        </p:nvCxnSpPr>
        <p:spPr>
          <a:xfrm>
            <a:off x="10073640" y="5364480"/>
            <a:ext cx="20434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0">
            <a:extLst>
              <a:ext uri="{FF2B5EF4-FFF2-40B4-BE49-F238E27FC236}">
                <a16:creationId xmlns:a16="http://schemas.microsoft.com/office/drawing/2014/main" id="{32D0CED5-B6E9-8929-0B4F-3396111617CA}"/>
              </a:ext>
            </a:extLst>
          </p:cNvPr>
          <p:cNvCxnSpPr>
            <a:cxnSpLocks/>
          </p:cNvCxnSpPr>
          <p:nvPr/>
        </p:nvCxnSpPr>
        <p:spPr>
          <a:xfrm>
            <a:off x="7278153" y="5882640"/>
            <a:ext cx="235352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038EAB-15C5-798B-E41F-71011BF77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62" y="1190172"/>
            <a:ext cx="8680115" cy="55226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7C1EF406-CA56-161B-454E-BBFD63CD200E}"/>
              </a:ext>
            </a:extLst>
          </p:cNvPr>
          <p:cNvSpPr txBox="1"/>
          <p:nvPr/>
        </p:nvSpPr>
        <p:spPr>
          <a:xfrm>
            <a:off x="3161634" y="232419"/>
            <a:ext cx="8747687" cy="523220"/>
          </a:xfrm>
          <a:prstGeom prst="rect">
            <a:avLst/>
          </a:prstGeom>
          <a:solidFill>
            <a:srgbClr val="0EAAAE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* Now match these directions with the diagrams below.</a:t>
            </a:r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716D8867-CECE-F36B-0C86-F907CE0CA4AA}"/>
              </a:ext>
            </a:extLst>
          </p:cNvPr>
          <p:cNvSpPr txBox="1"/>
          <p:nvPr/>
        </p:nvSpPr>
        <p:spPr>
          <a:xfrm>
            <a:off x="5154500" y="1429633"/>
            <a:ext cx="181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id="{C50E4499-D84E-0F3B-F717-9D3F5A7FB1BB}"/>
              </a:ext>
            </a:extLst>
          </p:cNvPr>
          <p:cNvSpPr txBox="1"/>
          <p:nvPr/>
        </p:nvSpPr>
        <p:spPr>
          <a:xfrm>
            <a:off x="1837223" y="3193241"/>
            <a:ext cx="298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22D5F083-BF9F-5AD5-B11E-8EF2730F0E1B}"/>
              </a:ext>
            </a:extLst>
          </p:cNvPr>
          <p:cNvSpPr txBox="1"/>
          <p:nvPr/>
        </p:nvSpPr>
        <p:spPr>
          <a:xfrm>
            <a:off x="10305319" y="1669747"/>
            <a:ext cx="1483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240F1E59-CF26-A782-BFD1-AA509D9F7396}"/>
              </a:ext>
            </a:extLst>
          </p:cNvPr>
          <p:cNvSpPr txBox="1"/>
          <p:nvPr/>
        </p:nvSpPr>
        <p:spPr>
          <a:xfrm>
            <a:off x="2366715" y="4208539"/>
            <a:ext cx="1925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</a:p>
        </p:txBody>
      </p:sp>
      <p:sp>
        <p:nvSpPr>
          <p:cNvPr id="46" name="TextBox 30">
            <a:extLst>
              <a:ext uri="{FF2B5EF4-FFF2-40B4-BE49-F238E27FC236}">
                <a16:creationId xmlns:a16="http://schemas.microsoft.com/office/drawing/2014/main" id="{61DDBDA5-570C-29B2-A6A9-8903D679A7EC}"/>
              </a:ext>
            </a:extLst>
          </p:cNvPr>
          <p:cNvSpPr txBox="1"/>
          <p:nvPr/>
        </p:nvSpPr>
        <p:spPr>
          <a:xfrm>
            <a:off x="5154500" y="6040806"/>
            <a:ext cx="217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go straight</a:t>
            </a:r>
          </a:p>
        </p:txBody>
      </p:sp>
    </p:spTree>
    <p:extLst>
      <p:ext uri="{BB962C8B-B14F-4D97-AF65-F5344CB8AC3E}">
        <p14:creationId xmlns:p14="http://schemas.microsoft.com/office/powerpoint/2010/main" val="29508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3052398" y="1316634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63" y="1288861"/>
            <a:ext cx="1858736" cy="543323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AFB1D601-169A-5D69-F80C-676F40807355}"/>
              </a:ext>
            </a:extLst>
          </p:cNvPr>
          <p:cNvSpPr txBox="1"/>
          <p:nvPr/>
        </p:nvSpPr>
        <p:spPr>
          <a:xfrm>
            <a:off x="199398" y="1984545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Example: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199398" y="2569320"/>
            <a:ext cx="4800592" cy="37093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No, try again.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38ADB-CA7A-A42B-6B6D-CF5275B71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990" y="1832184"/>
            <a:ext cx="7117080" cy="49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the unit topic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60" y="162669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2464220"/>
            <a:ext cx="6738923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Start preparing for the Project in Lesson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25" y="2010115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4DDA52ED-8A99-85A6-5726-90068B91B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61" y="3063294"/>
            <a:ext cx="4606011" cy="35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180963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983201" y="2740129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Lost in the old town!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08307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0149" y="3325250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26063" y="4761806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23415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Chitchatting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7597" y="201524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Vocabulary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2836361"/>
            <a:ext cx="5755112" cy="17240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Find the sentences.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Put the actions in order.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Find and underline the directions.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4757747"/>
            <a:ext cx="5743692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Game: Find places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67392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08106" y="2391878"/>
            <a:ext cx="807474" cy="93337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426063" y="3625974"/>
            <a:ext cx="917957" cy="113583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747233"/>
            <a:ext cx="2013079" cy="66857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675701" y="5062529"/>
            <a:ext cx="750363" cy="68470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66746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553799" y="2790374"/>
            <a:ext cx="600788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1.Do you know where it is? </a:t>
            </a:r>
          </a:p>
          <a:p>
            <a:r>
              <a:rPr lang="en-US" sz="4000" dirty="0"/>
              <a:t>2. Have you ever been to Hoi An?</a:t>
            </a:r>
          </a:p>
          <a:p>
            <a:r>
              <a:rPr lang="en-US" sz="4000" dirty="0"/>
              <a:t>3. Do you remember anything special in Hoi 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01384" y="1252214"/>
            <a:ext cx="5682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Look at the pictures and 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CHIT-CHATTING</a:t>
            </a:r>
          </a:p>
        </p:txBody>
      </p:sp>
      <p:pic>
        <p:nvPicPr>
          <p:cNvPr id="6" name="image9.jpg">
            <a:extLst>
              <a:ext uri="{FF2B5EF4-FFF2-40B4-BE49-F238E27FC236}">
                <a16:creationId xmlns:a16="http://schemas.microsoft.com/office/drawing/2014/main" id="{18C13C19-6E07-9E36-7DCA-AB9C4C8CFD6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2721" y="1197365"/>
            <a:ext cx="4301755" cy="2713443"/>
          </a:xfrm>
          <a:prstGeom prst="rect">
            <a:avLst/>
          </a:prstGeom>
          <a:ln/>
        </p:spPr>
      </p:pic>
      <p:pic>
        <p:nvPicPr>
          <p:cNvPr id="7" name="image10.jpg">
            <a:extLst>
              <a:ext uri="{FF2B5EF4-FFF2-40B4-BE49-F238E27FC236}">
                <a16:creationId xmlns:a16="http://schemas.microsoft.com/office/drawing/2014/main" id="{DE779F6C-C69D-F153-ADA2-01259606227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31456" y="4004783"/>
            <a:ext cx="4313020" cy="271344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96790" y="2644412"/>
            <a:ext cx="9635860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	</a:t>
            </a:r>
            <a:r>
              <a:rPr lang="en-US" sz="8000" b="1" dirty="0" err="1">
                <a:solidFill>
                  <a:srgbClr val="AD4F0F"/>
                </a:solidFill>
              </a:rPr>
              <a:t>neighbourhood</a:t>
            </a:r>
            <a:r>
              <a:rPr lang="en-US" sz="8000" b="1" dirty="0">
                <a:solidFill>
                  <a:srgbClr val="AD4F0F"/>
                </a:solidFill>
              </a:rPr>
              <a:t>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7614" y="5121848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r>
              <a:rPr lang="en-US" sz="4800" dirty="0"/>
              <a:t> </a:t>
            </a:r>
            <a:r>
              <a:rPr lang="en-US" sz="4800" dirty="0" err="1"/>
              <a:t>lân</a:t>
            </a:r>
            <a:r>
              <a:rPr lang="en-US" sz="4800" dirty="0"/>
              <a:t> </a:t>
            </a:r>
            <a:r>
              <a:rPr lang="en-US" sz="4800" dirty="0" err="1"/>
              <a:t>cận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4510384" y="3985608"/>
            <a:ext cx="3384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neɪbəhʊd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AA783A8-1740-91C8-4139-6CD9B69EDB1C}"/>
              </a:ext>
            </a:extLst>
          </p:cNvPr>
          <p:cNvSpPr txBox="1"/>
          <p:nvPr/>
        </p:nvSpPr>
        <p:spPr>
          <a:xfrm>
            <a:off x="856368" y="1444083"/>
            <a:ext cx="104945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It’s the area surrounding a particular place</a:t>
            </a:r>
            <a:r>
              <a:rPr lang="en-US" sz="4000" b="0" i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. </a:t>
            </a:r>
            <a:endParaRPr lang="en-US" sz="4000" b="0" i="0" smtClean="0">
              <a:solidFill>
                <a:srgbClr val="C00000"/>
              </a:solidFill>
              <a:effectLst/>
              <a:latin typeface="Arial Rounded MT Bold" panose="020F0704030504030204" pitchFamily="34" charset="0"/>
            </a:endParaRPr>
          </a:p>
          <a:p>
            <a:pPr algn="ctr"/>
            <a:r>
              <a:rPr lang="en-US" sz="400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What 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is it?</a:t>
            </a:r>
            <a:endParaRPr lang="vi-VN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96790" y="2644412"/>
            <a:ext cx="9635860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to </a:t>
            </a:r>
            <a:r>
              <a:rPr lang="en-US" sz="8000" b="1" smtClean="0">
                <a:solidFill>
                  <a:srgbClr val="AD4F0F"/>
                </a:solidFill>
              </a:rPr>
              <a:t>be lost/get </a:t>
            </a:r>
            <a:r>
              <a:rPr lang="en-US" sz="8000" b="1" dirty="0">
                <a:solidFill>
                  <a:srgbClr val="AD4F0F"/>
                </a:solidFill>
              </a:rPr>
              <a:t>lost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6340" y="5310249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lạc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3160285" y="4109920"/>
            <a:ext cx="5708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bɪ lɒst /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/get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lɒst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AA783A8-1740-91C8-4139-6CD9B69EDB1C}"/>
              </a:ext>
            </a:extLst>
          </p:cNvPr>
          <p:cNvSpPr txBox="1"/>
          <p:nvPr/>
        </p:nvSpPr>
        <p:spPr>
          <a:xfrm>
            <a:off x="856368" y="1444083"/>
            <a:ext cx="104945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You go to the new town and you do not know how to get back. 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It means you …</a:t>
            </a:r>
            <a:endParaRPr lang="vi-VN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605712"/>
              </p:ext>
            </p:extLst>
          </p:nvPr>
        </p:nvGraphicFramePr>
        <p:xfrm>
          <a:off x="365760" y="1752600"/>
          <a:ext cx="11490960" cy="40995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3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93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23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neighbourhood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neɪbəhʊd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vực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lân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cận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23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to be/get lost 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</a:t>
                      </a:r>
                      <a:r>
                        <a:rPr lang="en-US" sz="4000" b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40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bɪ lɒst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/get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lɒst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lạc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B32FDB4-1932-CD07-1605-9A3F6B412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86" y="980490"/>
            <a:ext cx="8913493" cy="5181476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0EFB68CD-855A-F970-C1E3-D4E55A1ABB96}"/>
              </a:ext>
            </a:extLst>
          </p:cNvPr>
          <p:cNvSpPr txBox="1"/>
          <p:nvPr/>
        </p:nvSpPr>
        <p:spPr>
          <a:xfrm>
            <a:off x="269921" y="1411157"/>
            <a:ext cx="4566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Lost in the old town!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D2A7FD-5E00-137E-134F-739FAEB41AC6}"/>
              </a:ext>
            </a:extLst>
          </p:cNvPr>
          <p:cNvSpPr/>
          <p:nvPr/>
        </p:nvSpPr>
        <p:spPr>
          <a:xfrm>
            <a:off x="266579" y="3949958"/>
            <a:ext cx="83826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000000"/>
                </a:solidFill>
                <a:ea typeface="Times New Roman"/>
                <a:cs typeface="Calibri"/>
              </a:rPr>
              <a:t>1. What are Nick, Phong and Khang doing?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000000"/>
                </a:solidFill>
                <a:ea typeface="Times New Roman"/>
                <a:cs typeface="Calibri"/>
              </a:rPr>
              <a:t>2. Where are they? 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000000"/>
                </a:solidFill>
                <a:ea typeface="Times New Roman"/>
                <a:cs typeface="Calibri"/>
              </a:rPr>
              <a:t>3. What might be happening to them?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000000"/>
                </a:solidFill>
                <a:ea typeface="Times New Roman"/>
                <a:cs typeface="Calibri"/>
              </a:rPr>
              <a:t>4. Have you ever got lost?</a:t>
            </a: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000000"/>
                </a:solidFill>
                <a:ea typeface="Times New Roman"/>
                <a:cs typeface="Calibri"/>
              </a:rPr>
              <a:t>5. How did you feel? What did you do?</a:t>
            </a:r>
          </a:p>
        </p:txBody>
      </p:sp>
      <p:pic>
        <p:nvPicPr>
          <p:cNvPr id="3" name="B1_23">
            <a:hlinkClick r:id="" action="ppaction://media"/>
            <a:extLst>
              <a:ext uri="{FF2B5EF4-FFF2-40B4-BE49-F238E27FC236}">
                <a16:creationId xmlns:a16="http://schemas.microsoft.com/office/drawing/2014/main" id="{B3C2C8A5-82A0-8E1D-0F87-526585DBC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8617" y="2284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Find in the conversation the sentences used to make suggestions.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19" y="11163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F4169C56-A3FD-2D0B-6730-05D2ACDF7847}"/>
              </a:ext>
            </a:extLst>
          </p:cNvPr>
          <p:cNvSpPr/>
          <p:nvPr/>
        </p:nvSpPr>
        <p:spPr>
          <a:xfrm>
            <a:off x="151047" y="1977136"/>
            <a:ext cx="7369384" cy="473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Nick: </a:t>
            </a:r>
            <a:r>
              <a:rPr lang="en-US" sz="2600" spc="-100" dirty="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Let’s go to Chua </a:t>
            </a:r>
            <a:r>
              <a:rPr lang="en-US" sz="2600" spc="-100" dirty="0" err="1"/>
              <a:t>Cau</a:t>
            </a:r>
            <a:r>
              <a:rPr lang="en-US" sz="2600" spc="-1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Well, but Tan </a:t>
            </a:r>
            <a:r>
              <a:rPr lang="en-US" sz="2600" spc="-100" dirty="0" err="1"/>
              <a:t>Ky</a:t>
            </a:r>
            <a:r>
              <a:rPr lang="en-US" sz="2600" spc="-100" dirty="0"/>
              <a:t>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 &amp; </a:t>
            </a: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Nick: </a:t>
            </a:r>
            <a:r>
              <a:rPr lang="en-US" sz="2600" spc="-100" dirty="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Phong: </a:t>
            </a:r>
            <a:r>
              <a:rPr lang="en-US" sz="2600" spc="-100" dirty="0"/>
              <a:t>Wait.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02667CB8-0ADD-DFBE-561B-BE30206687E0}"/>
              </a:ext>
            </a:extLst>
          </p:cNvPr>
          <p:cNvSpPr/>
          <p:nvPr/>
        </p:nvSpPr>
        <p:spPr>
          <a:xfrm>
            <a:off x="7278153" y="2321697"/>
            <a:ext cx="5090414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What’s up, </a:t>
            </a:r>
            <a:r>
              <a:rPr lang="en-US" sz="2600" spc="-100" dirty="0" err="1"/>
              <a:t>Phong</a:t>
            </a:r>
            <a:r>
              <a:rPr lang="en-US" sz="26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Nick: </a:t>
            </a:r>
            <a:r>
              <a:rPr lang="en-US" sz="2600" spc="-100" dirty="0"/>
              <a:t>Look, there’s a girl. Let’s ask her.</a:t>
            </a:r>
            <a:endParaRPr lang="en-US" sz="2600" b="1" i="1" spc="-100" dirty="0"/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: </a:t>
            </a:r>
            <a:r>
              <a:rPr lang="en-US" sz="2600" spc="-100" dirty="0"/>
              <a:t>Excuse me? Can you tell us the way to Tan </a:t>
            </a:r>
            <a:r>
              <a:rPr lang="en-US" sz="2600" spc="-100" dirty="0" err="1"/>
              <a:t>Ky</a:t>
            </a:r>
            <a:r>
              <a:rPr lang="en-US" sz="2600" spc="-100" dirty="0"/>
              <a:t> House?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/>
              <a:t>Girl: </a:t>
            </a:r>
            <a:r>
              <a:rPr lang="en-US" sz="2600" spc="-100" dirty="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600" b="1" i="1" spc="-100" dirty="0" err="1"/>
              <a:t>Phong</a:t>
            </a:r>
            <a:r>
              <a:rPr lang="en-US" sz="2600" b="1" i="1" spc="-100" dirty="0"/>
              <a:t>, Nick &amp; </a:t>
            </a:r>
            <a:r>
              <a:rPr lang="en-US" sz="2600" b="1" i="1" spc="-100" dirty="0" err="1"/>
              <a:t>Khang</a:t>
            </a:r>
            <a:r>
              <a:rPr lang="en-US" sz="2600" b="1" i="1" spc="-100" dirty="0"/>
              <a:t>: </a:t>
            </a:r>
            <a:r>
              <a:rPr lang="en-US" sz="2600" spc="-100" dirty="0"/>
              <a:t>Thank you.</a:t>
            </a:r>
          </a:p>
        </p:txBody>
      </p:sp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048D5563-095A-DE90-D028-F187303B24BB}"/>
              </a:ext>
            </a:extLst>
          </p:cNvPr>
          <p:cNvCxnSpPr>
            <a:cxnSpLocks/>
          </p:cNvCxnSpPr>
          <p:nvPr/>
        </p:nvCxnSpPr>
        <p:spPr>
          <a:xfrm>
            <a:off x="1160083" y="3505200"/>
            <a:ext cx="26756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2EB8E3AD-3078-A987-F31D-9B83C01F992E}"/>
              </a:ext>
            </a:extLst>
          </p:cNvPr>
          <p:cNvCxnSpPr/>
          <p:nvPr/>
        </p:nvCxnSpPr>
        <p:spPr>
          <a:xfrm>
            <a:off x="5128516" y="3994284"/>
            <a:ext cx="21031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D7CE27D0-B52B-144C-C234-13FE8FE1AFAF}"/>
              </a:ext>
            </a:extLst>
          </p:cNvPr>
          <p:cNvCxnSpPr>
            <a:cxnSpLocks/>
          </p:cNvCxnSpPr>
          <p:nvPr/>
        </p:nvCxnSpPr>
        <p:spPr>
          <a:xfrm>
            <a:off x="862869" y="6063430"/>
            <a:ext cx="16045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6">
            <a:extLst>
              <a:ext uri="{FF2B5EF4-FFF2-40B4-BE49-F238E27FC236}">
                <a16:creationId xmlns:a16="http://schemas.microsoft.com/office/drawing/2014/main" id="{01D3E050-C11B-B351-68C4-A88BB435B6FF}"/>
              </a:ext>
            </a:extLst>
          </p:cNvPr>
          <p:cNvCxnSpPr>
            <a:cxnSpLocks/>
          </p:cNvCxnSpPr>
          <p:nvPr/>
        </p:nvCxnSpPr>
        <p:spPr>
          <a:xfrm>
            <a:off x="10366779" y="3818862"/>
            <a:ext cx="145946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3632</TotalTime>
  <Words>847</Words>
  <PresentationFormat>Widescreen</PresentationFormat>
  <Paragraphs>152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Adobe Gothic Std B</vt:lpstr>
      <vt:lpstr>Arial Rounded MT Bold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2023-11-02T03:55:44Z</dcterms:modified>
</cp:coreProperties>
</file>