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6" roundtripDataSignature="AMtx7mg5iQZck7y28dtOjj3t/J/wkXMJ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4" name="Google Shape;24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2" name="Google Shape;25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8f946cc9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8f946cc9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b8f946cc9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89" name="Google Shape;89;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t/>
            </a:r>
            <a:endParaRPr/>
          </a:p>
        </p:txBody>
      </p:sp>
      <p:pic>
        <p:nvPicPr>
          <p:cNvPr descr="_baodaklak.jpg" id="90" name="Google Shape;90;p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1" name="Google Shape;91;p1"/>
          <p:cNvSpPr/>
          <p:nvPr/>
        </p:nvSpPr>
        <p:spPr>
          <a:xfrm>
            <a:off x="0" y="3786190"/>
            <a:ext cx="9144000" cy="307181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0000"/>
                </a:solidFill>
                <a:latin typeface="Times New Roman"/>
                <a:ea typeface="Times New Roman"/>
                <a:cs typeface="Times New Roman"/>
                <a:sym typeface="Times New Roman"/>
              </a:rPr>
              <a:t>CHÀO MỪNG QUÝ THẦY CÔ ĐẾN DỰ GIỜ VỚI LỚP 12A2</a:t>
            </a:r>
            <a:endParaRPr b="1" i="0" sz="5400" u="none" cap="none" strike="noStrike">
              <a:solidFill>
                <a:srgbClr val="FF0000"/>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46" name="Google Shape;146;p9"/>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47" name="Google Shape;147;p9"/>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pic>
        <p:nvPicPr>
          <p:cNvPr descr="Digit 120" id="148" name="Google Shape;148;p9"/>
          <p:cNvPicPr preferRelativeResize="0"/>
          <p:nvPr/>
        </p:nvPicPr>
        <p:blipFill rotWithShape="1">
          <a:blip r:embed="rId4">
            <a:alphaModFix/>
          </a:blip>
          <a:srcRect b="0" l="0" r="0" t="0"/>
          <a:stretch/>
        </p:blipFill>
        <p:spPr>
          <a:xfrm>
            <a:off x="1358348" y="3962400"/>
            <a:ext cx="6400800" cy="2895600"/>
          </a:xfrm>
          <a:prstGeom prst="rect">
            <a:avLst/>
          </a:prstGeom>
          <a:noFill/>
          <a:ln>
            <a:noFill/>
          </a:ln>
        </p:spPr>
      </p:pic>
      <p:sp>
        <p:nvSpPr>
          <p:cNvPr id="149" name="Google Shape;149;p9"/>
          <p:cNvSpPr/>
          <p:nvPr/>
        </p:nvSpPr>
        <p:spPr>
          <a:xfrm>
            <a:off x="1752600" y="1828800"/>
            <a:ext cx="5486400" cy="2133600"/>
          </a:xfrm>
          <a:prstGeom prst="irregularSeal1">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NHÓM 1</a:t>
            </a:r>
            <a:endParaRPr b="0" i="0" sz="4000" u="none" cap="none" strike="noStrike">
              <a:solidFill>
                <a:schemeClr val="dk1"/>
              </a:solidFill>
              <a:latin typeface="Times New Roman"/>
              <a:ea typeface="Times New Roman"/>
              <a:cs typeface="Times New Roman"/>
              <a:sym typeface="Times New Roman"/>
            </a:endParaRPr>
          </a:p>
        </p:txBody>
      </p:sp>
      <p:sp>
        <p:nvSpPr>
          <p:cNvPr id="150" name="Google Shape;150;p9"/>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a:t>
            </a:r>
            <a:endParaRPr b="1" i="0" sz="32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23000"/>
                                  </p:stCondLst>
                                  <p:childTnLst>
                                    <p:animEffect filter="fade" transition="out">
                                      <p:cBhvr>
                                        <p:cTn dur="1000"/>
                                        <p:tgtEl>
                                          <p:spTgt spid="148"/>
                                        </p:tgtEl>
                                      </p:cBhvr>
                                    </p:animEffect>
                                    <p:set>
                                      <p:cBhvr>
                                        <p:cTn dur="1" fill="hold">
                                          <p:stCondLst>
                                            <p:cond delay="100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56" name="Google Shape;156;p10"/>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57" name="Google Shape;157;p10"/>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58" name="Google Shape;158;p10"/>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a:t>
            </a:r>
            <a:endParaRPr b="1" i="0" sz="3200" u="none" cap="none" strike="noStrike">
              <a:solidFill>
                <a:srgbClr val="0000CC"/>
              </a:solidFill>
              <a:latin typeface="Times New Roman"/>
              <a:ea typeface="Times New Roman"/>
              <a:cs typeface="Times New Roman"/>
              <a:sym typeface="Times New Roman"/>
            </a:endParaRPr>
          </a:p>
        </p:txBody>
      </p:sp>
      <p:sp>
        <p:nvSpPr>
          <p:cNvPr id="159" name="Google Shape;159;p10"/>
          <p:cNvSpPr txBox="1"/>
          <p:nvPr/>
        </p:nvSpPr>
        <p:spPr>
          <a:xfrm>
            <a:off x="13855" y="1229972"/>
            <a:ext cx="9144000" cy="5016758"/>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Tên thật: Nguyễn Văn Báu (1932), quê: Quảng Nam.</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Bút danh: Nguyên Ngọc, Nguyễn Trung Thành.</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Là nhà văn quân đội gắn bó và viết hay nhất về Tây Nguyên.</a:t>
            </a:r>
            <a:endParaRPr b="0" i="0" sz="3200" u="none" cap="none" strike="noStrike">
              <a:solidFill>
                <a:schemeClr val="dk1"/>
              </a:solidFill>
              <a:latin typeface="Times New Roman"/>
              <a:ea typeface="Times New Roman"/>
              <a:cs typeface="Times New Roman"/>
              <a:sym typeface="Times New Roman"/>
            </a:endParaRPr>
          </a:p>
          <a:p>
            <a:pPr indent="-571500" lvl="0" marL="571500" marR="0" rtl="0" algn="l">
              <a:lnSpc>
                <a:spcPct val="100000"/>
              </a:lnSpc>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Phong cách nghệ thuật: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Viết về những vấn đề hệ trọng của dân tộc.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Nhân vật: người anh hùng kết tinh phẩm chất của dân tộc.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Times New Roman"/>
                <a:ea typeface="Times New Roman"/>
                <a:cs typeface="Times New Roman"/>
                <a:sym typeface="Times New Roman"/>
              </a:rPr>
              <a:t>+ Đậm chất sử thi.</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10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1000"/>
                                        <p:tgtEl>
                                          <p:spTgt spid="15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65" name="Google Shape;165;p11"/>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66" name="Google Shape;166;p11"/>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67" name="Google Shape;167;p11"/>
          <p:cNvSpPr/>
          <p:nvPr/>
        </p:nvSpPr>
        <p:spPr>
          <a:xfrm>
            <a:off x="-26504" y="1229972"/>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2. TÁC PHẨM</a:t>
            </a:r>
            <a:endParaRPr b="1" i="0" sz="3200" u="none" cap="none" strike="noStrike">
              <a:solidFill>
                <a:srgbClr val="0000CC"/>
              </a:solidFill>
              <a:latin typeface="Times New Roman"/>
              <a:ea typeface="Times New Roman"/>
              <a:cs typeface="Times New Roman"/>
              <a:sym typeface="Times New Roman"/>
            </a:endParaRPr>
          </a:p>
        </p:txBody>
      </p:sp>
      <p:sp>
        <p:nvSpPr>
          <p:cNvPr id="168" name="Google Shape;168;p11"/>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a:t>
            </a:r>
            <a:endParaRPr b="1" i="0" sz="3200" u="none" cap="none" strike="noStrike">
              <a:solidFill>
                <a:srgbClr val="0000CC"/>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74" name="Google Shape;174;p12"/>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75" name="Google Shape;175;p12"/>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76" name="Google Shape;176;p12"/>
          <p:cNvSpPr/>
          <p:nvPr/>
        </p:nvSpPr>
        <p:spPr>
          <a:xfrm>
            <a:off x="-26504" y="1229972"/>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2. TÁC PHẨM</a:t>
            </a:r>
            <a:endParaRPr b="1" i="0" sz="3200" u="none" cap="none" strike="noStrike">
              <a:solidFill>
                <a:srgbClr val="0000CC"/>
              </a:solidFill>
              <a:latin typeface="Times New Roman"/>
              <a:ea typeface="Times New Roman"/>
              <a:cs typeface="Times New Roman"/>
              <a:sym typeface="Times New Roman"/>
            </a:endParaRPr>
          </a:p>
        </p:txBody>
      </p:sp>
      <p:pic>
        <p:nvPicPr>
          <p:cNvPr descr="Digit 120" id="177" name="Google Shape;177;p12"/>
          <p:cNvPicPr preferRelativeResize="0"/>
          <p:nvPr/>
        </p:nvPicPr>
        <p:blipFill rotWithShape="1">
          <a:blip r:embed="rId4">
            <a:alphaModFix/>
          </a:blip>
          <a:srcRect b="0" l="0" r="0" t="0"/>
          <a:stretch/>
        </p:blipFill>
        <p:spPr>
          <a:xfrm>
            <a:off x="1358348" y="3962400"/>
            <a:ext cx="6400800" cy="2895600"/>
          </a:xfrm>
          <a:prstGeom prst="rect">
            <a:avLst/>
          </a:prstGeom>
          <a:noFill/>
          <a:ln>
            <a:noFill/>
          </a:ln>
        </p:spPr>
      </p:pic>
      <p:sp>
        <p:nvSpPr>
          <p:cNvPr id="178" name="Google Shape;178;p12"/>
          <p:cNvSpPr/>
          <p:nvPr/>
        </p:nvSpPr>
        <p:spPr>
          <a:xfrm>
            <a:off x="1752600" y="1828800"/>
            <a:ext cx="5486400" cy="2133600"/>
          </a:xfrm>
          <a:prstGeom prst="irregularSeal1">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NHÓM 2</a:t>
            </a:r>
            <a:endParaRPr b="0" i="0" sz="4000" u="none" cap="none" strike="noStrike">
              <a:solidFill>
                <a:schemeClr val="dk1"/>
              </a:solidFill>
              <a:latin typeface="Times New Roman"/>
              <a:ea typeface="Times New Roman"/>
              <a:cs typeface="Times New Roman"/>
              <a:sym typeface="Times New Roman"/>
            </a:endParaRPr>
          </a:p>
        </p:txBody>
      </p:sp>
      <p:sp>
        <p:nvSpPr>
          <p:cNvPr id="179" name="Google Shape;179;p12"/>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a:t>
            </a:r>
            <a:endParaRPr b="1" i="0" sz="32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23000"/>
                                  </p:stCondLst>
                                  <p:childTnLst>
                                    <p:animEffect filter="fade" transition="out">
                                      <p:cBhvr>
                                        <p:cTn dur="1000"/>
                                        <p:tgtEl>
                                          <p:spTgt spid="177"/>
                                        </p:tgtEl>
                                      </p:cBhvr>
                                    </p:animEffect>
                                    <p:set>
                                      <p:cBhvr>
                                        <p:cTn dur="1" fill="hold">
                                          <p:stCondLst>
                                            <p:cond delay="1000"/>
                                          </p:stCondLst>
                                        </p:cTn>
                                        <p:tgtEl>
                                          <p:spTgt spid="1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85" name="Google Shape;185;p13"/>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86" name="Google Shape;186;p13"/>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87" name="Google Shape;187;p13"/>
          <p:cNvSpPr/>
          <p:nvPr/>
        </p:nvSpPr>
        <p:spPr>
          <a:xfrm>
            <a:off x="-26504" y="1229972"/>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2. TÁC PHẨM</a:t>
            </a:r>
            <a:endParaRPr b="1" i="0" sz="3200" u="none" cap="none" strike="noStrike">
              <a:solidFill>
                <a:srgbClr val="0000CC"/>
              </a:solidFill>
              <a:latin typeface="Times New Roman"/>
              <a:ea typeface="Times New Roman"/>
              <a:cs typeface="Times New Roman"/>
              <a:sym typeface="Times New Roman"/>
            </a:endParaRPr>
          </a:p>
        </p:txBody>
      </p:sp>
      <p:sp>
        <p:nvSpPr>
          <p:cNvPr id="188" name="Google Shape;188;p13"/>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 NGUYỄN TRUNG THÀNH</a:t>
            </a:r>
            <a:endParaRPr b="1" i="0" sz="3200" u="none" cap="none" strike="noStrike">
              <a:solidFill>
                <a:srgbClr val="0000CC"/>
              </a:solidFill>
              <a:latin typeface="Times New Roman"/>
              <a:ea typeface="Times New Roman"/>
              <a:cs typeface="Times New Roman"/>
              <a:sym typeface="Times New Roman"/>
            </a:endParaRPr>
          </a:p>
        </p:txBody>
      </p:sp>
      <p:sp>
        <p:nvSpPr>
          <p:cNvPr id="189" name="Google Shape;189;p13"/>
          <p:cNvSpPr txBox="1"/>
          <p:nvPr/>
        </p:nvSpPr>
        <p:spPr>
          <a:xfrm>
            <a:off x="0" y="1814747"/>
            <a:ext cx="9144000" cy="452431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3600"/>
              <a:buFont typeface="Times New Roman"/>
              <a:buAutoNum type="alphaLcPeriod"/>
            </a:pPr>
            <a:r>
              <a:rPr b="0" i="0" lang="en-US" sz="3600" u="none" cap="none" strike="noStrike">
                <a:solidFill>
                  <a:schemeClr val="dk1"/>
                </a:solidFill>
                <a:latin typeface="Times New Roman"/>
                <a:ea typeface="Times New Roman"/>
                <a:cs typeface="Times New Roman"/>
                <a:sym typeface="Times New Roman"/>
              </a:rPr>
              <a:t>Hoàn cảnh sáng tác</a:t>
            </a:r>
            <a:endParaRPr b="0" i="0" sz="36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Năm 1965, Mĩ đổ quân vào miền Nam Việt Nam -&gt; chiến tranh cục bộ.</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Sự nổi dậy của buôn làng Tây Nguyên trong thời kì Đồng Khởi.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b. Chủ đề: </a:t>
            </a:r>
            <a:r>
              <a:rPr b="0" i="1" lang="en-US" sz="3600" u="none" cap="none" strike="noStrike">
                <a:solidFill>
                  <a:srgbClr val="FF0000"/>
                </a:solidFill>
                <a:latin typeface="Times New Roman"/>
                <a:ea typeface="Times New Roman"/>
                <a:cs typeface="Times New Roman"/>
                <a:sym typeface="Times New Roman"/>
              </a:rPr>
              <a:t>Chỉ có con đường đấu tranh cách mạng mới có thể bảo vệ đất nước và nhân dân.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c. Tóm tắt</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500"/>
                                        <p:tgtEl>
                                          <p:spTgt spid="1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500"/>
                                        <p:tgtEl>
                                          <p:spTgt spid="1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95" name="Google Shape;195;p14"/>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96" name="Google Shape;196;p14"/>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97" name="Google Shape;197;p14"/>
          <p:cNvSpPr/>
          <p:nvPr/>
        </p:nvSpPr>
        <p:spPr>
          <a:xfrm>
            <a:off x="0" y="1108835"/>
            <a:ext cx="7000924" cy="52322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CC"/>
                </a:solidFill>
                <a:latin typeface="Times New Roman"/>
                <a:ea typeface="Times New Roman"/>
                <a:cs typeface="Times New Roman"/>
                <a:sym typeface="Times New Roman"/>
              </a:rPr>
              <a:t>2. TÁC PHẨM</a:t>
            </a:r>
            <a:endParaRPr b="1" i="0" sz="2800" u="none" cap="none" strike="noStrike">
              <a:solidFill>
                <a:srgbClr val="0000CC"/>
              </a:solidFill>
              <a:latin typeface="Times New Roman"/>
              <a:ea typeface="Times New Roman"/>
              <a:cs typeface="Times New Roman"/>
              <a:sym typeface="Times New Roman"/>
            </a:endParaRPr>
          </a:p>
        </p:txBody>
      </p:sp>
      <p:sp>
        <p:nvSpPr>
          <p:cNvPr id="198" name="Google Shape;198;p14"/>
          <p:cNvSpPr/>
          <p:nvPr/>
        </p:nvSpPr>
        <p:spPr>
          <a:xfrm>
            <a:off x="1752600" y="1828800"/>
            <a:ext cx="5486400" cy="2133600"/>
          </a:xfrm>
          <a:prstGeom prst="irregularSeal1">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NHÓM 2</a:t>
            </a:r>
            <a:endParaRPr b="0" i="0" sz="4000" u="none" cap="none" strike="noStrike">
              <a:solidFill>
                <a:schemeClr val="dk1"/>
              </a:solidFill>
              <a:latin typeface="Times New Roman"/>
              <a:ea typeface="Times New Roman"/>
              <a:cs typeface="Times New Roman"/>
              <a:sym typeface="Times New Roman"/>
            </a:endParaRPr>
          </a:p>
        </p:txBody>
      </p:sp>
      <p:pic>
        <p:nvPicPr>
          <p:cNvPr descr="Digit 180" id="199" name="Google Shape;199;p14"/>
          <p:cNvPicPr preferRelativeResize="0"/>
          <p:nvPr/>
        </p:nvPicPr>
        <p:blipFill rotWithShape="1">
          <a:blip r:embed="rId4">
            <a:alphaModFix/>
          </a:blip>
          <a:srcRect b="0" l="0" r="0" t="0"/>
          <a:stretch/>
        </p:blipFill>
        <p:spPr>
          <a:xfrm>
            <a:off x="2207231" y="4505739"/>
            <a:ext cx="4577137"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83000"/>
                                  </p:stCondLst>
                                  <p:childTnLst>
                                    <p:animEffect filter="fade" transition="out">
                                      <p:cBhvr>
                                        <p:cTn dur="1000"/>
                                        <p:tgtEl>
                                          <p:spTgt spid="199"/>
                                        </p:tgtEl>
                                      </p:cBhvr>
                                    </p:animEffect>
                                    <p:set>
                                      <p:cBhvr>
                                        <p:cTn dur="1" fill="hold">
                                          <p:stCondLst>
                                            <p:cond delay="1000"/>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205" name="Google Shape;205;p15"/>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206" name="Google Shape;206;p15"/>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207" name="Google Shape;207;p15"/>
          <p:cNvSpPr/>
          <p:nvPr/>
        </p:nvSpPr>
        <p:spPr>
          <a:xfrm>
            <a:off x="0" y="1108835"/>
            <a:ext cx="7000924" cy="52322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CC"/>
                </a:solidFill>
                <a:latin typeface="Times New Roman"/>
                <a:ea typeface="Times New Roman"/>
                <a:cs typeface="Times New Roman"/>
                <a:sym typeface="Times New Roman"/>
              </a:rPr>
              <a:t>2. TÁC PHẨM</a:t>
            </a:r>
            <a:endParaRPr b="1" i="0" sz="2800" u="none" cap="none" strike="noStrike">
              <a:solidFill>
                <a:srgbClr val="0000CC"/>
              </a:solidFill>
              <a:latin typeface="Times New Roman"/>
              <a:ea typeface="Times New Roman"/>
              <a:cs typeface="Times New Roman"/>
              <a:sym typeface="Times New Roman"/>
            </a:endParaRPr>
          </a:p>
        </p:txBody>
      </p:sp>
      <p:sp>
        <p:nvSpPr>
          <p:cNvPr id="208" name="Google Shape;208;p15"/>
          <p:cNvSpPr/>
          <p:nvPr/>
        </p:nvSpPr>
        <p:spPr>
          <a:xfrm>
            <a:off x="1752600" y="1828800"/>
            <a:ext cx="5486400" cy="2133600"/>
          </a:xfrm>
          <a:prstGeom prst="irregularSeal1">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NHÓM 1</a:t>
            </a:r>
            <a:endParaRPr b="0" i="0" sz="4000" u="none" cap="none" strike="noStrike">
              <a:solidFill>
                <a:schemeClr val="dk1"/>
              </a:solidFill>
              <a:latin typeface="Times New Roman"/>
              <a:ea typeface="Times New Roman"/>
              <a:cs typeface="Times New Roman"/>
              <a:sym typeface="Times New Roman"/>
            </a:endParaRPr>
          </a:p>
        </p:txBody>
      </p:sp>
      <p:pic>
        <p:nvPicPr>
          <p:cNvPr descr="Digit 180" id="209" name="Google Shape;209;p15"/>
          <p:cNvPicPr preferRelativeResize="0"/>
          <p:nvPr/>
        </p:nvPicPr>
        <p:blipFill rotWithShape="1">
          <a:blip r:embed="rId4">
            <a:alphaModFix/>
          </a:blip>
          <a:srcRect b="0" l="0" r="0" t="0"/>
          <a:stretch/>
        </p:blipFill>
        <p:spPr>
          <a:xfrm>
            <a:off x="2207231" y="4505739"/>
            <a:ext cx="4577137"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83000"/>
                                  </p:stCondLst>
                                  <p:childTnLst>
                                    <p:animEffect filter="fade" transition="out">
                                      <p:cBhvr>
                                        <p:cTn dur="1000"/>
                                        <p:tgtEl>
                                          <p:spTgt spid="209"/>
                                        </p:tgtEl>
                                      </p:cBhvr>
                                    </p:animEffect>
                                    <p:set>
                                      <p:cBhvr>
                                        <p:cTn dur="1" fill="hold">
                                          <p:stCondLst>
                                            <p:cond delay="1000"/>
                                          </p:stCondLst>
                                        </p:cTn>
                                        <p:tgtEl>
                                          <p:spTgt spid="2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215" name="Google Shape;215;p16"/>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216" name="Google Shape;216;p16"/>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217" name="Google Shape;217;p16"/>
          <p:cNvSpPr/>
          <p:nvPr/>
        </p:nvSpPr>
        <p:spPr>
          <a:xfrm>
            <a:off x="-26504" y="1229972"/>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2. TÁC PHẨM</a:t>
            </a:r>
            <a:endParaRPr b="1" i="0" sz="3200" u="none" cap="none" strike="noStrike">
              <a:solidFill>
                <a:srgbClr val="0000CC"/>
              </a:solidFill>
              <a:latin typeface="Times New Roman"/>
              <a:ea typeface="Times New Roman"/>
              <a:cs typeface="Times New Roman"/>
              <a:sym typeface="Times New Roman"/>
            </a:endParaRPr>
          </a:p>
        </p:txBody>
      </p:sp>
      <p:sp>
        <p:nvSpPr>
          <p:cNvPr id="218" name="Google Shape;218;p16"/>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 NGUYỄN TRUNG THÀNH</a:t>
            </a:r>
            <a:endParaRPr b="1" i="0" sz="3200" u="none" cap="none" strike="noStrike">
              <a:solidFill>
                <a:srgbClr val="0000CC"/>
              </a:solidFill>
              <a:latin typeface="Times New Roman"/>
              <a:ea typeface="Times New Roman"/>
              <a:cs typeface="Times New Roman"/>
              <a:sym typeface="Times New Roman"/>
            </a:endParaRPr>
          </a:p>
        </p:txBody>
      </p:sp>
      <p:sp>
        <p:nvSpPr>
          <p:cNvPr id="219" name="Google Shape;219;p16"/>
          <p:cNvSpPr txBox="1"/>
          <p:nvPr/>
        </p:nvSpPr>
        <p:spPr>
          <a:xfrm>
            <a:off x="0" y="1814747"/>
            <a:ext cx="9144000" cy="452431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3600"/>
              <a:buFont typeface="Times New Roman"/>
              <a:buAutoNum type="alphaLcPeriod"/>
            </a:pPr>
            <a:r>
              <a:rPr b="0" i="0" lang="en-US" sz="3600" u="none" cap="none" strike="noStrike">
                <a:solidFill>
                  <a:schemeClr val="dk1"/>
                </a:solidFill>
                <a:latin typeface="Times New Roman"/>
                <a:ea typeface="Times New Roman"/>
                <a:cs typeface="Times New Roman"/>
                <a:sym typeface="Times New Roman"/>
              </a:rPr>
              <a:t>Hoàn cảnh sáng tác</a:t>
            </a:r>
            <a:endParaRPr b="0" i="0" sz="3600" u="none" cap="none" strike="noStrike">
              <a:solidFill>
                <a:schemeClr val="dk1"/>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Năm 1965, Mĩ đổ quân vào miền Nam Việt Nam -&gt; chiến tranh cục bộ.</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Sự kiện nổi dậy của buôn làng Tây Nguyên trước 1960.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b. Chủ đề: </a:t>
            </a:r>
            <a:r>
              <a:rPr b="0" i="1" lang="en-US" sz="3600" u="none" cap="none" strike="noStrike">
                <a:solidFill>
                  <a:srgbClr val="FF0000"/>
                </a:solidFill>
                <a:latin typeface="Times New Roman"/>
                <a:ea typeface="Times New Roman"/>
                <a:cs typeface="Times New Roman"/>
                <a:sym typeface="Times New Roman"/>
              </a:rPr>
              <a:t>Chỉ có con đường đấu tranh cách mạng mới có thể bảo vệ đất nước và nhân dân.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c. Tóm tắt: Tự hoàn thiện.</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nvSpPr>
        <p:spPr>
          <a:xfrm>
            <a:off x="214282" y="107154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17"/>
          <p:cNvSpPr txBox="1"/>
          <p:nvPr/>
        </p:nvSpPr>
        <p:spPr>
          <a:xfrm>
            <a:off x="0" y="48073"/>
            <a:ext cx="9144000" cy="58477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Times New Roman"/>
                <a:ea typeface="Times New Roman"/>
                <a:cs typeface="Times New Roman"/>
                <a:sym typeface="Times New Roman"/>
              </a:rPr>
              <a:t>Nguyên mẫu của những nhân vật của tác phẩm:</a:t>
            </a:r>
            <a:endParaRPr b="0" i="0" sz="3200" u="none" cap="none" strike="noStrike">
              <a:solidFill>
                <a:schemeClr val="lt1"/>
              </a:solidFill>
              <a:latin typeface="Times New Roman"/>
              <a:ea typeface="Times New Roman"/>
              <a:cs typeface="Times New Roman"/>
              <a:sym typeface="Times New Roman"/>
            </a:endParaRPr>
          </a:p>
        </p:txBody>
      </p:sp>
      <p:sp>
        <p:nvSpPr>
          <p:cNvPr id="227" name="Google Shape;227;p17"/>
          <p:cNvSpPr/>
          <p:nvPr/>
        </p:nvSpPr>
        <p:spPr>
          <a:xfrm>
            <a:off x="-1" y="1177184"/>
            <a:ext cx="2897199" cy="2615476"/>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C00000"/>
                </a:solidFill>
                <a:latin typeface="Times New Roman"/>
                <a:ea typeface="Times New Roman"/>
                <a:cs typeface="Times New Roman"/>
                <a:sym typeface="Times New Roman"/>
              </a:rPr>
              <a:t>Cụ Mết: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già làng, người lãnh đạo làng kháng chiến Xốp Dùi, Bắc Kon Tum.</a:t>
            </a:r>
            <a:endParaRPr b="0" i="0" sz="2800" u="none" cap="none" strike="noStrike">
              <a:solidFill>
                <a:schemeClr val="dk1"/>
              </a:solidFill>
              <a:latin typeface="Times New Roman"/>
              <a:ea typeface="Times New Roman"/>
              <a:cs typeface="Times New Roman"/>
              <a:sym typeface="Times New Roman"/>
            </a:endParaRPr>
          </a:p>
        </p:txBody>
      </p:sp>
      <p:sp>
        <p:nvSpPr>
          <p:cNvPr id="228" name="Google Shape;228;p17"/>
          <p:cNvSpPr/>
          <p:nvPr/>
        </p:nvSpPr>
        <p:spPr>
          <a:xfrm>
            <a:off x="3010299" y="1256212"/>
            <a:ext cx="3237489" cy="2615475"/>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C00000"/>
                </a:solidFill>
                <a:latin typeface="Times New Roman"/>
                <a:ea typeface="Times New Roman"/>
                <a:cs typeface="Times New Roman"/>
                <a:sym typeface="Times New Roman"/>
              </a:rPr>
              <a:t>Tnú  - anh Đề</a:t>
            </a:r>
            <a:r>
              <a:rPr b="0" i="0" lang="en-US" sz="2800" u="none" cap="none" strike="noStrike">
                <a:solidFill>
                  <a:srgbClr val="FF0000"/>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 người làng Xê-đăng, cùng 10 trai làng dùng dao rựa tiêu diệt 1 tiểu đội lính Diệm  </a:t>
            </a:r>
            <a:endParaRPr b="0" i="0" sz="2800" u="none" cap="none" strike="noStrike">
              <a:solidFill>
                <a:schemeClr val="dk1"/>
              </a:solidFill>
              <a:latin typeface="Times New Roman"/>
              <a:ea typeface="Times New Roman"/>
              <a:cs typeface="Times New Roman"/>
              <a:sym typeface="Times New Roman"/>
            </a:endParaRPr>
          </a:p>
        </p:txBody>
      </p:sp>
      <p:sp>
        <p:nvSpPr>
          <p:cNvPr id="229" name="Google Shape;229;p17"/>
          <p:cNvSpPr/>
          <p:nvPr/>
        </p:nvSpPr>
        <p:spPr>
          <a:xfrm>
            <a:off x="6324600" y="1256211"/>
            <a:ext cx="2819400" cy="2615475"/>
          </a:xfrm>
          <a:prstGeom prst="roundRect">
            <a:avLst>
              <a:gd fmla="val 16667"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C00000"/>
                </a:solidFill>
                <a:latin typeface="Times New Roman"/>
                <a:ea typeface="Times New Roman"/>
                <a:cs typeface="Times New Roman"/>
                <a:sym typeface="Times New Roman"/>
              </a:rPr>
              <a:t>Dít: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C0C0C"/>
                </a:solidFill>
                <a:latin typeface="Times New Roman"/>
                <a:ea typeface="Times New Roman"/>
                <a:cs typeface="Times New Roman"/>
                <a:sym typeface="Times New Roman"/>
              </a:rPr>
              <a:t>cô gái người Dẻ, tác giả gặp trong một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C0C0C"/>
                </a:solidFill>
                <a:latin typeface="Times New Roman"/>
                <a:ea typeface="Times New Roman"/>
                <a:cs typeface="Times New Roman"/>
                <a:sym typeface="Times New Roman"/>
              </a:rPr>
              <a:t>Đại hội thi đua</a:t>
            </a:r>
            <a:endParaRPr b="0" i="0" sz="2800" u="none" cap="none" strike="noStrike">
              <a:solidFill>
                <a:srgbClr val="0C0C0C"/>
              </a:solidFill>
              <a:latin typeface="Times New Roman"/>
              <a:ea typeface="Times New Roman"/>
              <a:cs typeface="Times New Roman"/>
              <a:sym typeface="Times New Roman"/>
            </a:endParaRPr>
          </a:p>
        </p:txBody>
      </p:sp>
      <p:sp>
        <p:nvSpPr>
          <p:cNvPr id="230" name="Google Shape;230;p17"/>
          <p:cNvSpPr/>
          <p:nvPr/>
        </p:nvSpPr>
        <p:spPr>
          <a:xfrm>
            <a:off x="28522" y="3885542"/>
            <a:ext cx="9144000"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imes New Roman"/>
                <a:ea typeface="Times New Roman"/>
                <a:cs typeface="Times New Roman"/>
                <a:sym typeface="Times New Roman"/>
              </a:rPr>
              <a:t>* Tháng 5/ 1962, Nguyễn Trung Thành hành quân cùng Nguyễn Thi từ miền Bắc vào Nam. Điểm chia tay để mỗi người về  chiến trường của mình là khu rừng bát ngát phía tây Thừa Thiên Huế - một khu rừng xà nu tít tắp tận chân trời… </a:t>
            </a:r>
            <a:r>
              <a:rPr b="1" i="1" lang="en-US" sz="3200" u="none" cap="none" strike="noStrike">
                <a:solidFill>
                  <a:srgbClr val="FF0000"/>
                </a:solidFill>
                <a:latin typeface="Times New Roman"/>
                <a:ea typeface="Times New Roman"/>
                <a:cs typeface="Times New Roman"/>
                <a:sym typeface="Times New Roman"/>
              </a:rPr>
              <a:t>“Tôi yêu say mê cây xà nu từ</a:t>
            </a:r>
            <a:r>
              <a:rPr b="0" i="1" lang="en-US" sz="3200" u="none" cap="none" strike="noStrike">
                <a:solidFill>
                  <a:srgbClr val="FF0000"/>
                </a:solidFill>
                <a:latin typeface="Times New Roman"/>
                <a:ea typeface="Times New Roman"/>
                <a:cs typeface="Times New Roman"/>
                <a:sym typeface="Times New Roman"/>
              </a:rPr>
              <a:t> </a:t>
            </a:r>
            <a:r>
              <a:rPr b="1" i="1" lang="en-US" sz="3200" u="none" cap="none" strike="noStrike">
                <a:solidFill>
                  <a:srgbClr val="FF0000"/>
                </a:solidFill>
                <a:latin typeface="Times New Roman"/>
                <a:ea typeface="Times New Roman"/>
                <a:cs typeface="Times New Roman"/>
                <a:sym typeface="Times New Roman"/>
              </a:rPr>
              <a:t>đó”...</a:t>
            </a:r>
            <a:endParaRPr b="1" i="1" sz="3200" u="none" cap="none" strike="noStrike">
              <a:solidFill>
                <a:srgbClr val="FF0000"/>
              </a:solidFill>
              <a:latin typeface="Times New Roman"/>
              <a:ea typeface="Times New Roman"/>
              <a:cs typeface="Times New Roman"/>
              <a:sym typeface="Times New Roman"/>
            </a:endParaRPr>
          </a:p>
        </p:txBody>
      </p:sp>
      <p:cxnSp>
        <p:nvCxnSpPr>
          <p:cNvPr id="231" name="Google Shape;231;p17"/>
          <p:cNvCxnSpPr>
            <a:stCxn id="226" idx="2"/>
            <a:endCxn id="227" idx="0"/>
          </p:cNvCxnSpPr>
          <p:nvPr/>
        </p:nvCxnSpPr>
        <p:spPr>
          <a:xfrm flipH="1">
            <a:off x="1448700" y="632848"/>
            <a:ext cx="3123300" cy="544200"/>
          </a:xfrm>
          <a:prstGeom prst="straightConnector1">
            <a:avLst/>
          </a:prstGeom>
          <a:noFill/>
          <a:ln cap="flat" cmpd="sng" w="9525">
            <a:solidFill>
              <a:srgbClr val="4A7DBA"/>
            </a:solidFill>
            <a:prstDash val="solid"/>
            <a:round/>
            <a:headEnd len="sm" w="sm" type="none"/>
            <a:tailEnd len="med" w="med" type="stealth"/>
          </a:ln>
        </p:spPr>
      </p:cxnSp>
      <p:cxnSp>
        <p:nvCxnSpPr>
          <p:cNvPr id="232" name="Google Shape;232;p17"/>
          <p:cNvCxnSpPr>
            <a:stCxn id="226" idx="2"/>
            <a:endCxn id="228" idx="0"/>
          </p:cNvCxnSpPr>
          <p:nvPr/>
        </p:nvCxnSpPr>
        <p:spPr>
          <a:xfrm>
            <a:off x="4572000" y="632848"/>
            <a:ext cx="57000" cy="623400"/>
          </a:xfrm>
          <a:prstGeom prst="straightConnector1">
            <a:avLst/>
          </a:prstGeom>
          <a:noFill/>
          <a:ln cap="flat" cmpd="sng" w="9525">
            <a:solidFill>
              <a:srgbClr val="4A7DBA"/>
            </a:solidFill>
            <a:prstDash val="solid"/>
            <a:round/>
            <a:headEnd len="sm" w="sm" type="none"/>
            <a:tailEnd len="med" w="med" type="stealth"/>
          </a:ln>
        </p:spPr>
      </p:cxnSp>
      <p:cxnSp>
        <p:nvCxnSpPr>
          <p:cNvPr id="233" name="Google Shape;233;p17"/>
          <p:cNvCxnSpPr>
            <a:stCxn id="226" idx="2"/>
            <a:endCxn id="229" idx="0"/>
          </p:cNvCxnSpPr>
          <p:nvPr/>
        </p:nvCxnSpPr>
        <p:spPr>
          <a:xfrm>
            <a:off x="4572000" y="632848"/>
            <a:ext cx="3162300" cy="623400"/>
          </a:xfrm>
          <a:prstGeom prst="straightConnector1">
            <a:avLst/>
          </a:prstGeom>
          <a:noFill/>
          <a:ln cap="flat" cmpd="sng" w="9525">
            <a:solidFill>
              <a:srgbClr val="4A7DBA"/>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idx="1" type="body"/>
          </p:nvPr>
        </p:nvSpPr>
        <p:spPr>
          <a:xfrm>
            <a:off x="0" y="1143000"/>
            <a:ext cx="9144000" cy="5867400"/>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Clr>
                <a:srgbClr val="C00000"/>
              </a:buClr>
              <a:buSzPts val="3600"/>
              <a:buAutoNum type="alphaLcParenR"/>
            </a:pPr>
            <a:r>
              <a:rPr b="1" lang="en-US" sz="3600">
                <a:solidFill>
                  <a:srgbClr val="C00000"/>
                </a:solidFill>
                <a:latin typeface="Times New Roman"/>
                <a:ea typeface="Times New Roman"/>
                <a:cs typeface="Times New Roman"/>
                <a:sym typeface="Times New Roman"/>
              </a:rPr>
              <a:t>Vị trí: </a:t>
            </a:r>
            <a:endParaRPr/>
          </a:p>
          <a:p>
            <a:pPr indent="0" lvl="0" marL="0" rtl="0" algn="l">
              <a:lnSpc>
                <a:spcPct val="100000"/>
              </a:lnSpc>
              <a:spcBef>
                <a:spcPts val="0"/>
              </a:spcBef>
              <a:spcAft>
                <a:spcPts val="0"/>
              </a:spcAft>
              <a:buClr>
                <a:schemeClr val="dk1"/>
              </a:buClr>
              <a:buSzPts val="3600"/>
              <a:buNone/>
            </a:pPr>
            <a:r>
              <a:rPr lang="en-US" sz="3600">
                <a:latin typeface="Times New Roman"/>
                <a:ea typeface="Times New Roman"/>
                <a:cs typeface="Times New Roman"/>
                <a:sym typeface="Times New Roman"/>
              </a:rPr>
              <a:t>- Nhan đề -&gt; Mở đầu -&gt; Thân truyện -&gt; Kết thúc.</a:t>
            </a:r>
            <a:endParaRPr sz="3600">
              <a:latin typeface="Times New Roman"/>
              <a:ea typeface="Times New Roman"/>
              <a:cs typeface="Times New Roman"/>
              <a:sym typeface="Times New Roman"/>
            </a:endParaRPr>
          </a:p>
          <a:p>
            <a:pPr indent="-342900" lvl="0" marL="342900" rtl="0" algn="just">
              <a:lnSpc>
                <a:spcPct val="100000"/>
              </a:lnSpc>
              <a:spcBef>
                <a:spcPts val="0"/>
              </a:spcBef>
              <a:spcAft>
                <a:spcPts val="0"/>
              </a:spcAft>
              <a:buClr>
                <a:schemeClr val="dk1"/>
              </a:buClr>
              <a:buSzPts val="3600"/>
              <a:buFont typeface="Times New Roman"/>
              <a:buChar char="-"/>
            </a:pPr>
            <a:r>
              <a:rPr lang="en-US" sz="3600">
                <a:latin typeface="Times New Roman"/>
                <a:ea typeface="Times New Roman"/>
                <a:cs typeface="Times New Roman"/>
                <a:sym typeface="Times New Roman"/>
              </a:rPr>
              <a:t>Nghệ thuật: Thủ pháp trùng điệp, kết cấu đầu cuối tương ứng =&gt; không khí sử thi.</a:t>
            </a:r>
            <a:endParaRPr/>
          </a:p>
          <a:p>
            <a:pPr indent="0" lvl="0" marL="0" rtl="0" algn="just">
              <a:lnSpc>
                <a:spcPct val="100000"/>
              </a:lnSpc>
              <a:spcBef>
                <a:spcPts val="0"/>
              </a:spcBef>
              <a:spcAft>
                <a:spcPts val="0"/>
              </a:spcAft>
              <a:buClr>
                <a:srgbClr val="FF0000"/>
              </a:buClr>
              <a:buSzPts val="3600"/>
              <a:buNone/>
            </a:pPr>
            <a:r>
              <a:rPr b="1" i="1" lang="en-US" sz="3600">
                <a:solidFill>
                  <a:srgbClr val="FF0000"/>
                </a:solidFill>
                <a:latin typeface="Times New Roman"/>
                <a:ea typeface="Times New Roman"/>
                <a:cs typeface="Times New Roman"/>
                <a:sym typeface="Times New Roman"/>
              </a:rPr>
              <a:t>       Xuyên suốt, vừa làm nền vừa là điểm nhấn -&gt; gây ấn tượng mạnh mẽ.</a:t>
            </a:r>
            <a:endParaRPr/>
          </a:p>
          <a:p>
            <a:pPr indent="-114300" lvl="0" marL="342900" rtl="0" algn="just">
              <a:lnSpc>
                <a:spcPct val="100000"/>
              </a:lnSpc>
              <a:spcBef>
                <a:spcPts val="0"/>
              </a:spcBef>
              <a:spcAft>
                <a:spcPts val="0"/>
              </a:spcAft>
              <a:buClr>
                <a:schemeClr val="dk1"/>
              </a:buClr>
              <a:buSzPts val="3600"/>
              <a:buFont typeface="Calibri"/>
              <a:buNone/>
            </a:pPr>
            <a:r>
              <a:t/>
            </a:r>
            <a:endParaRPr sz="3600">
              <a:latin typeface="Times New Roman"/>
              <a:ea typeface="Times New Roman"/>
              <a:cs typeface="Times New Roman"/>
              <a:sym typeface="Times New Roman"/>
            </a:endParaRPr>
          </a:p>
        </p:txBody>
      </p:sp>
      <p:sp>
        <p:nvSpPr>
          <p:cNvPr id="239" name="Google Shape;239;p18"/>
          <p:cNvSpPr txBox="1"/>
          <p:nvPr>
            <p:ph type="title"/>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rtl="0" algn="just">
              <a:lnSpc>
                <a:spcPct val="100000"/>
              </a:lnSpc>
              <a:spcBef>
                <a:spcPts val="0"/>
              </a:spcBef>
              <a:spcAft>
                <a:spcPts val="0"/>
              </a:spcAft>
              <a:buClr>
                <a:srgbClr val="0000CC"/>
              </a:buClr>
              <a:buSzPts val="3600"/>
              <a:buFont typeface="Times New Roman"/>
              <a:buNone/>
            </a:pPr>
            <a:r>
              <a:rPr b="1" lang="en-US" sz="3600">
                <a:solidFill>
                  <a:srgbClr val="0000CC"/>
                </a:solidFill>
                <a:latin typeface="Times New Roman"/>
                <a:ea typeface="Times New Roman"/>
                <a:cs typeface="Times New Roman"/>
                <a:sym typeface="Times New Roman"/>
              </a:rPr>
              <a:t>II. ĐỌC – HIỂU VĂN BẢN</a:t>
            </a:r>
            <a:endParaRPr/>
          </a:p>
          <a:p>
            <a:pPr indent="0" lvl="0" marL="0" rtl="0" algn="just">
              <a:lnSpc>
                <a:spcPct val="100000"/>
              </a:lnSpc>
              <a:spcBef>
                <a:spcPts val="0"/>
              </a:spcBef>
              <a:spcAft>
                <a:spcPts val="0"/>
              </a:spcAft>
              <a:buClr>
                <a:srgbClr val="0000CC"/>
              </a:buClr>
              <a:buSzPts val="3400"/>
              <a:buFont typeface="Times New Roman"/>
              <a:buNone/>
            </a:pPr>
            <a:r>
              <a:rPr b="1" lang="en-US" sz="3400">
                <a:solidFill>
                  <a:srgbClr val="0000CC"/>
                </a:solidFill>
                <a:latin typeface="Times New Roman"/>
                <a:ea typeface="Times New Roman"/>
                <a:cs typeface="Times New Roman"/>
                <a:sym typeface="Times New Roman"/>
              </a:rPr>
              <a:t>1. HÌNH TƯỢNG RỪNG XÀ NU</a:t>
            </a:r>
            <a:endParaRPr b="1" sz="3400" cap="none">
              <a:solidFill>
                <a:srgbClr val="0000CC"/>
              </a:solidFill>
              <a:latin typeface="Times New Roman"/>
              <a:ea typeface="Times New Roman"/>
              <a:cs typeface="Times New Roman"/>
              <a:sym typeface="Times New Roman"/>
            </a:endParaRPr>
          </a:p>
        </p:txBody>
      </p:sp>
      <p:sp>
        <p:nvSpPr>
          <p:cNvPr id="240" name="Google Shape;240;p18"/>
          <p:cNvSpPr/>
          <p:nvPr/>
        </p:nvSpPr>
        <p:spPr>
          <a:xfrm>
            <a:off x="152400" y="4191000"/>
            <a:ext cx="457200" cy="228600"/>
          </a:xfrm>
          <a:prstGeom prst="notchedRightArrow">
            <a:avLst>
              <a:gd fmla="val 50000" name="adj1"/>
              <a:gd fmla="val 50000" name="adj2"/>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 calcmode="lin" valueType="num">
                                      <p:cBhvr additive="base">
                                        <p:cTn dur="500"/>
                                        <p:tgtEl>
                                          <p:spTgt spid="2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 calcmode="lin" valueType="num">
                                      <p:cBhvr additive="base">
                                        <p:cTn dur="500"/>
                                        <p:tgtEl>
                                          <p:spTgt spid="2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 calcmode="lin" valueType="num">
                                      <p:cBhvr additive="base">
                                        <p:cTn dur="500"/>
                                        <p:tgtEl>
                                          <p:spTgt spid="2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 calcmode="lin" valueType="num">
                                      <p:cBhvr additive="base">
                                        <p:cTn dur="500"/>
                                        <p:tgtEl>
                                          <p:spTgt spid="23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 calcmode="lin" valueType="num">
                                      <p:cBhvr additive="base">
                                        <p:cTn dur="500"/>
                                        <p:tgtEl>
                                          <p:spTgt spid="23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0" y="3276600"/>
            <a:ext cx="4495800" cy="3505200"/>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4648200" y="-76200"/>
            <a:ext cx="4495800" cy="6934200"/>
          </a:xfrm>
          <a:prstGeom prst="rect">
            <a:avLst/>
          </a:prstGeom>
          <a:noFill/>
          <a:ln>
            <a:noFill/>
          </a:ln>
        </p:spPr>
      </p:pic>
      <p:pic>
        <p:nvPicPr>
          <p:cNvPr id="98" name="Google Shape;98;p2"/>
          <p:cNvPicPr preferRelativeResize="0"/>
          <p:nvPr/>
        </p:nvPicPr>
        <p:blipFill rotWithShape="1">
          <a:blip r:embed="rId5">
            <a:alphaModFix/>
          </a:blip>
          <a:srcRect b="0" l="0" r="0" t="0"/>
          <a:stretch/>
        </p:blipFill>
        <p:spPr>
          <a:xfrm>
            <a:off x="0" y="0"/>
            <a:ext cx="4495800" cy="3124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9"/>
          <p:cNvSpPr txBox="1"/>
          <p:nvPr>
            <p:ph idx="1" type="body"/>
          </p:nvPr>
        </p:nvSpPr>
        <p:spPr>
          <a:xfrm>
            <a:off x="20782" y="1129200"/>
            <a:ext cx="9123218" cy="580526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3200"/>
              <a:buNone/>
            </a:pPr>
            <a:r>
              <a:rPr b="1" lang="en-US">
                <a:solidFill>
                  <a:srgbClr val="C00000"/>
                </a:solidFill>
                <a:latin typeface="Times New Roman"/>
                <a:ea typeface="Times New Roman"/>
                <a:cs typeface="Times New Roman"/>
                <a:sym typeface="Times New Roman"/>
              </a:rPr>
              <a:t>b) Ý nghĩa</a:t>
            </a:r>
            <a:endParaRPr b="1">
              <a:solidFill>
                <a:srgbClr val="C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00CC"/>
              </a:buClr>
              <a:buSzPts val="3200"/>
              <a:buNone/>
            </a:pPr>
            <a:r>
              <a:rPr b="1" lang="en-US">
                <a:solidFill>
                  <a:srgbClr val="0000CC"/>
                </a:solidFill>
                <a:latin typeface="Times New Roman"/>
                <a:ea typeface="Times New Roman"/>
                <a:cs typeface="Times New Roman"/>
                <a:sym typeface="Times New Roman"/>
              </a:rPr>
              <a:t>* </a:t>
            </a:r>
            <a:r>
              <a:rPr b="1" lang="en-US" u="sng">
                <a:solidFill>
                  <a:srgbClr val="0000CC"/>
                </a:solidFill>
                <a:latin typeface="Times New Roman"/>
                <a:ea typeface="Times New Roman"/>
                <a:cs typeface="Times New Roman"/>
                <a:sym typeface="Times New Roman"/>
              </a:rPr>
              <a:t>Nghĩa thực</a:t>
            </a:r>
            <a:r>
              <a:rPr b="1" lang="en-US">
                <a:solidFill>
                  <a:srgbClr val="0000CC"/>
                </a:solidFill>
                <a:latin typeface="Times New Roman"/>
                <a:ea typeface="Times New Roman"/>
                <a:cs typeface="Times New Roman"/>
                <a:sym typeface="Times New Roman"/>
              </a:rPr>
              <a:t>:</a:t>
            </a:r>
            <a:endParaRPr/>
          </a:p>
          <a:p>
            <a:pPr indent="0" lvl="0" marL="0" rtl="0" algn="just">
              <a:lnSpc>
                <a:spcPct val="100000"/>
              </a:lnSpc>
              <a:spcBef>
                <a:spcPts val="0"/>
              </a:spcBef>
              <a:spcAft>
                <a:spcPts val="0"/>
              </a:spcAft>
              <a:buClr>
                <a:schemeClr val="dk1"/>
              </a:buClr>
              <a:buSzPts val="3200"/>
              <a:buNone/>
            </a:pPr>
            <a:r>
              <a:rPr b="1" lang="en-US">
                <a:latin typeface="Times New Roman"/>
                <a:ea typeface="Times New Roman"/>
                <a:cs typeface="Times New Roman"/>
                <a:sym typeface="Times New Roman"/>
              </a:rPr>
              <a:t>- Hiện hữu trong đời sống sinh hoạt của người dân làng Xô Man</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Lửa, khói, hương, nhựa, dầu, bóng xà nu...</a:t>
            </a:r>
            <a:endParaRPr/>
          </a:p>
          <a:p>
            <a:pPr indent="0" lvl="0" marL="0" rtl="0" algn="just">
              <a:lnSpc>
                <a:spcPct val="100000"/>
              </a:lnSpc>
              <a:spcBef>
                <a:spcPts val="0"/>
              </a:spcBef>
              <a:spcAft>
                <a:spcPts val="0"/>
              </a:spcAft>
              <a:buClr>
                <a:schemeClr val="dk1"/>
              </a:buClr>
              <a:buSzPts val="3200"/>
              <a:buNone/>
            </a:pPr>
            <a:r>
              <a:rPr b="1" lang="en-US">
                <a:latin typeface="Times New Roman"/>
                <a:ea typeface="Times New Roman"/>
                <a:cs typeface="Times New Roman"/>
                <a:sym typeface="Times New Roman"/>
              </a:rPr>
              <a:t>- Tham gia vào các sự kiện trọng đại của buôn làng</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Đống lửa xà nu cháy trong đêm Tnú bị giặc cuốn giẻ tẩm dầu xà nu đốt mười đầu ngón tay; lửa trên ngọn đuốc cụ Mết dẫn thanh niên đi lấy vũ khí tiêu diệt mười tên giặc; lửa cháy trong đêm đón Tnú đi lực lượng về...</a:t>
            </a:r>
            <a:endParaRPr/>
          </a:p>
          <a:p>
            <a:pPr indent="0" lvl="0" marL="0" rtl="0" algn="just">
              <a:lnSpc>
                <a:spcPct val="100000"/>
              </a:lnSpc>
              <a:spcBef>
                <a:spcPts val="0"/>
              </a:spcBef>
              <a:spcAft>
                <a:spcPts val="0"/>
              </a:spcAft>
              <a:buClr>
                <a:schemeClr val="dk1"/>
              </a:buClr>
              <a:buSzPts val="3200"/>
              <a:buNone/>
            </a:pPr>
            <a:r>
              <a:t/>
            </a:r>
            <a:endParaRPr b="1" i="1">
              <a:solidFill>
                <a:srgbClr val="C00000"/>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3200"/>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247" name="Google Shape;24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48" name="Google Shape;248;p19"/>
          <p:cNvSpPr txBox="1"/>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CC"/>
              </a:buClr>
              <a:buSzPts val="3400"/>
              <a:buFont typeface="Times New Roman"/>
              <a:buNone/>
            </a:pPr>
            <a:r>
              <a:rPr b="1" i="0" lang="en-US" sz="3400" u="none" cap="none" strike="noStrike">
                <a:solidFill>
                  <a:srgbClr val="0000CC"/>
                </a:solidFill>
                <a:latin typeface="Times New Roman"/>
                <a:ea typeface="Times New Roman"/>
                <a:cs typeface="Times New Roman"/>
                <a:sym typeface="Times New Roman"/>
              </a:rPr>
              <a:t>1. HÌNH TƯỢNG RỪNG XÀ NU</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 calcmode="lin" valueType="num">
                                      <p:cBhvr additive="base">
                                        <p:cTn dur="500"/>
                                        <p:tgtEl>
                                          <p:spTgt spid="2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 calcmode="lin" valueType="num">
                                      <p:cBhvr additive="base">
                                        <p:cTn dur="500"/>
                                        <p:tgtEl>
                                          <p:spTgt spid="2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 calcmode="lin" valueType="num">
                                      <p:cBhvr additive="base">
                                        <p:cTn dur="500"/>
                                        <p:tgtEl>
                                          <p:spTgt spid="2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 calcmode="lin" valueType="num">
                                      <p:cBhvr additive="base">
                                        <p:cTn dur="500"/>
                                        <p:tgtEl>
                                          <p:spTgt spid="2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 calcmode="lin" valueType="num">
                                      <p:cBhvr additive="base">
                                        <p:cTn dur="500"/>
                                        <p:tgtEl>
                                          <p:spTgt spid="2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anim calcmode="lin" valueType="num">
                                      <p:cBhvr additive="base">
                                        <p:cTn dur="500"/>
                                        <p:tgtEl>
                                          <p:spTgt spid="2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0"/>
          <p:cNvSpPr txBox="1"/>
          <p:nvPr>
            <p:ph idx="1" type="body"/>
          </p:nvPr>
        </p:nvSpPr>
        <p:spPr>
          <a:xfrm>
            <a:off x="20782" y="1129200"/>
            <a:ext cx="9123218" cy="5805264"/>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C00000"/>
              </a:buClr>
              <a:buSzPts val="3200"/>
              <a:buNone/>
            </a:pPr>
            <a:r>
              <a:rPr b="1" lang="en-US">
                <a:solidFill>
                  <a:srgbClr val="C00000"/>
                </a:solidFill>
                <a:latin typeface="Times New Roman"/>
                <a:ea typeface="Times New Roman"/>
                <a:cs typeface="Times New Roman"/>
                <a:sym typeface="Times New Roman"/>
              </a:rPr>
              <a:t>b) Ý nghĩa:</a:t>
            </a:r>
            <a:endParaRPr/>
          </a:p>
          <a:p>
            <a:pPr indent="0" lvl="0" marL="0" rtl="0" algn="just">
              <a:lnSpc>
                <a:spcPct val="100000"/>
              </a:lnSpc>
              <a:spcBef>
                <a:spcPts val="0"/>
              </a:spcBef>
              <a:spcAft>
                <a:spcPts val="0"/>
              </a:spcAft>
              <a:buClr>
                <a:srgbClr val="0000CC"/>
              </a:buClr>
              <a:buSzPts val="3200"/>
              <a:buNone/>
            </a:pPr>
            <a:r>
              <a:rPr b="1" lang="en-US">
                <a:solidFill>
                  <a:srgbClr val="0000CC"/>
                </a:solidFill>
                <a:latin typeface="Times New Roman"/>
                <a:ea typeface="Times New Roman"/>
                <a:cs typeface="Times New Roman"/>
                <a:sym typeface="Times New Roman"/>
              </a:rPr>
              <a:t>* </a:t>
            </a:r>
            <a:r>
              <a:rPr b="1" lang="en-US" u="sng">
                <a:solidFill>
                  <a:srgbClr val="0000CC"/>
                </a:solidFill>
                <a:latin typeface="Times New Roman"/>
                <a:ea typeface="Times New Roman"/>
                <a:cs typeface="Times New Roman"/>
                <a:sym typeface="Times New Roman"/>
              </a:rPr>
              <a:t>Nghĩa thực</a:t>
            </a:r>
            <a:r>
              <a:rPr b="1" lang="en-US">
                <a:solidFill>
                  <a:srgbClr val="0000CC"/>
                </a:solidFill>
                <a:latin typeface="Times New Roman"/>
                <a:ea typeface="Times New Roman"/>
                <a:cs typeface="Times New Roman"/>
                <a:sym typeface="Times New Roman"/>
              </a:rPr>
              <a:t>:</a:t>
            </a:r>
            <a:endParaRPr/>
          </a:p>
          <a:p>
            <a:pPr indent="0" lvl="0" marL="0" rtl="0" algn="just">
              <a:lnSpc>
                <a:spcPct val="100000"/>
              </a:lnSpc>
              <a:spcBef>
                <a:spcPts val="0"/>
              </a:spcBef>
              <a:spcAft>
                <a:spcPts val="0"/>
              </a:spcAft>
              <a:buClr>
                <a:schemeClr val="dk1"/>
              </a:buClr>
              <a:buSzPts val="3200"/>
              <a:buNone/>
            </a:pPr>
            <a:r>
              <a:rPr b="1" lang="en-US">
                <a:latin typeface="Times New Roman"/>
                <a:ea typeface="Times New Roman"/>
                <a:cs typeface="Times New Roman"/>
                <a:sym typeface="Times New Roman"/>
              </a:rPr>
              <a:t>- Đi vào trong suy nghĩ, tiềm thức người dân</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“không gì mạnh bằng cây xà nu đất ta”; “ngực cụ Mết căng như một cây xà nu lớn”</a:t>
            </a:r>
            <a:endParaRPr/>
          </a:p>
          <a:p>
            <a:pPr indent="0" lvl="0" marL="0" rtl="0" algn="just">
              <a:lnSpc>
                <a:spcPct val="100000"/>
              </a:lnSpc>
              <a:spcBef>
                <a:spcPts val="0"/>
              </a:spcBef>
              <a:spcAft>
                <a:spcPts val="0"/>
              </a:spcAft>
              <a:buClr>
                <a:schemeClr val="dk1"/>
              </a:buClr>
              <a:buSzPts val="3200"/>
              <a:buNone/>
            </a:pPr>
            <a:r>
              <a:rPr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Gắn bó với nhân vật Tnú</a:t>
            </a: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xông bảng nứa học chữ; Mai đón Tnú trong không gian bạt ngàn của rừng xà nu; đón và chia tay Tnú khi đi Cách mạng đều là cánh rừng xà nu...</a:t>
            </a:r>
            <a:endParaRPr/>
          </a:p>
          <a:p>
            <a:pPr indent="0" lvl="0" marL="0" rtl="0" algn="just">
              <a:lnSpc>
                <a:spcPct val="100000"/>
              </a:lnSpc>
              <a:spcBef>
                <a:spcPts val="0"/>
              </a:spcBef>
              <a:spcAft>
                <a:spcPts val="0"/>
              </a:spcAft>
              <a:buClr>
                <a:srgbClr val="C00000"/>
              </a:buClr>
              <a:buSzPts val="3200"/>
              <a:buNone/>
            </a:pPr>
            <a:r>
              <a:rPr b="1" lang="en-US">
                <a:solidFill>
                  <a:srgbClr val="C00000"/>
                </a:solidFill>
                <a:latin typeface="Times New Roman"/>
                <a:ea typeface="Times New Roman"/>
                <a:cs typeface="Times New Roman"/>
                <a:sym typeface="Times New Roman"/>
              </a:rPr>
              <a:t>-&gt;  </a:t>
            </a:r>
            <a:r>
              <a:rPr b="1" i="1" lang="en-US">
                <a:solidFill>
                  <a:srgbClr val="C00000"/>
                </a:solidFill>
                <a:latin typeface="Times New Roman"/>
                <a:ea typeface="Times New Roman"/>
                <a:cs typeface="Times New Roman"/>
                <a:sym typeface="Times New Roman"/>
              </a:rPr>
              <a:t>Gắn với cuộc sống người dân buôn làng Tây Nguyên.</a:t>
            </a:r>
            <a:endParaRPr/>
          </a:p>
          <a:p>
            <a:pPr indent="0" lvl="0" marL="0" rtl="0" algn="just">
              <a:lnSpc>
                <a:spcPct val="100000"/>
              </a:lnSpc>
              <a:spcBef>
                <a:spcPts val="0"/>
              </a:spcBef>
              <a:spcAft>
                <a:spcPts val="0"/>
              </a:spcAft>
              <a:buClr>
                <a:schemeClr val="dk1"/>
              </a:buClr>
              <a:buSzPts val="3200"/>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255" name="Google Shape;25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256" name="Google Shape;256;p20"/>
          <p:cNvSpPr txBox="1"/>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CC"/>
              </a:buClr>
              <a:buSzPts val="3400"/>
              <a:buFont typeface="Times New Roman"/>
              <a:buNone/>
            </a:pPr>
            <a:r>
              <a:rPr b="1" i="0" lang="en-US" sz="3400" u="none" cap="none" strike="noStrike">
                <a:solidFill>
                  <a:srgbClr val="0000CC"/>
                </a:solidFill>
                <a:latin typeface="Times New Roman"/>
                <a:ea typeface="Times New Roman"/>
                <a:cs typeface="Times New Roman"/>
                <a:sym typeface="Times New Roman"/>
              </a:rPr>
              <a:t>1. HÌNH TƯỢNG RỪNG XÀ NU</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 calcmode="lin" valueType="num">
                                      <p:cBhvr additive="base">
                                        <p:cTn dur="500"/>
                                        <p:tgtEl>
                                          <p:spTgt spid="25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 calcmode="lin" valueType="num">
                                      <p:cBhvr additive="base">
                                        <p:cTn dur="500"/>
                                        <p:tgtEl>
                                          <p:spTgt spid="25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 calcmode="lin" valueType="num">
                                      <p:cBhvr additive="base">
                                        <p:cTn dur="500"/>
                                        <p:tgtEl>
                                          <p:spTgt spid="25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 calcmode="lin" valueType="num">
                                      <p:cBhvr additive="base">
                                        <p:cTn dur="500"/>
                                        <p:tgtEl>
                                          <p:spTgt spid="25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 calcmode="lin" valueType="num">
                                      <p:cBhvr additive="base">
                                        <p:cTn dur="500"/>
                                        <p:tgtEl>
                                          <p:spTgt spid="25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 calcmode="lin" valueType="num">
                                      <p:cBhvr additive="base">
                                        <p:cTn dur="500"/>
                                        <p:tgtEl>
                                          <p:spTgt spid="25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type="title"/>
          </p:nvPr>
        </p:nvSpPr>
        <p:spPr>
          <a:xfrm>
            <a:off x="0" y="0"/>
            <a:ext cx="91440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0000"/>
              </a:buClr>
              <a:buSzPts val="4000"/>
              <a:buFont typeface="Times New Roman"/>
              <a:buNone/>
            </a:pPr>
            <a:r>
              <a:rPr b="1" lang="en-US" sz="4000">
                <a:solidFill>
                  <a:srgbClr val="FF0000"/>
                </a:solidFill>
                <a:latin typeface="Times New Roman"/>
                <a:ea typeface="Times New Roman"/>
                <a:cs typeface="Times New Roman"/>
                <a:sym typeface="Times New Roman"/>
              </a:rPr>
              <a:t>       THẢO LUẬN NHÓM</a:t>
            </a:r>
            <a:br>
              <a:rPr b="1" lang="en-US" sz="4000">
                <a:solidFill>
                  <a:srgbClr val="FF0000"/>
                </a:solidFill>
                <a:latin typeface="Times New Roman"/>
                <a:ea typeface="Times New Roman"/>
                <a:cs typeface="Times New Roman"/>
                <a:sym typeface="Times New Roman"/>
              </a:rPr>
            </a:br>
            <a:r>
              <a:rPr b="1" lang="en-US" sz="4000">
                <a:solidFill>
                  <a:srgbClr val="FF0000"/>
                </a:solidFill>
                <a:latin typeface="Times New Roman"/>
                <a:ea typeface="Times New Roman"/>
                <a:cs typeface="Times New Roman"/>
                <a:sym typeface="Times New Roman"/>
              </a:rPr>
              <a:t>     </a:t>
            </a:r>
            <a:r>
              <a:rPr b="1" lang="en-US" sz="4000">
                <a:solidFill>
                  <a:srgbClr val="0000CC"/>
                </a:solidFill>
                <a:latin typeface="Times New Roman"/>
                <a:ea typeface="Times New Roman"/>
                <a:cs typeface="Times New Roman"/>
                <a:sym typeface="Times New Roman"/>
              </a:rPr>
              <a:t>(Làm vào phiếu học tập)</a:t>
            </a:r>
            <a:endParaRPr b="1" sz="4000">
              <a:solidFill>
                <a:srgbClr val="0000CC"/>
              </a:solidFill>
              <a:latin typeface="Times New Roman"/>
              <a:ea typeface="Times New Roman"/>
              <a:cs typeface="Times New Roman"/>
              <a:sym typeface="Times New Roman"/>
            </a:endParaRPr>
          </a:p>
        </p:txBody>
      </p:sp>
      <p:sp>
        <p:nvSpPr>
          <p:cNvPr id="262" name="Google Shape;262;p21"/>
          <p:cNvSpPr txBox="1"/>
          <p:nvPr>
            <p:ph idx="1" type="body"/>
          </p:nvPr>
        </p:nvSpPr>
        <p:spPr>
          <a:xfrm>
            <a:off x="27708" y="1295400"/>
            <a:ext cx="9102437"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C00000"/>
              </a:buClr>
              <a:buSzPts val="3600"/>
              <a:buChar char="•"/>
            </a:pPr>
            <a:r>
              <a:rPr b="1" lang="en-US" sz="3600" u="sng">
                <a:solidFill>
                  <a:srgbClr val="C00000"/>
                </a:solidFill>
                <a:latin typeface="Times New Roman"/>
                <a:ea typeface="Times New Roman"/>
                <a:cs typeface="Times New Roman"/>
                <a:sym typeface="Times New Roman"/>
              </a:rPr>
              <a:t>Câu 1</a:t>
            </a:r>
            <a:r>
              <a:rPr lang="en-US" sz="3600">
                <a:latin typeface="Times New Roman"/>
                <a:ea typeface="Times New Roman"/>
                <a:cs typeface="Times New Roman"/>
                <a:sym typeface="Times New Roman"/>
              </a:rPr>
              <a:t>: </a:t>
            </a:r>
            <a:r>
              <a:rPr lang="en-US" sz="3600"/>
              <a:t>Tìm những </a:t>
            </a:r>
            <a:r>
              <a:rPr lang="en-US" sz="3600" u="sng"/>
              <a:t>hình ảnh, từ ngữ, câu văn </a:t>
            </a:r>
            <a:r>
              <a:rPr lang="en-US" sz="3600"/>
              <a:t>viết về cây xà nu gợi đến số phận của dân làng Xô Man.</a:t>
            </a:r>
            <a:endParaRPr/>
          </a:p>
          <a:p>
            <a:pPr indent="-342900" lvl="0" marL="342900" rtl="0" algn="l">
              <a:lnSpc>
                <a:spcPct val="100000"/>
              </a:lnSpc>
              <a:spcBef>
                <a:spcPts val="720"/>
              </a:spcBef>
              <a:spcAft>
                <a:spcPts val="0"/>
              </a:spcAft>
              <a:buClr>
                <a:srgbClr val="C00000"/>
              </a:buClr>
              <a:buSzPts val="3600"/>
              <a:buChar char="•"/>
            </a:pPr>
            <a:r>
              <a:rPr b="1" lang="en-US" sz="3600" u="sng">
                <a:solidFill>
                  <a:srgbClr val="C00000"/>
                </a:solidFill>
                <a:latin typeface="Times New Roman"/>
                <a:ea typeface="Times New Roman"/>
                <a:cs typeface="Times New Roman"/>
                <a:sym typeface="Times New Roman"/>
              </a:rPr>
              <a:t>Câu 2</a:t>
            </a:r>
            <a:r>
              <a:rPr lang="en-US" sz="3600">
                <a:latin typeface="Times New Roman"/>
                <a:ea typeface="Times New Roman"/>
                <a:cs typeface="Times New Roman"/>
                <a:sym typeface="Times New Roman"/>
              </a:rPr>
              <a:t>: </a:t>
            </a:r>
            <a:r>
              <a:rPr lang="en-US" sz="3600"/>
              <a:t>Tìm những </a:t>
            </a:r>
            <a:r>
              <a:rPr lang="en-US" sz="3600" u="sng"/>
              <a:t>hình ảnh, từ ngữ, câu văn </a:t>
            </a:r>
            <a:r>
              <a:rPr lang="en-US" sz="3600"/>
              <a:t>viết về cây xà nu gợi đến sức sống của dân làng Xô Man.</a:t>
            </a:r>
            <a:endParaRPr/>
          </a:p>
        </p:txBody>
      </p:sp>
      <p:pic>
        <p:nvPicPr>
          <p:cNvPr descr="Digit 120" id="263" name="Google Shape;263;p21"/>
          <p:cNvPicPr preferRelativeResize="0"/>
          <p:nvPr/>
        </p:nvPicPr>
        <p:blipFill rotWithShape="1">
          <a:blip r:embed="rId3">
            <a:alphaModFix/>
          </a:blip>
          <a:srcRect b="0" l="0" r="0" t="0"/>
          <a:stretch/>
        </p:blipFill>
        <p:spPr>
          <a:xfrm>
            <a:off x="7072746" y="6927"/>
            <a:ext cx="2057400" cy="1130300"/>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23000"/>
                                  </p:stCondLst>
                                  <p:childTnLst>
                                    <p:animEffect filter="fade" transition="out">
                                      <p:cBhvr>
                                        <p:cTn dur="1000"/>
                                        <p:tgtEl>
                                          <p:spTgt spid="263"/>
                                        </p:tgtEl>
                                      </p:cBhvr>
                                    </p:animEffect>
                                    <p:set>
                                      <p:cBhvr>
                                        <p:cTn dur="1" fill="hold">
                                          <p:stCondLst>
                                            <p:cond delay="1000"/>
                                          </p:stCondLst>
                                        </p:cTn>
                                        <p:tgtEl>
                                          <p:spTgt spid="26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p:nvPr/>
        </p:nvSpPr>
        <p:spPr>
          <a:xfrm>
            <a:off x="6072198" y="1500174"/>
            <a:ext cx="71438" cy="35719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22"/>
          <p:cNvSpPr txBox="1"/>
          <p:nvPr/>
        </p:nvSpPr>
        <p:spPr>
          <a:xfrm>
            <a:off x="7168" y="1147346"/>
            <a:ext cx="9136831" cy="4524315"/>
          </a:xfrm>
          <a:prstGeom prst="rect">
            <a:avLst/>
          </a:prstGeom>
          <a:solidFill>
            <a:schemeClr val="lt1"/>
          </a:soli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CC"/>
                </a:solidFill>
                <a:latin typeface="Times New Roman"/>
                <a:ea typeface="Times New Roman"/>
                <a:cs typeface="Times New Roman"/>
                <a:sym typeface="Times New Roman"/>
              </a:rPr>
              <a:t>* </a:t>
            </a:r>
            <a:r>
              <a:rPr b="1" i="0" lang="en-US" sz="3600" u="sng" cap="none" strike="noStrike">
                <a:solidFill>
                  <a:srgbClr val="0000CC"/>
                </a:solidFill>
                <a:latin typeface="Times New Roman"/>
                <a:ea typeface="Times New Roman"/>
                <a:cs typeface="Times New Roman"/>
                <a:sym typeface="Times New Roman"/>
              </a:rPr>
              <a:t>Nghĩa biểu tượng</a:t>
            </a:r>
            <a:r>
              <a:rPr b="1" i="0" lang="en-US" sz="3600" u="none" cap="none" strike="noStrike">
                <a:solidFill>
                  <a:srgbClr val="0000C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CC"/>
                </a:solidFill>
                <a:latin typeface="Times New Roman"/>
                <a:ea typeface="Times New Roman"/>
                <a:cs typeface="Times New Roman"/>
                <a:sym typeface="Times New Roman"/>
              </a:rPr>
              <a:t>- Số phận của dân làng Xô Man: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Times New Roman"/>
                <a:ea typeface="Times New Roman"/>
                <a:cs typeface="Times New Roman"/>
                <a:sym typeface="Times New Roman"/>
              </a:rPr>
              <a:t>+ </a:t>
            </a:r>
            <a:r>
              <a:rPr b="0" i="1" lang="en-US" sz="3600" u="none" cap="none" strike="noStrike">
                <a:solidFill>
                  <a:srgbClr val="C00000"/>
                </a:solidFill>
                <a:latin typeface="Times New Roman"/>
                <a:ea typeface="Times New Roman"/>
                <a:cs typeface="Times New Roman"/>
                <a:sym typeface="Times New Roman"/>
              </a:rPr>
              <a:t>không cây nào không bị thương...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Times New Roman"/>
                <a:ea typeface="Times New Roman"/>
                <a:cs typeface="Times New Roman"/>
                <a:sym typeface="Times New Roman"/>
              </a:rPr>
              <a:t>+ </a:t>
            </a:r>
            <a:r>
              <a:rPr b="0" i="1" lang="en-US" sz="3600" u="none" cap="none" strike="noStrike">
                <a:solidFill>
                  <a:srgbClr val="C00000"/>
                </a:solidFill>
                <a:latin typeface="Times New Roman"/>
                <a:ea typeface="Times New Roman"/>
                <a:cs typeface="Times New Roman"/>
                <a:sym typeface="Times New Roman"/>
              </a:rPr>
              <a:t>bị chặt đứt ngang nửa thân mình, nhựa ứa ra, đen và đặc quyện thành từng cục máu lớn…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Times New Roman"/>
                <a:ea typeface="Times New Roman"/>
                <a:cs typeface="Times New Roman"/>
                <a:sym typeface="Times New Roman"/>
              </a:rPr>
              <a:t>+ </a:t>
            </a:r>
            <a:r>
              <a:rPr b="0" i="1" lang="en-US" sz="3600" u="none" cap="none" strike="noStrike">
                <a:solidFill>
                  <a:srgbClr val="C00000"/>
                </a:solidFill>
                <a:latin typeface="Times New Roman"/>
                <a:ea typeface="Times New Roman"/>
                <a:cs typeface="Times New Roman"/>
                <a:sym typeface="Times New Roman"/>
              </a:rPr>
              <a:t>bị đại bác chặt đứt làm đôi, vết thương cứ loét mãi ra, năm mười hôm thì chết...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=&gt; Nhân hóa: Đau thương, mất mát </a:t>
            </a:r>
            <a:endParaRPr b="1" i="1" sz="3600" u="none" cap="none" strike="noStrike">
              <a:solidFill>
                <a:srgbClr val="FF0000"/>
              </a:solidFill>
              <a:latin typeface="Times New Roman"/>
              <a:ea typeface="Times New Roman"/>
              <a:cs typeface="Times New Roman"/>
              <a:sym typeface="Times New Roman"/>
            </a:endParaRPr>
          </a:p>
        </p:txBody>
      </p:sp>
      <p:sp>
        <p:nvSpPr>
          <p:cNvPr id="270" name="Google Shape;270;p22"/>
          <p:cNvSpPr txBox="1"/>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CC"/>
              </a:buClr>
              <a:buSzPts val="3400"/>
              <a:buFont typeface="Times New Roman"/>
              <a:buNone/>
            </a:pPr>
            <a:r>
              <a:rPr b="1" i="0" lang="en-US" sz="3400" u="none" cap="none" strike="noStrike">
                <a:solidFill>
                  <a:srgbClr val="0000CC"/>
                </a:solidFill>
                <a:latin typeface="Times New Roman"/>
                <a:ea typeface="Times New Roman"/>
                <a:cs typeface="Times New Roman"/>
                <a:sym typeface="Times New Roman"/>
              </a:rPr>
              <a:t>1. HÌNH TƯỢNG RỪNG XÀ NU</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20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20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2000"/>
                                        <p:tgtEl>
                                          <p:spTgt spid="2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animEffect filter="fade" transition="in">
                                      <p:cBhvr>
                                        <p:cTn dur="2000"/>
                                        <p:tgtEl>
                                          <p:spTgt spid="2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animEffect filter="fade" transition="in">
                                      <p:cBhvr>
                                        <p:cTn dur="2000"/>
                                        <p:tgtEl>
                                          <p:spTgt spid="2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5" st="5"/>
                                            </p:txEl>
                                          </p:spTgt>
                                        </p:tgtEl>
                                        <p:attrNameLst>
                                          <p:attrName>style.visibility</p:attrName>
                                        </p:attrNameLst>
                                      </p:cBhvr>
                                      <p:to>
                                        <p:strVal val="visible"/>
                                      </p:to>
                                    </p:set>
                                    <p:animEffect filter="fade" transition="in">
                                      <p:cBhvr>
                                        <p:cTn dur="2000"/>
                                        <p:tgtEl>
                                          <p:spTgt spid="2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p:nvPr/>
        </p:nvSpPr>
        <p:spPr>
          <a:xfrm>
            <a:off x="6072198" y="1500174"/>
            <a:ext cx="71438" cy="35719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23"/>
          <p:cNvSpPr txBox="1"/>
          <p:nvPr/>
        </p:nvSpPr>
        <p:spPr>
          <a:xfrm>
            <a:off x="7168" y="1147346"/>
            <a:ext cx="9136831" cy="5078313"/>
          </a:xfrm>
          <a:prstGeom prst="rect">
            <a:avLst/>
          </a:prstGeom>
          <a:solidFill>
            <a:schemeClr val="lt1"/>
          </a:soli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CC"/>
                </a:solidFill>
                <a:latin typeface="Times New Roman"/>
                <a:ea typeface="Times New Roman"/>
                <a:cs typeface="Times New Roman"/>
                <a:sym typeface="Times New Roman"/>
              </a:rPr>
              <a:t>* </a:t>
            </a:r>
            <a:r>
              <a:rPr b="1" i="0" lang="en-US" sz="3600" u="sng" cap="none" strike="noStrike">
                <a:solidFill>
                  <a:srgbClr val="0000CC"/>
                </a:solidFill>
                <a:latin typeface="Times New Roman"/>
                <a:ea typeface="Times New Roman"/>
                <a:cs typeface="Times New Roman"/>
                <a:sym typeface="Times New Roman"/>
              </a:rPr>
              <a:t>Nghĩa biểu tượng</a:t>
            </a:r>
            <a:r>
              <a:rPr b="1" i="0" lang="en-US" sz="3600" u="none" cap="none" strike="noStrike">
                <a:solidFill>
                  <a:srgbClr val="0000C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CC"/>
              </a:buClr>
              <a:buSzPts val="3600"/>
              <a:buFont typeface="Times New Roman"/>
              <a:buChar char="-"/>
            </a:pPr>
            <a:r>
              <a:rPr b="1" i="0" lang="en-US" sz="3600" u="none" cap="none" strike="noStrike">
                <a:solidFill>
                  <a:srgbClr val="0000CC"/>
                </a:solidFill>
                <a:latin typeface="Times New Roman"/>
                <a:ea typeface="Times New Roman"/>
                <a:cs typeface="Times New Roman"/>
                <a:sym typeface="Times New Roman"/>
              </a:rPr>
              <a:t>Sức sống bất diệt:</a:t>
            </a:r>
            <a:endParaRPr b="1" i="0" sz="3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 Sinh sôi nảy nở rất khỏe, đạn đại bác không giết nổi chúng: </a:t>
            </a:r>
            <a:r>
              <a:rPr b="0" i="1" lang="en-US" sz="3600" u="none" cap="none" strike="noStrike">
                <a:solidFill>
                  <a:schemeClr val="dk1"/>
                </a:solidFill>
                <a:latin typeface="Times New Roman"/>
                <a:ea typeface="Times New Roman"/>
                <a:cs typeface="Times New Roman"/>
                <a:sym typeface="Times New Roman"/>
              </a:rPr>
              <a:t>Cạnh </a:t>
            </a:r>
            <a:r>
              <a:rPr b="0" i="1" lang="en-US" sz="3600" u="sng" cap="none" strike="noStrike">
                <a:solidFill>
                  <a:srgbClr val="FF0000"/>
                </a:solidFill>
                <a:latin typeface="Times New Roman"/>
                <a:ea typeface="Times New Roman"/>
                <a:cs typeface="Times New Roman"/>
                <a:sym typeface="Times New Roman"/>
              </a:rPr>
              <a:t>một</a:t>
            </a:r>
            <a:r>
              <a:rPr b="0" i="1" lang="en-US" sz="3600" u="none" cap="none" strike="noStrike">
                <a:solidFill>
                  <a:schemeClr val="dk1"/>
                </a:solidFill>
                <a:latin typeface="Times New Roman"/>
                <a:ea typeface="Times New Roman"/>
                <a:cs typeface="Times New Roman"/>
                <a:sym typeface="Times New Roman"/>
              </a:rPr>
              <a:t> cây mới </a:t>
            </a:r>
            <a:r>
              <a:rPr b="0" i="1" lang="en-US" sz="3600" u="sng" cap="none" strike="noStrike">
                <a:solidFill>
                  <a:srgbClr val="FF0000"/>
                </a:solidFill>
                <a:latin typeface="Times New Roman"/>
                <a:ea typeface="Times New Roman"/>
                <a:cs typeface="Times New Roman"/>
                <a:sym typeface="Times New Roman"/>
              </a:rPr>
              <a:t>ngã gục</a:t>
            </a:r>
            <a:r>
              <a:rPr b="0" i="1" lang="en-US" sz="3600" u="none" cap="none" strike="noStrike">
                <a:solidFill>
                  <a:schemeClr val="dk1"/>
                </a:solidFill>
                <a:latin typeface="Times New Roman"/>
                <a:ea typeface="Times New Roman"/>
                <a:cs typeface="Times New Roman"/>
                <a:sym typeface="Times New Roman"/>
              </a:rPr>
              <a:t> đã có </a:t>
            </a:r>
            <a:r>
              <a:rPr b="0" i="1" lang="en-US" sz="3600" u="sng" cap="none" strike="noStrike">
                <a:solidFill>
                  <a:srgbClr val="00B050"/>
                </a:solidFill>
                <a:latin typeface="Times New Roman"/>
                <a:ea typeface="Times New Roman"/>
                <a:cs typeface="Times New Roman"/>
                <a:sym typeface="Times New Roman"/>
              </a:rPr>
              <a:t>bốn năm</a:t>
            </a:r>
            <a:r>
              <a:rPr b="0" i="1" lang="en-US" sz="3600" u="none" cap="none" strike="noStrike">
                <a:solidFill>
                  <a:schemeClr val="dk1"/>
                </a:solidFill>
                <a:latin typeface="Times New Roman"/>
                <a:ea typeface="Times New Roman"/>
                <a:cs typeface="Times New Roman"/>
                <a:sym typeface="Times New Roman"/>
              </a:rPr>
              <a:t> cây con </a:t>
            </a:r>
            <a:r>
              <a:rPr b="0" i="1" lang="en-US" sz="3600" u="sng" cap="none" strike="noStrike">
                <a:solidFill>
                  <a:srgbClr val="00B050"/>
                </a:solidFill>
                <a:latin typeface="Times New Roman"/>
                <a:ea typeface="Times New Roman"/>
                <a:cs typeface="Times New Roman"/>
                <a:sym typeface="Times New Roman"/>
              </a:rPr>
              <a:t>mọc </a:t>
            </a:r>
            <a:r>
              <a:rPr b="0" i="0" lang="en-US" sz="3600" u="sng" cap="none" strike="noStrike">
                <a:solidFill>
                  <a:srgbClr val="00B050"/>
                </a:solidFill>
                <a:latin typeface="Times New Roman"/>
                <a:ea typeface="Times New Roman"/>
                <a:cs typeface="Times New Roman"/>
                <a:sym typeface="Times New Roman"/>
              </a:rPr>
              <a:t>lên</a:t>
            </a:r>
            <a:r>
              <a:rPr b="0" i="0" lang="en-US" sz="3600" u="none" cap="none" strike="noStrike">
                <a:solidFill>
                  <a:schemeClr val="dk1"/>
                </a:solidFill>
                <a:latin typeface="Times New Roman"/>
                <a:ea typeface="Times New Roman"/>
                <a:cs typeface="Times New Roman"/>
                <a:sym typeface="Times New Roman"/>
              </a:rPr>
              <a:t>…như Tnú lớn lên thay anh Quyết, Dít thay Mai, bé Heng...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 Nó phóng lên rất nhanh để tiếp lấy ánh nắng.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=&gt; Khát khao tự do với sức sống bền bỉ, mãnh liệt, bất khuất</a:t>
            </a:r>
            <a:endParaRPr b="0" i="0" sz="3600" u="none" cap="none" strike="noStrike">
              <a:solidFill>
                <a:schemeClr val="dk1"/>
              </a:solidFill>
              <a:latin typeface="Times New Roman"/>
              <a:ea typeface="Times New Roman"/>
              <a:cs typeface="Times New Roman"/>
              <a:sym typeface="Times New Roman"/>
            </a:endParaRPr>
          </a:p>
        </p:txBody>
      </p:sp>
      <p:sp>
        <p:nvSpPr>
          <p:cNvPr id="277" name="Google Shape;277;p23"/>
          <p:cNvSpPr txBox="1"/>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CC"/>
              </a:buClr>
              <a:buSzPts val="3400"/>
              <a:buFont typeface="Times New Roman"/>
              <a:buNone/>
            </a:pPr>
            <a:r>
              <a:rPr b="1" i="0" lang="en-US" sz="3400" u="none" cap="none" strike="noStrike">
                <a:solidFill>
                  <a:srgbClr val="0000CC"/>
                </a:solidFill>
                <a:latin typeface="Times New Roman"/>
                <a:ea typeface="Times New Roman"/>
                <a:cs typeface="Times New Roman"/>
                <a:sym typeface="Times New Roman"/>
              </a:rPr>
              <a:t>1. HÌNH TƯỢNG RỪNG XÀ NU</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2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2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2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2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2000"/>
                                        <p:tgtEl>
                                          <p:spTgt spid="2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p:nvPr/>
        </p:nvSpPr>
        <p:spPr>
          <a:xfrm>
            <a:off x="6072198" y="1500174"/>
            <a:ext cx="71438" cy="35719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24"/>
          <p:cNvSpPr txBox="1"/>
          <p:nvPr/>
        </p:nvSpPr>
        <p:spPr>
          <a:xfrm>
            <a:off x="7168" y="1147346"/>
            <a:ext cx="9136831" cy="2308324"/>
          </a:xfrm>
          <a:prstGeom prst="rect">
            <a:avLst/>
          </a:prstGeom>
          <a:solidFill>
            <a:schemeClr val="lt1"/>
          </a:soli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CC"/>
                </a:solidFill>
                <a:latin typeface="Times New Roman"/>
                <a:ea typeface="Times New Roman"/>
                <a:cs typeface="Times New Roman"/>
                <a:sym typeface="Times New Roman"/>
              </a:rPr>
              <a:t>* </a:t>
            </a:r>
            <a:r>
              <a:rPr b="1" i="0" lang="en-US" sz="3600" u="sng" cap="none" strike="noStrike">
                <a:solidFill>
                  <a:srgbClr val="0000CC"/>
                </a:solidFill>
                <a:latin typeface="Times New Roman"/>
                <a:ea typeface="Times New Roman"/>
                <a:cs typeface="Times New Roman"/>
                <a:sym typeface="Times New Roman"/>
              </a:rPr>
              <a:t>Nghĩa biểu tượng</a:t>
            </a:r>
            <a:r>
              <a:rPr b="1" i="0" lang="en-US" sz="3600" u="none" cap="none" strike="noStrike">
                <a:solidFill>
                  <a:srgbClr val="0000CC"/>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CC"/>
              </a:buClr>
              <a:buSzPts val="3600"/>
              <a:buFont typeface="Times New Roman"/>
              <a:buChar char="-"/>
            </a:pPr>
            <a:r>
              <a:rPr b="1" i="0" lang="en-US" sz="3600" u="none" cap="none" strike="noStrike">
                <a:solidFill>
                  <a:srgbClr val="0000CC"/>
                </a:solidFill>
                <a:latin typeface="Times New Roman"/>
                <a:ea typeface="Times New Roman"/>
                <a:cs typeface="Times New Roman"/>
                <a:sym typeface="Times New Roman"/>
              </a:rPr>
              <a:t>Tinh thần đoàn kết dân tộc: </a:t>
            </a:r>
            <a:r>
              <a:rPr b="0" i="0" lang="en-US" sz="3600" u="none" cap="none" strike="noStrike">
                <a:solidFill>
                  <a:schemeClr val="dk1"/>
                </a:solidFill>
                <a:latin typeface="Times New Roman"/>
                <a:ea typeface="Times New Roman"/>
                <a:cs typeface="Times New Roman"/>
                <a:sym typeface="Times New Roman"/>
              </a:rPr>
              <a:t>Vẻ đẹp rộng lớn, đông đảo của rừng xà nu là khối đoàn kết của dân làng Xô Man, của đất nước.</a:t>
            </a:r>
            <a:endParaRPr b="0" i="0" sz="3600" u="none" cap="none" strike="noStrike">
              <a:solidFill>
                <a:schemeClr val="dk1"/>
              </a:solidFill>
              <a:latin typeface="Times New Roman"/>
              <a:ea typeface="Times New Roman"/>
              <a:cs typeface="Times New Roman"/>
              <a:sym typeface="Times New Roman"/>
            </a:endParaRPr>
          </a:p>
        </p:txBody>
      </p:sp>
      <p:sp>
        <p:nvSpPr>
          <p:cNvPr id="284" name="Google Shape;284;p24"/>
          <p:cNvSpPr txBox="1"/>
          <p:nvPr/>
        </p:nvSpPr>
        <p:spPr>
          <a:xfrm>
            <a:off x="-6927" y="-123111"/>
            <a:ext cx="9150927" cy="1200329"/>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CC"/>
              </a:buClr>
              <a:buSzPts val="3400"/>
              <a:buFont typeface="Times New Roman"/>
              <a:buNone/>
            </a:pPr>
            <a:r>
              <a:rPr b="1" i="0" lang="en-US" sz="3400" u="none" cap="none" strike="noStrike">
                <a:solidFill>
                  <a:srgbClr val="0000CC"/>
                </a:solidFill>
                <a:latin typeface="Times New Roman"/>
                <a:ea typeface="Times New Roman"/>
                <a:cs typeface="Times New Roman"/>
                <a:sym typeface="Times New Roman"/>
              </a:rPr>
              <a:t>1. HÌNH TƯỢNG RỪNG XÀ NU</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2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2000"/>
                                        <p:tgtEl>
                                          <p:spTgt spid="2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nvSpPr>
        <p:spPr>
          <a:xfrm>
            <a:off x="539552" y="0"/>
            <a:ext cx="8064896" cy="579438"/>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CC00CC"/>
                </a:solidFill>
                <a:latin typeface="Times New Roman"/>
                <a:ea typeface="Times New Roman"/>
                <a:cs typeface="Times New Roman"/>
                <a:sym typeface="Times New Roman"/>
              </a:rPr>
              <a:t> </a:t>
            </a:r>
            <a:r>
              <a:rPr b="1" i="0" lang="en-US" sz="3200" u="none" cap="none" strike="noStrike">
                <a:solidFill>
                  <a:srgbClr val="0000CC"/>
                </a:solidFill>
                <a:latin typeface="Times New Roman"/>
                <a:ea typeface="Times New Roman"/>
                <a:cs typeface="Times New Roman"/>
                <a:sym typeface="Times New Roman"/>
              </a:rPr>
              <a:t>BÀI TẬP CỦNG CỐ</a:t>
            </a:r>
            <a:endParaRPr b="1" i="0" sz="3200" u="none" cap="none" strike="noStrike">
              <a:solidFill>
                <a:srgbClr val="0000CC"/>
              </a:solidFill>
              <a:latin typeface="Times New Roman"/>
              <a:ea typeface="Times New Roman"/>
              <a:cs typeface="Times New Roman"/>
              <a:sym typeface="Times New Roman"/>
            </a:endParaRPr>
          </a:p>
        </p:txBody>
      </p:sp>
      <p:sp>
        <p:nvSpPr>
          <p:cNvPr id="291" name="Google Shape;291;p25"/>
          <p:cNvSpPr txBox="1"/>
          <p:nvPr/>
        </p:nvSpPr>
        <p:spPr>
          <a:xfrm>
            <a:off x="-4223" y="612304"/>
            <a:ext cx="9144000" cy="3108543"/>
          </a:xfrm>
          <a:prstGeom prst="rect">
            <a:avLst/>
          </a:prstGeom>
          <a:noFill/>
          <a:ln cap="flat" cmpd="sng" w="9525">
            <a:solidFill>
              <a:srgbClr val="E923D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Times New Roman"/>
                <a:ea typeface="Times New Roman"/>
                <a:cs typeface="Times New Roman"/>
                <a:sym typeface="Times New Roman"/>
              </a:rPr>
              <a:t>“Trong rừng ít có loại cây sinh sôi nảy nở khỏe như vậy. Cạnh một cây xà nu mới ngã gục đã có  bốn năm cây con khác mọc lên, ngọn xanh rờn, hình nhọn mũi tên lao thẳng bầu trời. Cũng ít có loại cây ham ánh sáng mặt trời đến thế. Nó phóng lên rất nhanh để tiếp lấy ánh nắng, thứ ánh nắng trong rừng rọi từ trên cao xuống từng luồng lớn thẳng tắp, lóng lánh vô số hạt bụi vàng từ nhựa cây bay ra thơm mỡ màng”…..</a:t>
            </a:r>
            <a:endParaRPr b="0" i="1" sz="2800" u="none" cap="none" strike="noStrike">
              <a:solidFill>
                <a:schemeClr val="dk1"/>
              </a:solidFill>
              <a:latin typeface="Times New Roman"/>
              <a:ea typeface="Times New Roman"/>
              <a:cs typeface="Times New Roman"/>
              <a:sym typeface="Times New Roman"/>
            </a:endParaRPr>
          </a:p>
        </p:txBody>
      </p:sp>
      <p:sp>
        <p:nvSpPr>
          <p:cNvPr id="292" name="Google Shape;292;p25"/>
          <p:cNvSpPr/>
          <p:nvPr/>
        </p:nvSpPr>
        <p:spPr>
          <a:xfrm>
            <a:off x="1255409" y="550199"/>
            <a:ext cx="3312368" cy="2808312"/>
          </a:xfrm>
          <a:prstGeom prst="wedgeEllipseCallout">
            <a:avLst>
              <a:gd fmla="val -20833" name="adj1"/>
              <a:gd fmla="val 62500" name="adj2"/>
            </a:avLst>
          </a:prstGeom>
          <a:solidFill>
            <a:srgbClr val="FBD4B4"/>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Chỉ ra phương thức biểu đạt của đoạn văn?</a:t>
            </a:r>
            <a:endParaRPr b="0" i="0" sz="2800" u="none" cap="none" strike="noStrike">
              <a:solidFill>
                <a:srgbClr val="0000CC"/>
              </a:solidFill>
              <a:latin typeface="Times New Roman"/>
              <a:ea typeface="Times New Roman"/>
              <a:cs typeface="Times New Roman"/>
              <a:sym typeface="Times New Roman"/>
            </a:endParaRPr>
          </a:p>
        </p:txBody>
      </p:sp>
      <p:sp>
        <p:nvSpPr>
          <p:cNvPr id="293" name="Google Shape;293;p25"/>
          <p:cNvSpPr/>
          <p:nvPr/>
        </p:nvSpPr>
        <p:spPr>
          <a:xfrm>
            <a:off x="47494" y="4288703"/>
            <a:ext cx="5846146" cy="2565063"/>
          </a:xfrm>
          <a:prstGeom prst="wedgeRoundRectCallout">
            <a:avLst>
              <a:gd fmla="val -20833" name="adj1"/>
              <a:gd fmla="val 62500" name="adj2"/>
              <a:gd fmla="val 0" name="adj3"/>
            </a:avLst>
          </a:prstGeom>
          <a:solidFill>
            <a:srgbClr val="FABF8E"/>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Nêu cảm nhận về chi tiết “cạnh một cây xà nu mới ngã gục đã có bốn năm cây con…bầu trời”?</a:t>
            </a:r>
            <a:endParaRPr b="0" i="0" sz="2800" u="none" cap="none" strike="noStrike">
              <a:solidFill>
                <a:srgbClr val="0000CC"/>
              </a:solidFill>
              <a:latin typeface="Times New Roman"/>
              <a:ea typeface="Times New Roman"/>
              <a:cs typeface="Times New Roman"/>
              <a:sym typeface="Times New Roman"/>
            </a:endParaRPr>
          </a:p>
        </p:txBody>
      </p:sp>
      <p:sp>
        <p:nvSpPr>
          <p:cNvPr id="294" name="Google Shape;294;p25"/>
          <p:cNvSpPr/>
          <p:nvPr/>
        </p:nvSpPr>
        <p:spPr>
          <a:xfrm>
            <a:off x="4144414" y="715686"/>
            <a:ext cx="4291791" cy="3272916"/>
          </a:xfrm>
          <a:prstGeom prst="flowChartPreparation">
            <a:avLst/>
          </a:prstGeom>
          <a:solidFill>
            <a:srgbClr val="FBD4B4"/>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Từ cảm nhận sức sống mãnh liệt của  xà nu, nêu bài học liên hệ cho tuổi trẻ hiện nay?</a:t>
            </a:r>
            <a:endParaRPr b="0" i="0" sz="2800" u="none" cap="none" strike="noStrike">
              <a:solidFill>
                <a:srgbClr val="0000CC"/>
              </a:solidFill>
              <a:latin typeface="Times New Roman"/>
              <a:ea typeface="Times New Roman"/>
              <a:cs typeface="Times New Roman"/>
              <a:sym typeface="Times New Roman"/>
            </a:endParaRPr>
          </a:p>
        </p:txBody>
      </p:sp>
      <p:sp>
        <p:nvSpPr>
          <p:cNvPr id="295" name="Google Shape;295;p25"/>
          <p:cNvSpPr/>
          <p:nvPr/>
        </p:nvSpPr>
        <p:spPr>
          <a:xfrm>
            <a:off x="107504" y="812115"/>
            <a:ext cx="3180986" cy="2708920"/>
          </a:xfrm>
          <a:prstGeom prst="wedgeEllipseCallout">
            <a:avLst>
              <a:gd fmla="val -20833" name="adj1"/>
              <a:gd fmla="val 62500" name="adj2"/>
            </a:avLst>
          </a:prstGeom>
          <a:solidFill>
            <a:srgbClr val="FBD4B4"/>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Phương thức miêu tả</a:t>
            </a:r>
            <a:endParaRPr b="0" i="0" sz="2800" u="none" cap="none" strike="noStrike">
              <a:solidFill>
                <a:srgbClr val="0000CC"/>
              </a:solidFill>
              <a:latin typeface="Times New Roman"/>
              <a:ea typeface="Times New Roman"/>
              <a:cs typeface="Times New Roman"/>
              <a:sym typeface="Times New Roman"/>
            </a:endParaRPr>
          </a:p>
        </p:txBody>
      </p:sp>
      <p:sp>
        <p:nvSpPr>
          <p:cNvPr id="296" name="Google Shape;296;p25"/>
          <p:cNvSpPr/>
          <p:nvPr/>
        </p:nvSpPr>
        <p:spPr>
          <a:xfrm>
            <a:off x="1634531" y="3836202"/>
            <a:ext cx="5846100" cy="2565000"/>
          </a:xfrm>
          <a:prstGeom prst="wedgeRoundRectCallout">
            <a:avLst>
              <a:gd fmla="val -20833" name="adj1"/>
              <a:gd fmla="val 62500" name="adj2"/>
              <a:gd fmla="val 0" name="adj3"/>
            </a:avLst>
          </a:prstGeom>
          <a:solidFill>
            <a:srgbClr val="FABF8E"/>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a:t>
            </a:r>
            <a:r>
              <a:rPr b="1" i="0" lang="en-US" sz="2800" u="none" cap="none" strike="noStrike">
                <a:solidFill>
                  <a:srgbClr val="0000CC"/>
                </a:solidFill>
                <a:latin typeface="Times New Roman"/>
                <a:ea typeface="Times New Roman"/>
                <a:cs typeface="Times New Roman"/>
                <a:sym typeface="Times New Roman"/>
              </a:rPr>
              <a:t>Cảm nhận</a:t>
            </a:r>
            <a:r>
              <a:rPr b="0" i="0" lang="en-US" sz="2800" u="none" cap="none" strike="noStrike">
                <a:solidFill>
                  <a:srgbClr val="0000CC"/>
                </a:solidFill>
                <a:latin typeface="Times New Roman"/>
                <a:ea typeface="Times New Roman"/>
                <a:cs typeface="Times New Roman"/>
                <a:sym typeface="Times New Roman"/>
              </a:rPr>
              <a:t>: -Thể hiện sức sống mãnh liệt  của cây, biểu tượng cho vẻ đẹp kiên cường quật khởi của con người.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Nghệ thuật: tương phản</a:t>
            </a:r>
            <a:endParaRPr b="0" i="0" sz="2800" u="none" cap="none" strike="noStrike">
              <a:solidFill>
                <a:srgbClr val="0000CC"/>
              </a:solidFill>
              <a:latin typeface="Times New Roman"/>
              <a:ea typeface="Times New Roman"/>
              <a:cs typeface="Times New Roman"/>
              <a:sym typeface="Times New Roman"/>
            </a:endParaRPr>
          </a:p>
        </p:txBody>
      </p:sp>
      <p:sp>
        <p:nvSpPr>
          <p:cNvPr id="297" name="Google Shape;297;p25"/>
          <p:cNvSpPr/>
          <p:nvPr/>
        </p:nvSpPr>
        <p:spPr>
          <a:xfrm>
            <a:off x="3787520" y="3558953"/>
            <a:ext cx="5328592" cy="3528392"/>
          </a:xfrm>
          <a:prstGeom prst="flowChartPreparation">
            <a:avLst/>
          </a:prstGeom>
          <a:solidFill>
            <a:srgbClr val="FBD4B4"/>
          </a:solidFill>
          <a:ln cap="flat" cmpd="sng" w="25400">
            <a:solidFill>
              <a:srgbClr val="E923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CC"/>
                </a:solidFill>
                <a:latin typeface="Times New Roman"/>
                <a:ea typeface="Times New Roman"/>
                <a:cs typeface="Times New Roman"/>
                <a:sym typeface="Times New Roman"/>
              </a:rPr>
              <a:t> Bài học liên hệ:</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Sống có hoài bão</a:t>
            </a:r>
            <a:endParaRPr b="0" i="0" sz="2800" u="none" cap="none" strike="noStrik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Nâng cao ý thức bảo vệ vẻ đẹp của thiên nhiên đất nước.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0000CC"/>
                </a:solidFill>
                <a:latin typeface="Times New Roman"/>
                <a:ea typeface="Times New Roman"/>
                <a:cs typeface="Times New Roman"/>
                <a:sym typeface="Times New Roman"/>
              </a:rPr>
              <a:t>- Lên án hành động hủy diệt môi trường.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5"/>
                                        </p:tgtEl>
                                      </p:cBhvr>
                                    </p:animEffect>
                                    <p:set>
                                      <p:cBhvr>
                                        <p:cTn dur="1" fill="hold">
                                          <p:stCondLst>
                                            <p:cond delay="2000"/>
                                          </p:stCondLst>
                                        </p:cTn>
                                        <p:tgtEl>
                                          <p:spTgt spid="2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3"/>
                                        </p:tgtEl>
                                      </p:cBhvr>
                                    </p:animEffect>
                                    <p:set>
                                      <p:cBhvr>
                                        <p:cTn dur="1" fill="hold">
                                          <p:stCondLst>
                                            <p:cond delay="2000"/>
                                          </p:stCondLst>
                                        </p:cTn>
                                        <p:tgtEl>
                                          <p:spTgt spid="2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6"/>
                                        </p:tgtEl>
                                      </p:cBhvr>
                                    </p:animEffect>
                                    <p:set>
                                      <p:cBhvr>
                                        <p:cTn dur="1" fill="hold">
                                          <p:stCondLst>
                                            <p:cond delay="2000"/>
                                          </p:stCondLst>
                                        </p:cTn>
                                        <p:tgtEl>
                                          <p:spTgt spid="2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94"/>
                                        </p:tgtEl>
                                      </p:cBhvr>
                                    </p:animEffect>
                                    <p:set>
                                      <p:cBhvr>
                                        <p:cTn dur="1" fill="hold">
                                          <p:stCondLst>
                                            <p:cond delay="200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03" name="Google Shape;303;p26"/>
          <p:cNvSpPr txBox="1"/>
          <p:nvPr>
            <p:ph idx="1" type="body"/>
          </p:nvPr>
        </p:nvSpPr>
        <p:spPr>
          <a:xfrm>
            <a:off x="0" y="34636"/>
            <a:ext cx="91440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Char char="•"/>
            </a:pPr>
            <a:r>
              <a:rPr b="1" lang="en-US" sz="3600">
                <a:latin typeface="Calibri"/>
                <a:ea typeface="Calibri"/>
                <a:cs typeface="Calibri"/>
                <a:sym typeface="Calibri"/>
              </a:rPr>
              <a:t>Truyện ngắn “Rừng xà nu” được sáng tác:</a:t>
            </a:r>
            <a:endParaRPr sz="3600">
              <a:latin typeface="Calibri"/>
              <a:ea typeface="Calibri"/>
              <a:cs typeface="Calibri"/>
              <a:sym typeface="Calibri"/>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a.   Trong thời kì kháng chiến chống Pháp.</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b.   Năm 1955 khi đế quốc Mĩ xâm lược miền Nam.</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c. Năm 1965 khi đế quốc Mĩ bắt đầu đổ quân ào ạt vào miền Nam.</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d.   Năm 1971, thời kì kháng chiến chống Mĩ cứu nước.</a:t>
            </a:r>
            <a:endParaRPr/>
          </a:p>
          <a:p>
            <a:pPr indent="0" lvl="0" marL="0" rtl="0" algn="l">
              <a:lnSpc>
                <a:spcPct val="100000"/>
              </a:lnSpc>
              <a:spcBef>
                <a:spcPts val="720"/>
              </a:spcBef>
              <a:spcAft>
                <a:spcPts val="0"/>
              </a:spcAft>
              <a:buClr>
                <a:schemeClr val="dk1"/>
              </a:buClr>
              <a:buSzPts val="3600"/>
              <a:buNone/>
            </a:pPr>
            <a:r>
              <a:t/>
            </a:r>
            <a:endParaRPr sz="3600">
              <a:latin typeface="Calibri"/>
              <a:ea typeface="Calibri"/>
              <a:cs typeface="Calibri"/>
              <a:sym typeface="Calibri"/>
            </a:endParaRPr>
          </a:p>
        </p:txBody>
      </p:sp>
      <p:sp>
        <p:nvSpPr>
          <p:cNvPr id="304" name="Google Shape;304;p26"/>
          <p:cNvSpPr/>
          <p:nvPr/>
        </p:nvSpPr>
        <p:spPr>
          <a:xfrm>
            <a:off x="304800" y="2857500"/>
            <a:ext cx="533400" cy="2286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10" name="Google Shape;310;p27"/>
          <p:cNvSpPr txBox="1"/>
          <p:nvPr>
            <p:ph idx="1" type="body"/>
          </p:nvPr>
        </p:nvSpPr>
        <p:spPr>
          <a:xfrm>
            <a:off x="6926" y="-6927"/>
            <a:ext cx="9060873"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600"/>
              <a:buChar char="•"/>
            </a:pPr>
            <a:r>
              <a:rPr b="1" lang="en-US" sz="3600">
                <a:latin typeface="Calibri"/>
                <a:ea typeface="Calibri"/>
                <a:cs typeface="Calibri"/>
                <a:sym typeface="Calibri"/>
              </a:rPr>
              <a:t>Cốt truyện của “Rừng xà nu” kể về:</a:t>
            </a:r>
            <a:endParaRPr sz="3600">
              <a:latin typeface="Calibri"/>
              <a:ea typeface="Calibri"/>
              <a:cs typeface="Calibri"/>
              <a:sym typeface="Calibri"/>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a.   Hình ảnh rừng xà nu trong chiến tranh.</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b.   Cuộc đời của Tnú.</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c.   Quá trình đi đến đấu tranh vũ trang của làng Xôman.</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d.   Chuyện về cuộc đời Tnú và cuộc nổi dậy đấu tranh vũ trang của dân làng Xôman đan cài vào nhau.</a:t>
            </a:r>
            <a:endParaRPr/>
          </a:p>
          <a:p>
            <a:pPr indent="-114300" lvl="0" marL="342900" rtl="0" algn="l">
              <a:lnSpc>
                <a:spcPct val="100000"/>
              </a:lnSpc>
              <a:spcBef>
                <a:spcPts val="720"/>
              </a:spcBef>
              <a:spcAft>
                <a:spcPts val="0"/>
              </a:spcAft>
              <a:buClr>
                <a:schemeClr val="dk1"/>
              </a:buClr>
              <a:buSzPts val="3600"/>
              <a:buNone/>
            </a:pPr>
            <a:r>
              <a:t/>
            </a:r>
            <a:endParaRPr sz="3600">
              <a:latin typeface="Calibri"/>
              <a:ea typeface="Calibri"/>
              <a:cs typeface="Calibri"/>
              <a:sym typeface="Calibri"/>
            </a:endParaRPr>
          </a:p>
        </p:txBody>
      </p:sp>
      <p:sp>
        <p:nvSpPr>
          <p:cNvPr id="311" name="Google Shape;311;p27"/>
          <p:cNvSpPr/>
          <p:nvPr/>
        </p:nvSpPr>
        <p:spPr>
          <a:xfrm>
            <a:off x="304800" y="2971800"/>
            <a:ext cx="533400" cy="4572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17" name="Google Shape;317;p28"/>
          <p:cNvSpPr txBox="1"/>
          <p:nvPr>
            <p:ph idx="1" type="body"/>
          </p:nvPr>
        </p:nvSpPr>
        <p:spPr>
          <a:xfrm>
            <a:off x="0" y="-30163"/>
            <a:ext cx="90678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600"/>
              <a:buChar char="•"/>
            </a:pPr>
            <a:r>
              <a:rPr lang="en-US" sz="3600">
                <a:latin typeface="Calibri"/>
                <a:ea typeface="Calibri"/>
                <a:cs typeface="Calibri"/>
                <a:sym typeface="Calibri"/>
              </a:rPr>
              <a:t>Hình ảnh rừng xà nu có ý nghĩa:</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a.  Cụ thể: đó là hình ảnh đặc trưng của núi rừng Tây Nguyên.</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b.    Tượng trưng cho nỗi đau và sự bất diệt trong chiến tranh.</a:t>
            </a:r>
            <a:endParaRPr/>
          </a:p>
          <a:p>
            <a:pPr indent="-342900" lvl="0" marL="342900" rtl="0" algn="l">
              <a:lnSpc>
                <a:spcPct val="100000"/>
              </a:lnSpc>
              <a:spcBef>
                <a:spcPts val="720"/>
              </a:spcBef>
              <a:spcAft>
                <a:spcPts val="0"/>
              </a:spcAft>
              <a:buClr>
                <a:schemeClr val="dk1"/>
              </a:buClr>
              <a:buSzPts val="3600"/>
              <a:buChar char="•"/>
            </a:pPr>
            <a:r>
              <a:rPr lang="en-US" sz="3600">
                <a:latin typeface="Calibri"/>
                <a:ea typeface="Calibri"/>
                <a:cs typeface="Calibri"/>
                <a:sym typeface="Calibri"/>
              </a:rPr>
              <a:t>c.    Có ý nghĩa cụ thể nhưng chủ yếu là giá trị tượng trưng.</a:t>
            </a:r>
            <a:endParaRPr/>
          </a:p>
          <a:p>
            <a:pPr indent="-114300" lvl="0" marL="342900" rtl="0" algn="l">
              <a:lnSpc>
                <a:spcPct val="100000"/>
              </a:lnSpc>
              <a:spcBef>
                <a:spcPts val="720"/>
              </a:spcBef>
              <a:spcAft>
                <a:spcPts val="0"/>
              </a:spcAft>
              <a:buClr>
                <a:schemeClr val="dk1"/>
              </a:buClr>
              <a:buSzPts val="3600"/>
              <a:buNone/>
            </a:pPr>
            <a:r>
              <a:t/>
            </a:r>
            <a:endParaRPr sz="3600">
              <a:latin typeface="Calibri"/>
              <a:ea typeface="Calibri"/>
              <a:cs typeface="Calibri"/>
              <a:sym typeface="Calibri"/>
            </a:endParaRPr>
          </a:p>
        </p:txBody>
      </p:sp>
      <p:sp>
        <p:nvSpPr>
          <p:cNvPr id="318" name="Google Shape;318;p28"/>
          <p:cNvSpPr/>
          <p:nvPr/>
        </p:nvSpPr>
        <p:spPr>
          <a:xfrm>
            <a:off x="228600" y="2895600"/>
            <a:ext cx="609600" cy="3810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0" y="1066799"/>
            <a:ext cx="6400800" cy="5827643"/>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3315158" y="39756"/>
            <a:ext cx="5828842" cy="38464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324" name="Google Shape;324;p29"/>
          <p:cNvSpPr txBox="1"/>
          <p:nvPr>
            <p:ph idx="1" type="body"/>
          </p:nvPr>
        </p:nvSpPr>
        <p:spPr>
          <a:xfrm>
            <a:off x="34636" y="0"/>
            <a:ext cx="8956964"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600"/>
              <a:buChar char="•"/>
            </a:pPr>
            <a:r>
              <a:rPr b="1" lang="en-US" sz="3600">
                <a:latin typeface="Times New Roman"/>
                <a:ea typeface="Times New Roman"/>
                <a:cs typeface="Times New Roman"/>
                <a:sym typeface="Times New Roman"/>
              </a:rPr>
              <a:t>Cảm hứng chủ yếu của “Rừng xà nu” là:</a:t>
            </a:r>
            <a:endParaRPr sz="3600">
              <a:latin typeface="Times New Roman"/>
              <a:ea typeface="Times New Roman"/>
              <a:cs typeface="Times New Roman"/>
              <a:sym typeface="Times New Roman"/>
            </a:endParaRPr>
          </a:p>
          <a:p>
            <a:pPr indent="-342900" lvl="0" marL="342900" rtl="0" algn="l">
              <a:lnSpc>
                <a:spcPct val="100000"/>
              </a:lnSpc>
              <a:spcBef>
                <a:spcPts val="720"/>
              </a:spcBef>
              <a:spcAft>
                <a:spcPts val="0"/>
              </a:spcAft>
              <a:buClr>
                <a:schemeClr val="dk1"/>
              </a:buClr>
              <a:buSzPts val="3600"/>
              <a:buChar char="•"/>
            </a:pPr>
            <a:r>
              <a:rPr lang="en-US" sz="3600">
                <a:latin typeface="Times New Roman"/>
                <a:ea typeface="Times New Roman"/>
                <a:cs typeface="Times New Roman"/>
                <a:sym typeface="Times New Roman"/>
              </a:rPr>
              <a:t>a.   Lãng mạn.</a:t>
            </a:r>
            <a:endParaRPr/>
          </a:p>
          <a:p>
            <a:pPr indent="-342900" lvl="0" marL="342900" rtl="0" algn="l">
              <a:lnSpc>
                <a:spcPct val="100000"/>
              </a:lnSpc>
              <a:spcBef>
                <a:spcPts val="720"/>
              </a:spcBef>
              <a:spcAft>
                <a:spcPts val="0"/>
              </a:spcAft>
              <a:buClr>
                <a:schemeClr val="dk1"/>
              </a:buClr>
              <a:buSzPts val="3600"/>
              <a:buChar char="•"/>
            </a:pPr>
            <a:r>
              <a:rPr lang="en-US" sz="3600">
                <a:latin typeface="Times New Roman"/>
                <a:ea typeface="Times New Roman"/>
                <a:cs typeface="Times New Roman"/>
                <a:sym typeface="Times New Roman"/>
              </a:rPr>
              <a:t>b.   Bi hùng.</a:t>
            </a:r>
            <a:endParaRPr/>
          </a:p>
          <a:p>
            <a:pPr indent="-342900" lvl="0" marL="342900" rtl="0" algn="l">
              <a:lnSpc>
                <a:spcPct val="100000"/>
              </a:lnSpc>
              <a:spcBef>
                <a:spcPts val="720"/>
              </a:spcBef>
              <a:spcAft>
                <a:spcPts val="0"/>
              </a:spcAft>
              <a:buClr>
                <a:schemeClr val="dk1"/>
              </a:buClr>
              <a:buSzPts val="3600"/>
              <a:buChar char="•"/>
            </a:pPr>
            <a:r>
              <a:rPr lang="en-US" sz="3600">
                <a:latin typeface="Times New Roman"/>
                <a:ea typeface="Times New Roman"/>
                <a:cs typeface="Times New Roman"/>
                <a:sym typeface="Times New Roman"/>
              </a:rPr>
              <a:t>c.   Bi phẫn.</a:t>
            </a:r>
            <a:endParaRPr/>
          </a:p>
          <a:p>
            <a:pPr indent="-342900" lvl="0" marL="342900" rtl="0" algn="l">
              <a:lnSpc>
                <a:spcPct val="100000"/>
              </a:lnSpc>
              <a:spcBef>
                <a:spcPts val="720"/>
              </a:spcBef>
              <a:spcAft>
                <a:spcPts val="0"/>
              </a:spcAft>
              <a:buClr>
                <a:schemeClr val="dk1"/>
              </a:buClr>
              <a:buSzPts val="3600"/>
              <a:buChar char="•"/>
            </a:pPr>
            <a:r>
              <a:rPr lang="en-US" sz="3600">
                <a:latin typeface="Times New Roman"/>
                <a:ea typeface="Times New Roman"/>
                <a:cs typeface="Times New Roman"/>
                <a:sym typeface="Times New Roman"/>
              </a:rPr>
              <a:t>d.   Sử thi.</a:t>
            </a:r>
            <a:endParaRPr/>
          </a:p>
          <a:p>
            <a:pPr indent="-114300" lvl="0" marL="342900" rtl="0" algn="l">
              <a:lnSpc>
                <a:spcPct val="100000"/>
              </a:lnSpc>
              <a:spcBef>
                <a:spcPts val="720"/>
              </a:spcBef>
              <a:spcAft>
                <a:spcPts val="0"/>
              </a:spcAft>
              <a:buClr>
                <a:schemeClr val="dk1"/>
              </a:buClr>
              <a:buSzPts val="3600"/>
              <a:buNone/>
            </a:pPr>
            <a:r>
              <a:t/>
            </a:r>
            <a:endParaRPr sz="3600">
              <a:latin typeface="Times New Roman"/>
              <a:ea typeface="Times New Roman"/>
              <a:cs typeface="Times New Roman"/>
              <a:sym typeface="Times New Roman"/>
            </a:endParaRPr>
          </a:p>
        </p:txBody>
      </p:sp>
      <p:sp>
        <p:nvSpPr>
          <p:cNvPr id="325" name="Google Shape;325;p29"/>
          <p:cNvSpPr/>
          <p:nvPr/>
        </p:nvSpPr>
        <p:spPr>
          <a:xfrm>
            <a:off x="318655" y="2819400"/>
            <a:ext cx="609600" cy="3810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b="0" l="0" r="0" t="0"/>
          <a:stretch/>
        </p:blipFill>
        <p:spPr>
          <a:xfrm>
            <a:off x="0" y="19878"/>
            <a:ext cx="9144000" cy="68381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b="0" l="0" r="0" t="0"/>
          <a:stretch/>
        </p:blipFill>
        <p:spPr>
          <a:xfrm>
            <a:off x="-13252" y="0"/>
            <a:ext cx="915725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b="0" l="0" r="0" t="0"/>
          <a:stretch/>
        </p:blipFill>
        <p:spPr>
          <a:xfrm>
            <a:off x="381000" y="304800"/>
            <a:ext cx="8305800" cy="624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130" name="Google Shape;130;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t/>
            </a:r>
            <a:endParaRPr/>
          </a:p>
        </p:txBody>
      </p:sp>
      <p:sp>
        <p:nvSpPr>
          <p:cNvPr id="131" name="Google Shape;131;p7"/>
          <p:cNvSpPr/>
          <p:nvPr/>
        </p:nvSpPr>
        <p:spPr>
          <a:xfrm>
            <a:off x="35227" y="0"/>
            <a:ext cx="9217293" cy="20621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Times New Roman"/>
                <a:ea typeface="Times New Roman"/>
                <a:cs typeface="Times New Roman"/>
                <a:sym typeface="Times New Roman"/>
              </a:rPr>
              <a:t>VĂN BẢN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C00000"/>
                </a:solidFill>
                <a:latin typeface="Times New Roman"/>
                <a:ea typeface="Times New Roman"/>
                <a:cs typeface="Times New Roman"/>
                <a:sym typeface="Times New Roman"/>
              </a:rPr>
              <a:t>RỪNG XÀ NU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rgbClr val="FFC000"/>
                </a:solidFill>
                <a:latin typeface="Times New Roman"/>
                <a:ea typeface="Times New Roman"/>
                <a:cs typeface="Times New Roman"/>
                <a:sym typeface="Times New Roman"/>
              </a:rPr>
              <a:t>                               - NGUYỄN TRUNG THÀNH -</a:t>
            </a:r>
            <a:endParaRPr b="1" i="1" sz="3200" u="none" cap="none" strike="noStrike">
              <a:solidFill>
                <a:srgbClr val="FFC000"/>
              </a:solidFill>
              <a:latin typeface="Times New Roman"/>
              <a:ea typeface="Times New Roman"/>
              <a:cs typeface="Times New Roman"/>
              <a:sym typeface="Times New Roman"/>
            </a:endParaRPr>
          </a:p>
        </p:txBody>
      </p:sp>
      <p:pic>
        <p:nvPicPr>
          <p:cNvPr id="132" name="Google Shape;132;p7"/>
          <p:cNvPicPr preferRelativeResize="0"/>
          <p:nvPr/>
        </p:nvPicPr>
        <p:blipFill rotWithShape="1">
          <a:blip r:embed="rId3">
            <a:alphaModFix/>
          </a:blip>
          <a:srcRect b="0" l="0" r="0" t="0"/>
          <a:stretch/>
        </p:blipFill>
        <p:spPr>
          <a:xfrm>
            <a:off x="0" y="2062103"/>
            <a:ext cx="9144000" cy="47787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descr="E:\VĂN HỌC\TÀI LIỆU\BÀI GỬI NHÂN\HÌNH ẢNH\9.jpg" id="138" name="Google Shape;138;p8"/>
          <p:cNvPicPr preferRelativeResize="0"/>
          <p:nvPr>
            <p:ph idx="1" type="body"/>
          </p:nvPr>
        </p:nvPicPr>
        <p:blipFill rotWithShape="1">
          <a:blip r:embed="rId3">
            <a:alphaModFix/>
          </a:blip>
          <a:srcRect b="0" l="0" r="0" t="0"/>
          <a:stretch/>
        </p:blipFill>
        <p:spPr>
          <a:xfrm>
            <a:off x="0" y="0"/>
            <a:ext cx="9144000" cy="7286652"/>
          </a:xfrm>
          <a:prstGeom prst="rect">
            <a:avLst/>
          </a:prstGeom>
          <a:noFill/>
          <a:ln>
            <a:noFill/>
          </a:ln>
        </p:spPr>
      </p:pic>
      <p:sp>
        <p:nvSpPr>
          <p:cNvPr id="139" name="Google Shape;139;p8"/>
          <p:cNvSpPr/>
          <p:nvPr/>
        </p:nvSpPr>
        <p:spPr>
          <a:xfrm>
            <a:off x="-26504" y="2255"/>
            <a:ext cx="6858048" cy="642942"/>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FF"/>
                </a:solidFill>
                <a:latin typeface="Times New Roman"/>
                <a:ea typeface="Times New Roman"/>
                <a:cs typeface="Times New Roman"/>
                <a:sym typeface="Times New Roman"/>
              </a:rPr>
              <a:t>I. Tìm hiểu chung</a:t>
            </a:r>
            <a:endParaRPr b="1" i="0" sz="4000" u="none" cap="none" strike="noStrike">
              <a:solidFill>
                <a:srgbClr val="0000FF"/>
              </a:solidFill>
              <a:latin typeface="Times New Roman"/>
              <a:ea typeface="Times New Roman"/>
              <a:cs typeface="Times New Roman"/>
              <a:sym typeface="Times New Roman"/>
            </a:endParaRPr>
          </a:p>
        </p:txBody>
      </p:sp>
      <p:sp>
        <p:nvSpPr>
          <p:cNvPr id="140" name="Google Shape;140;p8"/>
          <p:cNvSpPr/>
          <p:nvPr/>
        </p:nvSpPr>
        <p:spPr>
          <a:xfrm>
            <a:off x="-26504" y="645197"/>
            <a:ext cx="7494104" cy="584775"/>
          </a:xfrm>
          <a:prstGeom prst="rect">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 TÁC GIẢ NGUYỄN TRUNG THÀNH</a:t>
            </a:r>
            <a:endParaRPr b="1" i="0" sz="3200" u="none" cap="none" strike="noStrike">
              <a:solidFill>
                <a:srgbClr val="0000CC"/>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2019-10-28T22:37:05Z</dcterms:created>
  <dc:creator>Home</dc:creator>
</cp:coreProperties>
</file>