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71" r:id="rId5"/>
    <p:sldId id="272" r:id="rId6"/>
    <p:sldId id="273" r:id="rId7"/>
    <p:sldId id="263" r:id="rId8"/>
    <p:sldId id="265" r:id="rId9"/>
    <p:sldId id="274" r:id="rId10"/>
    <p:sldId id="268" r:id="rId11"/>
    <p:sldId id="26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014" autoAdjust="0"/>
    <p:restoredTop sz="94660"/>
  </p:normalViewPr>
  <p:slideViewPr>
    <p:cSldViewPr snapToGrid="0">
      <p:cViewPr>
        <p:scale>
          <a:sx n="66" d="100"/>
          <a:sy n="66" d="100"/>
        </p:scale>
        <p:origin x="-396" y="-25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4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8/11/2021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8/11/2021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8/11/2021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8/11/2021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media" Target="../media/media1.mp3"/><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videoFile r:link="rId1"/>
            <p:extLst>
              <p:ext uri="{DAA4B4D4-6D71-4841-9C94-3DE7FCFB9230}">
                <p14:media xmlns:p14="http://schemas.microsoft.com/office/powerpoint/2010/main" xmlns="" r:embed="rId4">
                  <p14:trim st="19912" end="3716.625"/>
                </p14:media>
              </p:ext>
            </p:extLst>
          </p:nvPr>
        </p:nvPicPr>
        <p:blipFill>
          <a:blip r:embed="rId5"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CHÀO</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MỪNG</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QUÝ</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THẦY</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CÔ</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VỀ</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DỰ</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45106" y="4356843"/>
            <a:ext cx="5093061" cy="1323439"/>
          </a:xfrm>
          <a:prstGeom prst="rect">
            <a:avLst/>
          </a:prstGeom>
          <a:noFill/>
          <a:ln>
            <a:noFill/>
          </a:ln>
        </p:spPr>
        <p:txBody>
          <a:bodyPr wrap="none" rtlCol="0">
            <a:spAutoFit/>
          </a:bodyPr>
          <a:lstStyle/>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a:t>
            </a:r>
            <a:r>
              <a:rPr lang="en-US" sz="4000" b="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4: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Lược</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đồ</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trí</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nhớ</a:t>
            </a:r>
            <a:endPar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Giáo</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viên</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5" cstate="print"/>
          <a:stretch>
            <a:fillRect/>
          </a:stretch>
        </p:blipFill>
        <p:spPr>
          <a:xfrm>
            <a:off x="13363623" y="4356843"/>
            <a:ext cx="609600" cy="609600"/>
          </a:xfrm>
          <a:prstGeom prst="rect">
            <a:avLst/>
          </a:prstGeom>
        </p:spPr>
      </p:pic>
    </p:spTree>
    <p:extLst>
      <p:ext uri="{BB962C8B-B14F-4D97-AF65-F5344CB8AC3E}">
        <p14:creationId xmlns:p14="http://schemas.microsoft.com/office/powerpoint/2010/main" xmlns=""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71325" y="420914"/>
            <a:ext cx="9919303" cy="638629"/>
          </a:xfrm>
        </p:spPr>
        <p:txBody>
          <a:bodyPr>
            <a:noAutofit/>
          </a:bodyPr>
          <a:lstStyle/>
          <a:p>
            <a:pPr>
              <a:buNone/>
            </a:pPr>
            <a:r>
              <a:rPr lang="nl-NL" b="1" dirty="0" smtClean="0">
                <a:latin typeface="Times New Roman" pitchFamily="18" charset="0"/>
                <a:cs typeface="Times New Roman" pitchFamily="18" charset="0"/>
              </a:rPr>
              <a:t>2. </a:t>
            </a:r>
            <a:r>
              <a:rPr lang="nl-NL" b="1" dirty="0" smtClean="0">
                <a:latin typeface="Times New Roman" pitchFamily="18" charset="0"/>
                <a:cs typeface="Times New Roman" pitchFamily="18" charset="0"/>
              </a:rPr>
              <a:t>Phác thảo lược </a:t>
            </a:r>
            <a:r>
              <a:rPr lang="nl-NL" b="1" dirty="0" smtClean="0">
                <a:latin typeface="Times New Roman" pitchFamily="18" charset="0"/>
                <a:cs typeface="Times New Roman" pitchFamily="18" charset="0"/>
              </a:rPr>
              <a:t>đồ trí </a:t>
            </a:r>
            <a:r>
              <a:rPr lang="nl-NL" b="1" dirty="0" smtClean="0">
                <a:latin typeface="Times New Roman" pitchFamily="18" charset="0"/>
                <a:cs typeface="Times New Roman" pitchFamily="18" charset="0"/>
              </a:rPr>
              <a:t>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8198" name="AutoShape 6"/>
          <p:cNvSpPr>
            <a:spLocks noChangeArrowheads="1"/>
          </p:cNvSpPr>
          <p:nvPr/>
        </p:nvSpPr>
        <p:spPr bwMode="auto">
          <a:xfrm>
            <a:off x="7678056" y="1465945"/>
            <a:ext cx="4049487"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smtClean="0"/>
          </a:p>
          <a:p>
            <a:endParaRPr lang="en-US" sz="2800" b="1" dirty="0">
              <a:latin typeface="Times New Roman" pitchFamily="18" charset="0"/>
              <a:cs typeface="Times New Roman" pitchFamily="18" charset="0"/>
            </a:endParaRPr>
          </a:p>
        </p:txBody>
      </p:sp>
      <p:sp>
        <p:nvSpPr>
          <p:cNvPr id="7" name="Rectangle 6"/>
          <p:cNvSpPr/>
          <p:nvPr/>
        </p:nvSpPr>
        <p:spPr>
          <a:xfrm>
            <a:off x="8084457" y="2141247"/>
            <a:ext cx="3532042" cy="830997"/>
          </a:xfrm>
          <a:prstGeom prst="rect">
            <a:avLst/>
          </a:prstGeom>
        </p:spPr>
        <p:txBody>
          <a:bodyPr wrap="square">
            <a:spAutoFit/>
          </a:bodyPr>
          <a:lstStyle/>
          <a:p>
            <a:r>
              <a:rPr lang="nl-NL" sz="2400" i="1" dirty="0" smtClean="0">
                <a:latin typeface="Times New Roman" pitchFamily="18" charset="0"/>
                <a:cs typeface="Times New Roman" pitchFamily="18" charset="0"/>
              </a:rPr>
              <a:t>Nêu các bước vẽ lược đồ trí nhớ</a:t>
            </a:r>
            <a:r>
              <a:rPr lang="nl-NL" sz="2400" i="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8" name="TextBox 7"/>
          <p:cNvSpPr txBox="1"/>
          <p:nvPr/>
        </p:nvSpPr>
        <p:spPr>
          <a:xfrm>
            <a:off x="478972" y="1349828"/>
            <a:ext cx="6923315" cy="1107996"/>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dung: </a:t>
            </a:r>
            <a:r>
              <a:rPr lang="en-US" sz="2400" dirty="0" err="1" smtClean="0">
                <a:latin typeface="Times New Roman" pitchFamily="18" charset="0"/>
                <a:cs typeface="Times New Roman" pitchFamily="18" charset="0"/>
              </a:rPr>
              <a:t>Nhớ</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p>
          <a:p>
            <a:endParaRPr lang="en-US" dirty="0"/>
          </a:p>
        </p:txBody>
      </p:sp>
      <p:sp>
        <p:nvSpPr>
          <p:cNvPr id="10" name="TextBox 9"/>
          <p:cNvSpPr txBox="1"/>
          <p:nvPr/>
        </p:nvSpPr>
        <p:spPr>
          <a:xfrm>
            <a:off x="478973" y="2206170"/>
            <a:ext cx="6807200" cy="1477328"/>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a:t>
            </a:r>
          </a:p>
          <a:p>
            <a:endParaRPr lang="en-US" dirty="0"/>
          </a:p>
        </p:txBody>
      </p:sp>
      <p:sp>
        <p:nvSpPr>
          <p:cNvPr id="11" name="TextBox 10"/>
          <p:cNvSpPr txBox="1"/>
          <p:nvPr/>
        </p:nvSpPr>
        <p:spPr>
          <a:xfrm>
            <a:off x="449943" y="3454400"/>
            <a:ext cx="6168571"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chọn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1" animBg="1"/>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000" y="203201"/>
            <a:ext cx="3600666"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III.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2"/>
          <a:srcRect/>
          <a:stretch>
            <a:fillRect/>
          </a:stretch>
        </p:blipFill>
        <p:spPr bwMode="auto">
          <a:xfrm>
            <a:off x="6328230" y="857704"/>
            <a:ext cx="5109028" cy="5094756"/>
          </a:xfrm>
          <a:prstGeom prst="rect">
            <a:avLst/>
          </a:prstGeom>
          <a:noFill/>
          <a:ln w="9525">
            <a:noFill/>
            <a:miter lim="800000"/>
            <a:headEnd/>
            <a:tailEnd/>
          </a:ln>
          <a:effectLst/>
        </p:spPr>
      </p:pic>
      <p:sp>
        <p:nvSpPr>
          <p:cNvPr id="7" name="TextBox 6"/>
          <p:cNvSpPr txBox="1"/>
          <p:nvPr/>
        </p:nvSpPr>
        <p:spPr>
          <a:xfrm>
            <a:off x="740228" y="1219200"/>
            <a:ext cx="5416868"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4, </a:t>
            </a:r>
            <a:r>
              <a:rPr lang="en-US" sz="2400" dirty="0" err="1" smtClean="0">
                <a:latin typeface="Times New Roman" pitchFamily="18" charset="0"/>
                <a:cs typeface="Times New Roman" pitchFamily="18" charset="0"/>
              </a:rPr>
              <a:t>trả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p:txBody>
      </p:sp>
      <p:sp>
        <p:nvSpPr>
          <p:cNvPr id="8" name="TextBox 7"/>
          <p:cNvSpPr txBox="1"/>
          <p:nvPr/>
        </p:nvSpPr>
        <p:spPr>
          <a:xfrm>
            <a:off x="696686" y="1669143"/>
            <a:ext cx="5602514"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đâu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9" name="TextBox 8"/>
          <p:cNvSpPr txBox="1"/>
          <p:nvPr/>
        </p:nvSpPr>
        <p:spPr>
          <a:xfrm>
            <a:off x="725714" y="2888343"/>
            <a:ext cx="5515429"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qua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TextBox 9"/>
          <p:cNvSpPr txBox="1"/>
          <p:nvPr/>
        </p:nvSpPr>
        <p:spPr>
          <a:xfrm>
            <a:off x="711200" y="3730171"/>
            <a:ext cx="5573486"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kéo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nam</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rìa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phía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TextBox 10"/>
          <p:cNvSpPr txBox="1"/>
          <p:nvPr/>
        </p:nvSpPr>
        <p:spPr>
          <a:xfrm>
            <a:off x="740229" y="4601029"/>
            <a:ext cx="4477508"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nằm</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TextBox 11"/>
          <p:cNvSpPr txBox="1"/>
          <p:nvPr/>
        </p:nvSpPr>
        <p:spPr>
          <a:xfrm>
            <a:off x="1074057" y="624114"/>
            <a:ext cx="1544012" cy="461665"/>
          </a:xfrm>
          <a:prstGeom prst="rect">
            <a:avLst/>
          </a:prstGeom>
          <a:noFill/>
        </p:spPr>
        <p:txBody>
          <a:bodyPr wrap="none" rtlCol="0">
            <a:spAutoFit/>
          </a:bodyPr>
          <a:lstStyle/>
          <a:p>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1: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743" y="515649"/>
            <a:ext cx="3918856" cy="461665"/>
          </a:xfrm>
          <a:prstGeom prst="rect">
            <a:avLst/>
          </a:prstGeom>
        </p:spPr>
        <p:txBody>
          <a:bodyPr wrap="square">
            <a:spAutoFit/>
          </a:bodyPr>
          <a:lstStyle/>
          <a:p>
            <a:r>
              <a:rPr lang="en-US" altLang="zh-CN" sz="2400" b="1" dirty="0" err="1" smtClean="0">
                <a:latin typeface="Times New Roman" pitchFamily="18" charset="0"/>
                <a:ea typeface="汉仪喵魂体W" panose="00020600040101010101" pitchFamily="18" charset="-122"/>
                <a:cs typeface="Times New Roman" pitchFamily="18" charset="0"/>
              </a:rPr>
              <a:t>Bài</a:t>
            </a:r>
            <a:r>
              <a:rPr lang="en-US" altLang="zh-CN" sz="2400" b="1" dirty="0" smtClean="0">
                <a:latin typeface="Times New Roman" pitchFamily="18" charset="0"/>
                <a:ea typeface="汉仪喵魂体W" panose="00020600040101010101" pitchFamily="18" charset="-122"/>
                <a:cs typeface="Times New Roman" pitchFamily="18" charset="0"/>
              </a:rPr>
              <a:t> </a:t>
            </a:r>
            <a:r>
              <a:rPr lang="en-US" altLang="zh-CN" sz="2400" b="1" dirty="0" err="1" smtClean="0">
                <a:latin typeface="Times New Roman" pitchFamily="18" charset="0"/>
                <a:ea typeface="汉仪喵魂体W" panose="00020600040101010101" pitchFamily="18" charset="-122"/>
                <a:cs typeface="Times New Roman" pitchFamily="18" charset="0"/>
              </a:rPr>
              <a:t>tập</a:t>
            </a:r>
            <a:r>
              <a:rPr lang="en-US" altLang="zh-CN" sz="2400" b="1" dirty="0" smtClean="0">
                <a:latin typeface="Times New Roman" pitchFamily="18" charset="0"/>
                <a:ea typeface="汉仪喵魂体W" panose="00020600040101010101" pitchFamily="18" charset="-122"/>
                <a:cs typeface="Times New Roman" pitchFamily="18" charset="0"/>
              </a:rPr>
              <a:t> 2:</a:t>
            </a:r>
            <a:endParaRPr lang="zh-CN" altLang="en-US" sz="2400" b="1" dirty="0">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88570" y="1197819"/>
            <a:ext cx="10000343" cy="461665"/>
          </a:xfrm>
          <a:prstGeom prst="rect">
            <a:avLst/>
          </a:prstGeom>
        </p:spPr>
        <p:txBody>
          <a:bodyPr wrap="square">
            <a:spAutoFit/>
          </a:bodyPr>
          <a:lstStyle/>
          <a:p>
            <a:r>
              <a:rPr lang="nl-NL" sz="2400" i="1" dirty="0" smtClean="0">
                <a:latin typeface="Times New Roman" pitchFamily="18" charset="0"/>
                <a:cs typeface="Times New Roman" pitchFamily="18" charset="0"/>
              </a:rPr>
              <a:t>Phác thảo lược đồ từ nhà em đến nhà 1 người </a:t>
            </a:r>
            <a:r>
              <a:rPr lang="nl-NL" sz="2400" i="1" dirty="0" smtClean="0">
                <a:latin typeface="Times New Roman" pitchFamily="18" charset="0"/>
                <a:cs typeface="Times New Roman" pitchFamily="18" charset="0"/>
              </a:rPr>
              <a:t>bạn thân?</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95087"/>
            <a:ext cx="10515600" cy="4818742"/>
          </a:xfrm>
        </p:spPr>
        <p:txBody>
          <a:bodyPr>
            <a:normAutofit/>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err="1" smtClean="0">
                <a:latin typeface="Times New Roman" pitchFamily="18" charset="0"/>
                <a:cs typeface="Times New Roman" pitchFamily="18" charset="0"/>
              </a:rPr>
              <a:t>Trên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học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gặp</a:t>
            </a:r>
            <a:r>
              <a:rPr lang="en-US" b="1" dirty="0" smtClean="0">
                <a:latin typeface="Times New Roman" pitchFamily="18" charset="0"/>
                <a:cs typeface="Times New Roman" pitchFamily="18" charset="0"/>
              </a:rPr>
              <a:t> 1 </a:t>
            </a:r>
            <a:r>
              <a:rPr lang="en-US" b="1" dirty="0" err="1" smtClean="0">
                <a:latin typeface="Times New Roman" pitchFamily="18" charset="0"/>
                <a:cs typeface="Times New Roman" pitchFamily="18" charset="0"/>
              </a:rPr>
              <a:t>đoàn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khách</a:t>
            </a:r>
            <a:r>
              <a:rPr lang="en-US" b="1" dirty="0" smtClean="0">
                <a:latin typeface="Times New Roman" pitchFamily="18" charset="0"/>
                <a:cs typeface="Times New Roman" pitchFamily="18" charset="0"/>
              </a:rPr>
              <a:t> du </a:t>
            </a:r>
            <a:r>
              <a:rPr lang="en-US" b="1" dirty="0" err="1" smtClean="0">
                <a:latin typeface="Times New Roman" pitchFamily="18" charset="0"/>
                <a:cs typeface="Times New Roman" pitchFamily="18" charset="0"/>
              </a:rPr>
              <a:t>lịch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khách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hỏi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thăm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đến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thành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cổ</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Sơn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Tây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lúc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đó</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sẽ</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thế</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nào</a:t>
            </a:r>
            <a:r>
              <a:rPr lang="en-US" b="1" dirty="0" smtClean="0">
                <a:latin typeface="Times New Roman" pitchFamily="18" charset="0"/>
                <a:cs typeface="Times New Roman" pitchFamily="18" charset="0"/>
              </a:rPr>
              <a:t>?</a:t>
            </a:r>
            <a:r>
              <a:rPr lang="en-US" dirty="0" smtClean="0"/>
              <a:t/>
            </a:r>
            <a:br>
              <a:rPr lang="en-US" dirty="0" smtClean="0"/>
            </a:br>
            <a:endParaRPr lang="en-US" dirty="0"/>
          </a:p>
        </p:txBody>
      </p:sp>
      <p:sp>
        <p:nvSpPr>
          <p:cNvPr id="4" name="WordArt 2"/>
          <p:cNvSpPr>
            <a:spLocks noChangeArrowheads="1" noChangeShapeType="1" noTextEdit="1"/>
          </p:cNvSpPr>
          <p:nvPr/>
        </p:nvSpPr>
        <p:spPr bwMode="auto">
          <a:xfrm>
            <a:off x="2852056" y="290286"/>
            <a:ext cx="5783943" cy="1103085"/>
          </a:xfrm>
          <a:prstGeom prst="rect">
            <a:avLst/>
          </a:prstGeom>
        </p:spPr>
        <p:txBody>
          <a:bodyPr wrap="none" fromWordArt="1">
            <a:prstTxWarp prst="textWave1">
              <a:avLst>
                <a:gd name="adj1" fmla="val 13005"/>
                <a:gd name="adj2" fmla="val 251"/>
              </a:avLst>
            </a:prstTxWarp>
          </a:bodyPr>
          <a:lstStyle/>
          <a:p>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48173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Khái niệm lược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descr="Duyệt quy hoạch chung 1/10.000 Thị xã Sơn Tây - CafeLand.Vn"/>
          <p:cNvPicPr>
            <a:picLocks noChangeAspect="1" noChangeArrowheads="1"/>
          </p:cNvPicPr>
          <p:nvPr/>
        </p:nvPicPr>
        <p:blipFill>
          <a:blip r:embed="rId2"/>
          <a:srcRect/>
          <a:stretch>
            <a:fillRect/>
          </a:stretch>
        </p:blipFill>
        <p:spPr bwMode="auto">
          <a:xfrm>
            <a:off x="5903232" y="188685"/>
            <a:ext cx="5791200" cy="5783943"/>
          </a:xfrm>
          <a:prstGeom prst="rect">
            <a:avLst/>
          </a:prstGeom>
          <a:noFill/>
        </p:spPr>
      </p:pic>
      <p:sp>
        <p:nvSpPr>
          <p:cNvPr id="5" name="Rectangle 1"/>
          <p:cNvSpPr>
            <a:spLocks noChangeArrowheads="1"/>
          </p:cNvSpPr>
          <p:nvPr/>
        </p:nvSpPr>
        <p:spPr bwMode="auto">
          <a:xfrm>
            <a:off x="6495143" y="6103257"/>
            <a:ext cx="379456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Lược</a:t>
            </a:r>
            <a:r>
              <a:rPr kumimoji="0" lang="nl-NL"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đồ thị xã Sơn Tây</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AutoShape 6"/>
          <p:cNvSpPr>
            <a:spLocks noChangeArrowheads="1"/>
          </p:cNvSpPr>
          <p:nvPr/>
        </p:nvSpPr>
        <p:spPr bwMode="auto">
          <a:xfrm>
            <a:off x="0" y="1018949"/>
            <a:ext cx="5664200" cy="3600450"/>
          </a:xfrm>
          <a:prstGeom prst="cloudCallout">
            <a:avLst>
              <a:gd name="adj1" fmla="val 49835"/>
              <a:gd name="adj2" fmla="val 48106"/>
            </a:avLst>
          </a:prstGeom>
          <a:solidFill>
            <a:srgbClr val="FF99CC"/>
          </a:solidFill>
          <a:ln w="9525">
            <a:solidFill>
              <a:schemeClr val="tx1"/>
            </a:solidFill>
            <a:round/>
            <a:headEnd/>
            <a:tailEnd/>
          </a:ln>
        </p:spPr>
        <p:txBody>
          <a:bodyPr wrap="none" anchor="ctr"/>
          <a:lstStyle/>
          <a:p>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huyện</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5" grpId="0"/>
      <p:bldP spid="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25029" y="1204686"/>
            <a:ext cx="5544456" cy="3785652"/>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dọc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a:t>
            </a:r>
            <a:r>
              <a:rPr lang="en-US" sz="2400" dirty="0" smtClean="0">
                <a:latin typeface="Times New Roman" pitchFamily="18" charset="0"/>
                <a:cs typeface="Times New Roman" pitchFamily="18" charset="0"/>
              </a:rPr>
              <a:t> 1 A.  </a:t>
            </a:r>
            <a:r>
              <a:rPr lang="en-US" sz="2400" dirty="0" err="1" smtClean="0">
                <a:latin typeface="Times New Roman" pitchFamily="18" charset="0"/>
                <a:cs typeface="Times New Roman" pitchFamily="18" charset="0"/>
              </a:rPr>
              <a:t>Dừng</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ven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giờ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Tràng</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khoảng</a:t>
            </a:r>
            <a:r>
              <a:rPr lang="en-US" sz="2400" dirty="0" smtClean="0">
                <a:latin typeface="Times New Roman" pitchFamily="18" charset="0"/>
                <a:cs typeface="Times New Roman" pitchFamily="18" charset="0"/>
              </a:rPr>
              <a:t> 6 km, </a:t>
            </a:r>
            <a:r>
              <a:rPr lang="en-US" sz="2400" dirty="0" err="1" smtClean="0">
                <a:latin typeface="Times New Roman" pitchFamily="18" charset="0"/>
                <a:cs typeface="Times New Roman" pitchFamily="18" charset="0"/>
              </a:rPr>
              <a:t>danh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Tràng</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đẹp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AutoShape 6"/>
          <p:cNvSpPr>
            <a:spLocks noChangeArrowheads="1"/>
          </p:cNvSpPr>
          <p:nvPr/>
        </p:nvSpPr>
        <p:spPr bwMode="auto">
          <a:xfrm>
            <a:off x="435429" y="1251178"/>
            <a:ext cx="4542972" cy="3103108"/>
          </a:xfrm>
          <a:prstGeom prst="cloudCallout">
            <a:avLst>
              <a:gd name="adj1" fmla="val 69113"/>
              <a:gd name="adj2" fmla="val 3672"/>
            </a:avLst>
          </a:prstGeom>
          <a:solidFill>
            <a:srgbClr val="FF99CC"/>
          </a:solidFill>
          <a:ln w="9525">
            <a:solidFill>
              <a:schemeClr val="tx1"/>
            </a:solidFill>
            <a:round/>
            <a:headEnd/>
            <a:tailEnd/>
          </a:ln>
        </p:spPr>
        <p:txBody>
          <a:bodyPr wrap="none" anchor="ctr"/>
          <a:lstStyle/>
          <a:p>
            <a:endParaRPr lang="en-US" sz="2400" dirty="0">
              <a:latin typeface="Times New Roman" pitchFamily="18" charset="0"/>
              <a:cs typeface="Times New Roman" pitchFamily="18" charset="0"/>
            </a:endParaRPr>
          </a:p>
        </p:txBody>
      </p:sp>
      <p:sp>
        <p:nvSpPr>
          <p:cNvPr id="5" name="TextBox 4"/>
          <p:cNvSpPr txBox="1"/>
          <p:nvPr/>
        </p:nvSpPr>
        <p:spPr>
          <a:xfrm>
            <a:off x="1059543" y="1901372"/>
            <a:ext cx="3541485" cy="1477328"/>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miêu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đường đi từ Hà Nội đến Tràng An, Ninh Bình: Cách di chuyển từ Hà Nội tới Tràng An du lịch"/>
          <p:cNvPicPr>
            <a:picLocks noChangeAspect="1" noChangeArrowheads="1"/>
          </p:cNvPicPr>
          <p:nvPr/>
        </p:nvPicPr>
        <p:blipFill>
          <a:blip r:embed="rId2"/>
          <a:srcRect/>
          <a:stretch>
            <a:fillRect/>
          </a:stretch>
        </p:blipFill>
        <p:spPr bwMode="auto">
          <a:xfrm>
            <a:off x="1567544" y="537027"/>
            <a:ext cx="8998856" cy="546704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2857499" y="1014413"/>
            <a:ext cx="7229929" cy="5390550"/>
          </a:xfrm>
          <a:prstGeom prst="rect">
            <a:avLst/>
          </a:prstGeom>
          <a:noFill/>
          <a:ln w="9525">
            <a:noFill/>
            <a:miter lim="800000"/>
            <a:headEnd/>
            <a:tailEnd/>
          </a:ln>
          <a:effectLst/>
        </p:spPr>
      </p:pic>
      <p:sp>
        <p:nvSpPr>
          <p:cNvPr id="3" name="Rectangle 1"/>
          <p:cNvSpPr>
            <a:spLocks noChangeArrowheads="1"/>
          </p:cNvSpPr>
          <p:nvPr/>
        </p:nvSpPr>
        <p:spPr bwMode="auto">
          <a:xfrm>
            <a:off x="174172" y="246743"/>
            <a:ext cx="48173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Khái niệm lược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blinds(horizontal)">
                                      <p:cBhvr>
                                        <p:cTn id="12"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84239" y="284390"/>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par>
                          <p:cTn id="10" fill="hold">
                            <p:stCondLst>
                              <p:cond delay="960"/>
                            </p:stCondLst>
                            <p:childTnLst>
                              <p:par>
                                <p:cTn id="11" presetID="5" presetClass="entr" presetSubtype="10" fill="hold" grpId="0" nodeType="after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checkerboard(across)">
                                      <p:cBhvr>
                                        <p:cTn id="13" dur="10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bldLvl="0" animBg="1" autoUpdateAnimBg="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55211" y="211819"/>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473372" y="2685144"/>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Lược đồ trí nhớ có </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tác dụng gì trong</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 cuộc sống?</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64457" y="812801"/>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507999" y="2851221"/>
            <a:ext cx="5225143" cy="3416320"/>
          </a:xfrm>
          <a:prstGeom prst="rect">
            <a:avLst/>
          </a:prstGeom>
        </p:spPr>
        <p:txBody>
          <a:bodyPr wrap="square">
            <a:spAutoFit/>
          </a:bodyPr>
          <a:lstStyle/>
          <a:p>
            <a:r>
              <a:rPr lang="vi-VN" sz="2400" dirty="0" smtClean="0">
                <a:latin typeface="+mj-lt"/>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tuyến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body" sz="half" idx="1"/>
          </p:nvPr>
        </p:nvSpPr>
        <p:spPr>
          <a:xfrm>
            <a:off x="298754" y="304800"/>
            <a:ext cx="8946846" cy="624114"/>
          </a:xfrm>
        </p:spPr>
        <p:txBody>
          <a:bodyPr>
            <a:noAutofit/>
          </a:bodyPr>
          <a:lstStyle/>
          <a:p>
            <a:pPr>
              <a:buNone/>
            </a:pPr>
            <a:r>
              <a:rPr lang="nl-NL" b="1" dirty="0" smtClean="0">
                <a:latin typeface="Times New Roman" pitchFamily="18" charset="0"/>
                <a:cs typeface="Times New Roman" pitchFamily="18" charset="0"/>
              </a:rPr>
              <a:t>2. </a:t>
            </a:r>
            <a:r>
              <a:rPr lang="nl-NL" b="1" dirty="0" smtClean="0">
                <a:latin typeface="Times New Roman" pitchFamily="18" charset="0"/>
                <a:cs typeface="Times New Roman" pitchFamily="18" charset="0"/>
              </a:rPr>
              <a:t>Phác thảo lược </a:t>
            </a:r>
            <a:r>
              <a:rPr lang="nl-NL" b="1" dirty="0" smtClean="0">
                <a:latin typeface="Times New Roman" pitchFamily="18" charset="0"/>
                <a:cs typeface="Times New Roman" pitchFamily="18" charset="0"/>
              </a:rPr>
              <a:t>đồ trí </a:t>
            </a:r>
            <a:r>
              <a:rPr lang="nl-NL" b="1" dirty="0" smtClean="0">
                <a:latin typeface="Times New Roman" pitchFamily="18" charset="0"/>
                <a:cs typeface="Times New Roman" pitchFamily="18" charset="0"/>
              </a:rPr>
              <a:t>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6" name="Rectangle 1"/>
          <p:cNvSpPr>
            <a:spLocks noChangeArrowheads="1"/>
          </p:cNvSpPr>
          <p:nvPr/>
        </p:nvSpPr>
        <p:spPr bwMode="auto">
          <a:xfrm>
            <a:off x="2540000" y="827314"/>
            <a:ext cx="738777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Hoàn thành bảng sau về chuyến đi từ Hà Nội về Tràng An:</a:t>
            </a:r>
            <a:endParaRPr kumimoji="0" lang="nl-NL"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2772229" y="1785258"/>
          <a:ext cx="6807200" cy="2055222"/>
        </p:xfrm>
        <a:graphic>
          <a:graphicData uri="http://schemas.openxmlformats.org/drawingml/2006/table">
            <a:tbl>
              <a:tblPr/>
              <a:tblGrid>
                <a:gridCol w="3402939"/>
                <a:gridCol w="3404261"/>
              </a:tblGrid>
              <a:tr h="653142">
                <a:tc>
                  <a:txBody>
                    <a:bodyPr/>
                    <a:lstStyle/>
                    <a:p>
                      <a:pPr marL="0" marR="0" algn="just">
                        <a:spcBef>
                          <a:spcPts val="0"/>
                        </a:spcBef>
                        <a:spcAft>
                          <a:spcPts val="0"/>
                        </a:spcAft>
                      </a:pPr>
                      <a:r>
                        <a:rPr lang="nl-NL" sz="2400" b="1" i="1" dirty="0">
                          <a:latin typeface="Times New Roman"/>
                          <a:ea typeface="Calibri"/>
                          <a:cs typeface="Times New Roman"/>
                        </a:rPr>
                        <a:t>Các thao tác</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nl-NL" sz="2400" b="1" i="1" dirty="0">
                          <a:latin typeface="Times New Roman"/>
                          <a:ea typeface="Calibri"/>
                          <a:cs typeface="Times New Roman"/>
                        </a:rPr>
                        <a:t>Cách thức thực hiện</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a:txBody>
                    <a:bodyPr/>
                    <a:lstStyle/>
                    <a:p>
                      <a:pPr marL="0" marR="0" algn="just">
                        <a:spcBef>
                          <a:spcPts val="0"/>
                        </a:spcBef>
                        <a:spcAft>
                          <a:spcPts val="0"/>
                        </a:spcAft>
                      </a:pPr>
                      <a:r>
                        <a:rPr lang="nl-NL" sz="2400" i="1">
                          <a:latin typeface="Times New Roman"/>
                          <a:ea typeface="Calibri"/>
                          <a:cs typeface="Times New Roman"/>
                        </a:rPr>
                        <a:t>Hình dung</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a:txBody>
                    <a:bodyPr/>
                    <a:lstStyle/>
                    <a:p>
                      <a:pPr marL="0" marR="0" algn="just">
                        <a:spcBef>
                          <a:spcPts val="0"/>
                        </a:spcBef>
                        <a:spcAft>
                          <a:spcPts val="0"/>
                        </a:spcAft>
                      </a:pPr>
                      <a:r>
                        <a:rPr lang="nl-NL" sz="2400" i="1">
                          <a:latin typeface="Times New Roman"/>
                          <a:ea typeface="Calibri"/>
                          <a:cs typeface="Times New Roman"/>
                        </a:rPr>
                        <a:t>Sắp sếp không gian</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a:txBody>
                    <a:bodyPr/>
                    <a:lstStyle/>
                    <a:p>
                      <a:pPr marL="0" marR="0" algn="just">
                        <a:spcBef>
                          <a:spcPts val="0"/>
                        </a:spcBef>
                        <a:spcAft>
                          <a:spcPts val="0"/>
                        </a:spcAft>
                      </a:pPr>
                      <a:r>
                        <a:rPr lang="nl-NL" sz="2400" i="1">
                          <a:latin typeface="Times New Roman"/>
                          <a:ea typeface="Calibri"/>
                          <a:cs typeface="Times New Roman"/>
                        </a:rPr>
                        <a:t>Vị trí bắt đầu</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593</Words>
  <PresentationFormat>Custom</PresentationFormat>
  <Paragraphs>46</Paragraphs>
  <Slides>12</Slides>
  <Notes>0</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 Trên đường đi học về em gặp 1 đoàn khách du lịch. Đoàn khách hỏi thăm em đường đến thành cổ Sơn Tây. Vậy lúc đó em sẽ làm thế nào? </vt:lpstr>
      <vt:lpstr>Slide 3</vt:lpstr>
      <vt:lpstr>Slide 4</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2021-08-11T10:23:18Z</dcterms:modified>
</cp:coreProperties>
</file>