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9" r:id="rId3"/>
    <p:sldId id="267" r:id="rId4"/>
    <p:sldId id="269" r:id="rId5"/>
    <p:sldId id="351" r:id="rId6"/>
    <p:sldId id="338" r:id="rId7"/>
    <p:sldId id="340" r:id="rId8"/>
    <p:sldId id="352" r:id="rId9"/>
    <p:sldId id="353" r:id="rId10"/>
    <p:sldId id="354" r:id="rId11"/>
    <p:sldId id="355" r:id="rId12"/>
    <p:sldId id="361" r:id="rId13"/>
    <p:sldId id="356" r:id="rId14"/>
    <p:sldId id="357" r:id="rId15"/>
    <p:sldId id="359" r:id="rId16"/>
    <p:sldId id="358" r:id="rId17"/>
    <p:sldId id="360" r:id="rId18"/>
    <p:sldId id="362" r:id="rId19"/>
    <p:sldId id="294" r:id="rId20"/>
    <p:sldId id="349" r:id="rId21"/>
    <p:sldId id="296" r:id="rId22"/>
    <p:sldId id="298" r:id="rId23"/>
    <p:sldId id="299" r:id="rId24"/>
    <p:sldId id="30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-37331"/>
            <a:ext cx="12192000" cy="689533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803423" y="44183"/>
            <a:ext cx="233936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Lesson 2.2: Grammar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448636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Unit 4: Disasters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chemeClr val="tx1"/>
                </a:solidFill>
                <a:effectLst/>
              </a:rPr>
              <a:t>Tiếng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 Anh 8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-Learn Smart World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chemeClr val="tx1"/>
                </a:solidFill>
                <a:effectLst/>
              </a:rPr>
              <a:t>DTP Education Solutions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89" r:id="rId14"/>
    <p:sldLayoutId id="2147483691" r:id="rId1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audio" Target="../media/audio15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audio" Target="../media/audio14.wav"/><Relationship Id="rId5" Type="http://schemas.microsoft.com/office/2007/relationships/hdphoto" Target="../media/hdphoto5.wdp"/><Relationship Id="rId10" Type="http://schemas.openxmlformats.org/officeDocument/2006/relationships/audio" Target="../media/audio13.wav"/><Relationship Id="rId4" Type="http://schemas.openxmlformats.org/officeDocument/2006/relationships/image" Target="../media/image20.png"/><Relationship Id="rId9" Type="http://schemas.openxmlformats.org/officeDocument/2006/relationships/audio" Target="../media/audio12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microsoft.com/office/2007/relationships/hdphoto" Target="../media/hdphoto2.wdp"/><Relationship Id="rId1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microsoft.com/office/2007/relationships/hdphoto" Target="../media/hdphoto3.wdp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5.wav"/><Relationship Id="rId11" Type="http://schemas.microsoft.com/office/2007/relationships/hdphoto" Target="../media/hdphoto1.wdp"/><Relationship Id="rId5" Type="http://schemas.openxmlformats.org/officeDocument/2006/relationships/audio" Target="../media/audio4.wav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2.wav"/><Relationship Id="rId7" Type="http://schemas.openxmlformats.org/officeDocument/2006/relationships/audio" Target="../media/audio3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5.wav"/><Relationship Id="rId5" Type="http://schemas.openxmlformats.org/officeDocument/2006/relationships/audio" Target="../media/audio6.wav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3260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8C3E5E-23DE-2592-D57F-E2DEBA4EF0E6}"/>
              </a:ext>
            </a:extLst>
          </p:cNvPr>
          <p:cNvSpPr/>
          <p:nvPr/>
        </p:nvSpPr>
        <p:spPr>
          <a:xfrm>
            <a:off x="6356839" y="3232118"/>
            <a:ext cx="520708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UNIT 4: DISASTERS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Lesson 2.2 – </a:t>
            </a:r>
            <a:r>
              <a:rPr lang="en-US" sz="2400" b="1" dirty="0">
                <a:solidFill>
                  <a:srgbClr val="00B050"/>
                </a:solidFill>
                <a:effectLst/>
              </a:rPr>
              <a:t>Grammar</a:t>
            </a:r>
          </a:p>
          <a:p>
            <a:pPr algn="ctr"/>
            <a:r>
              <a:rPr lang="en-US" sz="2400" dirty="0">
                <a:effectLst/>
              </a:rPr>
              <a:t>pages 39 &amp; </a:t>
            </a:r>
            <a:r>
              <a:rPr lang="en-US" sz="2400" dirty="0"/>
              <a:t>40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BC3578-C00E-C587-C202-C244B5236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1180"/>
          <a:stretch/>
        </p:blipFill>
        <p:spPr>
          <a:xfrm>
            <a:off x="4725562" y="9625"/>
            <a:ext cx="7438011" cy="68240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0AEF9A-76F3-9BC4-9EAC-92B3CFC08279}"/>
              </a:ext>
            </a:extLst>
          </p:cNvPr>
          <p:cNvSpPr txBox="1"/>
          <p:nvPr/>
        </p:nvSpPr>
        <p:spPr>
          <a:xfrm>
            <a:off x="28427" y="539361"/>
            <a:ext cx="50055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spc="-100" dirty="0">
                <a:solidFill>
                  <a:srgbClr val="002060"/>
                </a:solidFill>
                <a:effectLst/>
              </a:rPr>
              <a:t>a. Read about prepositions of place and movement, then fill in the blanks.</a:t>
            </a:r>
            <a:r>
              <a:rPr lang="en-US" sz="3200" b="1" spc="-1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464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BC3578-C00E-C587-C202-C244B5236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1180"/>
          <a:stretch/>
        </p:blipFill>
        <p:spPr>
          <a:xfrm>
            <a:off x="4725562" y="9625"/>
            <a:ext cx="7438011" cy="68240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0AEF9A-76F3-9BC4-9EAC-92B3CFC08279}"/>
              </a:ext>
            </a:extLst>
          </p:cNvPr>
          <p:cNvSpPr txBox="1"/>
          <p:nvPr/>
        </p:nvSpPr>
        <p:spPr>
          <a:xfrm>
            <a:off x="28427" y="539361"/>
            <a:ext cx="50055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spc="-100" dirty="0">
                <a:solidFill>
                  <a:srgbClr val="002060"/>
                </a:solidFill>
                <a:effectLst/>
              </a:rPr>
              <a:t>b. Listen and check your answers. Listen again and repeat.</a:t>
            </a:r>
            <a:r>
              <a:rPr lang="en-US" sz="3200" b="1" spc="-1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6080B-1BBF-A1D7-EB8F-0CC40EEB82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3340" y="1571988"/>
            <a:ext cx="691550" cy="560924"/>
          </a:xfrm>
          <a:prstGeom prst="rect">
            <a:avLst/>
          </a:prstGeom>
        </p:spPr>
      </p:pic>
      <p:pic>
        <p:nvPicPr>
          <p:cNvPr id="6" name="CD1 TRACK 46">
            <a:hlinkClick r:id="" action="ppaction://media"/>
            <a:extLst>
              <a:ext uri="{FF2B5EF4-FFF2-40B4-BE49-F238E27FC236}">
                <a16:creationId xmlns:a16="http://schemas.microsoft.com/office/drawing/2014/main" id="{20353C09-1246-9A61-8EA1-BEAF41F39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01545" y="1663452"/>
            <a:ext cx="560924" cy="560924"/>
          </a:xfrm>
          <a:prstGeom prst="rect">
            <a:avLst/>
          </a:prstGeom>
        </p:spPr>
      </p:pic>
      <p:sp>
        <p:nvSpPr>
          <p:cNvPr id="7" name="Rectangle 36">
            <a:hlinkClick r:id="" action="ppaction://noaction">
              <a:snd r:embed="rId8" name="CD1 TRACK 46.wav"/>
            </a:hlinkClick>
            <a:extLst>
              <a:ext uri="{FF2B5EF4-FFF2-40B4-BE49-F238E27FC236}">
                <a16:creationId xmlns:a16="http://schemas.microsoft.com/office/drawing/2014/main" id="{FFEB2D8F-CAF3-63AE-9F32-4A701304B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890" y="1298452"/>
            <a:ext cx="938626" cy="11079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6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1D36E9-D8F1-8AEC-871F-476BCB7865E1}"/>
              </a:ext>
            </a:extLst>
          </p:cNvPr>
          <p:cNvSpPr txBox="1"/>
          <p:nvPr/>
        </p:nvSpPr>
        <p:spPr>
          <a:xfrm>
            <a:off x="11172497" y="4677104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FCCE6D-8E9E-014D-964D-D7DE3CDA1760}"/>
              </a:ext>
            </a:extLst>
          </p:cNvPr>
          <p:cNvSpPr txBox="1"/>
          <p:nvPr/>
        </p:nvSpPr>
        <p:spPr>
          <a:xfrm>
            <a:off x="9585434" y="6153804"/>
            <a:ext cx="898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into</a:t>
            </a:r>
          </a:p>
        </p:txBody>
      </p:sp>
      <p:sp>
        <p:nvSpPr>
          <p:cNvPr id="11" name="Rectangle 36">
            <a:hlinkClick r:id="" action="ppaction://noaction">
              <a:snd r:embed="rId9" name="CD1 TRACK 46_Segment_0_004.wav"/>
            </a:hlinkClick>
            <a:extLst>
              <a:ext uri="{FF2B5EF4-FFF2-40B4-BE49-F238E27FC236}">
                <a16:creationId xmlns:a16="http://schemas.microsoft.com/office/drawing/2014/main" id="{9C4F7830-0E4B-E857-0235-BEDBC3530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3612" y="3153125"/>
            <a:ext cx="938626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2" name="Rectangle 36">
            <a:hlinkClick r:id="" action="ppaction://noaction">
              <a:snd r:embed="rId10" name="CD1 TRACK 46_Segment_0.wav"/>
            </a:hlinkClick>
            <a:extLst>
              <a:ext uri="{FF2B5EF4-FFF2-40B4-BE49-F238E27FC236}">
                <a16:creationId xmlns:a16="http://schemas.microsoft.com/office/drawing/2014/main" id="{CCF7A437-31F0-9324-5140-5C1319979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0290" y="5081770"/>
            <a:ext cx="938626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3" name="Rectangle 36">
            <a:hlinkClick r:id="" action="ppaction://noaction">
              <a:snd r:embed="rId11" name="CD1 TRACK 46_Segment_0_002.wav"/>
            </a:hlinkClick>
            <a:extLst>
              <a:ext uri="{FF2B5EF4-FFF2-40B4-BE49-F238E27FC236}">
                <a16:creationId xmlns:a16="http://schemas.microsoft.com/office/drawing/2014/main" id="{44A87CEF-1E31-CC68-C1CA-542EC152E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1390" y="5812237"/>
            <a:ext cx="938626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Rectangle 36">
            <a:hlinkClick r:id="" action="ppaction://noaction">
              <a:snd r:embed="rId12" name="CD1 TRACK 46_Segment_0_003.wav"/>
            </a:hlinkClick>
            <a:extLst>
              <a:ext uri="{FF2B5EF4-FFF2-40B4-BE49-F238E27FC236}">
                <a16:creationId xmlns:a16="http://schemas.microsoft.com/office/drawing/2014/main" id="{DF866E04-7804-5EA4-3737-3CB960E86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0408" y="5843769"/>
            <a:ext cx="938626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D9E21A-84E0-596A-F250-A893259E2A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" y="5865735"/>
            <a:ext cx="2159111" cy="47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356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31BE6-6219-37D6-16F6-43CE88C150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843553" y="595116"/>
            <a:ext cx="8033838" cy="5667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148D79-E333-7AEC-3EE9-3EBDFA1FDEBB}"/>
              </a:ext>
            </a:extLst>
          </p:cNvPr>
          <p:cNvSpPr txBox="1"/>
          <p:nvPr/>
        </p:nvSpPr>
        <p:spPr>
          <a:xfrm>
            <a:off x="3449154" y="3787257"/>
            <a:ext cx="3750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63675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C99F7C-2AF8-A54D-3E5D-1A17DC06D5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4" t="10086"/>
          <a:stretch/>
        </p:blipFill>
        <p:spPr>
          <a:xfrm>
            <a:off x="1893950" y="9626"/>
            <a:ext cx="6282776" cy="465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131F28-989D-4B7D-9FA3-A41C74A1F92C}"/>
              </a:ext>
            </a:extLst>
          </p:cNvPr>
          <p:cNvSpPr txBox="1"/>
          <p:nvPr/>
        </p:nvSpPr>
        <p:spPr>
          <a:xfrm>
            <a:off x="298383" y="644894"/>
            <a:ext cx="116080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We can use </a:t>
            </a:r>
            <a:r>
              <a:rPr lang="en-US" sz="3600" b="1" dirty="0">
                <a:solidFill>
                  <a:srgbClr val="FF0000"/>
                </a:solidFill>
              </a:rPr>
              <a:t>Prepositions of place and </a:t>
            </a:r>
            <a:r>
              <a:rPr lang="en-US" sz="3600" b="1" dirty="0" smtClean="0">
                <a:solidFill>
                  <a:srgbClr val="FF0000"/>
                </a:solidFill>
              </a:rPr>
              <a:t>movement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before a noun or a noun phrase.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532F01-E178-7513-E218-0946CF98638B}"/>
              </a:ext>
            </a:extLst>
          </p:cNvPr>
          <p:cNvSpPr txBox="1"/>
          <p:nvPr/>
        </p:nvSpPr>
        <p:spPr>
          <a:xfrm>
            <a:off x="1472656" y="2820202"/>
            <a:ext cx="11771697" cy="2975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</a:pPr>
            <a:r>
              <a:rPr lang="en-US" sz="3600" i="0" dirty="0">
                <a:solidFill>
                  <a:srgbClr val="0070C0"/>
                </a:solidFill>
                <a:effectLst/>
                <a:latin typeface="FuturaStd-Book"/>
              </a:rPr>
              <a:t>Keep a fire extinguisher </a:t>
            </a:r>
            <a:r>
              <a:rPr lang="en-US" sz="3600" i="0" dirty="0">
                <a:solidFill>
                  <a:srgbClr val="0070C0"/>
                </a:solidFill>
                <a:effectLst/>
                <a:latin typeface="FuturaStd-Heavy"/>
              </a:rPr>
              <a:t>in </a:t>
            </a:r>
            <a:r>
              <a:rPr lang="en-US" sz="3600" i="0" dirty="0">
                <a:solidFill>
                  <a:srgbClr val="0070C0"/>
                </a:solidFill>
                <a:effectLst/>
                <a:latin typeface="FuturaStd-Book"/>
              </a:rPr>
              <a:t>a safe place.</a:t>
            </a:r>
          </a:p>
          <a:p>
            <a:pPr>
              <a:lnSpc>
                <a:spcPct val="50000"/>
              </a:lnSpc>
            </a:pPr>
            <a:r>
              <a:rPr lang="en-US" sz="3600" i="0" dirty="0">
                <a:solidFill>
                  <a:srgbClr val="0070C0"/>
                </a:solidFill>
                <a:effectLst/>
                <a:latin typeface="FuturaStd-Book"/>
              </a:rPr>
              <a:t>Keep children and pets </a:t>
            </a:r>
            <a:r>
              <a:rPr lang="en-US" sz="3600" i="0" dirty="0">
                <a:solidFill>
                  <a:srgbClr val="0070C0"/>
                </a:solidFill>
                <a:effectLst/>
                <a:latin typeface="FuturaStd-Heavy"/>
              </a:rPr>
              <a:t>inside </a:t>
            </a:r>
            <a:r>
              <a:rPr lang="en-US" sz="3600" i="0" dirty="0">
                <a:solidFill>
                  <a:srgbClr val="0070C0"/>
                </a:solidFill>
                <a:effectLst/>
                <a:latin typeface="FuturaStd-Book"/>
              </a:rPr>
              <a:t>the house.</a:t>
            </a:r>
          </a:p>
          <a:p>
            <a:pPr>
              <a:lnSpc>
                <a:spcPct val="50000"/>
              </a:lnSpc>
            </a:pPr>
            <a:r>
              <a:rPr lang="en-US" sz="3600" i="0" dirty="0">
                <a:solidFill>
                  <a:srgbClr val="0070C0"/>
                </a:solidFill>
                <a:effectLst/>
                <a:latin typeface="FuturaStd-Book"/>
              </a:rPr>
              <a:t>You shouldn't go </a:t>
            </a:r>
            <a:r>
              <a:rPr lang="en-US" sz="3600" i="0" dirty="0">
                <a:solidFill>
                  <a:srgbClr val="0070C0"/>
                </a:solidFill>
                <a:effectLst/>
                <a:latin typeface="FuturaStd-Heavy"/>
              </a:rPr>
              <a:t>outside </a:t>
            </a:r>
            <a:r>
              <a:rPr lang="en-US" sz="3600" i="0" dirty="0">
                <a:solidFill>
                  <a:srgbClr val="0070C0"/>
                </a:solidFill>
                <a:effectLst/>
                <a:latin typeface="FuturaStd-Book"/>
              </a:rPr>
              <a:t>of your house.</a:t>
            </a:r>
          </a:p>
          <a:p>
            <a:pPr>
              <a:lnSpc>
                <a:spcPct val="50000"/>
              </a:lnSpc>
            </a:pPr>
            <a:r>
              <a:rPr lang="en-US" sz="3600" i="0" dirty="0">
                <a:solidFill>
                  <a:srgbClr val="0070C0"/>
                </a:solidFill>
                <a:effectLst/>
                <a:latin typeface="FuturaStd-Book"/>
              </a:rPr>
              <a:t>Keep your phone </a:t>
            </a:r>
            <a:r>
              <a:rPr lang="en-US" sz="3600" i="0" dirty="0">
                <a:solidFill>
                  <a:srgbClr val="0070C0"/>
                </a:solidFill>
                <a:effectLst/>
                <a:latin typeface="FuturaStd-Heavy"/>
              </a:rPr>
              <a:t>near </a:t>
            </a:r>
            <a:r>
              <a:rPr lang="en-US" sz="3600" i="0" dirty="0">
                <a:solidFill>
                  <a:srgbClr val="0070C0"/>
                </a:solidFill>
                <a:effectLst/>
                <a:latin typeface="FuturaStd-Book"/>
              </a:rPr>
              <a:t>you at all times.</a:t>
            </a:r>
          </a:p>
          <a:p>
            <a:r>
              <a:rPr lang="en-US" sz="3600" i="0" dirty="0">
                <a:solidFill>
                  <a:srgbClr val="0070C0"/>
                </a:solidFill>
                <a:effectLst/>
                <a:latin typeface="FuturaStd-Book"/>
              </a:rPr>
              <a:t>Get </a:t>
            </a:r>
            <a:r>
              <a:rPr lang="en-US" sz="3600" i="0" dirty="0">
                <a:solidFill>
                  <a:srgbClr val="0070C0"/>
                </a:solidFill>
                <a:effectLst/>
                <a:latin typeface="FuturaStd-Heavy"/>
              </a:rPr>
              <a:t>under </a:t>
            </a:r>
            <a:r>
              <a:rPr lang="en-US" sz="3600" i="0" dirty="0">
                <a:solidFill>
                  <a:srgbClr val="0070C0"/>
                </a:solidFill>
                <a:effectLst/>
                <a:latin typeface="FuturaStd-Book"/>
              </a:rPr>
              <a:t>a desk because something </a:t>
            </a:r>
            <a:br>
              <a:rPr lang="en-US" sz="3600" i="0" dirty="0">
                <a:solidFill>
                  <a:srgbClr val="0070C0"/>
                </a:solidFill>
                <a:effectLst/>
                <a:latin typeface="FuturaStd-Book"/>
              </a:rPr>
            </a:br>
            <a:r>
              <a:rPr lang="en-US" sz="3600" i="0" dirty="0">
                <a:solidFill>
                  <a:srgbClr val="0070C0"/>
                </a:solidFill>
                <a:effectLst/>
                <a:latin typeface="FuturaStd-Book"/>
              </a:rPr>
              <a:t>							could fall on you.</a:t>
            </a:r>
          </a:p>
          <a:p>
            <a:pPr>
              <a:lnSpc>
                <a:spcPct val="50000"/>
              </a:lnSpc>
            </a:pPr>
            <a:r>
              <a:rPr lang="en-US" sz="3600" i="0" dirty="0">
                <a:solidFill>
                  <a:srgbClr val="0070C0"/>
                </a:solidFill>
                <a:effectLst/>
                <a:latin typeface="FuturaStd-Book"/>
              </a:rPr>
              <a:t>Move </a:t>
            </a:r>
            <a:r>
              <a:rPr lang="en-US" sz="3600" i="0" dirty="0">
                <a:solidFill>
                  <a:srgbClr val="0070C0"/>
                </a:solidFill>
                <a:effectLst/>
                <a:latin typeface="FuturaStd-Heavy"/>
              </a:rPr>
              <a:t>to </a:t>
            </a:r>
            <a:r>
              <a:rPr lang="en-US" sz="3600" i="0" dirty="0">
                <a:solidFill>
                  <a:srgbClr val="0070C0"/>
                </a:solidFill>
                <a:effectLst/>
                <a:latin typeface="FuturaStd-Book"/>
              </a:rPr>
              <a:t>higher ground.</a:t>
            </a:r>
          </a:p>
          <a:p>
            <a:pPr>
              <a:lnSpc>
                <a:spcPct val="50000"/>
              </a:lnSpc>
            </a:pPr>
            <a:r>
              <a:rPr lang="en-US" sz="3600" i="0" dirty="0">
                <a:solidFill>
                  <a:srgbClr val="0070C0"/>
                </a:solidFill>
                <a:effectLst/>
                <a:latin typeface="FuturaStd-Book"/>
              </a:rPr>
              <a:t>Don't drive or walk </a:t>
            </a:r>
            <a:r>
              <a:rPr lang="en-US" sz="3600" i="0" dirty="0">
                <a:solidFill>
                  <a:srgbClr val="0070C0"/>
                </a:solidFill>
                <a:effectLst/>
                <a:latin typeface="FuturaStd-Heavy"/>
              </a:rPr>
              <a:t>into </a:t>
            </a:r>
            <a:r>
              <a:rPr lang="en-US" sz="3600" i="0" dirty="0">
                <a:solidFill>
                  <a:srgbClr val="0070C0"/>
                </a:solidFill>
                <a:effectLst/>
                <a:latin typeface="FuturaStd-Book"/>
              </a:rPr>
              <a:t>flood water.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3C843F-CCF4-A84C-9134-81C272A01474}"/>
              </a:ext>
            </a:extLst>
          </p:cNvPr>
          <p:cNvSpPr txBox="1"/>
          <p:nvPr/>
        </p:nvSpPr>
        <p:spPr>
          <a:xfrm>
            <a:off x="739553" y="2256071"/>
            <a:ext cx="1178291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Keep a fire extinguisher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Heavy"/>
              </a:rPr>
              <a:t>in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a safe place.</a:t>
            </a:r>
            <a:b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Keep children and pets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Heavy"/>
              </a:rPr>
              <a:t>inside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the house.</a:t>
            </a:r>
            <a:b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You shouldn't go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Heavy"/>
              </a:rPr>
              <a:t>outside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of your house.</a:t>
            </a:r>
            <a:b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Keep your phone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Heavy"/>
              </a:rPr>
              <a:t>near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you at all times.</a:t>
            </a:r>
            <a:b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Get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Heavy"/>
              </a:rPr>
              <a:t>under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a desk because something could fall on you.</a:t>
            </a:r>
            <a:b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Move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Heavy"/>
              </a:rPr>
              <a:t>to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higher ground.</a:t>
            </a:r>
            <a:b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Don't drive or walk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Heavy"/>
              </a:rPr>
              <a:t>into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flood water.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42B22C-F54B-6694-A45A-5F2E798D150F}"/>
              </a:ext>
            </a:extLst>
          </p:cNvPr>
          <p:cNvSpPr txBox="1"/>
          <p:nvPr/>
        </p:nvSpPr>
        <p:spPr>
          <a:xfrm>
            <a:off x="462013" y="2018476"/>
            <a:ext cx="1193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002060"/>
                </a:solidFill>
              </a:rPr>
              <a:t>Read: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7F14C0-F1F2-EB73-9C80-D994B4DE9A93}"/>
              </a:ext>
            </a:extLst>
          </p:cNvPr>
          <p:cNvSpPr txBox="1"/>
          <p:nvPr/>
        </p:nvSpPr>
        <p:spPr>
          <a:xfrm>
            <a:off x="462013" y="2161203"/>
            <a:ext cx="10684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726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4246C9-CC80-B7BC-21F0-328562838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4" t="10086"/>
          <a:stretch/>
        </p:blipFill>
        <p:spPr>
          <a:xfrm>
            <a:off x="1893950" y="9626"/>
            <a:ext cx="6282776" cy="465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9F63D3-4468-543E-6224-827E3264342C}"/>
              </a:ext>
            </a:extLst>
          </p:cNvPr>
          <p:cNvSpPr txBox="1"/>
          <p:nvPr/>
        </p:nvSpPr>
        <p:spPr>
          <a:xfrm>
            <a:off x="211755" y="1217914"/>
            <a:ext cx="12009120" cy="5158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Stock up on supplies and stay </a:t>
            </a:r>
            <a:r>
              <a:rPr lang="en-US" sz="3200" b="1" i="1" dirty="0">
                <a:solidFill>
                  <a:srgbClr val="0070C0"/>
                </a:solidFill>
                <a:effectLst/>
                <a:latin typeface="FuturaStd-BookOblique"/>
              </a:rPr>
              <a:t>inside</a:t>
            </a:r>
            <a:r>
              <a:rPr lang="en-US" sz="3200" b="0" i="1" dirty="0">
                <a:solidFill>
                  <a:srgbClr val="0070C0"/>
                </a:solidFill>
                <a:effectLst/>
                <a:latin typeface="FuturaStd-BookOblique"/>
              </a:rPr>
              <a:t>/</a:t>
            </a:r>
            <a:r>
              <a:rPr lang="en-US" sz="3200" b="1" i="1" dirty="0">
                <a:solidFill>
                  <a:srgbClr val="0070C0"/>
                </a:solidFill>
                <a:effectLst/>
                <a:latin typeface="FuturaStd-BookOblique"/>
              </a:rPr>
              <a:t>under</a:t>
            </a:r>
            <a:r>
              <a:rPr lang="en-US" sz="3200" b="0" i="1" dirty="0">
                <a:solidFill>
                  <a:srgbClr val="0070C0"/>
                </a:solidFill>
                <a:effectLst/>
                <a:latin typeface="FuturaStd-BookOblique"/>
              </a:rPr>
              <a:t>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your home.</a:t>
            </a:r>
            <a:endParaRPr lang="en-US" sz="3200" dirty="0">
              <a:solidFill>
                <a:srgbClr val="0070C0"/>
              </a:solidFill>
              <a:latin typeface="FuturaStd-Book"/>
            </a:endParaRP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In a flood, don't go </a:t>
            </a:r>
            <a:r>
              <a:rPr lang="en-US" sz="3200" b="1" i="1" dirty="0">
                <a:solidFill>
                  <a:srgbClr val="0070C0"/>
                </a:solidFill>
                <a:effectLst/>
                <a:latin typeface="FuturaStd-BookOblique"/>
              </a:rPr>
              <a:t>outside</a:t>
            </a:r>
            <a:r>
              <a:rPr lang="en-US" sz="3200" b="0" i="1" dirty="0">
                <a:solidFill>
                  <a:srgbClr val="0070C0"/>
                </a:solidFill>
                <a:effectLst/>
                <a:latin typeface="FuturaStd-BookOblique"/>
              </a:rPr>
              <a:t>/</a:t>
            </a:r>
            <a:r>
              <a:rPr lang="en-US" sz="3200" b="1" i="1" dirty="0">
                <a:solidFill>
                  <a:srgbClr val="0070C0"/>
                </a:solidFill>
                <a:effectLst/>
                <a:latin typeface="FuturaStd-BookOblique"/>
              </a:rPr>
              <a:t>into</a:t>
            </a:r>
            <a:r>
              <a:rPr lang="en-US" sz="3200" b="0" i="1" dirty="0">
                <a:solidFill>
                  <a:srgbClr val="0070C0"/>
                </a:solidFill>
                <a:effectLst/>
                <a:latin typeface="FuturaStd-BookOblique"/>
              </a:rPr>
              <a:t>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the water.</a:t>
            </a:r>
            <a:endParaRPr lang="en-US" sz="3200" dirty="0">
              <a:solidFill>
                <a:srgbClr val="0070C0"/>
              </a:solidFill>
              <a:latin typeface="FuturaStd-Book"/>
            </a:endParaRP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Keep a phone </a:t>
            </a:r>
            <a:r>
              <a:rPr lang="en-US" sz="3200" b="1" i="1" dirty="0">
                <a:solidFill>
                  <a:srgbClr val="0070C0"/>
                </a:solidFill>
                <a:effectLst/>
                <a:latin typeface="FuturaStd-BookOblique"/>
              </a:rPr>
              <a:t>near</a:t>
            </a:r>
            <a:r>
              <a:rPr lang="en-US" sz="3200" b="0" i="1" dirty="0">
                <a:solidFill>
                  <a:srgbClr val="0070C0"/>
                </a:solidFill>
                <a:effectLst/>
                <a:latin typeface="FuturaStd-BookOblique"/>
              </a:rPr>
              <a:t>/</a:t>
            </a:r>
            <a:r>
              <a:rPr lang="en-US" sz="3200" b="1" i="1" dirty="0">
                <a:solidFill>
                  <a:srgbClr val="0070C0"/>
                </a:solidFill>
                <a:effectLst/>
                <a:latin typeface="FuturaStd-BookOblique"/>
              </a:rPr>
              <a:t>to</a:t>
            </a:r>
            <a:r>
              <a:rPr lang="en-US" sz="3200" b="0" i="1" dirty="0">
                <a:solidFill>
                  <a:srgbClr val="0070C0"/>
                </a:solidFill>
                <a:effectLst/>
                <a:latin typeface="FuturaStd-BookOblique"/>
              </a:rPr>
              <a:t>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you and call emergency services if you are in danger.</a:t>
            </a:r>
            <a:endParaRPr lang="en-US" sz="3200" dirty="0">
              <a:solidFill>
                <a:srgbClr val="0070C0"/>
              </a:solidFill>
              <a:latin typeface="FuturaStd-Book"/>
            </a:endParaRP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If there's a tsunami, move </a:t>
            </a:r>
            <a:r>
              <a:rPr lang="en-US" sz="3200" b="1" i="1" dirty="0">
                <a:solidFill>
                  <a:srgbClr val="0070C0"/>
                </a:solidFill>
                <a:effectLst/>
                <a:latin typeface="FuturaStd-BookOblique"/>
              </a:rPr>
              <a:t>into</a:t>
            </a:r>
            <a:r>
              <a:rPr lang="en-US" sz="3200" b="0" i="1" dirty="0">
                <a:solidFill>
                  <a:srgbClr val="0070C0"/>
                </a:solidFill>
                <a:effectLst/>
                <a:latin typeface="FuturaStd-BookOblique"/>
              </a:rPr>
              <a:t>/</a:t>
            </a:r>
            <a:r>
              <a:rPr lang="en-US" sz="3200" b="1" i="1" dirty="0">
                <a:solidFill>
                  <a:srgbClr val="0070C0"/>
                </a:solidFill>
                <a:effectLst/>
                <a:latin typeface="FuturaStd-BookOblique"/>
              </a:rPr>
              <a:t>to</a:t>
            </a:r>
            <a:r>
              <a:rPr lang="en-US" sz="3200" b="0" i="1" dirty="0">
                <a:solidFill>
                  <a:srgbClr val="0070C0"/>
                </a:solidFill>
                <a:effectLst/>
                <a:latin typeface="FuturaStd-BookOblique"/>
              </a:rPr>
              <a:t>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higher ground.</a:t>
            </a:r>
            <a:endParaRPr lang="en-US" sz="3200" dirty="0">
              <a:solidFill>
                <a:srgbClr val="0070C0"/>
              </a:solidFill>
              <a:latin typeface="FuturaStd-Book"/>
            </a:endParaRP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If there's an earthquake, get </a:t>
            </a:r>
            <a:r>
              <a:rPr lang="en-US" sz="3200" b="1" i="1" dirty="0">
                <a:solidFill>
                  <a:srgbClr val="0070C0"/>
                </a:solidFill>
                <a:effectLst/>
                <a:latin typeface="FuturaStd-BookOblique"/>
              </a:rPr>
              <a:t>outside</a:t>
            </a:r>
            <a:r>
              <a:rPr lang="en-US" sz="3200" b="0" i="1" dirty="0">
                <a:solidFill>
                  <a:srgbClr val="0070C0"/>
                </a:solidFill>
                <a:effectLst/>
                <a:latin typeface="FuturaStd-BookOblique"/>
              </a:rPr>
              <a:t>/</a:t>
            </a:r>
            <a:r>
              <a:rPr lang="en-US" sz="3200" b="1" i="1" dirty="0">
                <a:solidFill>
                  <a:srgbClr val="0070C0"/>
                </a:solidFill>
                <a:effectLst/>
                <a:latin typeface="FuturaStd-BookOblique"/>
              </a:rPr>
              <a:t>under</a:t>
            </a:r>
            <a:r>
              <a:rPr lang="en-US" sz="3200" b="0" i="1" dirty="0">
                <a:solidFill>
                  <a:srgbClr val="0070C0"/>
                </a:solidFill>
                <a:effectLst/>
                <a:latin typeface="FuturaStd-BookOblique"/>
              </a:rPr>
              <a:t>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a table.</a:t>
            </a:r>
            <a:endParaRPr lang="en-US" sz="3200" dirty="0">
              <a:solidFill>
                <a:srgbClr val="0070C0"/>
              </a:solidFill>
              <a:latin typeface="FuturaStd-Book"/>
            </a:endParaRP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Board up doors and windows, and don't go </a:t>
            </a:r>
            <a:r>
              <a:rPr lang="en-US" sz="3200" b="1" i="1" dirty="0">
                <a:solidFill>
                  <a:srgbClr val="0070C0"/>
                </a:solidFill>
                <a:effectLst/>
                <a:latin typeface="FuturaStd-BookOblique"/>
              </a:rPr>
              <a:t>near</a:t>
            </a:r>
            <a:r>
              <a:rPr lang="en-US" sz="3200" b="0" i="1" dirty="0">
                <a:solidFill>
                  <a:srgbClr val="0070C0"/>
                </a:solidFill>
                <a:effectLst/>
                <a:latin typeface="FuturaStd-BookOblique"/>
              </a:rPr>
              <a:t>/</a:t>
            </a:r>
            <a:r>
              <a:rPr lang="en-US" sz="3200" b="1" i="1" dirty="0">
                <a:solidFill>
                  <a:srgbClr val="0070C0"/>
                </a:solidFill>
                <a:effectLst/>
                <a:latin typeface="FuturaStd-BookOblique"/>
              </a:rPr>
              <a:t>outside</a:t>
            </a:r>
            <a:r>
              <a:rPr lang="en-US" sz="3200" b="0" i="1" dirty="0">
                <a:solidFill>
                  <a:srgbClr val="0070C0"/>
                </a:solidFill>
                <a:effectLst/>
                <a:latin typeface="FuturaStd-BookOblique"/>
              </a:rPr>
              <a:t>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of your house.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F19FEF-E331-FC4A-0445-D013EA13F9A3}"/>
              </a:ext>
            </a:extLst>
          </p:cNvPr>
          <p:cNvSpPr txBox="1"/>
          <p:nvPr/>
        </p:nvSpPr>
        <p:spPr>
          <a:xfrm>
            <a:off x="0" y="551674"/>
            <a:ext cx="124262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a. Read the </a:t>
            </a:r>
            <a:r>
              <a:rPr lang="en-US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sentences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, then circle the correct words.</a:t>
            </a:r>
            <a:r>
              <a:rPr lang="en-US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AC5EE25-8FFD-2D0E-4DD7-4BAF523AF394}"/>
              </a:ext>
            </a:extLst>
          </p:cNvPr>
          <p:cNvSpPr/>
          <p:nvPr/>
        </p:nvSpPr>
        <p:spPr>
          <a:xfrm>
            <a:off x="6281778" y="1278745"/>
            <a:ext cx="1241661" cy="5582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D5A7F2D-0887-A454-02A3-8E72DD57FFE3}"/>
              </a:ext>
            </a:extLst>
          </p:cNvPr>
          <p:cNvSpPr/>
          <p:nvPr/>
        </p:nvSpPr>
        <p:spPr>
          <a:xfrm>
            <a:off x="5706976" y="1953577"/>
            <a:ext cx="1012259" cy="5582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BB62F1-309E-305C-A2C6-755E6CDE680B}"/>
              </a:ext>
            </a:extLst>
          </p:cNvPr>
          <p:cNvSpPr/>
          <p:nvPr/>
        </p:nvSpPr>
        <p:spPr>
          <a:xfrm>
            <a:off x="3353320" y="2638745"/>
            <a:ext cx="1012259" cy="5582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99B079-6161-6163-430D-AB628E8B2089}"/>
              </a:ext>
            </a:extLst>
          </p:cNvPr>
          <p:cNvSpPr/>
          <p:nvPr/>
        </p:nvSpPr>
        <p:spPr>
          <a:xfrm>
            <a:off x="6281778" y="3885781"/>
            <a:ext cx="745958" cy="5582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A34A794-BD33-F6BC-6434-A4DCD16F94AA}"/>
              </a:ext>
            </a:extLst>
          </p:cNvPr>
          <p:cNvSpPr/>
          <p:nvPr/>
        </p:nvSpPr>
        <p:spPr>
          <a:xfrm>
            <a:off x="7432986" y="4444577"/>
            <a:ext cx="1241661" cy="5582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3CE4D5-9718-C620-3105-E12C690E24BE}"/>
              </a:ext>
            </a:extLst>
          </p:cNvPr>
          <p:cNvSpPr/>
          <p:nvPr/>
        </p:nvSpPr>
        <p:spPr>
          <a:xfrm>
            <a:off x="9522844" y="5119105"/>
            <a:ext cx="1549663" cy="5582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4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4246C9-CC80-B7BC-21F0-3285628388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4" t="10086"/>
          <a:stretch/>
        </p:blipFill>
        <p:spPr>
          <a:xfrm>
            <a:off x="1893950" y="9626"/>
            <a:ext cx="6282776" cy="4650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C436A3-8158-1DEB-2213-58E7A3C96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45" y="513029"/>
            <a:ext cx="7030764" cy="4610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7466D0-4A69-8DE7-1590-90E5995EF397}"/>
              </a:ext>
            </a:extLst>
          </p:cNvPr>
          <p:cNvSpPr txBox="1"/>
          <p:nvPr/>
        </p:nvSpPr>
        <p:spPr>
          <a:xfrm>
            <a:off x="144379" y="827773"/>
            <a:ext cx="12021954" cy="5595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latin typeface="Bahnschrift Condensed" panose="020B0502040204020203" pitchFamily="34" charset="0"/>
              </a:rPr>
              <a:t>		Tips to Stay Safe in a Wildfire</a:t>
            </a:r>
            <a:endParaRPr lang="en-US" sz="36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rgbClr val="0070C0"/>
                </a:solidFill>
                <a:effectLst/>
                <a:latin typeface="Arial Narrow" panose="020B0606020202030204" pitchFamily="34" charset="0"/>
              </a:rPr>
              <a:t>Have an escape plan. If the fire comes close, leave your home and follow your escape plan (1) ______ a safe place.</a:t>
            </a:r>
            <a:endParaRPr lang="en-US" sz="3200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rgbClr val="0070C0"/>
                </a:solidFill>
                <a:effectLst/>
                <a:latin typeface="Arial Narrow" panose="020B0606020202030204" pitchFamily="34" charset="0"/>
              </a:rPr>
              <a:t>Keep fire extinguishers and first aid kits (2) ______ a safe place.</a:t>
            </a:r>
            <a:endParaRPr lang="en-US" sz="3200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rgbClr val="0070C0"/>
                </a:solidFill>
                <a:effectLst/>
                <a:latin typeface="Arial Narrow" panose="020B0606020202030204" pitchFamily="34" charset="0"/>
              </a:rPr>
              <a:t>Move wooden outdoor furniture (3) ______ your house, to the center of rooms and away from windows.</a:t>
            </a:r>
            <a:endParaRPr lang="en-US" sz="3200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rgbClr val="0070C0"/>
                </a:solidFill>
                <a:effectLst/>
                <a:latin typeface="Arial Narrow" panose="020B0606020202030204" pitchFamily="34" charset="0"/>
              </a:rPr>
              <a:t>Keep a phone (4) ______ you and make sure your phone has enough battery.</a:t>
            </a:r>
            <a:endParaRPr lang="en-US" sz="3200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rgbClr val="0070C0"/>
                </a:solidFill>
                <a:effectLst/>
                <a:latin typeface="Arial Narrow" panose="020B0606020202030204" pitchFamily="34" charset="0"/>
              </a:rPr>
              <a:t>Make sure your car has enough gas.</a:t>
            </a:r>
            <a:endParaRPr lang="en-US" sz="3200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rgbClr val="0070C0"/>
                </a:solidFill>
                <a:effectLst/>
                <a:latin typeface="Arial Narrow" panose="020B0606020202030204" pitchFamily="34" charset="0"/>
              </a:rPr>
              <a:t>Stay inside your house during the fire. Close doors and windows to keep smoke (5) _______ of your house.</a:t>
            </a:r>
            <a:endParaRPr lang="en-US" sz="3200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rgbClr val="0070C0"/>
                </a:solidFill>
                <a:effectLst/>
                <a:latin typeface="Arial Narrow" panose="020B0606020202030204" pitchFamily="34" charset="0"/>
              </a:rPr>
              <a:t>Listen to local news report. Leave if news reports tell you to leave.</a:t>
            </a:r>
            <a:r>
              <a:rPr lang="en-US" sz="3200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BBADAE-C8D2-D961-5081-3058BBB82A86}"/>
              </a:ext>
            </a:extLst>
          </p:cNvPr>
          <p:cNvSpPr txBox="1"/>
          <p:nvPr/>
        </p:nvSpPr>
        <p:spPr>
          <a:xfrm>
            <a:off x="7411452" y="676803"/>
            <a:ext cx="445649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i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nside	to	near</a:t>
            </a:r>
            <a:r>
              <a:rPr lang="en-US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	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outside	      in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F957A3-C092-7B71-C87A-3EBF98907124}"/>
              </a:ext>
            </a:extLst>
          </p:cNvPr>
          <p:cNvSpPr txBox="1"/>
          <p:nvPr/>
        </p:nvSpPr>
        <p:spPr>
          <a:xfrm>
            <a:off x="3096111" y="1830318"/>
            <a:ext cx="651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7C01E8-A0C2-B4DC-2F94-7E0ADEDF3869}"/>
              </a:ext>
            </a:extLst>
          </p:cNvPr>
          <p:cNvSpPr txBox="1"/>
          <p:nvPr/>
        </p:nvSpPr>
        <p:spPr>
          <a:xfrm>
            <a:off x="7146751" y="2329228"/>
            <a:ext cx="651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6928E0-7CB5-87A4-EB14-62260B90A65A}"/>
              </a:ext>
            </a:extLst>
          </p:cNvPr>
          <p:cNvSpPr txBox="1"/>
          <p:nvPr/>
        </p:nvSpPr>
        <p:spPr>
          <a:xfrm>
            <a:off x="5635580" y="2791240"/>
            <a:ext cx="1328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inside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A59180-A625-06D9-3546-846DC25368E6}"/>
              </a:ext>
            </a:extLst>
          </p:cNvPr>
          <p:cNvSpPr txBox="1"/>
          <p:nvPr/>
        </p:nvSpPr>
        <p:spPr>
          <a:xfrm>
            <a:off x="3259743" y="3771414"/>
            <a:ext cx="1196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near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246C4A-487B-0BC2-6685-DD03A920DD14}"/>
              </a:ext>
            </a:extLst>
          </p:cNvPr>
          <p:cNvSpPr txBox="1"/>
          <p:nvPr/>
        </p:nvSpPr>
        <p:spPr>
          <a:xfrm>
            <a:off x="1899364" y="5234456"/>
            <a:ext cx="167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outside</a:t>
            </a:r>
          </a:p>
        </p:txBody>
      </p:sp>
    </p:spTree>
    <p:extLst>
      <p:ext uri="{BB962C8B-B14F-4D97-AF65-F5344CB8AC3E}">
        <p14:creationId xmlns:p14="http://schemas.microsoft.com/office/powerpoint/2010/main" val="158217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3FADF8-9F27-4183-CC8A-88B9814EB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4" t="10086"/>
          <a:stretch/>
        </p:blipFill>
        <p:spPr>
          <a:xfrm>
            <a:off x="2394321" y="615892"/>
            <a:ext cx="7602159" cy="5627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E7E3FB-3914-5354-B530-5BF033839C5B}"/>
              </a:ext>
            </a:extLst>
          </p:cNvPr>
          <p:cNvSpPr txBox="1"/>
          <p:nvPr/>
        </p:nvSpPr>
        <p:spPr>
          <a:xfrm>
            <a:off x="462121" y="1689331"/>
            <a:ext cx="115575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</a:rPr>
              <a:t>c. In pairs: </a:t>
            </a:r>
            <a:r>
              <a:rPr lang="en-US" sz="3600" i="0" dirty="0">
                <a:solidFill>
                  <a:srgbClr val="002060"/>
                </a:solidFill>
                <a:effectLst/>
              </a:rPr>
              <a:t>Describe where things are in the classroom and where you can move classroom objects to.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D644D4-18EF-522D-A5E5-806966C6A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5216" y="3377827"/>
            <a:ext cx="6861567" cy="223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1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0A7163-3E47-B3F7-E763-62E1B83D2D0D}"/>
              </a:ext>
            </a:extLst>
          </p:cNvPr>
          <p:cNvSpPr txBox="1"/>
          <p:nvPr/>
        </p:nvSpPr>
        <p:spPr>
          <a:xfrm>
            <a:off x="5283203" y="2235197"/>
            <a:ext cx="1621604" cy="35375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 lIns="0" tIns="0" rIns="0" rtlCol="0" anchor="ctr" anchorCtr="0">
            <a:normAutofit fontScale="70000" lnSpcReduction="20000"/>
          </a:bodyPr>
          <a:lstStyle/>
          <a:p>
            <a:pPr marL="231775" marR="55943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inside</a:t>
            </a:r>
          </a:p>
          <a:p>
            <a:pPr marL="231775" marR="559435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</a:t>
            </a:r>
          </a:p>
          <a:p>
            <a:pPr marL="231775" marR="559435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near</a:t>
            </a:r>
          </a:p>
          <a:p>
            <a:pPr marL="231775" marR="559435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into</a:t>
            </a:r>
          </a:p>
          <a:p>
            <a:pPr marL="231775" marR="559435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under</a:t>
            </a:r>
          </a:p>
          <a:p>
            <a:pPr marL="231775" marR="559435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o</a:t>
            </a:r>
            <a:r>
              <a:rPr lang="en-US" sz="280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utside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C49E1F-21FE-F12D-F437-35BC6A66A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174" y="1221373"/>
            <a:ext cx="2413124" cy="5080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493AE9-2F08-704E-F740-0581851681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19"/>
          <a:stretch/>
        </p:blipFill>
        <p:spPr>
          <a:xfrm>
            <a:off x="7572926" y="1251881"/>
            <a:ext cx="2384778" cy="50497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3DBCAC-6A6A-DA0B-4EFA-C86ACD29D76B}"/>
              </a:ext>
            </a:extLst>
          </p:cNvPr>
          <p:cNvSpPr txBox="1"/>
          <p:nvPr/>
        </p:nvSpPr>
        <p:spPr>
          <a:xfrm>
            <a:off x="304800" y="508151"/>
            <a:ext cx="11711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2060"/>
                </a:solidFill>
                <a:effectLst/>
              </a:rPr>
              <a:t>Draw lines to match the prepositions of place and movement to the pictures.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34DA0A-59DE-03EB-779D-49E08746612C}"/>
              </a:ext>
            </a:extLst>
          </p:cNvPr>
          <p:cNvCxnSpPr>
            <a:cxnSpLocks/>
          </p:cNvCxnSpPr>
          <p:nvPr/>
        </p:nvCxnSpPr>
        <p:spPr>
          <a:xfrm>
            <a:off x="4495013" y="1930399"/>
            <a:ext cx="1283090" cy="21982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735EBE-36C8-9C3D-A2D3-649F0EEB7795}"/>
              </a:ext>
            </a:extLst>
          </p:cNvPr>
          <p:cNvCxnSpPr>
            <a:cxnSpLocks/>
          </p:cNvCxnSpPr>
          <p:nvPr/>
        </p:nvCxnSpPr>
        <p:spPr>
          <a:xfrm flipV="1">
            <a:off x="4257964" y="2660073"/>
            <a:ext cx="1376218" cy="1101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0048C79-9230-C2F8-B238-DE4DC32AEFC1}"/>
              </a:ext>
            </a:extLst>
          </p:cNvPr>
          <p:cNvSpPr txBox="1"/>
          <p:nvPr/>
        </p:nvSpPr>
        <p:spPr>
          <a:xfrm>
            <a:off x="1856511" y="1778352"/>
            <a:ext cx="54494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1.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2.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3.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80FE27-128F-0CA0-9C47-EE496A77643E}"/>
              </a:ext>
            </a:extLst>
          </p:cNvPr>
          <p:cNvSpPr txBox="1"/>
          <p:nvPr/>
        </p:nvSpPr>
        <p:spPr>
          <a:xfrm>
            <a:off x="9933738" y="1773733"/>
            <a:ext cx="54494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4.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5.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6.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A9C928F-4C5F-455C-8F89-B762864EF082}"/>
              </a:ext>
            </a:extLst>
          </p:cNvPr>
          <p:cNvCxnSpPr>
            <a:cxnSpLocks/>
          </p:cNvCxnSpPr>
          <p:nvPr/>
        </p:nvCxnSpPr>
        <p:spPr>
          <a:xfrm flipV="1">
            <a:off x="4410364" y="3740719"/>
            <a:ext cx="1367739" cy="16417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65B3890-77B6-5A04-3436-1F62F45C4D1D}"/>
              </a:ext>
            </a:extLst>
          </p:cNvPr>
          <p:cNvCxnSpPr>
            <a:cxnSpLocks/>
          </p:cNvCxnSpPr>
          <p:nvPr/>
        </p:nvCxnSpPr>
        <p:spPr>
          <a:xfrm flipV="1">
            <a:off x="6413899" y="2478812"/>
            <a:ext cx="1442258" cy="22686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92C5C44-B46D-4F13-BDAE-A16824DC8571}"/>
              </a:ext>
            </a:extLst>
          </p:cNvPr>
          <p:cNvCxnSpPr>
            <a:cxnSpLocks/>
          </p:cNvCxnSpPr>
          <p:nvPr/>
        </p:nvCxnSpPr>
        <p:spPr>
          <a:xfrm>
            <a:off x="6128784" y="3068774"/>
            <a:ext cx="1610111" cy="3602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584237C-9D7B-D16F-F292-6B30811C6BC1}"/>
              </a:ext>
            </a:extLst>
          </p:cNvPr>
          <p:cNvCxnSpPr>
            <a:cxnSpLocks/>
          </p:cNvCxnSpPr>
          <p:nvPr/>
        </p:nvCxnSpPr>
        <p:spPr>
          <a:xfrm flipV="1">
            <a:off x="6413899" y="5226623"/>
            <a:ext cx="1324996" cy="192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0261E87-375C-2C04-8795-07B7D9A43488}"/>
              </a:ext>
            </a:extLst>
          </p:cNvPr>
          <p:cNvSpPr txBox="1"/>
          <p:nvPr/>
        </p:nvSpPr>
        <p:spPr>
          <a:xfrm>
            <a:off x="150125" y="1154926"/>
            <a:ext cx="1667603" cy="707886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Extra Practice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WB, page 23</a:t>
            </a:r>
          </a:p>
        </p:txBody>
      </p:sp>
    </p:spTree>
    <p:extLst>
      <p:ext uri="{BB962C8B-B14F-4D97-AF65-F5344CB8AC3E}">
        <p14:creationId xmlns:p14="http://schemas.microsoft.com/office/powerpoint/2010/main" val="185248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E8C1FB-32EE-09E6-F098-9475CDE96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46" y="2186912"/>
            <a:ext cx="11971508" cy="4009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7653E4-29D7-30EA-5458-CD33BFDE6E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1164" t="10086"/>
          <a:stretch/>
        </p:blipFill>
        <p:spPr>
          <a:xfrm>
            <a:off x="2394321" y="547652"/>
            <a:ext cx="7602159" cy="562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81A126-47AE-7F44-3211-1F49B6D76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4679" y="1409636"/>
            <a:ext cx="9582642" cy="65408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14E34D-EE6B-C5AD-39E2-FFE6D3CFD865}"/>
              </a:ext>
            </a:extLst>
          </p:cNvPr>
          <p:cNvSpPr txBox="1"/>
          <p:nvPr/>
        </p:nvSpPr>
        <p:spPr>
          <a:xfrm>
            <a:off x="6606932" y="3854683"/>
            <a:ext cx="1671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990DDC-46AF-7BEC-DA5F-A235287AA9C2}"/>
              </a:ext>
            </a:extLst>
          </p:cNvPr>
          <p:cNvSpPr txBox="1"/>
          <p:nvPr/>
        </p:nvSpPr>
        <p:spPr>
          <a:xfrm>
            <a:off x="1532225" y="4443098"/>
            <a:ext cx="1671608" cy="53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near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1CC2DD-0F36-A32E-9D42-B9A3ACA9FBB4}"/>
              </a:ext>
            </a:extLst>
          </p:cNvPr>
          <p:cNvSpPr txBox="1"/>
          <p:nvPr/>
        </p:nvSpPr>
        <p:spPr>
          <a:xfrm>
            <a:off x="1368454" y="5044313"/>
            <a:ext cx="1671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to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9DFACD-E523-8EF0-750D-F4038AA13F78}"/>
              </a:ext>
            </a:extLst>
          </p:cNvPr>
          <p:cNvSpPr txBox="1"/>
          <p:nvPr/>
        </p:nvSpPr>
        <p:spPr>
          <a:xfrm>
            <a:off x="183372" y="5619798"/>
            <a:ext cx="1671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under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BADD60-C643-A8FE-5459-AD4973C736A7}"/>
              </a:ext>
            </a:extLst>
          </p:cNvPr>
          <p:cNvSpPr txBox="1"/>
          <p:nvPr/>
        </p:nvSpPr>
        <p:spPr>
          <a:xfrm>
            <a:off x="5221678" y="5663014"/>
            <a:ext cx="1671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outside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1C4E12-F031-B26D-9212-66683128B684}"/>
              </a:ext>
            </a:extLst>
          </p:cNvPr>
          <p:cNvSpPr txBox="1"/>
          <p:nvPr/>
        </p:nvSpPr>
        <p:spPr>
          <a:xfrm>
            <a:off x="2511184" y="2115685"/>
            <a:ext cx="11737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5EB89A-2BB2-8A0E-79DF-7DC1406A112E}"/>
              </a:ext>
            </a:extLst>
          </p:cNvPr>
          <p:cNvSpPr txBox="1"/>
          <p:nvPr/>
        </p:nvSpPr>
        <p:spPr>
          <a:xfrm>
            <a:off x="2815116" y="2014507"/>
            <a:ext cx="1671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1E560D-0AE5-2819-A619-E6398543237E}"/>
              </a:ext>
            </a:extLst>
          </p:cNvPr>
          <p:cNvSpPr txBox="1"/>
          <p:nvPr/>
        </p:nvSpPr>
        <p:spPr>
          <a:xfrm>
            <a:off x="150125" y="554423"/>
            <a:ext cx="1667603" cy="707886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Extra Practice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NB, page 33</a:t>
            </a:r>
          </a:p>
        </p:txBody>
      </p:sp>
    </p:spTree>
    <p:extLst>
      <p:ext uri="{BB962C8B-B14F-4D97-AF65-F5344CB8AC3E}">
        <p14:creationId xmlns:p14="http://schemas.microsoft.com/office/powerpoint/2010/main" val="44354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698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599704" y="972748"/>
            <a:ext cx="2906766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504225" y="1915322"/>
            <a:ext cx="3180432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596585" y="4531577"/>
            <a:ext cx="2916101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596584" y="5598378"/>
            <a:ext cx="2928545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596586" y="2893141"/>
            <a:ext cx="2906767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Grammar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348853" y="26202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A9E997B-DC8B-0CE1-92E4-EC21247916E1}"/>
              </a:ext>
            </a:extLst>
          </p:cNvPr>
          <p:cNvSpPr/>
          <p:nvPr/>
        </p:nvSpPr>
        <p:spPr>
          <a:xfrm>
            <a:off x="4533793" y="3719103"/>
            <a:ext cx="3180432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B7AA30D-8177-1775-75FC-8FB87F2F3C5B}"/>
              </a:ext>
            </a:extLst>
          </p:cNvPr>
          <p:cNvSpPr/>
          <p:nvPr/>
        </p:nvSpPr>
        <p:spPr>
          <a:xfrm>
            <a:off x="596767" y="1020277"/>
            <a:ext cx="1132893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Complete each sentence with a preposition of place or movement: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353746-8F3B-140D-E6B9-5DDFC3736EA9}"/>
              </a:ext>
            </a:extLst>
          </p:cNvPr>
          <p:cNvSpPr txBox="1"/>
          <p:nvPr/>
        </p:nvSpPr>
        <p:spPr>
          <a:xfrm>
            <a:off x="269504" y="1736309"/>
            <a:ext cx="12358840" cy="451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Keep a fire extinguisher </a:t>
            </a:r>
            <a:r>
              <a:rPr lang="en-US" sz="3200" dirty="0">
                <a:solidFill>
                  <a:srgbClr val="0070C0"/>
                </a:solidFill>
                <a:latin typeface="FuturaStd-Heavy"/>
              </a:rPr>
              <a:t>_______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Heavy"/>
              </a:rPr>
              <a:t>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a safe place.</a:t>
            </a: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Keep children and pets</a:t>
            </a:r>
            <a:r>
              <a:rPr lang="en-US" sz="3200" dirty="0">
                <a:solidFill>
                  <a:srgbClr val="0070C0"/>
                </a:solidFill>
                <a:latin typeface="FuturaStd-Book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FuturaStd-Heavy"/>
              </a:rPr>
              <a:t>_______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the house.</a:t>
            </a: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You shouldn't go </a:t>
            </a:r>
            <a:r>
              <a:rPr lang="en-US" sz="3200" dirty="0">
                <a:solidFill>
                  <a:srgbClr val="0070C0"/>
                </a:solidFill>
                <a:latin typeface="FuturaStd-Heavy"/>
              </a:rPr>
              <a:t>_______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Heavy"/>
              </a:rPr>
              <a:t>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of your house.</a:t>
            </a: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Keep your phone </a:t>
            </a:r>
            <a:r>
              <a:rPr lang="en-US" sz="3200" dirty="0">
                <a:solidFill>
                  <a:srgbClr val="0070C0"/>
                </a:solidFill>
                <a:latin typeface="FuturaStd-Heavy"/>
              </a:rPr>
              <a:t>_______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Heavy"/>
              </a:rPr>
              <a:t>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you at all times.</a:t>
            </a: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Get </a:t>
            </a:r>
            <a:r>
              <a:rPr lang="en-US" sz="3200" dirty="0">
                <a:solidFill>
                  <a:srgbClr val="0070C0"/>
                </a:solidFill>
                <a:latin typeface="FuturaStd-Heavy"/>
              </a:rPr>
              <a:t>_______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Heavy"/>
              </a:rPr>
              <a:t>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a desk because something could fall on you.</a:t>
            </a: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Move </a:t>
            </a:r>
            <a:r>
              <a:rPr lang="en-US" sz="3200" dirty="0">
                <a:solidFill>
                  <a:srgbClr val="0070C0"/>
                </a:solidFill>
                <a:latin typeface="FuturaStd-Heavy"/>
              </a:rPr>
              <a:t>_______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Heavy"/>
              </a:rPr>
              <a:t>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higher ground.</a:t>
            </a: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Don't drive or walk </a:t>
            </a:r>
            <a:r>
              <a:rPr lang="en-US" sz="3200" dirty="0">
                <a:solidFill>
                  <a:srgbClr val="0070C0"/>
                </a:solidFill>
                <a:latin typeface="FuturaStd-Heavy"/>
              </a:rPr>
              <a:t>_______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Heavy"/>
              </a:rPr>
              <a:t>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FuturaStd-Book"/>
              </a:rPr>
              <a:t>flood water.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0BE92A-BB23-A02E-D96D-D10FF00B6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4" t="10086"/>
          <a:stretch/>
        </p:blipFill>
        <p:spPr>
          <a:xfrm>
            <a:off x="2739873" y="488180"/>
            <a:ext cx="6911054" cy="5115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DB4D10-4ECE-625F-56B7-4D4DE2502D51}"/>
              </a:ext>
            </a:extLst>
          </p:cNvPr>
          <p:cNvSpPr txBox="1"/>
          <p:nvPr/>
        </p:nvSpPr>
        <p:spPr>
          <a:xfrm>
            <a:off x="6006164" y="1761422"/>
            <a:ext cx="1010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FuturaStd-Book"/>
              </a:rPr>
              <a:t>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9C8FC2-7AC7-3FD2-3893-7734DEB0EEE5}"/>
              </a:ext>
            </a:extLst>
          </p:cNvPr>
          <p:cNvSpPr txBox="1"/>
          <p:nvPr/>
        </p:nvSpPr>
        <p:spPr>
          <a:xfrm>
            <a:off x="5236946" y="2444393"/>
            <a:ext cx="1365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FuturaStd-Book"/>
              </a:rPr>
              <a:t>inside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F6D659-6150-9E22-08F5-E1041A4C4238}"/>
              </a:ext>
            </a:extLst>
          </p:cNvPr>
          <p:cNvSpPr txBox="1"/>
          <p:nvPr/>
        </p:nvSpPr>
        <p:spPr>
          <a:xfrm>
            <a:off x="4137259" y="3055256"/>
            <a:ext cx="1782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FuturaStd-Book"/>
              </a:rPr>
              <a:t>outside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790C83-2BC0-99C4-E1FF-204E40692287}"/>
              </a:ext>
            </a:extLst>
          </p:cNvPr>
          <p:cNvSpPr txBox="1"/>
          <p:nvPr/>
        </p:nvSpPr>
        <p:spPr>
          <a:xfrm>
            <a:off x="4645794" y="3688918"/>
            <a:ext cx="1782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FuturaStd-Book"/>
              </a:rPr>
              <a:t>near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2EBD25-EB49-080B-C177-061C44FE8F2E}"/>
              </a:ext>
            </a:extLst>
          </p:cNvPr>
          <p:cNvSpPr txBox="1"/>
          <p:nvPr/>
        </p:nvSpPr>
        <p:spPr>
          <a:xfrm>
            <a:off x="1767839" y="4333887"/>
            <a:ext cx="1782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FuturaStd-Book"/>
              </a:rPr>
              <a:t>under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E6E4F6-4F53-AA41-C9EB-3B48AAFB9DF3}"/>
              </a:ext>
            </a:extLst>
          </p:cNvPr>
          <p:cNvSpPr txBox="1"/>
          <p:nvPr/>
        </p:nvSpPr>
        <p:spPr>
          <a:xfrm>
            <a:off x="2632510" y="4948302"/>
            <a:ext cx="1782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FuturaStd-Book"/>
              </a:rPr>
              <a:t>to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1DF642-821E-01F1-2D5E-290F1024DBC9}"/>
              </a:ext>
            </a:extLst>
          </p:cNvPr>
          <p:cNvSpPr txBox="1"/>
          <p:nvPr/>
        </p:nvSpPr>
        <p:spPr>
          <a:xfrm>
            <a:off x="4894451" y="5593192"/>
            <a:ext cx="1782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FuturaStd-Book"/>
              </a:rPr>
              <a:t>into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19038B-5639-5AD6-EBBA-57D68B73F22D}"/>
              </a:ext>
            </a:extLst>
          </p:cNvPr>
          <p:cNvSpPr txBox="1"/>
          <p:nvPr/>
        </p:nvSpPr>
        <p:spPr>
          <a:xfrm>
            <a:off x="9444249" y="2893325"/>
            <a:ext cx="2402006" cy="107721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Keep your book closed!</a:t>
            </a:r>
          </a:p>
        </p:txBody>
      </p:sp>
    </p:spTree>
    <p:extLst>
      <p:ext uri="{BB962C8B-B14F-4D97-AF65-F5344CB8AC3E}">
        <p14:creationId xmlns:p14="http://schemas.microsoft.com/office/powerpoint/2010/main" val="74491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mph" presetSubtype="0" repeatCount="indefinite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7" y="716490"/>
            <a:ext cx="7666432" cy="522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4099" y="2243918"/>
            <a:ext cx="9715501" cy="13291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71450" marR="0" lvl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To practice and use Preposition of place and movements correctly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643947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Prepositions of place and movement.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23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8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pages 33.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40-41,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37491" y="498764"/>
            <a:ext cx="5368070" cy="5855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3269" y="534986"/>
            <a:ext cx="6869567" cy="2991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171450" marR="0" lvl="0" indent="-1714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  <a:effectLst/>
              </a:rPr>
              <a:t>Practice and use Preposition of place and movements correctly</a:t>
            </a:r>
            <a:endParaRPr lang="en-US" sz="36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2" y="497784"/>
            <a:ext cx="8790933" cy="58600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894618" y="552140"/>
            <a:ext cx="321085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7B99D9AD-1666-2CBC-5B35-3D26394A72E1}"/>
              </a:ext>
            </a:extLst>
          </p:cNvPr>
          <p:cNvSpPr txBox="1"/>
          <p:nvPr/>
        </p:nvSpPr>
        <p:spPr>
          <a:xfrm>
            <a:off x="18472" y="6326909"/>
            <a:ext cx="121642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54DA63-1309-3CD9-F65A-B6182D2877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360" y="897675"/>
            <a:ext cx="5655346" cy="2051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640803-B871-895F-BF52-8C9231F0F9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4988" y="868418"/>
            <a:ext cx="4180040" cy="20362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34E82A5-EC6F-2044-1B22-8F75A485815B}"/>
              </a:ext>
            </a:extLst>
          </p:cNvPr>
          <p:cNvSpPr txBox="1"/>
          <p:nvPr/>
        </p:nvSpPr>
        <p:spPr>
          <a:xfrm>
            <a:off x="13855" y="13837"/>
            <a:ext cx="121642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2F685A3-7A5F-B076-92BF-045D6E7D65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57637" y="13454"/>
            <a:ext cx="3073558" cy="81919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337F399-091C-95CA-61EB-2EDF00B6EBE6}"/>
              </a:ext>
            </a:extLst>
          </p:cNvPr>
          <p:cNvSpPr txBox="1"/>
          <p:nvPr/>
        </p:nvSpPr>
        <p:spPr>
          <a:xfrm>
            <a:off x="125128" y="76190"/>
            <a:ext cx="9302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Look at the pictures. Complete the words about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25E6EB-E8BA-EEC7-F4B3-C3A4B4246B4F}"/>
              </a:ext>
            </a:extLst>
          </p:cNvPr>
          <p:cNvSpPr txBox="1"/>
          <p:nvPr/>
        </p:nvSpPr>
        <p:spPr>
          <a:xfrm>
            <a:off x="1019503" y="861850"/>
            <a:ext cx="519607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EMERGENCY SERVICES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6F48890-A768-B885-5FAD-B39286D504E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360" y="3093540"/>
            <a:ext cx="4940745" cy="36882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7B4C99E-59D8-8C89-DA20-CA30435D74B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r="33478"/>
          <a:stretch/>
        </p:blipFill>
        <p:spPr>
          <a:xfrm>
            <a:off x="6095567" y="2947169"/>
            <a:ext cx="5498947" cy="200319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8BF0BD8-F5AF-2AAA-72A4-5588A8B2738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69745" r="-133" b="3872"/>
          <a:stretch/>
        </p:blipFill>
        <p:spPr>
          <a:xfrm>
            <a:off x="6149692" y="4814057"/>
            <a:ext cx="2657978" cy="196432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48959EE-B076-27A1-6A5F-38E8C2A7C423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4131" r="1"/>
          <a:stretch/>
        </p:blipFill>
        <p:spPr>
          <a:xfrm>
            <a:off x="9032051" y="4885000"/>
            <a:ext cx="2562463" cy="192274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EDA20DF-CD82-9B65-01A7-CF33A7AFAC70}"/>
              </a:ext>
            </a:extLst>
          </p:cNvPr>
          <p:cNvSpPr txBox="1"/>
          <p:nvPr/>
        </p:nvSpPr>
        <p:spPr>
          <a:xfrm>
            <a:off x="1020508" y="2459087"/>
            <a:ext cx="492450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FIRE EXTINGUISHER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BA4AA9C-5A2F-ED2B-773A-F39042B74CEA}"/>
              </a:ext>
            </a:extLst>
          </p:cNvPr>
          <p:cNvSpPr txBox="1"/>
          <p:nvPr/>
        </p:nvSpPr>
        <p:spPr>
          <a:xfrm>
            <a:off x="7452814" y="819481"/>
            <a:ext cx="262483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BATTERIES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E50C77-0781-2F89-D9B9-C787810479AD}"/>
              </a:ext>
            </a:extLst>
          </p:cNvPr>
          <p:cNvSpPr txBox="1"/>
          <p:nvPr/>
        </p:nvSpPr>
        <p:spPr>
          <a:xfrm>
            <a:off x="1025760" y="1907299"/>
            <a:ext cx="23527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SUPPLIES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BCFC9A7-6A48-3002-CA1D-75266BC93907}"/>
              </a:ext>
            </a:extLst>
          </p:cNvPr>
          <p:cNvSpPr txBox="1"/>
          <p:nvPr/>
        </p:nvSpPr>
        <p:spPr>
          <a:xfrm>
            <a:off x="7437048" y="1329232"/>
            <a:ext cx="36179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FIRST AID KIT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536670D-95B7-4E60-1136-808F8849F8C6}"/>
              </a:ext>
            </a:extLst>
          </p:cNvPr>
          <p:cNvSpPr txBox="1"/>
          <p:nvPr/>
        </p:nvSpPr>
        <p:spPr>
          <a:xfrm>
            <a:off x="7463329" y="1912552"/>
            <a:ext cx="229668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BOARD UP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8D80A6F-DBC5-04BE-F8A9-CE6D989C8563}"/>
              </a:ext>
            </a:extLst>
          </p:cNvPr>
          <p:cNvSpPr txBox="1"/>
          <p:nvPr/>
        </p:nvSpPr>
        <p:spPr>
          <a:xfrm>
            <a:off x="7489608" y="2432816"/>
            <a:ext cx="226665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STOCK 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0061E8-0D7D-C6C7-D80D-88C0747B0E8B}"/>
              </a:ext>
            </a:extLst>
          </p:cNvPr>
          <p:cNvSpPr txBox="1"/>
          <p:nvPr/>
        </p:nvSpPr>
        <p:spPr>
          <a:xfrm>
            <a:off x="1008275" y="1408888"/>
            <a:ext cx="324609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ESCAPE PLAN</a:t>
            </a:r>
          </a:p>
        </p:txBody>
      </p:sp>
    </p:spTree>
    <p:extLst>
      <p:ext uri="{BB962C8B-B14F-4D97-AF65-F5344CB8AC3E}">
        <p14:creationId xmlns:p14="http://schemas.microsoft.com/office/powerpoint/2010/main" val="25105313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mergency servic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scape pl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ppli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re extinguis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tteri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rst aid k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ard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tock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3" grpId="0" animBg="1"/>
      <p:bldP spid="44" grpId="0" animBg="1"/>
      <p:bldP spid="45" grpId="0" animBg="1"/>
      <p:bldP spid="47" grpId="0" animBg="1"/>
      <p:bldP spid="49" grpId="0" animBg="1"/>
      <p:bldP spid="51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>
            <a:extLst>
              <a:ext uri="{FF2B5EF4-FFF2-40B4-BE49-F238E27FC236}">
                <a16:creationId xmlns:a16="http://schemas.microsoft.com/office/drawing/2014/main" id="{86E959E7-48CF-9ED9-F3DD-A266D234C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" y="1022142"/>
            <a:ext cx="17979048" cy="534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marR="0" lvl="0" indent="-571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  <a:tabLst/>
            </a:pPr>
            <a:r>
              <a:rPr kumimoji="0" lang="en-US" altLang="en-US" sz="360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board up </a:t>
            </a:r>
            <a:r>
              <a:rPr kumimoji="0" lang="en-US" altLang="en-US" sz="32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(</a:t>
            </a:r>
            <a:r>
              <a:rPr kumimoji="0" lang="en-US" altLang="en-US" sz="320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phr</a:t>
            </a:r>
            <a:r>
              <a:rPr kumimoji="0" lang="en-US" altLang="en-US" sz="32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 v) 	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/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bɔːrd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ʌp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/			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bịt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kín</a:t>
            </a:r>
            <a:endParaRPr kumimoji="0" lang="en-US" altLang="en-US" sz="280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M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  <a:tabLst/>
            </a:pPr>
            <a:r>
              <a:rPr kumimoji="0" lang="en-US" altLang="en-US" sz="360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escape plan </a:t>
            </a:r>
            <a:r>
              <a:rPr kumimoji="0" lang="en-US" altLang="en-US" sz="32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(n)	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/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ɪˈskeɪp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plæn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/	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 	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sơ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đồ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thoát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hiểm</a:t>
            </a:r>
            <a:endParaRPr kumimoji="0" lang="en-US" altLang="en-US" sz="280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M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  <a:tabLst/>
            </a:pPr>
            <a:r>
              <a:rPr kumimoji="0" lang="en-US" altLang="en-US" sz="360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fire extinguisher </a:t>
            </a:r>
            <a:r>
              <a:rPr kumimoji="0" lang="en-US" altLang="en-US" sz="32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(n) 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/ˈ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faɪər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ɪkˌstɪŋɡwɪʃə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/	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bình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cứu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hỏa</a:t>
            </a:r>
            <a:endParaRPr kumimoji="0" lang="en-US" altLang="en-US" sz="280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M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  <a:tabLst/>
            </a:pPr>
            <a:r>
              <a:rPr kumimoji="0" lang="en-US" altLang="en-US" sz="360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first aid kit </a:t>
            </a:r>
            <a:r>
              <a:rPr kumimoji="0" lang="en-US" altLang="en-US" sz="32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(n) 		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/ˌ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fɜːrst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 ˈ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eɪd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kɪt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/		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bộ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sơ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cứu</a:t>
            </a:r>
            <a:endParaRPr kumimoji="0" lang="en-US" altLang="en-US" sz="280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M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  <a:tabLst/>
            </a:pPr>
            <a:r>
              <a:rPr kumimoji="0" lang="en-US" altLang="en-US" sz="360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battery </a:t>
            </a:r>
            <a:r>
              <a:rPr kumimoji="0" lang="en-US" altLang="en-US" sz="32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(n)			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/ˈ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bætəri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/ 			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pin</a:t>
            </a:r>
            <a:endParaRPr kumimoji="0" lang="en-US" altLang="en-US" sz="280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M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  <a:tabLst/>
            </a:pPr>
            <a:r>
              <a:rPr lang="en-US" altLang="en-US" sz="3600" dirty="0">
                <a:solidFill>
                  <a:srgbClr val="0070C0"/>
                </a:solidFill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s</a:t>
            </a:r>
            <a:r>
              <a:rPr kumimoji="0" lang="en-US" altLang="en-US" sz="360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upplies </a:t>
            </a:r>
            <a:r>
              <a:rPr kumimoji="0" lang="en-US" altLang="en-US" sz="32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(n) 		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/'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səplaɪz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/			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nhu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yếu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phẩm</a:t>
            </a:r>
            <a:endParaRPr kumimoji="0" lang="en-US" altLang="en-US" sz="280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M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  <a:tabLst/>
            </a:pPr>
            <a:r>
              <a:rPr kumimoji="0" lang="en-US" altLang="en-US" sz="360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stock up </a:t>
            </a:r>
            <a:r>
              <a:rPr kumimoji="0" lang="en-US" altLang="en-US" sz="32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(</a:t>
            </a:r>
            <a:r>
              <a:rPr kumimoji="0" lang="en-US" altLang="en-US" sz="320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phr</a:t>
            </a:r>
            <a:r>
              <a:rPr kumimoji="0" lang="en-US" altLang="en-US" sz="32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 v)	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/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stɑːk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ʌp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/			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dự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trữ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</a:rPr>
              <a:t> </a:t>
            </a:r>
          </a:p>
          <a:p>
            <a:pPr marL="571500" indent="-571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kumimoji="0" lang="en-US" altLang="en-US" sz="3200" u="none" strike="noStrike" cap="none" spc="-100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emergency services </a:t>
            </a:r>
            <a:r>
              <a:rPr kumimoji="0" lang="en-US" altLang="en-US" sz="3200" u="none" strike="noStrike" cap="none" spc="-100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(n) </a:t>
            </a:r>
            <a:r>
              <a:rPr kumimoji="0" lang="en-US" altLang="en-US" sz="2800" u="none" strike="noStrike" cap="none" spc="-100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/</a:t>
            </a:r>
            <a:r>
              <a:rPr kumimoji="0" lang="en-US" altLang="en-US" sz="2800" u="none" strike="noStrike" cap="none" spc="-100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ɪˈmɜːrdʒənsi</a:t>
            </a:r>
            <a:r>
              <a:rPr kumimoji="0" lang="en-US" altLang="en-US" sz="2800" u="none" strike="noStrike" cap="none" spc="-100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spc="-100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sɜːrvɪs</a:t>
            </a:r>
            <a:r>
              <a:rPr lang="en-US" sz="2800" dirty="0" err="1">
                <a:solidFill>
                  <a:srgbClr val="00B050"/>
                </a:solidFill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ɪz</a:t>
            </a:r>
            <a:r>
              <a:rPr kumimoji="0" lang="en-US" altLang="en-US" sz="2800" u="none" strike="noStrike" cap="none" spc="-100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/</a:t>
            </a:r>
            <a:r>
              <a:rPr lang="en-US" altLang="en-US" sz="2800" spc="-100" dirty="0">
                <a:solidFill>
                  <a:srgbClr val="00B050"/>
                </a:solidFill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 	</a:t>
            </a:r>
            <a:r>
              <a:rPr kumimoji="0" lang="en-US" altLang="en-US" sz="2800" u="none" strike="noStrike" cap="none" spc="-10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dịch</a:t>
            </a:r>
            <a:r>
              <a:rPr kumimoji="0" lang="en-US" altLang="en-US" sz="2800" u="none" strike="noStrike" cap="none" spc="-100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spc="-10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vụ</a:t>
            </a:r>
            <a:r>
              <a:rPr kumimoji="0" lang="en-US" altLang="en-US" sz="2800" u="none" strike="noStrike" cap="none" spc="-100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spc="-10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cấp</a:t>
            </a:r>
            <a:r>
              <a:rPr kumimoji="0" lang="en-US" altLang="en-US" sz="2800" u="none" strike="noStrike" cap="none" spc="-100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spc="-10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cứu</a:t>
            </a:r>
            <a:r>
              <a:rPr kumimoji="0" lang="en-US" altLang="en-US" sz="2800" u="none" strike="noStrike" cap="none" spc="-100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, </a:t>
            </a:r>
            <a:r>
              <a:rPr kumimoji="0" lang="en-US" altLang="en-US" sz="2800" u="none" strike="noStrike" cap="none" spc="-10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cứu</a:t>
            </a:r>
            <a:r>
              <a:rPr kumimoji="0" lang="en-US" altLang="en-US" sz="2800" u="none" strike="noStrike" cap="none" spc="-100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spc="-10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hộ</a:t>
            </a:r>
            <a:endParaRPr kumimoji="0" lang="en-US" altLang="en-US" sz="2800" u="none" strike="noStrike" cap="none" spc="-100" normalizeH="0" baseline="0" dirty="0">
              <a:ln>
                <a:noFill/>
              </a:ln>
              <a:solidFill>
                <a:srgbClr val="FF0000"/>
              </a:solidFill>
              <a:effectLst/>
              <a:latin typeface="ArialM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D91CD7-4214-3436-6873-ED8DECCAFD3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84295" y="4921007"/>
            <a:ext cx="0" cy="1"/>
          </a:xfrm>
          <a:prstGeom prst="line">
            <a:avLst/>
          </a:prstGeom>
          <a:noFill/>
          <a:ln w="35585">
            <a:solidFill>
              <a:srgbClr val="231F2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3F9896-709A-A651-85F2-8E0F07B1A09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84295" y="2382520"/>
            <a:ext cx="0" cy="0"/>
          </a:xfrm>
          <a:prstGeom prst="line">
            <a:avLst/>
          </a:prstGeom>
          <a:noFill/>
          <a:ln w="35585">
            <a:solidFill>
              <a:srgbClr val="231F2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DC29569-4F3B-9E48-9DBF-61ACC6A9385E}"/>
              </a:ext>
            </a:extLst>
          </p:cNvPr>
          <p:cNvSpPr txBox="1"/>
          <p:nvPr/>
        </p:nvSpPr>
        <p:spPr>
          <a:xfrm>
            <a:off x="481264" y="462414"/>
            <a:ext cx="4379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20" name="Rectangle 75">
            <a:hlinkClick r:id="" action="ppaction://noaction" highlightClick="1">
              <a:snd r:embed="rId2" name="board up.wav"/>
            </a:hlinkClick>
            <a:extLst>
              <a:ext uri="{FF2B5EF4-FFF2-40B4-BE49-F238E27FC236}">
                <a16:creationId xmlns:a16="http://schemas.microsoft.com/office/drawing/2014/main" id="{6774A94C-CED7-CE79-475E-319F3B8C9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136" y="1193538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21" name="Rectangle 75">
            <a:hlinkClick r:id="" action="ppaction://noaction" highlightClick="1">
              <a:snd r:embed="rId3" name="escape plan.wav"/>
            </a:hlinkClick>
            <a:extLst>
              <a:ext uri="{FF2B5EF4-FFF2-40B4-BE49-F238E27FC236}">
                <a16:creationId xmlns:a16="http://schemas.microsoft.com/office/drawing/2014/main" id="{EFB08502-E338-C397-DA7D-88D8B54ED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658" y="1836827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22" name="Rectangle 75">
            <a:hlinkClick r:id="" action="ppaction://noaction" highlightClick="1">
              <a:snd r:embed="rId4" name="fire extinguisher.wav"/>
            </a:hlinkClick>
            <a:extLst>
              <a:ext uri="{FF2B5EF4-FFF2-40B4-BE49-F238E27FC236}">
                <a16:creationId xmlns:a16="http://schemas.microsoft.com/office/drawing/2014/main" id="{52936E12-F5D6-EC8C-DB65-783E1DEE2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2" y="2500974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23" name="Rectangle 75">
            <a:hlinkClick r:id="" action="ppaction://noaction" highlightClick="1">
              <a:snd r:embed="rId5" name="first aid kit.wav"/>
            </a:hlinkClick>
            <a:extLst>
              <a:ext uri="{FF2B5EF4-FFF2-40B4-BE49-F238E27FC236}">
                <a16:creationId xmlns:a16="http://schemas.microsoft.com/office/drawing/2014/main" id="{F325B874-E207-5BB6-1326-45BDA6D71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055" y="3163512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24" name="Rectangle 75">
            <a:hlinkClick r:id="" action="ppaction://noaction" highlightClick="1">
              <a:snd r:embed="rId6" name="batteries.wav"/>
            </a:hlinkClick>
            <a:extLst>
              <a:ext uri="{FF2B5EF4-FFF2-40B4-BE49-F238E27FC236}">
                <a16:creationId xmlns:a16="http://schemas.microsoft.com/office/drawing/2014/main" id="{13189895-38A6-D93F-0B8C-25C58390E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054" y="3808406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25" name="Rectangle 75">
            <a:hlinkClick r:id="" action="ppaction://noaction" highlightClick="1">
              <a:snd r:embed="rId7" name="supplies.wav"/>
            </a:hlinkClick>
            <a:extLst>
              <a:ext uri="{FF2B5EF4-FFF2-40B4-BE49-F238E27FC236}">
                <a16:creationId xmlns:a16="http://schemas.microsoft.com/office/drawing/2014/main" id="{47CD2C6D-ADD4-7A0D-84A4-4085007B6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077" y="4461316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26" name="Rectangle 75">
            <a:hlinkClick r:id="" action="ppaction://noaction" highlightClick="1">
              <a:snd r:embed="rId8" name="stock up.wav"/>
            </a:hlinkClick>
            <a:extLst>
              <a:ext uri="{FF2B5EF4-FFF2-40B4-BE49-F238E27FC236}">
                <a16:creationId xmlns:a16="http://schemas.microsoft.com/office/drawing/2014/main" id="{312314AD-09C7-5463-C09B-AF829C172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847" y="5143103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27" name="Rectangle 75">
            <a:hlinkClick r:id="" action="ppaction://noaction" highlightClick="1">
              <a:snd r:embed="rId9" name="emergency services.wav"/>
            </a:hlinkClick>
            <a:extLst>
              <a:ext uri="{FF2B5EF4-FFF2-40B4-BE49-F238E27FC236}">
                <a16:creationId xmlns:a16="http://schemas.microsoft.com/office/drawing/2014/main" id="{5FD989CD-7799-2E9C-9F8C-54F55175D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222" y="5759125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5D516A-C95D-2A2A-7487-44CA840803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9591" y="16412"/>
            <a:ext cx="2472818" cy="83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657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ard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scape pl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re extinguis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rst aid k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tteri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ppli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tock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mergency servic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31BE6-6219-37D6-16F6-43CE88C150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843553" y="595116"/>
            <a:ext cx="8033838" cy="5667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148D79-E333-7AEC-3EE9-3EBDFA1FDEBB}"/>
              </a:ext>
            </a:extLst>
          </p:cNvPr>
          <p:cNvSpPr txBox="1"/>
          <p:nvPr/>
        </p:nvSpPr>
        <p:spPr>
          <a:xfrm>
            <a:off x="3449154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365265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DD4A41-52BA-EBC2-C7E6-35963846B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606" y="0"/>
            <a:ext cx="5444997" cy="817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28D52C-CA84-63FB-CBB5-C41243EEDA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98" b="1"/>
          <a:stretch/>
        </p:blipFill>
        <p:spPr>
          <a:xfrm>
            <a:off x="2338815" y="2094665"/>
            <a:ext cx="7437370" cy="18850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108685-E1A2-9C25-DAEA-7C026E174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8770" y="4299339"/>
            <a:ext cx="4532960" cy="5308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193031-2173-0754-F527-1EB3352C7D5A}"/>
              </a:ext>
            </a:extLst>
          </p:cNvPr>
          <p:cNvSpPr txBox="1"/>
          <p:nvPr/>
        </p:nvSpPr>
        <p:spPr>
          <a:xfrm>
            <a:off x="308009" y="769210"/>
            <a:ext cx="11598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We can use </a:t>
            </a:r>
            <a:r>
              <a:rPr lang="en-US" sz="3600" b="1" dirty="0">
                <a:solidFill>
                  <a:srgbClr val="FF0000"/>
                </a:solidFill>
              </a:rPr>
              <a:t>Prepositions of place</a:t>
            </a:r>
            <a:r>
              <a:rPr lang="en-US" sz="3600" dirty="0">
                <a:solidFill>
                  <a:srgbClr val="FF0000"/>
                </a:solidFill>
              </a:rPr>
              <a:t> to show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where something or someone is.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09913B-4161-9128-96B1-11D2EDE6D6FF}"/>
              </a:ext>
            </a:extLst>
          </p:cNvPr>
          <p:cNvSpPr txBox="1"/>
          <p:nvPr/>
        </p:nvSpPr>
        <p:spPr>
          <a:xfrm>
            <a:off x="115503" y="4810225"/>
            <a:ext cx="119625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spc="-100" dirty="0">
                <a:solidFill>
                  <a:srgbClr val="0070C0"/>
                </a:solidFill>
              </a:rPr>
              <a:t>Note</a:t>
            </a:r>
            <a:r>
              <a:rPr lang="en-US" sz="2800" spc="-100" dirty="0">
                <a:solidFill>
                  <a:srgbClr val="0070C0"/>
                </a:solidFill>
              </a:rPr>
              <a:t>: 	</a:t>
            </a:r>
          </a:p>
          <a:p>
            <a:r>
              <a:rPr lang="en-US" sz="3000" spc="-100" dirty="0">
                <a:solidFill>
                  <a:srgbClr val="0070C0"/>
                </a:solidFill>
              </a:rPr>
              <a:t>   - Use </a:t>
            </a:r>
            <a:r>
              <a:rPr lang="en-US" sz="3000" b="1" spc="-100" dirty="0">
                <a:solidFill>
                  <a:srgbClr val="FF0000"/>
                </a:solidFill>
              </a:rPr>
              <a:t>“inside” </a:t>
            </a:r>
            <a:r>
              <a:rPr lang="en-US" sz="3000" spc="-100" dirty="0">
                <a:solidFill>
                  <a:srgbClr val="0070C0"/>
                </a:solidFill>
              </a:rPr>
              <a:t>to describe the location of things in buildings or containers.</a:t>
            </a:r>
          </a:p>
          <a:p>
            <a:r>
              <a:rPr lang="en-US" sz="3000" spc="-100" dirty="0">
                <a:solidFill>
                  <a:srgbClr val="0070C0"/>
                </a:solidFill>
              </a:rPr>
              <a:t>   - Do not use </a:t>
            </a:r>
            <a:r>
              <a:rPr lang="en-US" sz="3000" b="1" spc="-100" dirty="0">
                <a:solidFill>
                  <a:srgbClr val="FF0000"/>
                </a:solidFill>
              </a:rPr>
              <a:t>“inside”</a:t>
            </a:r>
            <a:r>
              <a:rPr lang="en-US" sz="3000" spc="-100" dirty="0">
                <a:solidFill>
                  <a:srgbClr val="0070C0"/>
                </a:solidFill>
              </a:rPr>
              <a:t> for things in outdoor locations like cities, parks, or beaches. </a:t>
            </a:r>
          </a:p>
        </p:txBody>
      </p:sp>
    </p:spTree>
    <p:extLst>
      <p:ext uri="{BB962C8B-B14F-4D97-AF65-F5344CB8AC3E}">
        <p14:creationId xmlns:p14="http://schemas.microsoft.com/office/powerpoint/2010/main" val="174435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3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4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3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1193031-2173-0754-F527-1EB3352C7D5A}"/>
              </a:ext>
            </a:extLst>
          </p:cNvPr>
          <p:cNvSpPr txBox="1"/>
          <p:nvPr/>
        </p:nvSpPr>
        <p:spPr>
          <a:xfrm>
            <a:off x="298383" y="827774"/>
            <a:ext cx="116080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We can use Prepositions of movement to show movement from one place to another.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78A27D-452D-D16A-A10B-8679025A1C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683"/>
          <a:stretch/>
        </p:blipFill>
        <p:spPr>
          <a:xfrm>
            <a:off x="2707732" y="154003"/>
            <a:ext cx="5467496" cy="6894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54EFC3-0372-148E-54C6-B59762AA1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814" y="2373695"/>
            <a:ext cx="4170372" cy="26111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A8E38F-A026-B8AA-5930-3BF4C334A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9190" y="5288063"/>
            <a:ext cx="7313618" cy="94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0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5510</TotalTime>
  <Words>529</Words>
  <Application>Microsoft Office PowerPoint</Application>
  <PresentationFormat>Widescreen</PresentationFormat>
  <Paragraphs>156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Arial Narrow</vt:lpstr>
      <vt:lpstr>ArialMT</vt:lpstr>
      <vt:lpstr>Bahnschrift Condensed</vt:lpstr>
      <vt:lpstr>Calibri</vt:lpstr>
      <vt:lpstr>Calibri Light</vt:lpstr>
      <vt:lpstr>FuturaStd-Book</vt:lpstr>
      <vt:lpstr>FuturaStd-BookOblique</vt:lpstr>
      <vt:lpstr>FuturaStd-Heavy</vt:lpstr>
      <vt:lpstr>Tahoma</vt:lpstr>
      <vt:lpstr>Times New Roman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49</cp:revision>
  <dcterms:created xsi:type="dcterms:W3CDTF">2023-02-01T04:45:54Z</dcterms:created>
  <dcterms:modified xsi:type="dcterms:W3CDTF">2023-04-19T04:51:59Z</dcterms:modified>
</cp:coreProperties>
</file>