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9"/>
  </p:notesMasterIdLst>
  <p:sldIdLst>
    <p:sldId id="271" r:id="rId2"/>
    <p:sldId id="323" r:id="rId3"/>
    <p:sldId id="324" r:id="rId4"/>
    <p:sldId id="316" r:id="rId5"/>
    <p:sldId id="338" r:id="rId6"/>
    <p:sldId id="357" r:id="rId7"/>
    <p:sldId id="356" r:id="rId8"/>
    <p:sldId id="358" r:id="rId9"/>
    <p:sldId id="310" r:id="rId10"/>
    <p:sldId id="359" r:id="rId11"/>
    <p:sldId id="343" r:id="rId12"/>
    <p:sldId id="344" r:id="rId13"/>
    <p:sldId id="360" r:id="rId14"/>
    <p:sldId id="355" r:id="rId15"/>
    <p:sldId id="325" r:id="rId16"/>
    <p:sldId id="31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E3A"/>
    <a:srgbClr val="E0A4A5"/>
    <a:srgbClr val="5E913B"/>
    <a:srgbClr val="CB6466"/>
    <a:srgbClr val="000000"/>
    <a:srgbClr val="61953D"/>
    <a:srgbClr val="E36427"/>
    <a:srgbClr val="D98F91"/>
    <a:srgbClr val="4CB15F"/>
    <a:srgbClr val="F26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93353" autoAdjust="0"/>
  </p:normalViewPr>
  <p:slideViewPr>
    <p:cSldViewPr snapToGrid="0" showGuides="1">
      <p:cViewPr varScale="1">
        <p:scale>
          <a:sx n="104" d="100"/>
          <a:sy n="104" d="100"/>
        </p:scale>
        <p:origin x="50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562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91334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68260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01884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39345" y="1141748"/>
            <a:ext cx="9922991"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Choose the correct word to complete each sentence </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619153" y="2162141"/>
            <a:ext cx="10953694" cy="4154984"/>
          </a:xfrm>
          <a:prstGeom prst="rect">
            <a:avLst/>
          </a:prstGeom>
        </p:spPr>
        <p:txBody>
          <a:bodyPr wrap="square">
            <a:spAutoFit/>
          </a:bodyPr>
          <a:lstStyle/>
          <a:p>
            <a:r>
              <a:rPr lang="en-US" sz="4400" b="1" dirty="0" smtClean="0">
                <a:solidFill>
                  <a:srgbClr val="E36427"/>
                </a:solidFill>
              </a:rPr>
              <a:t>1. </a:t>
            </a:r>
            <a:r>
              <a:rPr lang="en-US" sz="4400" dirty="0" smtClean="0">
                <a:solidFill>
                  <a:srgbClr val="242021"/>
                </a:solidFill>
              </a:rPr>
              <a:t>Many </a:t>
            </a:r>
            <a:r>
              <a:rPr lang="en-US" sz="4400" dirty="0">
                <a:solidFill>
                  <a:srgbClr val="242021"/>
                </a:solidFill>
              </a:rPr>
              <a:t>ancient houses in the city are </a:t>
            </a:r>
            <a:r>
              <a:rPr lang="en-US" sz="4400" dirty="0" smtClean="0">
                <a:solidFill>
                  <a:srgbClr val="242021"/>
                </a:solidFill>
              </a:rPr>
              <a:t>not </a:t>
            </a:r>
          </a:p>
          <a:p>
            <a:r>
              <a:rPr lang="en-US" sz="4400" dirty="0" smtClean="0">
                <a:solidFill>
                  <a:srgbClr val="3077B4"/>
                </a:solidFill>
              </a:rPr>
              <a:t>well preserved </a:t>
            </a:r>
            <a:r>
              <a:rPr lang="en-US" sz="4400" dirty="0" smtClean="0">
                <a:solidFill>
                  <a:srgbClr val="242021"/>
                </a:solidFill>
              </a:rPr>
              <a:t>/ </a:t>
            </a:r>
            <a:r>
              <a:rPr lang="en-US" sz="4400" dirty="0" smtClean="0">
                <a:solidFill>
                  <a:srgbClr val="3077B4"/>
                </a:solidFill>
              </a:rPr>
              <a:t>well </a:t>
            </a:r>
            <a:r>
              <a:rPr lang="en-US" sz="4400" dirty="0">
                <a:solidFill>
                  <a:srgbClr val="3077B4"/>
                </a:solidFill>
              </a:rPr>
              <a:t>promoted </a:t>
            </a:r>
            <a:r>
              <a:rPr lang="en-US" sz="4400" dirty="0" smtClean="0">
                <a:solidFill>
                  <a:srgbClr val="242021"/>
                </a:solidFill>
              </a:rPr>
              <a:t>because of </a:t>
            </a:r>
            <a:r>
              <a:rPr lang="en-US" sz="4400" dirty="0">
                <a:solidFill>
                  <a:srgbClr val="242021"/>
                </a:solidFill>
              </a:rPr>
              <a:t>changes over time and bad weather</a:t>
            </a:r>
            <a:r>
              <a:rPr lang="en-US" sz="4400" dirty="0" smtClean="0">
                <a:solidFill>
                  <a:srgbClr val="242021"/>
                </a:solidFill>
              </a:rPr>
              <a:t>.</a:t>
            </a:r>
          </a:p>
          <a:p>
            <a:r>
              <a:rPr lang="en-US" sz="4400" dirty="0">
                <a:solidFill>
                  <a:srgbClr val="242021"/>
                </a:solidFill>
              </a:rPr>
              <a:t/>
            </a:r>
            <a:br>
              <a:rPr lang="en-US" sz="4400" dirty="0">
                <a:solidFill>
                  <a:srgbClr val="242021"/>
                </a:solidFill>
              </a:rPr>
            </a:br>
            <a:r>
              <a:rPr lang="en-US" sz="4400" b="1" dirty="0">
                <a:solidFill>
                  <a:srgbClr val="E36427"/>
                </a:solidFill>
              </a:rPr>
              <a:t>2. </a:t>
            </a:r>
            <a:r>
              <a:rPr lang="en-US" sz="4400" dirty="0">
                <a:solidFill>
                  <a:srgbClr val="242021"/>
                </a:solidFill>
              </a:rPr>
              <a:t>His </a:t>
            </a:r>
            <a:r>
              <a:rPr lang="en-US" sz="4400" dirty="0" smtClean="0">
                <a:solidFill>
                  <a:srgbClr val="3077B4"/>
                </a:solidFill>
              </a:rPr>
              <a:t>historical </a:t>
            </a:r>
            <a:r>
              <a:rPr lang="en-US" sz="4400" dirty="0" smtClean="0">
                <a:solidFill>
                  <a:srgbClr val="242021"/>
                </a:solidFill>
              </a:rPr>
              <a:t>/ </a:t>
            </a:r>
            <a:r>
              <a:rPr lang="en-US" sz="4400" dirty="0" smtClean="0">
                <a:solidFill>
                  <a:srgbClr val="3077B4"/>
                </a:solidFill>
              </a:rPr>
              <a:t>historic </a:t>
            </a:r>
            <a:r>
              <a:rPr lang="en-US" sz="4400" dirty="0">
                <a:solidFill>
                  <a:srgbClr val="242021"/>
                </a:solidFill>
              </a:rPr>
              <a:t>novels are based </a:t>
            </a:r>
            <a:r>
              <a:rPr lang="en-US" sz="4400" dirty="0" smtClean="0">
                <a:solidFill>
                  <a:srgbClr val="242021"/>
                </a:solidFill>
              </a:rPr>
              <a:t>on events that happened </a:t>
            </a:r>
            <a:r>
              <a:rPr lang="en-US" sz="4400" dirty="0">
                <a:solidFill>
                  <a:srgbClr val="242021"/>
                </a:solidFill>
              </a:rPr>
              <a:t>in the early </a:t>
            </a:r>
            <a:r>
              <a:rPr lang="en-US" sz="4400" dirty="0" smtClean="0">
                <a:solidFill>
                  <a:srgbClr val="242021"/>
                </a:solidFill>
              </a:rPr>
              <a:t>19</a:t>
            </a:r>
            <a:r>
              <a:rPr lang="en-US" sz="4400" baseline="30000" dirty="0" smtClean="0">
                <a:solidFill>
                  <a:srgbClr val="242021"/>
                </a:solidFill>
              </a:rPr>
              <a:t>th</a:t>
            </a:r>
            <a:r>
              <a:rPr lang="en-US" sz="4400" dirty="0" smtClean="0">
                <a:solidFill>
                  <a:srgbClr val="242021"/>
                </a:solidFill>
              </a:rPr>
              <a:t> century.</a:t>
            </a:r>
            <a:endParaRPr lang="en-US" sz="4400" dirty="0"/>
          </a:p>
        </p:txBody>
      </p:sp>
      <p:sp>
        <p:nvSpPr>
          <p:cNvPr id="2" name="Rounded Rectangle 1"/>
          <p:cNvSpPr/>
          <p:nvPr/>
        </p:nvSpPr>
        <p:spPr>
          <a:xfrm>
            <a:off x="690113" y="2881223"/>
            <a:ext cx="3416061" cy="759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63948" y="4805770"/>
            <a:ext cx="2297502" cy="759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54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39345" y="1141748"/>
            <a:ext cx="9922991"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Choose the correct word to complete each sentence </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908213" y="2179394"/>
            <a:ext cx="10953694" cy="4154984"/>
          </a:xfrm>
          <a:prstGeom prst="rect">
            <a:avLst/>
          </a:prstGeom>
        </p:spPr>
        <p:txBody>
          <a:bodyPr wrap="square">
            <a:spAutoFit/>
          </a:bodyPr>
          <a:lstStyle/>
          <a:p>
            <a:r>
              <a:rPr lang="en-US" sz="4400" b="1" dirty="0" smtClean="0">
                <a:solidFill>
                  <a:srgbClr val="E36427"/>
                </a:solidFill>
              </a:rPr>
              <a:t>3</a:t>
            </a:r>
            <a:r>
              <a:rPr lang="en-US" sz="4400" b="1" dirty="0">
                <a:solidFill>
                  <a:srgbClr val="E36427"/>
                </a:solidFill>
              </a:rPr>
              <a:t>. </a:t>
            </a:r>
            <a:r>
              <a:rPr lang="en-US" sz="4400" dirty="0">
                <a:solidFill>
                  <a:srgbClr val="242021"/>
                </a:solidFill>
              </a:rPr>
              <a:t>Older generations worry that </a:t>
            </a:r>
            <a:r>
              <a:rPr lang="en-US" sz="4400" dirty="0" smtClean="0">
                <a:solidFill>
                  <a:srgbClr val="3077B4"/>
                </a:solidFill>
              </a:rPr>
              <a:t>folk </a:t>
            </a:r>
            <a:r>
              <a:rPr lang="en-US" sz="4400" dirty="0" smtClean="0">
                <a:solidFill>
                  <a:srgbClr val="242021"/>
                </a:solidFill>
              </a:rPr>
              <a:t>/ </a:t>
            </a:r>
            <a:r>
              <a:rPr lang="en-US" sz="4400" dirty="0" smtClean="0">
                <a:solidFill>
                  <a:srgbClr val="3077B4"/>
                </a:solidFill>
              </a:rPr>
              <a:t>festival </a:t>
            </a:r>
            <a:r>
              <a:rPr lang="en-US" sz="4400" dirty="0" smtClean="0">
                <a:solidFill>
                  <a:srgbClr val="242021"/>
                </a:solidFill>
              </a:rPr>
              <a:t>music </a:t>
            </a:r>
            <a:r>
              <a:rPr lang="en-US" sz="4400" dirty="0">
                <a:solidFill>
                  <a:srgbClr val="242021"/>
                </a:solidFill>
              </a:rPr>
              <a:t>and dances will die out </a:t>
            </a:r>
            <a:r>
              <a:rPr lang="en-US" sz="4400" dirty="0" smtClean="0">
                <a:solidFill>
                  <a:srgbClr val="242021"/>
                </a:solidFill>
              </a:rPr>
              <a:t>because young </a:t>
            </a:r>
            <a:r>
              <a:rPr lang="en-US" sz="4400" dirty="0">
                <a:solidFill>
                  <a:srgbClr val="242021"/>
                </a:solidFill>
              </a:rPr>
              <a:t>people only listen to pop music</a:t>
            </a:r>
            <a:r>
              <a:rPr lang="en-US" sz="4400" dirty="0" smtClean="0">
                <a:solidFill>
                  <a:srgbClr val="242021"/>
                </a:solidFill>
              </a:rPr>
              <a:t>.</a:t>
            </a:r>
          </a:p>
          <a:p>
            <a:r>
              <a:rPr lang="en-US" sz="4400" dirty="0">
                <a:solidFill>
                  <a:srgbClr val="242021"/>
                </a:solidFill>
              </a:rPr>
              <a:t/>
            </a:r>
            <a:br>
              <a:rPr lang="en-US" sz="4400" dirty="0">
                <a:solidFill>
                  <a:srgbClr val="242021"/>
                </a:solidFill>
              </a:rPr>
            </a:br>
            <a:r>
              <a:rPr lang="en-US" sz="4400" b="1" dirty="0">
                <a:solidFill>
                  <a:srgbClr val="E36427"/>
                </a:solidFill>
              </a:rPr>
              <a:t>4. </a:t>
            </a:r>
            <a:r>
              <a:rPr lang="en-US" sz="4400" dirty="0">
                <a:solidFill>
                  <a:srgbClr val="242021"/>
                </a:solidFill>
              </a:rPr>
              <a:t>The heritage site is </a:t>
            </a:r>
            <a:r>
              <a:rPr lang="en-US" sz="4400" dirty="0" smtClean="0">
                <a:solidFill>
                  <a:srgbClr val="3077B4"/>
                </a:solidFill>
              </a:rPr>
              <a:t>promoted </a:t>
            </a:r>
            <a:r>
              <a:rPr lang="en-US" sz="4400" dirty="0" smtClean="0">
                <a:solidFill>
                  <a:srgbClr val="242021"/>
                </a:solidFill>
              </a:rPr>
              <a:t>/ </a:t>
            </a:r>
            <a:r>
              <a:rPr lang="en-US" sz="4400" dirty="0" smtClean="0">
                <a:solidFill>
                  <a:srgbClr val="3077B4"/>
                </a:solidFill>
              </a:rPr>
              <a:t>protected </a:t>
            </a:r>
            <a:r>
              <a:rPr lang="en-US" sz="4400" dirty="0" smtClean="0">
                <a:solidFill>
                  <a:srgbClr val="242021"/>
                </a:solidFill>
              </a:rPr>
              <a:t>as </a:t>
            </a:r>
            <a:r>
              <a:rPr lang="en-US" sz="4400" dirty="0">
                <a:solidFill>
                  <a:srgbClr val="242021"/>
                </a:solidFill>
              </a:rPr>
              <a:t>a tourist destination on social media.</a:t>
            </a:r>
            <a:r>
              <a:rPr lang="en-US" sz="4400" dirty="0"/>
              <a:t> </a:t>
            </a:r>
          </a:p>
        </p:txBody>
      </p:sp>
      <p:sp>
        <p:nvSpPr>
          <p:cNvPr id="14" name="Rounded Rectangle 13"/>
          <p:cNvSpPr/>
          <p:nvPr/>
        </p:nvSpPr>
        <p:spPr>
          <a:xfrm>
            <a:off x="8160589" y="2179394"/>
            <a:ext cx="1069676" cy="759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814205" y="4882551"/>
            <a:ext cx="2501660" cy="7591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8213" y="1991532"/>
            <a:ext cx="10740603" cy="4401205"/>
          </a:xfrm>
          <a:prstGeom prst="rect">
            <a:avLst/>
          </a:prstGeom>
        </p:spPr>
        <p:txBody>
          <a:bodyPr wrap="square">
            <a:spAutoFit/>
          </a:bodyPr>
          <a:lstStyle/>
          <a:p>
            <a:r>
              <a:rPr lang="en-US" sz="4000" b="1" dirty="0" smtClean="0">
                <a:solidFill>
                  <a:srgbClr val="E36427"/>
                </a:solidFill>
              </a:rPr>
              <a:t>1. </a:t>
            </a:r>
            <a:r>
              <a:rPr lang="en-US" sz="4000" dirty="0" smtClean="0">
                <a:solidFill>
                  <a:srgbClr val="242021"/>
                </a:solidFill>
              </a:rPr>
              <a:t>Mai </a:t>
            </a:r>
            <a:r>
              <a:rPr lang="en-US" sz="4000" dirty="0">
                <a:solidFill>
                  <a:srgbClr val="242021"/>
                </a:solidFill>
              </a:rPr>
              <a:t>went to </a:t>
            </a:r>
            <a:r>
              <a:rPr lang="en-US" sz="4000" dirty="0" err="1">
                <a:solidFill>
                  <a:srgbClr val="242021"/>
                </a:solidFill>
              </a:rPr>
              <a:t>Soc</a:t>
            </a:r>
            <a:r>
              <a:rPr lang="en-US" sz="4000" dirty="0">
                <a:solidFill>
                  <a:srgbClr val="242021"/>
                </a:solidFill>
              </a:rPr>
              <a:t> Son because </a:t>
            </a:r>
            <a:r>
              <a:rPr lang="en-US" sz="4000" dirty="0" smtClean="0">
                <a:solidFill>
                  <a:srgbClr val="242021"/>
                </a:solidFill>
              </a:rPr>
              <a:t>she wanted </a:t>
            </a:r>
            <a:r>
              <a:rPr lang="en-US" sz="4000" dirty="0">
                <a:solidFill>
                  <a:srgbClr val="242021"/>
                </a:solidFill>
              </a:rPr>
              <a:t>to attend the </a:t>
            </a:r>
            <a:r>
              <a:rPr lang="en-US" sz="4000" dirty="0" err="1">
                <a:solidFill>
                  <a:srgbClr val="242021"/>
                </a:solidFill>
              </a:rPr>
              <a:t>Giong</a:t>
            </a:r>
            <a:r>
              <a:rPr lang="en-US" sz="4000" dirty="0">
                <a:solidFill>
                  <a:srgbClr val="242021"/>
                </a:solidFill>
              </a:rPr>
              <a:t> Festival.</a:t>
            </a:r>
            <a:br>
              <a:rPr lang="en-US" sz="4000" dirty="0">
                <a:solidFill>
                  <a:srgbClr val="242021"/>
                </a:solidFill>
              </a:rPr>
            </a:br>
            <a:r>
              <a:rPr lang="en-US" sz="4000" dirty="0" smtClean="0">
                <a:solidFill>
                  <a:srgbClr val="242021"/>
                </a:solidFill>
                <a:sym typeface="Symbol" panose="05050102010706020507" pitchFamily="18" charset="2"/>
              </a:rPr>
              <a:t></a:t>
            </a:r>
            <a:r>
              <a:rPr lang="en-US" sz="4000" dirty="0" smtClean="0">
                <a:solidFill>
                  <a:srgbClr val="242021"/>
                </a:solidFill>
              </a:rPr>
              <a:t> </a:t>
            </a:r>
            <a:r>
              <a:rPr lang="en-US" sz="4000" dirty="0" smtClean="0">
                <a:solidFill>
                  <a:srgbClr val="6D6F71"/>
                </a:solidFill>
              </a:rPr>
              <a:t>_____________________________________</a:t>
            </a:r>
          </a:p>
          <a:p>
            <a:r>
              <a:rPr lang="en-US" sz="4000" dirty="0">
                <a:solidFill>
                  <a:srgbClr val="6D6F71"/>
                </a:solidFill>
              </a:rPr>
              <a:t/>
            </a:r>
            <a:br>
              <a:rPr lang="en-US" sz="4000" dirty="0">
                <a:solidFill>
                  <a:srgbClr val="6D6F71"/>
                </a:solidFill>
              </a:rPr>
            </a:br>
            <a:r>
              <a:rPr lang="en-US" sz="4000" b="1" dirty="0">
                <a:solidFill>
                  <a:srgbClr val="E36427"/>
                </a:solidFill>
              </a:rPr>
              <a:t>2. </a:t>
            </a:r>
            <a:r>
              <a:rPr lang="en-US" sz="4000" dirty="0">
                <a:solidFill>
                  <a:srgbClr val="242021"/>
                </a:solidFill>
              </a:rPr>
              <a:t>The first place that you can visit on the</a:t>
            </a:r>
            <a:br>
              <a:rPr lang="en-US" sz="4000" dirty="0">
                <a:solidFill>
                  <a:srgbClr val="242021"/>
                </a:solidFill>
              </a:rPr>
            </a:br>
            <a:r>
              <a:rPr lang="en-US" sz="4000" dirty="0">
                <a:solidFill>
                  <a:srgbClr val="242021"/>
                </a:solidFill>
              </a:rPr>
              <a:t>trip is Hue Imperial Citadel.</a:t>
            </a:r>
            <a:br>
              <a:rPr lang="en-US" sz="4000" dirty="0">
                <a:solidFill>
                  <a:srgbClr val="242021"/>
                </a:solidFill>
              </a:rPr>
            </a:br>
            <a:r>
              <a:rPr lang="en-US" sz="4000" dirty="0">
                <a:solidFill>
                  <a:srgbClr val="242021"/>
                </a:solidFill>
                <a:sym typeface="Symbol" panose="05050102010706020507" pitchFamily="18" charset="2"/>
              </a:rPr>
              <a:t></a:t>
            </a:r>
            <a:r>
              <a:rPr lang="en-US" sz="4000" dirty="0" smtClean="0">
                <a:solidFill>
                  <a:srgbClr val="242021"/>
                </a:solidFill>
              </a:rPr>
              <a:t> </a:t>
            </a:r>
            <a:r>
              <a:rPr lang="en-US" sz="4000" dirty="0" smtClean="0">
                <a:solidFill>
                  <a:srgbClr val="6D6F71"/>
                </a:solidFill>
              </a:rPr>
              <a:t>_____________________________________</a:t>
            </a:r>
            <a:endParaRPr lang="en-US" sz="4000" dirty="0"/>
          </a:p>
        </p:txBody>
      </p:sp>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95272" y="1101267"/>
            <a:ext cx="9922991"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Rewrite the sentences using to-infinitive clause.</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ectangle 3"/>
          <p:cNvSpPr/>
          <p:nvPr/>
        </p:nvSpPr>
        <p:spPr>
          <a:xfrm>
            <a:off x="1625444" y="3205342"/>
            <a:ext cx="9607310" cy="707886"/>
          </a:xfrm>
          <a:prstGeom prst="rect">
            <a:avLst/>
          </a:prstGeom>
        </p:spPr>
        <p:txBody>
          <a:bodyPr wrap="none">
            <a:spAutoFit/>
          </a:bodyPr>
          <a:lstStyle/>
          <a:p>
            <a:pPr marR="0" lvl="0" algn="just">
              <a:spcBef>
                <a:spcPts val="0"/>
              </a:spcBef>
              <a:spcAft>
                <a:spcPts val="0"/>
              </a:spcAft>
            </a:pPr>
            <a:r>
              <a:rPr lang="en-US" sz="4000" dirty="0">
                <a:solidFill>
                  <a:srgbClr val="C00000"/>
                </a:solidFill>
                <a:ea typeface="Calibri" panose="020F0502020204030204" pitchFamily="34" charset="0"/>
                <a:cs typeface="Times New Roman" panose="02020603050405020304" pitchFamily="18" charset="0"/>
              </a:rPr>
              <a:t>Mai went to Soc Son to attend </a:t>
            </a:r>
            <a:r>
              <a:rPr lang="en-US" sz="4000" dirty="0" err="1">
                <a:solidFill>
                  <a:srgbClr val="C00000"/>
                </a:solidFill>
                <a:ea typeface="Calibri" panose="020F0502020204030204" pitchFamily="34" charset="0"/>
                <a:cs typeface="Times New Roman" panose="02020603050405020304" pitchFamily="18" charset="0"/>
              </a:rPr>
              <a:t>Giong</a:t>
            </a:r>
            <a:r>
              <a:rPr lang="en-US" sz="4000" dirty="0">
                <a:solidFill>
                  <a:srgbClr val="C00000"/>
                </a:solidFill>
                <a:ea typeface="Calibri" panose="020F0502020204030204" pitchFamily="34" charset="0"/>
                <a:cs typeface="Times New Roman" panose="02020603050405020304" pitchFamily="18" charset="0"/>
              </a:rPr>
              <a:t> Festival.</a:t>
            </a:r>
            <a:endParaRPr lang="en-US" sz="4000" dirty="0">
              <a:solidFill>
                <a:srgbClr val="C00000"/>
              </a:solidFill>
              <a:effectLst/>
              <a:ea typeface="Calibri" panose="020F0502020204030204" pitchFamily="34" charset="0"/>
              <a:cs typeface="Times New Roman" panose="02020603050405020304" pitchFamily="18" charset="0"/>
            </a:endParaRPr>
          </a:p>
        </p:txBody>
      </p:sp>
      <p:sp>
        <p:nvSpPr>
          <p:cNvPr id="22" name="Rectangle 21"/>
          <p:cNvSpPr/>
          <p:nvPr/>
        </p:nvSpPr>
        <p:spPr>
          <a:xfrm>
            <a:off x="1595272" y="5647333"/>
            <a:ext cx="10275249" cy="1323439"/>
          </a:xfrm>
          <a:prstGeom prst="rect">
            <a:avLst/>
          </a:prstGeom>
        </p:spPr>
        <p:txBody>
          <a:bodyPr wrap="none">
            <a:spAutoFit/>
          </a:bodyPr>
          <a:lstStyle/>
          <a:p>
            <a:r>
              <a:rPr lang="en-US" sz="4000" dirty="0">
                <a:solidFill>
                  <a:srgbClr val="C00000"/>
                </a:solidFill>
              </a:rPr>
              <a:t>The first place to visit on the trip is Hue Imperial </a:t>
            </a:r>
            <a:endParaRPr lang="en-US" sz="4000" dirty="0" smtClean="0">
              <a:solidFill>
                <a:srgbClr val="C00000"/>
              </a:solidFill>
            </a:endParaRPr>
          </a:p>
          <a:p>
            <a:r>
              <a:rPr lang="en-US" sz="4000" dirty="0" smtClean="0">
                <a:solidFill>
                  <a:srgbClr val="C00000"/>
                </a:solidFill>
              </a:rPr>
              <a:t>Citadel.</a:t>
            </a:r>
            <a:endParaRPr lang="en-US" sz="4000" dirty="0">
              <a:solidFill>
                <a:srgbClr val="C00000"/>
              </a:solidFill>
            </a:endParaRPr>
          </a:p>
        </p:txBody>
      </p:sp>
    </p:spTree>
    <p:extLst>
      <p:ext uri="{BB962C8B-B14F-4D97-AF65-F5344CB8AC3E}">
        <p14:creationId xmlns:p14="http://schemas.microsoft.com/office/powerpoint/2010/main" val="26302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8041" y="1819460"/>
            <a:ext cx="10570426" cy="4524315"/>
          </a:xfrm>
          <a:prstGeom prst="rect">
            <a:avLst/>
          </a:prstGeom>
        </p:spPr>
        <p:txBody>
          <a:bodyPr wrap="square">
            <a:spAutoFit/>
          </a:bodyPr>
          <a:lstStyle/>
          <a:p>
            <a:r>
              <a:rPr lang="en-US" sz="3600" b="1" dirty="0" smtClean="0">
                <a:solidFill>
                  <a:srgbClr val="E36427"/>
                </a:solidFill>
              </a:rPr>
              <a:t>3</a:t>
            </a:r>
            <a:r>
              <a:rPr lang="en-US" sz="3600" b="1" dirty="0">
                <a:solidFill>
                  <a:srgbClr val="E36427"/>
                </a:solidFill>
              </a:rPr>
              <a:t>. </a:t>
            </a:r>
            <a:r>
              <a:rPr lang="en-US" sz="3600" dirty="0">
                <a:solidFill>
                  <a:srgbClr val="242021"/>
                </a:solidFill>
              </a:rPr>
              <a:t>Our music teacher gave lessons in </a:t>
            </a:r>
            <a:r>
              <a:rPr lang="en-US" sz="3600" i="1" dirty="0" err="1" smtClean="0">
                <a:solidFill>
                  <a:srgbClr val="242021"/>
                </a:solidFill>
              </a:rPr>
              <a:t>xoan</a:t>
            </a:r>
            <a:r>
              <a:rPr lang="en-US" sz="3600" i="1" dirty="0" smtClean="0">
                <a:solidFill>
                  <a:srgbClr val="242021"/>
                </a:solidFill>
              </a:rPr>
              <a:t> </a:t>
            </a:r>
            <a:r>
              <a:rPr lang="en-US" sz="3600" dirty="0" smtClean="0">
                <a:solidFill>
                  <a:srgbClr val="242021"/>
                </a:solidFill>
              </a:rPr>
              <a:t>singing </a:t>
            </a:r>
            <a:r>
              <a:rPr lang="en-US" sz="3600" dirty="0">
                <a:solidFill>
                  <a:srgbClr val="242021"/>
                </a:solidFill>
              </a:rPr>
              <a:t>because she wanted to help </a:t>
            </a:r>
            <a:r>
              <a:rPr lang="en-US" sz="3600" dirty="0" smtClean="0">
                <a:solidFill>
                  <a:srgbClr val="242021"/>
                </a:solidFill>
              </a:rPr>
              <a:t>us appreciate our cultural </a:t>
            </a:r>
            <a:r>
              <a:rPr lang="en-US" sz="3600" dirty="0">
                <a:solidFill>
                  <a:srgbClr val="242021"/>
                </a:solidFill>
              </a:rPr>
              <a:t>heritage.</a:t>
            </a:r>
            <a:br>
              <a:rPr lang="en-US" sz="3600" dirty="0">
                <a:solidFill>
                  <a:srgbClr val="242021"/>
                </a:solidFill>
              </a:rPr>
            </a:br>
            <a:r>
              <a:rPr lang="en-US" sz="3600" dirty="0">
                <a:solidFill>
                  <a:srgbClr val="242021"/>
                </a:solidFill>
                <a:sym typeface="Symbol" panose="05050102010706020507" pitchFamily="18" charset="2"/>
              </a:rPr>
              <a:t></a:t>
            </a:r>
            <a:r>
              <a:rPr lang="en-US" sz="3600" dirty="0" smtClean="0">
                <a:solidFill>
                  <a:srgbClr val="242021"/>
                </a:solidFill>
              </a:rPr>
              <a:t> </a:t>
            </a:r>
            <a:r>
              <a:rPr lang="en-US" sz="3600" dirty="0" smtClean="0">
                <a:solidFill>
                  <a:srgbClr val="6D6F71"/>
                </a:solidFill>
              </a:rPr>
              <a:t>___________________________________________</a:t>
            </a:r>
          </a:p>
          <a:p>
            <a:r>
              <a:rPr lang="en-US" sz="3600" dirty="0">
                <a:solidFill>
                  <a:srgbClr val="6D6F71"/>
                </a:solidFill>
              </a:rPr>
              <a:t/>
            </a:r>
            <a:br>
              <a:rPr lang="en-US" sz="3600" dirty="0">
                <a:solidFill>
                  <a:srgbClr val="6D6F71"/>
                </a:solidFill>
              </a:rPr>
            </a:br>
            <a:r>
              <a:rPr lang="en-US" sz="3600" b="1" dirty="0">
                <a:solidFill>
                  <a:srgbClr val="E36427"/>
                </a:solidFill>
              </a:rPr>
              <a:t>4. </a:t>
            </a:r>
            <a:r>
              <a:rPr lang="en-US" sz="3600" dirty="0">
                <a:solidFill>
                  <a:srgbClr val="242021"/>
                </a:solidFill>
              </a:rPr>
              <a:t>The most famous site that you can see </a:t>
            </a:r>
            <a:r>
              <a:rPr lang="en-US" sz="3600" dirty="0" smtClean="0">
                <a:solidFill>
                  <a:srgbClr val="242021"/>
                </a:solidFill>
              </a:rPr>
              <a:t>is the </a:t>
            </a:r>
            <a:r>
              <a:rPr lang="en-US" sz="3600" dirty="0">
                <a:solidFill>
                  <a:srgbClr val="242021"/>
                </a:solidFill>
              </a:rPr>
              <a:t>old bridge across the river.</a:t>
            </a:r>
            <a:br>
              <a:rPr lang="en-US" sz="3600" dirty="0">
                <a:solidFill>
                  <a:srgbClr val="242021"/>
                </a:solidFill>
              </a:rPr>
            </a:br>
            <a:r>
              <a:rPr lang="en-US" sz="3600" dirty="0">
                <a:solidFill>
                  <a:srgbClr val="242021"/>
                </a:solidFill>
                <a:sym typeface="Symbol" panose="05050102010706020507" pitchFamily="18" charset="2"/>
              </a:rPr>
              <a:t></a:t>
            </a:r>
            <a:r>
              <a:rPr lang="en-US" sz="3600" dirty="0" smtClean="0">
                <a:solidFill>
                  <a:srgbClr val="242021"/>
                </a:solidFill>
              </a:rPr>
              <a:t> </a:t>
            </a:r>
            <a:r>
              <a:rPr lang="en-US" sz="3600" dirty="0" smtClean="0">
                <a:solidFill>
                  <a:srgbClr val="6D6F71"/>
                </a:solidFill>
              </a:rPr>
              <a:t>_____________________________________</a:t>
            </a:r>
            <a:r>
              <a:rPr lang="en-US" sz="3600" dirty="0" smtClean="0"/>
              <a:t>______</a:t>
            </a:r>
            <a:endParaRPr lang="en-US" sz="3600" dirty="0"/>
          </a:p>
        </p:txBody>
      </p:sp>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95272" y="1101267"/>
            <a:ext cx="9922991"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Rewrite the sentences using to-infinitive clause.</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Rectangle 5"/>
          <p:cNvSpPr/>
          <p:nvPr/>
        </p:nvSpPr>
        <p:spPr>
          <a:xfrm>
            <a:off x="1612525" y="3423723"/>
            <a:ext cx="9187747" cy="1200329"/>
          </a:xfrm>
          <a:prstGeom prst="rect">
            <a:avLst/>
          </a:prstGeom>
        </p:spPr>
        <p:txBody>
          <a:bodyPr wrap="square">
            <a:spAutoFit/>
          </a:bodyPr>
          <a:lstStyle/>
          <a:p>
            <a:pPr marR="0" lvl="0">
              <a:spcBef>
                <a:spcPts val="0"/>
              </a:spcBef>
              <a:spcAft>
                <a:spcPts val="0"/>
              </a:spcAft>
            </a:pPr>
            <a:r>
              <a:rPr lang="en-US" sz="3600" dirty="0">
                <a:solidFill>
                  <a:srgbClr val="C00000"/>
                </a:solidFill>
                <a:ea typeface="Calibri" panose="020F0502020204030204" pitchFamily="34" charset="0"/>
                <a:cs typeface="Times New Roman" panose="02020603050405020304" pitchFamily="18" charset="0"/>
              </a:rPr>
              <a:t>Our music teacher gave lessons in </a:t>
            </a:r>
            <a:r>
              <a:rPr lang="en-US" sz="3600" i="1" dirty="0" err="1">
                <a:solidFill>
                  <a:srgbClr val="C00000"/>
                </a:solidFill>
                <a:ea typeface="Calibri" panose="020F0502020204030204" pitchFamily="34" charset="0"/>
                <a:cs typeface="Times New Roman" panose="02020603050405020304" pitchFamily="18" charset="0"/>
              </a:rPr>
              <a:t>x</a:t>
            </a:r>
            <a:r>
              <a:rPr lang="en-US" sz="3600" i="1" dirty="0" err="1" smtClean="0">
                <a:solidFill>
                  <a:srgbClr val="C00000"/>
                </a:solidFill>
                <a:ea typeface="Calibri" panose="020F0502020204030204" pitchFamily="34" charset="0"/>
                <a:cs typeface="Times New Roman" panose="02020603050405020304" pitchFamily="18" charset="0"/>
              </a:rPr>
              <a:t>oan</a:t>
            </a:r>
            <a:r>
              <a:rPr lang="en-US" sz="3600" dirty="0" smtClean="0">
                <a:solidFill>
                  <a:srgbClr val="C00000"/>
                </a:solidFill>
                <a:ea typeface="Calibri" panose="020F0502020204030204" pitchFamily="34" charset="0"/>
                <a:cs typeface="Times New Roman" panose="02020603050405020304" pitchFamily="18" charset="0"/>
              </a:rPr>
              <a:t> </a:t>
            </a:r>
            <a:r>
              <a:rPr lang="en-US" sz="3600" dirty="0">
                <a:solidFill>
                  <a:srgbClr val="C00000"/>
                </a:solidFill>
                <a:ea typeface="Calibri" panose="020F0502020204030204" pitchFamily="34" charset="0"/>
                <a:cs typeface="Times New Roman" panose="02020603050405020304" pitchFamily="18" charset="0"/>
              </a:rPr>
              <a:t>singing to help us appreciate our cultural heritage.</a:t>
            </a:r>
            <a:endParaRPr lang="en-US" sz="3600" dirty="0">
              <a:solidFill>
                <a:srgbClr val="C00000"/>
              </a:solidFill>
              <a:effectLst/>
              <a:ea typeface="Calibri" panose="020F0502020204030204" pitchFamily="34" charset="0"/>
              <a:cs typeface="Times New Roman" panose="02020603050405020304" pitchFamily="18" charset="0"/>
            </a:endParaRPr>
          </a:p>
        </p:txBody>
      </p:sp>
      <p:sp>
        <p:nvSpPr>
          <p:cNvPr id="7" name="Rectangle 6"/>
          <p:cNvSpPr/>
          <p:nvPr/>
        </p:nvSpPr>
        <p:spPr>
          <a:xfrm>
            <a:off x="1595271" y="5657671"/>
            <a:ext cx="10102147" cy="1200329"/>
          </a:xfrm>
          <a:prstGeom prst="rect">
            <a:avLst/>
          </a:prstGeom>
        </p:spPr>
        <p:txBody>
          <a:bodyPr wrap="square">
            <a:spAutoFit/>
          </a:bodyPr>
          <a:lstStyle/>
          <a:p>
            <a:pPr marR="0" lvl="0">
              <a:spcBef>
                <a:spcPts val="0"/>
              </a:spcBef>
              <a:spcAft>
                <a:spcPts val="0"/>
              </a:spcAft>
            </a:pPr>
            <a:r>
              <a:rPr lang="en-US" sz="3600" dirty="0">
                <a:solidFill>
                  <a:srgbClr val="C00000"/>
                </a:solidFill>
                <a:ea typeface="Calibri" panose="020F0502020204030204" pitchFamily="34" charset="0"/>
                <a:cs typeface="Times New Roman" panose="02020603050405020304" pitchFamily="18" charset="0"/>
              </a:rPr>
              <a:t>The most famous site to see is the old bridge across the river.</a:t>
            </a:r>
            <a:endParaRPr lang="en-US" sz="36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9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1560982" y="1090960"/>
            <a:ext cx="9922991" cy="523220"/>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HOW CAN WE PRESERVE OUR HERITAGE?</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PROJECT</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59648" y="1811939"/>
            <a:ext cx="11532352" cy="5046061"/>
          </a:xfrm>
          <a:prstGeom prst="rect">
            <a:avLst/>
          </a:prstGeom>
        </p:spPr>
      </p:pic>
    </p:spTree>
    <p:extLst>
      <p:ext uri="{BB962C8B-B14F-4D97-AF65-F5344CB8AC3E}">
        <p14:creationId xmlns:p14="http://schemas.microsoft.com/office/powerpoint/2010/main" val="1330324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18315" y="2065634"/>
            <a:ext cx="10124040" cy="3313664"/>
          </a:xfrm>
          <a:prstGeom prst="rect">
            <a:avLst/>
          </a:prstGeom>
          <a:noFill/>
        </p:spPr>
        <p:txBody>
          <a:bodyPr wrap="square" rtlCol="0">
            <a:spAutoFit/>
          </a:bodyPr>
          <a:lstStyle/>
          <a:p>
            <a:pPr>
              <a:lnSpc>
                <a:spcPct val="150000"/>
              </a:lnSpc>
            </a:pPr>
            <a:r>
              <a:rPr lang="vi-VN" sz="3600" dirty="0">
                <a:cs typeface="Arial" panose="020B0604020202020204" pitchFamily="34" charset="0"/>
              </a:rPr>
              <a:t>What have you learnt today?</a:t>
            </a:r>
            <a:endParaRPr lang="en-US" sz="3600" dirty="0">
              <a:cs typeface="Arial" panose="020B0604020202020204" pitchFamily="34" charset="0"/>
            </a:endParaRPr>
          </a:p>
          <a:p>
            <a:pPr>
              <a:lnSpc>
                <a:spcPct val="150000"/>
              </a:lnSpc>
            </a:pPr>
            <a:r>
              <a:rPr lang="en-US" sz="3600" dirty="0">
                <a:latin typeface="Arial" panose="020B0604020202020204" pitchFamily="34" charset="0"/>
                <a:cs typeface="Arial" panose="020B0604020202020204" pitchFamily="34" charset="0"/>
              </a:rPr>
              <a:t>- Review the vocabulary and grammar of Unit 6.</a:t>
            </a:r>
          </a:p>
          <a:p>
            <a:pPr>
              <a:lnSpc>
                <a:spcPct val="150000"/>
              </a:lnSpc>
            </a:pPr>
            <a:r>
              <a:rPr lang="en-US" sz="3600" dirty="0">
                <a:latin typeface="Arial" panose="020B0604020202020204" pitchFamily="34" charset="0"/>
                <a:cs typeface="Arial" panose="020B0604020202020204" pitchFamily="34" charset="0"/>
              </a:rPr>
              <a:t>- Apply what you have learnt (vocabulary and grammar) into practice through a project.</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533985" y="2330758"/>
            <a:ext cx="8753494" cy="2315821"/>
          </a:xfrm>
          <a:noFill/>
        </p:spPr>
        <p:txBody>
          <a:bodyPr anchor="t"/>
          <a:lstStyle/>
          <a:p>
            <a:pPr marL="139700" indent="0" algn="l">
              <a:lnSpc>
                <a:spcPct val="150000"/>
              </a:lnSpc>
            </a:pPr>
            <a:r>
              <a:rPr lang="en-GB" sz="4000" dirty="0">
                <a:latin typeface="Arial" panose="020B0604020202020204" pitchFamily="34" charset="0"/>
                <a:cs typeface="Arial" panose="020B0604020202020204" pitchFamily="34" charset="0"/>
              </a:rPr>
              <a:t>- Do exercises in the workbook.</a:t>
            </a:r>
          </a:p>
          <a:p>
            <a:pPr marL="139700" indent="0" algn="l">
              <a:lnSpc>
                <a:spcPct val="150000"/>
              </a:lnSpc>
            </a:pPr>
            <a:r>
              <a:rPr lang="en-GB" sz="4000" dirty="0">
                <a:latin typeface="Arial" panose="020B0604020202020204" pitchFamily="34" charset="0"/>
                <a:cs typeface="Arial" panose="020B0604020202020204" pitchFamily="34" charset="0"/>
              </a:rPr>
              <a:t>- Prepare for Unit 7.</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442E7A-09DF-42CF-986D-B2AD7C09CBF6}"/>
              </a:ext>
            </a:extLst>
          </p:cNvPr>
          <p:cNvSpPr>
            <a:spLocks noGrp="1"/>
          </p:cNvSpPr>
          <p:nvPr>
            <p:ph type="title"/>
          </p:nvPr>
        </p:nvSpPr>
        <p:spPr>
          <a:xfrm>
            <a:off x="2764155" y="6056800"/>
            <a:ext cx="6663690" cy="584775"/>
          </a:xfrm>
        </p:spPr>
        <p:txBody>
          <a:bodyPr>
            <a:noAutofit/>
          </a:bodyPr>
          <a:lstStyle/>
          <a:p>
            <a:pPr algn="ctr"/>
            <a:r>
              <a:rPr lang="en-US" sz="1400" b="1" dirty="0">
                <a:solidFill>
                  <a:srgbClr val="FFFFFF"/>
                </a:solidFill>
                <a:latin typeface="Calibri" panose="020F0502020204030204" pitchFamily="34" charset="0"/>
              </a:rPr>
              <a:t>Website: </a:t>
            </a:r>
            <a:r>
              <a:rPr lang="en-US" sz="1400" b="1" i="1" dirty="0">
                <a:solidFill>
                  <a:srgbClr val="FFFFFF"/>
                </a:solidFill>
                <a:latin typeface="Calibri" panose="020F0502020204030204" pitchFamily="34" charset="0"/>
              </a:rPr>
              <a:t>hoclieu.vn</a:t>
            </a:r>
            <a:r>
              <a:rPr lang="en-US" sz="1400" dirty="0"/>
              <a:t/>
            </a:r>
            <a:br>
              <a:rPr lang="en-US" sz="1400" dirty="0"/>
            </a:br>
            <a:r>
              <a:rPr lang="en-US" sz="1400" b="1" dirty="0" err="1">
                <a:solidFill>
                  <a:srgbClr val="FFFFFF"/>
                </a:solidFill>
                <a:latin typeface="Calibri" panose="020F0502020204030204" pitchFamily="34" charset="0"/>
              </a:rPr>
              <a:t>Fanpage</a:t>
            </a:r>
            <a:r>
              <a:rPr lang="en-US" sz="1400" b="1" dirty="0">
                <a:solidFill>
                  <a:srgbClr val="FFFFFF"/>
                </a:solidFill>
                <a:latin typeface="Calibri" panose="020F0502020204030204" pitchFamily="34" charset="0"/>
              </a:rPr>
              <a:t>: </a:t>
            </a:r>
            <a:r>
              <a:rPr lang="en-US" sz="1400" b="1" i="1" dirty="0" err="1">
                <a:solidFill>
                  <a:srgbClr val="FFFFFF"/>
                </a:solidFill>
                <a:latin typeface="Calibri" panose="020F0502020204030204" pitchFamily="34" charset="0"/>
              </a:rPr>
              <a:t>facebook.com</a:t>
            </a:r>
            <a:r>
              <a:rPr lang="en-US" sz="1400" b="1" i="1" dirty="0">
                <a:solidFill>
                  <a:srgbClr val="FFFFFF"/>
                </a:solidFill>
                <a:latin typeface="Calibri" panose="020F0502020204030204" pitchFamily="34" charset="0"/>
              </a:rPr>
              <a:t>/</a:t>
            </a:r>
            <a:r>
              <a:rPr lang="en-US" sz="1400" b="1" i="1" dirty="0" err="1">
                <a:solidFill>
                  <a:srgbClr val="FFFFFF"/>
                </a:solidFill>
                <a:latin typeface="Calibri" panose="020F0502020204030204" pitchFamily="34" charset="0"/>
              </a:rPr>
              <a:t>tienganhglobalsuccess.vn</a:t>
            </a:r>
            <a:r>
              <a:rPr lang="en-US" sz="1400" b="1" i="1" dirty="0" smtClean="0">
                <a:solidFill>
                  <a:srgbClr val="FFFFFF"/>
                </a:solidFill>
                <a:latin typeface="Calibri" panose="020F0502020204030204" pitchFamily="34" charset="0"/>
              </a:rPr>
              <a:t>/</a:t>
            </a:r>
            <a:endParaRPr lang="en-US" sz="1400" dirty="0">
              <a:latin typeface="+mn-lt"/>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7" y="2760116"/>
            <a:ext cx="6559291" cy="739240"/>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LOOKING BACK AND PROJECT</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8</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a:solidFill>
                  <a:schemeClr val="bg1"/>
                </a:solidFill>
                <a:latin typeface="UTM Facebook K&amp;T" pitchFamily="18" charset="0"/>
                <a:cs typeface="Arial" panose="020B0604020202020204" pitchFamily="34" charset="0"/>
              </a:rPr>
              <a:t>Preserving our heritage</a:t>
            </a:r>
            <a:endParaRPr lang="en-US" sz="4800" dirty="0">
              <a:solidFill>
                <a:schemeClr val="bg1"/>
              </a:solidFill>
              <a:latin typeface="UTM Facebook K&amp;T" pitchFamily="18" charset="0"/>
              <a:cs typeface="Arial" panose="020B0604020202020204" pitchFamily="34" charset="0"/>
            </a:endParaRP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444987"/>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299" y="2766539"/>
            <a:ext cx="23276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LOOKING BACK</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395771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PROJECT</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49214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Who </a:t>
            </a:r>
            <a:r>
              <a:rPr lang="en-US" sz="2000" dirty="0">
                <a:solidFill>
                  <a:schemeClr val="tx1"/>
                </a:solidFill>
              </a:rPr>
              <a:t>is faster?</a:t>
            </a:r>
            <a:endParaRPr lang="en-GB" sz="2000" dirty="0">
              <a:solidFill>
                <a:schemeClr val="tx1"/>
              </a:solidFill>
            </a:endParaRPr>
          </a:p>
        </p:txBody>
      </p:sp>
      <p:sp>
        <p:nvSpPr>
          <p:cNvPr id="26" name="Rectangle 25"/>
          <p:cNvSpPr/>
          <p:nvPr/>
        </p:nvSpPr>
        <p:spPr>
          <a:xfrm>
            <a:off x="6007694" y="2592731"/>
            <a:ext cx="4879384" cy="10854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rPr>
              <a:t>Pronunciation</a:t>
            </a:r>
            <a:r>
              <a:rPr lang="en-US" sz="2000" dirty="0">
                <a:solidFill>
                  <a:schemeClr val="tx1"/>
                </a:solidFill>
              </a:rPr>
              <a:t>: Intonation</a:t>
            </a:r>
          </a:p>
          <a:p>
            <a:pPr marL="342900" indent="-342900">
              <a:buFont typeface="Arial" panose="020B0604020202020204" pitchFamily="34" charset="0"/>
              <a:buChar char="•"/>
            </a:pPr>
            <a:r>
              <a:rPr lang="en-GB" sz="2000" dirty="0" smtClean="0">
                <a:solidFill>
                  <a:schemeClr val="tx1"/>
                </a:solidFill>
              </a:rPr>
              <a:t>Vocabulary</a:t>
            </a:r>
            <a:r>
              <a:rPr lang="en-GB" sz="2000" dirty="0">
                <a:solidFill>
                  <a:schemeClr val="tx1"/>
                </a:solidFill>
              </a:rPr>
              <a:t>: Preserving heritage</a:t>
            </a:r>
          </a:p>
          <a:p>
            <a:pPr marL="342900" indent="-342900">
              <a:buFont typeface="Arial" panose="020B0604020202020204" pitchFamily="34" charset="0"/>
              <a:buChar char="•"/>
            </a:pPr>
            <a:r>
              <a:rPr lang="en-GB" sz="2000" dirty="0" smtClean="0">
                <a:solidFill>
                  <a:schemeClr val="tx1"/>
                </a:solidFill>
              </a:rPr>
              <a:t>Grammar</a:t>
            </a:r>
            <a:r>
              <a:rPr lang="en-GB" sz="2000" dirty="0">
                <a:solidFill>
                  <a:schemeClr val="tx1"/>
                </a:solidFill>
              </a:rPr>
              <a:t>: To-infinitive clauses</a:t>
            </a:r>
          </a:p>
        </p:txBody>
      </p:sp>
      <p:sp>
        <p:nvSpPr>
          <p:cNvPr id="27" name="Rectangle 26"/>
          <p:cNvSpPr/>
          <p:nvPr/>
        </p:nvSpPr>
        <p:spPr>
          <a:xfrm>
            <a:off x="6007694" y="3916879"/>
            <a:ext cx="4879385" cy="102843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Presentation</a:t>
            </a:r>
            <a:r>
              <a:rPr lang="en-US" sz="2000" dirty="0">
                <a:solidFill>
                  <a:schemeClr val="tx1"/>
                </a:solidFill>
              </a:rPr>
              <a:t>: How can we preserve our heritage?</a:t>
            </a:r>
          </a:p>
        </p:txBody>
      </p:sp>
      <p:cxnSp>
        <p:nvCxnSpPr>
          <p:cNvPr id="28" name="Curved Connector 27"/>
          <p:cNvCxnSpPr>
            <a:stCxn id="22" idx="3"/>
            <a:endCxn id="23" idx="0"/>
          </p:cNvCxnSpPr>
          <p:nvPr/>
        </p:nvCxnSpPr>
        <p:spPr>
          <a:xfrm>
            <a:off x="3331669" y="1772689"/>
            <a:ext cx="898447" cy="993850"/>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3" y="3094240"/>
            <a:ext cx="709996"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3066299" y="5429235"/>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69" y="4312817"/>
            <a:ext cx="826130" cy="1116418"/>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4" y="5364035"/>
            <a:ext cx="4879382" cy="7602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rPr>
              <a:t>Wrap-up</a:t>
            </a:r>
          </a:p>
          <a:p>
            <a:pPr marL="342900" indent="-342900">
              <a:buFont typeface="Arial" panose="020B0604020202020204" pitchFamily="34" charset="0"/>
              <a:buChar char="•"/>
            </a:pPr>
            <a:r>
              <a:rPr lang="en-US" sz="2000" dirty="0" smtClean="0">
                <a:solidFill>
                  <a:schemeClr val="tx1"/>
                </a:solidFill>
              </a:rPr>
              <a:t>Homework</a:t>
            </a:r>
            <a:endParaRPr lang="en-US" sz="2000" dirty="0">
              <a:solidFill>
                <a:schemeClr val="tx1"/>
              </a:solidFill>
            </a:endParaRPr>
          </a:p>
        </p:txBody>
      </p:sp>
      <p:sp>
        <p:nvSpPr>
          <p:cNvPr id="44" name="Rectangle 43"/>
          <p:cNvSpPr/>
          <p:nvPr/>
        </p:nvSpPr>
        <p:spPr>
          <a:xfrm>
            <a:off x="5393932" y="359491"/>
            <a:ext cx="4879382"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LOOKING BACK AND PROJECT</a:t>
            </a:r>
            <a:endParaRPr lang="en-US" sz="2400" dirty="0">
              <a:latin typeface="UTM Facebook K&amp;T" panose="02040603050506020204" pitchFamily="18" charset="0"/>
            </a:endParaRPr>
          </a:p>
        </p:txBody>
      </p:sp>
      <p:sp>
        <p:nvSpPr>
          <p:cNvPr id="46" name="Rectangle 45"/>
          <p:cNvSpPr/>
          <p:nvPr/>
        </p:nvSpPr>
        <p:spPr>
          <a:xfrm>
            <a:off x="3214095" y="355733"/>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8</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93567" y="2230651"/>
            <a:ext cx="10004865" cy="4120328"/>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4000" dirty="0"/>
              <a:t>- </a:t>
            </a:r>
            <a:r>
              <a:rPr lang="en-US" sz="4000" dirty="0" err="1"/>
              <a:t>Ss</a:t>
            </a:r>
            <a:r>
              <a:rPr lang="en-US" sz="4000" dirty="0"/>
              <a:t> work in group of four.</a:t>
            </a:r>
          </a:p>
          <a:p>
            <a:r>
              <a:rPr lang="en-US" sz="4000" dirty="0"/>
              <a:t>- Teacher gives each group a </a:t>
            </a:r>
            <a:r>
              <a:rPr lang="en-US" sz="4000" dirty="0" smtClean="0"/>
              <a:t>worksheet</a:t>
            </a:r>
            <a:endParaRPr lang="en-US" sz="4000" dirty="0"/>
          </a:p>
          <a:p>
            <a:r>
              <a:rPr lang="en-US" sz="4000" dirty="0"/>
              <a:t>- </a:t>
            </a:r>
            <a:r>
              <a:rPr lang="en-US" sz="4000" dirty="0" err="1"/>
              <a:t>Ss</a:t>
            </a:r>
            <a:r>
              <a:rPr lang="en-US" sz="4000" dirty="0"/>
              <a:t> read and match the paragraphs with appropriate headings.</a:t>
            </a:r>
          </a:p>
          <a:p>
            <a:r>
              <a:rPr lang="en-US" sz="4000" dirty="0"/>
              <a:t>- The first team which completes correctly is the winner.</a:t>
            </a:r>
          </a:p>
        </p:txBody>
      </p:sp>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3548459" y="1177205"/>
            <a:ext cx="6606283" cy="769441"/>
          </a:xfrm>
          <a:prstGeom prst="rect">
            <a:avLst/>
          </a:prstGeom>
          <a:noFill/>
        </p:spPr>
        <p:txBody>
          <a:bodyPr wrap="square" rtlCol="0">
            <a:spAutoFit/>
          </a:bodyPr>
          <a:lstStyle/>
          <a:p>
            <a:r>
              <a:rPr lang="en-US" sz="4400" dirty="0">
                <a:solidFill>
                  <a:srgbClr val="002060"/>
                </a:solidFill>
                <a:latin typeface="Berlin Sans FB Demi" panose="020E0802020502020306" pitchFamily="34" charset="0"/>
              </a:rPr>
              <a:t>WHO IS FASTER?</a:t>
            </a:r>
            <a:endParaRPr lang="en-GB" sz="44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6880" y="2058070"/>
            <a:ext cx="11049889" cy="3970318"/>
          </a:xfrm>
          <a:prstGeom prst="rect">
            <a:avLst/>
          </a:prstGeom>
          <a:solidFill>
            <a:schemeClr val="accent6">
              <a:lumMod val="20000"/>
              <a:lumOff val="80000"/>
            </a:schemeClr>
          </a:solidFill>
        </p:spPr>
        <p:txBody>
          <a:bodyPr wrap="square">
            <a:spAutoFit/>
          </a:bodyPr>
          <a:lstStyle/>
          <a:p>
            <a:pPr algn="just"/>
            <a:r>
              <a:rPr lang="en-US" sz="3600" spc="35" dirty="0">
                <a:solidFill>
                  <a:srgbClr val="171E2C"/>
                </a:solidFill>
                <a:latin typeface="Arial" panose="020B0604020202020204" pitchFamily="34" charset="0"/>
                <a:ea typeface="Times New Roman" panose="02020603050405020304" pitchFamily="18" charset="0"/>
                <a:cs typeface="Arial" panose="020B0604020202020204" pitchFamily="34" charset="0"/>
              </a:rPr>
              <a:t>1. Gather fellow residents who care about preserving your community’s recent past places. Working together, you can research and nominate buildings for landmark designation; become your community’s advocate for the recent past and </a:t>
            </a:r>
            <a:r>
              <a:rPr lang="en-US" sz="3600" spc="35" dirty="0" smtClean="0">
                <a:solidFill>
                  <a:srgbClr val="171E2C"/>
                </a:solidFill>
                <a:latin typeface="Arial" panose="020B0604020202020204" pitchFamily="34" charset="0"/>
                <a:ea typeface="Times New Roman" panose="02020603050405020304" pitchFamily="18" charset="0"/>
                <a:cs typeface="Arial" panose="020B0604020202020204" pitchFamily="34" charset="0"/>
              </a:rPr>
              <a:t>Modern </a:t>
            </a:r>
            <a:r>
              <a:rPr lang="en-US" sz="3600" spc="35" dirty="0">
                <a:solidFill>
                  <a:srgbClr val="171E2C"/>
                </a:solidFill>
                <a:latin typeface="Arial" panose="020B0604020202020204" pitchFamily="34" charset="0"/>
                <a:ea typeface="Times New Roman" panose="02020603050405020304" pitchFamily="18" charset="0"/>
                <a:cs typeface="Arial" panose="020B0604020202020204" pitchFamily="34" charset="0"/>
              </a:rPr>
              <a:t>design; create a website and maintain a discussion board.</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p:cNvSpPr/>
          <p:nvPr/>
        </p:nvSpPr>
        <p:spPr>
          <a:xfrm>
            <a:off x="2915242" y="714105"/>
            <a:ext cx="6673163" cy="9421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Form a </a:t>
            </a:r>
            <a:r>
              <a:rPr lang="en-US" sz="4800" b="1" dirty="0" smtClean="0"/>
              <a:t>volunteer group</a:t>
            </a:r>
            <a:endParaRPr lang="en-US" sz="4800" dirty="0"/>
          </a:p>
        </p:txBody>
      </p:sp>
    </p:spTree>
    <p:extLst>
      <p:ext uri="{BB962C8B-B14F-4D97-AF65-F5344CB8AC3E}">
        <p14:creationId xmlns:p14="http://schemas.microsoft.com/office/powerpoint/2010/main" val="37370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13666" y="2086237"/>
            <a:ext cx="11076316" cy="3970318"/>
          </a:xfrm>
          <a:prstGeom prst="rect">
            <a:avLst/>
          </a:prstGeom>
          <a:solidFill>
            <a:schemeClr val="accent6">
              <a:lumMod val="20000"/>
              <a:lumOff val="80000"/>
            </a:schemeClr>
          </a:solidFill>
        </p:spPr>
        <p:txBody>
          <a:bodyPr wrap="square">
            <a:spAutoFit/>
          </a:bodyPr>
          <a:lstStyle/>
          <a:p>
            <a:pPr algn="just"/>
            <a:r>
              <a:rPr lang="en-US" sz="3600" spc="35" dirty="0">
                <a:solidFill>
                  <a:srgbClr val="171E2C"/>
                </a:solidFill>
                <a:latin typeface="Arial" panose="020B0604020202020204" pitchFamily="34" charset="0"/>
                <a:ea typeface="Times New Roman" panose="02020603050405020304" pitchFamily="18" charset="0"/>
                <a:cs typeface="Arial" panose="020B0604020202020204" pitchFamily="34" charset="0"/>
              </a:rPr>
              <a:t>2. </a:t>
            </a:r>
            <a:r>
              <a:rPr lang="en-US" sz="3600" dirty="0">
                <a:latin typeface="Arial" panose="020B0604020202020204" pitchFamily="34" charset="0"/>
                <a:cs typeface="Arial" panose="020B0604020202020204" pitchFamily="34" charset="0"/>
              </a:rPr>
              <a:t>Tours are a tried-and-true method for building a community’s appreciation for its historic resources and significant architecture. Put together a bus tour that takes guests </a:t>
            </a:r>
            <a:r>
              <a:rPr lang="en-US" sz="3600">
                <a:latin typeface="Arial" panose="020B0604020202020204" pitchFamily="34" charset="0"/>
                <a:cs typeface="Arial" panose="020B0604020202020204" pitchFamily="34" charset="0"/>
              </a:rPr>
              <a:t>past </a:t>
            </a:r>
            <a:r>
              <a:rPr lang="en-US" sz="3600" smtClean="0">
                <a:latin typeface="Arial" panose="020B0604020202020204" pitchFamily="34" charset="0"/>
                <a:cs typeface="Arial" panose="020B0604020202020204" pitchFamily="34" charset="0"/>
              </a:rPr>
              <a:t>modern </a:t>
            </a:r>
            <a:r>
              <a:rPr lang="en-US" sz="3600" dirty="0">
                <a:latin typeface="Arial" panose="020B0604020202020204" pitchFamily="34" charset="0"/>
                <a:cs typeface="Arial" panose="020B0604020202020204" pitchFamily="34" charset="0"/>
              </a:rPr>
              <a:t>structures throughout the neighborhood. Create a self-guided driving tour accompanied by a booklet that visitors and residents can continue to use.</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Rounded Rectangle 15"/>
          <p:cNvSpPr/>
          <p:nvPr/>
        </p:nvSpPr>
        <p:spPr>
          <a:xfrm>
            <a:off x="3626777" y="863041"/>
            <a:ext cx="5250094" cy="6724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Offer tours</a:t>
            </a:r>
            <a:endParaRPr lang="en-US" sz="4800"/>
          </a:p>
        </p:txBody>
      </p:sp>
    </p:spTree>
    <p:extLst>
      <p:ext uri="{BB962C8B-B14F-4D97-AF65-F5344CB8AC3E}">
        <p14:creationId xmlns:p14="http://schemas.microsoft.com/office/powerpoint/2010/main" val="30389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859" y="1821662"/>
            <a:ext cx="11093570" cy="4524315"/>
          </a:xfrm>
          <a:prstGeom prst="rect">
            <a:avLst/>
          </a:prstGeom>
          <a:solidFill>
            <a:schemeClr val="accent6">
              <a:lumMod val="20000"/>
              <a:lumOff val="80000"/>
            </a:schemeClr>
          </a:solidFill>
        </p:spPr>
        <p:txBody>
          <a:bodyPr wrap="square">
            <a:spAutoFit/>
          </a:bodyPr>
          <a:lstStyle/>
          <a:p>
            <a:pPr algn="just"/>
            <a:r>
              <a:rPr lang="en-US" sz="3600" spc="35" dirty="0">
                <a:solidFill>
                  <a:srgbClr val="171E2C"/>
                </a:solidFill>
                <a:latin typeface="Arial" panose="020B0604020202020204" pitchFamily="34" charset="0"/>
                <a:ea typeface="Times New Roman" panose="02020603050405020304" pitchFamily="18" charset="0"/>
                <a:cs typeface="Arial" panose="020B0604020202020204" pitchFamily="34" charset="0"/>
              </a:rPr>
              <a:t>3. </a:t>
            </a:r>
            <a:r>
              <a:rPr lang="en-US" sz="3600" dirty="0">
                <a:latin typeface="Arial" panose="020B0604020202020204" pitchFamily="34" charset="0"/>
                <a:cs typeface="Arial" panose="020B0604020202020204" pitchFamily="34" charset="0"/>
              </a:rPr>
              <a:t>Special events encourage those interested in mid-century architecture to connect with like-minded people. These can include fundraising events; special exhibits (complete with opening night parties) that feature the architecture and modern heritage of your community; or a lecture series that features local historians, architects, or professors to speaking about the area’s modern architecture.</a:t>
            </a:r>
          </a:p>
        </p:txBody>
      </p:sp>
      <p:sp>
        <p:nvSpPr>
          <p:cNvPr id="6" name="Rounded Rectangle 5"/>
          <p:cNvSpPr/>
          <p:nvPr/>
        </p:nvSpPr>
        <p:spPr>
          <a:xfrm>
            <a:off x="3486638" y="646309"/>
            <a:ext cx="5466013" cy="8374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Host special events</a:t>
            </a:r>
            <a:endParaRPr lang="en-US" sz="4800"/>
          </a:p>
        </p:txBody>
      </p:sp>
    </p:spTree>
    <p:extLst>
      <p:ext uri="{BB962C8B-B14F-4D97-AF65-F5344CB8AC3E}">
        <p14:creationId xmlns:p14="http://schemas.microsoft.com/office/powerpoint/2010/main" val="4717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6082" y="1240888"/>
            <a:ext cx="11369616" cy="5324535"/>
          </a:xfrm>
          <a:prstGeom prst="rect">
            <a:avLst/>
          </a:prstGeom>
          <a:solidFill>
            <a:schemeClr val="accent6">
              <a:lumMod val="20000"/>
              <a:lumOff val="80000"/>
            </a:schemeClr>
          </a:solidFill>
        </p:spPr>
        <p:txBody>
          <a:bodyPr wrap="square">
            <a:spAutoFit/>
          </a:bodyPr>
          <a:lstStyle/>
          <a:p>
            <a:pPr algn="just"/>
            <a:r>
              <a:rPr lang="en-US" sz="3400" dirty="0">
                <a:latin typeface="Arial" panose="020B0604020202020204" pitchFamily="34" charset="0"/>
                <a:cs typeface="Arial" panose="020B0604020202020204" pitchFamily="34" charset="0"/>
              </a:rPr>
              <a:t>4. Workshops and seminars can be useful ways to educate specific audiences about buildings and cultural sites from the recent past. These classes can help teach participants the basics of historic preservation, give them an overview of the history of post-war architecture, offer tips on how to identify threats or problems, find appropriate replacement materials to keep mid-century homes looking true to their original architecture, and more. Contact a local preservation group for help or partnership opportunities.</a:t>
            </a:r>
          </a:p>
        </p:txBody>
      </p:sp>
      <p:sp>
        <p:nvSpPr>
          <p:cNvPr id="16" name="Rounded Rectangle 15"/>
          <p:cNvSpPr/>
          <p:nvPr/>
        </p:nvSpPr>
        <p:spPr>
          <a:xfrm>
            <a:off x="2565177" y="155276"/>
            <a:ext cx="7579487" cy="9475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Conduct community workshops</a:t>
            </a:r>
            <a:endParaRPr lang="en-US" sz="4000" dirty="0"/>
          </a:p>
        </p:txBody>
      </p:sp>
    </p:spTree>
    <p:extLst>
      <p:ext uri="{BB962C8B-B14F-4D97-AF65-F5344CB8AC3E}">
        <p14:creationId xmlns:p14="http://schemas.microsoft.com/office/powerpoint/2010/main" val="14210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375" y="123174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872881" y="1134334"/>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375487" y="1169559"/>
            <a:ext cx="10490529"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Listen and mark the intonation in the following sentences, using falling or level-rising intonation. </a:t>
            </a: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LOOKING BACK</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ectangle 2"/>
          <p:cNvSpPr/>
          <p:nvPr/>
        </p:nvSpPr>
        <p:spPr>
          <a:xfrm>
            <a:off x="599432" y="2311187"/>
            <a:ext cx="10993135" cy="3970318"/>
          </a:xfrm>
          <a:prstGeom prst="rect">
            <a:avLst/>
          </a:prstGeom>
          <a:noFill/>
        </p:spPr>
        <p:txBody>
          <a:bodyPr wrap="square">
            <a:spAutoFit/>
          </a:bodyPr>
          <a:lstStyle/>
          <a:p>
            <a:pPr marR="0" lvl="0">
              <a:spcBef>
                <a:spcPts val="0"/>
              </a:spcBef>
              <a:spcAft>
                <a:spcPts val="0"/>
              </a:spcAft>
            </a:pPr>
            <a:r>
              <a:rPr lang="en-US" sz="3600" dirty="0" smtClean="0">
                <a:ea typeface="Calibri" panose="020F0502020204030204" pitchFamily="34" charset="0"/>
                <a:cs typeface="Times New Roman" panose="02020603050405020304" pitchFamily="18" charset="0"/>
              </a:rPr>
              <a:t>1. The </a:t>
            </a:r>
            <a:r>
              <a:rPr lang="en-US" sz="3600" dirty="0">
                <a:ea typeface="Calibri" panose="020F0502020204030204" pitchFamily="34" charset="0"/>
                <a:cs typeface="Times New Roman" panose="02020603050405020304" pitchFamily="18" charset="0"/>
              </a:rPr>
              <a:t>trip to Hoi An Ancient Town was amazing .</a:t>
            </a:r>
          </a:p>
          <a:p>
            <a:pPr marR="0" lvl="0">
              <a:spcBef>
                <a:spcPts val="0"/>
              </a:spcBef>
              <a:spcAft>
                <a:spcPts val="0"/>
              </a:spcAft>
            </a:pPr>
            <a:r>
              <a:rPr lang="en-US" sz="3600" dirty="0" smtClean="0">
                <a:ea typeface="Calibri" panose="020F0502020204030204" pitchFamily="34" charset="0"/>
                <a:cs typeface="Times New Roman" panose="02020603050405020304" pitchFamily="18" charset="0"/>
              </a:rPr>
              <a:t>2. </a:t>
            </a:r>
            <a:r>
              <a:rPr lang="en-US" sz="3600" dirty="0">
                <a:ea typeface="Calibri" panose="020F0502020204030204" pitchFamily="34" charset="0"/>
                <a:cs typeface="Times New Roman" panose="02020603050405020304" pitchFamily="18" charset="0"/>
              </a:rPr>
              <a:t>T</a:t>
            </a:r>
            <a:r>
              <a:rPr lang="en-US" sz="3600" dirty="0" smtClean="0">
                <a:ea typeface="Calibri" panose="020F0502020204030204" pitchFamily="34" charset="0"/>
                <a:cs typeface="Times New Roman" panose="02020603050405020304" pitchFamily="18" charset="0"/>
              </a:rPr>
              <a:t>urn </a:t>
            </a:r>
            <a:r>
              <a:rPr lang="en-US" sz="3600" dirty="0">
                <a:ea typeface="Calibri" panose="020F0502020204030204" pitchFamily="34" charset="0"/>
                <a:cs typeface="Times New Roman" panose="02020603050405020304" pitchFamily="18" charset="0"/>
              </a:rPr>
              <a:t>off the </a:t>
            </a:r>
            <a:r>
              <a:rPr lang="en-US" sz="3600" dirty="0" smtClean="0">
                <a:ea typeface="Calibri" panose="020F0502020204030204" pitchFamily="34" charset="0"/>
                <a:cs typeface="Times New Roman" panose="02020603050405020304" pitchFamily="18" charset="0"/>
              </a:rPr>
              <a:t>air conditioner</a:t>
            </a:r>
            <a:r>
              <a:rPr lang="en-US" sz="3600" dirty="0">
                <a:ea typeface="Calibri" panose="020F0502020204030204" pitchFamily="34" charset="0"/>
                <a:cs typeface="Times New Roman" panose="02020603050405020304" pitchFamily="18" charset="0"/>
              </a:rPr>
              <a:t>.       </a:t>
            </a:r>
            <a:r>
              <a:rPr lang="en-US" sz="3600" dirty="0" smtClean="0">
                <a:ea typeface="Calibri" panose="020F0502020204030204" pitchFamily="34" charset="0"/>
                <a:cs typeface="Times New Roman" panose="02020603050405020304" pitchFamily="18" charset="0"/>
              </a:rPr>
              <a:t>  It </a:t>
            </a:r>
            <a:r>
              <a:rPr lang="en-US" sz="3600" dirty="0">
                <a:ea typeface="Calibri" panose="020F0502020204030204" pitchFamily="34" charset="0"/>
                <a:cs typeface="Times New Roman" panose="02020603050405020304" pitchFamily="18" charset="0"/>
              </a:rPr>
              <a:t>wastes too much </a:t>
            </a:r>
            <a:r>
              <a:rPr lang="en-US" sz="3600" dirty="0" smtClean="0">
                <a:ea typeface="Calibri" panose="020F0502020204030204" pitchFamily="34" charset="0"/>
                <a:cs typeface="Times New Roman" panose="02020603050405020304" pitchFamily="18" charset="0"/>
              </a:rPr>
              <a:t>electricity.</a:t>
            </a:r>
          </a:p>
          <a:p>
            <a:pPr marR="0" lvl="0">
              <a:spcBef>
                <a:spcPts val="0"/>
              </a:spcBef>
              <a:spcAft>
                <a:spcPts val="0"/>
              </a:spcAft>
            </a:pPr>
            <a:r>
              <a:rPr lang="en-US" sz="3600" dirty="0" smtClean="0">
                <a:ea typeface="Calibri" panose="020F0502020204030204" pitchFamily="34" charset="0"/>
                <a:cs typeface="Times New Roman" panose="02020603050405020304" pitchFamily="18" charset="0"/>
              </a:rPr>
              <a:t>3. A </a:t>
            </a:r>
            <a:r>
              <a:rPr lang="en-US" sz="3600" dirty="0">
                <a:ea typeface="Calibri" panose="020F0502020204030204" pitchFamily="34" charset="0"/>
                <a:cs typeface="Times New Roman" panose="02020603050405020304" pitchFamily="18" charset="0"/>
              </a:rPr>
              <a:t>boat tour is the best way to experience </a:t>
            </a:r>
            <a:r>
              <a:rPr lang="en-US" sz="3600" dirty="0" smtClean="0">
                <a:ea typeface="Calibri" panose="020F0502020204030204" pitchFamily="34" charset="0"/>
                <a:cs typeface="Times New Roman" panose="02020603050405020304" pitchFamily="18" charset="0"/>
              </a:rPr>
              <a:t>wildlife habitats</a:t>
            </a:r>
            <a:r>
              <a:rPr lang="en-US" sz="3600" dirty="0">
                <a:ea typeface="Calibri" panose="020F0502020204030204" pitchFamily="34" charset="0"/>
                <a:cs typeface="Times New Roman" panose="02020603050405020304" pitchFamily="18" charset="0"/>
              </a:rPr>
              <a:t>.</a:t>
            </a:r>
            <a:r>
              <a:rPr lang="en-US" sz="3600" dirty="0">
                <a:ea typeface="Calibri" panose="020F0502020204030204" pitchFamily="34" charset="0"/>
                <a:cs typeface="Segoe UI Symbol" panose="020B0502040204020203" pitchFamily="34" charset="0"/>
              </a:rPr>
              <a:t> </a:t>
            </a:r>
            <a:endParaRPr lang="en-US" sz="3600" dirty="0">
              <a:ea typeface="Calibri" panose="020F0502020204030204" pitchFamily="34" charset="0"/>
              <a:cs typeface="Times New Roman" panose="02020603050405020304" pitchFamily="18" charset="0"/>
            </a:endParaRPr>
          </a:p>
          <a:p>
            <a:r>
              <a:rPr lang="en-US" sz="3600" dirty="0">
                <a:ea typeface="Times New Roman" panose="02020603050405020304" pitchFamily="18" charset="0"/>
              </a:rPr>
              <a:t>4. In Ha Long Bay you can go  </a:t>
            </a:r>
            <a:r>
              <a:rPr lang="en-US" sz="3600" dirty="0" smtClean="0">
                <a:ea typeface="Times New Roman" panose="02020603050405020304" pitchFamily="18" charset="0"/>
              </a:rPr>
              <a:t>swimming        , diving        </a:t>
            </a:r>
            <a:r>
              <a:rPr lang="en-US" sz="3600" dirty="0" smtClean="0">
                <a:ea typeface="Times New Roman" panose="02020603050405020304" pitchFamily="18" charset="0"/>
                <a:cs typeface="Segoe UI Symbol" panose="020B0502040204020203" pitchFamily="34" charset="0"/>
              </a:rPr>
              <a:t> </a:t>
            </a:r>
            <a:r>
              <a:rPr lang="en-US" sz="3600" dirty="0">
                <a:ea typeface="Times New Roman" panose="02020603050405020304" pitchFamily="18" charset="0"/>
              </a:rPr>
              <a:t>and </a:t>
            </a:r>
            <a:r>
              <a:rPr lang="en-US" sz="3600" dirty="0" smtClean="0">
                <a:ea typeface="Times New Roman" panose="02020603050405020304" pitchFamily="18" charset="0"/>
              </a:rPr>
              <a:t>fishing</a:t>
            </a:r>
            <a:r>
              <a:rPr lang="en-US" sz="3600" dirty="0">
                <a:ea typeface="Times New Roman" panose="02020603050405020304" pitchFamily="18" charset="0"/>
              </a:rPr>
              <a:t>. </a:t>
            </a:r>
            <a:endParaRPr lang="en-US" sz="3600" dirty="0"/>
          </a:p>
        </p:txBody>
      </p:sp>
      <p:pic>
        <p:nvPicPr>
          <p:cNvPr id="5" name="Picture 4"/>
          <p:cNvPicPr>
            <a:picLocks noChangeAspect="1"/>
          </p:cNvPicPr>
          <p:nvPr/>
        </p:nvPicPr>
        <p:blipFill>
          <a:blip r:embed="rId4"/>
          <a:stretch>
            <a:fillRect/>
          </a:stretch>
        </p:blipFill>
        <p:spPr>
          <a:xfrm>
            <a:off x="9859474" y="2206464"/>
            <a:ext cx="787660" cy="659930"/>
          </a:xfrm>
          <a:prstGeom prst="rect">
            <a:avLst/>
          </a:prstGeom>
        </p:spPr>
      </p:pic>
      <p:pic>
        <p:nvPicPr>
          <p:cNvPr id="18" name="Picture 17"/>
          <p:cNvPicPr>
            <a:picLocks noChangeAspect="1"/>
          </p:cNvPicPr>
          <p:nvPr/>
        </p:nvPicPr>
        <p:blipFill>
          <a:blip r:embed="rId4"/>
          <a:stretch>
            <a:fillRect/>
          </a:stretch>
        </p:blipFill>
        <p:spPr>
          <a:xfrm>
            <a:off x="2669954" y="3368557"/>
            <a:ext cx="747070" cy="625923"/>
          </a:xfrm>
          <a:prstGeom prst="rect">
            <a:avLst/>
          </a:prstGeom>
        </p:spPr>
      </p:pic>
      <p:pic>
        <p:nvPicPr>
          <p:cNvPr id="19" name="Picture 18"/>
          <p:cNvPicPr>
            <a:picLocks noChangeAspect="1"/>
          </p:cNvPicPr>
          <p:nvPr/>
        </p:nvPicPr>
        <p:blipFill>
          <a:blip r:embed="rId4"/>
          <a:stretch>
            <a:fillRect/>
          </a:stretch>
        </p:blipFill>
        <p:spPr>
          <a:xfrm>
            <a:off x="6413011" y="2866394"/>
            <a:ext cx="729661" cy="611337"/>
          </a:xfrm>
          <a:prstGeom prst="rect">
            <a:avLst/>
          </a:prstGeom>
        </p:spPr>
      </p:pic>
      <p:pic>
        <p:nvPicPr>
          <p:cNvPr id="21" name="Picture 20"/>
          <p:cNvPicPr>
            <a:picLocks noChangeAspect="1"/>
          </p:cNvPicPr>
          <p:nvPr/>
        </p:nvPicPr>
        <p:blipFill>
          <a:blip r:embed="rId4"/>
          <a:stretch>
            <a:fillRect/>
          </a:stretch>
        </p:blipFill>
        <p:spPr>
          <a:xfrm>
            <a:off x="2441155" y="4541925"/>
            <a:ext cx="678565" cy="568527"/>
          </a:xfrm>
          <a:prstGeom prst="rect">
            <a:avLst/>
          </a:prstGeom>
        </p:spPr>
      </p:pic>
      <p:pic>
        <p:nvPicPr>
          <p:cNvPr id="22" name="Picture 21"/>
          <p:cNvPicPr>
            <a:picLocks noChangeAspect="1"/>
          </p:cNvPicPr>
          <p:nvPr/>
        </p:nvPicPr>
        <p:blipFill>
          <a:blip r:embed="rId4"/>
          <a:stretch>
            <a:fillRect/>
          </a:stretch>
        </p:blipFill>
        <p:spPr>
          <a:xfrm>
            <a:off x="3049462" y="5624063"/>
            <a:ext cx="735125" cy="615915"/>
          </a:xfrm>
          <a:prstGeom prst="rect">
            <a:avLst/>
          </a:prstGeom>
        </p:spPr>
      </p:pic>
      <p:pic>
        <p:nvPicPr>
          <p:cNvPr id="6" name="Picture 5"/>
          <p:cNvPicPr>
            <a:picLocks noChangeAspect="1"/>
          </p:cNvPicPr>
          <p:nvPr/>
        </p:nvPicPr>
        <p:blipFill>
          <a:blip r:embed="rId5"/>
          <a:stretch>
            <a:fillRect/>
          </a:stretch>
        </p:blipFill>
        <p:spPr>
          <a:xfrm>
            <a:off x="8178743" y="4929611"/>
            <a:ext cx="689212" cy="714738"/>
          </a:xfrm>
          <a:prstGeom prst="rect">
            <a:avLst/>
          </a:prstGeom>
        </p:spPr>
      </p:pic>
      <p:pic>
        <p:nvPicPr>
          <p:cNvPr id="7" name="Picture 6"/>
          <p:cNvPicPr>
            <a:picLocks noChangeAspect="1"/>
          </p:cNvPicPr>
          <p:nvPr/>
        </p:nvPicPr>
        <p:blipFill>
          <a:blip r:embed="rId5"/>
          <a:stretch>
            <a:fillRect/>
          </a:stretch>
        </p:blipFill>
        <p:spPr>
          <a:xfrm>
            <a:off x="10303220" y="4931047"/>
            <a:ext cx="687827" cy="713302"/>
          </a:xfrm>
          <a:prstGeom prst="rect">
            <a:avLst/>
          </a:prstGeom>
        </p:spPr>
      </p:pic>
      <p:pic>
        <p:nvPicPr>
          <p:cNvPr id="2" name="Track 50">
            <a:hlinkClick r:id="" action="ppaction://media"/>
            <a:extLst>
              <a:ext uri="{FF2B5EF4-FFF2-40B4-BE49-F238E27FC236}">
                <a16:creationId xmlns:a16="http://schemas.microsoft.com/office/drawing/2014/main" id="{A65ECABE-1C63-4422-8BB9-95A26BF9B3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25176" y="132461"/>
            <a:ext cx="643916" cy="643916"/>
          </a:xfrm>
          <a:prstGeom prst="rect">
            <a:avLst/>
          </a:prstGeom>
        </p:spPr>
      </p:pic>
    </p:spTree>
    <p:extLst>
      <p:ext uri="{BB962C8B-B14F-4D97-AF65-F5344CB8AC3E}">
        <p14:creationId xmlns:p14="http://schemas.microsoft.com/office/powerpoint/2010/main" val="29516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4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9049</TotalTime>
  <Words>684</Words>
  <PresentationFormat>Widescreen</PresentationFormat>
  <Paragraphs>88</Paragraphs>
  <Slides>17</Slides>
  <Notes>5</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Adobe Gothic Std B</vt:lpstr>
      <vt:lpstr>Montserrat Medium</vt:lpstr>
      <vt:lpstr>Arial</vt:lpstr>
      <vt:lpstr>Berlin Sans FB Demi</vt:lpstr>
      <vt:lpstr>Bookman Old Style</vt:lpstr>
      <vt:lpstr>Calibri</vt:lpstr>
      <vt:lpstr>Calibri Light</vt:lpstr>
      <vt:lpstr>Myriad Pro</vt:lpstr>
      <vt:lpstr>Segoe UI Symbol</vt:lpstr>
      <vt:lpstr>Symbol</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Website: hoclieu.vn Fanpage: facebook.com/tienganhglobalsuccess.vn/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2023-07-21T11:14:41Z</dcterms:modified>
</cp:coreProperties>
</file>