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80B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F21F49-57FA-4C75-B3EA-D849DFAAAC24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26C0E0-597F-4630-ABD4-7A6745C1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A87E-E034-4467-88A8-605DAD246877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5872-3C37-4A94-9E90-140F8F7C1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97C9-E6CD-458D-92C0-B5005BE1513B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F040-9962-494D-8EDD-371D227A1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7FCB-D8D7-4BEC-8316-79D06330073F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717C-1D1D-4091-A9F4-066BEC89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D89C-CED8-4023-ABBD-F9409DADA752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0FF3-88C2-4C74-9506-1AC0C2B2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D21-7F83-4084-8A64-A1792F4512A0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167A-31F7-4367-BB3D-CBCF80A5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1434-C650-46D3-8183-9C9C52629589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68D2-9C16-4C28-9A89-AB2DE2ED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20AB-A05D-408E-B7AF-CAACD0EBA072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3053-B610-4ADD-9AAF-C7BB036C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4CD7-BD45-40A1-AFC2-69602A1BD490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0AF8-4B2E-4489-B591-DED5C6B9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F81A-98F2-44F9-9E93-2B6A221A3AE5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B98-D1FE-4E5B-A580-C67C08C6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EC07-C725-4B21-B3C9-7E2A4A8BC114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BC19-7958-4449-ABF4-894AAE01D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F2AC-2C5F-462E-B61D-F228878F7EA1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026A-DA1F-4952-97E6-B0C39A3A4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E25F9-626C-4C9F-9C97-69D61F49DFA3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779EA-2915-4E5E-AA7E-66D6283D4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Microsoft_Excel_97-2003_Worksheet2.xls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Microsoft_Excel_97-2003_Worksheet3.xls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oleObject" Target="../embeddings/Microsoft_Excel_97-2003_Worksheet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2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1" name="Snip Single Corner Rectangle 26"/>
          <p:cNvSpPr/>
          <p:nvPr/>
        </p:nvSpPr>
        <p:spPr>
          <a:xfrm flipV="1">
            <a:off x="900113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90011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Pentagon 27"/>
          <p:cNvSpPr/>
          <p:nvPr/>
        </p:nvSpPr>
        <p:spPr>
          <a:xfrm rot="5400000" flipV="1">
            <a:off x="2686844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 rot="16200000" flipV="1">
            <a:off x="3254376" y="1593850"/>
            <a:ext cx="258762" cy="204787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971550" y="2095500"/>
            <a:ext cx="224155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981200" y="3548063"/>
            <a:ext cx="4986338" cy="552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Snip Single Corner Rectangle 26"/>
          <p:cNvSpPr/>
          <p:nvPr/>
        </p:nvSpPr>
        <p:spPr>
          <a:xfrm flipH="1" flipV="1">
            <a:off x="4929188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0" name="Picture 345" descr="shadow_1_m"/>
          <p:cNvPicPr>
            <a:picLocks noChangeAspect="1" noChangeArrowheads="1"/>
          </p:cNvPicPr>
          <p:nvPr/>
        </p:nvPicPr>
        <p:blipFill>
          <a:blip r:embed="rId3"/>
          <a:srcRect r="61411"/>
          <a:stretch>
            <a:fillRect/>
          </a:stretch>
        </p:blipFill>
        <p:spPr bwMode="gray">
          <a:xfrm>
            <a:off x="817086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Pentagon 27"/>
          <p:cNvSpPr/>
          <p:nvPr/>
        </p:nvSpPr>
        <p:spPr>
          <a:xfrm rot="16200000" flipH="1" flipV="1">
            <a:off x="4393407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Isosceles Triangle 113"/>
          <p:cNvSpPr/>
          <p:nvPr/>
        </p:nvSpPr>
        <p:spPr>
          <a:xfrm rot="5400000" flipH="1" flipV="1">
            <a:off x="5616576" y="1593850"/>
            <a:ext cx="258762" cy="20478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5916613" y="2095500"/>
            <a:ext cx="2236787" cy="0"/>
          </a:xfrm>
          <a:prstGeom prst="line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nip Single Corner Rectangle 26"/>
          <p:cNvSpPr/>
          <p:nvPr/>
        </p:nvSpPr>
        <p:spPr>
          <a:xfrm>
            <a:off x="900113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5" name="Picture 345" descr="shadow_1_m"/>
          <p:cNvPicPr>
            <a:picLocks noChangeAspect="1" noChangeArrowheads="1"/>
          </p:cNvPicPr>
          <p:nvPr/>
        </p:nvPicPr>
        <p:blipFill>
          <a:blip r:embed="rId4"/>
          <a:srcRect l="61411"/>
          <a:stretch>
            <a:fillRect/>
          </a:stretch>
        </p:blipFill>
        <p:spPr bwMode="gray">
          <a:xfrm>
            <a:off x="90011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Pentagon 27"/>
          <p:cNvSpPr/>
          <p:nvPr/>
        </p:nvSpPr>
        <p:spPr>
          <a:xfrm rot="16200000">
            <a:off x="2686844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Isosceles Triangle 119"/>
          <p:cNvSpPr/>
          <p:nvPr/>
        </p:nvSpPr>
        <p:spPr>
          <a:xfrm rot="5400000">
            <a:off x="3255169" y="5868194"/>
            <a:ext cx="257175" cy="204787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Snip Single Corner Rectangle 26"/>
          <p:cNvSpPr/>
          <p:nvPr/>
        </p:nvSpPr>
        <p:spPr>
          <a:xfrm flipH="1">
            <a:off x="4929188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9" name="Picture 345" descr="shadow_1_m"/>
          <p:cNvPicPr>
            <a:picLocks noChangeAspect="1" noChangeArrowheads="1"/>
          </p:cNvPicPr>
          <p:nvPr/>
        </p:nvPicPr>
        <p:blipFill>
          <a:blip r:embed="rId5"/>
          <a:srcRect l="61411"/>
          <a:stretch>
            <a:fillRect/>
          </a:stretch>
        </p:blipFill>
        <p:spPr bwMode="gray">
          <a:xfrm>
            <a:off x="817086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Pentagon 27"/>
          <p:cNvSpPr/>
          <p:nvPr/>
        </p:nvSpPr>
        <p:spPr>
          <a:xfrm rot="5400000" flipH="1">
            <a:off x="4393407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 rot="16200000" flipH="1">
            <a:off x="5617369" y="5868194"/>
            <a:ext cx="257175" cy="204787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42" name="Group 107"/>
          <p:cNvGrpSpPr>
            <a:grpSpLocks/>
          </p:cNvGrpSpPr>
          <p:nvPr/>
        </p:nvGrpSpPr>
        <p:grpSpPr bwMode="auto">
          <a:xfrm>
            <a:off x="2216150" y="4037013"/>
            <a:ext cx="831850" cy="153987"/>
            <a:chOff x="2122604" y="3966591"/>
            <a:chExt cx="595196" cy="109537"/>
          </a:xfrm>
        </p:grpSpPr>
        <p:sp>
          <p:nvSpPr>
            <p:cNvPr id="37" name="Oval 36"/>
            <p:cNvSpPr/>
            <p:nvPr/>
          </p:nvSpPr>
          <p:spPr>
            <a:xfrm>
              <a:off x="2122604" y="3966591"/>
              <a:ext cx="109044" cy="1095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2286169" y="3966591"/>
              <a:ext cx="109044" cy="109537"/>
            </a:xfrm>
            <a:prstGeom prst="ellipse">
              <a:avLst/>
            </a:prstGeom>
            <a:solidFill>
              <a:srgbClr val="8E8E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2445191" y="3966591"/>
              <a:ext cx="104500" cy="1095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608756" y="3966591"/>
              <a:ext cx="109044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38" name="Straight Connector 137"/>
          <p:cNvCxnSpPr/>
          <p:nvPr/>
        </p:nvCxnSpPr>
        <p:spPr>
          <a:xfrm>
            <a:off x="971550" y="5575300"/>
            <a:ext cx="2241550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5916613" y="5575300"/>
            <a:ext cx="2236787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"/>
          <p:cNvSpPr txBox="1">
            <a:spLocks noChangeArrowheads="1"/>
          </p:cNvSpPr>
          <p:nvPr/>
        </p:nvSpPr>
        <p:spPr bwMode="ltGray">
          <a:xfrm>
            <a:off x="2251075" y="3668713"/>
            <a:ext cx="457041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NỘI DUNG CHÍNH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46" name="Text Box 3"/>
          <p:cNvSpPr txBox="1">
            <a:spLocks noChangeArrowheads="1"/>
          </p:cNvSpPr>
          <p:nvPr/>
        </p:nvSpPr>
        <p:spPr bwMode="ltGray">
          <a:xfrm>
            <a:off x="990600" y="1401763"/>
            <a:ext cx="2255838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7" name="Text Box 3"/>
          <p:cNvSpPr txBox="1">
            <a:spLocks noChangeArrowheads="1"/>
          </p:cNvSpPr>
          <p:nvPr/>
        </p:nvSpPr>
        <p:spPr bwMode="ltGray">
          <a:xfrm>
            <a:off x="990600" y="5689600"/>
            <a:ext cx="2255838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8" name="Text Box 3"/>
          <p:cNvSpPr txBox="1">
            <a:spLocks noChangeArrowheads="1"/>
          </p:cNvSpPr>
          <p:nvPr/>
        </p:nvSpPr>
        <p:spPr bwMode="ltGray">
          <a:xfrm>
            <a:off x="5886450" y="1401763"/>
            <a:ext cx="2257425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9" name="Text Box 3"/>
          <p:cNvSpPr txBox="1">
            <a:spLocks noChangeArrowheads="1"/>
          </p:cNvSpPr>
          <p:nvPr/>
        </p:nvSpPr>
        <p:spPr bwMode="ltGray">
          <a:xfrm>
            <a:off x="5886450" y="5689600"/>
            <a:ext cx="2257425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50" name="TextBox 1"/>
          <p:cNvSpPr txBox="1">
            <a:spLocks noChangeArrowheads="1"/>
          </p:cNvSpPr>
          <p:nvPr/>
        </p:nvSpPr>
        <p:spPr bwMode="auto">
          <a:xfrm>
            <a:off x="3414713" y="2205038"/>
            <a:ext cx="557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600" b="1" u="sng">
                <a:solidFill>
                  <a:schemeClr val="accent2"/>
                </a:solidFill>
                <a:latin typeface="Arial" charset="0"/>
              </a:rPr>
              <a:t>01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0325" y="2205038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14713" y="4887913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0325" y="4887913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79"/>
          <p:cNvGrpSpPr>
            <a:grpSpLocks/>
          </p:cNvGrpSpPr>
          <p:nvPr/>
        </p:nvGrpSpPr>
        <p:grpSpPr bwMode="auto">
          <a:xfrm flipH="1">
            <a:off x="5151438" y="1155700"/>
            <a:ext cx="3306762" cy="2405063"/>
            <a:chOff x="899887" y="4473207"/>
            <a:chExt cx="3306312" cy="2405655"/>
          </a:xfrm>
        </p:grpSpPr>
        <p:sp>
          <p:nvSpPr>
            <p:cNvPr id="45" name="Snip Single Corner Rectangle 26"/>
            <p:cNvSpPr/>
            <p:nvPr/>
          </p:nvSpPr>
          <p:spPr>
            <a:xfrm>
              <a:off x="899887" y="5646659"/>
              <a:ext cx="3299963" cy="873340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9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>
              <a:off x="136440" y="605611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Pentagon 27"/>
            <p:cNvSpPr/>
            <p:nvPr/>
          </p:nvSpPr>
          <p:spPr>
            <a:xfrm rot="16200000">
              <a:off x="2685983" y="5002959"/>
              <a:ext cx="2049967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3254573" y="6026997"/>
              <a:ext cx="257238" cy="204759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71314" y="5733992"/>
              <a:ext cx="2241245" cy="0"/>
            </a:xfrm>
            <a:prstGeom prst="line">
              <a:avLst/>
            </a:prstGeom>
            <a:ln w="381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oup 80"/>
          <p:cNvGrpSpPr>
            <a:grpSpLocks/>
          </p:cNvGrpSpPr>
          <p:nvPr/>
        </p:nvGrpSpPr>
        <p:grpSpPr bwMode="auto">
          <a:xfrm>
            <a:off x="5151438" y="4068763"/>
            <a:ext cx="3306762" cy="2406650"/>
            <a:chOff x="4923289" y="4416057"/>
            <a:chExt cx="3306312" cy="2405655"/>
          </a:xfrm>
        </p:grpSpPr>
        <p:sp>
          <p:nvSpPr>
            <p:cNvPr id="57" name="Snip Single Corner Rectangle 26"/>
            <p:cNvSpPr/>
            <p:nvPr/>
          </p:nvSpPr>
          <p:spPr>
            <a:xfrm flipH="1">
              <a:off x="4929638" y="5590321"/>
              <a:ext cx="3299963" cy="872764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4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5400000" flipH="1">
              <a:off x="7406852" y="599896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Pentagon 27"/>
            <p:cNvSpPr/>
            <p:nvPr/>
          </p:nvSpPr>
          <p:spPr>
            <a:xfrm rot="5400000" flipH="1">
              <a:off x="4393421" y="4945925"/>
              <a:ext cx="2050202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 rot="16200000" flipH="1">
              <a:off x="5617761" y="5970342"/>
              <a:ext cx="257069" cy="204759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H="1">
              <a:off x="5916929" y="5677597"/>
              <a:ext cx="2236483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9" name="Group 104"/>
          <p:cNvGrpSpPr>
            <a:grpSpLocks/>
          </p:cNvGrpSpPr>
          <p:nvPr/>
        </p:nvGrpSpPr>
        <p:grpSpPr bwMode="auto">
          <a:xfrm>
            <a:off x="900113" y="1055688"/>
            <a:ext cx="3300412" cy="1465262"/>
            <a:chOff x="899886" y="870946"/>
            <a:chExt cx="3299963" cy="1586196"/>
          </a:xfrm>
        </p:grpSpPr>
        <p:sp>
          <p:nvSpPr>
            <p:cNvPr id="65" name="Rectangle 64"/>
            <p:cNvSpPr/>
            <p:nvPr/>
          </p:nvSpPr>
          <p:spPr>
            <a:xfrm>
              <a:off x="899886" y="1257613"/>
              <a:ext cx="3299963" cy="8059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1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1624639"/>
              <a:ext cx="1586195" cy="78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1619139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0" name="Group 103"/>
          <p:cNvGrpSpPr>
            <a:grpSpLocks/>
          </p:cNvGrpSpPr>
          <p:nvPr/>
        </p:nvGrpSpPr>
        <p:grpSpPr bwMode="auto">
          <a:xfrm>
            <a:off x="900113" y="2325688"/>
            <a:ext cx="3300412" cy="1465262"/>
            <a:chOff x="899885" y="2202229"/>
            <a:chExt cx="3299964" cy="1586196"/>
          </a:xfrm>
        </p:grpSpPr>
        <p:sp>
          <p:nvSpPr>
            <p:cNvPr id="83" name="Rectangle 82"/>
            <p:cNvSpPr/>
            <p:nvPr/>
          </p:nvSpPr>
          <p:spPr>
            <a:xfrm>
              <a:off x="899885" y="2588896"/>
              <a:ext cx="3299964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8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2955921"/>
              <a:ext cx="1586195" cy="78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2950422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1" name="Group 102"/>
          <p:cNvGrpSpPr>
            <a:grpSpLocks/>
          </p:cNvGrpSpPr>
          <p:nvPr/>
        </p:nvGrpSpPr>
        <p:grpSpPr bwMode="auto">
          <a:xfrm>
            <a:off x="900113" y="3600450"/>
            <a:ext cx="3300412" cy="1465263"/>
            <a:chOff x="899886" y="3534311"/>
            <a:chExt cx="3299963" cy="1586196"/>
          </a:xfrm>
        </p:grpSpPr>
        <p:sp>
          <p:nvSpPr>
            <p:cNvPr id="95" name="Rectangle 94"/>
            <p:cNvSpPr/>
            <p:nvPr/>
          </p:nvSpPr>
          <p:spPr>
            <a:xfrm>
              <a:off x="899886" y="3920979"/>
              <a:ext cx="3299963" cy="8059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5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4288003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4282504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2" name="Group 101"/>
          <p:cNvGrpSpPr>
            <a:grpSpLocks/>
          </p:cNvGrpSpPr>
          <p:nvPr/>
        </p:nvGrpSpPr>
        <p:grpSpPr bwMode="auto">
          <a:xfrm>
            <a:off x="900113" y="4935538"/>
            <a:ext cx="3300412" cy="1465262"/>
            <a:chOff x="899886" y="4865594"/>
            <a:chExt cx="3299963" cy="1586196"/>
          </a:xfrm>
        </p:grpSpPr>
        <p:sp>
          <p:nvSpPr>
            <p:cNvPr id="99" name="Rectangle 98"/>
            <p:cNvSpPr/>
            <p:nvPr/>
          </p:nvSpPr>
          <p:spPr>
            <a:xfrm>
              <a:off x="899886" y="5252261"/>
              <a:ext cx="3299963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2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5619286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5613787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1176338" y="1433513"/>
            <a:ext cx="2754312" cy="706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4" name="Text Box 3"/>
          <p:cNvSpPr txBox="1">
            <a:spLocks noChangeArrowheads="1"/>
          </p:cNvSpPr>
          <p:nvPr/>
        </p:nvSpPr>
        <p:spPr bwMode="ltGray">
          <a:xfrm>
            <a:off x="1176338" y="268287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5" name="Text Box 3"/>
          <p:cNvSpPr txBox="1">
            <a:spLocks noChangeArrowheads="1"/>
          </p:cNvSpPr>
          <p:nvPr/>
        </p:nvSpPr>
        <p:spPr bwMode="ltGray">
          <a:xfrm>
            <a:off x="1176338" y="398462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6" name="Text Box 3"/>
          <p:cNvSpPr txBox="1">
            <a:spLocks noChangeArrowheads="1"/>
          </p:cNvSpPr>
          <p:nvPr/>
        </p:nvSpPr>
        <p:spPr bwMode="ltGray">
          <a:xfrm>
            <a:off x="1176338" y="5314950"/>
            <a:ext cx="275431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7" name="Text Box 3"/>
          <p:cNvSpPr txBox="1">
            <a:spLocks noChangeArrowheads="1"/>
          </p:cNvSpPr>
          <p:nvPr/>
        </p:nvSpPr>
        <p:spPr bwMode="ltGray">
          <a:xfrm>
            <a:off x="6034088" y="5459413"/>
            <a:ext cx="2257425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6158" name="Text Box 3"/>
          <p:cNvSpPr txBox="1">
            <a:spLocks noChangeArrowheads="1"/>
          </p:cNvSpPr>
          <p:nvPr/>
        </p:nvSpPr>
        <p:spPr bwMode="ltGray">
          <a:xfrm>
            <a:off x="6034088" y="2525713"/>
            <a:ext cx="22574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ltGray">
          <a:xfrm>
            <a:off x="5151438" y="167640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ltGray">
          <a:xfrm>
            <a:off x="5151438" y="46085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spect="1" noChangeArrowheads="1"/>
          </p:cNvSpPr>
          <p:nvPr/>
        </p:nvSpPr>
        <p:spPr bwMode="auto">
          <a:xfrm>
            <a:off x="762000" y="1649413"/>
            <a:ext cx="7696200" cy="4484687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rgbClr val="B2B2B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613"/>
          <p:cNvGraphicFramePr>
            <a:graphicFrameLocks noChangeAspect="1"/>
          </p:cNvGraphicFramePr>
          <p:nvPr/>
        </p:nvGraphicFramePr>
        <p:xfrm>
          <a:off x="1120775" y="2508250"/>
          <a:ext cx="40354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3" imgW="4035902" imgH="3395766" progId="Excel.Chart.8">
                  <p:embed/>
                </p:oleObj>
              </mc:Choice>
              <mc:Fallback>
                <p:oleObj r:id="rId3" imgW="4035902" imgH="3395766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508250"/>
                        <a:ext cx="4035425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Freeform 41"/>
          <p:cNvSpPr>
            <a:spLocks/>
          </p:cNvSpPr>
          <p:nvPr/>
        </p:nvSpPr>
        <p:spPr bwMode="gray">
          <a:xfrm rot="-360037">
            <a:off x="1935163" y="2611438"/>
            <a:ext cx="2185987" cy="1460500"/>
          </a:xfrm>
          <a:custGeom>
            <a:avLst/>
            <a:gdLst>
              <a:gd name="T0" fmla="*/ 782 w 867"/>
              <a:gd name="T1" fmla="*/ 0 h 689"/>
              <a:gd name="T2" fmla="*/ 625 w 867"/>
              <a:gd name="T3" fmla="*/ 115 h 689"/>
              <a:gd name="T4" fmla="*/ 692 w 867"/>
              <a:gd name="T5" fmla="*/ 138 h 689"/>
              <a:gd name="T6" fmla="*/ 509 w 867"/>
              <a:gd name="T7" fmla="*/ 426 h 689"/>
              <a:gd name="T8" fmla="*/ 0 w 867"/>
              <a:gd name="T9" fmla="*/ 689 h 689"/>
              <a:gd name="T10" fmla="*/ 529 w 867"/>
              <a:gd name="T11" fmla="*/ 484 h 689"/>
              <a:gd name="T12" fmla="*/ 790 w 867"/>
              <a:gd name="T13" fmla="*/ 173 h 689"/>
              <a:gd name="T14" fmla="*/ 867 w 867"/>
              <a:gd name="T15" fmla="*/ 203 h 689"/>
              <a:gd name="T16" fmla="*/ 782 w 867"/>
              <a:gd name="T17" fmla="*/ 0 h 6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" h="689">
                <a:moveTo>
                  <a:pt x="782" y="0"/>
                </a:moveTo>
                <a:lnTo>
                  <a:pt x="625" y="115"/>
                </a:lnTo>
                <a:lnTo>
                  <a:pt x="692" y="138"/>
                </a:lnTo>
                <a:cubicBezTo>
                  <a:pt x="657" y="248"/>
                  <a:pt x="579" y="368"/>
                  <a:pt x="509" y="426"/>
                </a:cubicBezTo>
                <a:cubicBezTo>
                  <a:pt x="438" y="486"/>
                  <a:pt x="241" y="606"/>
                  <a:pt x="0" y="689"/>
                </a:cubicBezTo>
                <a:cubicBezTo>
                  <a:pt x="201" y="632"/>
                  <a:pt x="395" y="577"/>
                  <a:pt x="529" y="484"/>
                </a:cubicBezTo>
                <a:cubicBezTo>
                  <a:pt x="662" y="390"/>
                  <a:pt x="735" y="290"/>
                  <a:pt x="790" y="173"/>
                </a:cubicBezTo>
                <a:lnTo>
                  <a:pt x="867" y="203"/>
                </a:lnTo>
                <a:cubicBezTo>
                  <a:pt x="811" y="82"/>
                  <a:pt x="782" y="0"/>
                  <a:pt x="782" y="0"/>
                </a:cubicBezTo>
                <a:close/>
              </a:path>
            </a:pathLst>
          </a:custGeom>
          <a:gradFill rotWithShape="1">
            <a:gsLst>
              <a:gs pos="0">
                <a:srgbClr val="DBB203"/>
              </a:gs>
              <a:gs pos="100000">
                <a:srgbClr val="F0DF9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325563" y="2066925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24000" y="1371600"/>
            <a:ext cx="6096000" cy="4857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6" name="Rectangle 32"/>
          <p:cNvSpPr>
            <a:spLocks noChangeArrowheads="1"/>
          </p:cNvSpPr>
          <p:nvPr/>
        </p:nvSpPr>
        <p:spPr bwMode="auto">
          <a:xfrm>
            <a:off x="2971800" y="1400175"/>
            <a:ext cx="339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Thêm tên biểu đồ tại đây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35468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18" name="Oval 17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81800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27" name="Oval 26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79" name="Group 39"/>
          <p:cNvGrpSpPr>
            <a:grpSpLocks/>
          </p:cNvGrpSpPr>
          <p:nvPr/>
        </p:nvGrpSpPr>
        <p:grpSpPr bwMode="auto">
          <a:xfrm>
            <a:off x="5767388" y="2395538"/>
            <a:ext cx="2003425" cy="3217862"/>
            <a:chOff x="5885517" y="2413362"/>
            <a:chExt cx="2003536" cy="3580563"/>
          </a:xfrm>
        </p:grpSpPr>
        <p:grpSp>
          <p:nvGrpSpPr>
            <p:cNvPr id="7189" name="Group 24"/>
            <p:cNvGrpSpPr>
              <a:grpSpLocks/>
            </p:cNvGrpSpPr>
            <p:nvPr/>
          </p:nvGrpSpPr>
          <p:grpSpPr bwMode="auto">
            <a:xfrm rot="5400000">
              <a:off x="6524244" y="1774635"/>
              <a:ext cx="726081" cy="2003536"/>
              <a:chOff x="6862166" y="2672766"/>
              <a:chExt cx="990601" cy="200353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62165" y="2674353"/>
                <a:ext cx="990496" cy="1443117"/>
              </a:xfrm>
              <a:prstGeom prst="rect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Pentagon 27"/>
              <p:cNvSpPr/>
              <p:nvPr/>
            </p:nvSpPr>
            <p:spPr>
              <a:xfrm rot="16200000" flipH="1" flipV="1">
                <a:off x="6396129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0" name="Group 30"/>
            <p:cNvGrpSpPr>
              <a:grpSpLocks/>
            </p:cNvGrpSpPr>
            <p:nvPr/>
          </p:nvGrpSpPr>
          <p:grpSpPr bwMode="auto">
            <a:xfrm rot="5400000">
              <a:off x="6524244" y="2751120"/>
              <a:ext cx="726081" cy="2003536"/>
              <a:chOff x="6862166" y="2672766"/>
              <a:chExt cx="990601" cy="200353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862647" y="2674353"/>
                <a:ext cx="990498" cy="1443117"/>
              </a:xfrm>
              <a:prstGeom prst="rect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Pentagon 27"/>
              <p:cNvSpPr/>
              <p:nvPr/>
            </p:nvSpPr>
            <p:spPr>
              <a:xfrm rot="16200000" flipH="1" flipV="1">
                <a:off x="639661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1" name="Group 33"/>
            <p:cNvGrpSpPr>
              <a:grpSpLocks/>
            </p:cNvGrpSpPr>
            <p:nvPr/>
          </p:nvGrpSpPr>
          <p:grpSpPr bwMode="auto">
            <a:xfrm rot="5400000">
              <a:off x="6524244" y="3652632"/>
              <a:ext cx="726081" cy="2003536"/>
              <a:chOff x="6862166" y="2672766"/>
              <a:chExt cx="990601" cy="200353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861786" y="2674353"/>
                <a:ext cx="990498" cy="1443117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Pentagon 27"/>
              <p:cNvSpPr/>
              <p:nvPr/>
            </p:nvSpPr>
            <p:spPr>
              <a:xfrm rot="16200000" flipH="1" flipV="1">
                <a:off x="639575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2" name="Group 36"/>
            <p:cNvGrpSpPr>
              <a:grpSpLocks/>
            </p:cNvGrpSpPr>
            <p:nvPr/>
          </p:nvGrpSpPr>
          <p:grpSpPr bwMode="auto">
            <a:xfrm rot="5400000">
              <a:off x="6524244" y="4629117"/>
              <a:ext cx="726081" cy="2003536"/>
              <a:chOff x="6862166" y="2672766"/>
              <a:chExt cx="990601" cy="200353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862270" y="2674353"/>
                <a:ext cx="990496" cy="1443117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" name="Pentagon 27"/>
              <p:cNvSpPr/>
              <p:nvPr/>
            </p:nvSpPr>
            <p:spPr>
              <a:xfrm rot="16200000" flipH="1" flipV="1">
                <a:off x="6396234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7180" name="Picture 345" descr="shadow_1_m"/>
          <p:cNvPicPr>
            <a:picLocks noChangeAspect="1" noChangeArrowheads="1"/>
          </p:cNvPicPr>
          <p:nvPr/>
        </p:nvPicPr>
        <p:blipFill>
          <a:blip r:embed="rId5"/>
          <a:srcRect r="61411"/>
          <a:stretch>
            <a:fillRect/>
          </a:stretch>
        </p:blipFill>
        <p:spPr bwMode="gray">
          <a:xfrm>
            <a:off x="7669213" y="1552575"/>
            <a:ext cx="103187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 Box 3"/>
          <p:cNvSpPr txBox="1">
            <a:spLocks noChangeArrowheads="1"/>
          </p:cNvSpPr>
          <p:nvPr/>
        </p:nvSpPr>
        <p:spPr bwMode="ltGray">
          <a:xfrm>
            <a:off x="6134100" y="2411413"/>
            <a:ext cx="914400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7182" name="Text Box 3"/>
          <p:cNvSpPr txBox="1">
            <a:spLocks noChangeArrowheads="1"/>
          </p:cNvSpPr>
          <p:nvPr/>
        </p:nvSpPr>
        <p:spPr bwMode="ltGray">
          <a:xfrm>
            <a:off x="6134100" y="3305175"/>
            <a:ext cx="914400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ltGray">
          <a:xfrm>
            <a:off x="6134100" y="412908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ltGray">
          <a:xfrm>
            <a:off x="6134100" y="500697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ltGray">
          <a:xfrm>
            <a:off x="7253288" y="2701925"/>
            <a:ext cx="469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01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ltGray">
          <a:xfrm>
            <a:off x="7253288" y="3587750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02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ltGray">
          <a:xfrm>
            <a:off x="7253288" y="438467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03</a:t>
            </a:r>
            <a:endParaRPr lang="en-US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ltGray">
          <a:xfrm>
            <a:off x="7253288" y="525462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04</a:t>
            </a:r>
            <a:endParaRPr lang="en-US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8195" name="Group 1"/>
          <p:cNvGrpSpPr>
            <a:grpSpLocks/>
          </p:cNvGrpSpPr>
          <p:nvPr/>
        </p:nvGrpSpPr>
        <p:grpSpPr bwMode="auto">
          <a:xfrm rot="-5400000">
            <a:off x="3425032" y="-2336007"/>
            <a:ext cx="2178050" cy="9504363"/>
            <a:chOff x="5875541" y="1552756"/>
            <a:chExt cx="2005533" cy="4848044"/>
          </a:xfrm>
        </p:grpSpPr>
        <p:grpSp>
          <p:nvGrpSpPr>
            <p:cNvPr id="8226" name="Group 39"/>
            <p:cNvGrpSpPr>
              <a:grpSpLocks/>
            </p:cNvGrpSpPr>
            <p:nvPr/>
          </p:nvGrpSpPr>
          <p:grpSpPr bwMode="auto">
            <a:xfrm>
              <a:off x="5875541" y="2395218"/>
              <a:ext cx="2003536" cy="3217523"/>
              <a:chOff x="5885517" y="2413362"/>
              <a:chExt cx="2003536" cy="3580563"/>
            </a:xfrm>
          </p:grpSpPr>
          <p:grpSp>
            <p:nvGrpSpPr>
              <p:cNvPr id="8228" name="Group 24"/>
              <p:cNvGrpSpPr>
                <a:grpSpLocks/>
              </p:cNvGrpSpPr>
              <p:nvPr/>
            </p:nvGrpSpPr>
            <p:grpSpPr bwMode="auto">
              <a:xfrm rot="5400000">
                <a:off x="6524244" y="1774635"/>
                <a:ext cx="726081" cy="2003536"/>
                <a:chOff x="6862166" y="2672766"/>
                <a:chExt cx="990601" cy="200353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6861694" y="2670769"/>
                  <a:ext cx="990913" cy="1442756"/>
                </a:xfrm>
                <a:prstGeom prst="rect">
                  <a:avLst/>
                </a:prstGeom>
                <a:solidFill>
                  <a:schemeClr val="accent4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Pentagon 27"/>
                <p:cNvSpPr/>
                <p:nvPr/>
              </p:nvSpPr>
              <p:spPr>
                <a:xfrm rot="16200000" flipH="1" flipV="1">
                  <a:off x="639531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29" name="Group 30"/>
              <p:cNvGrpSpPr>
                <a:grpSpLocks/>
              </p:cNvGrpSpPr>
              <p:nvPr/>
            </p:nvGrpSpPr>
            <p:grpSpPr bwMode="auto">
              <a:xfrm rot="5400000">
                <a:off x="6524244" y="2751120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6862157" y="2670769"/>
                  <a:ext cx="990913" cy="144275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" name="Pentagon 27"/>
                <p:cNvSpPr/>
                <p:nvPr/>
              </p:nvSpPr>
              <p:spPr>
                <a:xfrm rot="16200000" flipH="1" flipV="1">
                  <a:off x="639577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0" name="Group 33"/>
              <p:cNvGrpSpPr>
                <a:grpSpLocks/>
              </p:cNvGrpSpPr>
              <p:nvPr/>
            </p:nvGrpSpPr>
            <p:grpSpPr bwMode="auto">
              <a:xfrm rot="5400000">
                <a:off x="6524244" y="3652632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6861634" y="2670769"/>
                  <a:ext cx="990913" cy="1442756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Pentagon 27"/>
                <p:cNvSpPr/>
                <p:nvPr/>
              </p:nvSpPr>
              <p:spPr>
                <a:xfrm rot="16200000" flipH="1" flipV="1">
                  <a:off x="639525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1" name="Group 36"/>
              <p:cNvGrpSpPr>
                <a:grpSpLocks/>
              </p:cNvGrpSpPr>
              <p:nvPr/>
            </p:nvGrpSpPr>
            <p:grpSpPr bwMode="auto">
              <a:xfrm rot="5400000">
                <a:off x="6524244" y="4629117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6862096" y="2670769"/>
                  <a:ext cx="990913" cy="1442756"/>
                </a:xfrm>
                <a:prstGeom prst="rect">
                  <a:avLst/>
                </a:prstGeom>
                <a:solidFill>
                  <a:schemeClr val="accent5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Pentagon 27"/>
                <p:cNvSpPr/>
                <p:nvPr/>
              </p:nvSpPr>
              <p:spPr>
                <a:xfrm rot="16200000" flipH="1" flipV="1">
                  <a:off x="639571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8227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 flipH="1" flipV="1">
              <a:off x="5405117" y="3924842"/>
              <a:ext cx="4848044" cy="10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973138" y="3817938"/>
            <a:ext cx="3103562" cy="2735262"/>
            <a:chOff x="1417211" y="3791423"/>
            <a:chExt cx="3299964" cy="2735968"/>
          </a:xfrm>
        </p:grpSpPr>
        <p:grpSp>
          <p:nvGrpSpPr>
            <p:cNvPr id="8218" name="Group 40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2"/>
                  </a:gs>
                  <a:gs pos="0">
                    <a:schemeClr val="accent2">
                      <a:lumMod val="75000"/>
                    </a:schemeClr>
                  </a:gs>
                  <a:gs pos="80000">
                    <a:schemeClr val="accent2"/>
                  </a:gs>
                  <a:gs pos="50000">
                    <a:schemeClr val="accent2">
                      <a:lumMod val="80000"/>
                      <a:lumOff val="2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4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5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9" name="Group 44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3"/>
                  </a:gs>
                  <a:gs pos="0">
                    <a:schemeClr val="accent3">
                      <a:lumMod val="75000"/>
                    </a:schemeClr>
                  </a:gs>
                  <a:gs pos="80000">
                    <a:schemeClr val="accent3"/>
                  </a:gs>
                  <a:gs pos="50000">
                    <a:schemeClr val="accent3">
                      <a:lumMod val="80000"/>
                      <a:lumOff val="2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1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2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8197" name="Group 48"/>
          <p:cNvGrpSpPr>
            <a:grpSpLocks/>
          </p:cNvGrpSpPr>
          <p:nvPr/>
        </p:nvGrpSpPr>
        <p:grpSpPr bwMode="auto">
          <a:xfrm>
            <a:off x="5049838" y="3817938"/>
            <a:ext cx="3103562" cy="2735262"/>
            <a:chOff x="1417211" y="3791423"/>
            <a:chExt cx="3299964" cy="2735968"/>
          </a:xfrm>
        </p:grpSpPr>
        <p:grpSp>
          <p:nvGrpSpPr>
            <p:cNvPr id="8210" name="Group 49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5"/>
                  </a:gs>
                  <a:gs pos="0">
                    <a:schemeClr val="accent5">
                      <a:lumMod val="75000"/>
                    </a:schemeClr>
                  </a:gs>
                  <a:gs pos="80000">
                    <a:schemeClr val="accent5"/>
                  </a:gs>
                  <a:gs pos="50000">
                    <a:schemeClr val="accent5">
                      <a:lumMod val="80000"/>
                      <a:lumOff val="2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6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7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1" name="Group 50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4"/>
                  </a:gs>
                  <a:gs pos="0">
                    <a:schemeClr val="accent4">
                      <a:lumMod val="75000"/>
                    </a:schemeClr>
                  </a:gs>
                  <a:gs pos="80000">
                    <a:schemeClr val="accent4"/>
                  </a:gs>
                  <a:gs pos="50000">
                    <a:schemeClr val="accent4">
                      <a:lumMod val="80000"/>
                      <a:lumOff val="20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3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4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8" name="TextBox 57"/>
          <p:cNvSpPr txBox="1"/>
          <p:nvPr/>
        </p:nvSpPr>
        <p:spPr>
          <a:xfrm>
            <a:off x="378618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9073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80038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05650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  <p:sp>
        <p:nvSpPr>
          <p:cNvPr id="8202" name="Text Box 3"/>
          <p:cNvSpPr txBox="1">
            <a:spLocks noChangeArrowheads="1"/>
          </p:cNvSpPr>
          <p:nvPr/>
        </p:nvSpPr>
        <p:spPr bwMode="ltGray">
          <a:xfrm>
            <a:off x="1433513" y="2262188"/>
            <a:ext cx="1217612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8203" name="Text Box 3"/>
          <p:cNvSpPr txBox="1">
            <a:spLocks noChangeArrowheads="1"/>
          </p:cNvSpPr>
          <p:nvPr/>
        </p:nvSpPr>
        <p:spPr bwMode="ltGray">
          <a:xfrm>
            <a:off x="3154363" y="2378075"/>
            <a:ext cx="121920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ltGray">
          <a:xfrm>
            <a:off x="4756150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ltGray">
          <a:xfrm>
            <a:off x="6472238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8206" name="Text Box 3"/>
          <p:cNvSpPr txBox="1">
            <a:spLocks noChangeArrowheads="1"/>
          </p:cNvSpPr>
          <p:nvPr/>
        </p:nvSpPr>
        <p:spPr bwMode="ltGray">
          <a:xfrm>
            <a:off x="1176338" y="4210050"/>
            <a:ext cx="2754312" cy="706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PowerPoint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7" name="Text Box 3"/>
          <p:cNvSpPr txBox="1">
            <a:spLocks noChangeArrowheads="1"/>
          </p:cNvSpPr>
          <p:nvPr/>
        </p:nvSpPr>
        <p:spPr bwMode="ltGray">
          <a:xfrm>
            <a:off x="1176338" y="5462588"/>
            <a:ext cx="2754312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8" name="Text Box 3"/>
          <p:cNvSpPr txBox="1">
            <a:spLocks noChangeArrowheads="1"/>
          </p:cNvSpPr>
          <p:nvPr/>
        </p:nvSpPr>
        <p:spPr bwMode="ltGray">
          <a:xfrm>
            <a:off x="5216525" y="4210050"/>
            <a:ext cx="2754313" cy="706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9" name="Text Box 3"/>
          <p:cNvSpPr txBox="1">
            <a:spLocks noChangeArrowheads="1"/>
          </p:cNvSpPr>
          <p:nvPr/>
        </p:nvSpPr>
        <p:spPr bwMode="ltGray">
          <a:xfrm>
            <a:off x="5216525" y="5462588"/>
            <a:ext cx="2754313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70326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19" name="Object 613"/>
          <p:cNvGraphicFramePr>
            <a:graphicFrameLocks noChangeAspect="1"/>
          </p:cNvGraphicFramePr>
          <p:nvPr/>
        </p:nvGraphicFramePr>
        <p:xfrm>
          <a:off x="66198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r:id="rId3" imgW="3596952" imgH="2255715" progId="Excel.Chart.8">
                  <p:embed/>
                </p:oleObj>
              </mc:Choice>
              <mc:Fallback>
                <p:oleObj r:id="rId3" imgW="3596952" imgH="2255715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316706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70485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51911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0" name="AutoShape 2"/>
          <p:cNvSpPr>
            <a:spLocks noChangeAspect="1" noChangeArrowheads="1"/>
          </p:cNvSpPr>
          <p:nvPr/>
        </p:nvSpPr>
        <p:spPr bwMode="auto">
          <a:xfrm>
            <a:off x="70326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25" name="Object 613"/>
          <p:cNvGraphicFramePr>
            <a:graphicFrameLocks noChangeAspect="1"/>
          </p:cNvGraphicFramePr>
          <p:nvPr/>
        </p:nvGraphicFramePr>
        <p:xfrm>
          <a:off x="66198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5" imgW="3596952" imgH="2255715" progId="Excel.Chart.8">
                  <p:embed/>
                </p:oleObj>
              </mc:Choice>
              <mc:Fallback>
                <p:oleObj r:id="rId5" imgW="3596952" imgH="2255715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316706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70485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51911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5" name="AutoShape 2"/>
          <p:cNvSpPr>
            <a:spLocks noChangeAspect="1" noChangeArrowheads="1"/>
          </p:cNvSpPr>
          <p:nvPr/>
        </p:nvSpPr>
        <p:spPr bwMode="auto">
          <a:xfrm>
            <a:off x="492601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0" name="Object 613"/>
          <p:cNvGraphicFramePr>
            <a:graphicFrameLocks noChangeAspect="1"/>
          </p:cNvGraphicFramePr>
          <p:nvPr/>
        </p:nvGraphicFramePr>
        <p:xfrm>
          <a:off x="488473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7" imgW="3603048" imgH="2255715" progId="Excel.Chart.8">
                  <p:embed/>
                </p:oleObj>
              </mc:Choice>
              <mc:Fallback>
                <p:oleObj r:id="rId7" imgW="3603048" imgH="2255715" progId="Excel.Char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43"/>
          <p:cNvSpPr txBox="1">
            <a:spLocks noChangeArrowheads="1"/>
          </p:cNvSpPr>
          <p:nvPr/>
        </p:nvSpPr>
        <p:spPr bwMode="auto">
          <a:xfrm>
            <a:off x="738981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>
            <a:off x="492760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474186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60" name="AutoShape 2"/>
          <p:cNvSpPr>
            <a:spLocks noChangeAspect="1" noChangeArrowheads="1"/>
          </p:cNvSpPr>
          <p:nvPr/>
        </p:nvSpPr>
        <p:spPr bwMode="auto">
          <a:xfrm>
            <a:off x="492601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5" name="Object 613"/>
          <p:cNvGraphicFramePr>
            <a:graphicFrameLocks noChangeAspect="1"/>
          </p:cNvGraphicFramePr>
          <p:nvPr/>
        </p:nvGraphicFramePr>
        <p:xfrm>
          <a:off x="488473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9" imgW="3603048" imgH="2255715" progId="Excel.Chart.8">
                  <p:embed/>
                </p:oleObj>
              </mc:Choice>
              <mc:Fallback>
                <p:oleObj r:id="rId9" imgW="3603048" imgH="2255715" progId="Excel.Char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738981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>
            <a:off x="492760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8" name="Rectangle 32"/>
          <p:cNvSpPr>
            <a:spLocks noChangeArrowheads="1"/>
          </p:cNvSpPr>
          <p:nvPr/>
        </p:nvSpPr>
        <p:spPr bwMode="auto">
          <a:xfrm>
            <a:off x="474186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9239" name="TextBox 6"/>
          <p:cNvSpPr txBox="1">
            <a:spLocks noChangeArrowheads="1"/>
          </p:cNvSpPr>
          <p:nvPr/>
        </p:nvSpPr>
        <p:spPr bwMode="auto">
          <a:xfrm>
            <a:off x="2070100" y="3668713"/>
            <a:ext cx="5106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404040"/>
                </a:solidFill>
                <a:latin typeface="Arial" charset="0"/>
              </a:rPr>
              <a:t>Click 2 lần vào biểu đồ để thay đổi số liệu. Chọn Convert, chọn Edit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9">
      <a:dk1>
        <a:srgbClr val="000000"/>
      </a:dk1>
      <a:lt1>
        <a:srgbClr val="FFFFFF"/>
      </a:lt1>
      <a:dk2>
        <a:srgbClr val="174B8B"/>
      </a:dk2>
      <a:lt2>
        <a:srgbClr val="FFFF99"/>
      </a:lt2>
      <a:accent1>
        <a:srgbClr val="53C1E3"/>
      </a:accent1>
      <a:accent2>
        <a:srgbClr val="7789D7"/>
      </a:accent2>
      <a:accent3>
        <a:srgbClr val="DA8282"/>
      </a:accent3>
      <a:accent4>
        <a:srgbClr val="F5BB17"/>
      </a:accent4>
      <a:accent5>
        <a:srgbClr val="55CBAC"/>
      </a:accent5>
      <a:accent6>
        <a:srgbClr val="B7A96D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263</Words>
  <PresentationFormat>On-screen Show (4:3)</PresentationFormat>
  <Paragraphs>53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1_Office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2014-05-08T07:15:53Z</dcterms:created>
  <dcterms:modified xsi:type="dcterms:W3CDTF">2016-09-06T16:24:10Z</dcterms:modified>
</cp:coreProperties>
</file>