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theme/theme7.xml" ContentType="application/vnd.openxmlformats-officedocument.theme+xml"/>
  <Override PartName="/ppt/slideLayouts/slideLayout13.xml" ContentType="application/vnd.openxmlformats-officedocument.presentationml.slideLayout+xml"/>
  <Override PartName="/ppt/theme/theme8.xml" ContentType="application/vnd.openxmlformats-officedocument.theme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theme/theme11.xml" ContentType="application/vnd.openxmlformats-officedocument.theme+xml"/>
  <Override PartName="/ppt/slideLayouts/slideLayout17.xml" ContentType="application/vnd.openxmlformats-officedocument.presentationml.slideLayout+xml"/>
  <Override PartName="/ppt/theme/theme12.xml" ContentType="application/vnd.openxmlformats-officedocument.theme+xml"/>
  <Override PartName="/ppt/slideLayouts/slideLayout18.xml" ContentType="application/vnd.openxmlformats-officedocument.presentationml.slideLayout+xml"/>
  <Override PartName="/ppt/theme/theme13.xml" ContentType="application/vnd.openxmlformats-officedocument.theme+xml"/>
  <Override PartName="/ppt/slideLayouts/slideLayout19.xml" ContentType="application/vnd.openxmlformats-officedocument.presentationml.slideLayout+xml"/>
  <Override PartName="/ppt/theme/theme14.xml" ContentType="application/vnd.openxmlformats-officedocument.theme+xml"/>
  <Override PartName="/ppt/slideLayouts/slideLayout2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6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0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1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34.xml" ContentType="application/vnd.openxmlformats-officedocument.themeOverr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2" r:id="rId3"/>
    <p:sldMasterId id="2147483676" r:id="rId4"/>
    <p:sldMasterId id="2147483681" r:id="rId5"/>
    <p:sldMasterId id="2147483683" r:id="rId6"/>
    <p:sldMasterId id="2147483687" r:id="rId7"/>
    <p:sldMasterId id="2147483689" r:id="rId8"/>
    <p:sldMasterId id="2147483691" r:id="rId9"/>
    <p:sldMasterId id="2147483693" r:id="rId10"/>
    <p:sldMasterId id="2147483695" r:id="rId11"/>
    <p:sldMasterId id="2147483697" r:id="rId12"/>
    <p:sldMasterId id="2147483699" r:id="rId13"/>
    <p:sldMasterId id="2147483701" r:id="rId14"/>
    <p:sldMasterId id="2147483703" r:id="rId15"/>
  </p:sldMasterIdLst>
  <p:notesMasterIdLst>
    <p:notesMasterId r:id="rId60"/>
  </p:notesMasterIdLst>
  <p:sldIdLst>
    <p:sldId id="263" r:id="rId16"/>
    <p:sldId id="298" r:id="rId17"/>
    <p:sldId id="262" r:id="rId18"/>
    <p:sldId id="300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01" r:id="rId28"/>
    <p:sldId id="311" r:id="rId29"/>
    <p:sldId id="326" r:id="rId30"/>
    <p:sldId id="328" r:id="rId31"/>
    <p:sldId id="329" r:id="rId32"/>
    <p:sldId id="312" r:id="rId33"/>
    <p:sldId id="314" r:id="rId34"/>
    <p:sldId id="313" r:id="rId35"/>
    <p:sldId id="316" r:id="rId36"/>
    <p:sldId id="317" r:id="rId37"/>
    <p:sldId id="318" r:id="rId38"/>
    <p:sldId id="320" r:id="rId39"/>
    <p:sldId id="330" r:id="rId40"/>
    <p:sldId id="321" r:id="rId41"/>
    <p:sldId id="322" r:id="rId42"/>
    <p:sldId id="323" r:id="rId43"/>
    <p:sldId id="325" r:id="rId44"/>
    <p:sldId id="324" r:id="rId45"/>
    <p:sldId id="337" r:id="rId46"/>
    <p:sldId id="331" r:id="rId47"/>
    <p:sldId id="332" r:id="rId48"/>
    <p:sldId id="334" r:id="rId49"/>
    <p:sldId id="335" r:id="rId50"/>
    <p:sldId id="333" r:id="rId51"/>
    <p:sldId id="341" r:id="rId52"/>
    <p:sldId id="342" r:id="rId53"/>
    <p:sldId id="340" r:id="rId54"/>
    <p:sldId id="343" r:id="rId55"/>
    <p:sldId id="344" r:id="rId56"/>
    <p:sldId id="345" r:id="rId57"/>
    <p:sldId id="286" r:id="rId58"/>
    <p:sldId id="346" r:id="rId59"/>
  </p:sldIdLst>
  <p:sldSz cx="12192000" cy="6858000"/>
  <p:notesSz cx="7104063" cy="10234613"/>
  <p:custDataLst>
    <p:tags r:id="rId6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C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>
        <p:scale>
          <a:sx n="79" d="100"/>
          <a:sy n="79" d="100"/>
        </p:scale>
        <p:origin x="-258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22976-000F-4C73-8DB0-56FB6E8CD284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FD1E9-C923-4D12-AB06-242B1EB3C9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970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744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003785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29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00378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003785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003785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38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39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40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41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F2CFBE-1407-414C-AC03-95A5BCF50F7C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6842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44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82744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12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00378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13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14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FD1E9-C923-4D12-AB06-242B1EB3C9BB}" type="slidenum">
              <a:rPr lang="zh-CN" altLang="en-US" smtClean="0">
                <a:solidFill>
                  <a:prstClr val="black"/>
                </a:solidFill>
                <a:latin typeface="Calibri"/>
                <a:ea typeface="宋体"/>
              </a:rPr>
              <a:pPr/>
              <a:t>17</a:t>
            </a:fld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3923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9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13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2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7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61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7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7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pPr/>
              <a:t>2021/9/8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6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pPr/>
              <a:t>2021/9/8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3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srgbClr val="000000"/>
                </a:solidFill>
              </a:rPr>
              <a:pPr/>
              <a:t>2021/9/8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6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6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5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6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7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8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9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2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4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3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2021/9/8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3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668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475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6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00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66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11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-27940"/>
            <a:ext cx="12270740" cy="6913245"/>
          </a:xfrm>
          <a:prstGeom prst="rect">
            <a:avLst/>
          </a:prstGeom>
        </p:spPr>
      </p:pic>
      <p:pic>
        <p:nvPicPr>
          <p:cNvPr id="8" name="图片 7" descr="资源 10@4x3"/>
          <p:cNvPicPr>
            <a:picLocks noChangeAspect="1"/>
          </p:cNvPicPr>
          <p:nvPr/>
        </p:nvPicPr>
        <p:blipFill>
          <a:blip r:embed="rId6"/>
          <a:srcRect r="9121" b="5474"/>
          <a:stretch>
            <a:fillRect/>
          </a:stretch>
        </p:blipFill>
        <p:spPr>
          <a:xfrm>
            <a:off x="6497320" y="-8890"/>
            <a:ext cx="5694045" cy="6907530"/>
          </a:xfrm>
          <a:prstGeom prst="rect">
            <a:avLst/>
          </a:prstGeom>
        </p:spPr>
      </p:pic>
      <p:pic>
        <p:nvPicPr>
          <p:cNvPr id="9" name="图片 8" descr="资源 10@4x3"/>
          <p:cNvPicPr>
            <a:picLocks noChangeAspect="1"/>
          </p:cNvPicPr>
          <p:nvPr/>
        </p:nvPicPr>
        <p:blipFill>
          <a:blip r:embed="rId6"/>
          <a:srcRect b="5474"/>
          <a:stretch>
            <a:fillRect/>
          </a:stretch>
        </p:blipFill>
        <p:spPr>
          <a:xfrm>
            <a:off x="584835" y="-8890"/>
            <a:ext cx="6265545" cy="6907530"/>
          </a:xfrm>
          <a:prstGeom prst="rect">
            <a:avLst/>
          </a:prstGeom>
        </p:spPr>
      </p:pic>
      <p:pic>
        <p:nvPicPr>
          <p:cNvPr id="10" name="图片 9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73990" y="275590"/>
            <a:ext cx="11696700" cy="6191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资源 6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835" y="5991860"/>
            <a:ext cx="760730" cy="707390"/>
          </a:xfrm>
          <a:prstGeom prst="rect">
            <a:avLst/>
          </a:prstGeom>
        </p:spPr>
      </p:pic>
      <p:pic>
        <p:nvPicPr>
          <p:cNvPr id="14" name="图片 13" descr="资源 8@4x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13820" y="2526665"/>
            <a:ext cx="677545" cy="680720"/>
          </a:xfrm>
          <a:prstGeom prst="rect">
            <a:avLst/>
          </a:prstGeom>
        </p:spPr>
      </p:pic>
      <p:pic>
        <p:nvPicPr>
          <p:cNvPr id="15" name="图片 14" descr="资源 7@4x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43285" y="6042660"/>
            <a:ext cx="694055" cy="6565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4124" y="275356"/>
            <a:ext cx="457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AC6FF"/>
                </a:solidFill>
                <a:latin typeface="新蒂下午茶基本版" panose="03000600000000000000" charset="-122"/>
                <a:ea typeface="新蒂下午茶基本版" panose="03000600000000000000" charset="-122"/>
              </a:rPr>
              <a:t>请在此处输入标题（可在母版中修改）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66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0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11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10" y="-27940"/>
            <a:ext cx="12270740" cy="6913245"/>
          </a:xfrm>
          <a:prstGeom prst="rect">
            <a:avLst/>
          </a:prstGeom>
        </p:spPr>
      </p:pic>
      <p:pic>
        <p:nvPicPr>
          <p:cNvPr id="8" name="图片 7" descr="资源 10@4x3"/>
          <p:cNvPicPr>
            <a:picLocks noChangeAspect="1"/>
          </p:cNvPicPr>
          <p:nvPr/>
        </p:nvPicPr>
        <p:blipFill>
          <a:blip r:embed="rId7"/>
          <a:srcRect r="9121" b="5474"/>
          <a:stretch>
            <a:fillRect/>
          </a:stretch>
        </p:blipFill>
        <p:spPr>
          <a:xfrm>
            <a:off x="6497320" y="-8890"/>
            <a:ext cx="5694045" cy="6907530"/>
          </a:xfrm>
          <a:prstGeom prst="rect">
            <a:avLst/>
          </a:prstGeom>
        </p:spPr>
      </p:pic>
      <p:pic>
        <p:nvPicPr>
          <p:cNvPr id="9" name="图片 8" descr="资源 10@4x3"/>
          <p:cNvPicPr>
            <a:picLocks noChangeAspect="1"/>
          </p:cNvPicPr>
          <p:nvPr/>
        </p:nvPicPr>
        <p:blipFill>
          <a:blip r:embed="rId7"/>
          <a:srcRect b="5474"/>
          <a:stretch>
            <a:fillRect/>
          </a:stretch>
        </p:blipFill>
        <p:spPr>
          <a:xfrm>
            <a:off x="584835" y="-8890"/>
            <a:ext cx="6265545" cy="6907530"/>
          </a:xfrm>
          <a:prstGeom prst="rect">
            <a:avLst/>
          </a:prstGeom>
        </p:spPr>
      </p:pic>
      <p:pic>
        <p:nvPicPr>
          <p:cNvPr id="10" name="图片 9" descr="资源 9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73990" y="275590"/>
            <a:ext cx="11696700" cy="6191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2" name="图片 11" descr="资源 6@4x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835" y="5991860"/>
            <a:ext cx="760730" cy="707390"/>
          </a:xfrm>
          <a:prstGeom prst="rect">
            <a:avLst/>
          </a:prstGeom>
        </p:spPr>
      </p:pic>
      <p:pic>
        <p:nvPicPr>
          <p:cNvPr id="14" name="图片 13" descr="资源 8@4x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3820" y="2526665"/>
            <a:ext cx="677545" cy="680720"/>
          </a:xfrm>
          <a:prstGeom prst="rect">
            <a:avLst/>
          </a:prstGeom>
        </p:spPr>
      </p:pic>
      <p:pic>
        <p:nvPicPr>
          <p:cNvPr id="15" name="图片 14" descr="资源 7@4x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43285" y="6042660"/>
            <a:ext cx="694055" cy="65659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4124" y="275356"/>
            <a:ext cx="4572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7AC6FF"/>
                </a:solidFill>
                <a:latin typeface="新蒂下午茶基本版" panose="03000600000000000000" charset="-122"/>
                <a:ea typeface="新蒂下午茶基本版" panose="03000600000000000000" charset="-122"/>
              </a:rPr>
              <a:t>请在此处输入标题（可在母版中修改）</a:t>
            </a:r>
          </a:p>
        </p:txBody>
      </p:sp>
    </p:spTree>
    <p:extLst>
      <p:ext uri="{BB962C8B-B14F-4D97-AF65-F5344CB8AC3E}">
        <p14:creationId xmlns:p14="http://schemas.microsoft.com/office/powerpoint/2010/main" val="351165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3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9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8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2021/9/8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4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2.pn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2.png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4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44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12.png"/><Relationship Id="rId11" Type="http://schemas.openxmlformats.org/officeDocument/2006/relationships/image" Target="../media/image52.png"/><Relationship Id="rId5" Type="http://schemas.openxmlformats.org/officeDocument/2006/relationships/image" Target="../media/image8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11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310" y="-27940"/>
            <a:ext cx="12270740" cy="6913245"/>
          </a:xfrm>
          <a:prstGeom prst="rect">
            <a:avLst/>
          </a:prstGeom>
        </p:spPr>
      </p:pic>
      <p:pic>
        <p:nvPicPr>
          <p:cNvPr id="2" name="图片 1" descr="资源 10@4x3"/>
          <p:cNvPicPr>
            <a:picLocks noChangeAspect="1"/>
          </p:cNvPicPr>
          <p:nvPr/>
        </p:nvPicPr>
        <p:blipFill>
          <a:blip r:embed="rId5"/>
          <a:srcRect r="9121" b="5474"/>
          <a:stretch>
            <a:fillRect/>
          </a:stretch>
        </p:blipFill>
        <p:spPr>
          <a:xfrm>
            <a:off x="6573520" y="-8890"/>
            <a:ext cx="5694045" cy="6907530"/>
          </a:xfrm>
          <a:prstGeom prst="rect">
            <a:avLst/>
          </a:prstGeom>
        </p:spPr>
      </p:pic>
      <p:pic>
        <p:nvPicPr>
          <p:cNvPr id="6" name="图片 5" descr="资源 10@4x3"/>
          <p:cNvPicPr>
            <a:picLocks noChangeAspect="1"/>
          </p:cNvPicPr>
          <p:nvPr/>
        </p:nvPicPr>
        <p:blipFill>
          <a:blip r:embed="rId5"/>
          <a:srcRect b="5474"/>
          <a:stretch>
            <a:fillRect/>
          </a:stretch>
        </p:blipFill>
        <p:spPr>
          <a:xfrm>
            <a:off x="-856282" y="0"/>
            <a:ext cx="6265545" cy="6907530"/>
          </a:xfrm>
          <a:prstGeom prst="rect">
            <a:avLst/>
          </a:prstGeom>
        </p:spPr>
      </p:pic>
      <p:pic>
        <p:nvPicPr>
          <p:cNvPr id="12" name="图片 11" descr="资源 3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10" y="3639820"/>
            <a:ext cx="5080635" cy="2553970"/>
          </a:xfrm>
          <a:prstGeom prst="rect">
            <a:avLst/>
          </a:prstGeom>
        </p:spPr>
      </p:pic>
      <p:pic>
        <p:nvPicPr>
          <p:cNvPr id="15" name="图片 14" descr="资源 3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2055" y="3639820"/>
            <a:ext cx="5080635" cy="2553970"/>
          </a:xfrm>
          <a:prstGeom prst="rect">
            <a:avLst/>
          </a:prstGeom>
        </p:spPr>
      </p:pic>
      <p:pic>
        <p:nvPicPr>
          <p:cNvPr id="17" name="图片 16" descr="资源 3@4x3"/>
          <p:cNvPicPr>
            <a:picLocks noChangeAspect="1"/>
          </p:cNvPicPr>
          <p:nvPr/>
        </p:nvPicPr>
        <p:blipFill>
          <a:blip r:embed="rId6"/>
          <a:srcRect r="58868"/>
          <a:stretch>
            <a:fillRect/>
          </a:stretch>
        </p:blipFill>
        <p:spPr>
          <a:xfrm>
            <a:off x="10092690" y="3639820"/>
            <a:ext cx="2089785" cy="2553970"/>
          </a:xfrm>
          <a:prstGeom prst="rect">
            <a:avLst/>
          </a:prstGeom>
        </p:spPr>
      </p:pic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4" name="图片 13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3275" y="5876290"/>
            <a:ext cx="5950585" cy="10287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8" name="图片 7" descr="资源 1@4x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49910" y="647065"/>
            <a:ext cx="5253990" cy="5563235"/>
          </a:xfrm>
          <a:prstGeom prst="rect">
            <a:avLst/>
          </a:prstGeom>
        </p:spPr>
      </p:pic>
      <p:pic>
        <p:nvPicPr>
          <p:cNvPr id="3" name="图片 2" descr="资源 8@4x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2055" y="5067935"/>
            <a:ext cx="715645" cy="718820"/>
          </a:xfrm>
          <a:prstGeom prst="rect">
            <a:avLst/>
          </a:prstGeom>
        </p:spPr>
      </p:pic>
      <p:pic>
        <p:nvPicPr>
          <p:cNvPr id="4" name="图片 3" descr="资源 6@4x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4080" y="3639820"/>
            <a:ext cx="969645" cy="901065"/>
          </a:xfrm>
          <a:prstGeom prst="rect">
            <a:avLst/>
          </a:prstGeom>
        </p:spPr>
      </p:pic>
      <p:pic>
        <p:nvPicPr>
          <p:cNvPr id="9" name="图片 8" descr="资源 7@4x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0015" y="4540885"/>
            <a:ext cx="914400" cy="865505"/>
          </a:xfrm>
          <a:prstGeom prst="rect">
            <a:avLst/>
          </a:prstGeom>
        </p:spPr>
      </p:pic>
      <p:pic>
        <p:nvPicPr>
          <p:cNvPr id="10" name="图片 9" descr="资源 14@4x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7475" y="4019550"/>
            <a:ext cx="1990090" cy="1908175"/>
          </a:xfrm>
          <a:prstGeom prst="rect">
            <a:avLst/>
          </a:prstGeom>
        </p:spPr>
      </p:pic>
      <p:pic>
        <p:nvPicPr>
          <p:cNvPr id="21" name="图片 20" descr="资源 11133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7060" y="2741930"/>
            <a:ext cx="1857375" cy="17938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 flipH="1">
            <a:off x="3654492" y="1263571"/>
            <a:ext cx="83318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9600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ÔN</a:t>
            </a:r>
            <a:r>
              <a:rPr lang="en-US" altLang="zh-CN" sz="96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9600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TẬP</a:t>
            </a:r>
            <a:endParaRPr lang="zh-CN" altLang="en-US" sz="9600" dirty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新蒂下午茶基本版" panose="03000600000000000000" charset="-122"/>
              <a:cs typeface="Times New Roman" pitchFamily="18" charset="0"/>
              <a:sym typeface="+mn-lt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6085205" y="3228975"/>
            <a:ext cx="478028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GIÁO VIÊN:…..</a:t>
            </a:r>
            <a:endParaRPr lang="en-US" altLang="zh-CN" sz="3200" dirty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新蒂下午茶基本版" panose="03000600000000000000" charset="-122"/>
              <a:cs typeface="Times New Roman" pitchFamily="18" charset="0"/>
              <a:sym typeface="+mn-lt"/>
            </a:endParaRPr>
          </a:p>
        </p:txBody>
      </p:sp>
      <p:sp>
        <p:nvSpPr>
          <p:cNvPr id="24" name="TextBox 18"/>
          <p:cNvSpPr txBox="1"/>
          <p:nvPr/>
        </p:nvSpPr>
        <p:spPr>
          <a:xfrm>
            <a:off x="4183380" y="538549"/>
            <a:ext cx="2578367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dirty="0" err="1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Tiết</a:t>
            </a:r>
            <a:r>
              <a:rPr lang="en-US" altLang="zh-CN" sz="3600" dirty="0" smtClean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 12:</a:t>
            </a:r>
            <a:endParaRPr lang="en-US" altLang="zh-CN" sz="36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新蒂下午茶基本版" panose="03000600000000000000" charset="-122"/>
              <a:cs typeface="Times New Roman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39" y="1732548"/>
            <a:ext cx="6864350" cy="491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170110" y="228597"/>
            <a:ext cx="11717090" cy="3585413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 8: Điền từ còn thiếu vào câu ca dao sau:</a:t>
            </a:r>
          </a:p>
          <a:p>
            <a:pPr algn="just">
              <a:lnSpc>
                <a:spcPct val="150000"/>
              </a:lnSpc>
            </a:pPr>
            <a:r>
              <a:rPr lang="vi-VN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Đồng…cò bay thẳng cánh</a:t>
            </a:r>
          </a:p>
          <a:p>
            <a:pPr algn="just">
              <a:lnSpc>
                <a:spcPct val="150000"/>
              </a:lnSpc>
            </a:pPr>
            <a:r>
              <a:rPr lang="vi-VN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Nước…lấp lánh cá tôm</a:t>
            </a:r>
          </a:p>
          <a:p>
            <a:pPr algn="just">
              <a:lnSpc>
                <a:spcPct val="150000"/>
              </a:lnSpc>
            </a:pPr>
            <a:r>
              <a:rPr lang="vi-VN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Ai đi Châu Đốc, Nam Vang</a:t>
            </a:r>
          </a:p>
          <a:p>
            <a:pPr algn="just">
              <a:lnSpc>
                <a:spcPct val="150000"/>
              </a:lnSpc>
            </a:pPr>
            <a:r>
              <a:rPr lang="vi-VN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Ghé qua…bạt ngàn bông sen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1179094" y="4188119"/>
            <a:ext cx="5787191" cy="1671427"/>
          </a:xfrm>
          <a:prstGeom prst="flowChartAlternate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Đồng</a:t>
            </a:r>
            <a:r>
              <a:rPr lang="en-US" sz="3600" b="1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Tháp</a:t>
            </a: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607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39" y="1732548"/>
            <a:ext cx="6864350" cy="491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170110" y="300789"/>
            <a:ext cx="11717090" cy="2574759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200" b="1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10. </a:t>
            </a:r>
            <a:r>
              <a:rPr lang="vi-VN" sz="3200" b="1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Tên </a:t>
            </a:r>
            <a:r>
              <a:rPr lang="vi-VN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nghe nửa ruộng nửa rừng</a:t>
            </a:r>
          </a:p>
          <a:p>
            <a:pPr algn="just">
              <a:lnSpc>
                <a:spcPct val="150000"/>
              </a:lnSpc>
            </a:pPr>
            <a:r>
              <a:rPr lang="en-US" sz="3200" b="1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		</a:t>
            </a:r>
            <a:r>
              <a:rPr lang="vi-VN" sz="3200" b="1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Đố </a:t>
            </a:r>
            <a:r>
              <a:rPr lang="vi-VN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ai ai trải ai từng đáp </a:t>
            </a:r>
            <a:r>
              <a:rPr lang="vi-VN" sz="3200" b="1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đi</a:t>
            </a:r>
            <a:r>
              <a:rPr lang="en-US" sz="3200" b="1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.</a:t>
            </a:r>
            <a:endParaRPr lang="vi-VN" sz="3200" b="1" i="1" kern="100" dirty="0">
              <a:solidFill>
                <a:srgbClr val="000000"/>
              </a:solidFill>
              <a:latin typeface="Times New Roman"/>
              <a:ea typeface="SimSun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vi-VN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Đó là tỉnh gì?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1179094" y="4188119"/>
            <a:ext cx="5787191" cy="1671427"/>
          </a:xfrm>
          <a:prstGeom prst="flowChartAlternate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Lâm</a:t>
            </a:r>
            <a:r>
              <a:rPr lang="en-US" sz="3600" b="1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Đồng</a:t>
            </a:r>
            <a:endParaRPr lang="en-US" sz="28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982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11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310" y="-27940"/>
            <a:ext cx="12270740" cy="6913245"/>
          </a:xfrm>
          <a:prstGeom prst="rect">
            <a:avLst/>
          </a:prstGeom>
        </p:spPr>
      </p:pic>
      <p:pic>
        <p:nvPicPr>
          <p:cNvPr id="2" name="图片 1" descr="资源 10@4x3"/>
          <p:cNvPicPr>
            <a:picLocks noChangeAspect="1"/>
          </p:cNvPicPr>
          <p:nvPr/>
        </p:nvPicPr>
        <p:blipFill>
          <a:blip r:embed="rId5"/>
          <a:srcRect r="9121" b="5474"/>
          <a:stretch>
            <a:fillRect/>
          </a:stretch>
        </p:blipFill>
        <p:spPr>
          <a:xfrm>
            <a:off x="6497320" y="-8890"/>
            <a:ext cx="5694045" cy="6907530"/>
          </a:xfrm>
          <a:prstGeom prst="rect">
            <a:avLst/>
          </a:prstGeom>
        </p:spPr>
      </p:pic>
      <p:pic>
        <p:nvPicPr>
          <p:cNvPr id="6" name="图片 5" descr="资源 10@4x3"/>
          <p:cNvPicPr>
            <a:picLocks noChangeAspect="1"/>
          </p:cNvPicPr>
          <p:nvPr/>
        </p:nvPicPr>
        <p:blipFill>
          <a:blip r:embed="rId5"/>
          <a:srcRect b="5474"/>
          <a:stretch>
            <a:fillRect/>
          </a:stretch>
        </p:blipFill>
        <p:spPr>
          <a:xfrm>
            <a:off x="584835" y="-8890"/>
            <a:ext cx="6265545" cy="6907530"/>
          </a:xfrm>
          <a:prstGeom prst="rect">
            <a:avLst/>
          </a:prstGeom>
        </p:spPr>
      </p:pic>
      <p:pic>
        <p:nvPicPr>
          <p:cNvPr id="15" name="图片 14" descr="资源 3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10" y="882650"/>
            <a:ext cx="10194925" cy="5125085"/>
          </a:xfrm>
          <a:prstGeom prst="rect">
            <a:avLst/>
          </a:prstGeom>
        </p:spPr>
      </p:pic>
      <p:pic>
        <p:nvPicPr>
          <p:cNvPr id="17" name="图片 16" descr="资源 3@4x3"/>
          <p:cNvPicPr>
            <a:picLocks noChangeAspect="1"/>
          </p:cNvPicPr>
          <p:nvPr/>
        </p:nvPicPr>
        <p:blipFill>
          <a:blip r:embed="rId6"/>
          <a:srcRect r="78424"/>
          <a:stretch>
            <a:fillRect/>
          </a:stretch>
        </p:blipFill>
        <p:spPr>
          <a:xfrm>
            <a:off x="10092690" y="1296670"/>
            <a:ext cx="2101850" cy="4897120"/>
          </a:xfrm>
          <a:prstGeom prst="rect">
            <a:avLst/>
          </a:prstGeom>
        </p:spPr>
      </p:pic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4" name="图片 13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3275" y="5876290"/>
            <a:ext cx="5950585" cy="10287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8" name="图片 7" descr="资源 1@4x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5345" y="444500"/>
            <a:ext cx="5253990" cy="5563235"/>
          </a:xfrm>
          <a:prstGeom prst="rect">
            <a:avLst/>
          </a:prstGeom>
        </p:spPr>
      </p:pic>
      <p:pic>
        <p:nvPicPr>
          <p:cNvPr id="10" name="图片 9" descr="资源 14@4x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1185" y="4792345"/>
            <a:ext cx="1267460" cy="1215390"/>
          </a:xfrm>
          <a:prstGeom prst="rect">
            <a:avLst/>
          </a:prstGeom>
        </p:spPr>
      </p:pic>
      <p:sp>
        <p:nvSpPr>
          <p:cNvPr id="3" name="TextBox 11"/>
          <p:cNvSpPr txBox="1"/>
          <p:nvPr/>
        </p:nvSpPr>
        <p:spPr>
          <a:xfrm>
            <a:off x="6742741" y="3489689"/>
            <a:ext cx="4781309" cy="1311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spc="160" dirty="0" smtClean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LUYỆN TẬP</a:t>
            </a:r>
            <a:endParaRPr lang="zh-CN" altLang="en-US" sz="6000" b="1" spc="160" dirty="0">
              <a:solidFill>
                <a:srgbClr val="7AC6FF"/>
              </a:solidFill>
              <a:latin typeface="Times New Roman" pitchFamily="18" charset="0"/>
              <a:ea typeface="新蒂下午茶基本版" panose="03000600000000000000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778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11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5245"/>
            <a:ext cx="12270740" cy="6913245"/>
          </a:xfrm>
          <a:prstGeom prst="rect">
            <a:avLst/>
          </a:prstGeom>
        </p:spPr>
      </p:pic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989" y="2763903"/>
            <a:ext cx="6860430" cy="4140452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080692"/>
              </p:ext>
            </p:extLst>
          </p:nvPr>
        </p:nvGraphicFramePr>
        <p:xfrm>
          <a:off x="685800" y="770021"/>
          <a:ext cx="10190747" cy="3764165"/>
        </p:xfrm>
        <a:graphic>
          <a:graphicData uri="http://schemas.openxmlformats.org/drawingml/2006/table">
            <a:tbl>
              <a:tblPr firstRow="1" firstCol="1" bandRow="1"/>
              <a:tblGrid>
                <a:gridCol w="2947737"/>
                <a:gridCol w="2370221"/>
                <a:gridCol w="2225842"/>
                <a:gridCol w="2646947"/>
              </a:tblGrid>
              <a:tr h="153144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Văn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bản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Chùm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dao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quê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hương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đất</a:t>
                      </a:r>
                      <a:r>
                        <a:rPr lang="en-US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nước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Chuyện cổ nước mình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Cây tre Việt Nam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096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Biện pháp tu từ nổi bật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09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523607" y="163270"/>
            <a:ext cx="1359668" cy="371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  <a:spcAft>
                <a:spcPts val="1800"/>
              </a:spcAft>
            </a:pPr>
            <a:r>
              <a:rPr lang="en-US" sz="3200" dirty="0" err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Bảng</a:t>
            </a:r>
            <a:r>
              <a:rPr lang="en-US" sz="32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 1</a:t>
            </a:r>
            <a:endParaRPr lang="en-US" sz="3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27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3607" y="163270"/>
            <a:ext cx="1359668" cy="371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  <a:spcAft>
                <a:spcPts val="1800"/>
              </a:spcAft>
            </a:pPr>
            <a:r>
              <a:rPr lang="en-US" sz="3200" dirty="0" err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Bảng</a:t>
            </a:r>
            <a:r>
              <a:rPr lang="en-US" sz="32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 1</a:t>
            </a:r>
            <a:endParaRPr lang="en-US" sz="3200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58527"/>
              </p:ext>
            </p:extLst>
          </p:nvPr>
        </p:nvGraphicFramePr>
        <p:xfrm>
          <a:off x="535806" y="502919"/>
          <a:ext cx="11562347" cy="5943600"/>
        </p:xfrm>
        <a:graphic>
          <a:graphicData uri="http://schemas.openxmlformats.org/drawingml/2006/table">
            <a:tbl>
              <a:tblPr firstRow="1" firstCol="1" bandRow="1"/>
              <a:tblGrid>
                <a:gridCol w="2406316"/>
                <a:gridCol w="2446177"/>
                <a:gridCol w="2474739"/>
                <a:gridCol w="4235115"/>
              </a:tblGrid>
              <a:tr h="767883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Văn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bản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90" marR="63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Chùm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dao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về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quê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hương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đất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nước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90" marR="63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Chuyện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cổ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nước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mình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90" marR="63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Cây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tre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Việt</a:t>
                      </a:r>
                      <a:r>
                        <a:rPr lang="en-US" sz="20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Nam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90" marR="63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922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pháp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tu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nổi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bật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90" marR="63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Ẩn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dụ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90" marR="63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So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sánh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ẩn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dụ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90" marR="63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hóa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điệp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ngữ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90" marR="63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153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giả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90" marR="63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quê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hương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mến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hào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vẻ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đẹp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vùng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miền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khác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nhau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90" marR="63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quê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hương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niềm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hào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giá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hóa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thần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tộc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đối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chuyện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cổ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90" marR="63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đã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quê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hương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niềm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hào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văn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cây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tre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-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biểu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tượng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tộc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Việt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Nam,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đất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Việt</a:t>
                      </a: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Nam.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990" marR="639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654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348915" y="625643"/>
            <a:ext cx="3922295" cy="150394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Chùm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ca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dao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quê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hương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đất</a:t>
            </a:r>
            <a:r>
              <a:rPr lang="en-US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endParaRPr lang="en-US" sz="28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6113863" y="276727"/>
            <a:ext cx="5041233" cy="150394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Ẩn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dụ</a:t>
            </a:r>
            <a:endParaRPr lang="en-US" sz="28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6113863" y="3253656"/>
            <a:ext cx="5271821" cy="224990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Tình yêu quê hương, đất nước, lòng yêu mến, tự hào về vẻ đẹp của các vùng miền khác nhau.</a:t>
            </a: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 flipV="1">
            <a:off x="4271210" y="1143000"/>
            <a:ext cx="1842653" cy="2346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6" y="2272516"/>
            <a:ext cx="4271210" cy="308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049" y="4378608"/>
            <a:ext cx="3825651" cy="269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4271211" y="1377616"/>
            <a:ext cx="1842652" cy="26409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0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348915" y="625643"/>
            <a:ext cx="3922295" cy="150394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vi-VN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Chuyện cổ nước mình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6113863" y="276727"/>
            <a:ext cx="5041233" cy="150394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So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sánh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dirty="0" err="1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ẩ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n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dụ</a:t>
            </a:r>
            <a:endParaRPr lang="en-US" sz="28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6113863" y="2698082"/>
            <a:ext cx="5271821" cy="28054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Tình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quê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8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hương </a:t>
            </a:r>
            <a:r>
              <a:rPr lang="vi-VN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đất nước, niềm tự hào của nhà thơ </a:t>
            </a:r>
            <a:r>
              <a:rPr lang="vi-VN" sz="28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tình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tình</a:t>
            </a:r>
            <a:r>
              <a:rPr lang="vi-VN" sz="28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yêu đối với những câu chuyện cổ.</a:t>
            </a: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 flipV="1">
            <a:off x="4271210" y="1143000"/>
            <a:ext cx="1842653" cy="2346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271211" y="1377616"/>
            <a:ext cx="1842652" cy="26409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9" y="2293963"/>
            <a:ext cx="3958300" cy="306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2" y="4100822"/>
            <a:ext cx="2899194" cy="250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310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5" name="Flowchart: Alternate Process 4"/>
          <p:cNvSpPr/>
          <p:nvPr/>
        </p:nvSpPr>
        <p:spPr>
          <a:xfrm>
            <a:off x="348915" y="625643"/>
            <a:ext cx="3922295" cy="150394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Cây tre Việt Nam</a:t>
            </a:r>
          </a:p>
        </p:txBody>
      </p:sp>
      <p:sp>
        <p:nvSpPr>
          <p:cNvPr id="10" name="Flowchart: Alternate Process 9"/>
          <p:cNvSpPr/>
          <p:nvPr/>
        </p:nvSpPr>
        <p:spPr>
          <a:xfrm>
            <a:off x="6113863" y="276727"/>
            <a:ext cx="5041233" cy="1503947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hóa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điệp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ngữ</a:t>
            </a:r>
            <a:r>
              <a:rPr lang="en-US" sz="2800" b="1" dirty="0" smtClean="0">
                <a:solidFill>
                  <a:srgbClr val="FFFFFF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800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6113863" y="2698082"/>
            <a:ext cx="5271821" cy="280548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T</a:t>
            </a:r>
            <a:r>
              <a:rPr lang="vi-VN" sz="2800" b="1" dirty="0" smtClean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ình </a:t>
            </a:r>
            <a:r>
              <a:rPr lang="vi-VN" sz="28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</a:rPr>
              <a:t>yêu quê hương, đất nước và niềm tự hào của nhà văn qua hình ảnh cây tre</a:t>
            </a:r>
          </a:p>
        </p:txBody>
      </p:sp>
      <p:cxnSp>
        <p:nvCxnSpPr>
          <p:cNvPr id="8" name="Straight Arrow Connector 7"/>
          <p:cNvCxnSpPr>
            <a:stCxn id="5" idx="3"/>
          </p:cNvCxnSpPr>
          <p:nvPr/>
        </p:nvCxnSpPr>
        <p:spPr>
          <a:xfrm flipV="1">
            <a:off x="4271210" y="1143000"/>
            <a:ext cx="1842653" cy="2346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271211" y="1377616"/>
            <a:ext cx="1842652" cy="26409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9" y="2293963"/>
            <a:ext cx="3958300" cy="306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2" y="4100822"/>
            <a:ext cx="2899194" cy="2508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899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063" y="106156"/>
            <a:ext cx="11153273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diễn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22684" y="695918"/>
            <a:ext cx="1007043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lắm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Hoàng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Tâm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sợi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cong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Bức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thủy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dòng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đò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chao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liệng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cò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lượn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lờ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ươm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khói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bếp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vương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vương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Xám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mái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mấy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tầng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cao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ước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đủ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màu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vồng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ẩn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rào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vừa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qua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986" y="259432"/>
            <a:ext cx="297405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988" y="2567322"/>
            <a:ext cx="2974054" cy="176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Dòng Sông - Tuệ Đườ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987" y="4824662"/>
            <a:ext cx="2974055" cy="200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8230"/>
            <a:ext cx="3513221" cy="244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92"/>
            <a:ext cx="3501191" cy="249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955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6436895"/>
            <a:ext cx="6539865" cy="46746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6562339"/>
            <a:ext cx="6539865" cy="342015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6345554"/>
            <a:ext cx="5950585" cy="559435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03" y="3838073"/>
            <a:ext cx="2877976" cy="34512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062" y="0"/>
            <a:ext cx="1115327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8059" y="558787"/>
            <a:ext cx="1007043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lắm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Hoàng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Tâm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hát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à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Mồ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hôi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cha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mẹ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mặn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sớm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trưa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võng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đong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đưa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Cánh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diều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no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chiều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chưa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về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Đàn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trâu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thong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thả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đê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Chon von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hát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vọng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cỏ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lau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Trăng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lốm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đốm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hạt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sao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Gió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rười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rượi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hoa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thiên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nhiên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cuối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cùng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miền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quê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đất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gắn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liền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bước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16" y="330603"/>
            <a:ext cx="321109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917" y="2805227"/>
            <a:ext cx="3403600" cy="275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2" y="1321203"/>
            <a:ext cx="3358977" cy="214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4472"/>
            <a:ext cx="3336758" cy="2223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602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11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310" y="-27940"/>
            <a:ext cx="12270740" cy="6913245"/>
          </a:xfrm>
          <a:prstGeom prst="rect">
            <a:avLst/>
          </a:prstGeom>
        </p:spPr>
      </p:pic>
      <p:pic>
        <p:nvPicPr>
          <p:cNvPr id="2" name="图片 1" descr="资源 10@4x3"/>
          <p:cNvPicPr>
            <a:picLocks noChangeAspect="1"/>
          </p:cNvPicPr>
          <p:nvPr/>
        </p:nvPicPr>
        <p:blipFill>
          <a:blip r:embed="rId5"/>
          <a:srcRect r="9121" b="5474"/>
          <a:stretch>
            <a:fillRect/>
          </a:stretch>
        </p:blipFill>
        <p:spPr>
          <a:xfrm>
            <a:off x="6497320" y="-8890"/>
            <a:ext cx="5694045" cy="6907530"/>
          </a:xfrm>
          <a:prstGeom prst="rect">
            <a:avLst/>
          </a:prstGeom>
        </p:spPr>
      </p:pic>
      <p:pic>
        <p:nvPicPr>
          <p:cNvPr id="6" name="图片 5" descr="资源 10@4x3"/>
          <p:cNvPicPr>
            <a:picLocks noChangeAspect="1"/>
          </p:cNvPicPr>
          <p:nvPr/>
        </p:nvPicPr>
        <p:blipFill>
          <a:blip r:embed="rId5"/>
          <a:srcRect b="5474"/>
          <a:stretch>
            <a:fillRect/>
          </a:stretch>
        </p:blipFill>
        <p:spPr>
          <a:xfrm>
            <a:off x="584835" y="-8890"/>
            <a:ext cx="6265545" cy="6907530"/>
          </a:xfrm>
          <a:prstGeom prst="rect">
            <a:avLst/>
          </a:prstGeom>
        </p:spPr>
      </p:pic>
      <p:pic>
        <p:nvPicPr>
          <p:cNvPr id="15" name="图片 14" descr="资源 3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10" y="882650"/>
            <a:ext cx="10194925" cy="5125085"/>
          </a:xfrm>
          <a:prstGeom prst="rect">
            <a:avLst/>
          </a:prstGeom>
        </p:spPr>
      </p:pic>
      <p:pic>
        <p:nvPicPr>
          <p:cNvPr id="17" name="图片 16" descr="资源 3@4x3"/>
          <p:cNvPicPr>
            <a:picLocks noChangeAspect="1"/>
          </p:cNvPicPr>
          <p:nvPr/>
        </p:nvPicPr>
        <p:blipFill>
          <a:blip r:embed="rId6"/>
          <a:srcRect r="78424"/>
          <a:stretch>
            <a:fillRect/>
          </a:stretch>
        </p:blipFill>
        <p:spPr>
          <a:xfrm>
            <a:off x="10092690" y="1296670"/>
            <a:ext cx="2101850" cy="4897120"/>
          </a:xfrm>
          <a:prstGeom prst="rect">
            <a:avLst/>
          </a:prstGeom>
        </p:spPr>
      </p:pic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4" name="图片 13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3275" y="5876290"/>
            <a:ext cx="5950585" cy="10287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8" name="图片 7" descr="资源 1@4x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5345" y="444500"/>
            <a:ext cx="5253990" cy="5563235"/>
          </a:xfrm>
          <a:prstGeom prst="rect">
            <a:avLst/>
          </a:prstGeom>
        </p:spPr>
      </p:pic>
      <p:pic>
        <p:nvPicPr>
          <p:cNvPr id="10" name="图片 9" descr="资源 14@4x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1185" y="4792345"/>
            <a:ext cx="1267460" cy="1215390"/>
          </a:xfrm>
          <a:prstGeom prst="rect">
            <a:avLst/>
          </a:prstGeom>
        </p:spPr>
      </p:pic>
      <p:sp>
        <p:nvSpPr>
          <p:cNvPr id="3" name="TextBox 11"/>
          <p:cNvSpPr txBox="1"/>
          <p:nvPr/>
        </p:nvSpPr>
        <p:spPr>
          <a:xfrm>
            <a:off x="6742741" y="3489689"/>
            <a:ext cx="4963538" cy="1311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spc="160" dirty="0" smtClean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KHỞI ĐỘNG</a:t>
            </a:r>
            <a:endParaRPr lang="zh-CN" altLang="en-US" sz="6000" b="1" spc="160" dirty="0">
              <a:solidFill>
                <a:srgbClr val="7AC6FF"/>
              </a:solidFill>
              <a:latin typeface="Times New Roman" pitchFamily="18" charset="0"/>
              <a:ea typeface="新蒂下午茶基本版" panose="03000600000000000000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2844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536" y="1620"/>
            <a:ext cx="1035919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Times New Roman"/>
                <a:ea typeface="Times New Roman"/>
              </a:rPr>
              <a:t>Quê</a:t>
            </a:r>
            <a:r>
              <a:rPr lang="en-US" sz="2800" b="1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Times New Roman"/>
                <a:ea typeface="Times New Roman"/>
              </a:rPr>
              <a:t>hương</a:t>
            </a:r>
            <a:r>
              <a:rPr lang="en-US" sz="2800" b="1" dirty="0">
                <a:solidFill>
                  <a:srgbClr val="222222"/>
                </a:solidFill>
                <a:latin typeface="Times New Roman"/>
                <a:ea typeface="Times New Roman"/>
              </a:rPr>
              <a:t> – </a:t>
            </a:r>
            <a:r>
              <a:rPr lang="en-US" sz="2800" b="1" dirty="0" err="1">
                <a:solidFill>
                  <a:srgbClr val="222222"/>
                </a:solidFill>
                <a:latin typeface="Times New Roman"/>
                <a:ea typeface="Times New Roman"/>
              </a:rPr>
              <a:t>Phan</a:t>
            </a:r>
            <a:r>
              <a:rPr lang="en-US" sz="2800" b="1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Times New Roman"/>
                <a:ea typeface="Times New Roman"/>
              </a:rPr>
              <a:t>Thị</a:t>
            </a:r>
            <a:r>
              <a:rPr lang="en-US" sz="2800" b="1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222222"/>
                </a:solidFill>
                <a:latin typeface="Times New Roman"/>
                <a:ea typeface="Times New Roman"/>
              </a:rPr>
              <a:t>Hạnh</a:t>
            </a:r>
            <a:endParaRPr lang="en-US" sz="2800" b="1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7047" y="475668"/>
            <a:ext cx="7144753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Chim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còn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có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tổ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có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tông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/>
            </a:r>
            <a:b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</a:b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Người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sao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chẳng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nhớ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non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sông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cội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nguồn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/>
            </a:r>
            <a:b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</a:b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Quê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hương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xa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cách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thấy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buồn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/>
            </a:r>
            <a:b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</a:b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Lời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ru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điệu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hát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hãy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còn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trong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tâm</a:t>
            </a:r>
            <a:endParaRPr lang="en-US" sz="28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ctr">
              <a:lnSpc>
                <a:spcPct val="150000"/>
              </a:lnSpc>
              <a:spcAft>
                <a:spcPts val="1800"/>
              </a:spcAft>
            </a:pP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Hái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dâu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vất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vả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chăn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tằm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/>
            </a:r>
            <a:b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</a:b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Nhả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tơ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óng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mượt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trăng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rằm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ước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ao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/>
            </a:r>
            <a:b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</a:b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Lũy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tre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bến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nước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cầu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ao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/>
            </a:r>
            <a:b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</a:b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Nhớ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hoài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đối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đáp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ca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dao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tâm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/>
                <a:ea typeface="Times New Roman"/>
              </a:rPr>
              <a:t>tình</a:t>
            </a:r>
            <a:endParaRPr lang="en-US" sz="2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07" y="1099000"/>
            <a:ext cx="3189371" cy="239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6" y="3752349"/>
            <a:ext cx="3621506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632" y="-156660"/>
            <a:ext cx="2711536" cy="146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659" y="2205780"/>
            <a:ext cx="2751856" cy="203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993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536" y="123847"/>
            <a:ext cx="1035919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Times New Roman"/>
                <a:ea typeface="Times New Roman"/>
              </a:rPr>
              <a:t>Quê</a:t>
            </a:r>
            <a:r>
              <a:rPr lang="en-US" sz="2800" b="1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Times New Roman"/>
                <a:ea typeface="Times New Roman"/>
              </a:rPr>
              <a:t>hương</a:t>
            </a:r>
            <a:r>
              <a:rPr lang="en-US" sz="2800" b="1" dirty="0">
                <a:solidFill>
                  <a:srgbClr val="222222"/>
                </a:solidFill>
                <a:latin typeface="Times New Roman"/>
                <a:ea typeface="Times New Roman"/>
              </a:rPr>
              <a:t> – </a:t>
            </a:r>
            <a:r>
              <a:rPr lang="en-US" sz="2800" b="1" dirty="0" err="1">
                <a:solidFill>
                  <a:srgbClr val="222222"/>
                </a:solidFill>
                <a:latin typeface="Times New Roman"/>
                <a:ea typeface="Times New Roman"/>
              </a:rPr>
              <a:t>Phan</a:t>
            </a:r>
            <a:r>
              <a:rPr lang="en-US" sz="2800" b="1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>
                <a:solidFill>
                  <a:srgbClr val="222222"/>
                </a:solidFill>
                <a:latin typeface="Times New Roman"/>
                <a:ea typeface="Times New Roman"/>
              </a:rPr>
              <a:t>Thị</a:t>
            </a:r>
            <a:r>
              <a:rPr lang="en-US" sz="2800" b="1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b="1" dirty="0" err="1" smtClean="0">
                <a:solidFill>
                  <a:srgbClr val="222222"/>
                </a:solidFill>
                <a:latin typeface="Times New Roman"/>
                <a:ea typeface="Times New Roman"/>
              </a:rPr>
              <a:t>Hạnh</a:t>
            </a:r>
            <a:endParaRPr lang="en-US" sz="2800" b="1" dirty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35275" y="1430979"/>
            <a:ext cx="6096000" cy="26001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1800"/>
              </a:spcAft>
            </a:pPr>
            <a:r>
              <a:rPr lang="en-US" sz="2800" dirty="0" err="1" smtClean="0">
                <a:solidFill>
                  <a:srgbClr val="222222"/>
                </a:solidFill>
                <a:latin typeface="Times New Roman"/>
                <a:ea typeface="Times New Roman"/>
              </a:rPr>
              <a:t>Yêu</a:t>
            </a:r>
            <a:r>
              <a:rPr lang="en-US" sz="2800" dirty="0" smtClean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sao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giọt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nắng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lung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linh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/>
            </a:r>
            <a:b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</a:b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Áo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dài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tha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thướt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tươi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xinh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dịu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hiền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/>
            </a:r>
            <a:b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</a:b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Thương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luôn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giọng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cả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ba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miền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/>
            </a:r>
            <a:b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</a:b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Đều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mang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âm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sắc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nỗi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niềm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yêu</a:t>
            </a:r>
            <a:r>
              <a:rPr lang="en-US" sz="2800" dirty="0">
                <a:solidFill>
                  <a:srgbClr val="222222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/>
                <a:ea typeface="Times New Roman"/>
              </a:rPr>
              <a:t>thương</a:t>
            </a:r>
            <a:endParaRPr lang="en-US" sz="28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087" y="123847"/>
            <a:ext cx="3132221" cy="201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989" y="2731078"/>
            <a:ext cx="3133224" cy="2112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2" y="836194"/>
            <a:ext cx="2835275" cy="217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189" y="4133215"/>
            <a:ext cx="293988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1" y="3583322"/>
            <a:ext cx="2824096" cy="242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70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536" y="123847"/>
            <a:ext cx="1035919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675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3.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Bài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Dòng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sông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mặc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áo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Nguyễn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Trọng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Tạo</a:t>
            </a:r>
            <a:endParaRPr lang="en-US" sz="2400" b="1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35505" y="793389"/>
            <a:ext cx="1034715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75"/>
              </a:spcAft>
            </a:pPr>
            <a:r>
              <a:rPr lang="en-US" sz="2800" i="1" dirty="0" err="1" smtClean="0">
                <a:latin typeface="Times New Roman"/>
                <a:ea typeface="Times New Roman"/>
              </a:rPr>
              <a:t>Dòng</a:t>
            </a:r>
            <a:r>
              <a:rPr lang="en-US" sz="2800" i="1" dirty="0" smtClean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sông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mới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điệu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làm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sao</a:t>
            </a:r>
            <a:r>
              <a:rPr lang="en-US" sz="2800" i="1" dirty="0">
                <a:latin typeface="Times New Roman"/>
                <a:ea typeface="Times New Roman"/>
              </a:rPr>
              <a:t/>
            </a:r>
            <a:br>
              <a:rPr lang="en-US" sz="2800" i="1" dirty="0">
                <a:latin typeface="Times New Roman"/>
                <a:ea typeface="Times New Roman"/>
              </a:rPr>
            </a:br>
            <a:r>
              <a:rPr lang="en-US" sz="2800" i="1" dirty="0" err="1">
                <a:latin typeface="Times New Roman"/>
                <a:ea typeface="Times New Roman"/>
              </a:rPr>
              <a:t>Nắng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lên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mặc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áo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lụa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đào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thướt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tha</a:t>
            </a:r>
            <a:r>
              <a:rPr lang="en-US" sz="2800" i="1" dirty="0">
                <a:latin typeface="Times New Roman"/>
                <a:ea typeface="Times New Roman"/>
              </a:rPr>
              <a:t/>
            </a:r>
            <a:br>
              <a:rPr lang="en-US" sz="2800" i="1" dirty="0">
                <a:latin typeface="Times New Roman"/>
                <a:ea typeface="Times New Roman"/>
              </a:rPr>
            </a:br>
            <a:r>
              <a:rPr lang="en-US" sz="2800" i="1" dirty="0" err="1">
                <a:latin typeface="Times New Roman"/>
                <a:ea typeface="Times New Roman"/>
              </a:rPr>
              <a:t>Trưa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về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trời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rộng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bao</a:t>
            </a:r>
            <a:r>
              <a:rPr lang="en-US" sz="2800" i="1" dirty="0">
                <a:latin typeface="Times New Roman"/>
                <a:ea typeface="Times New Roman"/>
              </a:rPr>
              <a:t> la</a:t>
            </a:r>
            <a:br>
              <a:rPr lang="en-US" sz="2800" i="1" dirty="0">
                <a:latin typeface="Times New Roman"/>
                <a:ea typeface="Times New Roman"/>
              </a:rPr>
            </a:br>
            <a:r>
              <a:rPr lang="en-US" sz="2800" i="1" dirty="0" err="1">
                <a:latin typeface="Times New Roman"/>
                <a:ea typeface="Times New Roman"/>
              </a:rPr>
              <a:t>Áo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xanh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sông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mặc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như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là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mới</a:t>
            </a:r>
            <a:r>
              <a:rPr lang="en-US" sz="2800" i="1" dirty="0">
                <a:latin typeface="Times New Roman"/>
                <a:ea typeface="Times New Roman"/>
              </a:rPr>
              <a:t> may</a:t>
            </a:r>
            <a:br>
              <a:rPr lang="en-US" sz="2800" i="1" dirty="0">
                <a:latin typeface="Times New Roman"/>
                <a:ea typeface="Times New Roman"/>
              </a:rPr>
            </a:br>
            <a:r>
              <a:rPr lang="en-US" sz="2800" i="1" dirty="0" err="1">
                <a:latin typeface="Times New Roman"/>
                <a:ea typeface="Times New Roman"/>
              </a:rPr>
              <a:t>Chiều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trôi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thơ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thẩn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áng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mây</a:t>
            </a:r>
            <a:r>
              <a:rPr lang="en-US" sz="2800" i="1" dirty="0">
                <a:latin typeface="Times New Roman"/>
                <a:ea typeface="Times New Roman"/>
              </a:rPr>
              <a:t/>
            </a:r>
            <a:br>
              <a:rPr lang="en-US" sz="2800" i="1" dirty="0">
                <a:latin typeface="Times New Roman"/>
                <a:ea typeface="Times New Roman"/>
              </a:rPr>
            </a:br>
            <a:r>
              <a:rPr lang="en-US" sz="2800" i="1" dirty="0" err="1">
                <a:latin typeface="Times New Roman"/>
                <a:ea typeface="Times New Roman"/>
              </a:rPr>
              <a:t>Cài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lên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màu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áo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hây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hây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ráng</a:t>
            </a:r>
            <a:r>
              <a:rPr lang="en-US" sz="2800" i="1" dirty="0"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latin typeface="Times New Roman"/>
                <a:ea typeface="Times New Roman"/>
              </a:rPr>
              <a:t>vàng</a:t>
            </a:r>
            <a:r>
              <a:rPr lang="en-US" sz="2800" i="1" dirty="0">
                <a:latin typeface="Times New Roman"/>
                <a:ea typeface="Times New Roman"/>
              </a:rPr>
              <a:t/>
            </a:r>
            <a:br>
              <a:rPr lang="en-US" sz="2800" i="1" dirty="0">
                <a:latin typeface="Times New Roman"/>
                <a:ea typeface="Times New Roman"/>
              </a:rPr>
            </a:br>
            <a:endParaRPr lang="en-US" sz="2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6" y="857250"/>
            <a:ext cx="338087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72" y="3798037"/>
            <a:ext cx="3505534" cy="237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089" y="147158"/>
            <a:ext cx="2771273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089" y="3120582"/>
            <a:ext cx="2889585" cy="17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2466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536" y="-36790"/>
            <a:ext cx="1035919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75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3.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Bài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Dòng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sông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mặc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áo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-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Nguyễn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Trọng</a:t>
            </a:r>
            <a:r>
              <a:rPr lang="en-US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Tạo</a:t>
            </a:r>
            <a:endParaRPr lang="en-US" sz="2400" b="1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4104" y="432442"/>
            <a:ext cx="87830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75"/>
              </a:spcAft>
            </a:pPr>
            <a:r>
              <a:rPr lang="en-US" sz="2800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Đêm</a:t>
            </a:r>
            <a:r>
              <a:rPr lang="en-US" sz="28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thêu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trước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ngực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vầng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trăng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Trên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nền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nhung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tím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trăm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ngàn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sao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lên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Khuya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rồi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sông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mặc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áo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đen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Nép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rừng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bưởi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lặng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yên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đôi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bờ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b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Sáng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ra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thơm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đến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ngẩn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ngơ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Dòng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sông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đã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mặc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bao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giờ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áo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?</a:t>
            </a:r>
            <a:b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Ngước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lên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bỗng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gặp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la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đà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Ngàn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bưởi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trắng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nở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nhoà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áo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ai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Times New Roman"/>
              </a:rPr>
              <a:t>...</a:t>
            </a:r>
            <a:endParaRPr lang="en-US" sz="24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038" y="105476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253" y="267351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36" y="814388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72" y="3063931"/>
            <a:ext cx="2877459" cy="173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477" y="2557463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47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6051883"/>
            <a:ext cx="6539865" cy="852471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739063"/>
            <a:ext cx="6539865" cy="1165292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6677526"/>
            <a:ext cx="5950585" cy="227464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59" y="4836695"/>
            <a:ext cx="6186660" cy="2067660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6596515"/>
              </p:ext>
            </p:extLst>
          </p:nvPr>
        </p:nvGraphicFramePr>
        <p:xfrm>
          <a:off x="926432" y="380580"/>
          <a:ext cx="10623884" cy="5308562"/>
        </p:xfrm>
        <a:graphic>
          <a:graphicData uri="http://schemas.openxmlformats.org/drawingml/2006/table">
            <a:tbl>
              <a:tblPr firstRow="1" firstCol="1" bandRow="1"/>
              <a:tblGrid>
                <a:gridCol w="3218537"/>
                <a:gridCol w="7405347"/>
              </a:tblGrid>
              <a:tr h="7142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bát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hiện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(8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8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58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Phối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điệu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B-T-B;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B-T-B-B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7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Mỗi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6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mỗi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8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tiếng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59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la-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 may-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hây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vầng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lên-đen-yên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bờ-ngơ-giờ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;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hoa-đà-nhòa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6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Nhịp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2/2/2;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bát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4/4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613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pháp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hóa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“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sao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”, “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mặc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”, “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trôi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thẩn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”, “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thêu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trước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ngực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”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So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sánh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“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xanh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mặc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mới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may”,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-&gt;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xinh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đẹp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cuốn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hút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như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thiếu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nữ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264" marR="6526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48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5113421"/>
            <a:ext cx="6539865" cy="1790933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586896"/>
            <a:ext cx="6539865" cy="1317459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6677526"/>
            <a:ext cx="5950585" cy="2274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0867" y="2827421"/>
            <a:ext cx="220178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000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sông</a:t>
            </a:r>
            <a:r>
              <a:rPr lang="en-US" sz="2000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mặc</a:t>
            </a:r>
            <a:r>
              <a:rPr lang="en-US" sz="2000" b="1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áo</a:t>
            </a:r>
            <a:endParaRPr lang="en-US" sz="2000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68840" y="96253"/>
            <a:ext cx="220178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Số dòng thơ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68840" y="1227221"/>
            <a:ext cx="2201780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Phối hợp thanh điệu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41697" y="2370221"/>
            <a:ext cx="2201780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từng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dòng</a:t>
            </a:r>
            <a:endParaRPr lang="en-US" sz="2000" b="1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61056" y="3284621"/>
            <a:ext cx="3314702" cy="133461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Ao- đào; tha- la- là; may- mây- hây; vàng- vầng; lên-đen-yên; bờ-ngơ-giờ; hoa-đà-nhòa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104643" y="96253"/>
            <a:ext cx="346509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</a:rPr>
              <a:t>14 dòng (8 dòng lục, 8 dòng bát)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098626" y="1118937"/>
            <a:ext cx="3471113" cy="914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 B-T-B;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 B-T-B-B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212929" y="2177716"/>
            <a:ext cx="3362828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Mỗi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6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mỗi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8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tiếng</a:t>
            </a:r>
            <a:endParaRPr lang="en-US" sz="2000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42364" y="3489158"/>
            <a:ext cx="2201780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thơ</a:t>
            </a:r>
            <a:endParaRPr lang="en-US" sz="20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441697" y="4625256"/>
            <a:ext cx="2201780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Nhịp thơ</a:t>
            </a:r>
            <a:endParaRPr lang="vi-VN" sz="2000" b="1" dirty="0" smtClean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436534" y="5695180"/>
            <a:ext cx="3277584" cy="9144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Nhân</a:t>
            </a:r>
            <a:r>
              <a:rPr lang="en-US" sz="20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hóa</a:t>
            </a:r>
            <a:r>
              <a:rPr lang="en-US" sz="20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so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sánh</a:t>
            </a:r>
            <a:endParaRPr lang="en-US" sz="2000" b="1" dirty="0"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555997" y="5678019"/>
            <a:ext cx="2201780" cy="9144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Biện pháp tu từ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33017" y="4672496"/>
            <a:ext cx="3329230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lục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 2/2/2;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Dòng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bát</a:t>
            </a:r>
            <a:r>
              <a:rPr lang="en-US" sz="20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: 4/4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532647" y="854243"/>
            <a:ext cx="836193" cy="223787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9" idx="1"/>
          </p:cNvCxnSpPr>
          <p:nvPr/>
        </p:nvCxnSpPr>
        <p:spPr>
          <a:xfrm flipV="1">
            <a:off x="2532647" y="1684421"/>
            <a:ext cx="836193" cy="14076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532647" y="3092116"/>
            <a:ext cx="909717" cy="30602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0" idx="1"/>
          </p:cNvCxnSpPr>
          <p:nvPr/>
        </p:nvCxnSpPr>
        <p:spPr>
          <a:xfrm flipV="1">
            <a:off x="2532647" y="2827421"/>
            <a:ext cx="909050" cy="26469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7" idx="1"/>
          </p:cNvCxnSpPr>
          <p:nvPr/>
        </p:nvCxnSpPr>
        <p:spPr>
          <a:xfrm>
            <a:off x="2533314" y="3092116"/>
            <a:ext cx="909050" cy="8542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2533314" y="3092116"/>
            <a:ext cx="835526" cy="175661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644144" y="553453"/>
            <a:ext cx="1454482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589739" y="1600201"/>
            <a:ext cx="1454482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727700" y="2827420"/>
            <a:ext cx="1454482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5758447" y="4102767"/>
            <a:ext cx="1454482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806574" y="5129696"/>
            <a:ext cx="1454482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939094" y="6120529"/>
            <a:ext cx="1454482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479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6075947"/>
            <a:ext cx="6539865" cy="828408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955631"/>
            <a:ext cx="6539865" cy="948723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6075947"/>
            <a:ext cx="5950585" cy="829043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305926"/>
            <a:ext cx="3046419" cy="15984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237" y="86183"/>
            <a:ext cx="12050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75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 4: </a:t>
            </a:r>
            <a:r>
              <a:rPr lang="en-US" sz="2800" b="1" i="1" dirty="0" err="1">
                <a:latin typeface="Times New Roman"/>
                <a:ea typeface="Times New Roman"/>
              </a:rPr>
              <a:t>Viết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một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đoạn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văn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ngắn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ghi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lại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cảm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xúc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về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bài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thơ</a:t>
            </a:r>
            <a:r>
              <a:rPr lang="en-US" sz="2800" b="1" i="1" dirty="0">
                <a:latin typeface="Times New Roman"/>
                <a:ea typeface="Times New Roman"/>
              </a:rPr>
              <a:t> “</a:t>
            </a:r>
            <a:r>
              <a:rPr lang="en-US" sz="2800" b="1" i="1" dirty="0" err="1">
                <a:latin typeface="Times New Roman"/>
                <a:ea typeface="Times New Roman"/>
              </a:rPr>
              <a:t>Dòng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sông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mặc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áo</a:t>
            </a:r>
            <a:r>
              <a:rPr lang="en-US" sz="2800" b="1" i="1" dirty="0" smtClean="0">
                <a:latin typeface="Times New Roman"/>
                <a:ea typeface="Times New Roman"/>
              </a:rPr>
              <a:t>”</a:t>
            </a:r>
            <a:endParaRPr lang="en-US" sz="2800" b="1" dirty="0">
              <a:latin typeface="Times New Roman"/>
              <a:ea typeface="Times New Roman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17237" y="1118936"/>
            <a:ext cx="5425574" cy="4986203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Dòng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sông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mới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điệu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làm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sao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Nắng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lên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mặc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áo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lụa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đào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thướt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tha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Trưa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về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trời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rộng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bao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la</a:t>
            </a:r>
            <a:b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Áo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xanh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sông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mặc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như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là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mới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may</a:t>
            </a:r>
            <a:b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Chiều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trôi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thơ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thẩn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áng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mây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Cài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lên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màu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áo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hây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hây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ráng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vàng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Đêm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thêu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trước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ngực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vầng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trăng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nền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nhung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tím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trăm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ngàn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sao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lên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endParaRPr lang="en-US" sz="2400" dirty="0"/>
          </a:p>
        </p:txBody>
      </p:sp>
      <p:sp>
        <p:nvSpPr>
          <p:cNvPr id="9" name="Flowchart: Alternate Process 8"/>
          <p:cNvSpPr/>
          <p:nvPr/>
        </p:nvSpPr>
        <p:spPr>
          <a:xfrm>
            <a:off x="6376737" y="1089743"/>
            <a:ext cx="5546558" cy="4986204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Aft>
                <a:spcPts val="675"/>
              </a:spcAft>
            </a:pP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Khuya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rồi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sông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mặc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áo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đen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Nép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rừng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bưởi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lặng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yên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đôi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bờ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b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Sáng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ra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thơm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đến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ngẩn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ngơ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Dòng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sông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đã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mặc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bao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giờ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áo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hoa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?</a:t>
            </a:r>
            <a:b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Ngước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lên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bỗng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gặp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la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đà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/>
            </a:r>
            <a:b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</a:b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Ngàn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hoa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bưởi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trắng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nở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nhoà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áo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/>
                <a:ea typeface="Times New Roman"/>
              </a:rPr>
              <a:t>ai</a:t>
            </a:r>
            <a:r>
              <a:rPr lang="en-US" sz="2400" i="1" dirty="0">
                <a:solidFill>
                  <a:srgbClr val="000000"/>
                </a:solidFill>
                <a:latin typeface="Times New Roman"/>
                <a:ea typeface="Times New Roman"/>
              </a:rPr>
              <a:t>...</a:t>
            </a:r>
            <a:endParaRPr lang="en-US" sz="24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5" name="Right Arrow 4"/>
          <p:cNvSpPr/>
          <p:nvPr/>
        </p:nvSpPr>
        <p:spPr>
          <a:xfrm rot="3074197">
            <a:off x="5439615" y="2163603"/>
            <a:ext cx="1082505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3074197">
            <a:off x="5457997" y="3340529"/>
            <a:ext cx="1082505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3074197">
            <a:off x="5529013" y="4639939"/>
            <a:ext cx="1082505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7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  <p:bldP spid="5" grpId="0" animBg="1"/>
      <p:bldP spid="12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6075947"/>
            <a:ext cx="6539865" cy="828408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955631"/>
            <a:ext cx="6539865" cy="948723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6075947"/>
            <a:ext cx="5950585" cy="829043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305926"/>
            <a:ext cx="3046419" cy="15984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7237" y="86183"/>
            <a:ext cx="12050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75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 4: </a:t>
            </a:r>
            <a:r>
              <a:rPr lang="en-US" sz="2800" b="1" i="1" dirty="0" err="1">
                <a:latin typeface="Times New Roman"/>
                <a:ea typeface="Times New Roman"/>
              </a:rPr>
              <a:t>Viết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một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đoạn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văn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ngắn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ghi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lại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cảm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xúc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về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bài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thơ</a:t>
            </a:r>
            <a:r>
              <a:rPr lang="en-US" sz="2800" b="1" i="1" dirty="0">
                <a:latin typeface="Times New Roman"/>
                <a:ea typeface="Times New Roman"/>
              </a:rPr>
              <a:t> “</a:t>
            </a:r>
            <a:r>
              <a:rPr lang="en-US" sz="2800" b="1" i="1" dirty="0" err="1">
                <a:latin typeface="Times New Roman"/>
                <a:ea typeface="Times New Roman"/>
              </a:rPr>
              <a:t>Dòng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sông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mặc</a:t>
            </a:r>
            <a:r>
              <a:rPr lang="en-US" sz="2800" b="1" i="1" dirty="0">
                <a:latin typeface="Times New Roman"/>
                <a:ea typeface="Times New Roman"/>
              </a:rPr>
              <a:t> </a:t>
            </a:r>
            <a:r>
              <a:rPr lang="en-US" sz="2800" b="1" i="1" dirty="0" err="1">
                <a:latin typeface="Times New Roman"/>
                <a:ea typeface="Times New Roman"/>
              </a:rPr>
              <a:t>áo</a:t>
            </a:r>
            <a:r>
              <a:rPr lang="en-US" sz="2800" b="1" i="1" dirty="0" smtClean="0">
                <a:latin typeface="Times New Roman"/>
                <a:ea typeface="Times New Roman"/>
              </a:rPr>
              <a:t>”</a:t>
            </a:r>
            <a:endParaRPr lang="en-US" sz="2800" b="1" dirty="0">
              <a:latin typeface="Times New Roman"/>
              <a:ea typeface="Times New Roman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217237" y="1118936"/>
            <a:ext cx="5425574" cy="4986203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Về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hình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Đảm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bảo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hình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thức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đoạn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văn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Đảm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bảo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bố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cục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của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đoạn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văn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32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Đảm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bảo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quy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tắc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chính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</a:rPr>
              <a:t>tả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en-US" sz="3200" dirty="0"/>
          </a:p>
        </p:txBody>
      </p:sp>
      <p:sp>
        <p:nvSpPr>
          <p:cNvPr id="9" name="Flowchart: Alternate Process 8"/>
          <p:cNvSpPr/>
          <p:nvPr/>
        </p:nvSpPr>
        <p:spPr>
          <a:xfrm>
            <a:off x="6242401" y="1089743"/>
            <a:ext cx="5546558" cy="4986204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Aft>
                <a:spcPts val="675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Về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nội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dung: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về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thơ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“</a:t>
            </a:r>
            <a:r>
              <a:rPr lang="en-US" sz="3200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Dòng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sông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mặc</a:t>
            </a:r>
            <a:r>
              <a:rPr lang="en-US" sz="3200" b="1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i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áo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”.</a:t>
            </a:r>
          </a:p>
        </p:txBody>
      </p:sp>
      <p:sp>
        <p:nvSpPr>
          <p:cNvPr id="5" name="Right Arrow 4"/>
          <p:cNvSpPr/>
          <p:nvPr/>
        </p:nvSpPr>
        <p:spPr>
          <a:xfrm rot="3074197">
            <a:off x="5439615" y="2163603"/>
            <a:ext cx="1082505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3074197">
            <a:off x="5457997" y="3340529"/>
            <a:ext cx="1082505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3074197">
            <a:off x="5529013" y="4639939"/>
            <a:ext cx="1082505" cy="4846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55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  <p:bldP spid="5" grpId="0" animBg="1"/>
      <p:bldP spid="12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6051883"/>
            <a:ext cx="6539865" cy="852471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739063"/>
            <a:ext cx="6539865" cy="1165292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6677526"/>
            <a:ext cx="5950585" cy="227464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59" y="4836695"/>
            <a:ext cx="6186660" cy="20676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5326" y="148446"/>
            <a:ext cx="11357811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75"/>
              </a:spcAft>
            </a:pPr>
            <a:r>
              <a:rPr lang="en-US" dirty="0" smtClean="0">
                <a:solidFill>
                  <a:srgbClr val="262626"/>
                </a:solidFill>
                <a:latin typeface="Times New Roman"/>
                <a:ea typeface="Times New Roman"/>
              </a:rPr>
              <a:t>	</a:t>
            </a:r>
            <a:endParaRPr lang="en-US" sz="2400" dirty="0"/>
          </a:p>
        </p:txBody>
      </p:sp>
      <p:sp>
        <p:nvSpPr>
          <p:cNvPr id="3" name="Flowchart: Alternate Process 2"/>
          <p:cNvSpPr/>
          <p:nvPr/>
        </p:nvSpPr>
        <p:spPr>
          <a:xfrm>
            <a:off x="341764" y="453248"/>
            <a:ext cx="6251541" cy="5354014"/>
          </a:xfrm>
          <a:prstGeom prst="flowChartAlternate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675"/>
              </a:spcAft>
            </a:pP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Quê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hương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-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một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đề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tài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muôn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thuở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của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thơ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ca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là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nguồn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cảm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hứng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dạt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dào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để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người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thi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sĩ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viết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lên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những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trang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thơ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đong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đầy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cảm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xúc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.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Trong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số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đó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tôi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ấn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tượng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nhất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là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bài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"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Dòng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mặc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"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của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nhà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thơ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Nguyễn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Trọng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Tạo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. 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2176151" y="332722"/>
            <a:ext cx="4421939" cy="1950404"/>
          </a:xfrm>
          <a:prstGeom prst="wedgeRoundRectCallout">
            <a:avLst>
              <a:gd name="adj1" fmla="val -65184"/>
              <a:gd name="adj2" fmla="val 10999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Aft>
                <a:spcPts val="675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Mở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đoạn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dẫn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dắt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giới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thiệu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xúc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về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thơ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200" b="1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916" y="621652"/>
            <a:ext cx="3173328" cy="233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8" y="2740327"/>
            <a:ext cx="3577389" cy="245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08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6051883"/>
            <a:ext cx="6539865" cy="852471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739063"/>
            <a:ext cx="6539865" cy="1165292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6677526"/>
            <a:ext cx="5950585" cy="227464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59" y="4836695"/>
            <a:ext cx="6186660" cy="20676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4853" y="50951"/>
            <a:ext cx="11357811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75"/>
              </a:spcAft>
            </a:pPr>
            <a:r>
              <a:rPr lang="en-US" dirty="0" smtClean="0">
                <a:solidFill>
                  <a:srgbClr val="262626"/>
                </a:solidFill>
                <a:latin typeface="Times New Roman"/>
                <a:ea typeface="Times New Roman"/>
              </a:rPr>
              <a:t>	</a:t>
            </a:r>
            <a:r>
              <a:rPr lang="en-US" sz="2400" dirty="0" err="1" smtClean="0">
                <a:solidFill>
                  <a:srgbClr val="262626"/>
                </a:solidFill>
                <a:latin typeface="Times New Roman"/>
                <a:ea typeface="Times New Roman"/>
              </a:rPr>
              <a:t>Tác</a:t>
            </a:r>
            <a:r>
              <a:rPr lang="en-US" sz="2400" dirty="0" smtClean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phẩm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là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một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bài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ca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đem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đến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cho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tôi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nhiều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thương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mến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đối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với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dòng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quê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nhà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. "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Dòng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mặc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" 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gồm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có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14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câu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thơ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lục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bát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làm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hiện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lên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trước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mắt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tôi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một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dòng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quê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rất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đẹp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và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thú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vị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.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Màu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nước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thay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đổi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theo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những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thời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điểm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trong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cả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đêm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ngày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.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Dưới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ánh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hồng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bình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minh,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dòng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biết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điệu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đà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khoe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đẹp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dài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"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thướt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tha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" may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bằng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"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lụa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đào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"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cao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cấp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.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Biện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pháp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nhân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hóa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“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mặc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”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làm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cho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dòng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hiện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lên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duyên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dáng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như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một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thiếu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nữ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thích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làm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điệu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.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Trưa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về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dòng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rộng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bao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la,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mặc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"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xanh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"...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như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mới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. 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Chiều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tà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"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cài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lên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màu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hây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hây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ráng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vàng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".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Đó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là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lụa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mỡ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gà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quý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phái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. 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Đầu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hôm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mặc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nhung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tím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có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thêu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vầng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trăng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trước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ngực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có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ngàn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sao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điểm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tô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.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Nửa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đêm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về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khuya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lặng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lẽ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nép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mình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trong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rừng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bưởi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kín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đáo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giản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dị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khoác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chiếc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màu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đen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.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Và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sáng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sớm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hôm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sau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thật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bất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ngờ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dòng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mặc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hoa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ướp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hương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bưởi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làm"ngẩn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ngơ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"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lòng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dirty="0" err="1">
                <a:solidFill>
                  <a:srgbClr val="262626"/>
                </a:solidFill>
                <a:latin typeface="Times New Roman"/>
                <a:ea typeface="Times New Roman"/>
              </a:rPr>
              <a:t>người</a:t>
            </a:r>
            <a:r>
              <a:rPr lang="en-US" sz="2400" dirty="0">
                <a:solidFill>
                  <a:srgbClr val="262626"/>
                </a:solidFill>
                <a:latin typeface="Times New Roman"/>
                <a:ea typeface="Times New Roman"/>
              </a:rPr>
              <a:t>: 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"</a:t>
            </a:r>
            <a:r>
              <a:rPr lang="en-US" sz="2400" i="1" dirty="0" err="1">
                <a:solidFill>
                  <a:srgbClr val="262626"/>
                </a:solidFill>
                <a:latin typeface="Times New Roman"/>
                <a:ea typeface="Times New Roman"/>
              </a:rPr>
              <a:t>Sáng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262626"/>
                </a:solidFill>
                <a:latin typeface="Times New Roman"/>
                <a:ea typeface="Times New Roman"/>
              </a:rPr>
              <a:t>ra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262626"/>
                </a:solidFill>
                <a:latin typeface="Times New Roman"/>
                <a:ea typeface="Times New Roman"/>
              </a:rPr>
              <a:t>thơm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262626"/>
                </a:solidFill>
                <a:latin typeface="Times New Roman"/>
                <a:ea typeface="Times New Roman"/>
              </a:rPr>
              <a:t>đến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262626"/>
                </a:solidFill>
                <a:latin typeface="Times New Roman"/>
                <a:ea typeface="Times New Roman"/>
              </a:rPr>
              <a:t>ngẩn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262626"/>
                </a:solidFill>
                <a:latin typeface="Times New Roman"/>
                <a:ea typeface="Times New Roman"/>
              </a:rPr>
              <a:t>ngơ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/</a:t>
            </a:r>
            <a:r>
              <a:rPr lang="en-US" sz="2400" i="1" dirty="0" err="1">
                <a:solidFill>
                  <a:srgbClr val="262626"/>
                </a:solidFill>
                <a:latin typeface="Times New Roman"/>
                <a:ea typeface="Times New Roman"/>
              </a:rPr>
              <a:t>Dòng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262626"/>
                </a:solidFill>
                <a:latin typeface="Times New Roman"/>
                <a:ea typeface="Times New Roman"/>
              </a:rPr>
              <a:t>đã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262626"/>
                </a:solidFill>
                <a:latin typeface="Times New Roman"/>
                <a:ea typeface="Times New Roman"/>
              </a:rPr>
              <a:t>mặc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262626"/>
                </a:solidFill>
                <a:latin typeface="Times New Roman"/>
                <a:ea typeface="Times New Roman"/>
              </a:rPr>
              <a:t>bao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262626"/>
                </a:solidFill>
                <a:latin typeface="Times New Roman"/>
                <a:ea typeface="Times New Roman"/>
              </a:rPr>
              <a:t>giờ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400" i="1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400" i="1" dirty="0" err="1" smtClean="0">
                <a:solidFill>
                  <a:srgbClr val="262626"/>
                </a:solidFill>
                <a:latin typeface="Times New Roman"/>
                <a:ea typeface="Times New Roman"/>
              </a:rPr>
              <a:t>hoa</a:t>
            </a:r>
            <a:r>
              <a:rPr lang="en-US" sz="2400" i="1" dirty="0" smtClean="0">
                <a:solidFill>
                  <a:srgbClr val="262626"/>
                </a:solidFill>
                <a:latin typeface="Times New Roman"/>
                <a:ea typeface="Times New Roman"/>
              </a:rPr>
              <a:t>”. </a:t>
            </a:r>
            <a:endParaRPr lang="en-US" sz="24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2397751" y="831378"/>
            <a:ext cx="5816933" cy="2675172"/>
          </a:xfrm>
          <a:prstGeom prst="wedgeRoundRectCallout">
            <a:avLst>
              <a:gd name="adj1" fmla="val 72765"/>
              <a:gd name="adj2" fmla="val 4275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Aft>
                <a:spcPts val="675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Thân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đoạn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Trình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bày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xúc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về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thơ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theo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trình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tự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hợp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lý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kết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hợp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giữa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nội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dung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nghệ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thuật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200" b="1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2039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11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5" y="-27940"/>
            <a:ext cx="12270740" cy="6913245"/>
          </a:xfrm>
          <a:prstGeom prst="rect">
            <a:avLst/>
          </a:prstGeom>
        </p:spPr>
      </p:pic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989" y="2719137"/>
            <a:ext cx="6860430" cy="41404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8284" y="92454"/>
            <a:ext cx="11790947" cy="1205586"/>
          </a:xfrm>
          <a:prstGeom prst="rect">
            <a:avLst/>
          </a:prstGeom>
        </p:spPr>
        <p:txBody>
          <a:bodyPr wrap="square">
            <a:spAutoFit/>
            <a:scene3d>
              <a:camera prst="obliqueBottomRight"/>
              <a:lightRig rig="threePt" dir="t"/>
            </a:scene3d>
          </a:bodyPr>
          <a:lstStyle/>
          <a:p>
            <a:pPr algn="ctr">
              <a:lnSpc>
                <a:spcPct val="150000"/>
              </a:lnSpc>
            </a:pPr>
            <a:r>
              <a:rPr lang="en-US" sz="5400" b="1" i="1" kern="1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Trò</a:t>
            </a:r>
            <a:r>
              <a:rPr lang="en-US" sz="5400" b="1" i="1" kern="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 </a:t>
            </a:r>
            <a:r>
              <a:rPr lang="en-US" sz="5400" b="1" i="1" kern="1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chơi</a:t>
            </a:r>
            <a:r>
              <a:rPr lang="en-US" sz="5400" b="1" i="1" kern="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 “</a:t>
            </a:r>
            <a:r>
              <a:rPr lang="en-US" sz="5400" b="1" i="1" kern="1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Khám</a:t>
            </a:r>
            <a:r>
              <a:rPr lang="en-US" sz="5400" b="1" i="1" kern="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 </a:t>
            </a:r>
            <a:r>
              <a:rPr lang="en-US" sz="5400" b="1" i="1" kern="1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phá</a:t>
            </a:r>
            <a:r>
              <a:rPr lang="en-US" sz="5400" b="1" i="1" kern="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 </a:t>
            </a:r>
            <a:r>
              <a:rPr lang="en-US" sz="5400" b="1" i="1" kern="1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ba</a:t>
            </a:r>
            <a:r>
              <a:rPr lang="en-US" sz="5400" b="1" i="1" kern="1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 </a:t>
            </a:r>
            <a:r>
              <a:rPr lang="en-US" sz="5400" b="1" i="1" kern="100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miền</a:t>
            </a:r>
            <a:r>
              <a:rPr lang="en-US" sz="5400" b="1" i="1" kern="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/>
                <a:ea typeface="SimSun"/>
                <a:cs typeface="Times New Roman"/>
              </a:rPr>
              <a:t>”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440906" y="1298040"/>
            <a:ext cx="6573588" cy="3230479"/>
          </a:xfrm>
          <a:prstGeom prst="wedgeRoundRectCallout">
            <a:avLst>
              <a:gd name="adj1" fmla="val -68316"/>
              <a:gd name="adj2" fmla="val 38539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Có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một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chuyến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xe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bus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sẽ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chở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các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em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khám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phá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đất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nước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.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Để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được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lên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xe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,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các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em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phải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trả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lời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đúng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600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hỏi</a:t>
            </a:r>
            <a:r>
              <a:rPr lang="en-US" sz="3600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6051883"/>
            <a:ext cx="6539865" cy="852471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5739063"/>
            <a:ext cx="6539865" cy="1165292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6677526"/>
            <a:ext cx="5950585" cy="227464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59" y="4836695"/>
            <a:ext cx="6186660" cy="20676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5326" y="148446"/>
            <a:ext cx="11357811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75"/>
              </a:spcAft>
            </a:pPr>
            <a:r>
              <a:rPr lang="en-US" dirty="0" smtClean="0">
                <a:solidFill>
                  <a:srgbClr val="262626"/>
                </a:solidFill>
                <a:latin typeface="Times New Roman"/>
                <a:ea typeface="Times New Roman"/>
              </a:rPr>
              <a:t>	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241132" y="148445"/>
            <a:ext cx="5678906" cy="5903437"/>
          </a:xfrm>
          <a:prstGeom prst="flowChartAlternateProcess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  <a:spcAft>
                <a:spcPts val="675"/>
              </a:spcAft>
            </a:pPr>
            <a:r>
              <a:rPr lang="en-US" sz="2800" dirty="0" smtClean="0">
                <a:solidFill>
                  <a:srgbClr val="262626"/>
                </a:solidFill>
                <a:latin typeface="Times New Roman"/>
                <a:ea typeface="Times New Roman"/>
              </a:rPr>
              <a:t>	</a:t>
            </a:r>
            <a:r>
              <a:rPr lang="en-US" sz="2800" dirty="0" err="1" smtClean="0">
                <a:solidFill>
                  <a:srgbClr val="262626"/>
                </a:solidFill>
                <a:latin typeface="Times New Roman"/>
                <a:ea typeface="Times New Roman"/>
              </a:rPr>
              <a:t>Bằng</a:t>
            </a:r>
            <a:r>
              <a:rPr lang="en-US" sz="2800" dirty="0" smtClean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sự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tài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hoa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bằng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tình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yêu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quê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hương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Nguyễn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Trọng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tạo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đã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làm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hiện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lên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một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dòng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vừa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đa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dạng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vừa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gần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gũi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thân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thuộc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. “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Dòng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mặc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áo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”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giúp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tôi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thêm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yêu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những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dòng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sông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của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quê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Times New Roman"/>
                <a:ea typeface="Times New Roman"/>
              </a:rPr>
              <a:t>hương</a:t>
            </a:r>
            <a:r>
              <a:rPr lang="en-US" sz="2800" dirty="0">
                <a:solidFill>
                  <a:srgbClr val="262626"/>
                </a:solidFill>
                <a:latin typeface="Times New Roman"/>
                <a:ea typeface="Times New Roman"/>
              </a:rPr>
              <a:t>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158498" y="437061"/>
            <a:ext cx="5816933" cy="2675172"/>
          </a:xfrm>
          <a:prstGeom prst="wedgeRoundRectCallout">
            <a:avLst>
              <a:gd name="adj1" fmla="val -48235"/>
              <a:gd name="adj2" fmla="val 105268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Aft>
                <a:spcPts val="675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Kết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đoạn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: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Khẳng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định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xúc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bản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thân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qua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bài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thơ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3200" b="1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16" y="814163"/>
            <a:ext cx="443865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81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7914823"/>
              </p:ext>
            </p:extLst>
          </p:nvPr>
        </p:nvGraphicFramePr>
        <p:xfrm>
          <a:off x="721895" y="505327"/>
          <a:ext cx="10900610" cy="6014461"/>
        </p:xfrm>
        <a:graphic>
          <a:graphicData uri="http://schemas.openxmlformats.org/drawingml/2006/table">
            <a:tbl>
              <a:tblPr firstRow="1" firstCol="1" bandRow="1"/>
              <a:tblGrid>
                <a:gridCol w="2995345"/>
                <a:gridCol w="6101790"/>
                <a:gridCol w="1803475"/>
              </a:tblGrid>
              <a:tr h="143541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Các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phần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văn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dung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kiểm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tra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Đạt/ Chưa đạt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929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Mở đoạn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chữ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viết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lùi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đầu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ngôi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thứ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nhất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ghi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mình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nêu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tác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giả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nếu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khái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quát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</a:tr>
              <a:tr h="11357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Thân đoạn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lí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Trích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ảnh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</a:tr>
              <a:tr h="989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Kết đoạn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Khẳng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bằng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dấu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dùng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để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ngắt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đoạn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76200" marB="762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355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11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310" y="-27940"/>
            <a:ext cx="12270740" cy="6913245"/>
          </a:xfrm>
          <a:prstGeom prst="rect">
            <a:avLst/>
          </a:prstGeom>
        </p:spPr>
      </p:pic>
      <p:pic>
        <p:nvPicPr>
          <p:cNvPr id="2" name="图片 1" descr="资源 10@4x3"/>
          <p:cNvPicPr>
            <a:picLocks noChangeAspect="1"/>
          </p:cNvPicPr>
          <p:nvPr/>
        </p:nvPicPr>
        <p:blipFill>
          <a:blip r:embed="rId5"/>
          <a:srcRect r="9121" b="5474"/>
          <a:stretch>
            <a:fillRect/>
          </a:stretch>
        </p:blipFill>
        <p:spPr>
          <a:xfrm>
            <a:off x="6497320" y="-8890"/>
            <a:ext cx="5694045" cy="6907530"/>
          </a:xfrm>
          <a:prstGeom prst="rect">
            <a:avLst/>
          </a:prstGeom>
        </p:spPr>
      </p:pic>
      <p:pic>
        <p:nvPicPr>
          <p:cNvPr id="6" name="图片 5" descr="资源 10@4x3"/>
          <p:cNvPicPr>
            <a:picLocks noChangeAspect="1"/>
          </p:cNvPicPr>
          <p:nvPr/>
        </p:nvPicPr>
        <p:blipFill>
          <a:blip r:embed="rId5"/>
          <a:srcRect b="5474"/>
          <a:stretch>
            <a:fillRect/>
          </a:stretch>
        </p:blipFill>
        <p:spPr>
          <a:xfrm>
            <a:off x="584835" y="-8890"/>
            <a:ext cx="6265545" cy="6907530"/>
          </a:xfrm>
          <a:prstGeom prst="rect">
            <a:avLst/>
          </a:prstGeom>
        </p:spPr>
      </p:pic>
      <p:pic>
        <p:nvPicPr>
          <p:cNvPr id="15" name="图片 14" descr="资源 3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10" y="882650"/>
            <a:ext cx="10194925" cy="5125085"/>
          </a:xfrm>
          <a:prstGeom prst="rect">
            <a:avLst/>
          </a:prstGeom>
        </p:spPr>
      </p:pic>
      <p:pic>
        <p:nvPicPr>
          <p:cNvPr id="17" name="图片 16" descr="资源 3@4x3"/>
          <p:cNvPicPr>
            <a:picLocks noChangeAspect="1"/>
          </p:cNvPicPr>
          <p:nvPr/>
        </p:nvPicPr>
        <p:blipFill>
          <a:blip r:embed="rId6"/>
          <a:srcRect r="78424"/>
          <a:stretch>
            <a:fillRect/>
          </a:stretch>
        </p:blipFill>
        <p:spPr>
          <a:xfrm>
            <a:off x="10092690" y="1296670"/>
            <a:ext cx="2101850" cy="4897120"/>
          </a:xfrm>
          <a:prstGeom prst="rect">
            <a:avLst/>
          </a:prstGeom>
        </p:spPr>
      </p:pic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4" name="图片 13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3275" y="5876290"/>
            <a:ext cx="5950585" cy="10287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8" name="图片 7" descr="资源 1@4x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5345" y="444500"/>
            <a:ext cx="5253990" cy="5563235"/>
          </a:xfrm>
          <a:prstGeom prst="rect">
            <a:avLst/>
          </a:prstGeom>
        </p:spPr>
      </p:pic>
      <p:pic>
        <p:nvPicPr>
          <p:cNvPr id="10" name="图片 9" descr="资源 14@4x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1185" y="4792345"/>
            <a:ext cx="1267460" cy="1215390"/>
          </a:xfrm>
          <a:prstGeom prst="rect">
            <a:avLst/>
          </a:prstGeom>
        </p:spPr>
      </p:pic>
      <p:sp>
        <p:nvSpPr>
          <p:cNvPr id="3" name="TextBox 11"/>
          <p:cNvSpPr txBox="1"/>
          <p:nvPr/>
        </p:nvSpPr>
        <p:spPr>
          <a:xfrm>
            <a:off x="6742741" y="3489689"/>
            <a:ext cx="4476546" cy="1311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000" b="1" spc="160" dirty="0" smtClean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VẬN DỤNG</a:t>
            </a:r>
            <a:endParaRPr lang="zh-CN" altLang="en-US" sz="6000" b="1" spc="160" dirty="0">
              <a:solidFill>
                <a:srgbClr val="7AC6FF"/>
              </a:solidFill>
              <a:latin typeface="Times New Roman" pitchFamily="18" charset="0"/>
              <a:ea typeface="新蒂下午茶基本版" panose="03000600000000000000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7500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11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310" y="-27940"/>
            <a:ext cx="12270740" cy="6913245"/>
          </a:xfrm>
          <a:prstGeom prst="rect">
            <a:avLst/>
          </a:prstGeom>
        </p:spPr>
      </p:pic>
      <p:pic>
        <p:nvPicPr>
          <p:cNvPr id="2" name="图片 1" descr="资源 10@4x3"/>
          <p:cNvPicPr>
            <a:picLocks noChangeAspect="1"/>
          </p:cNvPicPr>
          <p:nvPr/>
        </p:nvPicPr>
        <p:blipFill>
          <a:blip r:embed="rId5"/>
          <a:srcRect r="9121" b="5474"/>
          <a:stretch>
            <a:fillRect/>
          </a:stretch>
        </p:blipFill>
        <p:spPr>
          <a:xfrm>
            <a:off x="6497320" y="-8890"/>
            <a:ext cx="5694045" cy="6907530"/>
          </a:xfrm>
          <a:prstGeom prst="rect">
            <a:avLst/>
          </a:prstGeom>
        </p:spPr>
      </p:pic>
      <p:pic>
        <p:nvPicPr>
          <p:cNvPr id="6" name="图片 5" descr="资源 10@4x3"/>
          <p:cNvPicPr>
            <a:picLocks noChangeAspect="1"/>
          </p:cNvPicPr>
          <p:nvPr/>
        </p:nvPicPr>
        <p:blipFill>
          <a:blip r:embed="rId5"/>
          <a:srcRect b="5474"/>
          <a:stretch>
            <a:fillRect/>
          </a:stretch>
        </p:blipFill>
        <p:spPr>
          <a:xfrm>
            <a:off x="584835" y="-8890"/>
            <a:ext cx="6265545" cy="6907530"/>
          </a:xfrm>
          <a:prstGeom prst="rect">
            <a:avLst/>
          </a:prstGeom>
        </p:spPr>
      </p:pic>
      <p:pic>
        <p:nvPicPr>
          <p:cNvPr id="15" name="图片 14" descr="资源 3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10" y="882650"/>
            <a:ext cx="10194925" cy="5125085"/>
          </a:xfrm>
          <a:prstGeom prst="rect">
            <a:avLst/>
          </a:prstGeom>
        </p:spPr>
      </p:pic>
      <p:pic>
        <p:nvPicPr>
          <p:cNvPr id="17" name="图片 16" descr="资源 3@4x3"/>
          <p:cNvPicPr>
            <a:picLocks noChangeAspect="1"/>
          </p:cNvPicPr>
          <p:nvPr/>
        </p:nvPicPr>
        <p:blipFill>
          <a:blip r:embed="rId6"/>
          <a:srcRect r="78424"/>
          <a:stretch>
            <a:fillRect/>
          </a:stretch>
        </p:blipFill>
        <p:spPr>
          <a:xfrm>
            <a:off x="10092690" y="1296670"/>
            <a:ext cx="2101850" cy="4897120"/>
          </a:xfrm>
          <a:prstGeom prst="rect">
            <a:avLst/>
          </a:prstGeom>
        </p:spPr>
      </p:pic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4" name="图片 13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3275" y="5876290"/>
            <a:ext cx="5950585" cy="10287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395" y="5316855"/>
            <a:ext cx="5950585" cy="1028700"/>
          </a:xfrm>
          <a:prstGeom prst="rect">
            <a:avLst/>
          </a:prstGeom>
        </p:spPr>
      </p:pic>
      <p:pic>
        <p:nvPicPr>
          <p:cNvPr id="8" name="图片 7" descr="资源 1@4x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5345" y="444500"/>
            <a:ext cx="5253990" cy="5563235"/>
          </a:xfrm>
          <a:prstGeom prst="rect">
            <a:avLst/>
          </a:prstGeom>
        </p:spPr>
      </p:pic>
      <p:pic>
        <p:nvPicPr>
          <p:cNvPr id="10" name="图片 9" descr="资源 14@4x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1185" y="4792345"/>
            <a:ext cx="1267460" cy="1215390"/>
          </a:xfrm>
          <a:prstGeom prst="rect">
            <a:avLst/>
          </a:prstGeom>
        </p:spPr>
      </p:pic>
      <p:sp>
        <p:nvSpPr>
          <p:cNvPr id="3" name="TextBox 11"/>
          <p:cNvSpPr txBox="1"/>
          <p:nvPr/>
        </p:nvSpPr>
        <p:spPr>
          <a:xfrm>
            <a:off x="6510444" y="3756944"/>
            <a:ext cx="62911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vi-VN" altLang="zh-CN" sz="4000" b="1" spc="160" dirty="0" smtClean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Đặc </a:t>
            </a:r>
            <a:r>
              <a:rPr lang="vi-VN" altLang="zh-CN" sz="4000" b="1" spc="160" dirty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điểm của </a:t>
            </a:r>
            <a:r>
              <a:rPr lang="vi-VN" altLang="zh-CN" sz="4000" b="1" spc="160" dirty="0" smtClean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thểthơ </a:t>
            </a:r>
            <a:endParaRPr lang="en-US" altLang="zh-CN" sz="4000" b="1" spc="160" dirty="0" smtClean="0">
              <a:solidFill>
                <a:srgbClr val="7AC6FF"/>
              </a:solidFill>
              <a:latin typeface="Times New Roman" pitchFamily="18" charset="0"/>
              <a:ea typeface="新蒂下午茶基本版" panose="03000600000000000000" charset="-122"/>
              <a:cs typeface="Times New Roman" pitchFamily="18" charset="0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vi-VN" altLang="zh-CN" sz="4000" b="1" spc="160" dirty="0" smtClean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lục </a:t>
            </a:r>
            <a:r>
              <a:rPr lang="vi-VN" altLang="zh-CN" sz="4000" b="1" spc="160" dirty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bát trong bài </a:t>
            </a:r>
            <a:r>
              <a:rPr lang="vi-VN" altLang="zh-CN" sz="4000" b="1" spc="160" dirty="0" smtClean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thơ</a:t>
            </a:r>
            <a:r>
              <a:rPr lang="en-US" altLang="zh-CN" sz="4000" b="1" spc="160" dirty="0" smtClean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:</a:t>
            </a:r>
            <a:endParaRPr lang="zh-CN" altLang="en-US" sz="4000" b="1" spc="160" dirty="0">
              <a:solidFill>
                <a:srgbClr val="7AC6FF"/>
              </a:solidFill>
              <a:latin typeface="Times New Roman" pitchFamily="18" charset="0"/>
              <a:ea typeface="新蒂下午茶基本版" panose="03000600000000000000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673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4932947"/>
            <a:ext cx="6539865" cy="1971408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4812632"/>
            <a:ext cx="6539865" cy="2091723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714548"/>
              </p:ext>
            </p:extLst>
          </p:nvPr>
        </p:nvGraphicFramePr>
        <p:xfrm>
          <a:off x="998622" y="633120"/>
          <a:ext cx="8867274" cy="4089400"/>
        </p:xfrm>
        <a:graphic>
          <a:graphicData uri="http://schemas.openxmlformats.org/drawingml/2006/table">
            <a:tbl>
              <a:tblPr firstRow="1" firstCol="1" bandRow="1"/>
              <a:tblGrid>
                <a:gridCol w="3482140"/>
                <a:gridCol w="5385134"/>
              </a:tblGrid>
              <a:tr h="7950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Đặc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của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lục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bát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hiện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bài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40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6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Phối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thanh</a:t>
                      </a:r>
                      <a:r>
                        <a:rPr lang="en-US" sz="2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điệu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0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tiếng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16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Nhịp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thơ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pháp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từ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8060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4932947"/>
            <a:ext cx="6539865" cy="1971408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4812632"/>
            <a:ext cx="6539865" cy="2091723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29976"/>
              </p:ext>
            </p:extLst>
          </p:nvPr>
        </p:nvGraphicFramePr>
        <p:xfrm>
          <a:off x="1179095" y="625643"/>
          <a:ext cx="9769642" cy="4456122"/>
        </p:xfrm>
        <a:graphic>
          <a:graphicData uri="http://schemas.openxmlformats.org/drawingml/2006/table">
            <a:tbl>
              <a:tblPr firstRow="1" firstCol="1" bandRow="1"/>
              <a:tblGrid>
                <a:gridCol w="3205413"/>
                <a:gridCol w="6564229"/>
              </a:tblGrid>
              <a:tr h="10638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lục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bát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406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26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(13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13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7226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Phối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điệu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B-T-B;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bát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B-T-B-B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140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Mỗi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6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mỗi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8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216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Trời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đời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hoa-xa-ra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màu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sâu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;…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476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2/2/2;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bát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: 4/4, 2/2/2/2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3025" marR="730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9695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4932947"/>
            <a:ext cx="6539865" cy="1971408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4812632"/>
            <a:ext cx="6539865" cy="2091723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116655" y="3116176"/>
            <a:ext cx="2622885" cy="1058779"/>
          </a:xfrm>
          <a:prstGeom prst="flowChartAlternate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Hành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bầy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ong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4126831" y="421104"/>
            <a:ext cx="2622885" cy="1058779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 dòng thơ</a:t>
            </a:r>
            <a:endParaRPr lang="vi-VN" sz="2400" b="1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4126831" y="1780672"/>
            <a:ext cx="2622885" cy="1058779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Phối hợp thanh điệu</a:t>
            </a:r>
          </a:p>
        </p:txBody>
      </p:sp>
      <p:sp>
        <p:nvSpPr>
          <p:cNvPr id="16" name="Flowchart: Alternate Process 15"/>
          <p:cNvSpPr/>
          <p:nvPr/>
        </p:nvSpPr>
        <p:spPr>
          <a:xfrm>
            <a:off x="4126831" y="3068051"/>
            <a:ext cx="2622885" cy="1058779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dòng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4235116" y="4402672"/>
            <a:ext cx="2622885" cy="1058779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Vần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8" name="Flowchart: Alternate Process 17"/>
          <p:cNvSpPr/>
          <p:nvPr/>
        </p:nvSpPr>
        <p:spPr>
          <a:xfrm>
            <a:off x="4235115" y="5799221"/>
            <a:ext cx="2622885" cy="1058779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Nhịp thơ</a:t>
            </a:r>
            <a:endParaRPr lang="vi-VN" sz="2400" b="1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19" name="Flowchart: Alternate Process 18"/>
          <p:cNvSpPr/>
          <p:nvPr/>
        </p:nvSpPr>
        <p:spPr>
          <a:xfrm>
            <a:off x="8037094" y="324851"/>
            <a:ext cx="3200401" cy="1058779"/>
          </a:xfrm>
          <a:prstGeom prst="flowChartAlternateProcess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26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(13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13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</a:t>
            </a:r>
          </a:p>
        </p:txBody>
      </p:sp>
      <p:sp>
        <p:nvSpPr>
          <p:cNvPr id="20" name="Flowchart: Alternate Process 19"/>
          <p:cNvSpPr/>
          <p:nvPr/>
        </p:nvSpPr>
        <p:spPr>
          <a:xfrm>
            <a:off x="8181473" y="1780672"/>
            <a:ext cx="3140243" cy="1058779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B-T-B;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B-T-B-B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8181472" y="3116176"/>
            <a:ext cx="3140244" cy="1058779"/>
          </a:xfrm>
          <a:prstGeom prst="flowChartAlternateProces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6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8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tiếng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22" name="Flowchart: Alternate Process 21"/>
          <p:cNvSpPr/>
          <p:nvPr/>
        </p:nvSpPr>
        <p:spPr>
          <a:xfrm>
            <a:off x="8361947" y="4449912"/>
            <a:ext cx="3140242" cy="1058779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Trời- đời; hoa-xa-ra; màu- sâu;…</a:t>
            </a:r>
          </a:p>
        </p:txBody>
      </p:sp>
      <p:sp>
        <p:nvSpPr>
          <p:cNvPr id="23" name="Flowchart: Alternate Process 22"/>
          <p:cNvSpPr/>
          <p:nvPr/>
        </p:nvSpPr>
        <p:spPr>
          <a:xfrm>
            <a:off x="8361946" y="5799220"/>
            <a:ext cx="3224465" cy="1058779"/>
          </a:xfrm>
          <a:prstGeom prst="flowChartAlternateProces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2/2/2; 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Dòng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4/4, 2/2/2/2</a:t>
            </a:r>
          </a:p>
        </p:txBody>
      </p:sp>
      <p:cxnSp>
        <p:nvCxnSpPr>
          <p:cNvPr id="6" name="Straight Arrow Connector 5"/>
          <p:cNvCxnSpPr>
            <a:stCxn id="2" idx="3"/>
          </p:cNvCxnSpPr>
          <p:nvPr/>
        </p:nvCxnSpPr>
        <p:spPr>
          <a:xfrm flipV="1">
            <a:off x="2739540" y="1383630"/>
            <a:ext cx="1387291" cy="22619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" idx="3"/>
          </p:cNvCxnSpPr>
          <p:nvPr/>
        </p:nvCxnSpPr>
        <p:spPr>
          <a:xfrm flipV="1">
            <a:off x="2739540" y="3199515"/>
            <a:ext cx="1387291" cy="44605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" idx="3"/>
          </p:cNvCxnSpPr>
          <p:nvPr/>
        </p:nvCxnSpPr>
        <p:spPr>
          <a:xfrm>
            <a:off x="2739540" y="3645566"/>
            <a:ext cx="1387291" cy="116706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" idx="3"/>
          </p:cNvCxnSpPr>
          <p:nvPr/>
        </p:nvCxnSpPr>
        <p:spPr>
          <a:xfrm>
            <a:off x="2739540" y="3645566"/>
            <a:ext cx="1495575" cy="257476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" idx="3"/>
            <a:endCxn id="15" idx="1"/>
          </p:cNvCxnSpPr>
          <p:nvPr/>
        </p:nvCxnSpPr>
        <p:spPr>
          <a:xfrm flipV="1">
            <a:off x="2739540" y="2310062"/>
            <a:ext cx="1387291" cy="13355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749716" y="854240"/>
            <a:ext cx="125188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882364" y="2334123"/>
            <a:ext cx="125188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882363" y="3585405"/>
            <a:ext cx="125188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7039374" y="4955232"/>
            <a:ext cx="125188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052007" y="6376830"/>
            <a:ext cx="125188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173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11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310" y="-27940"/>
            <a:ext cx="12270740" cy="6913245"/>
          </a:xfrm>
          <a:prstGeom prst="rect">
            <a:avLst/>
          </a:prstGeom>
        </p:spPr>
      </p:pic>
      <p:pic>
        <p:nvPicPr>
          <p:cNvPr id="2" name="图片 1" descr="资源 10@4x3"/>
          <p:cNvPicPr>
            <a:picLocks noChangeAspect="1"/>
          </p:cNvPicPr>
          <p:nvPr/>
        </p:nvPicPr>
        <p:blipFill>
          <a:blip r:embed="rId5"/>
          <a:srcRect r="9121" b="5474"/>
          <a:stretch>
            <a:fillRect/>
          </a:stretch>
        </p:blipFill>
        <p:spPr>
          <a:xfrm>
            <a:off x="6497320" y="-8890"/>
            <a:ext cx="5694045" cy="6907530"/>
          </a:xfrm>
          <a:prstGeom prst="rect">
            <a:avLst/>
          </a:prstGeom>
        </p:spPr>
      </p:pic>
      <p:pic>
        <p:nvPicPr>
          <p:cNvPr id="6" name="图片 5" descr="资源 10@4x3"/>
          <p:cNvPicPr>
            <a:picLocks noChangeAspect="1"/>
          </p:cNvPicPr>
          <p:nvPr/>
        </p:nvPicPr>
        <p:blipFill>
          <a:blip r:embed="rId5"/>
          <a:srcRect b="5474"/>
          <a:stretch>
            <a:fillRect/>
          </a:stretch>
        </p:blipFill>
        <p:spPr>
          <a:xfrm>
            <a:off x="584835" y="-8890"/>
            <a:ext cx="6265545" cy="6907530"/>
          </a:xfrm>
          <a:prstGeom prst="rect">
            <a:avLst/>
          </a:prstGeom>
        </p:spPr>
      </p:pic>
      <p:pic>
        <p:nvPicPr>
          <p:cNvPr id="15" name="图片 14" descr="资源 3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10" y="882650"/>
            <a:ext cx="10194925" cy="5125085"/>
          </a:xfrm>
          <a:prstGeom prst="rect">
            <a:avLst/>
          </a:prstGeom>
        </p:spPr>
      </p:pic>
      <p:pic>
        <p:nvPicPr>
          <p:cNvPr id="17" name="图片 16" descr="资源 3@4x3"/>
          <p:cNvPicPr>
            <a:picLocks noChangeAspect="1"/>
          </p:cNvPicPr>
          <p:nvPr/>
        </p:nvPicPr>
        <p:blipFill>
          <a:blip r:embed="rId6"/>
          <a:srcRect r="78424"/>
          <a:stretch>
            <a:fillRect/>
          </a:stretch>
        </p:blipFill>
        <p:spPr>
          <a:xfrm>
            <a:off x="10092690" y="1296670"/>
            <a:ext cx="2101850" cy="4897120"/>
          </a:xfrm>
          <a:prstGeom prst="rect">
            <a:avLst/>
          </a:prstGeom>
        </p:spPr>
      </p:pic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4" name="图片 13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3275" y="5876290"/>
            <a:ext cx="5950585" cy="10287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395" y="5316855"/>
            <a:ext cx="5950585" cy="1028700"/>
          </a:xfrm>
          <a:prstGeom prst="rect">
            <a:avLst/>
          </a:prstGeom>
        </p:spPr>
      </p:pic>
      <p:pic>
        <p:nvPicPr>
          <p:cNvPr id="8" name="图片 7" descr="资源 1@4x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55345" y="444500"/>
            <a:ext cx="5253990" cy="5563235"/>
          </a:xfrm>
          <a:prstGeom prst="rect">
            <a:avLst/>
          </a:prstGeom>
        </p:spPr>
      </p:pic>
      <p:pic>
        <p:nvPicPr>
          <p:cNvPr id="10" name="图片 9" descr="资源 14@4x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1185" y="4792345"/>
            <a:ext cx="1267460" cy="1215390"/>
          </a:xfrm>
          <a:prstGeom prst="rect">
            <a:avLst/>
          </a:prstGeom>
        </p:spPr>
      </p:pic>
      <p:sp>
        <p:nvSpPr>
          <p:cNvPr id="3" name="TextBox 11"/>
          <p:cNvSpPr txBox="1"/>
          <p:nvPr/>
        </p:nvSpPr>
        <p:spPr>
          <a:xfrm>
            <a:off x="4297094" y="3428682"/>
            <a:ext cx="7640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altLang="zh-CN" sz="4000" b="1" spc="160" dirty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2. Vẻ đẹp của quê hương, đất </a:t>
            </a:r>
            <a:r>
              <a:rPr lang="vi-VN" altLang="zh-CN" sz="4000" b="1" spc="160" dirty="0" smtClean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nước</a:t>
            </a:r>
            <a:r>
              <a:rPr lang="en-US" altLang="zh-CN" sz="4000" b="1" spc="160" dirty="0" smtClean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:</a:t>
            </a:r>
            <a:r>
              <a:rPr lang="vi-VN" altLang="zh-CN" sz="4000" b="1" spc="160" dirty="0" smtClean="0">
                <a:solidFill>
                  <a:srgbClr val="7AC6FF"/>
                </a:solidFill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 </a:t>
            </a:r>
            <a:endParaRPr lang="zh-CN" altLang="en-US" sz="4000" b="1" spc="160" dirty="0">
              <a:solidFill>
                <a:srgbClr val="7AC6FF"/>
              </a:solidFill>
              <a:latin typeface="Times New Roman" pitchFamily="18" charset="0"/>
              <a:ea typeface="新蒂下午茶基本版" panose="03000600000000000000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8697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885" y="4932947"/>
            <a:ext cx="6539865" cy="1971408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700" y="4812632"/>
            <a:ext cx="6539865" cy="2091723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817363" y="456416"/>
            <a:ext cx="10515600" cy="4691530"/>
            <a:chOff x="1387" y="2203"/>
            <a:chExt cx="9486" cy="5227"/>
          </a:xfrm>
        </p:grpSpPr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1683" y="2499"/>
              <a:ext cx="2042" cy="3271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9050">
              <a:solidFill>
                <a:srgbClr val="A8D08D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3948" y="2499"/>
              <a:ext cx="2075" cy="3337"/>
            </a:xfrm>
            <a:prstGeom prst="roundRect">
              <a:avLst>
                <a:gd name="adj" fmla="val 16667"/>
              </a:avLst>
            </a:prstGeom>
            <a:solidFill>
              <a:srgbClr val="D9E2F3"/>
            </a:solidFill>
            <a:ln w="19050">
              <a:solidFill>
                <a:srgbClr val="A8D08D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2" name="AutoShape 5"/>
            <p:cNvSpPr>
              <a:spLocks noChangeArrowheads="1"/>
            </p:cNvSpPr>
            <p:nvPr/>
          </p:nvSpPr>
          <p:spPr bwMode="auto">
            <a:xfrm>
              <a:off x="6220" y="2499"/>
              <a:ext cx="2058" cy="3436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 w="19050">
              <a:solidFill>
                <a:srgbClr val="A8D08D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4176" y="2279"/>
              <a:ext cx="1662" cy="463"/>
            </a:xfrm>
            <a:prstGeom prst="roundRect">
              <a:avLst>
                <a:gd name="adj" fmla="val 16667"/>
              </a:avLst>
            </a:prstGeom>
            <a:solidFill>
              <a:srgbClr val="D9E2F3"/>
            </a:solidFill>
            <a:ln w="12700">
              <a:solidFill>
                <a:srgbClr val="A8D08D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Thời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gian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>
              <a:off x="6369" y="2279"/>
              <a:ext cx="1574" cy="463"/>
            </a:xfrm>
            <a:prstGeom prst="roundRect">
              <a:avLst>
                <a:gd name="adj" fmla="val 16667"/>
              </a:avLst>
            </a:prstGeom>
            <a:solidFill>
              <a:srgbClr val="FFF2CC"/>
            </a:solidFill>
            <a:ln w="12700">
              <a:solidFill>
                <a:srgbClr val="A8D08D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Hình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ảnh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8467" y="2469"/>
              <a:ext cx="2058" cy="3436"/>
            </a:xfrm>
            <a:prstGeom prst="roundRect">
              <a:avLst>
                <a:gd name="adj" fmla="val 16667"/>
              </a:avLst>
            </a:prstGeom>
            <a:solidFill>
              <a:srgbClr val="E2EFD9"/>
            </a:solidFill>
            <a:ln w="19050">
              <a:solidFill>
                <a:srgbClr val="A8D08D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  <p:sp>
          <p:nvSpPr>
            <p:cNvPr id="17" name="AutoShape 9"/>
            <p:cNvSpPr>
              <a:spLocks noChangeArrowheads="1"/>
            </p:cNvSpPr>
            <p:nvPr/>
          </p:nvSpPr>
          <p:spPr bwMode="auto">
            <a:xfrm>
              <a:off x="1605" y="5558"/>
              <a:ext cx="9092" cy="187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>
              <a:solidFill>
                <a:srgbClr val="A8D08D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Thông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điệp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của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tác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giả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: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……………………………………………………………………………………………………………………………………………………………………………………………….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.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 </a:t>
              </a:r>
            </a:p>
          </p:txBody>
        </p:sp>
        <p:sp>
          <p:nvSpPr>
            <p:cNvPr id="18" name="AutoShape 10"/>
            <p:cNvSpPr>
              <a:spLocks noChangeArrowheads="1"/>
            </p:cNvSpPr>
            <p:nvPr/>
          </p:nvSpPr>
          <p:spPr bwMode="auto">
            <a:xfrm>
              <a:off x="1387" y="5905"/>
              <a:ext cx="388" cy="363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11"/>
            <p:cNvSpPr>
              <a:spLocks noChangeArrowheads="1"/>
            </p:cNvSpPr>
            <p:nvPr/>
          </p:nvSpPr>
          <p:spPr bwMode="auto">
            <a:xfrm>
              <a:off x="1437" y="6566"/>
              <a:ext cx="309" cy="220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12"/>
            <p:cNvSpPr>
              <a:spLocks noChangeArrowheads="1"/>
            </p:cNvSpPr>
            <p:nvPr/>
          </p:nvSpPr>
          <p:spPr bwMode="auto">
            <a:xfrm>
              <a:off x="1490" y="7006"/>
              <a:ext cx="245" cy="220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13"/>
            <p:cNvSpPr>
              <a:spLocks noChangeArrowheads="1"/>
            </p:cNvSpPr>
            <p:nvPr/>
          </p:nvSpPr>
          <p:spPr bwMode="auto">
            <a:xfrm>
              <a:off x="10485" y="5770"/>
              <a:ext cx="388" cy="363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14"/>
            <p:cNvSpPr>
              <a:spLocks noChangeArrowheads="1"/>
            </p:cNvSpPr>
            <p:nvPr/>
          </p:nvSpPr>
          <p:spPr bwMode="auto">
            <a:xfrm>
              <a:off x="10534" y="6431"/>
              <a:ext cx="309" cy="220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15"/>
            <p:cNvSpPr>
              <a:spLocks noChangeArrowheads="1"/>
            </p:cNvSpPr>
            <p:nvPr/>
          </p:nvSpPr>
          <p:spPr bwMode="auto">
            <a:xfrm>
              <a:off x="10588" y="6871"/>
              <a:ext cx="245" cy="220"/>
            </a:xfrm>
            <a:custGeom>
              <a:avLst/>
              <a:gdLst>
                <a:gd name="T0" fmla="*/ 10860 w 21600"/>
                <a:gd name="T1" fmla="*/ 2187 h 21600"/>
                <a:gd name="T2" fmla="*/ 2928 w 21600"/>
                <a:gd name="T3" fmla="*/ 10800 h 21600"/>
                <a:gd name="T4" fmla="*/ 10860 w 21600"/>
                <a:gd name="T5" fmla="*/ 21600 h 21600"/>
                <a:gd name="T6" fmla="*/ 18672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37 w 21600"/>
                <a:gd name="T13" fmla="*/ 2277 h 21600"/>
                <a:gd name="T14" fmla="*/ 16557 w 21600"/>
                <a:gd name="T15" fmla="*/ 1367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A8D08D"/>
            </a:solidFill>
            <a:ln w="9525">
              <a:solidFill>
                <a:srgbClr val="A8D08D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6"/>
            <p:cNvSpPr>
              <a:spLocks noChangeArrowheads="1"/>
            </p:cNvSpPr>
            <p:nvPr/>
          </p:nvSpPr>
          <p:spPr bwMode="auto">
            <a:xfrm>
              <a:off x="8659" y="2203"/>
              <a:ext cx="1747" cy="697"/>
            </a:xfrm>
            <a:prstGeom prst="roundRect">
              <a:avLst>
                <a:gd name="adj" fmla="val 16667"/>
              </a:avLst>
            </a:prstGeom>
            <a:solidFill>
              <a:srgbClr val="E2EFD9"/>
            </a:solidFill>
            <a:ln w="12700">
              <a:solidFill>
                <a:srgbClr val="A8D08D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Nghệ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thuật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   </a:t>
              </a:r>
              <a:r>
                <a:rPr kumimoji="0" lang="en-US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ea typeface="Calibri"/>
                  <a:cs typeface="Times New Roman" pitchFamily="18" charset="0"/>
                </a:rPr>
                <a:t>thuậththuât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Calibri"/>
                <a:cs typeface="Times New Roman" pitchFamily="18" charset="0"/>
              </a:endParaRPr>
            </a:p>
          </p:txBody>
        </p:sp>
        <p:sp>
          <p:nvSpPr>
            <p:cNvPr id="25" name="AutoShape 17"/>
            <p:cNvSpPr>
              <a:spLocks noChangeArrowheads="1"/>
            </p:cNvSpPr>
            <p:nvPr/>
          </p:nvSpPr>
          <p:spPr bwMode="auto">
            <a:xfrm>
              <a:off x="1897" y="2279"/>
              <a:ext cx="1598" cy="463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>
              <a:solidFill>
                <a:srgbClr val="A8D08D"/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Không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Calibri"/>
                  <a:cs typeface="Times New Roman"/>
                </a:rPr>
                <a:t>gian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82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4932947"/>
            <a:ext cx="6539865" cy="1971408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4812632"/>
            <a:ext cx="6539865" cy="2091723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9021" y="652097"/>
            <a:ext cx="8430126" cy="349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gian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2414" y="266383"/>
            <a:ext cx="5749266" cy="357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Vẻ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quê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hương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 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021" y="1076799"/>
            <a:ext cx="6096000" cy="3495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lvl="0" algn="just">
              <a:lnSpc>
                <a:spcPts val="1800"/>
              </a:lnSpc>
              <a:spcAft>
                <a:spcPts val="120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Nơi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thăm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thẳm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rừng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sâu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9021" y="1597583"/>
            <a:ext cx="6096000" cy="3495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lvl="0" algn="just">
              <a:lnSpc>
                <a:spcPts val="1800"/>
              </a:lnSpc>
              <a:spcAft>
                <a:spcPts val="120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Nơi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bờ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biển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sóng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trào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9021" y="2138426"/>
            <a:ext cx="6096000" cy="3495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lvl="0" algn="just">
              <a:lnSpc>
                <a:spcPts val="1800"/>
              </a:lnSpc>
              <a:spcAft>
                <a:spcPts val="120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Nơi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quần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đảo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khơi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xa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021" y="2706032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lvl="0" algn="just">
              <a:lnSpc>
                <a:spcPts val="1800"/>
              </a:lnSpc>
              <a:spcAft>
                <a:spcPts val="1200"/>
              </a:spcAft>
            </a:pP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Rừng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hoang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biển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xa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7240" y="3275612"/>
            <a:ext cx="5160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→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khắp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miền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0480" marR="30480" lvl="0" algn="just">
              <a:lnSpc>
                <a:spcPts val="1800"/>
              </a:lnSpc>
              <a:spcAft>
                <a:spcPts val="12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mở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tận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9938" name="Picture 2" descr="Kon Tum ký sự: [Bài III] Truyền thuyết &amp;#39;người rừng&amp;#39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887" y="138186"/>
            <a:ext cx="3648743" cy="222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154" y="1673340"/>
            <a:ext cx="3433603" cy="215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916" y="3552611"/>
            <a:ext cx="3760039" cy="218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54" y="4207661"/>
            <a:ext cx="3964656" cy="218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680692"/>
            <a:ext cx="3047046" cy="222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84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39" y="1732548"/>
            <a:ext cx="6864350" cy="491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170110" y="228599"/>
            <a:ext cx="11717090" cy="1130970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i="1" kern="100" dirty="0" err="1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200" b="1" i="1" kern="100" dirty="0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 1: </a:t>
            </a:r>
            <a:r>
              <a:rPr lang="en-US" sz="3200" b="1" i="1" kern="100" dirty="0" err="1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Bài</a:t>
            </a:r>
            <a:r>
              <a:rPr lang="en-US" sz="3200" b="1" i="1" kern="100" dirty="0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thơ</a:t>
            </a:r>
            <a:r>
              <a:rPr lang="en-US" sz="3200" b="1" i="1" kern="100" dirty="0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 “</a:t>
            </a:r>
            <a:r>
              <a:rPr lang="en-US" sz="3200" b="1" i="1" kern="100" dirty="0" err="1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Chuyện</a:t>
            </a:r>
            <a:r>
              <a:rPr lang="en-US" sz="3200" b="1" i="1" kern="100" dirty="0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cổ</a:t>
            </a:r>
            <a:r>
              <a:rPr lang="en-US" sz="3200" b="1" i="1" kern="100" dirty="0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nước</a:t>
            </a:r>
            <a:r>
              <a:rPr lang="en-US" sz="3200" b="1" i="1" kern="100" dirty="0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mình</a:t>
            </a:r>
            <a:r>
              <a:rPr lang="en-US" sz="3200" b="1" i="1" kern="100" dirty="0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được</a:t>
            </a:r>
            <a:r>
              <a:rPr lang="en-US" sz="3200" b="1" i="1" kern="100" dirty="0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viết</a:t>
            </a:r>
            <a:r>
              <a:rPr lang="en-US" sz="3200" b="1" i="1" kern="100" dirty="0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theo</a:t>
            </a:r>
            <a:r>
              <a:rPr lang="en-US" sz="3200" b="1" i="1" kern="100" dirty="0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thể</a:t>
            </a:r>
            <a:r>
              <a:rPr lang="en-US" sz="3200" b="1" i="1" kern="100" dirty="0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thơ</a:t>
            </a:r>
            <a:r>
              <a:rPr lang="en-US" sz="3200" b="1" i="1" kern="100" dirty="0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nào</a:t>
            </a:r>
            <a:r>
              <a:rPr lang="en-US" sz="3200" b="1" i="1" kern="100" dirty="0">
                <a:solidFill>
                  <a:schemeClr val="tx1"/>
                </a:solidFill>
                <a:latin typeface="Times New Roman"/>
                <a:ea typeface="SimSun"/>
                <a:cs typeface="Times New Roman"/>
              </a:rPr>
              <a:t>?</a:t>
            </a:r>
            <a:endParaRPr lang="en-US" sz="3200" b="1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2671010" y="2498726"/>
            <a:ext cx="5787191" cy="1671427"/>
          </a:xfrm>
          <a:prstGeom prst="flowChartAlternate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Lục</a:t>
            </a:r>
            <a:r>
              <a:rPr lang="en-US" sz="36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bát</a:t>
            </a:r>
            <a:endParaRPr lang="en-US" sz="36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2545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4932947"/>
            <a:ext cx="6539865" cy="1971408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4812632"/>
            <a:ext cx="6539865" cy="2091723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2348" y="47849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2414" y="89112"/>
            <a:ext cx="5749266" cy="357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Vẻ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quê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hương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 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9337" y="109751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8811" y="162073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464" y="224883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127" y="268071"/>
            <a:ext cx="4800851" cy="3599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49" y="2772052"/>
            <a:ext cx="4465671" cy="251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66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4932947"/>
            <a:ext cx="6539865" cy="1971408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4812632"/>
            <a:ext cx="6539865" cy="2091723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5000" y="740403"/>
            <a:ext cx="8622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667" y="260930"/>
            <a:ext cx="5749266" cy="357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Vẻ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quê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hương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 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54095" y="135166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Bập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38316" y="201344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4095" y="257451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7684" y="310307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8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dàng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5000" y="354848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42" y="134361"/>
            <a:ext cx="4035798" cy="2406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420" y="2021325"/>
            <a:ext cx="3810000" cy="2481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87" y="3818967"/>
            <a:ext cx="3598843" cy="2571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82" y="4794828"/>
            <a:ext cx="3918275" cy="2063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2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2" grpId="0"/>
      <p:bldP spid="4" grpId="0"/>
      <p:bldP spid="5" grpId="0"/>
      <p:bldP spid="6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2885" y="4932947"/>
            <a:ext cx="6539865" cy="1971408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700" y="4812632"/>
            <a:ext cx="6539865" cy="2091723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29" name="图片 10">
            <a:extLst>
              <a:ext uri="{FF2B5EF4-FFF2-40B4-BE49-F238E27FC236}">
                <a16:creationId xmlns=""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43" y="4018547"/>
            <a:ext cx="4781575" cy="288580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7463" y="579382"/>
            <a:ext cx="6096000" cy="3375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Nghệ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 </a:t>
            </a:r>
            <a:endParaRPr lang="en-US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8667" y="90238"/>
            <a:ext cx="5749266" cy="3579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0480" marR="30480" algn="just">
              <a:lnSpc>
                <a:spcPts val="18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Vẻ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đẹp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quê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hương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đất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nước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 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53716" y="919132"/>
            <a:ext cx="6096000" cy="33759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lvl="0" algn="just">
              <a:lnSpc>
                <a:spcPts val="18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3716" y="1308875"/>
            <a:ext cx="6096000" cy="5799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lvl="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láy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 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9968" y="1888842"/>
            <a:ext cx="6096000" cy="5799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lvl="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cấu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… 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8253" y="2610887"/>
            <a:ext cx="6096000" cy="5799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lvl="0" algn="just">
              <a:lnSpc>
                <a:spcPct val="150000"/>
              </a:lnSpc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=&gt;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cẩn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mẫn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chăm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bầy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ong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3769" y="330868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=&gt;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bầy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ong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gửi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điệp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ích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hiến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ngọt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”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 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171" y="1762104"/>
            <a:ext cx="327673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790" y="4435612"/>
            <a:ext cx="3810000" cy="248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271" y="0"/>
            <a:ext cx="3987800" cy="273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643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4" grpId="0"/>
      <p:bldP spid="5" grpId="0"/>
      <p:bldP spid="6" grpId="0"/>
      <p:bldP spid="9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054572" y="4290839"/>
            <a:ext cx="2485625" cy="1861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Hệ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thống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kiến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thức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bằng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sơ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đồ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tưu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duy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.</a:t>
            </a:r>
            <a:endParaRPr lang="en-GB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1054572" y="1697923"/>
            <a:ext cx="2485625" cy="568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Xem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lại</a:t>
            </a:r>
            <a:r>
              <a:rPr lang="en-US" altLang="zh-CN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bài</a:t>
            </a:r>
            <a:endParaRPr lang="en-GB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8319909" y="3258706"/>
            <a:ext cx="2485624" cy="159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Chuẩn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bị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bài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: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Những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nẻo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đường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xứ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 </a:t>
            </a:r>
            <a:r>
              <a:rPr lang="en-US" altLang="zh-CN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+mn-lt"/>
              </a:rPr>
              <a:t>sở</a:t>
            </a:r>
            <a:endParaRPr lang="en-GB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+mn-lt"/>
            </a:endParaRPr>
          </a:p>
        </p:txBody>
      </p:sp>
      <p:sp>
        <p:nvSpPr>
          <p:cNvPr id="8197" name="Freeform 5"/>
          <p:cNvSpPr>
            <a:spLocks/>
          </p:cNvSpPr>
          <p:nvPr/>
        </p:nvSpPr>
        <p:spPr bwMode="auto">
          <a:xfrm>
            <a:off x="3359623" y="2287529"/>
            <a:ext cx="1915583" cy="366184"/>
          </a:xfrm>
          <a:custGeom>
            <a:avLst/>
            <a:gdLst>
              <a:gd name="T0" fmla="*/ 905 w 905"/>
              <a:gd name="T1" fmla="*/ 173 h 173"/>
              <a:gd name="T2" fmla="*/ 732 w 905"/>
              <a:gd name="T3" fmla="*/ 0 h 173"/>
              <a:gd name="T4" fmla="*/ 0 w 905"/>
              <a:gd name="T5" fmla="*/ 0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05" h="173">
                <a:moveTo>
                  <a:pt x="905" y="173"/>
                </a:moveTo>
                <a:lnTo>
                  <a:pt x="732" y="0"/>
                </a:ln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chemeClr val="bg2">
                <a:lumMod val="50000"/>
              </a:schemeClr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707"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198" name="Freeform 6"/>
          <p:cNvSpPr>
            <a:spLocks/>
          </p:cNvSpPr>
          <p:nvPr/>
        </p:nvSpPr>
        <p:spPr bwMode="auto">
          <a:xfrm>
            <a:off x="3359622" y="4548129"/>
            <a:ext cx="1587500" cy="340784"/>
          </a:xfrm>
          <a:custGeom>
            <a:avLst/>
            <a:gdLst>
              <a:gd name="T0" fmla="*/ 750 w 750"/>
              <a:gd name="T1" fmla="*/ 0 h 161"/>
              <a:gd name="T2" fmla="*/ 591 w 750"/>
              <a:gd name="T3" fmla="*/ 161 h 161"/>
              <a:gd name="T4" fmla="*/ 0 w 750"/>
              <a:gd name="T5" fmla="*/ 161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0" h="161">
                <a:moveTo>
                  <a:pt x="750" y="0"/>
                </a:moveTo>
                <a:lnTo>
                  <a:pt x="591" y="161"/>
                </a:lnTo>
                <a:lnTo>
                  <a:pt x="0" y="161"/>
                </a:lnTo>
              </a:path>
            </a:pathLst>
          </a:custGeom>
          <a:noFill/>
          <a:ln w="9525" cap="flat" cmpd="sng">
            <a:solidFill>
              <a:schemeClr val="bg2">
                <a:lumMod val="50000"/>
              </a:schemeClr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707"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7492295" y="3811529"/>
            <a:ext cx="726016" cy="0"/>
          </a:xfrm>
          <a:prstGeom prst="line">
            <a:avLst/>
          </a:prstGeom>
          <a:noFill/>
          <a:ln w="9525" cmpd="sng">
            <a:solidFill>
              <a:schemeClr val="bg2">
                <a:lumMod val="50000"/>
              </a:schemeClr>
            </a:solidFill>
            <a:round/>
            <a:headE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707"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200" name="Freeform 8"/>
          <p:cNvSpPr>
            <a:spLocks/>
          </p:cNvSpPr>
          <p:nvPr/>
        </p:nvSpPr>
        <p:spPr bwMode="auto">
          <a:xfrm>
            <a:off x="5450888" y="2848448"/>
            <a:ext cx="1413933" cy="3292897"/>
          </a:xfrm>
          <a:custGeom>
            <a:avLst/>
            <a:gdLst>
              <a:gd name="T0" fmla="*/ 232 w 668"/>
              <a:gd name="T1" fmla="*/ 1571 h 1571"/>
              <a:gd name="T2" fmla="*/ 437 w 668"/>
              <a:gd name="T3" fmla="*/ 1571 h 1571"/>
              <a:gd name="T4" fmla="*/ 384 w 668"/>
              <a:gd name="T5" fmla="*/ 806 h 1571"/>
              <a:gd name="T6" fmla="*/ 668 w 668"/>
              <a:gd name="T7" fmla="*/ 434 h 1571"/>
              <a:gd name="T8" fmla="*/ 366 w 668"/>
              <a:gd name="T9" fmla="*/ 705 h 1571"/>
              <a:gd name="T10" fmla="*/ 327 w 668"/>
              <a:gd name="T11" fmla="*/ 0 h 1571"/>
              <a:gd name="T12" fmla="*/ 276 w 668"/>
              <a:gd name="T13" fmla="*/ 848 h 1571"/>
              <a:gd name="T14" fmla="*/ 0 w 668"/>
              <a:gd name="T15" fmla="*/ 582 h 1571"/>
              <a:gd name="T16" fmla="*/ 269 w 668"/>
              <a:gd name="T17" fmla="*/ 956 h 1571"/>
              <a:gd name="T18" fmla="*/ 232 w 668"/>
              <a:gd name="T19" fmla="*/ 1571 h 1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68" h="1571">
                <a:moveTo>
                  <a:pt x="232" y="1571"/>
                </a:moveTo>
                <a:lnTo>
                  <a:pt x="437" y="1571"/>
                </a:lnTo>
                <a:lnTo>
                  <a:pt x="384" y="806"/>
                </a:lnTo>
                <a:lnTo>
                  <a:pt x="668" y="434"/>
                </a:lnTo>
                <a:lnTo>
                  <a:pt x="366" y="705"/>
                </a:lnTo>
                <a:lnTo>
                  <a:pt x="327" y="0"/>
                </a:lnTo>
                <a:lnTo>
                  <a:pt x="276" y="848"/>
                </a:lnTo>
                <a:lnTo>
                  <a:pt x="0" y="582"/>
                </a:lnTo>
                <a:lnTo>
                  <a:pt x="269" y="956"/>
                </a:lnTo>
                <a:lnTo>
                  <a:pt x="232" y="1571"/>
                </a:lnTo>
                <a:close/>
              </a:path>
            </a:pathLst>
          </a:custGeom>
          <a:solidFill>
            <a:schemeClr val="accent4"/>
          </a:solidFill>
          <a:ln w="9525" cmpd="sng">
            <a:noFill/>
            <a:round/>
            <a:headEnd/>
            <a:tailEnd/>
          </a:ln>
        </p:spPr>
        <p:txBody>
          <a:bodyPr/>
          <a:lstStyle/>
          <a:p>
            <a:endParaRPr lang="zh-CN" altLang="en-US" sz="1707"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201" name="Oval 9"/>
          <p:cNvSpPr>
            <a:spLocks noChangeArrowheads="1"/>
          </p:cNvSpPr>
          <p:nvPr/>
        </p:nvSpPr>
        <p:spPr bwMode="auto">
          <a:xfrm>
            <a:off x="6392804" y="3259080"/>
            <a:ext cx="1109133" cy="1107016"/>
          </a:xfrm>
          <a:prstGeom prst="ellipse">
            <a:avLst/>
          </a:prstGeom>
          <a:solidFill>
            <a:schemeClr val="accent3"/>
          </a:solidFill>
          <a:ln w="9525" cmpd="sng">
            <a:noFill/>
            <a:round/>
            <a:headEnd/>
            <a:tailEnd/>
          </a:ln>
        </p:spPr>
        <p:txBody>
          <a:bodyPr/>
          <a:lstStyle/>
          <a:p>
            <a:endParaRPr lang="zh-CN" altLang="en-US" sz="1707"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202" name="Oval 10"/>
          <p:cNvSpPr>
            <a:spLocks noChangeArrowheads="1"/>
          </p:cNvSpPr>
          <p:nvPr/>
        </p:nvSpPr>
        <p:spPr bwMode="auto">
          <a:xfrm>
            <a:off x="6564257" y="3428414"/>
            <a:ext cx="766233" cy="7683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707"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203" name="Oval 11"/>
          <p:cNvSpPr>
            <a:spLocks noChangeArrowheads="1"/>
          </p:cNvSpPr>
          <p:nvPr/>
        </p:nvSpPr>
        <p:spPr bwMode="auto">
          <a:xfrm>
            <a:off x="4583055" y="3328932"/>
            <a:ext cx="1388533" cy="1386417"/>
          </a:xfrm>
          <a:prstGeom prst="ellipse">
            <a:avLst/>
          </a:prstGeom>
          <a:solidFill>
            <a:schemeClr val="accent1"/>
          </a:solidFill>
          <a:ln w="9525" cmpd="sng">
            <a:noFill/>
            <a:round/>
            <a:headEnd/>
            <a:tailEnd/>
          </a:ln>
        </p:spPr>
        <p:txBody>
          <a:bodyPr/>
          <a:lstStyle/>
          <a:p>
            <a:endParaRPr lang="zh-CN" altLang="en-US" sz="1707"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204" name="Oval 12"/>
          <p:cNvSpPr>
            <a:spLocks noChangeArrowheads="1"/>
          </p:cNvSpPr>
          <p:nvPr/>
        </p:nvSpPr>
        <p:spPr bwMode="auto">
          <a:xfrm>
            <a:off x="4796839" y="3542716"/>
            <a:ext cx="960967" cy="9588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707"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205" name="Oval 13"/>
          <p:cNvSpPr>
            <a:spLocks noChangeArrowheads="1"/>
          </p:cNvSpPr>
          <p:nvPr/>
        </p:nvSpPr>
        <p:spPr bwMode="auto">
          <a:xfrm>
            <a:off x="5160905" y="1978498"/>
            <a:ext cx="1900767" cy="1900767"/>
          </a:xfrm>
          <a:prstGeom prst="ellipse">
            <a:avLst/>
          </a:prstGeom>
          <a:solidFill>
            <a:schemeClr val="accent2"/>
          </a:solidFill>
          <a:ln w="9525" cmpd="sng">
            <a:noFill/>
            <a:round/>
            <a:headEnd/>
            <a:tailEnd/>
          </a:ln>
        </p:spPr>
        <p:txBody>
          <a:bodyPr/>
          <a:lstStyle/>
          <a:p>
            <a:endParaRPr lang="zh-CN" altLang="en-US" sz="1707"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5453005" y="2270597"/>
            <a:ext cx="1316567" cy="13165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1707"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207" name="Freeform 15"/>
          <p:cNvSpPr>
            <a:spLocks noEditPoints="1"/>
          </p:cNvSpPr>
          <p:nvPr/>
        </p:nvSpPr>
        <p:spPr bwMode="auto">
          <a:xfrm>
            <a:off x="6833071" y="3699347"/>
            <a:ext cx="228600" cy="226483"/>
          </a:xfrm>
          <a:custGeom>
            <a:avLst/>
            <a:gdLst>
              <a:gd name="T0" fmla="*/ 96 w 96"/>
              <a:gd name="T1" fmla="*/ 53 h 96"/>
              <a:gd name="T2" fmla="*/ 43 w 96"/>
              <a:gd name="T3" fmla="*/ 0 h 96"/>
              <a:gd name="T4" fmla="*/ 39 w 96"/>
              <a:gd name="T5" fmla="*/ 0 h 96"/>
              <a:gd name="T6" fmla="*/ 39 w 96"/>
              <a:gd name="T7" fmla="*/ 11 h 96"/>
              <a:gd name="T8" fmla="*/ 0 w 96"/>
              <a:gd name="T9" fmla="*/ 53 h 96"/>
              <a:gd name="T10" fmla="*/ 43 w 96"/>
              <a:gd name="T11" fmla="*/ 96 h 96"/>
              <a:gd name="T12" fmla="*/ 67 w 96"/>
              <a:gd name="T13" fmla="*/ 89 h 96"/>
              <a:gd name="T14" fmla="*/ 85 w 96"/>
              <a:gd name="T15" fmla="*/ 57 h 96"/>
              <a:gd name="T16" fmla="*/ 96 w 96"/>
              <a:gd name="T17" fmla="*/ 57 h 96"/>
              <a:gd name="T18" fmla="*/ 96 w 96"/>
              <a:gd name="T19" fmla="*/ 53 h 96"/>
              <a:gd name="T20" fmla="*/ 62 w 96"/>
              <a:gd name="T21" fmla="*/ 82 h 96"/>
              <a:gd name="T22" fmla="*/ 43 w 96"/>
              <a:gd name="T23" fmla="*/ 88 h 96"/>
              <a:gd name="T24" fmla="*/ 8 w 96"/>
              <a:gd name="T25" fmla="*/ 53 h 96"/>
              <a:gd name="T26" fmla="*/ 39 w 96"/>
              <a:gd name="T27" fmla="*/ 19 h 96"/>
              <a:gd name="T28" fmla="*/ 39 w 96"/>
              <a:gd name="T29" fmla="*/ 57 h 96"/>
              <a:gd name="T30" fmla="*/ 77 w 96"/>
              <a:gd name="T31" fmla="*/ 57 h 96"/>
              <a:gd name="T32" fmla="*/ 62 w 96"/>
              <a:gd name="T33" fmla="*/ 82 h 96"/>
              <a:gd name="T34" fmla="*/ 47 w 96"/>
              <a:gd name="T35" fmla="*/ 49 h 96"/>
              <a:gd name="T36" fmla="*/ 47 w 96"/>
              <a:gd name="T37" fmla="*/ 8 h 96"/>
              <a:gd name="T38" fmla="*/ 88 w 96"/>
              <a:gd name="T39" fmla="*/ 49 h 96"/>
              <a:gd name="T40" fmla="*/ 47 w 96"/>
              <a:gd name="T41" fmla="*/ 49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96" h="96">
                <a:moveTo>
                  <a:pt x="96" y="53"/>
                </a:moveTo>
                <a:cubicBezTo>
                  <a:pt x="96" y="24"/>
                  <a:pt x="72" y="0"/>
                  <a:pt x="43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11"/>
                  <a:pt x="39" y="11"/>
                  <a:pt x="39" y="11"/>
                </a:cubicBezTo>
                <a:cubicBezTo>
                  <a:pt x="17" y="13"/>
                  <a:pt x="0" y="31"/>
                  <a:pt x="0" y="53"/>
                </a:cubicBezTo>
                <a:cubicBezTo>
                  <a:pt x="0" y="77"/>
                  <a:pt x="19" y="96"/>
                  <a:pt x="43" y="96"/>
                </a:cubicBezTo>
                <a:cubicBezTo>
                  <a:pt x="51" y="96"/>
                  <a:pt x="60" y="93"/>
                  <a:pt x="67" y="89"/>
                </a:cubicBezTo>
                <a:cubicBezTo>
                  <a:pt x="77" y="82"/>
                  <a:pt x="84" y="70"/>
                  <a:pt x="85" y="57"/>
                </a:cubicBezTo>
                <a:cubicBezTo>
                  <a:pt x="96" y="57"/>
                  <a:pt x="96" y="57"/>
                  <a:pt x="96" y="57"/>
                </a:cubicBezTo>
                <a:lnTo>
                  <a:pt x="96" y="53"/>
                </a:lnTo>
                <a:close/>
                <a:moveTo>
                  <a:pt x="62" y="82"/>
                </a:moveTo>
                <a:cubicBezTo>
                  <a:pt x="56" y="86"/>
                  <a:pt x="50" y="88"/>
                  <a:pt x="43" y="88"/>
                </a:cubicBezTo>
                <a:cubicBezTo>
                  <a:pt x="24" y="88"/>
                  <a:pt x="8" y="72"/>
                  <a:pt x="8" y="53"/>
                </a:cubicBezTo>
                <a:cubicBezTo>
                  <a:pt x="8" y="36"/>
                  <a:pt x="22" y="21"/>
                  <a:pt x="39" y="19"/>
                </a:cubicBezTo>
                <a:cubicBezTo>
                  <a:pt x="39" y="57"/>
                  <a:pt x="39" y="57"/>
                  <a:pt x="39" y="57"/>
                </a:cubicBezTo>
                <a:cubicBezTo>
                  <a:pt x="77" y="57"/>
                  <a:pt x="77" y="57"/>
                  <a:pt x="77" y="57"/>
                </a:cubicBezTo>
                <a:cubicBezTo>
                  <a:pt x="76" y="67"/>
                  <a:pt x="71" y="76"/>
                  <a:pt x="62" y="82"/>
                </a:cubicBezTo>
                <a:moveTo>
                  <a:pt x="47" y="49"/>
                </a:moveTo>
                <a:cubicBezTo>
                  <a:pt x="47" y="8"/>
                  <a:pt x="47" y="8"/>
                  <a:pt x="47" y="8"/>
                </a:cubicBezTo>
                <a:cubicBezTo>
                  <a:pt x="69" y="10"/>
                  <a:pt x="86" y="28"/>
                  <a:pt x="88" y="49"/>
                </a:cubicBezTo>
                <a:lnTo>
                  <a:pt x="47" y="4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 sz="1707"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8208" name="Freeform 16"/>
          <p:cNvSpPr>
            <a:spLocks noEditPoints="1"/>
          </p:cNvSpPr>
          <p:nvPr/>
        </p:nvSpPr>
        <p:spPr bwMode="auto">
          <a:xfrm>
            <a:off x="5857290" y="2653713"/>
            <a:ext cx="510116" cy="548216"/>
          </a:xfrm>
          <a:custGeom>
            <a:avLst/>
            <a:gdLst>
              <a:gd name="T0" fmla="*/ 209 w 215"/>
              <a:gd name="T1" fmla="*/ 183 h 231"/>
              <a:gd name="T2" fmla="*/ 177 w 215"/>
              <a:gd name="T3" fmla="*/ 94 h 231"/>
              <a:gd name="T4" fmla="*/ 128 w 215"/>
              <a:gd name="T5" fmla="*/ 26 h 231"/>
              <a:gd name="T6" fmla="*/ 128 w 215"/>
              <a:gd name="T7" fmla="*/ 20 h 231"/>
              <a:gd name="T8" fmla="*/ 107 w 215"/>
              <a:gd name="T9" fmla="*/ 0 h 231"/>
              <a:gd name="T10" fmla="*/ 87 w 215"/>
              <a:gd name="T11" fmla="*/ 20 h 231"/>
              <a:gd name="T12" fmla="*/ 87 w 215"/>
              <a:gd name="T13" fmla="*/ 26 h 231"/>
              <a:gd name="T14" fmla="*/ 37 w 215"/>
              <a:gd name="T15" fmla="*/ 94 h 231"/>
              <a:gd name="T16" fmla="*/ 5 w 215"/>
              <a:gd name="T17" fmla="*/ 183 h 231"/>
              <a:gd name="T18" fmla="*/ 1 w 215"/>
              <a:gd name="T19" fmla="*/ 194 h 231"/>
              <a:gd name="T20" fmla="*/ 10 w 215"/>
              <a:gd name="T21" fmla="*/ 201 h 231"/>
              <a:gd name="T22" fmla="*/ 70 w 215"/>
              <a:gd name="T23" fmla="*/ 201 h 231"/>
              <a:gd name="T24" fmla="*/ 107 w 215"/>
              <a:gd name="T25" fmla="*/ 231 h 231"/>
              <a:gd name="T26" fmla="*/ 145 w 215"/>
              <a:gd name="T27" fmla="*/ 201 h 231"/>
              <a:gd name="T28" fmla="*/ 204 w 215"/>
              <a:gd name="T29" fmla="*/ 201 h 231"/>
              <a:gd name="T30" fmla="*/ 214 w 215"/>
              <a:gd name="T31" fmla="*/ 194 h 231"/>
              <a:gd name="T32" fmla="*/ 209 w 215"/>
              <a:gd name="T33" fmla="*/ 183 h 231"/>
              <a:gd name="T34" fmla="*/ 98 w 215"/>
              <a:gd name="T35" fmla="*/ 181 h 231"/>
              <a:gd name="T36" fmla="*/ 35 w 215"/>
              <a:gd name="T37" fmla="*/ 181 h 231"/>
              <a:gd name="T38" fmla="*/ 57 w 215"/>
              <a:gd name="T39" fmla="*/ 94 h 231"/>
              <a:gd name="T40" fmla="*/ 107 w 215"/>
              <a:gd name="T41" fmla="*/ 43 h 231"/>
              <a:gd name="T42" fmla="*/ 158 w 215"/>
              <a:gd name="T43" fmla="*/ 93 h 231"/>
              <a:gd name="T44" fmla="*/ 180 w 215"/>
              <a:gd name="T45" fmla="*/ 181 h 231"/>
              <a:gd name="T46" fmla="*/ 98 w 215"/>
              <a:gd name="T47" fmla="*/ 181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15" h="231">
                <a:moveTo>
                  <a:pt x="209" y="183"/>
                </a:moveTo>
                <a:cubicBezTo>
                  <a:pt x="176" y="162"/>
                  <a:pt x="177" y="95"/>
                  <a:pt x="177" y="94"/>
                </a:cubicBezTo>
                <a:cubicBezTo>
                  <a:pt x="177" y="62"/>
                  <a:pt x="156" y="35"/>
                  <a:pt x="128" y="26"/>
                </a:cubicBezTo>
                <a:cubicBezTo>
                  <a:pt x="128" y="20"/>
                  <a:pt x="128" y="20"/>
                  <a:pt x="128" y="20"/>
                </a:cubicBezTo>
                <a:cubicBezTo>
                  <a:pt x="128" y="9"/>
                  <a:pt x="119" y="0"/>
                  <a:pt x="107" y="0"/>
                </a:cubicBezTo>
                <a:cubicBezTo>
                  <a:pt x="96" y="0"/>
                  <a:pt x="87" y="9"/>
                  <a:pt x="87" y="20"/>
                </a:cubicBezTo>
                <a:cubicBezTo>
                  <a:pt x="87" y="26"/>
                  <a:pt x="87" y="26"/>
                  <a:pt x="87" y="26"/>
                </a:cubicBezTo>
                <a:cubicBezTo>
                  <a:pt x="58" y="35"/>
                  <a:pt x="37" y="62"/>
                  <a:pt x="37" y="94"/>
                </a:cubicBezTo>
                <a:cubicBezTo>
                  <a:pt x="38" y="113"/>
                  <a:pt x="33" y="166"/>
                  <a:pt x="5" y="183"/>
                </a:cubicBezTo>
                <a:cubicBezTo>
                  <a:pt x="1" y="185"/>
                  <a:pt x="0" y="190"/>
                  <a:pt x="1" y="194"/>
                </a:cubicBezTo>
                <a:cubicBezTo>
                  <a:pt x="2" y="198"/>
                  <a:pt x="6" y="201"/>
                  <a:pt x="10" y="201"/>
                </a:cubicBezTo>
                <a:cubicBezTo>
                  <a:pt x="70" y="201"/>
                  <a:pt x="70" y="201"/>
                  <a:pt x="70" y="201"/>
                </a:cubicBezTo>
                <a:cubicBezTo>
                  <a:pt x="74" y="218"/>
                  <a:pt x="89" y="231"/>
                  <a:pt x="107" y="231"/>
                </a:cubicBezTo>
                <a:cubicBezTo>
                  <a:pt x="126" y="231"/>
                  <a:pt x="141" y="218"/>
                  <a:pt x="145" y="201"/>
                </a:cubicBezTo>
                <a:cubicBezTo>
                  <a:pt x="204" y="201"/>
                  <a:pt x="204" y="201"/>
                  <a:pt x="204" y="201"/>
                </a:cubicBezTo>
                <a:cubicBezTo>
                  <a:pt x="209" y="201"/>
                  <a:pt x="212" y="198"/>
                  <a:pt x="214" y="194"/>
                </a:cubicBezTo>
                <a:cubicBezTo>
                  <a:pt x="215" y="190"/>
                  <a:pt x="213" y="185"/>
                  <a:pt x="209" y="183"/>
                </a:cubicBezTo>
                <a:moveTo>
                  <a:pt x="98" y="181"/>
                </a:moveTo>
                <a:cubicBezTo>
                  <a:pt x="35" y="181"/>
                  <a:pt x="35" y="181"/>
                  <a:pt x="35" y="181"/>
                </a:cubicBezTo>
                <a:cubicBezTo>
                  <a:pt x="58" y="148"/>
                  <a:pt x="57" y="96"/>
                  <a:pt x="57" y="94"/>
                </a:cubicBezTo>
                <a:cubicBezTo>
                  <a:pt x="57" y="66"/>
                  <a:pt x="80" y="43"/>
                  <a:pt x="107" y="43"/>
                </a:cubicBezTo>
                <a:cubicBezTo>
                  <a:pt x="135" y="43"/>
                  <a:pt x="158" y="66"/>
                  <a:pt x="158" y="93"/>
                </a:cubicBezTo>
                <a:cubicBezTo>
                  <a:pt x="158" y="96"/>
                  <a:pt x="156" y="148"/>
                  <a:pt x="180" y="181"/>
                </a:cubicBezTo>
                <a:lnTo>
                  <a:pt x="98" y="1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 sz="1707">
              <a:ea typeface="微软雅黑" panose="020B0503020204020204" pitchFamily="34" charset="-122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078355" y="3824230"/>
            <a:ext cx="395816" cy="393700"/>
            <a:chOff x="3989388" y="3048000"/>
            <a:chExt cx="296862" cy="295275"/>
          </a:xfrm>
          <a:solidFill>
            <a:schemeClr val="accent1"/>
          </a:solidFill>
        </p:grpSpPr>
        <p:sp>
          <p:nvSpPr>
            <p:cNvPr id="8209" name="Freeform 17"/>
            <p:cNvSpPr>
              <a:spLocks noEditPoints="1"/>
            </p:cNvSpPr>
            <p:nvPr/>
          </p:nvSpPr>
          <p:spPr bwMode="auto">
            <a:xfrm>
              <a:off x="3989388" y="3048000"/>
              <a:ext cx="296862" cy="295275"/>
            </a:xfrm>
            <a:custGeom>
              <a:avLst/>
              <a:gdLst>
                <a:gd name="T0" fmla="*/ 83 w 167"/>
                <a:gd name="T1" fmla="*/ 166 h 166"/>
                <a:gd name="T2" fmla="*/ 0 w 167"/>
                <a:gd name="T3" fmla="*/ 83 h 166"/>
                <a:gd name="T4" fmla="*/ 83 w 167"/>
                <a:gd name="T5" fmla="*/ 0 h 166"/>
                <a:gd name="T6" fmla="*/ 167 w 167"/>
                <a:gd name="T7" fmla="*/ 83 h 166"/>
                <a:gd name="T8" fmla="*/ 83 w 167"/>
                <a:gd name="T9" fmla="*/ 166 h 166"/>
                <a:gd name="T10" fmla="*/ 83 w 167"/>
                <a:gd name="T11" fmla="*/ 14 h 166"/>
                <a:gd name="T12" fmla="*/ 14 w 167"/>
                <a:gd name="T13" fmla="*/ 83 h 166"/>
                <a:gd name="T14" fmla="*/ 83 w 167"/>
                <a:gd name="T15" fmla="*/ 152 h 166"/>
                <a:gd name="T16" fmla="*/ 152 w 167"/>
                <a:gd name="T17" fmla="*/ 83 h 166"/>
                <a:gd name="T18" fmla="*/ 83 w 167"/>
                <a:gd name="T19" fmla="*/ 1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7" h="166">
                  <a:moveTo>
                    <a:pt x="83" y="166"/>
                  </a:moveTo>
                  <a:cubicBezTo>
                    <a:pt x="37" y="166"/>
                    <a:pt x="0" y="129"/>
                    <a:pt x="0" y="83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129" y="0"/>
                    <a:pt x="167" y="37"/>
                    <a:pt x="167" y="83"/>
                  </a:cubicBezTo>
                  <a:cubicBezTo>
                    <a:pt x="167" y="129"/>
                    <a:pt x="129" y="166"/>
                    <a:pt x="83" y="166"/>
                  </a:cubicBezTo>
                  <a:moveTo>
                    <a:pt x="83" y="14"/>
                  </a:moveTo>
                  <a:cubicBezTo>
                    <a:pt x="45" y="14"/>
                    <a:pt x="14" y="45"/>
                    <a:pt x="14" y="83"/>
                  </a:cubicBezTo>
                  <a:cubicBezTo>
                    <a:pt x="14" y="121"/>
                    <a:pt x="45" y="152"/>
                    <a:pt x="83" y="152"/>
                  </a:cubicBezTo>
                  <a:cubicBezTo>
                    <a:pt x="121" y="152"/>
                    <a:pt x="152" y="121"/>
                    <a:pt x="152" y="83"/>
                  </a:cubicBezTo>
                  <a:cubicBezTo>
                    <a:pt x="152" y="45"/>
                    <a:pt x="121" y="14"/>
                    <a:pt x="83" y="14"/>
                  </a:cubicBezTo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1707"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8210" name="Freeform 18"/>
            <p:cNvSpPr>
              <a:spLocks/>
            </p:cNvSpPr>
            <p:nvPr/>
          </p:nvSpPr>
          <p:spPr bwMode="auto">
            <a:xfrm>
              <a:off x="4124325" y="3105150"/>
              <a:ext cx="90488" cy="103188"/>
            </a:xfrm>
            <a:custGeom>
              <a:avLst/>
              <a:gdLst>
                <a:gd name="T0" fmla="*/ 44 w 51"/>
                <a:gd name="T1" fmla="*/ 58 h 58"/>
                <a:gd name="T2" fmla="*/ 7 w 51"/>
                <a:gd name="T3" fmla="*/ 58 h 58"/>
                <a:gd name="T4" fmla="*/ 0 w 51"/>
                <a:gd name="T5" fmla="*/ 51 h 58"/>
                <a:gd name="T6" fmla="*/ 0 w 51"/>
                <a:gd name="T7" fmla="*/ 7 h 58"/>
                <a:gd name="T8" fmla="*/ 7 w 51"/>
                <a:gd name="T9" fmla="*/ 0 h 58"/>
                <a:gd name="T10" fmla="*/ 14 w 51"/>
                <a:gd name="T11" fmla="*/ 7 h 58"/>
                <a:gd name="T12" fmla="*/ 14 w 51"/>
                <a:gd name="T13" fmla="*/ 44 h 58"/>
                <a:gd name="T14" fmla="*/ 44 w 51"/>
                <a:gd name="T15" fmla="*/ 44 h 58"/>
                <a:gd name="T16" fmla="*/ 51 w 51"/>
                <a:gd name="T17" fmla="*/ 51 h 58"/>
                <a:gd name="T18" fmla="*/ 44 w 51"/>
                <a:gd name="T1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8">
                  <a:moveTo>
                    <a:pt x="44" y="58"/>
                  </a:move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44"/>
                    <a:pt x="14" y="44"/>
                    <a:pt x="14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8" y="44"/>
                    <a:pt x="51" y="47"/>
                    <a:pt x="51" y="51"/>
                  </a:cubicBezTo>
                  <a:cubicBezTo>
                    <a:pt x="51" y="55"/>
                    <a:pt x="48" y="58"/>
                    <a:pt x="44" y="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707">
                <a:ea typeface="微软雅黑" panose="020B0503020204020204" pitchFamily="34" charset="-122"/>
                <a:sym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9293" y="216568"/>
            <a:ext cx="4316182" cy="584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HƯỚNG DẪN TỰ HỌC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6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8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8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8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8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8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" fill="hold"/>
                                            <p:tgtEl>
                                              <p:spTgt spid="820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82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82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8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" fill="hold"/>
                                            <p:tgtEl>
                                              <p:spTgt spid="82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82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82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300"/>
                                            <p:tgtEl>
                                              <p:spTgt spid="8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50" fill="hold"/>
                                            <p:tgtEl>
                                              <p:spTgt spid="82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8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82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82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"/>
                                            <p:tgtEl>
                                              <p:spTgt spid="8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50" fill="hold"/>
                                            <p:tgtEl>
                                              <p:spTgt spid="820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300" fill="hold"/>
                                            <p:tgtEl>
                                              <p:spTgt spid="82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82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8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autoRev="1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50" fill="hold"/>
                                            <p:tgtEl>
                                              <p:spTgt spid="820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2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8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 p14:presetBounceEnd="6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75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75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82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82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8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820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82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82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8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50" fill="hold"/>
                                            <p:tgtEl>
                                              <p:spTgt spid="820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300" fill="hold"/>
                                            <p:tgtEl>
                                              <p:spTgt spid="82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82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300"/>
                                            <p:tgtEl>
                                              <p:spTgt spid="8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150" fill="hold"/>
                                            <p:tgtEl>
                                              <p:spTgt spid="820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8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2" fill="hold" grpId="0" nodeType="withEffect" p14:presetBounceEnd="6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1" dur="75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2" dur="75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94" grpId="0"/>
          <p:bldP spid="8195" grpId="0"/>
          <p:bldP spid="8196" grpId="0"/>
          <p:bldP spid="8197" grpId="0" animBg="1"/>
          <p:bldP spid="8198" grpId="0" animBg="1"/>
          <p:bldP spid="8199" grpId="0" animBg="1"/>
          <p:bldP spid="8200" grpId="0" animBg="1"/>
          <p:bldP spid="8201" grpId="0" animBg="1"/>
          <p:bldP spid="8201" grpId="1" animBg="1"/>
          <p:bldP spid="8202" grpId="0" animBg="1"/>
          <p:bldP spid="8202" grpId="1" animBg="1"/>
          <p:bldP spid="8203" grpId="0" animBg="1"/>
          <p:bldP spid="8203" grpId="1" animBg="1"/>
          <p:bldP spid="8204" grpId="0" animBg="1"/>
          <p:bldP spid="8204" grpId="1" animBg="1"/>
          <p:bldP spid="8205" grpId="0" animBg="1"/>
          <p:bldP spid="8205" grpId="1" animBg="1"/>
          <p:bldP spid="8206" grpId="0" animBg="1"/>
          <p:bldP spid="8206" grpId="1" animBg="1"/>
          <p:bldP spid="8207" grpId="0" animBg="1"/>
          <p:bldP spid="8207" grpId="1" animBg="1"/>
          <p:bldP spid="8208" grpId="0" animBg="1"/>
          <p:bldP spid="8208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82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300" fill="hold"/>
                                            <p:tgtEl>
                                              <p:spTgt spid="82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300"/>
                                            <p:tgtEl>
                                              <p:spTgt spid="8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" fill="hold"/>
                                            <p:tgtEl>
                                              <p:spTgt spid="820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82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82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8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" fill="hold"/>
                                            <p:tgtEl>
                                              <p:spTgt spid="82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82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00" fill="hold"/>
                                            <p:tgtEl>
                                              <p:spTgt spid="82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300"/>
                                            <p:tgtEl>
                                              <p:spTgt spid="8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150" fill="hold"/>
                                            <p:tgtEl>
                                              <p:spTgt spid="82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8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8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82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" fill="hold"/>
                                            <p:tgtEl>
                                              <p:spTgt spid="82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"/>
                                            <p:tgtEl>
                                              <p:spTgt spid="82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3" dur="150" fill="hold"/>
                                            <p:tgtEl>
                                              <p:spTgt spid="820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4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300" fill="hold"/>
                                            <p:tgtEl>
                                              <p:spTgt spid="82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82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300"/>
                                            <p:tgtEl>
                                              <p:spTgt spid="8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" presetClass="emph" presetSubtype="0" autoRev="1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50" dur="150" fill="hold"/>
                                            <p:tgtEl>
                                              <p:spTgt spid="820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6" presetClass="emph" presetSubtype="0" autoRev="1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Scale>
                                          <p:cBhvr>
                                            <p:cTn id="57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2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0" dur="500"/>
                                            <p:tgtEl>
                                              <p:spTgt spid="81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8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82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82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8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820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82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82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82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50" fill="hold"/>
                                            <p:tgtEl>
                                              <p:spTgt spid="820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300" fill="hold"/>
                                            <p:tgtEl>
                                              <p:spTgt spid="82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82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300"/>
                                            <p:tgtEl>
                                              <p:spTgt spid="8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150" fill="hold"/>
                                            <p:tgtEl>
                                              <p:spTgt spid="820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8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75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750" fill="hold"/>
                                            <p:tgtEl>
                                              <p:spTgt spid="8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194" grpId="0"/>
          <p:bldP spid="8195" grpId="0"/>
          <p:bldP spid="8196" grpId="0"/>
          <p:bldP spid="8197" grpId="0" animBg="1"/>
          <p:bldP spid="8198" grpId="0" animBg="1"/>
          <p:bldP spid="8199" grpId="0" animBg="1"/>
          <p:bldP spid="8200" grpId="0" animBg="1"/>
          <p:bldP spid="8201" grpId="0" animBg="1"/>
          <p:bldP spid="8201" grpId="1" animBg="1"/>
          <p:bldP spid="8202" grpId="0" animBg="1"/>
          <p:bldP spid="8202" grpId="1" animBg="1"/>
          <p:bldP spid="8203" grpId="0" animBg="1"/>
          <p:bldP spid="8203" grpId="1" animBg="1"/>
          <p:bldP spid="8204" grpId="0" animBg="1"/>
          <p:bldP spid="8204" grpId="1" animBg="1"/>
          <p:bldP spid="8205" grpId="0" animBg="1"/>
          <p:bldP spid="8205" grpId="1" animBg="1"/>
          <p:bldP spid="8206" grpId="0" animBg="1"/>
          <p:bldP spid="8206" grpId="1" animBg="1"/>
          <p:bldP spid="8207" grpId="0" animBg="1"/>
          <p:bldP spid="8207" grpId="1" animBg="1"/>
          <p:bldP spid="8208" grpId="0" animBg="1"/>
          <p:bldP spid="8208" grpId="1" animBg="1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资源 11@4x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310" y="-27940"/>
            <a:ext cx="12270740" cy="6913245"/>
          </a:xfrm>
          <a:prstGeom prst="rect">
            <a:avLst/>
          </a:prstGeom>
        </p:spPr>
      </p:pic>
      <p:pic>
        <p:nvPicPr>
          <p:cNvPr id="2" name="图片 1" descr="资源 10@4x3"/>
          <p:cNvPicPr>
            <a:picLocks noChangeAspect="1"/>
          </p:cNvPicPr>
          <p:nvPr/>
        </p:nvPicPr>
        <p:blipFill>
          <a:blip r:embed="rId5"/>
          <a:srcRect r="9121" b="5474"/>
          <a:stretch>
            <a:fillRect/>
          </a:stretch>
        </p:blipFill>
        <p:spPr>
          <a:xfrm>
            <a:off x="6573520" y="-8890"/>
            <a:ext cx="5694045" cy="6907530"/>
          </a:xfrm>
          <a:prstGeom prst="rect">
            <a:avLst/>
          </a:prstGeom>
        </p:spPr>
      </p:pic>
      <p:pic>
        <p:nvPicPr>
          <p:cNvPr id="6" name="图片 5" descr="资源 10@4x3"/>
          <p:cNvPicPr>
            <a:picLocks noChangeAspect="1"/>
          </p:cNvPicPr>
          <p:nvPr/>
        </p:nvPicPr>
        <p:blipFill>
          <a:blip r:embed="rId5"/>
          <a:srcRect b="5474"/>
          <a:stretch>
            <a:fillRect/>
          </a:stretch>
        </p:blipFill>
        <p:spPr>
          <a:xfrm>
            <a:off x="-856282" y="0"/>
            <a:ext cx="6265545" cy="6907530"/>
          </a:xfrm>
          <a:prstGeom prst="rect">
            <a:avLst/>
          </a:prstGeom>
        </p:spPr>
      </p:pic>
      <p:pic>
        <p:nvPicPr>
          <p:cNvPr id="12" name="图片 11" descr="资源 3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7310" y="3639820"/>
            <a:ext cx="5080635" cy="2553970"/>
          </a:xfrm>
          <a:prstGeom prst="rect">
            <a:avLst/>
          </a:prstGeom>
        </p:spPr>
      </p:pic>
      <p:pic>
        <p:nvPicPr>
          <p:cNvPr id="15" name="图片 14" descr="资源 3@4x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2055" y="3639820"/>
            <a:ext cx="5080635" cy="2553970"/>
          </a:xfrm>
          <a:prstGeom prst="rect">
            <a:avLst/>
          </a:prstGeom>
        </p:spPr>
      </p:pic>
      <p:pic>
        <p:nvPicPr>
          <p:cNvPr id="17" name="图片 16" descr="资源 3@4x3"/>
          <p:cNvPicPr>
            <a:picLocks noChangeAspect="1"/>
          </p:cNvPicPr>
          <p:nvPr/>
        </p:nvPicPr>
        <p:blipFill>
          <a:blip r:embed="rId6"/>
          <a:srcRect r="58868"/>
          <a:stretch>
            <a:fillRect/>
          </a:stretch>
        </p:blipFill>
        <p:spPr>
          <a:xfrm>
            <a:off x="10092690" y="3639820"/>
            <a:ext cx="2089785" cy="2553970"/>
          </a:xfrm>
          <a:prstGeom prst="rect">
            <a:avLst/>
          </a:prstGeom>
        </p:spPr>
      </p:pic>
      <p:pic>
        <p:nvPicPr>
          <p:cNvPr id="7" name="图片 6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2885" y="5786755"/>
            <a:ext cx="6539865" cy="1117600"/>
          </a:xfrm>
          <a:prstGeom prst="rect">
            <a:avLst/>
          </a:prstGeom>
        </p:spPr>
      </p:pic>
      <p:pic>
        <p:nvPicPr>
          <p:cNvPr id="13" name="图片 12" descr="资源 9@4x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700" y="5786755"/>
            <a:ext cx="6539865" cy="1117600"/>
          </a:xfrm>
          <a:prstGeom prst="rect">
            <a:avLst/>
          </a:prstGeom>
        </p:spPr>
      </p:pic>
      <p:pic>
        <p:nvPicPr>
          <p:cNvPr id="14" name="图片 13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3275" y="5876290"/>
            <a:ext cx="5950585" cy="1028700"/>
          </a:xfrm>
          <a:prstGeom prst="rect">
            <a:avLst/>
          </a:prstGeom>
        </p:spPr>
      </p:pic>
      <p:pic>
        <p:nvPicPr>
          <p:cNvPr id="11" name="图片 10" descr="资源 4@4x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7310" y="5876290"/>
            <a:ext cx="5950585" cy="1028700"/>
          </a:xfrm>
          <a:prstGeom prst="rect">
            <a:avLst/>
          </a:prstGeom>
        </p:spPr>
      </p:pic>
      <p:pic>
        <p:nvPicPr>
          <p:cNvPr id="8" name="图片 7" descr="资源 1@4x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49910" y="647065"/>
            <a:ext cx="5253990" cy="5563235"/>
          </a:xfrm>
          <a:prstGeom prst="rect">
            <a:avLst/>
          </a:prstGeom>
        </p:spPr>
      </p:pic>
      <p:pic>
        <p:nvPicPr>
          <p:cNvPr id="3" name="图片 2" descr="资源 8@4x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2055" y="5067935"/>
            <a:ext cx="715645" cy="718820"/>
          </a:xfrm>
          <a:prstGeom prst="rect">
            <a:avLst/>
          </a:prstGeom>
        </p:spPr>
      </p:pic>
      <p:pic>
        <p:nvPicPr>
          <p:cNvPr id="4" name="图片 3" descr="资源 6@4x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4080" y="3639820"/>
            <a:ext cx="969645" cy="901065"/>
          </a:xfrm>
          <a:prstGeom prst="rect">
            <a:avLst/>
          </a:prstGeom>
        </p:spPr>
      </p:pic>
      <p:pic>
        <p:nvPicPr>
          <p:cNvPr id="9" name="图片 8" descr="资源 7@4x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30015" y="4540885"/>
            <a:ext cx="914400" cy="865505"/>
          </a:xfrm>
          <a:prstGeom prst="rect">
            <a:avLst/>
          </a:prstGeom>
        </p:spPr>
      </p:pic>
      <p:pic>
        <p:nvPicPr>
          <p:cNvPr id="10" name="图片 9" descr="资源 14@4x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77475" y="4019550"/>
            <a:ext cx="1990090" cy="1908175"/>
          </a:xfrm>
          <a:prstGeom prst="rect">
            <a:avLst/>
          </a:prstGeom>
        </p:spPr>
      </p:pic>
      <p:pic>
        <p:nvPicPr>
          <p:cNvPr id="21" name="图片 20" descr="资源 11133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77060" y="2741930"/>
            <a:ext cx="1857375" cy="17938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 flipH="1">
            <a:off x="3654492" y="1263571"/>
            <a:ext cx="83318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600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新蒂下午茶基本版" panose="03000600000000000000" charset="-122"/>
                <a:cs typeface="Times New Roman" pitchFamily="18" charset="0"/>
                <a:sym typeface="+mn-lt"/>
              </a:rPr>
              <a:t>CHÚC CÁC EM HỌC TỐT!</a:t>
            </a:r>
            <a:endParaRPr lang="zh-CN" altLang="en-US" sz="9600" dirty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新蒂下午茶基本版" panose="03000600000000000000" charset="-122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569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39" y="1732548"/>
            <a:ext cx="6864350" cy="491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170110" y="228598"/>
            <a:ext cx="11717090" cy="1648327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2: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2: “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Canh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gà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”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trong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“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Tiếng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chuông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Trấn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Võ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,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canh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gà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Thọ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Xương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được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hiểu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là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?</a:t>
            </a:r>
            <a:endParaRPr lang="en-US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2671010" y="2498726"/>
            <a:ext cx="5787191" cy="1671427"/>
          </a:xfrm>
          <a:prstGeom prst="flowChartAlternate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Tiếng</a:t>
            </a:r>
            <a:r>
              <a:rPr lang="en-US" sz="36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gà</a:t>
            </a:r>
            <a:r>
              <a:rPr lang="en-US" sz="36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báo</a:t>
            </a:r>
            <a:r>
              <a:rPr lang="en-US" sz="36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canh</a:t>
            </a:r>
            <a:endParaRPr lang="en-US" sz="28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9140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39" y="1732548"/>
            <a:ext cx="6864350" cy="491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170110" y="228598"/>
            <a:ext cx="11717090" cy="1648327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 3: Cụm từ “mặt gương Tây Hồ” trong câu “Nhịp chày Yên Thái, mặt gương Tây Hồ” đã sử dụng biện pháp nghệ thuật nào? </a:t>
            </a:r>
            <a:endParaRPr lang="en-US" sz="2400" b="1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2671010" y="2498726"/>
            <a:ext cx="5787191" cy="1671427"/>
          </a:xfrm>
          <a:prstGeom prst="flowChartAlternate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Ẩn</a:t>
            </a:r>
            <a:r>
              <a:rPr lang="en-US" sz="36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dụ</a:t>
            </a: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0629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39" y="1732548"/>
            <a:ext cx="6864350" cy="491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170110" y="228598"/>
            <a:ext cx="11717090" cy="1648327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4: “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Cây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tre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Việt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Nam”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được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viết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theo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thể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loại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nào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?</a:t>
            </a:r>
            <a:endParaRPr lang="en-US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2671010" y="2498726"/>
            <a:ext cx="5787191" cy="1671427"/>
          </a:xfrm>
          <a:prstGeom prst="flowChartAlternate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Ký</a:t>
            </a: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263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39" y="1732548"/>
            <a:ext cx="6864350" cy="491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170110" y="228598"/>
            <a:ext cx="11717090" cy="1961149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5: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Điền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từ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còn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thiếu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vào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ca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dao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sau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:</a:t>
            </a:r>
            <a:endParaRPr lang="en-US" sz="24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“…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có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núi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Vọng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Phu</a:t>
            </a:r>
            <a:endParaRPr lang="en-US" sz="24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Có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đầm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Thị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Nại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có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cù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lao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xanh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”</a:t>
            </a:r>
            <a:endParaRPr lang="en-US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2009273" y="3352405"/>
            <a:ext cx="5787191" cy="1671427"/>
          </a:xfrm>
          <a:prstGeom prst="flowChartAlternate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Bình</a:t>
            </a:r>
            <a:r>
              <a:rPr lang="en-US" sz="3600" b="1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Định</a:t>
            </a: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45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39" y="1732548"/>
            <a:ext cx="6864350" cy="4911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 Diagonal Corner Rectangle 4"/>
          <p:cNvSpPr/>
          <p:nvPr/>
        </p:nvSpPr>
        <p:spPr>
          <a:xfrm>
            <a:off x="170110" y="228598"/>
            <a:ext cx="11717090" cy="1961149"/>
          </a:xfrm>
          <a:prstGeom prst="round2Diag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6: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Điền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từ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còn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thiếu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vào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câu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ca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dao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sau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:</a:t>
            </a:r>
            <a:endParaRPr lang="en-US" sz="24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…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có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suối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đãi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vàng</a:t>
            </a:r>
            <a:endParaRPr lang="en-US" sz="24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Có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hồ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Ba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Bể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,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có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nàng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áo</a:t>
            </a:r>
            <a:r>
              <a:rPr lang="en-US" sz="3200" b="1" i="1" kern="100" dirty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200" b="1" i="1" kern="100" dirty="0" err="1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xanh</a:t>
            </a:r>
            <a:endParaRPr lang="en-US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2009273" y="3352405"/>
            <a:ext cx="5787191" cy="1671427"/>
          </a:xfrm>
          <a:prstGeom prst="flowChartAlternate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Bắc</a:t>
            </a:r>
            <a:r>
              <a:rPr lang="en-US" sz="3600" b="1" i="1" kern="100" dirty="0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 </a:t>
            </a:r>
            <a:r>
              <a:rPr lang="en-US" sz="3600" b="1" i="1" kern="100" dirty="0" err="1" smtClean="0">
                <a:solidFill>
                  <a:srgbClr val="000000"/>
                </a:solidFill>
                <a:latin typeface="Times New Roman"/>
                <a:ea typeface="SimSun"/>
                <a:cs typeface="Times New Roman"/>
              </a:rPr>
              <a:t>Kạn</a:t>
            </a:r>
            <a:endParaRPr lang="en-US" sz="2800" b="1" dirty="0">
              <a:solidFill>
                <a:srgbClr val="FFFFF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9163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卡通校园安全教育主题PPT模板"/>
</p:tagLst>
</file>

<file path=ppt/theme/theme1.xml><?xml version="1.0" encoding="utf-8"?>
<a:theme xmlns:a="http://schemas.openxmlformats.org/drawingml/2006/main" name="Slide PowerPoint Hoat Hinh _ Toan Hoa  (64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Slide PowerPoint Hoat Hinh _ Toan Hoa  (64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Slide PowerPoint Hoat Hinh _ Toan Hoa  (64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Slide PowerPoint Hoat Hinh _ Toan Hoa  (64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0_Slide PowerPoint Hoat Hinh _ Toan Hoa  (64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Slide PowerPoint Hoat Hinh _ Toan Hoa  (64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2_Slide PowerPoint Hoat Hinh _ Toan Hoa  (64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 PowerPoint Hoat Hinh _ Toan Hoa  (64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ide PowerPoint Hoat Hinh _ Toan Hoa  (64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Slide PowerPoint Hoat Hinh _ Toan Hoa  (64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Slide PowerPoint Hoat Hinh _ Toan Hoa  (64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Slide PowerPoint Hoat Hinh _ Toan Hoa  (64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Slide PowerPoint Hoat Hinh _ Toan Hoa  (64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3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3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3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3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3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08A3B"/>
    </a:accent1>
    <a:accent2>
      <a:srgbClr val="7DC8FF"/>
    </a:accent2>
    <a:accent3>
      <a:srgbClr val="56AF35"/>
    </a:accent3>
    <a:accent4>
      <a:srgbClr val="CDD500"/>
    </a:accent4>
    <a:accent5>
      <a:srgbClr val="4472C4"/>
    </a:accent5>
    <a:accent6>
      <a:srgbClr val="F95421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Slide PowerPoint Hoat Hinh _ Toan Hoa  (64)</Template>
  <TotalTime>228</TotalTime>
  <Words>1884</Words>
  <PresentationFormat>Custom</PresentationFormat>
  <Paragraphs>288</Paragraphs>
  <Slides>44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Slide PowerPoint Hoat Hinh _ Toan Hoa  (64)</vt:lpstr>
      <vt:lpstr>自定义设计方案</vt:lpstr>
      <vt:lpstr>1_Slide PowerPoint Hoat Hinh _ Toan Hoa  (64)</vt:lpstr>
      <vt:lpstr>1_自定义设计方案</vt:lpstr>
      <vt:lpstr>2_Slide PowerPoint Hoat Hinh _ Toan Hoa  (64)</vt:lpstr>
      <vt:lpstr>3_Slide PowerPoint Hoat Hinh _ Toan Hoa  (64)</vt:lpstr>
      <vt:lpstr>5_Slide PowerPoint Hoat Hinh _ Toan Hoa  (64)</vt:lpstr>
      <vt:lpstr>6_Slide PowerPoint Hoat Hinh _ Toan Hoa  (64)</vt:lpstr>
      <vt:lpstr>7_Slide PowerPoint Hoat Hinh _ Toan Hoa  (64)</vt:lpstr>
      <vt:lpstr>4_Slide PowerPoint Hoat Hinh _ Toan Hoa  (64)</vt:lpstr>
      <vt:lpstr>8_Slide PowerPoint Hoat Hinh _ Toan Hoa  (64)</vt:lpstr>
      <vt:lpstr>9_Slide PowerPoint Hoat Hinh _ Toan Hoa  (64)</vt:lpstr>
      <vt:lpstr>10_Slide PowerPoint Hoat Hinh _ Toan Hoa  (64)</vt:lpstr>
      <vt:lpstr>11_Slide PowerPoint Hoat Hinh _ Toan Hoa  (64)</vt:lpstr>
      <vt:lpstr>12_Slide PowerPoint Hoat Hinh _ Toan Hoa  (64)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2021-09-08T11:27:15Z</dcterms:created>
  <dcterms:modified xsi:type="dcterms:W3CDTF">2021-09-08T15:15:50Z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