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23" r:id="rId5"/>
    <p:sldId id="324" r:id="rId6"/>
    <p:sldId id="316" r:id="rId7"/>
    <p:sldId id="327" r:id="rId8"/>
    <p:sldId id="328" r:id="rId9"/>
    <p:sldId id="329" r:id="rId10"/>
    <p:sldId id="330" r:id="rId11"/>
    <p:sldId id="331" r:id="rId12"/>
    <p:sldId id="332" r:id="rId13"/>
    <p:sldId id="335" r:id="rId14"/>
    <p:sldId id="336" r:id="rId15"/>
    <p:sldId id="337" r:id="rId16"/>
    <p:sldId id="338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ếu Võ" initials="HV" lastIdx="1" clrIdx="0">
    <p:extLst>
      <p:ext uri="{19B8F6BF-5375-455C-9EA6-DF929625EA0E}">
        <p15:presenceInfo xmlns:p15="http://schemas.microsoft.com/office/powerpoint/2012/main" userId="35e7ba5cbe9875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139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3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,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𝒄𝒐𝒔𝑨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blipFill>
                <a:blip r:embed="rId3"/>
                <a:stretch>
                  <a:fillRect l="-2123" t="-18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182600" y="1981200"/>
            <a:ext cx="10335491" cy="11201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53EBA-EED9-4C8D-A86A-FF458EC469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82800" y="2590800"/>
            <a:ext cx="769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47865"/>
            <a:ext cx="23164800" cy="947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3. BIỂU THỨC TOẠ ĐỘ VÀ TÍNH CHẤT CỦA TÍCH VÔ HƯỚNG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blipFill>
                <a:blip r:embed="rId3"/>
                <a:stretch>
                  <a:fillRect l="-1083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7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18" y="1973264"/>
                <a:ext cx="15616913" cy="11445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973264"/>
                <a:ext cx="15616913" cy="11445876"/>
              </a:xfrm>
              <a:prstGeom prst="rect">
                <a:avLst/>
              </a:prstGeom>
              <a:blipFill>
                <a:blip r:embed="rId3"/>
                <a:stretch>
                  <a:fillRect l="-1755" t="-1863" r="-13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6535400" y="1973264"/>
            <a:ext cx="7439891" cy="112093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DE7B1-A929-4F41-A1A6-2AA592AB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0" y="2133599"/>
            <a:ext cx="6938682" cy="76492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/>
              <p:nvPr/>
            </p:nvSpPr>
            <p:spPr>
              <a:xfrm>
                <a:off x="2280684" y="11742736"/>
                <a:ext cx="12578316" cy="114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84" y="11742736"/>
                <a:ext cx="12578316" cy="1149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6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752600"/>
                <a:ext cx="23850600" cy="1173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3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d>
                      <m:d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600"/>
                <a:ext cx="23850600" cy="11734800"/>
              </a:xfrm>
              <a:prstGeom prst="rect">
                <a:avLst/>
              </a:prstGeom>
              <a:blipFill>
                <a:blip r:embed="rId3"/>
                <a:stretch>
                  <a:fillRect l="-1150" t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E4442B-1F63-40A4-965E-738B3D354CDE}"/>
                  </a:ext>
                </a:extLst>
              </p:cNvPr>
              <p:cNvSpPr txBox="1"/>
              <p:nvPr/>
            </p:nvSpPr>
            <p:spPr>
              <a:xfrm>
                <a:off x="2133600" y="5791200"/>
                <a:ext cx="12801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𝑶𝑨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𝑶𝑩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E4442B-1F63-40A4-965E-738B3D354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91200"/>
                <a:ext cx="12801600" cy="838756"/>
              </a:xfrm>
              <a:prstGeom prst="rect">
                <a:avLst/>
              </a:prstGeom>
              <a:blipFill>
                <a:blip r:embed="rId4"/>
                <a:stretch>
                  <a:fillRect l="-1857" t="-5797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1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</a:rPr>
                  <a:t> 3. 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phẳng</a:t>
                </a:r>
                <a:r>
                  <a:rPr lang="en-US" b="1" dirty="0"/>
                  <a:t> </a:t>
                </a:r>
                <a:r>
                  <a:rPr lang="en-US" b="1" dirty="0" err="1"/>
                  <a:t>toạ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Oxy,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cặp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Hai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i="1" dirty="0"/>
                  <a:t>Ox</a:t>
                </a:r>
                <a:r>
                  <a:rPr lang="en-US" b="1" dirty="0"/>
                  <a:t>, </a:t>
                </a:r>
                <a:r>
                  <a:rPr lang="en-US" b="1" i="1" dirty="0"/>
                  <a:t>Oy</a:t>
                </a:r>
                <a:r>
                  <a:rPr lang="en-US" b="1" dirty="0"/>
                  <a:t>.  </a:t>
                </a:r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a)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</a:rPr>
                  <a:t> 3.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blipFill>
                <a:blip r:embed="rId3"/>
                <a:stretch>
                  <a:fillRect l="-1135" t="-1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745D50-13E3-4312-9540-F8FEA137280C}"/>
              </a:ext>
            </a:extLst>
          </p:cNvPr>
          <p:cNvSpPr txBox="1"/>
          <p:nvPr/>
        </p:nvSpPr>
        <p:spPr>
          <a:xfrm>
            <a:off x="2286000" y="8534400"/>
            <a:ext cx="360266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/>
              <p:nvPr/>
            </p:nvSpPr>
            <p:spPr>
              <a:xfrm>
                <a:off x="685800" y="9297313"/>
                <a:ext cx="6400800" cy="2090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97313"/>
                <a:ext cx="6400800" cy="2090124"/>
              </a:xfrm>
              <a:prstGeom prst="rect">
                <a:avLst/>
              </a:prstGeom>
              <a:blipFill>
                <a:blip r:embed="rId4"/>
                <a:stretch>
                  <a:fillRect l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/>
              <p:nvPr/>
            </p:nvSpPr>
            <p:spPr>
              <a:xfrm>
                <a:off x="12192000" y="8153400"/>
                <a:ext cx="8458200" cy="5096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+(−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153400"/>
                <a:ext cx="8458200" cy="5096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/>
              <p:nvPr/>
            </p:nvSpPr>
            <p:spPr>
              <a:xfrm>
                <a:off x="664536" y="11778719"/>
                <a:ext cx="6041065" cy="128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m:t>cos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" y="11778719"/>
                <a:ext cx="6041065" cy="1289584"/>
              </a:xfrm>
              <a:prstGeom prst="rect">
                <a:avLst/>
              </a:prstGeom>
              <a:blipFill>
                <a:blip r:embed="rId6"/>
                <a:stretch>
                  <a:fillRect l="-4541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/>
              <p:nvPr/>
            </p:nvSpPr>
            <p:spPr>
              <a:xfrm>
                <a:off x="15953268" y="11808845"/>
                <a:ext cx="5279065" cy="108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d>
                        <m:d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</m:acc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∘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268" y="11808845"/>
                <a:ext cx="5279065" cy="1084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B6A352-B5D7-4A28-8B22-66498FE1DF35}"/>
              </a:ext>
            </a:extLst>
          </p:cNvPr>
          <p:cNvCxnSpPr/>
          <p:nvPr/>
        </p:nvCxnSpPr>
        <p:spPr>
          <a:xfrm>
            <a:off x="10515600" y="8534400"/>
            <a:ext cx="0" cy="480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1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HĐ4: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indent="-914400">
                  <a:buAutoNum type="alphaLcParenR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blipFill>
                <a:blip r:embed="rId3"/>
                <a:stretch>
                  <a:fillRect l="-1157" t="-18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5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809817"/>
            <a:ext cx="22717380" cy="9935454"/>
            <a:chOff x="1438692" y="1793813"/>
            <a:chExt cx="22717380" cy="106290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793813"/>
              <a:ext cx="22717380" cy="10629033"/>
              <a:chOff x="1438692" y="1793813"/>
              <a:chExt cx="22717380" cy="1062903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76018" y="1797127"/>
                <a:ext cx="22680054" cy="10625719"/>
                <a:chOff x="-3638810" y="3448230"/>
                <a:chExt cx="22680054" cy="1062571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38810" y="3448230"/>
                  <a:ext cx="22680054" cy="10625719"/>
                  <a:chOff x="-3638810" y="3448230"/>
                  <a:chExt cx="22680054" cy="1062571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38810" y="3580684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2"/>
                <a:ext cx="10206737" cy="904496"/>
                <a:chOff x="7450558" y="7834555"/>
                <a:chExt cx="10207920" cy="9046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8584734" cy="88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1646258" cy="979073"/>
                <a:chOff x="7459672" y="7170625"/>
                <a:chExt cx="1164759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18481164" cy="965255"/>
                <a:chOff x="7459670" y="7441560"/>
                <a:chExt cx="2389463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5852688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HƯỚNG CỦA HAI VECTƠ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30449"/>
            <a:ext cx="23164800" cy="812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1. GÓC GIỮA HAI VECTƠ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48000"/>
                <a:ext cx="11353800" cy="10371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HĐ1.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4.39 ,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BAC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 </a:t>
                </a:r>
                <a:r>
                  <a:rPr lang="en-US" b="1" dirty="0" err="1"/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/>
                  <a:t> . </a:t>
                </a:r>
                <a:r>
                  <a:rPr lang="en-US" b="1" dirty="0" err="1"/>
                  <a:t>Hãy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Cho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khác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A </a:t>
                </a:r>
                <a:r>
                  <a:rPr lang="en-US" b="1" dirty="0" err="1"/>
                  <a:t>tuỳ</a:t>
                </a:r>
                <a:r>
                  <a:rPr lang="en-US" b="1" dirty="0"/>
                  <a:t> ý , </a:t>
                </a:r>
                <a:r>
                  <a:rPr lang="en-US" b="1" dirty="0" err="1"/>
                  <a:t>vẽ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và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(H 4.40). Khi </a:t>
                </a:r>
                <a:r>
                  <a:rPr lang="en-US" b="1" dirty="0" err="1"/>
                  <a:t>đó</a:t>
                </a:r>
                <a:r>
                  <a:rPr lang="en-US" b="1" dirty="0"/>
                  <a:t>,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i="1" dirty="0"/>
                  <a:t>BAC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hay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giản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kí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0"/>
                <a:ext cx="11353800" cy="10371140"/>
              </a:xfrm>
              <a:prstGeom prst="rect">
                <a:avLst/>
              </a:prstGeom>
              <a:blipFill>
                <a:blip r:embed="rId3"/>
                <a:stretch>
                  <a:fillRect l="-2414" t="-1938" r="-35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048000"/>
            <a:ext cx="11630891" cy="10371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5C06D40-9CC1-4802-BA11-CF631AA77BCD}"/>
              </a:ext>
            </a:extLst>
          </p:cNvPr>
          <p:cNvSpPr/>
          <p:nvPr/>
        </p:nvSpPr>
        <p:spPr>
          <a:xfrm>
            <a:off x="14706600" y="3657600"/>
            <a:ext cx="6705600" cy="32004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8AF3E-9EC5-4B70-8943-ACE15900A589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18059400" y="3657600"/>
            <a:ext cx="838200" cy="3200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2347DA-03B7-4CD1-9222-BB1CA925DA42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14706600" y="3657600"/>
            <a:ext cx="335280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8BB8DD-B248-492F-BEBC-14E9331BFF7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4706600" y="6858000"/>
            <a:ext cx="4191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EA51EC46-9D5D-4F00-B7D0-A59926F27050}"/>
              </a:ext>
            </a:extLst>
          </p:cNvPr>
          <p:cNvSpPr/>
          <p:nvPr/>
        </p:nvSpPr>
        <p:spPr>
          <a:xfrm rot="15351051">
            <a:off x="18415420" y="6228252"/>
            <a:ext cx="873894" cy="973168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350E249-CC12-411E-B78F-D932A1CB7A8E}"/>
              </a:ext>
            </a:extLst>
          </p:cNvPr>
          <p:cNvSpPr/>
          <p:nvPr/>
        </p:nvSpPr>
        <p:spPr>
          <a:xfrm rot="6145243">
            <a:off x="18040886" y="3824879"/>
            <a:ext cx="618991" cy="732242"/>
          </a:xfrm>
          <a:prstGeom prst="arc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/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/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/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/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/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82C2A509-3D3D-4E5D-8266-DE011F542B57}"/>
              </a:ext>
            </a:extLst>
          </p:cNvPr>
          <p:cNvSpPr/>
          <p:nvPr/>
        </p:nvSpPr>
        <p:spPr>
          <a:xfrm rot="1543240">
            <a:off x="14649006" y="6248399"/>
            <a:ext cx="914400" cy="9144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8CAA6E-7F56-4B04-91BB-689E022CD93D}"/>
              </a:ext>
            </a:extLst>
          </p:cNvPr>
          <p:cNvCxnSpPr>
            <a:cxnSpLocks/>
          </p:cNvCxnSpPr>
          <p:nvPr/>
        </p:nvCxnSpPr>
        <p:spPr>
          <a:xfrm flipV="1">
            <a:off x="15396523" y="6400800"/>
            <a:ext cx="300677" cy="1669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44B27-EB18-4599-BA20-7FBA6AE9E54C}"/>
              </a:ext>
            </a:extLst>
          </p:cNvPr>
          <p:cNvSpPr/>
          <p:nvPr/>
        </p:nvSpPr>
        <p:spPr>
          <a:xfrm>
            <a:off x="16687610" y="7486072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4.39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/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CDBC09-E8CF-451E-9C03-E4CEDF682746}"/>
              </a:ext>
            </a:extLst>
          </p:cNvPr>
          <p:cNvCxnSpPr>
            <a:cxnSpLocks/>
          </p:cNvCxnSpPr>
          <p:nvPr/>
        </p:nvCxnSpPr>
        <p:spPr>
          <a:xfrm flipH="1" flipV="1">
            <a:off x="15191479" y="10433766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9AD082-0297-4C28-8F08-7185677D018D}"/>
              </a:ext>
            </a:extLst>
          </p:cNvPr>
          <p:cNvCxnSpPr>
            <a:cxnSpLocks/>
          </p:cNvCxnSpPr>
          <p:nvPr/>
        </p:nvCxnSpPr>
        <p:spPr>
          <a:xfrm>
            <a:off x="17245445" y="12039600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10201817-7D35-428F-AA3A-F08456DFE782}"/>
              </a:ext>
            </a:extLst>
          </p:cNvPr>
          <p:cNvSpPr/>
          <p:nvPr/>
        </p:nvSpPr>
        <p:spPr>
          <a:xfrm rot="20290766">
            <a:off x="16499320" y="11631028"/>
            <a:ext cx="1282206" cy="1283036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DF84CF-466A-4C3A-944D-C1949FEE3ACC}"/>
              </a:ext>
            </a:extLst>
          </p:cNvPr>
          <p:cNvCxnSpPr>
            <a:cxnSpLocks/>
          </p:cNvCxnSpPr>
          <p:nvPr/>
        </p:nvCxnSpPr>
        <p:spPr>
          <a:xfrm flipH="1" flipV="1">
            <a:off x="15434964" y="9035575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4233BE-F077-474A-964B-DC246AF663FF}"/>
              </a:ext>
            </a:extLst>
          </p:cNvPr>
          <p:cNvCxnSpPr>
            <a:cxnSpLocks/>
          </p:cNvCxnSpPr>
          <p:nvPr/>
        </p:nvCxnSpPr>
        <p:spPr>
          <a:xfrm>
            <a:off x="18295860" y="11423452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0489F-E22D-4EB7-981D-D01D818CEC8F}"/>
              </a:ext>
            </a:extLst>
          </p:cNvPr>
          <p:cNvSpPr/>
          <p:nvPr/>
        </p:nvSpPr>
        <p:spPr>
          <a:xfrm>
            <a:off x="16777634" y="124968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/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/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/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/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/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66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19" grpId="0" animBg="1"/>
      <p:bldP spid="30" grpId="0"/>
      <p:bldP spid="31" grpId="0"/>
      <p:bldP spid="37" grpId="0" animBg="1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3124200"/>
                <a:ext cx="22860000" cy="8534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24200"/>
                <a:ext cx="22860000" cy="8534400"/>
              </a:xfrm>
              <a:prstGeom prst="rect">
                <a:avLst/>
              </a:prstGeom>
              <a:blipFill>
                <a:blip r:embed="rId3"/>
                <a:stretch>
                  <a:fillRect l="-1173" t="-2425" b="-4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580" y="2286000"/>
                <a:ext cx="10993581" cy="10744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 4. 41)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80" y="2286000"/>
                <a:ext cx="10993581" cy="10744200"/>
              </a:xfrm>
              <a:prstGeom prst="rect">
                <a:avLst/>
              </a:prstGeom>
              <a:blipFill>
                <a:blip r:embed="rId3"/>
                <a:stretch>
                  <a:fillRect l="-2493" t="-1926" r="-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24840" y="2286000"/>
            <a:ext cx="10792691" cy="107442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A2D00A3-7607-4911-A2CC-C0CE2CE2AA2B}"/>
              </a:ext>
            </a:extLst>
          </p:cNvPr>
          <p:cNvSpPr/>
          <p:nvPr/>
        </p:nvSpPr>
        <p:spPr>
          <a:xfrm>
            <a:off x="12725401" y="5105400"/>
            <a:ext cx="4495800" cy="2438400"/>
          </a:xfrm>
          <a:prstGeom prst="rtTriangl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DDD75-D9F6-465A-9D3B-D4817917D934}"/>
              </a:ext>
            </a:extLst>
          </p:cNvPr>
          <p:cNvSpPr/>
          <p:nvPr/>
        </p:nvSpPr>
        <p:spPr>
          <a:xfrm>
            <a:off x="12725400" y="7239000"/>
            <a:ext cx="338327" cy="3048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FD324600-AA73-4C80-908A-DB54C3F3B4AD}"/>
              </a:ext>
            </a:extLst>
          </p:cNvPr>
          <p:cNvSpPr/>
          <p:nvPr/>
        </p:nvSpPr>
        <p:spPr>
          <a:xfrm rot="14060200">
            <a:off x="16367574" y="6947291"/>
            <a:ext cx="504339" cy="783606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F55C11-C870-49E4-9D01-6A86F7245729}"/>
              </a:ext>
            </a:extLst>
          </p:cNvPr>
          <p:cNvCxnSpPr>
            <a:cxnSpLocks/>
          </p:cNvCxnSpPr>
          <p:nvPr/>
        </p:nvCxnSpPr>
        <p:spPr>
          <a:xfrm>
            <a:off x="17254729" y="7543800"/>
            <a:ext cx="4495800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3D4365F-9C30-4439-B439-C2BD8798AFF2}"/>
              </a:ext>
            </a:extLst>
          </p:cNvPr>
          <p:cNvSpPr/>
          <p:nvPr/>
        </p:nvSpPr>
        <p:spPr>
          <a:xfrm>
            <a:off x="21750529" y="7467600"/>
            <a:ext cx="169642" cy="1737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/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/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/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/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/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6C03113-9B21-4DC4-BE08-0B94CE301F96}"/>
              </a:ext>
            </a:extLst>
          </p:cNvPr>
          <p:cNvSpPr/>
          <p:nvPr/>
        </p:nvSpPr>
        <p:spPr>
          <a:xfrm>
            <a:off x="16590378" y="8407908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4.41 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3" grpId="0" animBg="1"/>
      <p:bldP spid="4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TÍCH VÔ HƯỚNG CỦA HAI VECTƠ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, </a:t>
                </a:r>
                <a:r>
                  <a:rPr lang="en-US" b="1" dirty="0" err="1"/>
                  <a:t>nếu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đổi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đặt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chuyển</a:t>
                </a:r>
                <a:r>
                  <a:rPr lang="en-US" b="1" dirty="0"/>
                  <a:t> </a:t>
                </a:r>
                <a:r>
                  <a:rPr lang="en-US" b="1" dirty="0" err="1"/>
                  <a:t>động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 </a:t>
                </a:r>
                <a:r>
                  <a:rPr lang="en-US" b="1" dirty="0" err="1"/>
                  <a:t>tới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,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i="1" dirty="0"/>
                  <a:t>A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lớn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Newton);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:r>
                  <a:rPr lang="en-US" b="1" i="1" dirty="0"/>
                  <a:t>MN</a:t>
                </a:r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mét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i="1" dirty="0"/>
                  <a:t> A</a:t>
                </a:r>
                <a:r>
                  <a:rPr lang="en-US" b="1" dirty="0"/>
                  <a:t> (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kể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)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blipFill>
                <a:blip r:embed="rId3"/>
                <a:stretch>
                  <a:fillRect l="-2200" t="-1115" r="-2951" b="-36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124200"/>
            <a:ext cx="11630891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6CBC9-DF49-4F8F-9161-6EBC18B37B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20600" y="4648200"/>
            <a:ext cx="10591800" cy="67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362200"/>
                <a:ext cx="13868399" cy="10210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13868399" cy="10210800"/>
              </a:xfrm>
              <a:prstGeom prst="rect">
                <a:avLst/>
              </a:prstGeom>
              <a:blipFill>
                <a:blip r:embed="rId3"/>
                <a:stretch>
                  <a:fillRect l="-1977" t="-2087" r="-1977" b="-1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2362200"/>
            <a:ext cx="9161116" cy="10210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2B33A-AC74-46EB-AE4C-4775A84D79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04716" y="2590800"/>
            <a:ext cx="8839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2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blipFill>
                <a:blip r:embed="rId3"/>
                <a:stretch>
                  <a:fillRect l="-1157" t="-21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4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bằng.Tính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blipFill>
                <a:blip r:embed="rId3"/>
                <a:stretch>
                  <a:fillRect l="-1874" t="-1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1981200"/>
            <a:ext cx="9344891" cy="11506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8A386E-63B8-4A7A-8283-C3B8AE7CDC12}"/>
              </a:ext>
            </a:extLst>
          </p:cNvPr>
          <p:cNvSpPr/>
          <p:nvPr/>
        </p:nvSpPr>
        <p:spPr>
          <a:xfrm>
            <a:off x="17297400" y="3352800"/>
            <a:ext cx="4572000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E1A19-68DE-435E-A869-14A3EF21B861}"/>
              </a:ext>
            </a:extLst>
          </p:cNvPr>
          <p:cNvCxnSpPr>
            <a:cxnSpLocks/>
          </p:cNvCxnSpPr>
          <p:nvPr/>
        </p:nvCxnSpPr>
        <p:spPr>
          <a:xfrm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18FA8F-7A46-4EEF-86C7-26AF54145239}"/>
              </a:ext>
            </a:extLst>
          </p:cNvPr>
          <p:cNvCxnSpPr>
            <a:cxnSpLocks/>
          </p:cNvCxnSpPr>
          <p:nvPr/>
        </p:nvCxnSpPr>
        <p:spPr>
          <a:xfrm flipH="1"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6C585-6138-46DD-91E4-55ABD0172C8D}"/>
              </a:ext>
            </a:extLst>
          </p:cNvPr>
          <p:cNvSpPr/>
          <p:nvPr/>
        </p:nvSpPr>
        <p:spPr>
          <a:xfrm>
            <a:off x="18073034" y="82296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/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/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/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/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/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Chú ý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chéo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blipFill>
                <a:blip r:embed="rId9"/>
                <a:stretch>
                  <a:fillRect l="-3477" t="-5641" r="-3250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6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3362</TotalTime>
  <Words>1862</Words>
  <PresentationFormat>Custom</PresentationFormat>
  <Paragraphs>187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2022-04-16T10:14:31Z</dcterms:modified>
</cp:coreProperties>
</file>