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287" r:id="rId4"/>
    <p:sldId id="286" r:id="rId5"/>
    <p:sldId id="259" r:id="rId6"/>
    <p:sldId id="289" r:id="rId7"/>
    <p:sldId id="260" r:id="rId8"/>
    <p:sldId id="292" r:id="rId9"/>
    <p:sldId id="275" r:id="rId10"/>
    <p:sldId id="278" r:id="rId11"/>
    <p:sldId id="290" r:id="rId12"/>
    <p:sldId id="291" r:id="rId13"/>
    <p:sldId id="269" r:id="rId14"/>
    <p:sldId id="263" r:id="rId15"/>
    <p:sldId id="283" r:id="rId16"/>
    <p:sldId id="285" r:id="rId17"/>
    <p:sldId id="265" r:id="rId18"/>
    <p:sldId id="270" r:id="rId19"/>
    <p:sldId id="293" r:id="rId20"/>
    <p:sldId id="294" r:id="rId21"/>
    <p:sldId id="295" r:id="rId22"/>
    <p:sldId id="296" r:id="rId23"/>
    <p:sldId id="297" r:id="rId24"/>
    <p:sldId id="298" r:id="rId25"/>
    <p:sldId id="302" r:id="rId26"/>
    <p:sldId id="304" r:id="rId27"/>
    <p:sldId id="305" r:id="rId28"/>
    <p:sldId id="307" r:id="rId29"/>
    <p:sldId id="300" r:id="rId30"/>
    <p:sldId id="308" r:id="rId31"/>
    <p:sldId id="30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CF52D-F618-44C3-A647-F970FD046230}" type="datetimeFigureOut">
              <a:rPr lang="vi-VN" smtClean="0"/>
              <a:t>12/12/2023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83BCC-2543-43CA-AFA3-032EF0D84833}" type="slidenum">
              <a:rPr lang="vi-VN" smtClean="0"/>
              <a:t>‹#›</a:t>
            </a:fld>
            <a:endParaRPr lang="vi-VN"/>
          </a:p>
        </p:txBody>
      </p:sp>
    </p:spTree>
    <p:extLst>
      <p:ext uri="{BB962C8B-B14F-4D97-AF65-F5344CB8AC3E}">
        <p14:creationId xmlns:p14="http://schemas.microsoft.com/office/powerpoint/2010/main" val="414018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2083BCC-2543-43CA-AFA3-032EF0D84833}" type="slidenum">
              <a:rPr lang="vi-VN" smtClean="0"/>
              <a:t>25</a:t>
            </a:fld>
            <a:endParaRPr lang="vi-VN"/>
          </a:p>
        </p:txBody>
      </p:sp>
    </p:spTree>
    <p:extLst>
      <p:ext uri="{BB962C8B-B14F-4D97-AF65-F5344CB8AC3E}">
        <p14:creationId xmlns:p14="http://schemas.microsoft.com/office/powerpoint/2010/main" val="167374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2083BCC-2543-43CA-AFA3-032EF0D84833}" type="slidenum">
              <a:rPr lang="vi-VN" smtClean="0"/>
              <a:t>26</a:t>
            </a:fld>
            <a:endParaRPr lang="vi-VN"/>
          </a:p>
        </p:txBody>
      </p:sp>
    </p:spTree>
    <p:extLst>
      <p:ext uri="{BB962C8B-B14F-4D97-AF65-F5344CB8AC3E}">
        <p14:creationId xmlns:p14="http://schemas.microsoft.com/office/powerpoint/2010/main" val="167374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2083BCC-2543-43CA-AFA3-032EF0D84833}" type="slidenum">
              <a:rPr lang="vi-VN" smtClean="0"/>
              <a:t>27</a:t>
            </a:fld>
            <a:endParaRPr lang="vi-VN"/>
          </a:p>
        </p:txBody>
      </p:sp>
    </p:spTree>
    <p:extLst>
      <p:ext uri="{BB962C8B-B14F-4D97-AF65-F5344CB8AC3E}">
        <p14:creationId xmlns:p14="http://schemas.microsoft.com/office/powerpoint/2010/main" val="167374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D50E324-96EC-4DB6-AFEB-D7576B7247BB}" type="datetimeFigureOut">
              <a:rPr lang="vi-VN" smtClean="0"/>
              <a:t>12/12/2023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12127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D50E324-96EC-4DB6-AFEB-D7576B7247BB}" type="datetimeFigureOut">
              <a:rPr lang="vi-VN" smtClean="0"/>
              <a:t>12/12/2023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279806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D50E324-96EC-4DB6-AFEB-D7576B7247BB}" type="datetimeFigureOut">
              <a:rPr lang="vi-VN" smtClean="0"/>
              <a:t>12/12/2023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187756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D50E324-96EC-4DB6-AFEB-D7576B7247BB}" type="datetimeFigureOut">
              <a:rPr lang="vi-VN" smtClean="0"/>
              <a:t>12/12/2023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221692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0E324-96EC-4DB6-AFEB-D7576B7247BB}" type="datetimeFigureOut">
              <a:rPr lang="vi-VN" smtClean="0"/>
              <a:t>12/12/2023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132219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D50E324-96EC-4DB6-AFEB-D7576B7247BB}" type="datetimeFigureOut">
              <a:rPr lang="vi-VN" smtClean="0"/>
              <a:t>12/12/2023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56415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D50E324-96EC-4DB6-AFEB-D7576B7247BB}" type="datetimeFigureOut">
              <a:rPr lang="vi-VN" smtClean="0"/>
              <a:t>12/12/2023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375297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D50E324-96EC-4DB6-AFEB-D7576B7247BB}" type="datetimeFigureOut">
              <a:rPr lang="vi-VN" smtClean="0"/>
              <a:t>12/12/2023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111051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0E324-96EC-4DB6-AFEB-D7576B7247BB}" type="datetimeFigureOut">
              <a:rPr lang="vi-VN" smtClean="0"/>
              <a:t>12/12/2023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337758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0E324-96EC-4DB6-AFEB-D7576B7247BB}" type="datetimeFigureOut">
              <a:rPr lang="vi-VN" smtClean="0"/>
              <a:t>12/12/2023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349522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0E324-96EC-4DB6-AFEB-D7576B7247BB}" type="datetimeFigureOut">
              <a:rPr lang="vi-VN" smtClean="0"/>
              <a:t>12/12/2023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9FBFF7A-CDD6-4E03-913B-5C9E5572FB89}" type="slidenum">
              <a:rPr lang="vi-VN" smtClean="0"/>
              <a:t>‹#›</a:t>
            </a:fld>
            <a:endParaRPr lang="vi-VN"/>
          </a:p>
        </p:txBody>
      </p:sp>
    </p:spTree>
    <p:extLst>
      <p:ext uri="{BB962C8B-B14F-4D97-AF65-F5344CB8AC3E}">
        <p14:creationId xmlns:p14="http://schemas.microsoft.com/office/powerpoint/2010/main" val="93186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0E324-96EC-4DB6-AFEB-D7576B7247BB}" type="datetimeFigureOut">
              <a:rPr lang="vi-VN" smtClean="0"/>
              <a:t>12/12/2023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FF7A-CDD6-4E03-913B-5C9E5572FB89}" type="slidenum">
              <a:rPr lang="vi-VN" smtClean="0"/>
              <a:t>‹#›</a:t>
            </a:fld>
            <a:endParaRPr lang="vi-VN"/>
          </a:p>
        </p:txBody>
      </p:sp>
    </p:spTree>
    <p:extLst>
      <p:ext uri="{BB962C8B-B14F-4D97-AF65-F5344CB8AC3E}">
        <p14:creationId xmlns:p14="http://schemas.microsoft.com/office/powerpoint/2010/main" val="396664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e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video%20d&#7841;y/C&#258;N%20B&#7878;NH%20S&#7888;T%20R&#201;T%20-%20Phim%20Ho&#7841;t%20H&#236;nh%20Hay%20Nh&#7845;t%20-%20Qu&#224;%20T&#7863;ng%20Cu&#7897;c%20S&#7889;ng%20-%20Phim%20Hay%20-%20Truy&#7879;n%20C&#7893;%20T&#237;ch.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hyperlink" Target="video%20d&#7841;y/C&#258;N%20B&#7878;NH%20S&#7888;T%20R&#201;T%20-%20Phim%20Ho&#7841;t%20H&#236;nh%20Hay%20Nh&#7845;t%20-%20Qu&#224;%20T&#7863;ng%20Cu&#7897;c%20S&#7889;ng%20-%20Phim%20Hay%20-%20Truy&#7879;n%20C&#7893;%20T&#237;ch.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video%20d&#7841;y/C&#258;N%20B&#7878;NH%20S&#7888;T%20R&#201;T%20-%20Phim%20Ho&#7841;t%20H&#236;nh%20Hay%20Nh&#7845;t%20-%20Qu&#224;%20T&#7863;ng%20Cu&#7897;c%20S&#7889;ng%20-%20Phim%20Hay%20-%20Truy&#7879;n%20C&#7893;%20T&#237;ch.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video%20d&#7841;y/C&#258;N%20B&#7878;NH%20S&#7888;T%20R&#201;T%20-%20Phim%20Ho&#7841;t%20H&#236;nh%20Hay%20Nh&#7845;t%20-%20Qu&#224;%20T&#7863;ng%20Cu&#7897;c%20S&#7889;ng%20-%20Phim%20Hay%20-%20Truy&#7879;n%20C&#7893;%20T&#237;ch.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video%20d&#7841;y/C&#258;N%20B&#7878;NH%20S&#7888;T%20R&#201;T%20-%20Phim%20Ho&#7841;t%20H&#236;nh%20Hay%20Nh&#7845;t%20-%20Qu&#224;%20T&#7863;ng%20Cu&#7897;c%20S&#7889;ng%20-%20Phim%20Hay%20-%20Truy&#7879;n%20C&#7893;%20T&#237;ch.mp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534400" cy="1470025"/>
          </a:xfrm>
        </p:spPr>
        <p:txBody>
          <a:bodyPr>
            <a:normAutofit fontScale="90000"/>
          </a:bodyPr>
          <a:lstStyle/>
          <a:p>
            <a:r>
              <a:rPr lang="vi-VN" sz="4000" b="1" dirty="0">
                <a:solidFill>
                  <a:srgbClr val="00B050"/>
                </a:solidFill>
              </a:rPr>
              <a:t>CHỦ ĐỀ 8: ĐA DẠNG THẾ GIỚI SỐNG</a:t>
            </a:r>
            <a:br>
              <a:rPr lang="en-US" sz="4000" b="1" dirty="0">
                <a:solidFill>
                  <a:srgbClr val="00B050"/>
                </a:solidFill>
              </a:rPr>
            </a:br>
            <a:r>
              <a:rPr lang="vi-VN" b="1" dirty="0">
                <a:solidFill>
                  <a:srgbClr val="00B050"/>
                </a:solidFill>
              </a:rPr>
              <a:t> </a:t>
            </a:r>
            <a:r>
              <a:rPr lang="vi-VN" sz="3600" b="1" dirty="0">
                <a:solidFill>
                  <a:srgbClr val="00B050"/>
                </a:solidFill>
              </a:rPr>
              <a:t> </a:t>
            </a:r>
            <a:br>
              <a:rPr lang="en-US" dirty="0"/>
            </a:br>
            <a:r>
              <a:rPr lang="vi-VN" b="1" dirty="0"/>
              <a:t> </a:t>
            </a:r>
            <a:br>
              <a:rPr lang="en-US" b="1" dirty="0"/>
            </a:br>
            <a:r>
              <a:rPr lang="en-US" b="1" dirty="0">
                <a:solidFill>
                  <a:srgbClr val="FF0000"/>
                </a:solidFill>
                <a:latin typeface="Times New Roman" pitchFamily="18" charset="0"/>
                <a:cs typeface="Times New Roman" pitchFamily="18" charset="0"/>
              </a:rPr>
              <a:t>BÀI 28</a:t>
            </a:r>
            <a:r>
              <a:rPr lang="en-US" b="1" dirty="0">
                <a:solidFill>
                  <a:srgbClr val="FF0000"/>
                </a:solidFill>
              </a:rPr>
              <a:t>: </a:t>
            </a:r>
            <a:r>
              <a:rPr lang="vi-VN" b="1" dirty="0">
                <a:solidFill>
                  <a:srgbClr val="FF0000"/>
                </a:solidFill>
              </a:rPr>
              <a:t>ĐA DẠNG NẤM</a:t>
            </a:r>
            <a:endParaRPr lang="en-US"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4200"/>
            <a:ext cx="4648487" cy="3733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487" y="3124200"/>
            <a:ext cx="4495513" cy="3733800"/>
          </a:xfrm>
          <a:prstGeom prst="rect">
            <a:avLst/>
          </a:prstGeom>
        </p:spPr>
      </p:pic>
      <p:sp>
        <p:nvSpPr>
          <p:cNvPr id="6" name="TextBox 5">
            <a:extLst>
              <a:ext uri="{FF2B5EF4-FFF2-40B4-BE49-F238E27FC236}">
                <a16:creationId xmlns:a16="http://schemas.microsoft.com/office/drawing/2014/main" id="{9728933A-8010-87AA-1635-A6DED514EA4B}"/>
              </a:ext>
            </a:extLst>
          </p:cNvPr>
          <p:cNvSpPr txBox="1"/>
          <p:nvPr/>
        </p:nvSpPr>
        <p:spPr>
          <a:xfrm>
            <a:off x="2514600" y="1676400"/>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06619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229600" cy="618981"/>
          </a:xfrm>
        </p:spPr>
        <p:txBody>
          <a:bodyPr>
            <a:normAutofit/>
          </a:bodyPr>
          <a:lstStyle/>
          <a:p>
            <a:r>
              <a:rPr lang="en-US" sz="2800" b="1" dirty="0">
                <a:solidFill>
                  <a:schemeClr val="accent1"/>
                </a:solidFill>
                <a:latin typeface="Times New Roman" pitchFamily="18" charset="0"/>
                <a:cs typeface="Times New Roman" pitchFamily="18" charset="0"/>
              </a:rPr>
              <a:t>DINH DƯỠNG</a:t>
            </a:r>
            <a:endParaRPr lang="vi-VN" sz="28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norm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3355830"/>
            <a:ext cx="2710386" cy="22067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09600"/>
            <a:ext cx="2801938" cy="22558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616527"/>
            <a:ext cx="2710388" cy="2255822"/>
          </a:xfrm>
          <a:prstGeom prst="rect">
            <a:avLst/>
          </a:prstGeom>
        </p:spPr>
      </p:pic>
      <p:pic>
        <p:nvPicPr>
          <p:cNvPr id="10" name="image4.jpeg"/>
          <p:cNvPicPr/>
          <p:nvPr/>
        </p:nvPicPr>
        <p:blipFill>
          <a:blip r:embed="rId5" cstate="print"/>
          <a:stretch>
            <a:fillRect/>
          </a:stretch>
        </p:blipFill>
        <p:spPr>
          <a:xfrm>
            <a:off x="405389" y="3355831"/>
            <a:ext cx="2795011" cy="22067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3187" y="616527"/>
            <a:ext cx="2520417" cy="225582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399" y="3355830"/>
            <a:ext cx="2543021" cy="2206769"/>
          </a:xfrm>
          <a:prstGeom prst="rect">
            <a:avLst/>
          </a:prstGeom>
        </p:spPr>
      </p:pic>
      <p:sp>
        <p:nvSpPr>
          <p:cNvPr id="13" name="Rectangle 12"/>
          <p:cNvSpPr/>
          <p:nvPr/>
        </p:nvSpPr>
        <p:spPr>
          <a:xfrm>
            <a:off x="6753367" y="2907829"/>
            <a:ext cx="922047"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sò</a:t>
            </a:r>
            <a:endParaRPr lang="en-US" dirty="0">
              <a:latin typeface="Times New Roman" pitchFamily="18" charset="0"/>
              <a:cs typeface="Times New Roman" pitchFamily="18" charset="0"/>
            </a:endParaRPr>
          </a:p>
        </p:txBody>
      </p:sp>
      <p:sp>
        <p:nvSpPr>
          <p:cNvPr id="14" name="Rectangle 13"/>
          <p:cNvSpPr/>
          <p:nvPr/>
        </p:nvSpPr>
        <p:spPr>
          <a:xfrm>
            <a:off x="3839701" y="2913913"/>
            <a:ext cx="1140056"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rơm</a:t>
            </a:r>
            <a:endParaRPr lang="en-US" dirty="0">
              <a:latin typeface="Times New Roman" pitchFamily="18" charset="0"/>
              <a:cs typeface="Times New Roman" pitchFamily="18" charset="0"/>
            </a:endParaRPr>
          </a:p>
        </p:txBody>
      </p:sp>
      <p:sp>
        <p:nvSpPr>
          <p:cNvPr id="15" name="Rectangle 14"/>
          <p:cNvSpPr/>
          <p:nvPr/>
        </p:nvSpPr>
        <p:spPr>
          <a:xfrm>
            <a:off x="6753367" y="5562599"/>
            <a:ext cx="145424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linh</a:t>
            </a:r>
            <a:r>
              <a:rPr lang="en-US" b="1" dirty="0">
                <a:latin typeface="Times New Roman" pitchFamily="18" charset="0"/>
                <a:cs typeface="Times New Roman" pitchFamily="18" charset="0"/>
              </a:rPr>
              <a:t> chi</a:t>
            </a:r>
            <a:endParaRPr lang="en-US" dirty="0">
              <a:latin typeface="Times New Roman" pitchFamily="18" charset="0"/>
              <a:cs typeface="Times New Roman" pitchFamily="18" charset="0"/>
            </a:endParaRPr>
          </a:p>
        </p:txBody>
      </p:sp>
      <p:sp>
        <p:nvSpPr>
          <p:cNvPr id="16" name="Rectangle 15"/>
          <p:cNvSpPr/>
          <p:nvPr/>
        </p:nvSpPr>
        <p:spPr>
          <a:xfrm>
            <a:off x="3637523" y="5611087"/>
            <a:ext cx="242566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a:t>truffle </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sa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7" name="Rectangle 16"/>
          <p:cNvSpPr/>
          <p:nvPr/>
        </p:nvSpPr>
        <p:spPr>
          <a:xfrm>
            <a:off x="1232866" y="5562599"/>
            <a:ext cx="1127232"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mốc</a:t>
            </a:r>
            <a:endParaRPr lang="en-US" dirty="0">
              <a:latin typeface="Times New Roman" pitchFamily="18" charset="0"/>
              <a:cs typeface="Times New Roman" pitchFamily="18" charset="0"/>
            </a:endParaRPr>
          </a:p>
        </p:txBody>
      </p:sp>
      <p:sp>
        <p:nvSpPr>
          <p:cNvPr id="18" name="Rectangle 17"/>
          <p:cNvSpPr/>
          <p:nvPr/>
        </p:nvSpPr>
        <p:spPr>
          <a:xfrm>
            <a:off x="1019780" y="2907829"/>
            <a:ext cx="1505540"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nhĩ</a:t>
            </a:r>
            <a:endParaRPr lang="en-US" dirty="0">
              <a:latin typeface="Times New Roman" pitchFamily="18" charset="0"/>
              <a:cs typeface="Times New Roman" pitchFamily="18" charset="0"/>
            </a:endParaRPr>
          </a:p>
        </p:txBody>
      </p:sp>
      <p:sp>
        <p:nvSpPr>
          <p:cNvPr id="19" name="Rectangle 18"/>
          <p:cNvSpPr/>
          <p:nvPr/>
        </p:nvSpPr>
        <p:spPr>
          <a:xfrm>
            <a:off x="0" y="5931931"/>
            <a:ext cx="9296400" cy="882678"/>
          </a:xfrm>
          <a:prstGeom prst="rect">
            <a:avLst/>
          </a:prstGeom>
        </p:spPr>
        <p:txBody>
          <a:bodyPr wrap="square">
            <a:spAutoFit/>
          </a:bodyPr>
          <a:lstStyle/>
          <a:p>
            <a:pPr marL="2540" marR="87630" indent="399415">
              <a:lnSpc>
                <a:spcPct val="107000"/>
              </a:lnSpc>
              <a:spcAft>
                <a:spcPts val="0"/>
              </a:spcAft>
            </a:pP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882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8839200" cy="3581400"/>
          </a:xfrm>
        </p:spPr>
      </p:pic>
      <p:sp>
        <p:nvSpPr>
          <p:cNvPr id="4" name="Title 1"/>
          <p:cNvSpPr>
            <a:spLocks noGrp="1"/>
          </p:cNvSpPr>
          <p:nvPr>
            <p:ph type="title"/>
          </p:nvPr>
        </p:nvSpPr>
        <p:spPr>
          <a:xfrm>
            <a:off x="304800" y="27709"/>
            <a:ext cx="8763000" cy="734291"/>
          </a:xfrm>
        </p:spPr>
        <p:txBody>
          <a:bodyPr>
            <a:normAutofit/>
          </a:bodyPr>
          <a:lstStyle/>
          <a:p>
            <a:r>
              <a:rPr lang="en-US" sz="3600" b="1" dirty="0">
                <a:solidFill>
                  <a:schemeClr val="accent1"/>
                </a:solidFill>
                <a:latin typeface="Times New Roman" pitchFamily="18" charset="0"/>
                <a:cs typeface="Times New Roman" pitchFamily="18" charset="0"/>
              </a:rPr>
              <a:t>NẤM ĐƠN BÀO – NẤM ĐA BÀO</a:t>
            </a:r>
            <a:endParaRPr lang="vi-VN" sz="3600" b="1" dirty="0">
              <a:solidFill>
                <a:schemeClr val="accent1"/>
              </a:solidFill>
              <a:latin typeface="Times New Roman" pitchFamily="18" charset="0"/>
              <a:cs typeface="Times New Roman" pitchFamily="18" charset="0"/>
            </a:endParaRPr>
          </a:p>
        </p:txBody>
      </p:sp>
      <p:sp>
        <p:nvSpPr>
          <p:cNvPr id="6" name="Rectangle 5"/>
          <p:cNvSpPr/>
          <p:nvPr/>
        </p:nvSpPr>
        <p:spPr>
          <a:xfrm>
            <a:off x="304800" y="4267200"/>
            <a:ext cx="8534400" cy="461665"/>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Đặc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nấm</a:t>
            </a:r>
            <a:r>
              <a:rPr lang="en-US" sz="2400" b="1" dirty="0">
                <a:solidFill>
                  <a:srgbClr val="FF0000"/>
                </a:solidFill>
                <a:latin typeface="Times New Roman" pitchFamily="18" charset="0"/>
                <a:cs typeface="Times New Roman" pitchFamily="18" charset="0"/>
              </a:rPr>
              <a:t> men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khác</a:t>
            </a:r>
            <a:r>
              <a:rPr lang="en-US" sz="2400" b="1" dirty="0">
                <a:solidFill>
                  <a:srgbClr val="FF0000"/>
                </a:solidFill>
                <a:latin typeface="Times New Roman" pitchFamily="18" charset="0"/>
                <a:cs typeface="Times New Roman" pitchFamily="18" charset="0"/>
              </a:rPr>
              <a:t> so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nấm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còn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7" name="Rectangle 6"/>
          <p:cNvSpPr/>
          <p:nvPr/>
        </p:nvSpPr>
        <p:spPr>
          <a:xfrm>
            <a:off x="304800" y="4798367"/>
            <a:ext cx="8534400" cy="2677656"/>
          </a:xfrm>
          <a:prstGeom prst="rect">
            <a:avLst/>
          </a:prstGeom>
        </p:spPr>
        <p:txBody>
          <a:bodyPr wrap="square">
            <a:spAutoFit/>
          </a:bodyPr>
          <a:lstStyle/>
          <a:p>
            <a:pPr marL="342900" indent="-342900">
              <a:buFontTx/>
              <a:buChar char="-"/>
            </a:pP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men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a:t>
            </a:r>
          </a:p>
          <a:p>
            <a:pPr marL="342900" indent="-342900">
              <a:buFontTx/>
              <a:buChar char="-"/>
            </a:pP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men: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endParaRPr lang="en-US" sz="2400" b="1" dirty="0">
              <a:latin typeface="Times New Roman" pitchFamily="18" charset="0"/>
              <a:cs typeface="Times New Roman" pitchFamily="18" charset="0"/>
            </a:endParaRPr>
          </a:p>
          <a:p>
            <a:pPr marL="342900" indent="-342900">
              <a:buFontTx/>
              <a:buChar char="-"/>
            </a:pP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endParaRPr lang="en-US" sz="2400" b="1" dirty="0">
              <a:latin typeface="Times New Roman" pitchFamily="18" charset="0"/>
              <a:cs typeface="Times New Roman" pitchFamily="18" charset="0"/>
            </a:endParaRPr>
          </a:p>
          <a:p>
            <a:pPr marL="342900" indent="-342900">
              <a:buFontTx/>
              <a:buChar char="-"/>
            </a:pPr>
            <a:endParaRPr lang="en-US" sz="2400" b="1" dirty="0">
              <a:solidFill>
                <a:srgbClr val="FF0000"/>
              </a:solidFill>
              <a:latin typeface="Times New Roman" pitchFamily="18" charset="0"/>
              <a:cs typeface="Times New Roman" pitchFamily="18" charset="0"/>
            </a:endParaRPr>
          </a:p>
          <a:p>
            <a:endParaRPr lang="en-US" sz="2400" b="1" dirty="0">
              <a:solidFill>
                <a:srgbClr val="FF0000"/>
              </a:solidFill>
              <a:latin typeface="Times New Roman" pitchFamily="18" charset="0"/>
              <a:cs typeface="Times New Roman" pitchFamily="18" charset="0"/>
            </a:endParaRPr>
          </a:p>
          <a:p>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8444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76200"/>
            <a:ext cx="8229600" cy="533400"/>
          </a:xfrm>
        </p:spPr>
        <p:txBody>
          <a:bodyPr>
            <a:normAutofit fontScale="90000"/>
          </a:bodyPr>
          <a:lstStyle/>
          <a:p>
            <a:r>
              <a:rPr lang="en-US" sz="3600" b="1" dirty="0">
                <a:solidFill>
                  <a:schemeClr val="tx2"/>
                </a:solidFill>
                <a:latin typeface="Times New Roman" pitchFamily="18" charset="0"/>
                <a:cs typeface="Times New Roman" pitchFamily="18" charset="0"/>
              </a:rPr>
              <a:t>NẤM TÚI – NẤM ĐẢM</a:t>
            </a:r>
            <a:endParaRPr lang="vi-VN" sz="3100" b="1" dirty="0">
              <a:solidFill>
                <a:schemeClr val="tx2"/>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609600"/>
            <a:ext cx="6248400" cy="3962400"/>
          </a:xfrm>
        </p:spPr>
      </p:pic>
      <p:sp>
        <p:nvSpPr>
          <p:cNvPr id="5" name="Rectangle 4"/>
          <p:cNvSpPr/>
          <p:nvPr/>
        </p:nvSpPr>
        <p:spPr>
          <a:xfrm>
            <a:off x="304800" y="4628844"/>
            <a:ext cx="8534400" cy="461665"/>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nấm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túi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nấm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đảm</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6" name="Rectangle 5"/>
          <p:cNvSpPr/>
          <p:nvPr/>
        </p:nvSpPr>
        <p:spPr>
          <a:xfrm>
            <a:off x="277091" y="5093340"/>
            <a:ext cx="8534400" cy="1569660"/>
          </a:xfrm>
          <a:prstGeom prst="rect">
            <a:avLst/>
          </a:prstGeom>
        </p:spPr>
        <p:txBody>
          <a:bodyPr wrap="square">
            <a:spAutoFit/>
          </a:bodyPr>
          <a:lstStyle/>
          <a:p>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a:t>
            </a:r>
          </a:p>
          <a:p>
            <a:pPr marL="342900" indent="-342900">
              <a:buFontTx/>
              <a:buChar char="-"/>
            </a:pP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endParaRPr lang="en-US" sz="2400" b="1" dirty="0">
              <a:latin typeface="Times New Roman" pitchFamily="18" charset="0"/>
              <a:cs typeface="Times New Roman" pitchFamily="18" charset="0"/>
            </a:endParaRPr>
          </a:p>
          <a:p>
            <a:pPr marL="342900" indent="-342900">
              <a:buFontTx/>
              <a:buChar char="-"/>
            </a:pPr>
            <a:r>
              <a:rPr lang="en-US" sz="2400" b="1" dirty="0" err="1">
                <a:latin typeface="Times New Roman" pitchFamily="18" charset="0"/>
                <a:cs typeface="Times New Roman" pitchFamily="18" charset="0"/>
              </a:rPr>
              <a:t>Nấm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20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4525963"/>
          </a:xfrm>
        </p:spPr>
        <p:txBody>
          <a:bodyPr/>
          <a:lstStyle/>
          <a:p>
            <a:pPr>
              <a:buFontTx/>
              <a:buChar char="-"/>
            </a:pPr>
            <a:r>
              <a:rPr lang="vi-VN" sz="2800" b="1" dirty="0">
                <a:latin typeface="+mj-lt"/>
              </a:rPr>
              <a:t>Nấm gồm nhiều loại, có nhiều hình dạng khác nhau</a:t>
            </a:r>
            <a:r>
              <a:rPr lang="en-US" sz="2800" b="1" dirty="0">
                <a:latin typeface="+mj-lt"/>
              </a:rPr>
              <a:t>.</a:t>
            </a:r>
          </a:p>
          <a:p>
            <a:pPr>
              <a:buFontTx/>
              <a:buChar char="-"/>
            </a:pPr>
            <a:r>
              <a:rPr lang="en-US" sz="2800" b="1" dirty="0">
                <a:latin typeface="Times New Roman" pitchFamily="18" charset="0"/>
                <a:cs typeface="Times New Roman" pitchFamily="18" charset="0"/>
              </a:rPr>
              <a:t>L</a:t>
            </a:r>
            <a:r>
              <a:rPr lang="vi-VN" sz="2800" b="1" dirty="0">
                <a:latin typeface="Times New Roman" pitchFamily="18" charset="0"/>
                <a:cs typeface="Times New Roman" pitchFamily="18" charset="0"/>
              </a:rPr>
              <a:t>à những sinh vật đơn bào hoặc đa bào nhân thực sống ở nhiều loại môi trường khác nhau</a:t>
            </a:r>
            <a:r>
              <a:rPr lang="en-US" sz="2800" b="1" dirty="0">
                <a:latin typeface="Times New Roman" pitchFamily="18" charset="0"/>
                <a:cs typeface="Times New Roman" pitchFamily="18" charset="0"/>
              </a:rPr>
              <a:t>.</a:t>
            </a:r>
          </a:p>
          <a:p>
            <a:pPr>
              <a:buFontTx/>
              <a:buChar char="-"/>
            </a:pPr>
            <a:r>
              <a:rPr lang="vi-VN"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D</a:t>
            </a:r>
            <a:r>
              <a:rPr lang="vi-VN" sz="2800" b="1" dirty="0">
                <a:latin typeface="Times New Roman" pitchFamily="18" charset="0"/>
                <a:cs typeface="Times New Roman" pitchFamily="18" charset="0"/>
              </a:rPr>
              <a:t>ựa vào cấu tạo cơ quan sinh sản chia làm 3 nhóm: nấm túi, nấm đảm và nấm tiếp hợp.</a:t>
            </a:r>
            <a:endParaRPr lang="en-US" sz="2800" b="1" dirty="0">
              <a:latin typeface="Times New Roman" pitchFamily="18" charset="0"/>
              <a:cs typeface="Times New Roman" pitchFamily="18" charset="0"/>
            </a:endParaRPr>
          </a:p>
          <a:p>
            <a:endParaRPr lang="vi-VN" dirty="0"/>
          </a:p>
        </p:txBody>
      </p:sp>
      <p:sp>
        <p:nvSpPr>
          <p:cNvPr id="4" name="Title 1"/>
          <p:cNvSpPr>
            <a:spLocks noGrp="1"/>
          </p:cNvSpPr>
          <p:nvPr>
            <p:ph type="title"/>
          </p:nvPr>
        </p:nvSpPr>
        <p:spPr>
          <a:xfrm>
            <a:off x="457200" y="274638"/>
            <a:ext cx="8229600" cy="868362"/>
          </a:xfrm>
        </p:spPr>
        <p:txBody>
          <a:bodyPr>
            <a:normAutofit/>
          </a:bodyPr>
          <a:lstStyle/>
          <a:p>
            <a:pPr lvl="0" algn="l"/>
            <a:r>
              <a:rPr lang="en-US" sz="3100" b="1" dirty="0">
                <a:solidFill>
                  <a:schemeClr val="accent1"/>
                </a:solidFill>
              </a:rPr>
              <a:t>1</a:t>
            </a:r>
            <a:r>
              <a:rPr lang="en-US" sz="3100" b="1" dirty="0">
                <a:solidFill>
                  <a:schemeClr val="accent1"/>
                </a:solidFill>
                <a:latin typeface="Times New Roman" pitchFamily="18" charset="0"/>
                <a:cs typeface="Times New Roman" pitchFamily="18" charset="0"/>
              </a:rPr>
              <a:t>. S</a:t>
            </a:r>
            <a:r>
              <a:rPr lang="vi-VN" sz="3100" b="1" dirty="0">
                <a:solidFill>
                  <a:schemeClr val="accent1"/>
                </a:solidFill>
                <a:latin typeface="Times New Roman" pitchFamily="18" charset="0"/>
                <a:cs typeface="Times New Roman" pitchFamily="18" charset="0"/>
              </a:rPr>
              <a:t>ự đa dạng của nấm</a:t>
            </a:r>
            <a:endParaRPr lang="vi-VN" sz="3100" dirty="0">
              <a:solidFill>
                <a:schemeClr val="accent1"/>
              </a:solidFill>
              <a:latin typeface="Times New Roman" pitchFamily="18" charset="0"/>
              <a:cs typeface="Times New Roman" pitchFamily="18" charset="0"/>
            </a:endParaRPr>
          </a:p>
        </p:txBody>
      </p:sp>
      <p:pic>
        <p:nvPicPr>
          <p:cNvPr id="5" name="Picture 13" descr="loih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399" y="-13855"/>
            <a:ext cx="1600201"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5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914400"/>
          </a:xfrm>
        </p:spPr>
        <p:txBody>
          <a:bodyPr>
            <a:normAutofit/>
          </a:bodyPr>
          <a:lstStyle/>
          <a:p>
            <a:pPr lvl="0"/>
            <a:r>
              <a:rPr lang="en-US" b="1">
                <a:solidFill>
                  <a:srgbClr val="00B050"/>
                </a:solidFill>
                <a:latin typeface="Times New Roman" pitchFamily="18" charset="0"/>
                <a:cs typeface="Times New Roman" pitchFamily="18" charset="0"/>
              </a:rPr>
              <a:t>NẤM ĐỘC</a:t>
            </a:r>
            <a:endParaRPr lang="vi-VN" dirty="0">
              <a:solidFill>
                <a:srgbClr val="00B050"/>
              </a:solidFill>
              <a:latin typeface="Times New Roman" pitchFamily="18" charset="0"/>
              <a:cs typeface="Times New Roman" pitchFamily="18" charset="0"/>
            </a:endParaRPr>
          </a:p>
        </p:txBody>
      </p:sp>
      <p:sp>
        <p:nvSpPr>
          <p:cNvPr id="5" name="Rectangle 4"/>
          <p:cNvSpPr/>
          <p:nvPr/>
        </p:nvSpPr>
        <p:spPr>
          <a:xfrm>
            <a:off x="387927" y="4618304"/>
            <a:ext cx="8305800" cy="523220"/>
          </a:xfrm>
          <a:prstGeom prst="rect">
            <a:avLst/>
          </a:prstGeom>
        </p:spPr>
        <p:txBody>
          <a:bodyPr wrap="square">
            <a:spAutoFit/>
          </a:bodyPr>
          <a:lstStyle/>
          <a:p>
            <a:r>
              <a:rPr lang="vi-VN" sz="2800" b="1" dirty="0">
                <a:solidFill>
                  <a:srgbClr val="FF0000"/>
                </a:solidFill>
                <a:latin typeface="+mj-lt"/>
              </a:rPr>
              <a:t>Làm thế nào để nhận biết được một số loại nấm độc?</a:t>
            </a:r>
            <a:endParaRPr lang="en-US" sz="2800" b="1" dirty="0">
              <a:solidFill>
                <a:srgbClr val="FF0000"/>
              </a:solidFill>
              <a:latin typeface="+mj-lt"/>
            </a:endParaRPr>
          </a:p>
        </p:txBody>
      </p:sp>
      <p:sp>
        <p:nvSpPr>
          <p:cNvPr id="6" name="Rectangle 5"/>
          <p:cNvSpPr/>
          <p:nvPr/>
        </p:nvSpPr>
        <p:spPr>
          <a:xfrm>
            <a:off x="76200" y="5196942"/>
            <a:ext cx="9067800" cy="1200329"/>
          </a:xfrm>
          <a:prstGeom prst="rect">
            <a:avLst/>
          </a:prstGeom>
        </p:spPr>
        <p:txBody>
          <a:bodyPr wrap="square">
            <a:spAutoFit/>
          </a:bodyPr>
          <a:lstStyle/>
          <a:p>
            <a:r>
              <a:rPr lang="en-US" sz="2400" b="1" dirty="0">
                <a:latin typeface="Times New Roman" pitchFamily="18" charset="0"/>
                <a:cs typeface="Times New Roman" pitchFamily="18" charset="0"/>
              </a:rPr>
              <a:t>- N</a:t>
            </a:r>
            <a:r>
              <a:rPr lang="vi-VN" sz="2400" b="1" dirty="0">
                <a:latin typeface="Times New Roman" pitchFamily="18" charset="0"/>
                <a:cs typeface="Times New Roman" pitchFamily="18" charset="0"/>
              </a:rPr>
              <a:t>ấm độc thường có màu sắc sặc sỡ, có mùi hấp dẫn, vết cắt có rỉ chất trắng như sữa. </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Nấm độc có thể gây ngộ độc, thậm chỉ tử vong khi ăn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8305800" cy="3625334"/>
          </a:xfrm>
          <a:prstGeom prst="rect">
            <a:avLst/>
          </a:prstGeom>
        </p:spPr>
      </p:pic>
    </p:spTree>
    <p:extLst>
      <p:ext uri="{BB962C8B-B14F-4D97-AF65-F5344CB8AC3E}">
        <p14:creationId xmlns:p14="http://schemas.microsoft.com/office/powerpoint/2010/main" val="24371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6" y="685800"/>
            <a:ext cx="3124199" cy="2380565"/>
          </a:xfrm>
        </p:spPr>
      </p:pic>
      <p:sp>
        <p:nvSpPr>
          <p:cNvPr id="5" name="Rectangle 4"/>
          <p:cNvSpPr/>
          <p:nvPr/>
        </p:nvSpPr>
        <p:spPr>
          <a:xfrm>
            <a:off x="955964" y="3094074"/>
            <a:ext cx="1685077" cy="369332"/>
          </a:xfrm>
          <a:prstGeom prst="rect">
            <a:avLst/>
          </a:prstGeom>
        </p:spPr>
        <p:txBody>
          <a:bodyPr wrap="none">
            <a:spAutoFit/>
          </a:bodyPr>
          <a:lstStyle/>
          <a:p>
            <a:r>
              <a:rPr lang="en-US" b="1" dirty="0">
                <a:latin typeface="Times New Roman" pitchFamily="18" charset="0"/>
                <a:cs typeface="Times New Roman" pitchFamily="18" charset="0"/>
              </a:rPr>
              <a:t>1.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tán</a:t>
            </a:r>
            <a:r>
              <a:rPr lang="en-US" b="1" dirty="0">
                <a:latin typeface="Times New Roman" pitchFamily="18" charset="0"/>
                <a:cs typeface="Times New Roman" pitchFamily="18" charset="0"/>
              </a:rPr>
              <a:t> bay</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685800"/>
            <a:ext cx="2819400" cy="2442910"/>
          </a:xfrm>
          <a:prstGeom prst="rect">
            <a:avLst/>
          </a:prstGeom>
        </p:spPr>
      </p:pic>
      <p:sp>
        <p:nvSpPr>
          <p:cNvPr id="7" name="Rectangle 6"/>
          <p:cNvSpPr/>
          <p:nvPr/>
        </p:nvSpPr>
        <p:spPr>
          <a:xfrm>
            <a:off x="3493319" y="3094074"/>
            <a:ext cx="2852063" cy="369332"/>
          </a:xfrm>
          <a:prstGeom prst="rect">
            <a:avLst/>
          </a:prstGeom>
        </p:spPr>
        <p:txBody>
          <a:bodyPr wrap="none">
            <a:spAutoFit/>
          </a:bodyPr>
          <a:lstStyle/>
          <a:p>
            <a:r>
              <a:rPr lang="en-US" b="1" dirty="0">
                <a:latin typeface="Times New Roman" pitchFamily="18" charset="0"/>
                <a:cs typeface="Times New Roman" pitchFamily="18" charset="0"/>
              </a:rPr>
              <a:t>2.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đôi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endParaRPr lang="en-US" dirty="0">
              <a:latin typeface="Times New Roman" pitchFamily="18" charset="0"/>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230" y="685799"/>
            <a:ext cx="2576945" cy="2435983"/>
          </a:xfrm>
          <a:prstGeom prst="rect">
            <a:avLst/>
          </a:prstGeom>
        </p:spPr>
      </p:pic>
      <p:sp>
        <p:nvSpPr>
          <p:cNvPr id="9" name="Rectangle 8"/>
          <p:cNvSpPr/>
          <p:nvPr/>
        </p:nvSpPr>
        <p:spPr>
          <a:xfrm>
            <a:off x="6336906" y="3147075"/>
            <a:ext cx="2813591" cy="646331"/>
          </a:xfrm>
          <a:prstGeom prst="rect">
            <a:avLst/>
          </a:prstGeom>
        </p:spPr>
        <p:txBody>
          <a:bodyPr wrap="none">
            <a:spAutoFit/>
          </a:bodyPr>
          <a:lstStyle/>
          <a:p>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Deadly </a:t>
            </a:r>
            <a:r>
              <a:rPr lang="en-US" b="1" dirty="0" err="1">
                <a:latin typeface="Times New Roman" pitchFamily="18" charset="0"/>
                <a:cs typeface="Times New Roman" pitchFamily="18" charset="0"/>
              </a:rPr>
              <a:t>Dapperling</a:t>
            </a:r>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06" y="3581400"/>
            <a:ext cx="3110439" cy="250576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5404" y="3551389"/>
            <a:ext cx="2819400" cy="256578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4486" y="3544920"/>
            <a:ext cx="2576945" cy="2572251"/>
          </a:xfrm>
          <a:prstGeom prst="rect">
            <a:avLst/>
          </a:prstGeom>
        </p:spPr>
      </p:pic>
      <p:sp>
        <p:nvSpPr>
          <p:cNvPr id="13" name="Rectangle 12"/>
          <p:cNvSpPr/>
          <p:nvPr/>
        </p:nvSpPr>
        <p:spPr>
          <a:xfrm>
            <a:off x="6903618" y="6324600"/>
            <a:ext cx="1738681" cy="369332"/>
          </a:xfrm>
          <a:prstGeom prst="rect">
            <a:avLst/>
          </a:prstGeom>
        </p:spPr>
        <p:txBody>
          <a:bodyPr wrap="none">
            <a:spAutoFit/>
          </a:bodyPr>
          <a:lstStyle/>
          <a:p>
            <a:r>
              <a:rPr lang="en-US" b="1" dirty="0">
                <a:latin typeface="Times New Roman" pitchFamily="18" charset="0"/>
                <a:cs typeface="Times New Roman" pitchFamily="18" charset="0"/>
              </a:rPr>
              <a:t>6.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Webcap</a:t>
            </a:r>
            <a:endParaRPr lang="en-US" b="1" dirty="0">
              <a:latin typeface="Times New Roman" pitchFamily="18" charset="0"/>
              <a:cs typeface="Times New Roman" pitchFamily="18" charset="0"/>
            </a:endParaRPr>
          </a:p>
        </p:txBody>
      </p:sp>
      <p:sp>
        <p:nvSpPr>
          <p:cNvPr id="14" name="Rectangle 13"/>
          <p:cNvSpPr/>
          <p:nvPr/>
        </p:nvSpPr>
        <p:spPr>
          <a:xfrm>
            <a:off x="3724152" y="6324600"/>
            <a:ext cx="2621230" cy="369332"/>
          </a:xfrm>
          <a:prstGeom prst="rect">
            <a:avLst/>
          </a:prstGeom>
        </p:spPr>
        <p:txBody>
          <a:bodyPr wrap="none">
            <a:spAutoFit/>
          </a:bodyPr>
          <a:lstStyle/>
          <a:p>
            <a:r>
              <a:rPr lang="en-US" b="1" dirty="0">
                <a:latin typeface="Times New Roman" pitchFamily="18" charset="0"/>
                <a:cs typeface="Times New Roman" pitchFamily="18" charset="0"/>
              </a:rPr>
              <a:t>5.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Conocybe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Filaris</a:t>
            </a:r>
            <a:endParaRPr lang="en-US" b="1" dirty="0">
              <a:latin typeface="Times New Roman" pitchFamily="18" charset="0"/>
              <a:cs typeface="Times New Roman" pitchFamily="18" charset="0"/>
            </a:endParaRPr>
          </a:p>
        </p:txBody>
      </p:sp>
      <p:sp>
        <p:nvSpPr>
          <p:cNvPr id="15" name="Rectangle 14"/>
          <p:cNvSpPr/>
          <p:nvPr/>
        </p:nvSpPr>
        <p:spPr>
          <a:xfrm>
            <a:off x="489312" y="6324600"/>
            <a:ext cx="2464136" cy="369332"/>
          </a:xfrm>
          <a:prstGeom prst="rect">
            <a:avLst/>
          </a:prstGeom>
        </p:spPr>
        <p:txBody>
          <a:bodyPr wrap="none">
            <a:spAutoFit/>
          </a:bodyPr>
          <a:lstStyle/>
          <a:p>
            <a:r>
              <a:rPr lang="en-US" b="1" dirty="0">
                <a:latin typeface="Times New Roman" pitchFamily="18" charset="0"/>
                <a:cs typeface="Times New Roman" pitchFamily="18" charset="0"/>
              </a:rPr>
              <a:t>4.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bàn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tay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endParaRPr lang="en-US" dirty="0">
              <a:latin typeface="Times New Roman" pitchFamily="18" charset="0"/>
              <a:cs typeface="Times New Roman" pitchFamily="18" charset="0"/>
            </a:endParaRPr>
          </a:p>
        </p:txBody>
      </p:sp>
      <p:sp>
        <p:nvSpPr>
          <p:cNvPr id="16" name="Title 1"/>
          <p:cNvSpPr>
            <a:spLocks noGrp="1"/>
          </p:cNvSpPr>
          <p:nvPr>
            <p:ph type="title"/>
          </p:nvPr>
        </p:nvSpPr>
        <p:spPr>
          <a:xfrm>
            <a:off x="489312" y="-12808"/>
            <a:ext cx="8229600" cy="698607"/>
          </a:xfrm>
        </p:spPr>
        <p:txBody>
          <a:bodyPr>
            <a:normAutofit fontScale="90000"/>
          </a:bodyPr>
          <a:lstStyle/>
          <a:p>
            <a:r>
              <a:rPr lang="en-US" b="1" dirty="0">
                <a:solidFill>
                  <a:schemeClr val="tx2"/>
                </a:solidFill>
                <a:latin typeface="Times New Roman" pitchFamily="18" charset="0"/>
                <a:cs typeface="Times New Roman" pitchFamily="18" charset="0"/>
              </a:rPr>
              <a:t>10 </a:t>
            </a:r>
            <a:r>
              <a:rPr lang="en-US" b="1" dirty="0" err="1">
                <a:solidFill>
                  <a:schemeClr val="tx2"/>
                </a:solidFill>
                <a:latin typeface="Times New Roman" pitchFamily="18" charset="0"/>
                <a:cs typeface="Times New Roman" pitchFamily="18" charset="0"/>
              </a:rPr>
              <a:t>loại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nấm</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độc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nhất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thế</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giới</a:t>
            </a:r>
            <a:endParaRPr lang="vi-VN"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69326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199"/>
            <a:ext cx="4038600" cy="24362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14399"/>
            <a:ext cx="4114800" cy="23600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199" y="3657600"/>
            <a:ext cx="3718143" cy="2705100"/>
          </a:xfrm>
          <a:prstGeom prst="rect">
            <a:avLst/>
          </a:prstGeom>
        </p:spPr>
      </p:pic>
      <p:sp>
        <p:nvSpPr>
          <p:cNvPr id="7" name="Rectangle 6"/>
          <p:cNvSpPr/>
          <p:nvPr/>
        </p:nvSpPr>
        <p:spPr>
          <a:xfrm>
            <a:off x="1143000" y="3274413"/>
            <a:ext cx="2569934" cy="369332"/>
          </a:xfrm>
          <a:prstGeom prst="rect">
            <a:avLst/>
          </a:prstGeom>
        </p:spPr>
        <p:txBody>
          <a:bodyPr wrap="none">
            <a:spAutoFit/>
          </a:bodyPr>
          <a:lstStyle/>
          <a:p>
            <a:r>
              <a:rPr lang="en-US" b="1" dirty="0">
                <a:latin typeface="Times New Roman" pitchFamily="18" charset="0"/>
                <a:cs typeface="Times New Roman" pitchFamily="18" charset="0"/>
              </a:rPr>
              <a:t>7.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đầu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mùa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endParaRPr lang="en-US" dirty="0">
              <a:latin typeface="Times New Roman" pitchFamily="18" charset="0"/>
              <a:cs typeface="Times New Roman" pitchFamily="18" charset="0"/>
            </a:endParaRPr>
          </a:p>
        </p:txBody>
      </p:sp>
      <p:sp>
        <p:nvSpPr>
          <p:cNvPr id="8" name="Rectangle 7"/>
          <p:cNvSpPr/>
          <p:nvPr/>
        </p:nvSpPr>
        <p:spPr>
          <a:xfrm>
            <a:off x="1447800" y="6367257"/>
            <a:ext cx="2813591" cy="369332"/>
          </a:xfrm>
          <a:prstGeom prst="rect">
            <a:avLst/>
          </a:prstGeom>
        </p:spPr>
        <p:txBody>
          <a:bodyPr wrap="none">
            <a:spAutoFit/>
          </a:bodyPr>
          <a:lstStyle/>
          <a:p>
            <a:r>
              <a:rPr lang="en-US" b="1" dirty="0">
                <a:latin typeface="Times New Roman" pitchFamily="18" charset="0"/>
                <a:cs typeface="Times New Roman" pitchFamily="18" charset="0"/>
              </a:rPr>
              <a:t>9.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thiên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hủy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diệt</a:t>
            </a:r>
            <a:endParaRPr lang="en-US" dirty="0">
              <a:latin typeface="Times New Roman" pitchFamily="18" charset="0"/>
              <a:cs typeface="Times New Roman" pitchFamily="18" charset="0"/>
            </a:endParaRPr>
          </a:p>
        </p:txBody>
      </p:sp>
      <p:sp>
        <p:nvSpPr>
          <p:cNvPr id="9" name="Rectangle 8"/>
          <p:cNvSpPr/>
          <p:nvPr/>
        </p:nvSpPr>
        <p:spPr>
          <a:xfrm>
            <a:off x="6324600" y="6367257"/>
            <a:ext cx="2162772" cy="369332"/>
          </a:xfrm>
          <a:prstGeom prst="rect">
            <a:avLst/>
          </a:prstGeom>
        </p:spPr>
        <p:txBody>
          <a:bodyPr wrap="none">
            <a:spAutoFit/>
          </a:bodyPr>
          <a:lstStyle/>
          <a:p>
            <a:r>
              <a:rPr lang="en-US" b="1" dirty="0">
                <a:latin typeface="Times New Roman" pitchFamily="18" charset="0"/>
                <a:cs typeface="Times New Roman" pitchFamily="18" charset="0"/>
              </a:rPr>
              <a:t>10. </a:t>
            </a: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thần</a:t>
            </a:r>
            <a:endParaRPr lang="en-US" dirty="0">
              <a:latin typeface="Times New Roman" pitchFamily="18" charset="0"/>
              <a:cs typeface="Times New Roman" pitchFamily="18" charset="0"/>
            </a:endParaRPr>
          </a:p>
        </p:txBody>
      </p:sp>
      <p:sp>
        <p:nvSpPr>
          <p:cNvPr id="10" name="Rectangle 9"/>
          <p:cNvSpPr/>
          <p:nvPr/>
        </p:nvSpPr>
        <p:spPr>
          <a:xfrm>
            <a:off x="5791200" y="3232666"/>
            <a:ext cx="2116926" cy="646331"/>
          </a:xfrm>
          <a:prstGeom prst="rect">
            <a:avLst/>
          </a:prstGeom>
        </p:spPr>
        <p:txBody>
          <a:bodyPr wrap="none">
            <a:spAutoFit/>
          </a:bodyPr>
          <a:lstStyle/>
          <a:p>
            <a:r>
              <a:rPr lang="en-US" b="1" dirty="0">
                <a:latin typeface="Times New Roman" pitchFamily="18" charset="0"/>
                <a:cs typeface="Times New Roman" pitchFamily="18" charset="0"/>
              </a:rPr>
              <a:t>8. </a:t>
            </a:r>
            <a:r>
              <a:rPr lang="vi-VN" b="1" dirty="0">
                <a:latin typeface="Times New Roman" pitchFamily="18" charset="0"/>
                <a:cs typeface="Times New Roman" pitchFamily="18" charset="0"/>
              </a:rPr>
              <a:t>Nấm </a:t>
            </a:r>
            <a:r>
              <a:rPr lang="en-US" b="1" dirty="0">
                <a:latin typeface="Times New Roman" pitchFamily="18" charset="0"/>
                <a:cs typeface="Times New Roman" pitchFamily="18" charset="0"/>
              </a:rPr>
              <a:t>False Morel</a:t>
            </a:r>
          </a:p>
          <a:p>
            <a:endParaRPr lang="en-US" dirty="0">
              <a:latin typeface="Times New Roman" pitchFamily="18" charset="0"/>
              <a:cs typeface="Times New Roman"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73" y="3657600"/>
            <a:ext cx="4036827" cy="2590800"/>
          </a:xfrm>
          <a:prstGeom prst="rect">
            <a:avLst/>
          </a:prstGeom>
        </p:spPr>
      </p:pic>
      <p:sp>
        <p:nvSpPr>
          <p:cNvPr id="12" name="Title 1"/>
          <p:cNvSpPr>
            <a:spLocks noGrp="1"/>
          </p:cNvSpPr>
          <p:nvPr>
            <p:ph type="title"/>
          </p:nvPr>
        </p:nvSpPr>
        <p:spPr>
          <a:xfrm>
            <a:off x="517742" y="0"/>
            <a:ext cx="8229600" cy="914400"/>
          </a:xfrm>
        </p:spPr>
        <p:txBody>
          <a:bodyPr>
            <a:normAutofit/>
          </a:bodyPr>
          <a:lstStyle/>
          <a:p>
            <a:r>
              <a:rPr lang="en-US" b="1" dirty="0">
                <a:solidFill>
                  <a:schemeClr val="tx2"/>
                </a:solidFill>
                <a:latin typeface="Times New Roman" pitchFamily="18" charset="0"/>
                <a:cs typeface="Times New Roman" pitchFamily="18" charset="0"/>
              </a:rPr>
              <a:t>10 </a:t>
            </a:r>
            <a:r>
              <a:rPr lang="en-US" b="1" dirty="0" err="1">
                <a:solidFill>
                  <a:schemeClr val="tx2"/>
                </a:solidFill>
                <a:latin typeface="Times New Roman" pitchFamily="18" charset="0"/>
                <a:cs typeface="Times New Roman" pitchFamily="18" charset="0"/>
              </a:rPr>
              <a:t>loại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nấm</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độc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nhất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thế</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giới</a:t>
            </a:r>
            <a:endParaRPr lang="vi-VN"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01631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11162"/>
          </a:xfrm>
        </p:spPr>
        <p:txBody>
          <a:bodyPr>
            <a:noAutofit/>
          </a:bodyPr>
          <a:lstStyle/>
          <a:p>
            <a:pPr algn="l"/>
            <a:r>
              <a:rPr lang="en-US" sz="2800" b="1" dirty="0">
                <a:solidFill>
                  <a:schemeClr val="tx2"/>
                </a:solidFill>
                <a:latin typeface="Times New Roman" pitchFamily="18" charset="0"/>
                <a:cs typeface="Times New Roman" pitchFamily="18" charset="0"/>
              </a:rPr>
              <a:t>2. </a:t>
            </a:r>
            <a:r>
              <a:rPr lang="vi-VN" sz="2800" b="1" dirty="0">
                <a:solidFill>
                  <a:schemeClr val="tx2"/>
                </a:solidFill>
                <a:latin typeface="Times New Roman" pitchFamily="18" charset="0"/>
                <a:cs typeface="Times New Roman" pitchFamily="18" charset="0"/>
              </a:rPr>
              <a:t>Vai trò của nấm</a:t>
            </a:r>
          </a:p>
        </p:txBody>
      </p:sp>
      <p:sp>
        <p:nvSpPr>
          <p:cNvPr id="3" name="Content Placeholder 2"/>
          <p:cNvSpPr>
            <a:spLocks noGrp="1"/>
          </p:cNvSpPr>
          <p:nvPr>
            <p:ph idx="1"/>
          </p:nvPr>
        </p:nvSpPr>
        <p:spPr>
          <a:xfrm>
            <a:off x="152400" y="457200"/>
            <a:ext cx="8915400" cy="6248400"/>
          </a:xfrm>
        </p:spPr>
        <p:txBody>
          <a:bodyPr>
            <a:normAutofit/>
          </a:bodyPr>
          <a:lstStyle/>
          <a:p>
            <a:pPr marL="0" indent="0">
              <a:buNone/>
            </a:pPr>
            <a:r>
              <a:rPr lang="en-US" sz="2800" dirty="0"/>
              <a:t>      </a:t>
            </a:r>
            <a:r>
              <a:rPr lang="vi-VN" sz="2800" b="1" dirty="0">
                <a:latin typeface="+mj-lt"/>
              </a:rPr>
              <a:t>Các nhóm thuyết trình báo cáo, theo các nội dung</a:t>
            </a:r>
            <a:endParaRPr lang="en-US" sz="2800" b="1" dirty="0">
              <a:latin typeface="+mj-lt"/>
            </a:endParaRPr>
          </a:p>
          <a:p>
            <a:r>
              <a:rPr lang="vi-VN" sz="2800" b="1" dirty="0">
                <a:latin typeface="+mj-lt"/>
              </a:rPr>
              <a:t>Nhóm 1-2 : tìm hiểu vai trò của nấm trong tự nhiên và trong thực tiễn.</a:t>
            </a:r>
            <a:endParaRPr lang="en-US" sz="2800" b="1" dirty="0">
              <a:latin typeface="+mj-lt"/>
            </a:endParaRPr>
          </a:p>
          <a:p>
            <a:r>
              <a:rPr lang="vi-VN" sz="2800" b="1" dirty="0">
                <a:latin typeface="+mj-lt"/>
              </a:rPr>
              <a:t>Nhóm </a:t>
            </a:r>
            <a:r>
              <a:rPr lang="en-US" sz="2800" b="1" dirty="0">
                <a:latin typeface="Times New Roman" pitchFamily="18" charset="0"/>
                <a:cs typeface="Times New Roman" pitchFamily="18" charset="0"/>
              </a:rPr>
              <a:t>3-4:</a:t>
            </a:r>
            <a:r>
              <a:rPr lang="vi-VN"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bệnh  do nấm gây</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ra	và cách phòng bệnh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343400"/>
            <a:ext cx="3257550" cy="2362200"/>
          </a:xfrm>
          <a:prstGeom prst="rect">
            <a:avLst/>
          </a:prstGeom>
        </p:spPr>
      </p:pic>
    </p:spTree>
    <p:extLst>
      <p:ext uri="{BB962C8B-B14F-4D97-AF65-F5344CB8AC3E}">
        <p14:creationId xmlns:p14="http://schemas.microsoft.com/office/powerpoint/2010/main" val="41697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09"/>
            <a:ext cx="8229600" cy="1143000"/>
          </a:xfrm>
        </p:spPr>
        <p:txBody>
          <a:bodyPr>
            <a:normAutofit/>
          </a:bodyPr>
          <a:lstStyle/>
          <a:p>
            <a:pPr algn="l"/>
            <a:r>
              <a:rPr lang="en-US" sz="3200" b="1" dirty="0">
                <a:solidFill>
                  <a:schemeClr val="tx2"/>
                </a:solidFill>
                <a:latin typeface="Times New Roman" pitchFamily="18" charset="0"/>
                <a:cs typeface="Times New Roman" pitchFamily="18" charset="0"/>
              </a:rPr>
              <a:t>3. </a:t>
            </a:r>
            <a:r>
              <a:rPr lang="en-US" sz="3200" b="1" dirty="0" err="1">
                <a:solidFill>
                  <a:schemeClr val="tx2"/>
                </a:solidFill>
                <a:latin typeface="Times New Roman" pitchFamily="18" charset="0"/>
                <a:cs typeface="Times New Roman" pitchFamily="18" charset="0"/>
              </a:rPr>
              <a:t>Vận</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dụng</a:t>
            </a:r>
            <a:endParaRPr lang="vi-VN" sz="32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229600" cy="4525963"/>
          </a:xfrm>
        </p:spPr>
        <p:txBody>
          <a:bodyPr/>
          <a:lstStyle/>
          <a:p>
            <a:pPr marL="0" indent="0">
              <a:buNone/>
            </a:pPr>
            <a:r>
              <a:rPr lang="vi-VN" sz="2800" b="1" dirty="0">
                <a:latin typeface="+mj-lt"/>
              </a:rPr>
              <a:t>Các nhóm thuyết trình báo cáo, theo các nội dung</a:t>
            </a:r>
            <a:endParaRPr lang="en-US" sz="2800" b="1" dirty="0">
              <a:latin typeface="+mj-lt"/>
            </a:endParaRPr>
          </a:p>
          <a:p>
            <a:r>
              <a:rPr lang="vi-VN" sz="2800" b="1" dirty="0">
                <a:latin typeface="+mj-lt"/>
              </a:rPr>
              <a:t>Nhóm 1-2 : Bài thuyết trình về quy trình trồng nấm rơm</a:t>
            </a:r>
            <a:r>
              <a:rPr lang="en-US" sz="2800" b="1" dirty="0">
                <a:latin typeface="+mj-lt"/>
              </a:rPr>
              <a:t>, </a:t>
            </a:r>
            <a:r>
              <a:rPr lang="vi-VN" sz="2800" b="1" dirty="0">
                <a:latin typeface="+mj-lt"/>
              </a:rPr>
              <a:t>Cây nấm làm từ phôi nấm</a:t>
            </a:r>
            <a:r>
              <a:rPr lang="en-US" sz="2800" b="1" dirty="0">
                <a:latin typeface="+mj-lt"/>
              </a:rPr>
              <a:t> </a:t>
            </a:r>
            <a:r>
              <a:rPr lang="en-US" sz="2800" b="1" dirty="0" err="1">
                <a:latin typeface="+mj-lt"/>
              </a:rPr>
              <a:t>rơm</a:t>
            </a:r>
            <a:endParaRPr lang="en-US" sz="2800" b="1" dirty="0">
              <a:latin typeface="+mj-lt"/>
            </a:endParaRPr>
          </a:p>
          <a:p>
            <a:r>
              <a:rPr lang="vi-VN" sz="2800" b="1" dirty="0">
                <a:latin typeface="+mj-lt"/>
              </a:rPr>
              <a:t>Nhóm </a:t>
            </a:r>
            <a:r>
              <a:rPr lang="en-US" sz="2800" b="1" dirty="0">
                <a:latin typeface="Times New Roman" pitchFamily="18" charset="0"/>
                <a:cs typeface="Times New Roman" pitchFamily="18" charset="0"/>
              </a:rPr>
              <a:t>3-4</a:t>
            </a:r>
            <a:r>
              <a:rPr lang="en-US" sz="2800" b="1" dirty="0">
                <a:latin typeface="+mj-lt"/>
                <a:cs typeface="Times New Roman" pitchFamily="18" charset="0"/>
              </a:rPr>
              <a:t>:</a:t>
            </a:r>
            <a:r>
              <a:rPr lang="vi-VN" sz="2800" b="1" dirty="0">
                <a:latin typeface="+mj-lt"/>
                <a:cs typeface="Times New Roman" pitchFamily="18" charset="0"/>
              </a:rPr>
              <a:t> </a:t>
            </a:r>
            <a:r>
              <a:rPr lang="vi-VN" sz="2800" b="1" dirty="0">
                <a:latin typeface="+mj-lt"/>
              </a:rPr>
              <a:t>Bài thuyết trình về quy trình trồng nấm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a:t>
            </a:r>
            <a:r>
              <a:rPr lang="en-US" sz="2800" b="1" dirty="0">
                <a:latin typeface="+mj-lt"/>
              </a:rPr>
              <a:t>, </a:t>
            </a:r>
            <a:r>
              <a:rPr lang="vi-VN" sz="2800" b="1" dirty="0">
                <a:latin typeface="+mj-lt"/>
              </a:rPr>
              <a:t>Cây nấm làm từ phôi nấm</a:t>
            </a:r>
            <a:endParaRPr lang="vi-VN"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495800"/>
            <a:ext cx="3257550" cy="2362200"/>
          </a:xfrm>
          <a:prstGeom prst="rect">
            <a:avLst/>
          </a:prstGeom>
        </p:spPr>
      </p:pic>
    </p:spTree>
    <p:extLst>
      <p:ext uri="{BB962C8B-B14F-4D97-AF65-F5344CB8AC3E}">
        <p14:creationId xmlns:p14="http://schemas.microsoft.com/office/powerpoint/2010/main" val="26755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810491"/>
          </a:xfrm>
        </p:spPr>
        <p:txBody>
          <a:bodyPr>
            <a:noAutofit/>
          </a:bodyPr>
          <a:lstStyle/>
          <a:p>
            <a:r>
              <a:rPr lang="en-US" sz="5400" b="1" dirty="0">
                <a:solidFill>
                  <a:srgbClr val="FF0000"/>
                </a:solidFill>
                <a:latin typeface="Times New Roman" pitchFamily="18" charset="0"/>
                <a:cs typeface="Times New Roman" pitchFamily="18" charset="0"/>
              </a:rPr>
              <a:t>CỦNG CỐ</a:t>
            </a:r>
            <a:endParaRPr lang="vi-VN" sz="5400" b="1" dirty="0">
              <a:solidFill>
                <a:srgbClr val="FF0000"/>
              </a:solidFill>
              <a:latin typeface="Times New Roman" pitchFamily="18" charset="0"/>
              <a:cs typeface="Times New Roman" pitchFamily="18" charset="0"/>
            </a:endParaRPr>
          </a:p>
        </p:txBody>
      </p:sp>
      <p:pic>
        <p:nvPicPr>
          <p:cNvPr id="5" name="Picture 2">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5943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08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85800"/>
          </a:xfrm>
        </p:spPr>
        <p:txBody>
          <a:bodyPr>
            <a:noAutofit/>
          </a:bodyPr>
          <a:lstStyle/>
          <a:p>
            <a:pPr marL="0" indent="0">
              <a:buNone/>
            </a:pPr>
            <a:r>
              <a:rPr lang="en-US" sz="2800" b="1" dirty="0" err="1">
                <a:solidFill>
                  <a:srgbClr val="FF0000"/>
                </a:solidFill>
                <a:latin typeface="Times New Roman" pitchFamily="18" charset="0"/>
                <a:cs typeface="Times New Roman" pitchFamily="18" charset="0"/>
              </a:rPr>
              <a:t>Gọi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nấm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gặp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sống</a:t>
            </a:r>
            <a:r>
              <a:rPr lang="en-US" sz="2800" b="1" dirty="0">
                <a:solidFill>
                  <a:srgbClr val="FF0000"/>
                </a:solidFill>
                <a:latin typeface="Times New Roman" pitchFamily="18" charset="0"/>
                <a:cs typeface="Times New Roman" pitchFamily="18" charset="0"/>
              </a:rPr>
              <a:t>?</a:t>
            </a:r>
          </a:p>
          <a:p>
            <a:pPr marL="0" indent="0">
              <a:buNone/>
            </a:pPr>
            <a:endParaRPr lang="en-US" sz="2800" b="1" dirty="0">
              <a:solidFill>
                <a:srgbClr val="FF0000"/>
              </a:solidFill>
              <a:latin typeface="Times New Roman" pitchFamily="18" charset="0"/>
              <a:cs typeface="Times New Roman" pitchFamily="18" charset="0"/>
            </a:endParaRPr>
          </a:p>
          <a:p>
            <a:pPr marL="0" indent="0">
              <a:buNone/>
            </a:pPr>
            <a:endParaRPr lang="vi-VN" sz="2800" b="1"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466" t="21094" r="7103" b="14251"/>
          <a:stretch/>
        </p:blipFill>
        <p:spPr>
          <a:xfrm>
            <a:off x="319956" y="1752600"/>
            <a:ext cx="2499444" cy="1784866"/>
          </a:xfrm>
          <a:prstGeom prst="rect">
            <a:avLst/>
          </a:prstGeom>
        </p:spPr>
      </p:pic>
      <p:sp>
        <p:nvSpPr>
          <p:cNvPr id="7" name="Rectangle 6"/>
          <p:cNvSpPr/>
          <p:nvPr/>
        </p:nvSpPr>
        <p:spPr>
          <a:xfrm>
            <a:off x="457199" y="3336938"/>
            <a:ext cx="1955985" cy="369332"/>
          </a:xfrm>
          <a:prstGeom prst="rect">
            <a:avLst/>
          </a:prstGeom>
        </p:spPr>
        <p:txBody>
          <a:bodyPr wrap="none">
            <a:spAutoFit/>
          </a:bodyPr>
          <a:lstStyle/>
          <a:p>
            <a:r>
              <a:rPr lang="vi-VN" b="1" dirty="0">
                <a:latin typeface="+mj-lt"/>
              </a:rPr>
              <a:t>Nấm </a:t>
            </a:r>
            <a:r>
              <a:rPr lang="en-US" b="1" dirty="0" err="1">
                <a:latin typeface="Times New Roman" pitchFamily="18" charset="0"/>
                <a:cs typeface="Times New Roman" pitchFamily="18" charset="0"/>
              </a:rPr>
              <a:t>bào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sò</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8" name="image5.jpeg" descr="A picture containing fungus, tree  Description automatically generated"/>
          <p:cNvPicPr/>
          <p:nvPr/>
        </p:nvPicPr>
        <p:blipFill>
          <a:blip r:embed="rId3" cstate="print"/>
          <a:stretch>
            <a:fillRect/>
          </a:stretch>
        </p:blipFill>
        <p:spPr>
          <a:xfrm>
            <a:off x="5852120" y="1725616"/>
            <a:ext cx="2606080" cy="15739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830" y="1668558"/>
            <a:ext cx="2243570" cy="1688068"/>
          </a:xfrm>
          <a:prstGeom prst="rect">
            <a:avLst/>
          </a:prstGeom>
        </p:spPr>
      </p:pic>
      <p:sp>
        <p:nvSpPr>
          <p:cNvPr id="10" name="Rectangle 9"/>
          <p:cNvSpPr/>
          <p:nvPr/>
        </p:nvSpPr>
        <p:spPr>
          <a:xfrm>
            <a:off x="3678207" y="3374676"/>
            <a:ext cx="1161280" cy="369332"/>
          </a:xfrm>
          <a:prstGeom prst="rect">
            <a:avLst/>
          </a:prstGeom>
        </p:spPr>
        <p:txBody>
          <a:bodyPr wrap="none">
            <a:spAutoFit/>
          </a:bodyPr>
          <a:lstStyle/>
          <a:p>
            <a:r>
              <a:rPr lang="vi-VN" b="1" dirty="0">
                <a:latin typeface="+mj-lt"/>
              </a:rPr>
              <a:t>Nấm </a:t>
            </a:r>
            <a:r>
              <a:rPr lang="en-US" b="1" dirty="0" err="1">
                <a:latin typeface="+mj-lt"/>
              </a:rPr>
              <a:t>rơm</a:t>
            </a:r>
            <a:endParaRPr lang="en-US" dirty="0">
              <a:latin typeface="+mj-lt"/>
            </a:endParaRPr>
          </a:p>
        </p:txBody>
      </p:sp>
      <p:sp>
        <p:nvSpPr>
          <p:cNvPr id="11" name="Rectangle 10"/>
          <p:cNvSpPr/>
          <p:nvPr/>
        </p:nvSpPr>
        <p:spPr>
          <a:xfrm>
            <a:off x="6206836" y="3270218"/>
            <a:ext cx="145424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linh</a:t>
            </a:r>
            <a:r>
              <a:rPr lang="en-US" b="1" dirty="0">
                <a:latin typeface="Times New Roman" pitchFamily="18" charset="0"/>
                <a:cs typeface="Times New Roman" pitchFamily="18" charset="0"/>
              </a:rPr>
              <a:t> chi</a:t>
            </a:r>
            <a:endParaRPr lang="en-US" dirty="0">
              <a:latin typeface="Times New Roman" pitchFamily="18" charset="0"/>
              <a:cs typeface="Times New Roman"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962400"/>
            <a:ext cx="2801938" cy="2037429"/>
          </a:xfrm>
          <a:prstGeom prst="rect">
            <a:avLst/>
          </a:prstGeom>
        </p:spPr>
      </p:pic>
      <p:sp>
        <p:nvSpPr>
          <p:cNvPr id="13" name="Rectangle 12"/>
          <p:cNvSpPr/>
          <p:nvPr/>
        </p:nvSpPr>
        <p:spPr>
          <a:xfrm>
            <a:off x="816908" y="6042237"/>
            <a:ext cx="1505540"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nhĩ</a:t>
            </a:r>
            <a:endParaRPr lang="en-US" dirty="0">
              <a:latin typeface="Times New Roman" pitchFamily="18" charset="0"/>
              <a:cs typeface="Times New Roman" pitchFamily="18"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121" y="3744008"/>
            <a:ext cx="2834679" cy="200917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2831" y="3962399"/>
            <a:ext cx="2609290" cy="2037429"/>
          </a:xfrm>
          <a:prstGeom prst="rect">
            <a:avLst/>
          </a:prstGeom>
        </p:spPr>
      </p:pic>
      <p:sp>
        <p:nvSpPr>
          <p:cNvPr id="16" name="Rectangle 15"/>
          <p:cNvSpPr/>
          <p:nvPr/>
        </p:nvSpPr>
        <p:spPr>
          <a:xfrm>
            <a:off x="6574520" y="5999828"/>
            <a:ext cx="1697901" cy="369332"/>
          </a:xfrm>
          <a:prstGeom prst="rect">
            <a:avLst/>
          </a:prstGeom>
        </p:spPr>
        <p:txBody>
          <a:bodyPr wrap="none">
            <a:spAutoFit/>
          </a:bodyPr>
          <a:lstStyle/>
          <a:p>
            <a:r>
              <a:rPr lang="vi-VN" b="1" dirty="0">
                <a:latin typeface="+mj-lt"/>
              </a:rPr>
              <a:t>Nấm </a:t>
            </a:r>
            <a:r>
              <a:rPr lang="en-US" b="1" dirty="0" err="1">
                <a:latin typeface="Times New Roman" pitchFamily="18" charset="0"/>
                <a:cs typeface="Times New Roman" pitchFamily="18" charset="0"/>
              </a:rPr>
              <a:t>kim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châm</a:t>
            </a:r>
            <a:endParaRPr lang="en-US" dirty="0">
              <a:latin typeface="Times New Roman" pitchFamily="18" charset="0"/>
              <a:cs typeface="Times New Roman" pitchFamily="18" charset="0"/>
            </a:endParaRPr>
          </a:p>
        </p:txBody>
      </p:sp>
      <p:sp>
        <p:nvSpPr>
          <p:cNvPr id="17" name="Rectangle 16"/>
          <p:cNvSpPr/>
          <p:nvPr/>
        </p:nvSpPr>
        <p:spPr>
          <a:xfrm>
            <a:off x="3987258" y="5999828"/>
            <a:ext cx="1326004" cy="369332"/>
          </a:xfrm>
          <a:prstGeom prst="rect">
            <a:avLst/>
          </a:prstGeom>
        </p:spPr>
        <p:txBody>
          <a:bodyPr wrap="none">
            <a:spAutoFit/>
          </a:bodyPr>
          <a:lstStyle/>
          <a:p>
            <a:r>
              <a:rPr lang="vi-VN" b="1" dirty="0">
                <a:latin typeface="+mj-lt"/>
              </a:rPr>
              <a:t>Nấm </a:t>
            </a:r>
            <a:r>
              <a:rPr lang="en-US" b="1" dirty="0" err="1">
                <a:latin typeface="Times New Roman" pitchFamily="18" charset="0"/>
                <a:cs typeface="Times New Roman" pitchFamily="18" charset="0"/>
              </a:rPr>
              <a:t>đùi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gà</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519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11" grpId="0"/>
      <p:bldP spid="13"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vi-VN" sz="3100" b="1" dirty="0">
                <a:solidFill>
                  <a:srgbClr val="FF0000"/>
                </a:solidFill>
              </a:rPr>
              <a:t>Kỹ thuật trồng và chăm sóc nấm bào ngư</a:t>
            </a:r>
            <a:br>
              <a:rPr lang="vi-VN" sz="2800" b="1" dirty="0">
                <a:solidFill>
                  <a:srgbClr val="FF0000"/>
                </a:solidFill>
              </a:rPr>
            </a:br>
            <a:endParaRPr lang="vi-VN" sz="2800" b="1" dirty="0">
              <a:solidFill>
                <a:srgbClr val="FF0000"/>
              </a:solidFill>
            </a:endParaRPr>
          </a:p>
        </p:txBody>
      </p:sp>
      <p:sp>
        <p:nvSpPr>
          <p:cNvPr id="3" name="Content Placeholder 2"/>
          <p:cNvSpPr>
            <a:spLocks noGrp="1"/>
          </p:cNvSpPr>
          <p:nvPr>
            <p:ph idx="1"/>
          </p:nvPr>
        </p:nvSpPr>
        <p:spPr>
          <a:xfrm>
            <a:off x="152400" y="533400"/>
            <a:ext cx="8763000" cy="6172200"/>
          </a:xfrm>
        </p:spPr>
        <p:txBody>
          <a:bodyPr>
            <a:normAutofit lnSpcReduction="10000"/>
          </a:bodyPr>
          <a:lstStyle/>
          <a:p>
            <a:pPr marL="0" indent="0">
              <a:buNone/>
            </a:pPr>
            <a:r>
              <a:rPr lang="vi-VN" sz="2800" b="1" dirty="0">
                <a:latin typeface="+mj-lt"/>
              </a:rPr>
              <a:t>1. Xử lý nguyên liệu trồng nấm</a:t>
            </a:r>
            <a:endParaRPr lang="vi-VN" sz="2800" dirty="0">
              <a:latin typeface="+mj-lt"/>
            </a:endParaRPr>
          </a:p>
          <a:p>
            <a:pPr marL="0" indent="0">
              <a:buNone/>
            </a:pPr>
            <a:r>
              <a:rPr lang="en-US" sz="2600" b="1" dirty="0">
                <a:latin typeface="+mj-lt"/>
              </a:rPr>
              <a:t>- </a:t>
            </a:r>
            <a:r>
              <a:rPr lang="vi-VN" sz="2600" b="1" dirty="0">
                <a:latin typeface="+mj-lt"/>
              </a:rPr>
              <a:t>Nấm bào ngư phát triển trong điều kiện không có ánh sáng và gió thổi vào, vì vậy nơi trồng nấm phải thông thoáng, không có ánh sáng hay gió. Nấm bào ngư phát triển nhanh ở điều kiện độ ẩm từ 60 - 65%, độ ẩm không khí 80 - 85%.</a:t>
            </a:r>
            <a:endParaRPr lang="en-US" sz="2600" b="1" dirty="0">
              <a:latin typeface="+mj-lt"/>
            </a:endParaRPr>
          </a:p>
          <a:p>
            <a:pPr marL="0" indent="0">
              <a:buNone/>
            </a:pPr>
            <a:r>
              <a:rPr lang="en-US" sz="2600" b="1" dirty="0">
                <a:latin typeface="+mj-lt"/>
              </a:rPr>
              <a:t>-  </a:t>
            </a:r>
            <a:r>
              <a:rPr lang="vi-VN" sz="2600" b="1" dirty="0">
                <a:latin typeface="+mj-lt"/>
              </a:rPr>
              <a:t>Trước khi trồng, cho rơm rạ, mùn cưa, tro trấu ngâm vào nước vôi pha nước loãng khoảng 15 - 20 phút rồi vớt ra để ráo nước.</a:t>
            </a:r>
            <a:endParaRPr lang="en-US" sz="2600" b="1" dirty="0">
              <a:latin typeface="+mj-lt"/>
            </a:endParaRPr>
          </a:p>
          <a:p>
            <a:pPr marL="0" indent="0">
              <a:buNone/>
            </a:pPr>
            <a:r>
              <a:rPr lang="en-US" sz="2600" b="1" dirty="0">
                <a:latin typeface="+mj-lt"/>
              </a:rPr>
              <a:t>- </a:t>
            </a:r>
            <a:r>
              <a:rPr lang="vi-VN" sz="2600" b="1" dirty="0">
                <a:latin typeface="+mj-lt"/>
              </a:rPr>
              <a:t>Tiến hành ủ nguyên liệu trong 2 đợt. Đợt 1 ủ trong vòng từ 3 - 4 ngày, mỗi ngày đều tưới nước tạo độ ẩm cho rơm và xới đảo rơm cho đều. Sau đó dùng dao cắt rơm thành từ đoạn dài từ 7 - 10 cm rồi mang ủ đợt 2 trong vòng 2 - 3 ngày.</a:t>
            </a:r>
          </a:p>
          <a:p>
            <a:pPr marL="0" indent="0">
              <a:buNone/>
            </a:pPr>
            <a:r>
              <a:rPr lang="en-US" sz="2600" b="1" dirty="0">
                <a:latin typeface="+mj-lt"/>
              </a:rPr>
              <a:t>- </a:t>
            </a:r>
            <a:r>
              <a:rPr lang="vi-VN" sz="2600" b="1" dirty="0">
                <a:latin typeface="+mj-lt"/>
              </a:rPr>
              <a:t>Sau khi đã ủ nguyên liệu qua 2 đợt thì tiến hành khử trùng rơm rạ, tro trấu hoặc mùn cưa trong hơi nước ở nhiệt độ 100 độ C trong vòng 3 - 4 tiếng để diệt mầm bệnh có trong nguyên liệu.</a:t>
            </a:r>
          </a:p>
          <a:p>
            <a:pPr>
              <a:buFontTx/>
              <a:buChar char="-"/>
            </a:pPr>
            <a:endParaRPr lang="vi-VN" sz="2800" dirty="0">
              <a:latin typeface="+mj-lt"/>
            </a:endParaRPr>
          </a:p>
          <a:p>
            <a:endParaRPr lang="vi-VN" dirty="0"/>
          </a:p>
        </p:txBody>
      </p:sp>
    </p:spTree>
    <p:extLst>
      <p:ext uri="{BB962C8B-B14F-4D97-AF65-F5344CB8AC3E}">
        <p14:creationId xmlns:p14="http://schemas.microsoft.com/office/powerpoint/2010/main" val="23662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458200" cy="5821363"/>
          </a:xfrm>
        </p:spPr>
        <p:txBody>
          <a:bodyPr>
            <a:noAutofit/>
          </a:bodyPr>
          <a:lstStyle/>
          <a:p>
            <a:pPr marL="0" indent="0">
              <a:buNone/>
            </a:pPr>
            <a:r>
              <a:rPr lang="vi-VN" sz="2400" b="1" dirty="0">
                <a:latin typeface="Times New Roman" pitchFamily="18" charset="0"/>
                <a:cs typeface="Times New Roman" pitchFamily="18" charset="0"/>
              </a:rPr>
              <a:t>2. Trồng nấm</a:t>
            </a:r>
            <a:endParaRPr lang="vi-VN"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Phôi giống nấm bạn có thể tìm mua ở các cửa hàng bán đồ nông sản, cây giống.</a:t>
            </a:r>
          </a:p>
          <a:p>
            <a:r>
              <a:rPr lang="vi-VN" sz="2400" b="1" dirty="0">
                <a:latin typeface="Times New Roman" pitchFamily="18" charset="0"/>
                <a:cs typeface="Times New Roman" pitchFamily="18" charset="0"/>
              </a:rPr>
              <a:t>Cho nguyên liệu trồng nấm chia đều vào bịch bóng. Dùng tay gập 2 đáy túi nilon lại cho vuông góc, tiến hành cho lớp rơm rạ đầu tiên vào đáy túi rồi đè nén rơm rạ sao cho thật chặt xuống đáy túi nilon, lớp rơm dày khoảng 5cm.</a:t>
            </a:r>
          </a:p>
          <a:p>
            <a:r>
              <a:rPr lang="vi-VN" sz="2400" b="1" dirty="0">
                <a:latin typeface="Times New Roman" pitchFamily="18" charset="0"/>
                <a:cs typeface="Times New Roman" pitchFamily="18" charset="0"/>
              </a:rPr>
              <a:t>Sau đó tiến hành rải phôi nấm giống vào xung quanh thành túi nilon. Chú ý ép sát phôi nấm ra phía ngoài thành túi.</a:t>
            </a:r>
          </a:p>
          <a:p>
            <a:r>
              <a:rPr lang="vi-VN" sz="2400" b="1" dirty="0">
                <a:latin typeface="Times New Roman" pitchFamily="18" charset="0"/>
                <a:cs typeface="Times New Roman" pitchFamily="18" charset="0"/>
              </a:rPr>
              <a:t>Tiếp tục cho lớp rơm thứ 2 lên rồi rải tiếp phôi nấm sát phía ngoài thành túi như vậy. Chú ý đến lớp rơm trên cùng thì phải rắc phôi nấm đều trên mặt rơm, trừ một vùng tròn nhỏ để nhét miếng bông gòn vào trên miệng túi và dùng dây thun cột chặt nút bông với miệng túi nilon lại.</a:t>
            </a:r>
          </a:p>
          <a:p>
            <a:r>
              <a:rPr lang="vi-VN" sz="2400" b="1" dirty="0">
                <a:latin typeface="Times New Roman" pitchFamily="18" charset="0"/>
                <a:cs typeface="Times New Roman" pitchFamily="18" charset="0"/>
              </a:rPr>
              <a:t>Mỗi tầng rơm cho vào túi nilon dày khoảng 5 - 7cm và mỗi túi nilon sẽ làm được 4 tầng nấm. Mỗi túi nilon sẽ cấy khoảng 50g giống nấm.</a:t>
            </a:r>
          </a:p>
          <a:p>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68364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47500" lnSpcReduction="20000"/>
          </a:bodyPr>
          <a:lstStyle/>
          <a:p>
            <a:pPr marL="0" indent="0">
              <a:buNone/>
            </a:pPr>
            <a:r>
              <a:rPr lang="vi-VN" sz="5100" b="1" dirty="0">
                <a:latin typeface="+mj-lt"/>
              </a:rPr>
              <a:t>3. Chăm sóc</a:t>
            </a:r>
            <a:br>
              <a:rPr lang="vi-VN" sz="4400" b="1" dirty="0">
                <a:latin typeface="+mj-lt"/>
              </a:rPr>
            </a:br>
            <a:endParaRPr lang="vi-VN" sz="4400" b="1" dirty="0">
              <a:latin typeface="+mj-lt"/>
            </a:endParaRPr>
          </a:p>
          <a:p>
            <a:r>
              <a:rPr lang="vi-VN" sz="4400" b="1" dirty="0">
                <a:latin typeface="+mj-lt"/>
              </a:rPr>
              <a:t>Sau khi trồng nấm xong thì tiến hành đưa bịch nấm vào phòng ươm. Phòng ươm phải thoáng mát, không có ánh sáng, nếu có ánh sáng mạnh chiếu vào sẽ làm ảnh hưởng đến quá trình sinh trưởng và chất lượng nấm.</a:t>
            </a:r>
          </a:p>
          <a:p>
            <a:r>
              <a:rPr lang="vi-VN" sz="4400" b="1" dirty="0">
                <a:latin typeface="+mj-lt"/>
              </a:rPr>
              <a:t>Kê các bịch nấm lên các kệ đỡ hay giàn giá trong vòng 20 - 25 ngày. Mỗi bịch nấm cách nhau 2 - 3cm để tạo độ thông thoáng cho nấm sinh trưởng.</a:t>
            </a:r>
          </a:p>
          <a:p>
            <a:r>
              <a:rPr lang="vi-VN" sz="4400" b="1" dirty="0">
                <a:latin typeface="+mj-lt"/>
              </a:rPr>
              <a:t>Sau 25 ngày ươm nấm thì tiến hành kiểm tra bịch nấm, khi ở đáy bịch nấm có màu trắng lan tỏa thì đó là hiện tượng nấm giống đang bắt đầu sinh trưởng. Lúc này tiến hành bỏ nút bông gòn ở miệng túi ra rồi dùng tay nén không khí trong bịch ra ngoài, sau đó dùng dây thun buộc chặt miệng túi lại.</a:t>
            </a:r>
          </a:p>
          <a:p>
            <a:r>
              <a:rPr lang="vi-VN" sz="4400" b="1" dirty="0">
                <a:latin typeface="+mj-lt"/>
              </a:rPr>
              <a:t>Sau đó, dùng dây bằng nilon cột bịch nấm lên cao.</a:t>
            </a:r>
          </a:p>
          <a:p>
            <a:r>
              <a:rPr lang="vi-VN" sz="4400" b="1" dirty="0">
                <a:latin typeface="+mj-lt"/>
              </a:rPr>
              <a:t>Tiến hành rạch mỗi bịch nấm khoảng 6 - 8 vết rạch (vết rạch dài từ 3 - 4 cm và rạch so le xung quanh bịch nấm). Khi bịch nấm rạch được 4 - 6 ngày thì nấm sẽ bắt đầu mọc. Không nên rạch sát đáy hoặc sát miệng bịch nấm.</a:t>
            </a:r>
          </a:p>
          <a:p>
            <a:r>
              <a:rPr lang="vi-VN" sz="4400" b="1" dirty="0">
                <a:latin typeface="+mj-lt"/>
              </a:rPr>
              <a:t>Mỗi ngày tưới nước phun sương từ 4 - 6 lần cho bịch nấm</a:t>
            </a:r>
            <a:r>
              <a:rPr lang="vi-VN" dirty="0"/>
              <a:t>.</a:t>
            </a:r>
          </a:p>
          <a:p>
            <a:endParaRPr lang="vi-VN" dirty="0"/>
          </a:p>
        </p:txBody>
      </p:sp>
    </p:spTree>
    <p:extLst>
      <p:ext uri="{BB962C8B-B14F-4D97-AF65-F5344CB8AC3E}">
        <p14:creationId xmlns:p14="http://schemas.microsoft.com/office/powerpoint/2010/main" val="400142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marL="0" indent="0">
              <a:buNone/>
            </a:pPr>
            <a:r>
              <a:rPr lang="vi-VN" b="1" dirty="0">
                <a:latin typeface="+mj-lt"/>
              </a:rPr>
              <a:t>4. Thu hoạch</a:t>
            </a:r>
            <a:br>
              <a:rPr lang="vi-VN" b="1" dirty="0">
                <a:latin typeface="+mj-lt"/>
              </a:rPr>
            </a:br>
            <a:endParaRPr lang="vi-VN" b="1" dirty="0">
              <a:latin typeface="+mj-lt"/>
            </a:endParaRPr>
          </a:p>
          <a:p>
            <a:r>
              <a:rPr lang="vi-VN" b="1" dirty="0">
                <a:latin typeface="+mj-lt"/>
              </a:rPr>
              <a:t>Khi tai nấm có đường kính từ 3 - 5cm là có thể thu hoạch. Hái cả cụm nấm vặn cho sát gốc, nếu để gốc lại thì sẽ rất dễ gây nhiễm bệnh cho bịch nấm.</a:t>
            </a:r>
          </a:p>
          <a:p>
            <a:r>
              <a:rPr lang="vi-VN" b="1" dirty="0">
                <a:latin typeface="+mj-lt"/>
              </a:rPr>
              <a:t>Sau khi hái nấm, không nên tưới nước ngay vào bịch nấm mà phải đợi vài tiếng sau mới tưới vì nếu tưới ngay lúc vừa hái nấm xong thì sẽ dễ khiến các phôi nấm trong bịch nấm sẽ dễ chết thối.</a:t>
            </a:r>
          </a:p>
          <a:p>
            <a:r>
              <a:rPr lang="vi-VN" b="1" dirty="0">
                <a:latin typeface="+mj-lt"/>
              </a:rPr>
              <a:t>Sau khi thu hoạch nấm đợt 1 thì ngừng tưới nước khoảng 5 - 7 ngày cho nấm mọc ra tán mới. Khi bịch nấm hết đợt ra nấm thì ngừng tưới nước vào bịch nấm, chỉ tưới nước lên nền và xung quanh để phòng tạo ẩm mỗi ngày. Sau 3 - 4 ngày mới bắt đầu tưới phun sương vào các bịch nấm để tạo ẩm và kích thích nấm kết nụ tiếp.</a:t>
            </a:r>
          </a:p>
          <a:p>
            <a:endParaRPr lang="vi-VN" dirty="0"/>
          </a:p>
        </p:txBody>
      </p:sp>
    </p:spTree>
    <p:extLst>
      <p:ext uri="{BB962C8B-B14F-4D97-AF65-F5344CB8AC3E}">
        <p14:creationId xmlns:p14="http://schemas.microsoft.com/office/powerpoint/2010/main" val="21602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4114800" cy="3276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710" y="3581400"/>
            <a:ext cx="4800600" cy="30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010" y="152400"/>
            <a:ext cx="4010891" cy="3276600"/>
          </a:xfrm>
          <a:prstGeom prst="rect">
            <a:avLst/>
          </a:prstGeom>
        </p:spPr>
      </p:pic>
    </p:spTree>
    <p:extLst>
      <p:ext uri="{BB962C8B-B14F-4D97-AF65-F5344CB8AC3E}">
        <p14:creationId xmlns:p14="http://schemas.microsoft.com/office/powerpoint/2010/main" val="263034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pPr marL="514350" indent="-514350">
              <a:buAutoNum type="arabicPeriod"/>
            </a:pPr>
            <a:r>
              <a:rPr lang="en-US" b="1" dirty="0" err="1">
                <a:solidFill>
                  <a:srgbClr val="FF0000"/>
                </a:solidFill>
                <a:latin typeface="Times New Roman" pitchFamily="18" charset="0"/>
                <a:cs typeface="Times New Roman" pitchFamily="18" charset="0"/>
              </a:rPr>
              <a:t>Bào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đảm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quan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nấm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đây</a:t>
            </a:r>
            <a:r>
              <a:rPr lang="en-US" b="1" dirty="0">
                <a:solidFill>
                  <a:srgbClr val="FF0000"/>
                </a:solidFill>
                <a:latin typeface="Times New Roman" pitchFamily="18" charset="0"/>
                <a:cs typeface="Times New Roman" pitchFamily="18" charset="0"/>
              </a:rPr>
              <a:t>?</a:t>
            </a: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hương</a:t>
            </a:r>
            <a:endParaRPr lang="en-US" b="1" dirty="0">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mốc</a:t>
            </a:r>
            <a:endParaRPr lang="en-US" b="1" dirty="0">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men</a:t>
            </a: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dè</a:t>
            </a:r>
            <a:endParaRPr lang="vi-VN" b="1" dirty="0">
              <a:latin typeface="Times New Roman" pitchFamily="18" charset="0"/>
              <a:cs typeface="Times New Roman" pitchFamily="18" charset="0"/>
            </a:endParaRPr>
          </a:p>
        </p:txBody>
      </p:sp>
      <p:pic>
        <p:nvPicPr>
          <p:cNvPr id="4"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0" y="1243445"/>
            <a:ext cx="7620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endParaRPr lang="vi-VN" sz="3200" b="1" dirty="0">
              <a:solidFill>
                <a:schemeClr val="tx1"/>
              </a:solidFill>
            </a:endParaRPr>
          </a:p>
        </p:txBody>
      </p:sp>
    </p:spTree>
    <p:extLst>
      <p:ext uri="{BB962C8B-B14F-4D97-AF65-F5344CB8AC3E}">
        <p14:creationId xmlns:p14="http://schemas.microsoft.com/office/powerpoint/2010/main" val="1907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237"/>
            <a:ext cx="8686800" cy="5897563"/>
          </a:xfrm>
        </p:spPr>
        <p:txBody>
          <a:bodyPr/>
          <a:lstStyle/>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Thuốc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pennicillin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được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từ</a:t>
            </a:r>
            <a:endParaRPr lang="en-US" b="1" dirty="0">
              <a:solidFill>
                <a:srgbClr val="FF0000"/>
              </a:solidFill>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men</a:t>
            </a: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mốc</a:t>
            </a:r>
            <a:endParaRPr lang="en-US" b="1" dirty="0">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nhĩ</a:t>
            </a:r>
            <a:endParaRPr lang="en-US" b="1" dirty="0">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đỏ</a:t>
            </a:r>
            <a:endParaRPr lang="vi-VN" b="1" dirty="0">
              <a:latin typeface="Times New Roman" pitchFamily="18" charset="0"/>
              <a:cs typeface="Times New Roman" pitchFamily="18" charset="0"/>
            </a:endParaRPr>
          </a:p>
        </p:txBody>
      </p:sp>
      <p:pic>
        <p:nvPicPr>
          <p:cNvPr id="4"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 y="1347355"/>
            <a:ext cx="7620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a:t>
            </a:r>
            <a:endParaRPr lang="vi-VN" sz="3200" b="1" dirty="0">
              <a:solidFill>
                <a:schemeClr val="tx1"/>
              </a:solidFill>
            </a:endParaRPr>
          </a:p>
        </p:txBody>
      </p:sp>
    </p:spTree>
    <p:extLst>
      <p:ext uri="{BB962C8B-B14F-4D97-AF65-F5344CB8AC3E}">
        <p14:creationId xmlns:p14="http://schemas.microsoft.com/office/powerpoint/2010/main" val="18581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237"/>
            <a:ext cx="8686800" cy="5897563"/>
          </a:xfrm>
        </p:spPr>
        <p:txBody>
          <a:bodyPr/>
          <a:lstStyle/>
          <a:p>
            <a:pPr marL="0" indent="0">
              <a:buNone/>
            </a:pPr>
            <a:r>
              <a:rPr lang="en-US" b="1" dirty="0">
                <a:solidFill>
                  <a:srgbClr val="FF0000"/>
                </a:solidFill>
                <a:latin typeface="Times New Roman" pitchFamily="18" charset="0"/>
                <a:cs typeface="Times New Roman" pitchFamily="18" charset="0"/>
              </a:rPr>
              <a:t>3.  </a:t>
            </a:r>
            <a:r>
              <a:rPr lang="en-US" b="1" dirty="0" err="1">
                <a:solidFill>
                  <a:srgbClr val="FF0000"/>
                </a:solidFill>
                <a:latin typeface="Times New Roman" pitchFamily="18" charset="0"/>
                <a:cs typeface="Times New Roman" pitchFamily="18" charset="0"/>
              </a:rPr>
              <a:t>Quá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xuất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rượu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vang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chủ</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yếu</a:t>
            </a:r>
            <a:endParaRPr lang="en-US" b="1" dirty="0">
              <a:solidFill>
                <a:srgbClr val="FF0000"/>
              </a:solidFill>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men</a:t>
            </a:r>
          </a:p>
          <a:p>
            <a:pPr marL="514350" indent="-514350">
              <a:buAutoNum type="alphaUcPeriod"/>
            </a:pPr>
            <a:r>
              <a:rPr lang="en-US" b="1" dirty="0">
                <a:latin typeface="Times New Roman" pitchFamily="18" charset="0"/>
                <a:cs typeface="Times New Roman" pitchFamily="18" charset="0"/>
              </a:rPr>
              <a:t>Vi </a:t>
            </a:r>
            <a:r>
              <a:rPr lang="en-US" b="1" dirty="0" err="1">
                <a:latin typeface="Times New Roman" pitchFamily="18" charset="0"/>
                <a:cs typeface="Times New Roman" pitchFamily="18" charset="0"/>
              </a:rPr>
              <a:t>khuẩn</a:t>
            </a:r>
            <a:endParaRPr lang="en-US" b="1" dirty="0">
              <a:latin typeface="Times New Roman" pitchFamily="18" charset="0"/>
              <a:cs typeface="Times New Roman" pitchFamily="18" charset="0"/>
            </a:endParaRPr>
          </a:p>
          <a:p>
            <a:pPr marL="514350" indent="-514350">
              <a:buAutoNum type="alphaUcPeriod"/>
            </a:pP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endParaRPr lang="en-US" b="1" dirty="0">
              <a:latin typeface="Times New Roman" pitchFamily="18" charset="0"/>
              <a:cs typeface="Times New Roman" pitchFamily="18" charset="0"/>
            </a:endParaRPr>
          </a:p>
          <a:p>
            <a:pPr marL="514350" indent="-514350">
              <a:buAutoNum type="alphaUcPeriod"/>
            </a:pPr>
            <a:r>
              <a:rPr lang="en-US" b="1" dirty="0">
                <a:latin typeface="Times New Roman" pitchFamily="18" charset="0"/>
                <a:cs typeface="Times New Roman" pitchFamily="18" charset="0"/>
              </a:rPr>
              <a:t>Virus</a:t>
            </a:r>
            <a:endParaRPr lang="vi-VN" b="1" dirty="0">
              <a:latin typeface="Times New Roman" pitchFamily="18" charset="0"/>
              <a:cs typeface="Times New Roman" pitchFamily="18" charset="0"/>
            </a:endParaRPr>
          </a:p>
        </p:txBody>
      </p:sp>
      <p:pic>
        <p:nvPicPr>
          <p:cNvPr id="4"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927" y="1219200"/>
            <a:ext cx="7620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endParaRPr lang="vi-VN" sz="3200" b="1" dirty="0">
              <a:solidFill>
                <a:schemeClr val="tx1"/>
              </a:solidFill>
            </a:endParaRPr>
          </a:p>
        </p:txBody>
      </p:sp>
    </p:spTree>
    <p:extLst>
      <p:ext uri="{BB962C8B-B14F-4D97-AF65-F5344CB8AC3E}">
        <p14:creationId xmlns:p14="http://schemas.microsoft.com/office/powerpoint/2010/main" val="313500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mẫu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nấm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an </a:t>
            </a:r>
            <a:r>
              <a:rPr lang="en-US" sz="2800" b="1" dirty="0" err="1">
                <a:solidFill>
                  <a:srgbClr val="FF0000"/>
                </a:solidFill>
                <a:latin typeface="Times New Roman" pitchFamily="18" charset="0"/>
                <a:cs typeface="Times New Roman" pitchFamily="18" charset="0"/>
              </a:rPr>
              <a:t>toàn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chúng</a:t>
            </a:r>
            <a:r>
              <a:rPr lang="en-US" sz="2800" b="1" dirty="0">
                <a:solidFill>
                  <a:srgbClr val="FF0000"/>
                </a:solidFill>
                <a:latin typeface="Times New Roman" pitchFamily="18" charset="0"/>
                <a:cs typeface="Times New Roman" pitchFamily="18" charset="0"/>
              </a:rPr>
              <a:t> ta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tay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khẩu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da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pic>
        <p:nvPicPr>
          <p:cNvPr id="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029200"/>
            <a:ext cx="281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3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pPr algn="l"/>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nấm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nấm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nhiên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tiễn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 </a:t>
            </a:r>
            <a:endParaRPr lang="vi-VN" sz="28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2228644"/>
              </p:ext>
            </p:extLst>
          </p:nvPr>
        </p:nvGraphicFramePr>
        <p:xfrm>
          <a:off x="457200" y="1600200"/>
          <a:ext cx="8229600" cy="27787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370840">
                <a:tc>
                  <a:txBody>
                    <a:bodyPr/>
                    <a:lstStyle/>
                    <a:p>
                      <a:pPr algn="ctr"/>
                      <a:r>
                        <a:rPr lang="en-US" sz="2000" dirty="0">
                          <a:latin typeface="Times New Roman" pitchFamily="18" charset="0"/>
                          <a:cs typeface="Times New Roman" pitchFamily="18" charset="0"/>
                        </a:rPr>
                        <a:t>STT</a:t>
                      </a:r>
                      <a:endParaRPr lang="vi-VN" sz="2000" dirty="0">
                        <a:latin typeface="Times New Roman" pitchFamily="18" charset="0"/>
                        <a:cs typeface="Times New Roman" pitchFamily="18" charset="0"/>
                      </a:endParaRPr>
                    </a:p>
                  </a:txBody>
                  <a:tcPr/>
                </a:tc>
                <a:tc>
                  <a:txBody>
                    <a:bodyPr/>
                    <a:lstStyle/>
                    <a:p>
                      <a:pPr algn="ctr"/>
                      <a:r>
                        <a:rPr lang="en-US" sz="2000" dirty="0">
                          <a:latin typeface="Times New Roman" pitchFamily="18" charset="0"/>
                          <a:cs typeface="Times New Roman" pitchFamily="18" charset="0"/>
                        </a:rPr>
                        <a:t>TÊN</a:t>
                      </a:r>
                      <a:r>
                        <a:rPr lang="en-US" sz="2000" baseline="0" dirty="0">
                          <a:latin typeface="Times New Roman" pitchFamily="18" charset="0"/>
                          <a:cs typeface="Times New Roman" pitchFamily="18" charset="0"/>
                        </a:rPr>
                        <a:t> NẤM</a:t>
                      </a:r>
                      <a:endParaRPr lang="vi-VN" sz="2000" dirty="0">
                        <a:latin typeface="Times New Roman" pitchFamily="18" charset="0"/>
                        <a:cs typeface="Times New Roman" pitchFamily="18" charset="0"/>
                      </a:endParaRPr>
                    </a:p>
                  </a:txBody>
                  <a:tcPr/>
                </a:tc>
                <a:tc>
                  <a:txBody>
                    <a:bodyPr/>
                    <a:lstStyle/>
                    <a:p>
                      <a:pPr algn="ctr"/>
                      <a:r>
                        <a:rPr lang="en-US" sz="2000" dirty="0">
                          <a:latin typeface="Times New Roman" pitchFamily="18" charset="0"/>
                          <a:cs typeface="Times New Roman" pitchFamily="18" charset="0"/>
                        </a:rPr>
                        <a:t>LỢI</a:t>
                      </a:r>
                      <a:r>
                        <a:rPr lang="en-US" sz="2000" baseline="0" dirty="0">
                          <a:latin typeface="Times New Roman" pitchFamily="18" charset="0"/>
                          <a:cs typeface="Times New Roman" pitchFamily="18" charset="0"/>
                        </a:rPr>
                        <a:t> ÍCH/ TÁC HẠI</a:t>
                      </a:r>
                      <a:endParaRPr lang="vi-VN"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99160">
                <a:tc>
                  <a:txBody>
                    <a:bodyPr/>
                    <a:lstStyle/>
                    <a:p>
                      <a:r>
                        <a:rPr lang="en-US" dirty="0"/>
                        <a:t>1</a:t>
                      </a:r>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1"/>
                  </a:ext>
                </a:extLst>
              </a:tr>
              <a:tr h="370840">
                <a:tc>
                  <a:txBody>
                    <a:bodyPr/>
                    <a:lstStyle/>
                    <a:p>
                      <a:r>
                        <a:rPr lang="en-US" dirty="0"/>
                        <a:t>2</a:t>
                      </a:r>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10002"/>
                  </a:ext>
                </a:extLst>
              </a:tr>
              <a:tr h="370840">
                <a:tc>
                  <a:txBody>
                    <a:bodyPr/>
                    <a:lstStyle/>
                    <a:p>
                      <a:r>
                        <a:rPr lang="en-US" dirty="0"/>
                        <a:t>3</a:t>
                      </a:r>
                      <a:endParaRPr lang="vi-VN" dirty="0"/>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10003"/>
                  </a:ext>
                </a:extLst>
              </a:tr>
              <a:tr h="370840">
                <a:tc>
                  <a:txBody>
                    <a:bodyPr/>
                    <a:lstStyle/>
                    <a:p>
                      <a:r>
                        <a:rPr lang="en-US" dirty="0"/>
                        <a:t>4</a:t>
                      </a:r>
                      <a:endParaRPr lang="vi-VN" dirty="0"/>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10004"/>
                  </a:ext>
                </a:extLst>
              </a:tr>
              <a:tr h="370840">
                <a:tc>
                  <a:txBody>
                    <a:bodyPr/>
                    <a:lstStyle/>
                    <a:p>
                      <a:r>
                        <a:rPr lang="en-US" dirty="0"/>
                        <a:t>5</a:t>
                      </a:r>
                      <a:endParaRPr lang="vi-VN" dirty="0"/>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1371600" y="2018252"/>
            <a:ext cx="1981200" cy="369332"/>
          </a:xfrm>
          <a:prstGeom prst="rect">
            <a:avLst/>
          </a:prstGeom>
        </p:spPr>
        <p:txBody>
          <a:bodyPr wrap="square">
            <a:spAutoFit/>
          </a:bodyPr>
          <a:lstStyle/>
          <a:p>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mốc</a:t>
            </a:r>
            <a:endParaRPr lang="en-US" dirty="0">
              <a:latin typeface="Times New Roman" pitchFamily="18" charset="0"/>
              <a:cs typeface="Times New Roman" pitchFamily="18" charset="0"/>
            </a:endParaRPr>
          </a:p>
        </p:txBody>
      </p:sp>
      <p:sp>
        <p:nvSpPr>
          <p:cNvPr id="7" name="Rectangle 6"/>
          <p:cNvSpPr/>
          <p:nvPr/>
        </p:nvSpPr>
        <p:spPr>
          <a:xfrm>
            <a:off x="3235037" y="1976917"/>
            <a:ext cx="5022273" cy="923330"/>
          </a:xfrm>
          <a:prstGeom prst="rect">
            <a:avLst/>
          </a:prstGeom>
        </p:spPr>
        <p:txBody>
          <a:bodyPr wrap="square">
            <a:spAutoFit/>
          </a:bodyPr>
          <a:lstStyle/>
          <a:p>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cứu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hỏng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p:txBody>
      </p:sp>
      <p:sp>
        <p:nvSpPr>
          <p:cNvPr id="8" name="Rectangle 7"/>
          <p:cNvSpPr/>
          <p:nvPr/>
        </p:nvSpPr>
        <p:spPr>
          <a:xfrm>
            <a:off x="1219200" y="2909316"/>
            <a:ext cx="1981200" cy="369332"/>
          </a:xfrm>
          <a:prstGeom prst="rect">
            <a:avLst/>
          </a:prstGeom>
        </p:spPr>
        <p:txBody>
          <a:bodyPr wrap="square">
            <a:spAutoFit/>
          </a:bodyPr>
          <a:lstStyle/>
          <a:p>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hương</a:t>
            </a:r>
            <a:endParaRPr lang="en-US" dirty="0">
              <a:latin typeface="Times New Roman" pitchFamily="18" charset="0"/>
              <a:cs typeface="Times New Roman" pitchFamily="18" charset="0"/>
            </a:endParaRPr>
          </a:p>
        </p:txBody>
      </p:sp>
      <p:sp>
        <p:nvSpPr>
          <p:cNvPr id="9" name="Rectangle 8"/>
          <p:cNvSpPr/>
          <p:nvPr/>
        </p:nvSpPr>
        <p:spPr>
          <a:xfrm>
            <a:off x="1219200" y="3278648"/>
            <a:ext cx="1981200" cy="369332"/>
          </a:xfrm>
          <a:prstGeom prst="rect">
            <a:avLst/>
          </a:prstGeom>
        </p:spPr>
        <p:txBody>
          <a:bodyPr wrap="square">
            <a:spAutoFit/>
          </a:bodyPr>
          <a:lstStyle/>
          <a:p>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nhĩ</a:t>
            </a:r>
            <a:endParaRPr lang="en-US" dirty="0">
              <a:latin typeface="Times New Roman" pitchFamily="18" charset="0"/>
              <a:cs typeface="Times New Roman" pitchFamily="18" charset="0"/>
            </a:endParaRPr>
          </a:p>
        </p:txBody>
      </p:sp>
      <p:sp>
        <p:nvSpPr>
          <p:cNvPr id="10" name="Rectangle 9"/>
          <p:cNvSpPr/>
          <p:nvPr/>
        </p:nvSpPr>
        <p:spPr>
          <a:xfrm>
            <a:off x="1233055" y="4026655"/>
            <a:ext cx="1981200" cy="369332"/>
          </a:xfrm>
          <a:prstGeom prst="rect">
            <a:avLst/>
          </a:prstGeom>
        </p:spPr>
        <p:txBody>
          <a:bodyPr wrap="square">
            <a:spAutoFit/>
          </a:bodyPr>
          <a:lstStyle/>
          <a:p>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men</a:t>
            </a:r>
            <a:endParaRPr lang="en-US" dirty="0">
              <a:latin typeface="Times New Roman" pitchFamily="18" charset="0"/>
              <a:cs typeface="Times New Roman" pitchFamily="18" charset="0"/>
            </a:endParaRPr>
          </a:p>
        </p:txBody>
      </p:sp>
      <p:sp>
        <p:nvSpPr>
          <p:cNvPr id="11" name="Rectangle 10"/>
          <p:cNvSpPr/>
          <p:nvPr/>
        </p:nvSpPr>
        <p:spPr>
          <a:xfrm>
            <a:off x="1233055" y="3657323"/>
            <a:ext cx="1981200" cy="369332"/>
          </a:xfrm>
          <a:prstGeom prst="rect">
            <a:avLst/>
          </a:prstGeom>
        </p:spPr>
        <p:txBody>
          <a:bodyPr wrap="square">
            <a:spAutoFit/>
          </a:bodyPr>
          <a:lstStyle/>
          <a:p>
            <a:r>
              <a:rPr lang="en-US" b="1" dirty="0" err="1">
                <a:latin typeface="Times New Roman" pitchFamily="18" charset="0"/>
                <a:cs typeface="Times New Roman" pitchFamily="18" charset="0"/>
              </a:rPr>
              <a:t>Nấm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linh</a:t>
            </a:r>
            <a:r>
              <a:rPr lang="en-US" b="1" dirty="0">
                <a:latin typeface="Times New Roman" pitchFamily="18" charset="0"/>
                <a:cs typeface="Times New Roman" pitchFamily="18" charset="0"/>
              </a:rPr>
              <a:t> chi</a:t>
            </a:r>
            <a:endParaRPr lang="en-US" dirty="0">
              <a:latin typeface="Times New Roman" pitchFamily="18" charset="0"/>
              <a:cs typeface="Times New Roman" pitchFamily="18" charset="0"/>
            </a:endParaRPr>
          </a:p>
        </p:txBody>
      </p:sp>
      <p:sp>
        <p:nvSpPr>
          <p:cNvPr id="12" name="Rectangle 11"/>
          <p:cNvSpPr/>
          <p:nvPr/>
        </p:nvSpPr>
        <p:spPr>
          <a:xfrm>
            <a:off x="3200400" y="2900247"/>
            <a:ext cx="5022273" cy="369332"/>
          </a:xfrm>
          <a:prstGeom prst="rect">
            <a:avLst/>
          </a:prstGeom>
        </p:spPr>
        <p:txBody>
          <a:bodyPr wrap="square">
            <a:spAutoFit/>
          </a:bodyPr>
          <a:lstStyle/>
          <a:p>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endParaRPr lang="en-US" b="1" dirty="0">
              <a:latin typeface="Times New Roman" pitchFamily="18" charset="0"/>
              <a:cs typeface="Times New Roman" pitchFamily="18" charset="0"/>
            </a:endParaRPr>
          </a:p>
        </p:txBody>
      </p:sp>
      <p:sp>
        <p:nvSpPr>
          <p:cNvPr id="13" name="Rectangle 12"/>
          <p:cNvSpPr/>
          <p:nvPr/>
        </p:nvSpPr>
        <p:spPr>
          <a:xfrm>
            <a:off x="3248892" y="3269579"/>
            <a:ext cx="5022273" cy="369332"/>
          </a:xfrm>
          <a:prstGeom prst="rect">
            <a:avLst/>
          </a:prstGeom>
        </p:spPr>
        <p:txBody>
          <a:bodyPr wrap="square">
            <a:spAutoFit/>
          </a:bodyPr>
          <a:lstStyle/>
          <a:p>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endParaRPr lang="en-US" b="1" dirty="0">
              <a:latin typeface="Times New Roman" pitchFamily="18" charset="0"/>
              <a:cs typeface="Times New Roman" pitchFamily="18" charset="0"/>
            </a:endParaRPr>
          </a:p>
        </p:txBody>
      </p:sp>
      <p:sp>
        <p:nvSpPr>
          <p:cNvPr id="14" name="Rectangle 13"/>
          <p:cNvSpPr/>
          <p:nvPr/>
        </p:nvSpPr>
        <p:spPr>
          <a:xfrm>
            <a:off x="3214255" y="3962213"/>
            <a:ext cx="5022273" cy="369332"/>
          </a:xfrm>
          <a:prstGeom prst="rect">
            <a:avLst/>
          </a:prstGeom>
        </p:spPr>
        <p:txBody>
          <a:bodyPr wrap="square">
            <a:spAutoFit/>
          </a:bodyPr>
          <a:lstStyle/>
          <a:p>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endParaRPr lang="en-US" b="1" dirty="0">
              <a:latin typeface="Times New Roman" pitchFamily="18" charset="0"/>
              <a:cs typeface="Times New Roman" pitchFamily="18" charset="0"/>
            </a:endParaRPr>
          </a:p>
        </p:txBody>
      </p:sp>
      <p:sp>
        <p:nvSpPr>
          <p:cNvPr id="15" name="Rectangle 14"/>
          <p:cNvSpPr/>
          <p:nvPr/>
        </p:nvSpPr>
        <p:spPr>
          <a:xfrm>
            <a:off x="3214255" y="3592881"/>
            <a:ext cx="5022273" cy="369332"/>
          </a:xfrm>
          <a:prstGeom prst="rect">
            <a:avLst/>
          </a:prstGeom>
        </p:spPr>
        <p:txBody>
          <a:bodyPr wrap="square">
            <a:spAutoFit/>
          </a:bodyPr>
          <a:lstStyle/>
          <a:p>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7994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16" y="375803"/>
            <a:ext cx="8763000" cy="5410200"/>
          </a:xfrm>
        </p:spPr>
        <p:txBody>
          <a:bodyPr/>
          <a:lstStyle/>
          <a:p>
            <a:pPr marL="0" indent="0">
              <a:buNone/>
            </a:pPr>
            <a:endParaRPr lang="en-US" sz="2800" dirty="0">
              <a:solidFill>
                <a:srgbClr val="FF0000"/>
              </a:solidFill>
              <a:latin typeface="Times New Roman" pitchFamily="18" charset="0"/>
              <a:cs typeface="Times New Roman" pitchFamily="18" charset="0"/>
            </a:endParaRPr>
          </a:p>
          <a:p>
            <a:pPr marL="0" indent="0">
              <a:buNone/>
            </a:pPr>
            <a:endParaRPr lang="vi-VN"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44" b="-1684"/>
          <a:stretch/>
        </p:blipFill>
        <p:spPr bwMode="auto">
          <a:xfrm>
            <a:off x="838200" y="1149378"/>
            <a:ext cx="3200400" cy="258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2172" y="3791589"/>
            <a:ext cx="1140056" cy="369332"/>
          </a:xfrm>
          <a:prstGeom prst="rect">
            <a:avLst/>
          </a:prstGeom>
        </p:spPr>
        <p:txBody>
          <a:bodyPr wrap="none">
            <a:spAutoFit/>
          </a:bodyPr>
          <a:lstStyle/>
          <a:p>
            <a:r>
              <a:rPr lang="vi-VN" b="1" dirty="0">
                <a:latin typeface="Times New Roman" pitchFamily="18" charset="0"/>
                <a:cs typeface="Times New Roman" pitchFamily="18" charset="0"/>
              </a:rPr>
              <a:t>Nấm men</a:t>
            </a:r>
            <a:endParaRPr lang="en-US" dirty="0">
              <a:latin typeface="Times New Roman" pitchFamily="18" charset="0"/>
              <a:cs typeface="Times New Roman" pitchFamily="18" charset="0"/>
            </a:endParaRPr>
          </a:p>
        </p:txBody>
      </p:sp>
      <p:sp>
        <p:nvSpPr>
          <p:cNvPr id="7" name="Rectangle 6"/>
          <p:cNvSpPr/>
          <p:nvPr/>
        </p:nvSpPr>
        <p:spPr>
          <a:xfrm>
            <a:off x="6083264" y="3886200"/>
            <a:ext cx="1156086"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mốc</a:t>
            </a:r>
            <a:endParaRPr lang="en-US" dirty="0">
              <a:latin typeface="Times New Roman" pitchFamily="18" charset="0"/>
              <a:cs typeface="Times New Roman"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8466" t="21094" r="7103" b="14251"/>
          <a:stretch/>
        </p:blipFill>
        <p:spPr>
          <a:xfrm>
            <a:off x="2321504" y="4160921"/>
            <a:ext cx="4003096" cy="2129042"/>
          </a:xfrm>
          <a:prstGeom prst="rect">
            <a:avLst/>
          </a:prstGeom>
        </p:spPr>
      </p:pic>
      <p:pic>
        <p:nvPicPr>
          <p:cNvPr id="11" name="image4.jpeg"/>
          <p:cNvPicPr/>
          <p:nvPr/>
        </p:nvPicPr>
        <p:blipFill>
          <a:blip r:embed="rId4" cstate="print"/>
          <a:stretch>
            <a:fillRect/>
          </a:stretch>
        </p:blipFill>
        <p:spPr>
          <a:xfrm>
            <a:off x="4860095" y="1203612"/>
            <a:ext cx="3521905" cy="2453988"/>
          </a:xfrm>
          <a:prstGeom prst="rect">
            <a:avLst/>
          </a:prstGeom>
        </p:spPr>
      </p:pic>
      <p:sp>
        <p:nvSpPr>
          <p:cNvPr id="14" name="Rectangle 13"/>
          <p:cNvSpPr/>
          <p:nvPr/>
        </p:nvSpPr>
        <p:spPr>
          <a:xfrm>
            <a:off x="3505200" y="6128449"/>
            <a:ext cx="1955985" cy="369332"/>
          </a:xfrm>
          <a:prstGeom prst="rect">
            <a:avLst/>
          </a:prstGeom>
        </p:spPr>
        <p:txBody>
          <a:bodyPr wrap="none">
            <a:spAutoFit/>
          </a:bodyPr>
          <a:lstStyle/>
          <a:p>
            <a:r>
              <a:rPr lang="vi-VN" b="1" dirty="0">
                <a:latin typeface="+mj-lt"/>
              </a:rPr>
              <a:t>Nấm </a:t>
            </a:r>
            <a:r>
              <a:rPr lang="en-US" b="1" dirty="0" err="1">
                <a:latin typeface="Times New Roman" pitchFamily="18" charset="0"/>
                <a:cs typeface="Times New Roman" pitchFamily="18" charset="0"/>
              </a:rPr>
              <a:t>bào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sò</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9742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a:solidFill>
                  <a:srgbClr val="FF0000"/>
                </a:solidFill>
                <a:latin typeface="Times New Roman" pitchFamily="18" charset="0"/>
                <a:cs typeface="Times New Roman" pitchFamily="18" charset="0"/>
              </a:rPr>
              <a:t>DẶN DÒ</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639310"/>
            <a:ext cx="8229600" cy="4525963"/>
          </a:xfrm>
        </p:spPr>
        <p:txBody>
          <a:bodyPr>
            <a:normAutofit/>
          </a:bodyPr>
          <a:lstStyle/>
          <a:p>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endParaRPr lang="en-US" sz="2800" b="1" dirty="0">
              <a:latin typeface="Times New Roman" pitchFamily="18" charset="0"/>
              <a:cs typeface="Times New Roman" pitchFamily="18" charset="0"/>
            </a:endParaRPr>
          </a:p>
          <a:p>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29</a:t>
            </a:r>
            <a:endParaRPr lang="vi-VN" sz="28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782"/>
            <a:ext cx="9067800" cy="6684818"/>
          </a:xfrm>
          <a:prstGeom prst="rect">
            <a:avLst/>
          </a:prstGeom>
        </p:spPr>
      </p:pic>
    </p:spTree>
    <p:extLst>
      <p:ext uri="{BB962C8B-B14F-4D97-AF65-F5344CB8AC3E}">
        <p14:creationId xmlns:p14="http://schemas.microsoft.com/office/powerpoint/2010/main" val="3521108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17"/>
            <a:ext cx="9142413" cy="685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rot="556356">
            <a:off x="2133600" y="2739222"/>
            <a:ext cx="548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800">
                <a:solidFill>
                  <a:srgbClr val="0000FF"/>
                </a:solidFill>
                <a:latin typeface="Times New Roman" pitchFamily="18" charset="0"/>
                <a:cs typeface="Times New Roman" pitchFamily="18" charset="0"/>
              </a:rPr>
              <a:t>Cám ơn sự chú ý quan tâm theo dõi của quí thầy cô và tất cả các em HS</a:t>
            </a:r>
          </a:p>
        </p:txBody>
      </p:sp>
      <p:sp>
        <p:nvSpPr>
          <p:cNvPr id="55300" name="Text Box 4"/>
          <p:cNvSpPr txBox="1">
            <a:spLocks noChangeArrowheads="1"/>
          </p:cNvSpPr>
          <p:nvPr/>
        </p:nvSpPr>
        <p:spPr bwMode="auto">
          <a:xfrm rot="440474">
            <a:off x="3883026" y="4207732"/>
            <a:ext cx="3228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800" dirty="0" err="1">
                <a:solidFill>
                  <a:srgbClr val="F20000"/>
                </a:solidFill>
                <a:latin typeface="Times New Roman" pitchFamily="18" charset="0"/>
                <a:cs typeface="Times New Roman" pitchFamily="18" charset="0"/>
              </a:rPr>
              <a:t>Chúc</a:t>
            </a:r>
            <a:r>
              <a:rPr lang="en-US" sz="2800" dirty="0">
                <a:solidFill>
                  <a:srgbClr val="F20000"/>
                </a:solidFill>
                <a:latin typeface="Times New Roman" pitchFamily="18" charset="0"/>
                <a:cs typeface="Times New Roman" pitchFamily="18" charset="0"/>
              </a:rPr>
              <a:t> </a:t>
            </a:r>
            <a:r>
              <a:rPr lang="en-US" sz="2800" dirty="0" err="1">
                <a:solidFill>
                  <a:srgbClr val="F20000"/>
                </a:solidFill>
                <a:latin typeface="Times New Roman" pitchFamily="18" charset="0"/>
                <a:cs typeface="Times New Roman" pitchFamily="18" charset="0"/>
              </a:rPr>
              <a:t>các</a:t>
            </a:r>
            <a:r>
              <a:rPr lang="en-US" sz="2800" dirty="0">
                <a:solidFill>
                  <a:srgbClr val="F20000"/>
                </a:solidFill>
                <a:latin typeface="Times New Roman" pitchFamily="18" charset="0"/>
                <a:cs typeface="Times New Roman" pitchFamily="18" charset="0"/>
              </a:rPr>
              <a:t> </a:t>
            </a:r>
            <a:r>
              <a:rPr lang="en-US" sz="2800" dirty="0" err="1">
                <a:solidFill>
                  <a:srgbClr val="F20000"/>
                </a:solidFill>
                <a:latin typeface="Times New Roman" pitchFamily="18" charset="0"/>
                <a:cs typeface="Times New Roman" pitchFamily="18" charset="0"/>
              </a:rPr>
              <a:t>em</a:t>
            </a:r>
            <a:r>
              <a:rPr lang="en-US" sz="2800" dirty="0">
                <a:solidFill>
                  <a:srgbClr val="F20000"/>
                </a:solidFill>
                <a:latin typeface="Times New Roman" pitchFamily="18" charset="0"/>
                <a:cs typeface="Times New Roman" pitchFamily="18" charset="0"/>
              </a:rPr>
              <a:t> </a:t>
            </a:r>
            <a:r>
              <a:rPr lang="en-US" sz="2800" dirty="0" err="1">
                <a:solidFill>
                  <a:srgbClr val="F20000"/>
                </a:solidFill>
                <a:latin typeface="Times New Roman" pitchFamily="18" charset="0"/>
                <a:cs typeface="Times New Roman" pitchFamily="18" charset="0"/>
              </a:rPr>
              <a:t>học</a:t>
            </a:r>
            <a:r>
              <a:rPr lang="en-US" sz="2800" dirty="0">
                <a:solidFill>
                  <a:srgbClr val="F20000"/>
                </a:solidFill>
                <a:latin typeface="Times New Roman" pitchFamily="18" charset="0"/>
                <a:cs typeface="Times New Roman" pitchFamily="18" charset="0"/>
              </a:rPr>
              <a:t> </a:t>
            </a:r>
            <a:r>
              <a:rPr lang="en-US" sz="2800" dirty="0" err="1">
                <a:solidFill>
                  <a:srgbClr val="F20000"/>
                </a:solidFill>
                <a:latin typeface="Times New Roman" pitchFamily="18" charset="0"/>
                <a:cs typeface="Times New Roman" pitchFamily="18" charset="0"/>
              </a:rPr>
              <a:t>tốt</a:t>
            </a:r>
            <a:endParaRPr lang="en-US" sz="2800" dirty="0">
              <a:solidFill>
                <a:srgbClr val="F20000"/>
              </a:solidFill>
              <a:latin typeface="Times New Roman" pitchFamily="18" charset="0"/>
              <a:cs typeface="Times New Roman" pitchFamily="18" charset="0"/>
            </a:endParaRPr>
          </a:p>
        </p:txBody>
      </p:sp>
    </p:spTree>
    <p:extLst>
      <p:ext uri="{BB962C8B-B14F-4D97-AF65-F5344CB8AC3E}">
        <p14:creationId xmlns:p14="http://schemas.microsoft.com/office/powerpoint/2010/main" val="5414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lstStyle/>
          <a:p>
            <a:r>
              <a:rPr lang="vi-VN" dirty="0"/>
              <a:t>+ </a:t>
            </a:r>
            <a:r>
              <a:rPr lang="vi-VN" b="1" dirty="0"/>
              <a:t>Nấm đơn bào: nấm men</a:t>
            </a:r>
            <a:endParaRPr lang="en-US" b="1" dirty="0"/>
          </a:p>
          <a:p>
            <a:r>
              <a:rPr lang="vi-VN" b="1" dirty="0"/>
              <a:t>+ Nấm đa bào: nấm mốc, nấm Bào ngư. </a:t>
            </a:r>
            <a:endParaRPr lang="vi-VN" dirty="0"/>
          </a:p>
        </p:txBody>
      </p:sp>
      <p:pic>
        <p:nvPicPr>
          <p:cNvPr id="4" name="image1.jpeg"/>
          <p:cNvPicPr/>
          <p:nvPr/>
        </p:nvPicPr>
        <p:blipFill>
          <a:blip r:embed="rId2" cstate="print"/>
          <a:stretch>
            <a:fillRect/>
          </a:stretch>
        </p:blipFill>
        <p:spPr>
          <a:xfrm>
            <a:off x="381000" y="381000"/>
            <a:ext cx="8153400" cy="4038600"/>
          </a:xfrm>
          <a:prstGeom prst="rect">
            <a:avLst/>
          </a:prstGeom>
        </p:spPr>
      </p:pic>
      <p:sp>
        <p:nvSpPr>
          <p:cNvPr id="5" name="Rectangle 4"/>
          <p:cNvSpPr/>
          <p:nvPr/>
        </p:nvSpPr>
        <p:spPr>
          <a:xfrm>
            <a:off x="914400" y="4953000"/>
            <a:ext cx="6781800" cy="830997"/>
          </a:xfrm>
          <a:prstGeom prst="rect">
            <a:avLst/>
          </a:prstGeom>
        </p:spPr>
        <p:txBody>
          <a:bodyPr wrap="square">
            <a:spAutoFit/>
          </a:bodyPr>
          <a:lstStyle/>
          <a:p>
            <a:r>
              <a:rPr lang="vi-VN" sz="2400" dirty="0">
                <a:latin typeface="+mj-lt"/>
              </a:rPr>
              <a:t>+ </a:t>
            </a:r>
            <a:r>
              <a:rPr lang="vi-VN" sz="2400" b="1" dirty="0">
                <a:latin typeface="+mj-lt"/>
              </a:rPr>
              <a:t>Nấm đơn bào: nấm men</a:t>
            </a:r>
            <a:endParaRPr lang="en-US" sz="2400" b="1" dirty="0">
              <a:latin typeface="+mj-lt"/>
            </a:endParaRPr>
          </a:p>
          <a:p>
            <a:r>
              <a:rPr lang="vi-VN" sz="2400" b="1" dirty="0">
                <a:latin typeface="+mj-lt"/>
              </a:rPr>
              <a:t>+ Nấm đa bào: nấm mốc, nấm Bào ngư. </a:t>
            </a:r>
            <a:endParaRPr lang="vi-VN" sz="2400" dirty="0">
              <a:latin typeface="+mj-lt"/>
            </a:endParaRPr>
          </a:p>
        </p:txBody>
      </p:sp>
    </p:spTree>
    <p:extLst>
      <p:ext uri="{BB962C8B-B14F-4D97-AF65-F5344CB8AC3E}">
        <p14:creationId xmlns:p14="http://schemas.microsoft.com/office/powerpoint/2010/main" val="23757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pPr lvl="0" algn="l"/>
            <a:r>
              <a:rPr lang="en-US" sz="3100" b="1" dirty="0">
                <a:solidFill>
                  <a:schemeClr val="accent1"/>
                </a:solidFill>
              </a:rPr>
              <a:t>1</a:t>
            </a:r>
            <a:r>
              <a:rPr lang="en-US" sz="3100" b="1" dirty="0">
                <a:solidFill>
                  <a:schemeClr val="accent1"/>
                </a:solidFill>
                <a:latin typeface="Times New Roman" pitchFamily="18" charset="0"/>
                <a:cs typeface="Times New Roman" pitchFamily="18" charset="0"/>
              </a:rPr>
              <a:t>. S</a:t>
            </a:r>
            <a:r>
              <a:rPr lang="vi-VN" sz="3100" b="1" dirty="0">
                <a:solidFill>
                  <a:schemeClr val="accent1"/>
                </a:solidFill>
                <a:latin typeface="Times New Roman" pitchFamily="18" charset="0"/>
                <a:cs typeface="Times New Roman" pitchFamily="18" charset="0"/>
              </a:rPr>
              <a:t>ự đa dạng của </a:t>
            </a:r>
            <a:r>
              <a:rPr lang="en-US" sz="3100" b="1" dirty="0">
                <a:solidFill>
                  <a:schemeClr val="accent1"/>
                </a:solidFill>
                <a:latin typeface="Times New Roman" pitchFamily="18" charset="0"/>
                <a:cs typeface="Times New Roman" pitchFamily="18" charset="0"/>
              </a:rPr>
              <a:t>n</a:t>
            </a:r>
            <a:r>
              <a:rPr lang="vi-VN" sz="3100" b="1" dirty="0">
                <a:solidFill>
                  <a:schemeClr val="accent1"/>
                </a:solidFill>
                <a:latin typeface="Times New Roman" pitchFamily="18" charset="0"/>
                <a:cs typeface="Times New Roman" pitchFamily="18" charset="0"/>
              </a:rPr>
              <a:t>ấm.</a:t>
            </a:r>
            <a:br>
              <a:rPr lang="en-US" sz="3100" dirty="0">
                <a:solidFill>
                  <a:schemeClr val="accent1"/>
                </a:solidFill>
                <a:latin typeface="Times New Roman" pitchFamily="18" charset="0"/>
                <a:cs typeface="Times New Roman" pitchFamily="18" charset="0"/>
              </a:rPr>
            </a:br>
            <a:r>
              <a:rPr lang="vi-VN" sz="3100" b="1" dirty="0">
                <a:solidFill>
                  <a:schemeClr val="accent1"/>
                </a:solidFill>
                <a:latin typeface="Times New Roman" pitchFamily="18" charset="0"/>
                <a:cs typeface="Times New Roman" pitchFamily="18" charset="0"/>
              </a:rPr>
              <a:t> </a:t>
            </a:r>
            <a:endParaRPr lang="vi-VN" sz="31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763000" cy="5410200"/>
          </a:xfrm>
        </p:spPr>
        <p:txBody>
          <a:bodyPr/>
          <a:lstStyle/>
          <a:p>
            <a:r>
              <a:rPr lang="en-US" sz="2800" b="1" dirty="0">
                <a:solidFill>
                  <a:srgbClr val="FF0000"/>
                </a:solidFill>
                <a:latin typeface="Times New Roman" pitchFamily="18" charset="0"/>
                <a:cs typeface="Times New Roman" pitchFamily="18" charset="0"/>
              </a:rPr>
              <a:t>Q</a:t>
            </a:r>
            <a:r>
              <a:rPr lang="vi-VN" sz="2800" b="1" dirty="0">
                <a:solidFill>
                  <a:srgbClr val="FF0000"/>
                </a:solidFill>
                <a:latin typeface="Times New Roman" pitchFamily="18" charset="0"/>
                <a:cs typeface="Times New Roman" pitchFamily="18" charset="0"/>
              </a:rPr>
              <a:t>uan sát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vi-VN" sz="2800" b="1" dirty="0">
                <a:solidFill>
                  <a:srgbClr val="FF0000"/>
                </a:solidFill>
                <a:latin typeface="Times New Roman" pitchFamily="18" charset="0"/>
                <a:cs typeface="Times New Roman" pitchFamily="18" charset="0"/>
              </a:rPr>
              <a:t>, các em có nhận xét gì về hình dạng, kích thước, màu sắc của các loại nấm.</a:t>
            </a:r>
            <a:endParaRPr lang="en-US" sz="2800" b="1" dirty="0">
              <a:solidFill>
                <a:srgbClr val="FF0000"/>
              </a:solidFill>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a:p>
            <a:pPr marL="0" indent="0">
              <a:buNone/>
            </a:pP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123208"/>
            <a:ext cx="4724400" cy="191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5.jpeg" descr="A picture containing fungus, tree  Description automatically generated"/>
          <p:cNvPicPr/>
          <p:nvPr/>
        </p:nvPicPr>
        <p:blipFill>
          <a:blip r:embed="rId3" cstate="print"/>
          <a:stretch>
            <a:fillRect/>
          </a:stretch>
        </p:blipFill>
        <p:spPr>
          <a:xfrm>
            <a:off x="4860095" y="4532439"/>
            <a:ext cx="2132841" cy="1611868"/>
          </a:xfrm>
          <a:prstGeom prst="rect">
            <a:avLst/>
          </a:prstGeom>
        </p:spPr>
      </p:pic>
      <p:sp>
        <p:nvSpPr>
          <p:cNvPr id="4" name="Rectangle 3"/>
          <p:cNvSpPr/>
          <p:nvPr/>
        </p:nvSpPr>
        <p:spPr>
          <a:xfrm>
            <a:off x="928255" y="3962400"/>
            <a:ext cx="1813317" cy="369332"/>
          </a:xfrm>
          <a:prstGeom prst="rect">
            <a:avLst/>
          </a:prstGeom>
        </p:spPr>
        <p:txBody>
          <a:bodyPr wrap="none">
            <a:spAutoFit/>
          </a:bodyPr>
          <a:lstStyle/>
          <a:p>
            <a:r>
              <a:rPr lang="vi-VN" b="1" dirty="0"/>
              <a:t>Nấm kim châm</a:t>
            </a:r>
            <a:endParaRPr lang="vi-VN" dirty="0"/>
          </a:p>
        </p:txBody>
      </p:sp>
      <p:sp>
        <p:nvSpPr>
          <p:cNvPr id="6" name="Rectangle 5"/>
          <p:cNvSpPr/>
          <p:nvPr/>
        </p:nvSpPr>
        <p:spPr>
          <a:xfrm>
            <a:off x="3581400" y="3962400"/>
            <a:ext cx="1140056" cy="369332"/>
          </a:xfrm>
          <a:prstGeom prst="rect">
            <a:avLst/>
          </a:prstGeom>
        </p:spPr>
        <p:txBody>
          <a:bodyPr wrap="none">
            <a:spAutoFit/>
          </a:bodyPr>
          <a:lstStyle/>
          <a:p>
            <a:r>
              <a:rPr lang="vi-VN" b="1" dirty="0">
                <a:latin typeface="Times New Roman" pitchFamily="18" charset="0"/>
                <a:cs typeface="Times New Roman" pitchFamily="18" charset="0"/>
              </a:rPr>
              <a:t>Nấm men</a:t>
            </a:r>
            <a:endParaRPr lang="en-US" dirty="0">
              <a:latin typeface="Times New Roman" pitchFamily="18" charset="0"/>
              <a:cs typeface="Times New Roman" pitchFamily="18" charset="0"/>
            </a:endParaRPr>
          </a:p>
        </p:txBody>
      </p:sp>
      <p:sp>
        <p:nvSpPr>
          <p:cNvPr id="7" name="Rectangle 6"/>
          <p:cNvSpPr/>
          <p:nvPr/>
        </p:nvSpPr>
        <p:spPr>
          <a:xfrm>
            <a:off x="6083264" y="3886200"/>
            <a:ext cx="1156086"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mốc</a:t>
            </a:r>
            <a:endParaRPr lang="en-US" dirty="0">
              <a:latin typeface="Times New Roman" pitchFamily="18" charset="0"/>
              <a:cs typeface="Times New Roman" pitchFamily="18"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466" t="21094" r="7103" b="14251"/>
          <a:stretch/>
        </p:blipFill>
        <p:spPr>
          <a:xfrm>
            <a:off x="400155" y="4331732"/>
            <a:ext cx="1962045" cy="19166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570" y="4394077"/>
            <a:ext cx="1885950" cy="1688068"/>
          </a:xfrm>
          <a:prstGeom prst="rect">
            <a:avLst/>
          </a:prstGeom>
        </p:spPr>
      </p:pic>
      <p:pic>
        <p:nvPicPr>
          <p:cNvPr id="11" name="image4.jpeg"/>
          <p:cNvPicPr/>
          <p:nvPr/>
        </p:nvPicPr>
        <p:blipFill>
          <a:blip r:embed="rId6" cstate="print"/>
          <a:stretch>
            <a:fillRect/>
          </a:stretch>
        </p:blipFill>
        <p:spPr>
          <a:xfrm>
            <a:off x="5680074" y="2123208"/>
            <a:ext cx="2625725" cy="1839192"/>
          </a:xfrm>
          <a:prstGeom prst="rect">
            <a:avLst/>
          </a:prstGeom>
        </p:spPr>
      </p:pic>
      <p:sp>
        <p:nvSpPr>
          <p:cNvPr id="12" name="Rectangle 11"/>
          <p:cNvSpPr/>
          <p:nvPr/>
        </p:nvSpPr>
        <p:spPr>
          <a:xfrm>
            <a:off x="3067050" y="6128266"/>
            <a:ext cx="1161280" cy="369332"/>
          </a:xfrm>
          <a:prstGeom prst="rect">
            <a:avLst/>
          </a:prstGeom>
        </p:spPr>
        <p:txBody>
          <a:bodyPr wrap="none">
            <a:spAutoFit/>
          </a:bodyPr>
          <a:lstStyle/>
          <a:p>
            <a:r>
              <a:rPr lang="vi-VN" b="1" dirty="0">
                <a:latin typeface="+mj-lt"/>
              </a:rPr>
              <a:t>Nấm </a:t>
            </a:r>
            <a:r>
              <a:rPr lang="en-US" b="1" dirty="0" err="1">
                <a:latin typeface="+mj-lt"/>
              </a:rPr>
              <a:t>rơm</a:t>
            </a:r>
            <a:endParaRPr lang="en-US" dirty="0">
              <a:latin typeface="+mj-lt"/>
            </a:endParaRPr>
          </a:p>
        </p:txBody>
      </p:sp>
      <p:sp>
        <p:nvSpPr>
          <p:cNvPr id="13" name="Rectangle 12"/>
          <p:cNvSpPr/>
          <p:nvPr/>
        </p:nvSpPr>
        <p:spPr>
          <a:xfrm>
            <a:off x="5200136" y="6158162"/>
            <a:ext cx="145424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linh</a:t>
            </a:r>
            <a:r>
              <a:rPr lang="en-US" b="1" dirty="0">
                <a:latin typeface="Times New Roman" pitchFamily="18" charset="0"/>
                <a:cs typeface="Times New Roman" pitchFamily="18" charset="0"/>
              </a:rPr>
              <a:t> chi</a:t>
            </a:r>
            <a:endParaRPr lang="en-US" dirty="0">
              <a:latin typeface="Times New Roman" pitchFamily="18" charset="0"/>
              <a:cs typeface="Times New Roman" pitchFamily="18" charset="0"/>
            </a:endParaRPr>
          </a:p>
        </p:txBody>
      </p:sp>
      <p:sp>
        <p:nvSpPr>
          <p:cNvPr id="14" name="Rectangle 13"/>
          <p:cNvSpPr/>
          <p:nvPr/>
        </p:nvSpPr>
        <p:spPr>
          <a:xfrm>
            <a:off x="365519" y="6105297"/>
            <a:ext cx="1955985" cy="369332"/>
          </a:xfrm>
          <a:prstGeom prst="rect">
            <a:avLst/>
          </a:prstGeom>
        </p:spPr>
        <p:txBody>
          <a:bodyPr wrap="none">
            <a:spAutoFit/>
          </a:bodyPr>
          <a:lstStyle/>
          <a:p>
            <a:r>
              <a:rPr lang="vi-VN" b="1" dirty="0">
                <a:latin typeface="+mj-lt"/>
              </a:rPr>
              <a:t>Nấm </a:t>
            </a:r>
            <a:r>
              <a:rPr lang="en-US" b="1" dirty="0" err="1">
                <a:latin typeface="Times New Roman" pitchFamily="18" charset="0"/>
                <a:cs typeface="Times New Roman" pitchFamily="18" charset="0"/>
              </a:rPr>
              <a:t>bào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sò</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8891" y="4518584"/>
            <a:ext cx="1932710" cy="1586713"/>
          </a:xfrm>
          <a:prstGeom prst="rect">
            <a:avLst/>
          </a:prstGeom>
        </p:spPr>
      </p:pic>
      <p:sp>
        <p:nvSpPr>
          <p:cNvPr id="16" name="Rectangle 15"/>
          <p:cNvSpPr/>
          <p:nvPr/>
        </p:nvSpPr>
        <p:spPr>
          <a:xfrm>
            <a:off x="7058891" y="6164905"/>
            <a:ext cx="1871025" cy="646331"/>
          </a:xfrm>
          <a:prstGeom prst="rect">
            <a:avLst/>
          </a:prstGeom>
        </p:spPr>
        <p:txBody>
          <a:bodyPr wrap="none">
            <a:spAutoFit/>
          </a:bodyPr>
          <a:lstStyle/>
          <a:p>
            <a:pPr algn="ct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đông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trùng</a:t>
            </a:r>
            <a:r>
              <a:rPr lang="en-US" b="1" dirty="0">
                <a:latin typeface="Times New Roman" pitchFamily="18" charset="0"/>
                <a:cs typeface="Times New Roman" pitchFamily="18" charset="0"/>
              </a:rPr>
              <a:t> </a:t>
            </a:r>
          </a:p>
          <a:p>
            <a:pPr algn="ctr"/>
            <a:r>
              <a:rPr lang="en-US" b="1" dirty="0" err="1">
                <a:latin typeface="Times New Roman" pitchFamily="18" charset="0"/>
                <a:cs typeface="Times New Roman" pitchFamily="18" charset="0"/>
              </a:rPr>
              <a:t>hạ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931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16" y="228600"/>
            <a:ext cx="8763000" cy="5410200"/>
          </a:xfrm>
        </p:spPr>
        <p:txBody>
          <a:bodyPr/>
          <a:lstStyle/>
          <a:p>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endParaRPr lang="en-US" sz="2800" b="1" dirty="0">
              <a:latin typeface="Times New Roman" pitchFamily="18" charset="0"/>
              <a:cs typeface="Times New Roman" pitchFamily="18" charset="0"/>
            </a:endParaRPr>
          </a:p>
          <a:p>
            <a:r>
              <a:rPr lang="en-US" sz="2800" b="1" dirty="0" err="1">
                <a:latin typeface="Times New Roman" pitchFamily="18" charset="0"/>
                <a:cs typeface="Times New Roman" pitchFamily="18" charset="0"/>
              </a:rPr>
              <a:t>Kích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thước</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có thể quan sát bằng mắt thường hoặc quan sát bằng kính hiển vi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nấm</a:t>
            </a:r>
            <a:r>
              <a:rPr lang="en-US" sz="2800" b="1" dirty="0">
                <a:latin typeface="Times New Roman" pitchFamily="18" charset="0"/>
                <a:cs typeface="Times New Roman" pitchFamily="18" charset="0"/>
              </a:rPr>
              <a:t> men)</a:t>
            </a:r>
          </a:p>
          <a:p>
            <a:endParaRPr lang="en-US" sz="2800" b="1" dirty="0">
              <a:latin typeface="Times New Roman" pitchFamily="18" charset="0"/>
              <a:ea typeface="Times New Roman"/>
              <a:cs typeface="Times New Roman" pitchFamily="18" charset="0"/>
            </a:endParaRPr>
          </a:p>
          <a:p>
            <a:endParaRPr lang="en-US" sz="2800" b="1" dirty="0">
              <a:solidFill>
                <a:srgbClr val="FF0000"/>
              </a:solidFill>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a:p>
            <a:pPr marL="0" indent="0">
              <a:buNone/>
            </a:pP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123208"/>
            <a:ext cx="4724400" cy="191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5.jpeg" descr="A picture containing fungus, tree  Description automatically generated"/>
          <p:cNvPicPr/>
          <p:nvPr/>
        </p:nvPicPr>
        <p:blipFill>
          <a:blip r:embed="rId3" cstate="print"/>
          <a:stretch>
            <a:fillRect/>
          </a:stretch>
        </p:blipFill>
        <p:spPr>
          <a:xfrm>
            <a:off x="4860095" y="4532439"/>
            <a:ext cx="2132841" cy="1611868"/>
          </a:xfrm>
          <a:prstGeom prst="rect">
            <a:avLst/>
          </a:prstGeom>
        </p:spPr>
      </p:pic>
      <p:sp>
        <p:nvSpPr>
          <p:cNvPr id="4" name="Rectangle 3"/>
          <p:cNvSpPr/>
          <p:nvPr/>
        </p:nvSpPr>
        <p:spPr>
          <a:xfrm>
            <a:off x="928255" y="3962400"/>
            <a:ext cx="1813317" cy="369332"/>
          </a:xfrm>
          <a:prstGeom prst="rect">
            <a:avLst/>
          </a:prstGeom>
        </p:spPr>
        <p:txBody>
          <a:bodyPr wrap="none">
            <a:spAutoFit/>
          </a:bodyPr>
          <a:lstStyle/>
          <a:p>
            <a:r>
              <a:rPr lang="vi-VN" b="1" dirty="0"/>
              <a:t>Nấm kim châm</a:t>
            </a:r>
            <a:endParaRPr lang="vi-VN" dirty="0"/>
          </a:p>
        </p:txBody>
      </p:sp>
      <p:sp>
        <p:nvSpPr>
          <p:cNvPr id="6" name="Rectangle 5"/>
          <p:cNvSpPr/>
          <p:nvPr/>
        </p:nvSpPr>
        <p:spPr>
          <a:xfrm>
            <a:off x="3581400" y="3962400"/>
            <a:ext cx="1140056" cy="369332"/>
          </a:xfrm>
          <a:prstGeom prst="rect">
            <a:avLst/>
          </a:prstGeom>
        </p:spPr>
        <p:txBody>
          <a:bodyPr wrap="none">
            <a:spAutoFit/>
          </a:bodyPr>
          <a:lstStyle/>
          <a:p>
            <a:r>
              <a:rPr lang="vi-VN" b="1" dirty="0">
                <a:latin typeface="Times New Roman" pitchFamily="18" charset="0"/>
                <a:cs typeface="Times New Roman" pitchFamily="18" charset="0"/>
              </a:rPr>
              <a:t>Nấm men</a:t>
            </a:r>
            <a:endParaRPr lang="en-US" dirty="0">
              <a:latin typeface="Times New Roman" pitchFamily="18" charset="0"/>
              <a:cs typeface="Times New Roman" pitchFamily="18" charset="0"/>
            </a:endParaRPr>
          </a:p>
        </p:txBody>
      </p:sp>
      <p:sp>
        <p:nvSpPr>
          <p:cNvPr id="7" name="Rectangle 6"/>
          <p:cNvSpPr/>
          <p:nvPr/>
        </p:nvSpPr>
        <p:spPr>
          <a:xfrm>
            <a:off x="6083264" y="3886200"/>
            <a:ext cx="1156086"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mốc</a:t>
            </a:r>
            <a:endParaRPr lang="en-US" dirty="0">
              <a:latin typeface="Times New Roman" pitchFamily="18" charset="0"/>
              <a:cs typeface="Times New Roman" pitchFamily="18"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466" t="21094" r="7103" b="14251"/>
          <a:stretch/>
        </p:blipFill>
        <p:spPr>
          <a:xfrm>
            <a:off x="400155" y="4331732"/>
            <a:ext cx="1962045" cy="19166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570" y="4394077"/>
            <a:ext cx="1885950" cy="1688068"/>
          </a:xfrm>
          <a:prstGeom prst="rect">
            <a:avLst/>
          </a:prstGeom>
        </p:spPr>
      </p:pic>
      <p:pic>
        <p:nvPicPr>
          <p:cNvPr id="11" name="image4.jpeg"/>
          <p:cNvPicPr/>
          <p:nvPr/>
        </p:nvPicPr>
        <p:blipFill>
          <a:blip r:embed="rId6" cstate="print"/>
          <a:stretch>
            <a:fillRect/>
          </a:stretch>
        </p:blipFill>
        <p:spPr>
          <a:xfrm>
            <a:off x="5680074" y="2123208"/>
            <a:ext cx="2625725" cy="1839192"/>
          </a:xfrm>
          <a:prstGeom prst="rect">
            <a:avLst/>
          </a:prstGeom>
        </p:spPr>
      </p:pic>
      <p:sp>
        <p:nvSpPr>
          <p:cNvPr id="12" name="Rectangle 11"/>
          <p:cNvSpPr/>
          <p:nvPr/>
        </p:nvSpPr>
        <p:spPr>
          <a:xfrm>
            <a:off x="3067050" y="6128266"/>
            <a:ext cx="1161280" cy="369332"/>
          </a:xfrm>
          <a:prstGeom prst="rect">
            <a:avLst/>
          </a:prstGeom>
        </p:spPr>
        <p:txBody>
          <a:bodyPr wrap="none">
            <a:spAutoFit/>
          </a:bodyPr>
          <a:lstStyle/>
          <a:p>
            <a:r>
              <a:rPr lang="vi-VN" b="1" dirty="0">
                <a:latin typeface="+mj-lt"/>
              </a:rPr>
              <a:t>Nấm </a:t>
            </a:r>
            <a:r>
              <a:rPr lang="en-US" b="1" dirty="0" err="1">
                <a:latin typeface="+mj-lt"/>
              </a:rPr>
              <a:t>rơm</a:t>
            </a:r>
            <a:endParaRPr lang="en-US" dirty="0">
              <a:latin typeface="+mj-lt"/>
            </a:endParaRPr>
          </a:p>
        </p:txBody>
      </p:sp>
      <p:sp>
        <p:nvSpPr>
          <p:cNvPr id="13" name="Rectangle 12"/>
          <p:cNvSpPr/>
          <p:nvPr/>
        </p:nvSpPr>
        <p:spPr>
          <a:xfrm>
            <a:off x="5200136" y="6158162"/>
            <a:ext cx="145424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linh</a:t>
            </a:r>
            <a:r>
              <a:rPr lang="en-US" b="1" dirty="0">
                <a:latin typeface="Times New Roman" pitchFamily="18" charset="0"/>
                <a:cs typeface="Times New Roman" pitchFamily="18" charset="0"/>
              </a:rPr>
              <a:t> chi</a:t>
            </a:r>
            <a:endParaRPr lang="en-US" dirty="0">
              <a:latin typeface="Times New Roman" pitchFamily="18" charset="0"/>
              <a:cs typeface="Times New Roman" pitchFamily="18" charset="0"/>
            </a:endParaRPr>
          </a:p>
        </p:txBody>
      </p:sp>
      <p:sp>
        <p:nvSpPr>
          <p:cNvPr id="14" name="Rectangle 13"/>
          <p:cNvSpPr/>
          <p:nvPr/>
        </p:nvSpPr>
        <p:spPr>
          <a:xfrm>
            <a:off x="365519" y="6105297"/>
            <a:ext cx="1955985" cy="369332"/>
          </a:xfrm>
          <a:prstGeom prst="rect">
            <a:avLst/>
          </a:prstGeom>
        </p:spPr>
        <p:txBody>
          <a:bodyPr wrap="none">
            <a:spAutoFit/>
          </a:bodyPr>
          <a:lstStyle/>
          <a:p>
            <a:r>
              <a:rPr lang="vi-VN" b="1" dirty="0">
                <a:latin typeface="+mj-lt"/>
              </a:rPr>
              <a:t>Nấm </a:t>
            </a:r>
            <a:r>
              <a:rPr lang="en-US" b="1" dirty="0" err="1">
                <a:latin typeface="Times New Roman" pitchFamily="18" charset="0"/>
                <a:cs typeface="Times New Roman" pitchFamily="18" charset="0"/>
              </a:rPr>
              <a:t>bào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sò</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8891" y="4518584"/>
            <a:ext cx="1932710" cy="1586713"/>
          </a:xfrm>
          <a:prstGeom prst="rect">
            <a:avLst/>
          </a:prstGeom>
        </p:spPr>
      </p:pic>
      <p:sp>
        <p:nvSpPr>
          <p:cNvPr id="16" name="Rectangle 15"/>
          <p:cNvSpPr/>
          <p:nvPr/>
        </p:nvSpPr>
        <p:spPr>
          <a:xfrm>
            <a:off x="7058891" y="6164905"/>
            <a:ext cx="1871025" cy="646331"/>
          </a:xfrm>
          <a:prstGeom prst="rect">
            <a:avLst/>
          </a:prstGeom>
        </p:spPr>
        <p:txBody>
          <a:bodyPr wrap="none">
            <a:spAutoFit/>
          </a:bodyPr>
          <a:lstStyle/>
          <a:p>
            <a:pPr algn="ctr"/>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đông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trùng</a:t>
            </a:r>
            <a:r>
              <a:rPr lang="en-US" b="1" dirty="0">
                <a:latin typeface="Times New Roman" pitchFamily="18" charset="0"/>
                <a:cs typeface="Times New Roman" pitchFamily="18" charset="0"/>
              </a:rPr>
              <a:t> </a:t>
            </a:r>
          </a:p>
          <a:p>
            <a:pPr algn="ctr"/>
            <a:r>
              <a:rPr lang="en-US" b="1" dirty="0" err="1">
                <a:latin typeface="Times New Roman" pitchFamily="18" charset="0"/>
                <a:cs typeface="Times New Roman" pitchFamily="18" charset="0"/>
              </a:rPr>
              <a:t>hạ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63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accent1"/>
                </a:solidFill>
                <a:latin typeface="Times New Roman" pitchFamily="18" charset="0"/>
                <a:cs typeface="Times New Roman" pitchFamily="18" charset="0"/>
              </a:rPr>
              <a:t>THẢO LUẬN NHÓM</a:t>
            </a: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Q</a:t>
            </a:r>
            <a:r>
              <a:rPr lang="vi-VN" sz="2800" b="1" dirty="0">
                <a:solidFill>
                  <a:srgbClr val="FF0000"/>
                </a:solidFill>
                <a:latin typeface="Times New Roman" pitchFamily="18" charset="0"/>
                <a:cs typeface="Times New Roman" pitchFamily="18" charset="0"/>
              </a:rPr>
              <a:t>uan sát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vi-VN" sz="2800" b="1" dirty="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tin </a:t>
            </a:r>
            <a:r>
              <a:rPr lang="en-US" sz="2800" b="1" dirty="0" err="1">
                <a:solidFill>
                  <a:srgbClr val="FF0000"/>
                </a:solidFill>
                <a:latin typeface="Times New Roman" pitchFamily="18" charset="0"/>
                <a:cs typeface="Times New Roman" pitchFamily="18" charset="0"/>
              </a:rPr>
              <a:t>sách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khoa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a:t>
            </a:r>
            <a:endParaRPr lang="vi-V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4773187"/>
              </p:ext>
            </p:extLst>
          </p:nvPr>
        </p:nvGraphicFramePr>
        <p:xfrm>
          <a:off x="457200" y="1981200"/>
          <a:ext cx="8229600" cy="2529840"/>
        </p:xfrm>
        <a:graphic>
          <a:graphicData uri="http://schemas.openxmlformats.org/drawingml/2006/table">
            <a:tbl>
              <a:tblPr firstRow="1" bandRow="1">
                <a:tableStyleId>{BDBED569-4797-4DF1-A0F4-6AAB3CD982D8}</a:tableStyleId>
              </a:tblPr>
              <a:tblGrid>
                <a:gridCol w="2971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94640">
                <a:tc>
                  <a:txBody>
                    <a:bodyPr/>
                    <a:lstStyle/>
                    <a:p>
                      <a:pPr marL="2540" algn="l">
                        <a:spcAft>
                          <a:spcPts val="0"/>
                        </a:spcAft>
                      </a:pPr>
                      <a:r>
                        <a:rPr lang="vi-VN" sz="2000" b="1" dirty="0">
                          <a:solidFill>
                            <a:srgbClr val="FF0000"/>
                          </a:solidFill>
                          <a:effectLst/>
                          <a:latin typeface="Times New Roman" pitchFamily="18" charset="0"/>
                          <a:cs typeface="Times New Roman" pitchFamily="18" charset="0"/>
                        </a:rPr>
                        <a:t>Cấu tạo tế bào</a:t>
                      </a:r>
                      <a:endParaRPr lang="en-US" sz="2000" b="1" dirty="0">
                        <a:solidFill>
                          <a:srgbClr val="FF0000"/>
                        </a:solidFill>
                        <a:effectLst/>
                        <a:latin typeface="Times New Roman" pitchFamily="18" charset="0"/>
                        <a:ea typeface="Times New Roman"/>
                        <a:cs typeface="Times New Roman" pitchFamily="18" charset="0"/>
                      </a:endParaRPr>
                    </a:p>
                  </a:txBody>
                  <a:tcPr marL="0" marR="0" marT="0" marB="0"/>
                </a:tc>
                <a:tc>
                  <a:txBody>
                    <a:bodyPr/>
                    <a:lstStyle/>
                    <a:p>
                      <a:pPr marL="67945">
                        <a:spcAft>
                          <a:spcPts val="0"/>
                        </a:spcAft>
                      </a:pPr>
                      <a:r>
                        <a:rPr lang="vi-VN" sz="1400" dirty="0">
                          <a:effectLst/>
                        </a:rPr>
                        <a:t> </a:t>
                      </a:r>
                      <a:endParaRPr lang="en-US" sz="1100" dirty="0">
                        <a:effectLst/>
                        <a:latin typeface="Times New Roman"/>
                        <a:ea typeface="Times New Roman"/>
                        <a:cs typeface="Times New Roman"/>
                      </a:endParaRPr>
                    </a:p>
                  </a:txBody>
                  <a:tcPr marL="0" marR="0" marT="0" marB="0"/>
                </a:tc>
                <a:extLst>
                  <a:ext uri="{0D108BD9-81ED-4DB2-BD59-A6C34878D82A}">
                    <a16:rowId xmlns:a16="http://schemas.microsoft.com/office/drawing/2014/main" val="10000"/>
                  </a:ext>
                </a:extLst>
              </a:tr>
              <a:tr h="370840">
                <a:tc>
                  <a:txBody>
                    <a:bodyPr/>
                    <a:lstStyle/>
                    <a:p>
                      <a:pPr marL="2540">
                        <a:spcAft>
                          <a:spcPts val="0"/>
                        </a:spcAft>
                      </a:pPr>
                      <a:r>
                        <a:rPr lang="vi-VN" sz="2000" b="1" dirty="0">
                          <a:solidFill>
                            <a:srgbClr val="FF0000"/>
                          </a:solidFill>
                          <a:effectLst/>
                          <a:latin typeface="Times New Roman" pitchFamily="18" charset="0"/>
                          <a:cs typeface="Times New Roman" pitchFamily="18" charset="0"/>
                        </a:rPr>
                        <a:t>Dinh dưỡng</a:t>
                      </a:r>
                      <a:endParaRPr lang="en-US" sz="2000" b="1" dirty="0">
                        <a:solidFill>
                          <a:srgbClr val="FF0000"/>
                        </a:solidFill>
                        <a:effectLst/>
                        <a:latin typeface="Times New Roman" pitchFamily="18" charset="0"/>
                        <a:ea typeface="Times New Roman"/>
                        <a:cs typeface="Times New Roman" pitchFamily="18" charset="0"/>
                      </a:endParaRPr>
                    </a:p>
                  </a:txBody>
                  <a:tcPr marL="0" marR="0" marT="0" marB="0"/>
                </a:tc>
                <a:tc>
                  <a:txBody>
                    <a:bodyPr/>
                    <a:lstStyle/>
                    <a:p>
                      <a:pPr marL="67945">
                        <a:spcAft>
                          <a:spcPts val="0"/>
                        </a:spcAft>
                      </a:pPr>
                      <a:r>
                        <a:rPr lang="vi-VN" sz="1400" dirty="0">
                          <a:effectLst/>
                        </a:rPr>
                        <a:t> </a:t>
                      </a:r>
                      <a:endParaRPr lang="en-US" sz="1100" dirty="0">
                        <a:effectLst/>
                        <a:latin typeface="Times New Roman"/>
                        <a:ea typeface="Times New Roman"/>
                        <a:cs typeface="Times New Roman"/>
                      </a:endParaRPr>
                    </a:p>
                  </a:txBody>
                  <a:tcPr marL="0" marR="0" marT="0" marB="0"/>
                </a:tc>
                <a:extLst>
                  <a:ext uri="{0D108BD9-81ED-4DB2-BD59-A6C34878D82A}">
                    <a16:rowId xmlns:a16="http://schemas.microsoft.com/office/drawing/2014/main" val="10001"/>
                  </a:ext>
                </a:extLst>
              </a:tr>
              <a:tr h="370840">
                <a:tc>
                  <a:txBody>
                    <a:bodyPr/>
                    <a:lstStyle/>
                    <a:p>
                      <a:pPr marL="2540">
                        <a:spcAft>
                          <a:spcPts val="0"/>
                        </a:spcAft>
                      </a:pPr>
                      <a:r>
                        <a:rPr lang="vi-VN" sz="2000" b="1" dirty="0">
                          <a:solidFill>
                            <a:srgbClr val="FF0000"/>
                          </a:solidFill>
                          <a:effectLst/>
                          <a:latin typeface="Times New Roman" pitchFamily="18" charset="0"/>
                          <a:cs typeface="Times New Roman" pitchFamily="18" charset="0"/>
                        </a:rPr>
                        <a:t>Hình dạng – kích thước</a:t>
                      </a:r>
                      <a:endParaRPr lang="en-US" sz="2000" b="1" dirty="0">
                        <a:solidFill>
                          <a:srgbClr val="FF0000"/>
                        </a:solidFill>
                        <a:effectLst/>
                        <a:latin typeface="Times New Roman" pitchFamily="18" charset="0"/>
                        <a:ea typeface="Times New Roman"/>
                        <a:cs typeface="Times New Roman" pitchFamily="18" charset="0"/>
                      </a:endParaRPr>
                    </a:p>
                  </a:txBody>
                  <a:tcPr marL="0" marR="0" marT="0" marB="0"/>
                </a:tc>
                <a:tc>
                  <a:txBody>
                    <a:bodyPr/>
                    <a:lstStyle/>
                    <a:p>
                      <a:pPr marL="67945">
                        <a:spcAft>
                          <a:spcPts val="0"/>
                        </a:spcAft>
                      </a:pPr>
                      <a:r>
                        <a:rPr lang="vi-VN" sz="1400" dirty="0">
                          <a:effectLst/>
                        </a:rPr>
                        <a:t> </a:t>
                      </a:r>
                      <a:endParaRPr lang="en-US" sz="1100" dirty="0">
                        <a:effectLst/>
                        <a:latin typeface="Times New Roman"/>
                        <a:ea typeface="Times New Roman"/>
                        <a:cs typeface="Times New Roman"/>
                      </a:endParaRPr>
                    </a:p>
                  </a:txBody>
                  <a:tcPr marL="0" marR="0" marT="0" marB="0"/>
                </a:tc>
                <a:extLst>
                  <a:ext uri="{0D108BD9-81ED-4DB2-BD59-A6C34878D82A}">
                    <a16:rowId xmlns:a16="http://schemas.microsoft.com/office/drawing/2014/main" val="10002"/>
                  </a:ext>
                </a:extLst>
              </a:tr>
              <a:tr h="370840">
                <a:tc>
                  <a:txBody>
                    <a:bodyPr/>
                    <a:lstStyle/>
                    <a:p>
                      <a:pPr marL="2540">
                        <a:spcAft>
                          <a:spcPts val="0"/>
                        </a:spcAft>
                      </a:pPr>
                      <a:r>
                        <a:rPr lang="vi-VN" sz="2000" b="1" dirty="0">
                          <a:solidFill>
                            <a:srgbClr val="FF0000"/>
                          </a:solidFill>
                          <a:effectLst/>
                          <a:latin typeface="Times New Roman" pitchFamily="18" charset="0"/>
                          <a:cs typeface="Times New Roman" pitchFamily="18" charset="0"/>
                        </a:rPr>
                        <a:t>Môi trường sống</a:t>
                      </a:r>
                      <a:endParaRPr lang="en-US" sz="2000" b="1" dirty="0">
                        <a:solidFill>
                          <a:srgbClr val="FF0000"/>
                        </a:solidFill>
                        <a:effectLst/>
                        <a:latin typeface="Times New Roman" pitchFamily="18" charset="0"/>
                        <a:ea typeface="Times New Roman"/>
                        <a:cs typeface="Times New Roman" pitchFamily="18" charset="0"/>
                      </a:endParaRPr>
                    </a:p>
                  </a:txBody>
                  <a:tcPr marL="0" marR="0" marT="0" marB="0"/>
                </a:tc>
                <a:tc>
                  <a:txBody>
                    <a:bodyPr/>
                    <a:lstStyle/>
                    <a:p>
                      <a:endParaRPr lang="vi-VN" dirty="0"/>
                    </a:p>
                  </a:txBody>
                  <a:tcPr/>
                </a:tc>
                <a:extLst>
                  <a:ext uri="{0D108BD9-81ED-4DB2-BD59-A6C34878D82A}">
                    <a16:rowId xmlns:a16="http://schemas.microsoft.com/office/drawing/2014/main" val="10003"/>
                  </a:ext>
                </a:extLst>
              </a:tr>
              <a:tr h="370840">
                <a:tc rowSpan="3">
                  <a:txBody>
                    <a:bodyPr/>
                    <a:lstStyle/>
                    <a:p>
                      <a:pPr marL="2540">
                        <a:spcAft>
                          <a:spcPts val="0"/>
                        </a:spcAft>
                      </a:pPr>
                      <a:r>
                        <a:rPr lang="vi-VN" sz="2000" b="1" dirty="0">
                          <a:solidFill>
                            <a:srgbClr val="FF0000"/>
                          </a:solidFill>
                          <a:effectLst/>
                          <a:latin typeface="Times New Roman" pitchFamily="18" charset="0"/>
                          <a:cs typeface="Times New Roman" pitchFamily="18" charset="0"/>
                        </a:rPr>
                        <a:t>Phân loại (dựa vào cấu tạo của cơ quan tạo bào tử)</a:t>
                      </a:r>
                      <a:endParaRPr lang="en-US" sz="2000" b="1" dirty="0">
                        <a:solidFill>
                          <a:srgbClr val="FF0000"/>
                        </a:solidFill>
                        <a:effectLst/>
                        <a:latin typeface="Times New Roman" pitchFamily="18" charset="0"/>
                        <a:ea typeface="Times New Roman"/>
                        <a:cs typeface="Times New Roman" pitchFamily="18" charset="0"/>
                      </a:endParaRPr>
                    </a:p>
                  </a:txBody>
                  <a:tcPr marL="0" marR="0" marT="0" marB="0"/>
                </a:tc>
                <a:tc>
                  <a:txBody>
                    <a:bodyPr/>
                    <a:lstStyle/>
                    <a:p>
                      <a:endParaRPr lang="vi-VN" dirty="0"/>
                    </a:p>
                  </a:txBody>
                  <a:tcPr/>
                </a:tc>
                <a:extLst>
                  <a:ext uri="{0D108BD9-81ED-4DB2-BD59-A6C34878D82A}">
                    <a16:rowId xmlns:a16="http://schemas.microsoft.com/office/drawing/2014/main" val="10004"/>
                  </a:ext>
                </a:extLst>
              </a:tr>
              <a:tr h="370840">
                <a:tc vMerge="1">
                  <a:txBody>
                    <a:bodyPr/>
                    <a:lstStyle/>
                    <a:p>
                      <a:endParaRPr lang="vi-VN"/>
                    </a:p>
                  </a:txBody>
                  <a:tcPr/>
                </a:tc>
                <a:tc>
                  <a:txBody>
                    <a:bodyPr/>
                    <a:lstStyle/>
                    <a:p>
                      <a:endParaRPr lang="vi-VN" dirty="0"/>
                    </a:p>
                  </a:txBody>
                  <a:tcPr/>
                </a:tc>
                <a:extLst>
                  <a:ext uri="{0D108BD9-81ED-4DB2-BD59-A6C34878D82A}">
                    <a16:rowId xmlns:a16="http://schemas.microsoft.com/office/drawing/2014/main" val="10005"/>
                  </a:ext>
                </a:extLst>
              </a:tr>
              <a:tr h="370840">
                <a:tc vMerge="1">
                  <a:txBody>
                    <a:bodyPr/>
                    <a:lstStyle/>
                    <a:p>
                      <a:endParaRPr lang="vi-VN"/>
                    </a:p>
                  </a:txBody>
                  <a:tcPr/>
                </a:tc>
                <a:tc>
                  <a:txBody>
                    <a:bodyPr/>
                    <a:lstStyle/>
                    <a:p>
                      <a:endParaRPr lang="vi-VN"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6459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0063204"/>
              </p:ext>
            </p:extLst>
          </p:nvPr>
        </p:nvGraphicFramePr>
        <p:xfrm>
          <a:off x="228600" y="990600"/>
          <a:ext cx="8763000" cy="5196713"/>
        </p:xfrm>
        <a:graphic>
          <a:graphicData uri="http://schemas.openxmlformats.org/drawingml/2006/table">
            <a:tbl>
              <a:tblPr firstRow="1" firstCol="1" bandRow="1">
                <a:tableStyleId>{BDBED569-4797-4DF1-A0F4-6AAB3CD982D8}</a:tableStyleId>
              </a:tblPr>
              <a:tblGrid>
                <a:gridCol w="2895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20675">
                <a:tc>
                  <a:txBody>
                    <a:bodyPr/>
                    <a:lstStyle/>
                    <a:p>
                      <a:pPr marL="2540" algn="l">
                        <a:spcAft>
                          <a:spcPts val="0"/>
                        </a:spcAft>
                      </a:pPr>
                      <a:r>
                        <a:rPr lang="vi-VN" sz="2200" dirty="0">
                          <a:solidFill>
                            <a:srgbClr val="FF0000"/>
                          </a:solidFill>
                          <a:effectLst/>
                          <a:latin typeface="+mj-lt"/>
                        </a:rPr>
                        <a:t>Cấu tạo tế bào</a:t>
                      </a:r>
                      <a:endParaRPr lang="en-US" sz="2200" dirty="0">
                        <a:solidFill>
                          <a:srgbClr val="FF0000"/>
                        </a:solidFill>
                        <a:effectLst/>
                        <a:latin typeface="+mj-lt"/>
                        <a:ea typeface="Times New Roman"/>
                        <a:cs typeface="Times New Roman"/>
                      </a:endParaRPr>
                    </a:p>
                  </a:txBody>
                  <a:tcPr marL="0" marR="0" marT="0" marB="0"/>
                </a:tc>
                <a:tc>
                  <a:txBody>
                    <a:bodyPr/>
                    <a:lstStyle/>
                    <a:p>
                      <a:pPr marL="447675" marR="143510" algn="just">
                        <a:spcAft>
                          <a:spcPts val="0"/>
                        </a:spcAft>
                      </a:pPr>
                      <a:r>
                        <a:rPr lang="vi-VN" sz="2200" dirty="0">
                          <a:effectLst/>
                          <a:latin typeface="+mj-lt"/>
                        </a:rPr>
                        <a:t>Sinh vật nhân thực, đơn bào hoặc đa bào</a:t>
                      </a:r>
                      <a:endParaRPr lang="en-US" sz="2200" dirty="0">
                        <a:solidFill>
                          <a:schemeClr val="tx1"/>
                        </a:solidFill>
                        <a:effectLst/>
                        <a:latin typeface="+mj-lt"/>
                        <a:ea typeface="Times New Roman"/>
                        <a:cs typeface="Times New Roman"/>
                      </a:endParaRPr>
                    </a:p>
                  </a:txBody>
                  <a:tcPr marL="0" marR="0" marT="0" marB="0"/>
                </a:tc>
                <a:extLst>
                  <a:ext uri="{0D108BD9-81ED-4DB2-BD59-A6C34878D82A}">
                    <a16:rowId xmlns:a16="http://schemas.microsoft.com/office/drawing/2014/main" val="10000"/>
                  </a:ext>
                </a:extLst>
              </a:tr>
              <a:tr h="322580">
                <a:tc>
                  <a:txBody>
                    <a:bodyPr/>
                    <a:lstStyle/>
                    <a:p>
                      <a:pPr marL="2540" algn="l">
                        <a:spcAft>
                          <a:spcPts val="0"/>
                        </a:spcAft>
                      </a:pPr>
                      <a:r>
                        <a:rPr lang="vi-VN" sz="2200" dirty="0">
                          <a:solidFill>
                            <a:srgbClr val="FF0000"/>
                          </a:solidFill>
                          <a:effectLst/>
                          <a:latin typeface="+mj-lt"/>
                        </a:rPr>
                        <a:t>Dinh dưỡng</a:t>
                      </a:r>
                      <a:endParaRPr lang="en-US" sz="2200" b="1" dirty="0">
                        <a:solidFill>
                          <a:srgbClr val="FF0000"/>
                        </a:solidFill>
                        <a:effectLst/>
                        <a:latin typeface="+mj-lt"/>
                        <a:ea typeface="Times New Roman"/>
                        <a:cs typeface="Times New Roman"/>
                      </a:endParaRPr>
                    </a:p>
                  </a:txBody>
                  <a:tcPr marL="0" marR="0" marT="0" marB="0"/>
                </a:tc>
                <a:tc>
                  <a:txBody>
                    <a:bodyPr/>
                    <a:lstStyle/>
                    <a:p>
                      <a:pPr marL="401955" algn="just">
                        <a:spcAft>
                          <a:spcPts val="0"/>
                        </a:spcAft>
                      </a:pPr>
                      <a:r>
                        <a:rPr lang="vi-VN" sz="2200" b="1" dirty="0">
                          <a:effectLst/>
                          <a:latin typeface="+mj-lt"/>
                        </a:rPr>
                        <a:t>Dị dưỡng</a:t>
                      </a:r>
                      <a:endParaRPr lang="en-US" sz="2200" b="1" dirty="0">
                        <a:effectLst/>
                        <a:latin typeface="+mj-lt"/>
                        <a:ea typeface="Times New Roman"/>
                        <a:cs typeface="Times New Roman"/>
                      </a:endParaRPr>
                    </a:p>
                  </a:txBody>
                  <a:tcPr marL="0" marR="0" marT="0" marB="0"/>
                </a:tc>
                <a:extLst>
                  <a:ext uri="{0D108BD9-81ED-4DB2-BD59-A6C34878D82A}">
                    <a16:rowId xmlns:a16="http://schemas.microsoft.com/office/drawing/2014/main" val="10001"/>
                  </a:ext>
                </a:extLst>
              </a:tr>
              <a:tr h="542290">
                <a:tc>
                  <a:txBody>
                    <a:bodyPr/>
                    <a:lstStyle/>
                    <a:p>
                      <a:pPr marL="2540" algn="l">
                        <a:spcAft>
                          <a:spcPts val="0"/>
                        </a:spcAft>
                      </a:pPr>
                      <a:r>
                        <a:rPr lang="vi-VN" sz="2200" dirty="0">
                          <a:solidFill>
                            <a:srgbClr val="FF0000"/>
                          </a:solidFill>
                          <a:effectLst/>
                          <a:latin typeface="+mj-lt"/>
                        </a:rPr>
                        <a:t>Hình dạng – kích thước</a:t>
                      </a:r>
                      <a:endParaRPr lang="en-US" sz="2200" b="1" dirty="0">
                        <a:solidFill>
                          <a:srgbClr val="FF0000"/>
                        </a:solidFill>
                        <a:effectLst/>
                        <a:latin typeface="+mj-lt"/>
                        <a:ea typeface="Times New Roman"/>
                        <a:cs typeface="Times New Roman"/>
                      </a:endParaRPr>
                    </a:p>
                  </a:txBody>
                  <a:tcPr marL="0" marR="0" marT="0" marB="0"/>
                </a:tc>
                <a:tc>
                  <a:txBody>
                    <a:bodyPr/>
                    <a:lstStyle/>
                    <a:p>
                      <a:pPr marL="2540" marR="93345" indent="399415" algn="just">
                        <a:lnSpc>
                          <a:spcPct val="107000"/>
                        </a:lnSpc>
                        <a:spcAft>
                          <a:spcPts val="0"/>
                        </a:spcAft>
                      </a:pPr>
                      <a:r>
                        <a:rPr lang="vi-VN" sz="2200" b="1" dirty="0">
                          <a:effectLst/>
                          <a:latin typeface="+mj-lt"/>
                        </a:rPr>
                        <a:t>Đa dạng, có thể quan sát bằng mắt thường hoặc quan sát bằng kính hiển vi</a:t>
                      </a:r>
                      <a:endParaRPr lang="en-US" sz="2200" b="1" dirty="0">
                        <a:effectLst/>
                        <a:latin typeface="+mj-lt"/>
                        <a:ea typeface="Times New Roman"/>
                        <a:cs typeface="Times New Roman"/>
                      </a:endParaRPr>
                    </a:p>
                  </a:txBody>
                  <a:tcPr marL="0" marR="0" marT="0" marB="0"/>
                </a:tc>
                <a:extLst>
                  <a:ext uri="{0D108BD9-81ED-4DB2-BD59-A6C34878D82A}">
                    <a16:rowId xmlns:a16="http://schemas.microsoft.com/office/drawing/2014/main" val="10002"/>
                  </a:ext>
                </a:extLst>
              </a:tr>
              <a:tr h="781050">
                <a:tc>
                  <a:txBody>
                    <a:bodyPr/>
                    <a:lstStyle/>
                    <a:p>
                      <a:pPr marL="2540" algn="l">
                        <a:spcAft>
                          <a:spcPts val="0"/>
                        </a:spcAft>
                      </a:pPr>
                      <a:r>
                        <a:rPr lang="vi-VN" sz="2200" dirty="0">
                          <a:solidFill>
                            <a:srgbClr val="FF0000"/>
                          </a:solidFill>
                          <a:effectLst/>
                          <a:latin typeface="+mj-lt"/>
                        </a:rPr>
                        <a:t>Môi trường sống</a:t>
                      </a:r>
                      <a:endParaRPr lang="en-US" sz="2200" b="1" dirty="0">
                        <a:solidFill>
                          <a:srgbClr val="FF0000"/>
                        </a:solidFill>
                        <a:effectLst/>
                        <a:latin typeface="+mj-lt"/>
                        <a:ea typeface="Times New Roman"/>
                        <a:cs typeface="Times New Roman"/>
                      </a:endParaRPr>
                    </a:p>
                  </a:txBody>
                  <a:tcPr marL="0" marR="0" marT="0" marB="0"/>
                </a:tc>
                <a:tc>
                  <a:txBody>
                    <a:bodyPr/>
                    <a:lstStyle/>
                    <a:p>
                      <a:pPr marL="2540" marR="87630" indent="399415" algn="just">
                        <a:lnSpc>
                          <a:spcPct val="107000"/>
                        </a:lnSpc>
                        <a:spcAft>
                          <a:spcPts val="0"/>
                        </a:spcAft>
                      </a:pPr>
                      <a:r>
                        <a:rPr lang="vi-VN" sz="2200" b="1" dirty="0">
                          <a:effectLst/>
                          <a:latin typeface="+mj-lt"/>
                        </a:rPr>
                        <a:t>Ở nhiều loại môi trường khác nhau, chủ yếu là nơi nóng ẩm, giàu dinh dưỡng, một số có thể sống ở điều kiện vô cùng khắc nghiệt.</a:t>
                      </a:r>
                      <a:endParaRPr lang="en-US" sz="2200" b="1" dirty="0">
                        <a:effectLst/>
                        <a:latin typeface="+mj-lt"/>
                        <a:ea typeface="Times New Roman"/>
                        <a:cs typeface="Times New Roman"/>
                      </a:endParaRPr>
                    </a:p>
                  </a:txBody>
                  <a:tcPr marL="0" marR="0" marT="0" marB="0"/>
                </a:tc>
                <a:extLst>
                  <a:ext uri="{0D108BD9-81ED-4DB2-BD59-A6C34878D82A}">
                    <a16:rowId xmlns:a16="http://schemas.microsoft.com/office/drawing/2014/main" val="10003"/>
                  </a:ext>
                </a:extLst>
              </a:tr>
              <a:tr h="543560">
                <a:tc rowSpan="3">
                  <a:txBody>
                    <a:bodyPr/>
                    <a:lstStyle/>
                    <a:p>
                      <a:pPr marL="1278255" marR="120650" indent="-1141730" algn="l">
                        <a:lnSpc>
                          <a:spcPct val="107000"/>
                        </a:lnSpc>
                        <a:spcAft>
                          <a:spcPts val="0"/>
                        </a:spcAft>
                      </a:pPr>
                      <a:r>
                        <a:rPr lang="vi-VN" sz="2200" dirty="0">
                          <a:solidFill>
                            <a:srgbClr val="FF0000"/>
                          </a:solidFill>
                          <a:effectLst/>
                          <a:latin typeface="+mj-lt"/>
                        </a:rPr>
                        <a:t>Phân loại (dựa vào cấu tạo của cơ quan bào tử)</a:t>
                      </a:r>
                      <a:endParaRPr lang="en-US" sz="2200" b="1" dirty="0">
                        <a:solidFill>
                          <a:srgbClr val="FF0000"/>
                        </a:solidFill>
                        <a:effectLst/>
                        <a:latin typeface="+mj-lt"/>
                        <a:ea typeface="Times New Roman"/>
                        <a:cs typeface="Times New Roman"/>
                      </a:endParaRPr>
                    </a:p>
                  </a:txBody>
                  <a:tcPr marL="0" marR="0" marT="0" marB="0"/>
                </a:tc>
                <a:tc>
                  <a:txBody>
                    <a:bodyPr/>
                    <a:lstStyle/>
                    <a:p>
                      <a:pPr marL="2540" marR="24130" indent="399415" algn="just">
                        <a:lnSpc>
                          <a:spcPct val="107000"/>
                        </a:lnSpc>
                        <a:spcAft>
                          <a:spcPts val="0"/>
                        </a:spcAft>
                      </a:pPr>
                      <a:r>
                        <a:rPr lang="vi-VN" sz="2200" b="1" dirty="0">
                          <a:effectLst/>
                          <a:latin typeface="+mj-lt"/>
                        </a:rPr>
                        <a:t>Nấm túi: sinh sản bằng bào tử túi. Vd: nấm mốc đen bánh mì, nấm men rượu...</a:t>
                      </a:r>
                      <a:endParaRPr lang="en-US" sz="2200" b="1" dirty="0">
                        <a:effectLst/>
                        <a:latin typeface="+mj-lt"/>
                        <a:ea typeface="Times New Roman"/>
                        <a:cs typeface="Times New Roman"/>
                      </a:endParaRPr>
                    </a:p>
                  </a:txBody>
                  <a:tcPr marL="0" marR="0" marT="0" marB="0"/>
                </a:tc>
                <a:extLst>
                  <a:ext uri="{0D108BD9-81ED-4DB2-BD59-A6C34878D82A}">
                    <a16:rowId xmlns:a16="http://schemas.microsoft.com/office/drawing/2014/main" val="10004"/>
                  </a:ext>
                </a:extLst>
              </a:tr>
              <a:tr h="541655">
                <a:tc vMerge="1">
                  <a:txBody>
                    <a:bodyPr/>
                    <a:lstStyle/>
                    <a:p>
                      <a:endParaRPr lang="vi-VN"/>
                    </a:p>
                  </a:txBody>
                  <a:tcPr/>
                </a:tc>
                <a:tc>
                  <a:txBody>
                    <a:bodyPr/>
                    <a:lstStyle/>
                    <a:p>
                      <a:pPr marL="2540" marR="93980" indent="443230" algn="just">
                        <a:lnSpc>
                          <a:spcPct val="107000"/>
                        </a:lnSpc>
                        <a:spcAft>
                          <a:spcPts val="0"/>
                        </a:spcAft>
                      </a:pPr>
                      <a:r>
                        <a:rPr lang="vi-VN" sz="2200" b="1" dirty="0">
                          <a:effectLst/>
                          <a:latin typeface="+mj-lt"/>
                        </a:rPr>
                        <a:t>Nấm đảm: sinh sản bằng bào tử đảm. Vd: nấm rơm, nấm hương, nấm sò, nấm linh chi...</a:t>
                      </a:r>
                      <a:endParaRPr lang="en-US" sz="2200" b="1" dirty="0">
                        <a:effectLst/>
                        <a:latin typeface="+mj-lt"/>
                        <a:ea typeface="Times New Roman"/>
                        <a:cs typeface="Times New Roman"/>
                      </a:endParaRPr>
                    </a:p>
                  </a:txBody>
                  <a:tcPr marL="0" marR="0" marT="0" marB="0"/>
                </a:tc>
                <a:extLst>
                  <a:ext uri="{0D108BD9-81ED-4DB2-BD59-A6C34878D82A}">
                    <a16:rowId xmlns:a16="http://schemas.microsoft.com/office/drawing/2014/main" val="10005"/>
                  </a:ext>
                </a:extLst>
              </a:tr>
              <a:tr h="1367790">
                <a:tc vMerge="1">
                  <a:txBody>
                    <a:bodyPr/>
                    <a:lstStyle/>
                    <a:p>
                      <a:endParaRPr lang="vi-VN"/>
                    </a:p>
                  </a:txBody>
                  <a:tcPr/>
                </a:tc>
                <a:tc>
                  <a:txBody>
                    <a:bodyPr/>
                    <a:lstStyle/>
                    <a:p>
                      <a:pPr marL="2540" marR="159385" indent="443230" algn="just">
                        <a:lnSpc>
                          <a:spcPct val="107000"/>
                        </a:lnSpc>
                        <a:spcAft>
                          <a:spcPts val="0"/>
                        </a:spcAft>
                      </a:pPr>
                      <a:r>
                        <a:rPr lang="vi-VN" sz="2200" b="1" dirty="0">
                          <a:effectLst/>
                          <a:latin typeface="+mj-lt"/>
                        </a:rPr>
                        <a:t>Nấm tiếp hợp: các loại nấm mốc sinh trưởng nhanh gây ra sự ôi thiu của thức ăn như bánh mì, đào, dâu, khoai lang...</a:t>
                      </a:r>
                      <a:endParaRPr lang="en-US" sz="2200" b="1" dirty="0">
                        <a:effectLst/>
                        <a:latin typeface="+mj-lt"/>
                        <a:ea typeface="Times New Roman"/>
                        <a:cs typeface="Times New Roman"/>
                      </a:endParaRPr>
                    </a:p>
                  </a:txBody>
                  <a:tcPr marL="0" marR="0" marT="0" marB="0"/>
                </a:tc>
                <a:extLst>
                  <a:ext uri="{0D108BD9-81ED-4DB2-BD59-A6C34878D82A}">
                    <a16:rowId xmlns:a16="http://schemas.microsoft.com/office/drawing/2014/main" val="10006"/>
                  </a:ext>
                </a:extLst>
              </a:tr>
            </a:tbl>
          </a:graphicData>
        </a:graphic>
      </p:graphicFrame>
      <p:sp>
        <p:nvSpPr>
          <p:cNvPr id="5" name="Rectangle 4"/>
          <p:cNvSpPr/>
          <p:nvPr/>
        </p:nvSpPr>
        <p:spPr>
          <a:xfrm>
            <a:off x="2438400" y="228600"/>
            <a:ext cx="5029200" cy="646331"/>
          </a:xfrm>
          <a:prstGeom prst="rect">
            <a:avLst/>
          </a:prstGeom>
        </p:spPr>
        <p:txBody>
          <a:bodyPr wrap="square">
            <a:spAutoFit/>
          </a:bodyPr>
          <a:lstStyle/>
          <a:p>
            <a:r>
              <a:rPr lang="en-US" sz="3600" b="1" dirty="0">
                <a:solidFill>
                  <a:schemeClr val="accent1"/>
                </a:solidFill>
                <a:latin typeface="Times New Roman" pitchFamily="18" charset="0"/>
                <a:cs typeface="Times New Roman" pitchFamily="18" charset="0"/>
              </a:rPr>
              <a:t>PHIẾU HỌC TẬP</a:t>
            </a:r>
            <a:endParaRPr lang="vi-VN" sz="36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97986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8229600" cy="618981"/>
          </a:xfrm>
        </p:spPr>
        <p:txBody>
          <a:bodyPr>
            <a:normAutofit/>
          </a:bodyPr>
          <a:lstStyle/>
          <a:p>
            <a:r>
              <a:rPr lang="en-US" sz="2800" b="1" dirty="0">
                <a:solidFill>
                  <a:schemeClr val="accent1"/>
                </a:solidFill>
                <a:latin typeface="Times New Roman" pitchFamily="18" charset="0"/>
                <a:cs typeface="Times New Roman" pitchFamily="18" charset="0"/>
              </a:rPr>
              <a:t>MÔI TRƯỜNG SỐNG CỦA NẤM</a:t>
            </a:r>
            <a:endParaRPr lang="vi-VN" sz="28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norm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3355830"/>
            <a:ext cx="2710386" cy="22067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609600"/>
            <a:ext cx="2801938" cy="22558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616527"/>
            <a:ext cx="2710388" cy="2255822"/>
          </a:xfrm>
          <a:prstGeom prst="rect">
            <a:avLst/>
          </a:prstGeom>
        </p:spPr>
      </p:pic>
      <p:pic>
        <p:nvPicPr>
          <p:cNvPr id="10" name="image4.jpeg"/>
          <p:cNvPicPr/>
          <p:nvPr/>
        </p:nvPicPr>
        <p:blipFill>
          <a:blip r:embed="rId5" cstate="print"/>
          <a:stretch>
            <a:fillRect/>
          </a:stretch>
        </p:blipFill>
        <p:spPr>
          <a:xfrm>
            <a:off x="405389" y="3355831"/>
            <a:ext cx="2795011" cy="22067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3187" y="616527"/>
            <a:ext cx="2520417" cy="225582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399" y="3355830"/>
            <a:ext cx="2543021" cy="2206769"/>
          </a:xfrm>
          <a:prstGeom prst="rect">
            <a:avLst/>
          </a:prstGeom>
        </p:spPr>
      </p:pic>
      <p:sp>
        <p:nvSpPr>
          <p:cNvPr id="13" name="Rectangle 12"/>
          <p:cNvSpPr/>
          <p:nvPr/>
        </p:nvSpPr>
        <p:spPr>
          <a:xfrm>
            <a:off x="6753367" y="2907829"/>
            <a:ext cx="922047"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sò</a:t>
            </a:r>
            <a:endParaRPr lang="en-US" dirty="0">
              <a:latin typeface="Times New Roman" pitchFamily="18" charset="0"/>
              <a:cs typeface="Times New Roman" pitchFamily="18" charset="0"/>
            </a:endParaRPr>
          </a:p>
        </p:txBody>
      </p:sp>
      <p:sp>
        <p:nvSpPr>
          <p:cNvPr id="14" name="Rectangle 13"/>
          <p:cNvSpPr/>
          <p:nvPr/>
        </p:nvSpPr>
        <p:spPr>
          <a:xfrm>
            <a:off x="3839701" y="2913913"/>
            <a:ext cx="1140056"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rơm</a:t>
            </a:r>
            <a:endParaRPr lang="en-US" dirty="0">
              <a:latin typeface="Times New Roman" pitchFamily="18" charset="0"/>
              <a:cs typeface="Times New Roman" pitchFamily="18" charset="0"/>
            </a:endParaRPr>
          </a:p>
        </p:txBody>
      </p:sp>
      <p:sp>
        <p:nvSpPr>
          <p:cNvPr id="15" name="Rectangle 14"/>
          <p:cNvSpPr/>
          <p:nvPr/>
        </p:nvSpPr>
        <p:spPr>
          <a:xfrm>
            <a:off x="6753367" y="5562599"/>
            <a:ext cx="145424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linh</a:t>
            </a:r>
            <a:r>
              <a:rPr lang="en-US" b="1" dirty="0">
                <a:latin typeface="Times New Roman" pitchFamily="18" charset="0"/>
                <a:cs typeface="Times New Roman" pitchFamily="18" charset="0"/>
              </a:rPr>
              <a:t> chi</a:t>
            </a:r>
            <a:endParaRPr lang="en-US" dirty="0">
              <a:latin typeface="Times New Roman" pitchFamily="18" charset="0"/>
              <a:cs typeface="Times New Roman" pitchFamily="18" charset="0"/>
            </a:endParaRPr>
          </a:p>
        </p:txBody>
      </p:sp>
      <p:sp>
        <p:nvSpPr>
          <p:cNvPr id="16" name="Rectangle 15"/>
          <p:cNvSpPr/>
          <p:nvPr/>
        </p:nvSpPr>
        <p:spPr>
          <a:xfrm>
            <a:off x="3637523" y="5611087"/>
            <a:ext cx="2425664"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a:t>truffle </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sa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7" name="Rectangle 16"/>
          <p:cNvSpPr/>
          <p:nvPr/>
        </p:nvSpPr>
        <p:spPr>
          <a:xfrm>
            <a:off x="1232866" y="5562599"/>
            <a:ext cx="1127232"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mốc</a:t>
            </a:r>
            <a:endParaRPr lang="en-US" dirty="0">
              <a:latin typeface="Times New Roman" pitchFamily="18" charset="0"/>
              <a:cs typeface="Times New Roman" pitchFamily="18" charset="0"/>
            </a:endParaRPr>
          </a:p>
        </p:txBody>
      </p:sp>
      <p:sp>
        <p:nvSpPr>
          <p:cNvPr id="18" name="Rectangle 17"/>
          <p:cNvSpPr/>
          <p:nvPr/>
        </p:nvSpPr>
        <p:spPr>
          <a:xfrm>
            <a:off x="1019780" y="2907829"/>
            <a:ext cx="1505540" cy="369332"/>
          </a:xfrm>
          <a:prstGeom prst="rect">
            <a:avLst/>
          </a:prstGeom>
        </p:spPr>
        <p:txBody>
          <a:bodyPr wrap="none">
            <a:spAutoFit/>
          </a:bodyPr>
          <a:lstStyle/>
          <a:p>
            <a:r>
              <a:rPr lang="vi-VN" b="1" dirty="0">
                <a:latin typeface="Times New Roman" pitchFamily="18" charset="0"/>
                <a:cs typeface="Times New Roman" pitchFamily="18" charset="0"/>
              </a:rPr>
              <a:t>Nấm </a:t>
            </a:r>
            <a:r>
              <a:rPr lang="en-US" b="1" dirty="0" err="1">
                <a:latin typeface="Times New Roman" pitchFamily="18" charset="0"/>
                <a:cs typeface="Times New Roman" pitchFamily="18" charset="0"/>
              </a:rPr>
              <a:t>mộc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nhĩ</a:t>
            </a:r>
            <a:endParaRPr lang="en-US" dirty="0">
              <a:latin typeface="Times New Roman" pitchFamily="18" charset="0"/>
              <a:cs typeface="Times New Roman" pitchFamily="18" charset="0"/>
            </a:endParaRPr>
          </a:p>
        </p:txBody>
      </p:sp>
      <p:sp>
        <p:nvSpPr>
          <p:cNvPr id="19" name="Rectangle 18"/>
          <p:cNvSpPr/>
          <p:nvPr/>
        </p:nvSpPr>
        <p:spPr>
          <a:xfrm>
            <a:off x="0" y="5931931"/>
            <a:ext cx="9296400" cy="750975"/>
          </a:xfrm>
          <a:prstGeom prst="rect">
            <a:avLst/>
          </a:prstGeom>
        </p:spPr>
        <p:txBody>
          <a:bodyPr wrap="square">
            <a:spAutoFit/>
          </a:bodyPr>
          <a:lstStyle/>
          <a:p>
            <a:pPr marL="2540" marR="87630" indent="399415">
              <a:lnSpc>
                <a:spcPct val="107000"/>
              </a:lnSpc>
              <a:spcAft>
                <a:spcPts val="0"/>
              </a:spcAft>
            </a:pPr>
            <a:r>
              <a:rPr lang="en-US" sz="2000" b="1" dirty="0" err="1">
                <a:latin typeface="Times New Roman" pitchFamily="18" charset="0"/>
                <a:cs typeface="Times New Roman" pitchFamily="18" charset="0"/>
              </a:rPr>
              <a:t>Nấm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ở</a:t>
            </a:r>
            <a:r>
              <a:rPr lang="vi-VN" sz="2000" b="1" dirty="0">
                <a:latin typeface="Times New Roman" pitchFamily="18" charset="0"/>
                <a:cs typeface="Times New Roman" pitchFamily="18" charset="0"/>
              </a:rPr>
              <a:t> </a:t>
            </a:r>
            <a:r>
              <a:rPr lang="vi-VN" sz="2000" b="1" dirty="0">
                <a:latin typeface="+mj-lt"/>
              </a:rPr>
              <a:t>nhiều loại môi trường khác nhau, chủ yếu là nơi nóng ẩm, giàu dinh dưỡng, một số có thể sống ở điều kiện vô cùng khắc nghiệt</a:t>
            </a:r>
            <a:r>
              <a:rPr lang="vi-VN" sz="2000" dirty="0"/>
              <a:t>.</a:t>
            </a:r>
            <a:endParaRPr lang="en-US" sz="2000" dirty="0">
              <a:ea typeface="Times New Roman"/>
              <a:cs typeface="Times New Roman"/>
            </a:endParaRPr>
          </a:p>
        </p:txBody>
      </p:sp>
    </p:spTree>
    <p:extLst>
      <p:ext uri="{BB962C8B-B14F-4D97-AF65-F5344CB8AC3E}">
        <p14:creationId xmlns:p14="http://schemas.microsoft.com/office/powerpoint/2010/main" val="16258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2081</Words>
  <Application>Microsoft Office PowerPoint</Application>
  <PresentationFormat>On-screen Show (4:3)</PresentationFormat>
  <Paragraphs>206</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CHỦ ĐỀ 8: ĐA DẠNG THẾ GIỚI SỐNG      BÀI 28: ĐA DẠNG NẤM</vt:lpstr>
      <vt:lpstr>PowerPoint Presentation</vt:lpstr>
      <vt:lpstr>PowerPoint Presentation</vt:lpstr>
      <vt:lpstr>PowerPoint Presentation</vt:lpstr>
      <vt:lpstr>1. Sự đa dạng của nấm.  </vt:lpstr>
      <vt:lpstr>PowerPoint Presentation</vt:lpstr>
      <vt:lpstr>THẢO LUẬN NHÓM Quan sát hình vẽ, tìm hiểu thông tin sách giáo khoa, thảo luận nhóm hoàn thành phiếu học tập sau:</vt:lpstr>
      <vt:lpstr>PowerPoint Presentation</vt:lpstr>
      <vt:lpstr>MÔI TRƯỜNG SỐNG CỦA NẤM</vt:lpstr>
      <vt:lpstr>DINH DƯỠNG</vt:lpstr>
      <vt:lpstr>NẤM ĐƠN BÀO – NẤM ĐA BÀO</vt:lpstr>
      <vt:lpstr>NẤM TÚI – NẤM ĐẢM</vt:lpstr>
      <vt:lpstr>1. Sự đa dạng của nấm</vt:lpstr>
      <vt:lpstr>NẤM ĐỘC</vt:lpstr>
      <vt:lpstr>10 loại nấm độc nhất thế giới</vt:lpstr>
      <vt:lpstr>10 loại nấm độc nhất thế giới</vt:lpstr>
      <vt:lpstr>2. Vai trò của nấm</vt:lpstr>
      <vt:lpstr>3. Vận dụng</vt:lpstr>
      <vt:lpstr>CỦNG CỐ</vt:lpstr>
      <vt:lpstr>Kỹ thuật trồng và chăm sóc nấm bào ngư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khi lấy mẫu nấm mốc để làm thực hành, để đảm bảo an toàn chúng ta phải sử dụng găng tay và khẩu trang cá nhân?</vt:lpstr>
      <vt:lpstr>Hãy nêu tên một số nấm và lợi ích, tác hại của các loại nấm đó trong tự nhiên và trong thực tiễn bằng cách hoàn thành bảng sau: </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8: ĐA DẠNG THẾ GIỚI SỐNG      BÀI 28: ĐA DẠNG NẤM</dc:title>
  <dc:creator>VnTeach.Com</dc:creator>
  <cp:keywords>VnTeach.Com</cp:keywords>
  <cp:lastModifiedBy>Admin</cp:lastModifiedBy>
  <cp:revision>1</cp:revision>
  <dcterms:created xsi:type="dcterms:W3CDTF">2021-07-03T01:25:55Z</dcterms:created>
  <dcterms:modified xsi:type="dcterms:W3CDTF">2023-12-12T15:35:33Z</dcterms:modified>
</cp:coreProperties>
</file>