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31"/>
  </p:notesMasterIdLst>
  <p:sldIdLst>
    <p:sldId id="256" r:id="rId3"/>
    <p:sldId id="257" r:id="rId4"/>
    <p:sldId id="301" r:id="rId5"/>
    <p:sldId id="302" r:id="rId6"/>
    <p:sldId id="277" r:id="rId7"/>
    <p:sldId id="278" r:id="rId8"/>
    <p:sldId id="303" r:id="rId9"/>
    <p:sldId id="306" r:id="rId10"/>
    <p:sldId id="308" r:id="rId11"/>
    <p:sldId id="309" r:id="rId12"/>
    <p:sldId id="311" r:id="rId13"/>
    <p:sldId id="310" r:id="rId14"/>
    <p:sldId id="323" r:id="rId15"/>
    <p:sldId id="324" r:id="rId16"/>
    <p:sldId id="320" r:id="rId17"/>
    <p:sldId id="321" r:id="rId18"/>
    <p:sldId id="322" r:id="rId19"/>
    <p:sldId id="312" r:id="rId20"/>
    <p:sldId id="313" r:id="rId21"/>
    <p:sldId id="314" r:id="rId22"/>
    <p:sldId id="315" r:id="rId23"/>
    <p:sldId id="307" r:id="rId24"/>
    <p:sldId id="304" r:id="rId25"/>
    <p:sldId id="305" r:id="rId26"/>
    <p:sldId id="316" r:id="rId27"/>
    <p:sldId id="318" r:id="rId28"/>
    <p:sldId id="317" r:id="rId29"/>
    <p:sldId id="319"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662"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t>5/23/2021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46596-A17B-4B25-B75D-28F710DC4B69}" type="slidenum">
              <a:rPr lang="en-US" smtClean="0"/>
              <a:pPr/>
              <a:t>15</a:t>
            </a:fld>
            <a:endParaRPr lang="en-US"/>
          </a:p>
        </p:txBody>
      </p:sp>
    </p:spTree>
    <p:extLst>
      <p:ext uri="{BB962C8B-B14F-4D97-AF65-F5344CB8AC3E}">
        <p14:creationId xmlns:p14="http://schemas.microsoft.com/office/powerpoint/2010/main" val="23481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6F7B1A6-CF3D-40A5-973B-012302F2DA9E}" type="slidenum">
              <a:rPr lang="en-US"/>
              <a:pPr/>
              <a:t>‹#›</a:t>
            </a:fld>
            <a:endParaRPr lang="en-US"/>
          </a:p>
        </p:txBody>
      </p:sp>
    </p:spTree>
    <p:extLst>
      <p:ext uri="{BB962C8B-B14F-4D97-AF65-F5344CB8AC3E}">
        <p14:creationId xmlns:p14="http://schemas.microsoft.com/office/powerpoint/2010/main" val="3538182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E2307-1E40-4E12-8716-25BFDA8E7013}" type="datetime1">
              <a:rPr lang="en-US" smtClean="0"/>
              <a:pPr/>
              <a:t>5/23/2021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5/23/2021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pPr/>
              <a:t>5/23/2021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5/23/2021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5/23/2021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5/23/2021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5/23/2021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1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5/23/2021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mtClean="0">
                <a:latin typeface="Arial" panose="020B0604020202020204" pitchFamily="34" charset="0"/>
                <a:cs typeface="Arial" panose="020B0604020202020204" pitchFamily="34" charset="0"/>
              </a:rPr>
              <a:t>PHẦN 3. VẬT SỐNG</a:t>
            </a:r>
            <a:br>
              <a:rPr lang="en-US" b="1" smtClean="0">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BÀI 19. ĐA DẠNG THỰC VẬT</a:t>
            </a:r>
            <a:endParaRPr lang="en-US" b="1">
              <a:latin typeface="Arial" panose="020B0604020202020204" pitchFamily="34" charset="0"/>
              <a:cs typeface="Arial" panose="020B0604020202020204" pitchFamily="34" charset="0"/>
            </a:endParaRPr>
          </a:p>
        </p:txBody>
      </p:sp>
      <p:pic>
        <p:nvPicPr>
          <p:cNvPr id="1026" name="Picture 2" descr="Thực vật có thể giao tiếp với nhau - Hội làm vườ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52800"/>
            <a:ext cx="5867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2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thô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3"/>
          <p:cNvSpPr>
            <a:spLocks noGrp="1"/>
          </p:cNvSpPr>
          <p:nvPr>
            <p:ph type="title"/>
          </p:nvPr>
        </p:nvSpPr>
        <p:spPr>
          <a:xfrm>
            <a:off x="-84510" y="162580"/>
            <a:ext cx="9344024" cy="523220"/>
          </a:xfrm>
          <a:prstGeom prst="rect">
            <a:avLst/>
          </a:prstGeom>
        </p:spPr>
        <p:txBody>
          <a:bodyPr wrap="square">
            <a:spAutoFit/>
          </a:bodyPr>
          <a:lstStyle/>
          <a:p>
            <a:pPr indent="739775"/>
            <a:r>
              <a:rPr lang="en-US" sz="2800" b="1" smtClean="0">
                <a:solidFill>
                  <a:srgbClr val="FF0000"/>
                </a:solidFill>
                <a:latin typeface="Arial" pitchFamily="34" charset="0"/>
                <a:cs typeface="Arial" pitchFamily="34" charset="0"/>
              </a:rPr>
              <a:t>CƠ QUAN SINH SẢN CỦA CÂY THÔNG</a:t>
            </a:r>
          </a:p>
        </p:txBody>
      </p:sp>
      <p:pic>
        <p:nvPicPr>
          <p:cNvPr id="2058" name="Picture 10" descr="Quả Thông, Lá Thông, Cây Thông, Nón, Thông, Câ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86200"/>
            <a:ext cx="3810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ây Thông Nhựa - cay thong n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64" y="838200"/>
            <a:ext cx="465894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ây, chi nhánh, thực vật, cây thông, màu xanh lá, Thường x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838200"/>
            <a:ext cx="3733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4289" y="5436045"/>
            <a:ext cx="3121025"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NÓN ĐỰC</a:t>
            </a:r>
            <a:endParaRPr lang="en-US" sz="2800" b="1">
              <a:solidFill>
                <a:srgbClr val="0070C0"/>
              </a:solidFill>
              <a:latin typeface="Arial" pitchFamily="34" charset="0"/>
              <a:cs typeface="Arial" pitchFamily="34" charset="0"/>
            </a:endParaRPr>
          </a:p>
        </p:txBody>
      </p:sp>
      <p:sp>
        <p:nvSpPr>
          <p:cNvPr id="14" name="TextBox 13"/>
          <p:cNvSpPr txBox="1"/>
          <p:nvPr/>
        </p:nvSpPr>
        <p:spPr>
          <a:xfrm>
            <a:off x="5373687" y="6291682"/>
            <a:ext cx="3121025"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NÓN CÁI</a:t>
            </a:r>
            <a:endParaRPr lang="en-US" sz="28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1840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ương hoa bư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5257800" cy="3749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ồng nàn hương bư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33400"/>
            <a:ext cx="287607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ợi ích vô tận với sức khỏe từ trái bưởi mùa t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934" y="3216399"/>
            <a:ext cx="2968336" cy="2968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400" y="302567"/>
            <a:ext cx="3886200" cy="646331"/>
          </a:xfrm>
          <a:prstGeom prst="rect">
            <a:avLst/>
          </a:prstGeom>
          <a:noFill/>
        </p:spPr>
        <p:txBody>
          <a:bodyPr wrap="square" rtlCol="0">
            <a:spAutoFit/>
          </a:bodyPr>
          <a:lstStyle/>
          <a:p>
            <a:pPr algn="ctr"/>
            <a:r>
              <a:rPr lang="en-US" sz="3600" b="1" smtClean="0">
                <a:solidFill>
                  <a:srgbClr val="FF0000"/>
                </a:solidFill>
                <a:latin typeface="Arial" panose="020B0604020202020204" pitchFamily="34" charset="0"/>
                <a:cs typeface="Arial" panose="020B0604020202020204" pitchFamily="34" charset="0"/>
              </a:rPr>
              <a:t>CÂY HẠT KÍN</a:t>
            </a:r>
            <a:endParaRPr lang="en-US" sz="3600" b="1">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685800" y="5331229"/>
            <a:ext cx="4343400" cy="954107"/>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bưởi có hoa, quả, hạt nằm trong quả.</a:t>
            </a:r>
            <a:endParaRPr lang="en-US" sz="28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81257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hám phá cách cây Giáng sinh thụ phấ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648200" cy="3195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5171" y="4574749"/>
            <a:ext cx="4797829" cy="830997"/>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HẠT THÔNG</a:t>
            </a:r>
          </a:p>
          <a:p>
            <a:pPr algn="ctr"/>
            <a:r>
              <a:rPr lang="en-US" sz="2400" b="1" smtClean="0">
                <a:solidFill>
                  <a:srgbClr val="0000FF"/>
                </a:solidFill>
                <a:latin typeface="Arial" pitchFamily="34" charset="0"/>
                <a:cs typeface="Arial" pitchFamily="34" charset="0"/>
              </a:rPr>
              <a:t>(nằm lộ trên các lá noãn hở)</a:t>
            </a:r>
            <a:endParaRPr lang="en-US" sz="2400" b="1">
              <a:solidFill>
                <a:srgbClr val="0000FF"/>
              </a:solidFill>
              <a:latin typeface="Arial" pitchFamily="34" charset="0"/>
              <a:cs typeface="Arial" pitchFamily="34" charset="0"/>
            </a:endParaRPr>
          </a:p>
        </p:txBody>
      </p:sp>
      <p:pic>
        <p:nvPicPr>
          <p:cNvPr id="4" name="Picture 8" descr="Lợi ích vô tận với sức khỏe từ trái bưởi mùa t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733800" cy="3195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21135" y="4596917"/>
            <a:ext cx="3994265" cy="830997"/>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HẠT BƯỞI</a:t>
            </a:r>
          </a:p>
          <a:p>
            <a:pPr algn="ctr"/>
            <a:r>
              <a:rPr lang="en-US" sz="2400" b="1" smtClean="0">
                <a:solidFill>
                  <a:srgbClr val="0000FF"/>
                </a:solidFill>
                <a:latin typeface="Arial" pitchFamily="34" charset="0"/>
                <a:cs typeface="Arial" pitchFamily="34" charset="0"/>
              </a:rPr>
              <a:t>(nằm trong quả)</a:t>
            </a:r>
            <a:endParaRPr lang="en-US" sz="2400" b="1">
              <a:solidFill>
                <a:srgbClr val="0000FF"/>
              </a:solidFill>
              <a:latin typeface="Arial" pitchFamily="34" charset="0"/>
              <a:cs typeface="Arial" pitchFamily="34" charset="0"/>
            </a:endParaRPr>
          </a:p>
        </p:txBody>
      </p:sp>
      <p:sp>
        <p:nvSpPr>
          <p:cNvPr id="6" name="TextBox 5"/>
          <p:cNvSpPr txBox="1"/>
          <p:nvPr/>
        </p:nvSpPr>
        <p:spPr>
          <a:xfrm>
            <a:off x="155171" y="312493"/>
            <a:ext cx="4540135" cy="523220"/>
          </a:xfrm>
          <a:prstGeom prst="rect">
            <a:avLst/>
          </a:prstGeom>
          <a:noFill/>
        </p:spPr>
        <p:txBody>
          <a:bodyPr wrap="square" rtlCol="0">
            <a:spAutoFit/>
          </a:bodyPr>
          <a:lstStyle/>
          <a:p>
            <a:pPr algn="ctr"/>
            <a:r>
              <a:rPr lang="en-US" sz="2800" b="1" smtClean="0">
                <a:solidFill>
                  <a:srgbClr val="FF0000"/>
                </a:solidFill>
                <a:latin typeface="Arial" panose="020B0604020202020204" pitchFamily="34" charset="0"/>
                <a:cs typeface="Arial" panose="020B0604020202020204" pitchFamily="34" charset="0"/>
              </a:rPr>
              <a:t>THỰC VẬT HẠT TRẦN</a:t>
            </a:r>
            <a:endParaRPr lang="en-US" sz="2800" b="1">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4724390" y="312492"/>
            <a:ext cx="4540135" cy="523220"/>
          </a:xfrm>
          <a:prstGeom prst="rect">
            <a:avLst/>
          </a:prstGeom>
          <a:noFill/>
        </p:spPr>
        <p:txBody>
          <a:bodyPr wrap="square" rtlCol="0">
            <a:spAutoFit/>
          </a:bodyPr>
          <a:lstStyle/>
          <a:p>
            <a:pPr algn="ctr"/>
            <a:r>
              <a:rPr lang="en-US" sz="2800" b="1" smtClean="0">
                <a:solidFill>
                  <a:srgbClr val="FF0000"/>
                </a:solidFill>
                <a:latin typeface="Arial" panose="020B0604020202020204" pitchFamily="34" charset="0"/>
                <a:cs typeface="Arial" panose="020B0604020202020204" pitchFamily="34" charset="0"/>
              </a:rPr>
              <a:t>THỰC VẬT HẠT KÍN</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892728"/>
      </p:ext>
    </p:extLst>
  </p:cSld>
  <p:clrMapOvr>
    <a:masterClrMapping/>
  </p:clrMapOvr>
  <p:transition spd="slow">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400" b="1" smtClean="0">
                <a:solidFill>
                  <a:srgbClr val="FF0000"/>
                </a:solidFill>
                <a:latin typeface="Arial" panose="020B0604020202020204" pitchFamily="34" charset="0"/>
                <a:cs typeface="Arial" panose="020B0604020202020204" pitchFamily="34" charset="0"/>
              </a:rPr>
              <a:t>HỆ THỐNG MẠCH DẪN Ở GÂN </a:t>
            </a:r>
            <a:r>
              <a:rPr lang="en-US" sz="3400" b="1" smtClean="0">
                <a:solidFill>
                  <a:srgbClr val="FF0000"/>
                </a:solidFill>
                <a:latin typeface="Arial" panose="020B0604020202020204" pitchFamily="34" charset="0"/>
                <a:cs typeface="Arial" panose="020B0604020202020204" pitchFamily="34" charset="0"/>
              </a:rPr>
              <a:t>LÁ CỦA CÂY HẠT KÍN</a:t>
            </a:r>
            <a:endParaRPr lang="en-US" sz="3400" b="1">
              <a:solidFill>
                <a:srgbClr val="FF0000"/>
              </a:solidFill>
              <a:latin typeface="Arial" panose="020B0604020202020204" pitchFamily="34" charset="0"/>
              <a:cs typeface="Arial" panose="020B0604020202020204" pitchFamily="34" charset="0"/>
            </a:endParaRPr>
          </a:p>
        </p:txBody>
      </p:sp>
      <p:pic>
        <p:nvPicPr>
          <p:cNvPr id="15362" name="Picture 2" descr="Cấu trúc gân lá có thể giúp mở ra thời lượng pin lâu hơ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8325" y="2568076"/>
            <a:ext cx="5334000" cy="355711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ình ảnh miễn phí: mờ, Xem chi tiết, thông tin chi tiết, màu xanh lá cây,  nằm ngang, bạc Hà, Thiên nhiên, thảo mộc, cây, l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4" y="1471350"/>
            <a:ext cx="3200400" cy="21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62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nh học 11 Bài 2: Vận chuyển các chất trong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0544"/>
            <a:ext cx="7543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5963684"/>
            <a:ext cx="93158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MẠCH DẪN HOÀN THIỆN Ở THỰC VẬT HẠT KÍN</a:t>
            </a:r>
            <a:endParaRPr lang="en-US" sz="28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784718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haeoceros laevi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Phaeoceros laevi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Ngành Rêu sừng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C:\Users\LaptopKT\Desktop\Reu sưn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77640"/>
            <a:ext cx="4267200" cy="2946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2132" y="404558"/>
            <a:ext cx="3322304" cy="584775"/>
          </a:xfrm>
          <a:prstGeom prst="rect">
            <a:avLst/>
          </a:prstGeom>
          <a:noFill/>
        </p:spPr>
        <p:txBody>
          <a:bodyPr wrap="square" rtlCol="0">
            <a:spAutoFit/>
          </a:bodyPr>
          <a:lstStyle/>
          <a:p>
            <a:pPr algn="ctr"/>
            <a:r>
              <a:rPr lang="en-US" sz="3200" b="1" smtClean="0">
                <a:solidFill>
                  <a:srgbClr val="FF0000"/>
                </a:solidFill>
                <a:latin typeface="Arial" pitchFamily="34" charset="0"/>
                <a:cs typeface="Arial" pitchFamily="34" charset="0"/>
              </a:rPr>
              <a:t>RÊU</a:t>
            </a:r>
            <a:endParaRPr lang="en-US" sz="3200" b="1">
              <a:solidFill>
                <a:srgbClr val="FF0000"/>
              </a:solidFill>
              <a:latin typeface="Arial" pitchFamily="34" charset="0"/>
              <a:cs typeface="Arial" pitchFamily="34" charset="0"/>
            </a:endParaRPr>
          </a:p>
        </p:txBody>
      </p:sp>
      <p:sp>
        <p:nvSpPr>
          <p:cNvPr id="8" name="TextBox 7"/>
          <p:cNvSpPr txBox="1"/>
          <p:nvPr/>
        </p:nvSpPr>
        <p:spPr>
          <a:xfrm>
            <a:off x="5857700" y="6364897"/>
            <a:ext cx="2359025" cy="523220"/>
          </a:xfrm>
          <a:prstGeom prst="rect">
            <a:avLst/>
          </a:prstGeom>
          <a:noFill/>
        </p:spPr>
        <p:txBody>
          <a:bodyPr wrap="square" rtlCol="0">
            <a:spAutoFit/>
          </a:bodyPr>
          <a:lstStyle/>
          <a:p>
            <a:r>
              <a:rPr lang="en-US" sz="2800" smtClean="0">
                <a:solidFill>
                  <a:srgbClr val="0000FF"/>
                </a:solidFill>
                <a:latin typeface="Arial" pitchFamily="34" charset="0"/>
                <a:cs typeface="Arial" pitchFamily="34" charset="0"/>
              </a:rPr>
              <a:t>Rêu sừng</a:t>
            </a:r>
            <a:endParaRPr lang="en-US" sz="2800">
              <a:solidFill>
                <a:srgbClr val="0000FF"/>
              </a:solidFill>
              <a:latin typeface="Arial" pitchFamily="34" charset="0"/>
              <a:cs typeface="Arial" pitchFamily="34" charset="0"/>
            </a:endParaRPr>
          </a:p>
        </p:txBody>
      </p:sp>
      <p:pic>
        <p:nvPicPr>
          <p:cNvPr id="3081" name="Picture 9" descr="&#10;Cơ quan sinh sản của các loài thực vật nguyên thủy là cảm hứng thiết kế cho những ống pipet chính xác.&#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08161"/>
            <a:ext cx="4267200" cy="2689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10200" y="3184941"/>
            <a:ext cx="2359025" cy="523220"/>
          </a:xfrm>
          <a:prstGeom prst="rect">
            <a:avLst/>
          </a:prstGeom>
          <a:noFill/>
        </p:spPr>
        <p:txBody>
          <a:bodyPr wrap="square" rtlCol="0">
            <a:spAutoFit/>
          </a:bodyPr>
          <a:lstStyle/>
          <a:p>
            <a:pPr algn="ctr"/>
            <a:r>
              <a:rPr lang="en-US" sz="2800" smtClean="0">
                <a:solidFill>
                  <a:srgbClr val="0000FF"/>
                </a:solidFill>
                <a:latin typeface="Arial" pitchFamily="34" charset="0"/>
                <a:cs typeface="Arial" pitchFamily="34" charset="0"/>
              </a:rPr>
              <a:t>Rêu tản</a:t>
            </a:r>
            <a:endParaRPr lang="en-US" sz="2800">
              <a:solidFill>
                <a:srgbClr val="0000FF"/>
              </a:solidFill>
              <a:latin typeface="Arial" pitchFamily="34" charset="0"/>
              <a:cs typeface="Arial" pitchFamily="34" charset="0"/>
            </a:endParaRPr>
          </a:p>
        </p:txBody>
      </p:sp>
      <p:pic>
        <p:nvPicPr>
          <p:cNvPr id="3083" name="Picture 11" descr="Rêu Tường Màu Xanh Lá Cây - Ảnh miễn phí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09" y="1651053"/>
            <a:ext cx="4195172" cy="36829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53771" y="5360035"/>
            <a:ext cx="2359025" cy="523220"/>
          </a:xfrm>
          <a:prstGeom prst="rect">
            <a:avLst/>
          </a:prstGeom>
          <a:noFill/>
        </p:spPr>
        <p:txBody>
          <a:bodyPr wrap="square" rtlCol="0">
            <a:spAutoFit/>
          </a:bodyPr>
          <a:lstStyle/>
          <a:p>
            <a:pPr algn="ctr"/>
            <a:r>
              <a:rPr lang="en-US" sz="2800" smtClean="0">
                <a:solidFill>
                  <a:srgbClr val="0000FF"/>
                </a:solidFill>
                <a:latin typeface="Arial" pitchFamily="34" charset="0"/>
                <a:cs typeface="Arial" pitchFamily="34" charset="0"/>
              </a:rPr>
              <a:t>Rêu tường</a:t>
            </a:r>
            <a:endParaRPr lang="en-US" sz="280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5808340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ây rau bợ xuất hiện rất nhiều ở nước 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224970"/>
            <a:ext cx="3810000" cy="27479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cây Guột cứ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3379372"/>
            <a:ext cx="3810000" cy="2858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7657" y="2949488"/>
            <a:ext cx="2286000"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Rau bợ</a:t>
            </a:r>
            <a:endParaRPr lang="en-US" sz="2400" b="1">
              <a:solidFill>
                <a:srgbClr val="0000FF"/>
              </a:solidFill>
              <a:latin typeface="Arial" pitchFamily="34" charset="0"/>
              <a:cs typeface="Arial" pitchFamily="34" charset="0"/>
            </a:endParaRPr>
          </a:p>
        </p:txBody>
      </p:sp>
      <p:sp>
        <p:nvSpPr>
          <p:cNvPr id="10" name="TextBox 9"/>
          <p:cNvSpPr txBox="1"/>
          <p:nvPr/>
        </p:nvSpPr>
        <p:spPr>
          <a:xfrm>
            <a:off x="1507671" y="6299801"/>
            <a:ext cx="1143000"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Guột</a:t>
            </a:r>
            <a:endParaRPr lang="en-US" sz="2400" b="1">
              <a:solidFill>
                <a:srgbClr val="0000FF"/>
              </a:solidFill>
              <a:latin typeface="Arial" pitchFamily="34" charset="0"/>
              <a:cs typeface="Arial" pitchFamily="34" charset="0"/>
            </a:endParaRPr>
          </a:p>
        </p:txBody>
      </p:sp>
      <p:pic>
        <p:nvPicPr>
          <p:cNvPr id="10246" name="Picture 6" descr="Cây lông cu 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9856"/>
            <a:ext cx="4724400" cy="47244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05400" y="5214257"/>
            <a:ext cx="27432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lông cu li</a:t>
            </a:r>
            <a:endParaRPr lang="en-US" sz="2800" b="1">
              <a:solidFill>
                <a:srgbClr val="0000FF"/>
              </a:solidFill>
              <a:latin typeface="Arial" pitchFamily="34" charset="0"/>
              <a:cs typeface="Arial" pitchFamily="34" charset="0"/>
            </a:endParaRPr>
          </a:p>
        </p:txBody>
      </p:sp>
      <p:sp>
        <p:nvSpPr>
          <p:cNvPr id="9" name="TextBox 8"/>
          <p:cNvSpPr txBox="1"/>
          <p:nvPr/>
        </p:nvSpPr>
        <p:spPr>
          <a:xfrm>
            <a:off x="4526296" y="5945859"/>
            <a:ext cx="4008104" cy="584775"/>
          </a:xfrm>
          <a:prstGeom prst="rect">
            <a:avLst/>
          </a:prstGeom>
          <a:noFill/>
        </p:spPr>
        <p:txBody>
          <a:bodyPr wrap="square" rtlCol="0">
            <a:spAutoFit/>
          </a:bodyPr>
          <a:lstStyle/>
          <a:p>
            <a:pPr algn="ctr"/>
            <a:r>
              <a:rPr lang="en-US" sz="3200" b="1" smtClean="0">
                <a:solidFill>
                  <a:srgbClr val="FF0000"/>
                </a:solidFill>
                <a:latin typeface="Arial" pitchFamily="34" charset="0"/>
                <a:cs typeface="Arial" pitchFamily="34" charset="0"/>
              </a:rPr>
              <a:t>DƯƠNG XỈ</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62959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Cây dương xỉ thân gỗ - Cây dương xỉ cổ đại khổng lồ đủ kích c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ây dương xỉ thân gỗ - Cây dương xỉ cổ đại khổng lồ đủ kích c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descr="E:\Chu nhiem\6A11 năm 20192020\Bài tập nghỉ phòng dịch\Khu rung quyet co dai.jpg"/>
          <p:cNvPicPr>
            <a:picLocks noChangeAspect="1" noChangeArrowheads="1"/>
          </p:cNvPicPr>
          <p:nvPr/>
        </p:nvPicPr>
        <p:blipFill rotWithShape="1">
          <a:blip r:embed="rId2">
            <a:extLst>
              <a:ext uri="{28A0092B-C50C-407E-A947-70E740481C1C}">
                <a14:useLocalDpi xmlns:a14="http://schemas.microsoft.com/office/drawing/2010/main" val="0"/>
              </a:ext>
            </a:extLst>
          </a:blip>
          <a:srcRect b="6668"/>
          <a:stretch/>
        </p:blipFill>
        <p:spPr bwMode="auto">
          <a:xfrm>
            <a:off x="460375" y="287800"/>
            <a:ext cx="8378825" cy="581752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Than đá được dùng để làm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633" y="160338"/>
            <a:ext cx="3874293" cy="2582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52160" y="6105324"/>
            <a:ext cx="6990946"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KHU RỪNG QUYẾT CỔ ĐẠI VÀ THAN ĐÁ</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37152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photo-2-baomoi.zadn.vn/w700_r1/2017_04_03_180_21920380/dd57a6a263e28abcd3f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photo-2-baomoi.zadn.vn/w700_r1/2017_04_03_180_21920380/8886eb732e33c76d9e2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descr="C:\Users\LaptopKT\Desktop\Cây pơ 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61" y="775399"/>
            <a:ext cx="3993243" cy="53224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1889" y="6101451"/>
            <a:ext cx="3121025"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CÂY PƠMU</a:t>
            </a:r>
            <a:endParaRPr lang="en-US" sz="2400" b="1">
              <a:solidFill>
                <a:srgbClr val="0000FF"/>
              </a:solidFill>
              <a:latin typeface="Arial" pitchFamily="34" charset="0"/>
              <a:cs typeface="Arial" pitchFamily="34" charset="0"/>
            </a:endParaRPr>
          </a:p>
        </p:txBody>
      </p:sp>
      <p:sp>
        <p:nvSpPr>
          <p:cNvPr id="7" name="AutoShape 7" descr="cây hoàng đà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C:\Users\LaptopKT\Desktop\hoang-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057" y="1524000"/>
            <a:ext cx="4648200" cy="33081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71357" y="5258636"/>
            <a:ext cx="3657600"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CÂY HOÀNG ĐÀN</a:t>
            </a:r>
            <a:endParaRPr lang="en-US" sz="2400" b="1">
              <a:solidFill>
                <a:srgbClr val="0000FF"/>
              </a:solidFill>
              <a:latin typeface="Arial" pitchFamily="34" charset="0"/>
              <a:cs typeface="Arial" pitchFamily="34" charset="0"/>
            </a:endParaRPr>
          </a:p>
        </p:txBody>
      </p:sp>
      <p:sp>
        <p:nvSpPr>
          <p:cNvPr id="9" name="AutoShape 10" descr="Cây gỗ kim giao là gì? Đặc điểm, Ứng dụng như thế nào? - XHome Compan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Cây Kim Giao - cây bóng mát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p:ph type="title"/>
          </p:nvPr>
        </p:nvSpPr>
        <p:spPr>
          <a:xfrm>
            <a:off x="612775" y="107157"/>
            <a:ext cx="8229600" cy="510380"/>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133053183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aptopKT\Desktop\cay-kim-gia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758838"/>
            <a:ext cx="4495800" cy="546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279176"/>
            <a:ext cx="3657600" cy="400110"/>
          </a:xfrm>
          <a:prstGeom prst="rect">
            <a:avLst/>
          </a:prstGeom>
          <a:noFill/>
        </p:spPr>
        <p:txBody>
          <a:bodyPr wrap="square" rtlCol="0">
            <a:spAutoFit/>
          </a:bodyPr>
          <a:lstStyle/>
          <a:p>
            <a:pPr algn="ctr"/>
            <a:r>
              <a:rPr lang="en-US" sz="2000" b="1" smtClean="0">
                <a:solidFill>
                  <a:srgbClr val="0000FF"/>
                </a:solidFill>
                <a:latin typeface="Arial" pitchFamily="34" charset="0"/>
                <a:cs typeface="Arial" pitchFamily="34" charset="0"/>
              </a:rPr>
              <a:t>CÂY KIM GIAO</a:t>
            </a:r>
            <a:endParaRPr lang="en-US" sz="2000" b="1">
              <a:solidFill>
                <a:srgbClr val="0000FF"/>
              </a:solidFill>
              <a:latin typeface="Arial" pitchFamily="34" charset="0"/>
              <a:cs typeface="Arial" pitchFamily="34" charset="0"/>
            </a:endParaRPr>
          </a:p>
        </p:txBody>
      </p:sp>
      <p:sp>
        <p:nvSpPr>
          <p:cNvPr id="4" name="AutoShape 5" descr="Giải mã tinh dầu thông có tác dụng gì và lợi ích của nó trong cuộc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tinh-dau-tho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017750" y="6308688"/>
            <a:ext cx="3657600" cy="400110"/>
          </a:xfrm>
          <a:prstGeom prst="rect">
            <a:avLst/>
          </a:prstGeom>
          <a:noFill/>
        </p:spPr>
        <p:txBody>
          <a:bodyPr wrap="square" rtlCol="0">
            <a:spAutoFit/>
          </a:bodyPr>
          <a:lstStyle/>
          <a:p>
            <a:pPr algn="ctr"/>
            <a:r>
              <a:rPr lang="en-US" sz="2000" b="1" smtClean="0">
                <a:solidFill>
                  <a:srgbClr val="0000FF"/>
                </a:solidFill>
                <a:latin typeface="Arial" pitchFamily="34" charset="0"/>
                <a:cs typeface="Arial" pitchFamily="34" charset="0"/>
              </a:rPr>
              <a:t>CÂY TRẮC BÁCH DIỆP</a:t>
            </a:r>
            <a:endParaRPr lang="en-US" sz="2000" b="1">
              <a:solidFill>
                <a:srgbClr val="0000FF"/>
              </a:solidFill>
              <a:latin typeface="Arial" pitchFamily="34" charset="0"/>
              <a:cs typeface="Arial" pitchFamily="34" charset="0"/>
            </a:endParaRPr>
          </a:p>
        </p:txBody>
      </p:sp>
      <p:pic>
        <p:nvPicPr>
          <p:cNvPr id="9" name="Picture 13" descr="C:\Users\LaptopKT\Desktop\cay-trac-bach-diep-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58838"/>
            <a:ext cx="3722350" cy="5461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2775" y="107157"/>
            <a:ext cx="8229600" cy="510380"/>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343943365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smtClean="0">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p>
        </p:txBody>
      </p:sp>
      <p:sp>
        <p:nvSpPr>
          <p:cNvPr id="4" name="Rectangle 3"/>
          <p:cNvSpPr/>
          <p:nvPr/>
        </p:nvSpPr>
        <p:spPr>
          <a:xfrm>
            <a:off x="251170" y="1121747"/>
            <a:ext cx="8654530" cy="3108543"/>
          </a:xfrm>
          <a:prstGeom prst="rect">
            <a:avLst/>
          </a:prstGeom>
          <a:ln>
            <a:solidFill>
              <a:srgbClr val="0066FF"/>
            </a:solidFill>
          </a:ln>
        </p:spPr>
        <p:txBody>
          <a:bodyPr wrap="square">
            <a:spAutoFit/>
          </a:bodyPr>
          <a:lstStyle/>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latin typeface="Arial" panose="020B0604020202020204" pitchFamily="34" charset="0"/>
                <a:cs typeface="Arial" panose="020B0604020202020204" pitchFamily="34" charset="0"/>
                <a:sym typeface="Wingdings"/>
              </a:rPr>
              <a:t> </a:t>
            </a:r>
            <a:r>
              <a:rPr lang="en-US" sz="2800" smtClean="0">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Hãy viết tên các đại diện thực vật vào giấy mà em biết, mỗi đại diện ghi trên 1 tờ giấy A</a:t>
            </a:r>
            <a:r>
              <a:rPr lang="en-US" sz="2800" baseline="-25000">
                <a:solidFill>
                  <a:srgbClr val="0000FF"/>
                </a:solidFill>
                <a:latin typeface="Arial" panose="020B0604020202020204" pitchFamily="34" charset="0"/>
                <a:cs typeface="Arial" panose="020B0604020202020204" pitchFamily="34" charset="0"/>
              </a:rPr>
              <a:t>5</a:t>
            </a:r>
            <a:r>
              <a:rPr lang="en-US" sz="2800">
                <a:solidFill>
                  <a:srgbClr val="0000FF"/>
                </a:solidFill>
                <a:latin typeface="Arial" panose="020B0604020202020204" pitchFamily="34" charset="0"/>
                <a:cs typeface="Arial" panose="020B0604020202020204" pitchFamily="34" charset="0"/>
              </a:rPr>
              <a:t> (2 phút).</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Phân loại thực vật thành các nhóm và nêu cơ sở phân chia.</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Dán các giấy ghi tên đại diện thực vật vừa kể được vào các nhóm tương ứng.</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Kiểm tra, chỉnh sửa kết quả.</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89619"/>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4255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anvuondocdao.com/wp-content/uploads/2019/01/C%C3%A2y-v%E1%BA%A1n-tu%E1%BA%BF4-816x5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vạn tuế"/>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Vạn tuế - Anh Thư - Sinh Vật Cản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5" name="Picture 7" descr="C:\Users\LaptopKT\Desktop\vạn tuế.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93088"/>
            <a:ext cx="3806825" cy="6240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3200" y="6278691"/>
            <a:ext cx="36576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VẠN TUẾ</a:t>
            </a:r>
            <a:endParaRPr lang="en-US" sz="2800" b="1">
              <a:solidFill>
                <a:srgbClr val="0000FF"/>
              </a:solidFill>
              <a:latin typeface="Arial" pitchFamily="34" charset="0"/>
              <a:cs typeface="Arial" pitchFamily="34" charset="0"/>
            </a:endParaRPr>
          </a:p>
        </p:txBody>
      </p:sp>
      <p:sp>
        <p:nvSpPr>
          <p:cNvPr id="7" name="AutoShape 9" descr="Vạn Tuế - cây công trìn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C:\Users\LaptopKT\Desktop\hoa cây vạn tuế đự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7681"/>
            <a:ext cx="4366028" cy="244497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cay-trac-bach-diep-3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5" descr="https://lh5.googleusercontent.com/-hTI3dOoeRmg/U0e1lH9J4DI/AAAAAAAABXQ/JNwTKRzydwE/s400/hoa%2Bc%25C3%25A2y%2BV%25E1%25BA%25A1n%2Btu%25E1%25BA%25BF%2Bc%25C3%25A1i.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4" name="Picture 16" descr="C:\Users\LaptopKT\Desktop\hoa cây Vạn tuế cá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2819399"/>
            <a:ext cx="4340628" cy="332503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438208" y="362348"/>
            <a:ext cx="3465513" cy="510380"/>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3696101041"/>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152400"/>
            <a:ext cx="8229600" cy="715962"/>
          </a:xfrm>
        </p:spPr>
        <p:txBody>
          <a:bodyPr>
            <a:normAutofit/>
          </a:bodyPr>
          <a:lstStyle/>
          <a:p>
            <a:r>
              <a:rPr lang="en-US" sz="3200" b="1" smtClean="0">
                <a:solidFill>
                  <a:srgbClr val="FF0000"/>
                </a:solidFill>
                <a:latin typeface="Arial" pitchFamily="34" charset="0"/>
                <a:cs typeface="Arial" pitchFamily="34" charset="0"/>
              </a:rPr>
              <a:t>CÂY HẠT KÍN</a:t>
            </a:r>
            <a:endParaRPr lang="en-US" sz="3200" b="1">
              <a:solidFill>
                <a:srgbClr val="FF0000"/>
              </a:solidFill>
              <a:latin typeface="Arial" pitchFamily="34" charset="0"/>
              <a:cs typeface="Arial" pitchFamily="34" charset="0"/>
            </a:endParaRPr>
          </a:p>
        </p:txBody>
      </p:sp>
      <p:pic>
        <p:nvPicPr>
          <p:cNvPr id="7170" name="Picture 2" descr="Bài 12: Trang trí nhà ở bằng cây cảnh và hoa | Học trực t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75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6178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2275"/>
            <a:ext cx="8229600" cy="411162"/>
          </a:xfrm>
        </p:spPr>
        <p:txBody>
          <a:bodyPr>
            <a:noAutofit/>
          </a:bodyPr>
          <a:lstStyle/>
          <a:p>
            <a:r>
              <a:rPr lang="en-US" sz="3600" b="1" smtClean="0">
                <a:solidFill>
                  <a:srgbClr val="FF0000"/>
                </a:solidFill>
                <a:latin typeface="Arial" panose="020B0604020202020204" pitchFamily="34" charset="0"/>
                <a:cs typeface="Arial" panose="020B0604020202020204" pitchFamily="34" charset="0"/>
              </a:rPr>
              <a:t>MỘT SỐ CÂY HẠT KÍN</a:t>
            </a:r>
            <a:endParaRPr lang="en-US" sz="3600" b="1">
              <a:solidFill>
                <a:srgbClr val="FF0000"/>
              </a:solidFill>
            </a:endParaRPr>
          </a:p>
        </p:txBody>
      </p:sp>
      <p:pic>
        <p:nvPicPr>
          <p:cNvPr id="5122" name="Picture 2" descr="http://hoisvcvn.org.vn/Uploads/images/Cay_Baobap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2" y="924100"/>
            <a:ext cx="4496515" cy="30000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èo tấm (bèo cám)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617" y="3534520"/>
            <a:ext cx="4067175" cy="28853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4267200"/>
            <a:ext cx="36576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BAO BÁP</a:t>
            </a:r>
            <a:endParaRPr lang="en-US" sz="2800" b="1">
              <a:solidFill>
                <a:srgbClr val="0000FF"/>
              </a:solidFill>
              <a:latin typeface="Arial" pitchFamily="34" charset="0"/>
              <a:cs typeface="Arial" pitchFamily="34" charset="0"/>
            </a:endParaRPr>
          </a:p>
        </p:txBody>
      </p:sp>
      <p:sp>
        <p:nvSpPr>
          <p:cNvPr id="8" name="TextBox 7"/>
          <p:cNvSpPr txBox="1"/>
          <p:nvPr/>
        </p:nvSpPr>
        <p:spPr>
          <a:xfrm>
            <a:off x="4996404" y="2766750"/>
            <a:ext cx="36576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BÈO TẤM</a:t>
            </a:r>
            <a:endParaRPr lang="en-US" sz="28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41348074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1376849"/>
              </p:ext>
            </p:extLst>
          </p:nvPr>
        </p:nvGraphicFramePr>
        <p:xfrm>
          <a:off x="228600" y="719558"/>
          <a:ext cx="8763000" cy="5706092"/>
        </p:xfrm>
        <a:graphic>
          <a:graphicData uri="http://schemas.openxmlformats.org/drawingml/2006/table">
            <a:tbl>
              <a:tblPr firstRow="1" firstCol="1" bandRow="1">
                <a:tableStyleId>{5940675A-B579-460E-94D1-54222C63F5DA}</a:tableStyleId>
              </a:tblPr>
              <a:tblGrid>
                <a:gridCol w="1473425"/>
                <a:gridCol w="1803175"/>
                <a:gridCol w="1676400"/>
                <a:gridCol w="2057400"/>
                <a:gridCol w="1752600"/>
              </a:tblGrid>
              <a:tr h="265409">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Nội dung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Rêu</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Dương xỉ</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trần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kín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Môi trường sống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Nơi ẩm ướt, thường mọc thành từng đám</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Ưa ẩm, râm mát.</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kern="1200" smtClean="0">
                          <a:solidFill>
                            <a:srgbClr val="0000FF"/>
                          </a:solidFill>
                          <a:effectLst/>
                          <a:latin typeface="Arial" panose="020B0604020202020204" pitchFamily="34" charset="0"/>
                          <a:ea typeface="+mn-ea"/>
                          <a:cs typeface="Arial" panose="020B0604020202020204" pitchFamily="34" charset="0"/>
                        </a:rPr>
                        <a:t>Nhiều nơi (đặc</a:t>
                      </a:r>
                      <a:r>
                        <a:rPr lang="en-US" sz="1800" b="1" kern="1200" baseline="0" smtClean="0">
                          <a:solidFill>
                            <a:srgbClr val="0000FF"/>
                          </a:solidFill>
                          <a:effectLst/>
                          <a:latin typeface="Arial" panose="020B0604020202020204" pitchFamily="34" charset="0"/>
                          <a:ea typeface="+mn-ea"/>
                          <a:cs typeface="Arial" panose="020B0604020202020204" pitchFamily="34" charset="0"/>
                        </a:rPr>
                        <a:t> biệt</a:t>
                      </a:r>
                      <a:r>
                        <a:rPr lang="en-US" sz="1800" b="1" kern="1200" smtClean="0">
                          <a:solidFill>
                            <a:srgbClr val="0000FF"/>
                          </a:solidFill>
                          <a:effectLst/>
                          <a:latin typeface="Arial" panose="020B0604020202020204" pitchFamily="34" charset="0"/>
                          <a:ea typeface="+mn-ea"/>
                          <a:cs typeface="Arial" panose="020B0604020202020204" pitchFamily="34" charset="0"/>
                        </a:rPr>
                        <a:t> nơi có khí hậu mát mẻ, vùng ôn đới).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Nhiều nơi.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r h="2899770">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Đặc điểm cấu tạo và sinh sản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Nhỏ bé, không có mạch dẫn, có thân và lá, rễ giả, không có hạt, không có hoa.</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bào tử.</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không có hạt, không có hoa.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r>
                        <a:rPr lang="en-US" sz="1800" b="1" smtClean="0">
                          <a:solidFill>
                            <a:srgbClr val="0000FF"/>
                          </a:solidFill>
                          <a:effectLst/>
                          <a:latin typeface="Arial" panose="020B0604020202020204" pitchFamily="34" charset="0"/>
                          <a:cs typeface="Arial" panose="020B0604020202020204" pitchFamily="34" charset="0"/>
                        </a:rPr>
                        <a:t>- </a:t>
                      </a:r>
                      <a:r>
                        <a:rPr lang="en-US" sz="1800" b="1">
                          <a:solidFill>
                            <a:srgbClr val="0000FF"/>
                          </a:solidFill>
                          <a:effectLst/>
                          <a:latin typeface="Arial" panose="020B0604020202020204" pitchFamily="34" charset="0"/>
                          <a:cs typeface="Arial" panose="020B0604020202020204" pitchFamily="34" charset="0"/>
                        </a:rPr>
                        <a:t>Sinh sản bằng bào tử.</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có hạt, không có hoa (nón là CQSS).</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r>
                        <a:rPr lang="en-US" sz="1800" b="1" smtClean="0">
                          <a:solidFill>
                            <a:srgbClr val="0000FF"/>
                          </a:solidFill>
                          <a:effectLst/>
                          <a:latin typeface="Arial" panose="020B0604020202020204" pitchFamily="34" charset="0"/>
                          <a:cs typeface="Arial" panose="020B0604020202020204" pitchFamily="34" charset="0"/>
                        </a:rPr>
                        <a:t>- </a:t>
                      </a:r>
                      <a:r>
                        <a:rPr lang="en-US" sz="1800" b="1">
                          <a:solidFill>
                            <a:srgbClr val="0000FF"/>
                          </a:solidFill>
                          <a:effectLst/>
                          <a:latin typeface="Arial" panose="020B0604020202020204" pitchFamily="34" charset="0"/>
                          <a:cs typeface="Arial" panose="020B0604020202020204" pitchFamily="34" charset="0"/>
                        </a:rPr>
                        <a:t>Sinh sản bằng hạt (Hạt nằm lộ trên các lá noãn hở).</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hạt, có hoa. Hạt được bao kín trong quả.</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hạt (Hạt nằm trong quả).</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Đại diện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rêu tường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dương xỉ, rau bợ, bèo vẩy ốc,…</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Thông hai lá, trắc bách diệp</a:t>
                      </a:r>
                      <a:r>
                        <a:rPr lang="en-US" sz="1800" b="1" smtClean="0">
                          <a:solidFill>
                            <a:srgbClr val="0000FF"/>
                          </a:solidFill>
                          <a:effectLst/>
                          <a:latin typeface="Arial" panose="020B0604020202020204" pitchFamily="34" charset="0"/>
                          <a:cs typeface="Arial" panose="020B0604020202020204" pitchFamily="34" charset="0"/>
                        </a:rPr>
                        <a:t>,…</a:t>
                      </a:r>
                      <a:endParaRPr lang="en-US" sz="1800" b="1">
                        <a:solidFill>
                          <a:srgbClr val="0000FF"/>
                        </a:solidFill>
                        <a:effectLst/>
                        <a:latin typeface="Arial" panose="020B0604020202020204" pitchFamily="34" charset="0"/>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hoa hồng, phượng vĩ,…</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bl>
          </a:graphicData>
        </a:graphic>
      </p:graphicFrame>
      <p:sp>
        <p:nvSpPr>
          <p:cNvPr id="5" name="Rectangle 1"/>
          <p:cNvSpPr>
            <a:spLocks noChangeArrowheads="1"/>
          </p:cNvSpPr>
          <p:nvPr/>
        </p:nvSpPr>
        <p:spPr bwMode="auto">
          <a:xfrm>
            <a:off x="1478159" y="131323"/>
            <a:ext cx="629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800" b="1" i="0" u="none" strike="noStrike" cap="none" normalizeH="0" baseline="0" smtClean="0">
                <a:ln>
                  <a:noFill/>
                </a:ln>
                <a:solidFill>
                  <a:srgbClr val="FF0000"/>
                </a:solidFill>
                <a:effectLst/>
                <a:ea typeface="Arial" panose="020B0604020202020204" pitchFamily="34" charset="0"/>
              </a:rPr>
              <a:t>Bảng: Đặc điểm các nhóm Thực vật</a:t>
            </a:r>
            <a:endParaRPr kumimoji="0" lang="en-US" altLang="en-US" sz="4000" b="0" i="0" u="none" strike="noStrike" cap="none" normalizeH="0" baseline="0" smtClean="0">
              <a:ln>
                <a:noFill/>
              </a:ln>
              <a:solidFill>
                <a:srgbClr val="FF0000"/>
              </a:solidFill>
              <a:effectLst/>
            </a:endParaRPr>
          </a:p>
        </p:txBody>
      </p:sp>
    </p:spTree>
    <p:extLst>
      <p:ext uri="{BB962C8B-B14F-4D97-AF65-F5344CB8AC3E}">
        <p14:creationId xmlns:p14="http://schemas.microsoft.com/office/powerpoint/2010/main" val="1595842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686800" cy="1692771"/>
          </a:xfrm>
          <a:prstGeom prst="rect">
            <a:avLst/>
          </a:prstGeom>
          <a:ln>
            <a:solidFill>
              <a:schemeClr val="tx1"/>
            </a:solidFill>
          </a:ln>
        </p:spPr>
        <p:txBody>
          <a:bodyPr wrap="square">
            <a:spAutoFit/>
          </a:bodyPr>
          <a:lstStyle/>
          <a:p>
            <a:pPr algn="just"/>
            <a:r>
              <a:rPr lang="en-US" sz="2600" b="1" smtClean="0">
                <a:latin typeface="Arial" panose="020B0604020202020204" pitchFamily="34" charset="0"/>
                <a:cs typeface="Arial" panose="020B0604020202020204" pitchFamily="34" charset="0"/>
                <a:sym typeface="Symbol"/>
              </a:rPr>
              <a:t> </a:t>
            </a:r>
            <a:r>
              <a:rPr lang="en-US" sz="2600" b="1" smtClean="0">
                <a:latin typeface="Arial" panose="020B0604020202020204" pitchFamily="34" charset="0"/>
                <a:cs typeface="Arial" panose="020B0604020202020204" pitchFamily="34" charset="0"/>
              </a:rPr>
              <a:t>Nêu </a:t>
            </a:r>
            <a:r>
              <a:rPr lang="en-US" sz="2600" b="1">
                <a:latin typeface="Arial" panose="020B0604020202020204" pitchFamily="34" charset="0"/>
                <a:cs typeface="Arial" panose="020B0604020202020204" pitchFamily="34" charset="0"/>
              </a:rPr>
              <a:t>rõ đặc điểm phân biệt các nhóm Thực vật từ đó thấy được sự tiến hóa giữa các nhóm Thực </a:t>
            </a:r>
            <a:r>
              <a:rPr lang="en-US" sz="2600" b="1" smtClean="0">
                <a:latin typeface="Arial" panose="020B0604020202020204" pitchFamily="34" charset="0"/>
                <a:cs typeface="Arial" panose="020B0604020202020204" pitchFamily="34" charset="0"/>
              </a:rPr>
              <a:t>vật.</a:t>
            </a:r>
            <a:endParaRPr lang="en-US" sz="2600">
              <a:latin typeface="Arial" panose="020B0604020202020204" pitchFamily="34" charset="0"/>
              <a:cs typeface="Arial" panose="020B0604020202020204" pitchFamily="34" charset="0"/>
            </a:endParaRPr>
          </a:p>
          <a:p>
            <a:pPr algn="just"/>
            <a:r>
              <a:rPr lang="en-US" sz="2600" b="1" smtClean="0">
                <a:latin typeface="Arial" panose="020B0604020202020204" pitchFamily="34" charset="0"/>
                <a:cs typeface="Arial" panose="020B0604020202020204" pitchFamily="34" charset="0"/>
                <a:sym typeface="Symbol"/>
              </a:rPr>
              <a:t> </a:t>
            </a:r>
            <a:r>
              <a:rPr lang="en-US" sz="2600" b="1" smtClean="0">
                <a:latin typeface="Arial" panose="020B0604020202020204" pitchFamily="34" charset="0"/>
                <a:cs typeface="Arial" panose="020B0604020202020204" pitchFamily="34" charset="0"/>
              </a:rPr>
              <a:t>Vì </a:t>
            </a:r>
            <a:r>
              <a:rPr lang="en-US" sz="2600" b="1">
                <a:latin typeface="Arial" panose="020B0604020202020204" pitchFamily="34" charset="0"/>
                <a:cs typeface="Arial" panose="020B0604020202020204" pitchFamily="34" charset="0"/>
              </a:rPr>
              <a:t>sao gọi là cây Hạt trần, cây Hạt kín? Cây Hạt kín tiến hóa hơn hay cây Hạt trần tiến hóa hơn? Vì sao?</a:t>
            </a:r>
            <a:endParaRPr lang="en-US" sz="2600">
              <a:latin typeface="Arial" panose="020B0604020202020204" pitchFamily="34" charset="0"/>
              <a:cs typeface="Arial" panose="020B0604020202020204" pitchFamily="34" charset="0"/>
            </a:endParaRPr>
          </a:p>
        </p:txBody>
      </p:sp>
      <p:pic>
        <p:nvPicPr>
          <p:cNvPr id="2050" name="Picture 2" descr="ZTO Express sẽ giải đáp thắc mắc của khách hàng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975" y="2826325"/>
            <a:ext cx="5715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22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b="1" smtClean="0">
                <a:solidFill>
                  <a:srgbClr val="FF0000"/>
                </a:solidFill>
                <a:latin typeface="Arial" panose="020B0604020202020204" pitchFamily="34" charset="0"/>
                <a:cs typeface="Arial" panose="020B0604020202020204" pitchFamily="34" charset="0"/>
              </a:rPr>
              <a:t>LUYỆN TẬP</a:t>
            </a:r>
            <a:endParaRPr lang="en-US" sz="3600"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62098" y="1066800"/>
            <a:ext cx="8839200" cy="3046988"/>
          </a:xfrm>
          <a:prstGeom prst="rect">
            <a:avLst/>
          </a:prstGeom>
          <a:ln>
            <a:solidFill>
              <a:schemeClr val="tx1"/>
            </a:solidFill>
          </a:ln>
        </p:spPr>
        <p:txBody>
          <a:bodyPr wrap="square">
            <a:spAutoFit/>
          </a:bodyPr>
          <a:lstStyle/>
          <a:p>
            <a:pPr algn="just"/>
            <a:r>
              <a:rPr lang="en-US" sz="3200" smtClean="0">
                <a:latin typeface="Arial" panose="020B0604020202020204" pitchFamily="34" charset="0"/>
                <a:cs typeface="Arial" panose="020B0604020202020204" pitchFamily="34" charset="0"/>
                <a:sym typeface="Symbol"/>
              </a:rPr>
              <a:t> </a:t>
            </a:r>
            <a:r>
              <a:rPr lang="en-US" sz="3200" smtClean="0">
                <a:latin typeface="Arial" panose="020B0604020202020204" pitchFamily="34" charset="0"/>
                <a:cs typeface="Arial" panose="020B0604020202020204" pitchFamily="34" charset="0"/>
              </a:rPr>
              <a:t>Tiến </a:t>
            </a:r>
            <a:r>
              <a:rPr lang="en-US" sz="3200">
                <a:latin typeface="Arial" panose="020B0604020202020204" pitchFamily="34" charset="0"/>
                <a:cs typeface="Arial" panose="020B0604020202020204" pitchFamily="34" charset="0"/>
              </a:rPr>
              <a:t>hành sắp xếp các đại diện Thực vật kể được từ hoạt động trò chơi khởi động vào các nhóm Thực vật đã học và giải thích.</a:t>
            </a:r>
          </a:p>
          <a:p>
            <a:pPr algn="just"/>
            <a:r>
              <a:rPr lang="en-US" sz="3200" b="1" smtClean="0">
                <a:latin typeface="Arial" panose="020B0604020202020204" pitchFamily="34" charset="0"/>
                <a:cs typeface="Arial" panose="020B0604020202020204" pitchFamily="34" charset="0"/>
                <a:sym typeface="Symbol"/>
              </a:rPr>
              <a:t> </a:t>
            </a:r>
            <a:r>
              <a:rPr lang="en-US" sz="3200" smtClean="0">
                <a:latin typeface="Arial" panose="020B0604020202020204" pitchFamily="34" charset="0"/>
                <a:cs typeface="Arial" panose="020B0604020202020204" pitchFamily="34" charset="0"/>
              </a:rPr>
              <a:t>Hoàn </a:t>
            </a:r>
            <a:r>
              <a:rPr lang="en-US" sz="3200">
                <a:latin typeface="Arial" panose="020B0604020202020204" pitchFamily="34" charset="0"/>
                <a:cs typeface="Arial" panose="020B0604020202020204" pitchFamily="34" charset="0"/>
              </a:rPr>
              <a:t>thiện bảng </a:t>
            </a:r>
            <a:r>
              <a:rPr lang="en-US" sz="3200" smtClean="0">
                <a:latin typeface="Arial" panose="020B0604020202020204" pitchFamily="34" charset="0"/>
                <a:cs typeface="Arial" panose="020B0604020202020204" pitchFamily="34" charset="0"/>
              </a:rPr>
              <a:t>19.1.</a:t>
            </a:r>
            <a:r>
              <a:rPr lang="en-US" sz="3200" b="1" smtClean="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Nêu sự giống nhau và khác nhau giữa thực vật Hạt trần với thực vật Hạt kín.</a:t>
            </a:r>
          </a:p>
        </p:txBody>
      </p:sp>
      <p:pic>
        <p:nvPicPr>
          <p:cNvPr id="11266" name="Picture 2" descr="Phương pháp luyện tập tăng cường trí não - Be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67201"/>
            <a:ext cx="3429000" cy="255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4423744"/>
              </p:ext>
            </p:extLst>
          </p:nvPr>
        </p:nvGraphicFramePr>
        <p:xfrm>
          <a:off x="381000" y="1447800"/>
          <a:ext cx="8534400" cy="4206240"/>
        </p:xfrm>
        <a:graphic>
          <a:graphicData uri="http://schemas.openxmlformats.org/drawingml/2006/table">
            <a:tbl>
              <a:tblPr firstRow="1" firstCol="1" bandRow="1">
                <a:tableStyleId>{5940675A-B579-460E-94D1-54222C63F5DA}</a:tableStyleId>
              </a:tblPr>
              <a:tblGrid>
                <a:gridCol w="1722635"/>
                <a:gridCol w="1020565"/>
                <a:gridCol w="2819400"/>
                <a:gridCol w="2971800"/>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trần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kín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smtClean="0">
                <a:solidFill>
                  <a:srgbClr val="FF0000"/>
                </a:solidFill>
                <a:latin typeface="Arial" panose="020B0604020202020204" pitchFamily="34" charset="0"/>
                <a:cs typeface="Arial" panose="020B0604020202020204" pitchFamily="34" charset="0"/>
              </a:rPr>
              <a:t>BẢNG 19.1- TR 123</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0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5493060"/>
              </p:ext>
            </p:extLst>
          </p:nvPr>
        </p:nvGraphicFramePr>
        <p:xfrm>
          <a:off x="381000" y="1447800"/>
          <a:ext cx="8534400" cy="4206240"/>
        </p:xfrm>
        <a:graphic>
          <a:graphicData uri="http://schemas.openxmlformats.org/drawingml/2006/table">
            <a:tbl>
              <a:tblPr firstRow="1" firstCol="1" bandRow="1">
                <a:tableStyleId>{5940675A-B579-460E-94D1-54222C63F5DA}</a:tableStyleId>
              </a:tblPr>
              <a:tblGrid>
                <a:gridCol w="1722635"/>
                <a:gridCol w="1020565"/>
                <a:gridCol w="2819400"/>
                <a:gridCol w="2971800"/>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trần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kín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smtClean="0">
                <a:solidFill>
                  <a:srgbClr val="FF0000"/>
                </a:solidFill>
                <a:latin typeface="Arial" panose="020B0604020202020204" pitchFamily="34" charset="0"/>
                <a:cs typeface="Arial" panose="020B0604020202020204" pitchFamily="34" charset="0"/>
              </a:rPr>
              <a:t>ĐÁP ÁN BẢNG 19.1</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469"/>
            <a:ext cx="8229600" cy="792162"/>
          </a:xfrm>
        </p:spPr>
        <p:txBody>
          <a:bodyPr/>
          <a:lstStyle/>
          <a:p>
            <a:r>
              <a:rPr lang="en-US" b="1" smtClean="0">
                <a:solidFill>
                  <a:srgbClr val="FF0000"/>
                </a:solidFill>
                <a:latin typeface="Arial" panose="020B0604020202020204" pitchFamily="34" charset="0"/>
                <a:cs typeface="Arial" panose="020B0604020202020204" pitchFamily="34" charset="0"/>
              </a:rPr>
              <a:t>VẬN DỤNG</a:t>
            </a:r>
            <a:endParaRPr lang="en-US"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16375" y="874224"/>
            <a:ext cx="8915400" cy="3108543"/>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Q</a:t>
            </a:r>
            <a:r>
              <a:rPr lang="en-US" sz="2800" smtClean="0">
                <a:latin typeface="Arial" panose="020B0604020202020204" pitchFamily="34" charset="0"/>
                <a:cs typeface="Arial" panose="020B0604020202020204" pitchFamily="34" charset="0"/>
              </a:rPr>
              <a:t>uan </a:t>
            </a:r>
            <a:r>
              <a:rPr lang="en-US" sz="2800">
                <a:latin typeface="Arial" panose="020B0604020202020204" pitchFamily="34" charset="0"/>
                <a:cs typeface="Arial" panose="020B0604020202020204" pitchFamily="34" charset="0"/>
              </a:rPr>
              <a:t>sát và giới thiệu được một số Thực vật ở xung quanh em, thực hành phân chia chúng vào các nhóm, đề xuất được những lưu ý trong việc chăm sóc để cây phát triển khỏe </a:t>
            </a:r>
            <a:r>
              <a:rPr lang="en-US" sz="2800" smtClean="0">
                <a:latin typeface="Arial" panose="020B0604020202020204" pitchFamily="34" charset="0"/>
                <a:cs typeface="Arial" panose="020B0604020202020204" pitchFamily="34" charset="0"/>
              </a:rPr>
              <a:t>mạnh: </a:t>
            </a:r>
          </a:p>
          <a:p>
            <a:pPr algn="just"/>
            <a:r>
              <a:rPr lang="en-US" sz="2800" smtClean="0">
                <a:solidFill>
                  <a:srgbClr val="FF0000"/>
                </a:solidFill>
                <a:latin typeface="Arial" panose="020B0604020202020204" pitchFamily="34" charset="0"/>
                <a:cs typeface="Arial" panose="020B0604020202020204" pitchFamily="34" charset="0"/>
              </a:rPr>
              <a:t>Đại </a:t>
            </a:r>
            <a:r>
              <a:rPr lang="en-US" sz="2800">
                <a:solidFill>
                  <a:srgbClr val="FF0000"/>
                </a:solidFill>
                <a:latin typeface="Arial" panose="020B0604020202020204" pitchFamily="34" charset="0"/>
                <a:cs typeface="Arial" panose="020B0604020202020204" pitchFamily="34" charset="0"/>
              </a:rPr>
              <a:t>diện cây gì…? Đặc điểm môi trường sống…? Đ</a:t>
            </a:r>
            <a:r>
              <a:rPr lang="en-US" sz="2800" smtClean="0">
                <a:solidFill>
                  <a:srgbClr val="FF0000"/>
                </a:solidFill>
                <a:latin typeface="Arial" panose="020B0604020202020204" pitchFamily="34" charset="0"/>
                <a:cs typeface="Arial" panose="020B0604020202020204" pitchFamily="34" charset="0"/>
              </a:rPr>
              <a:t>ược </a:t>
            </a:r>
            <a:r>
              <a:rPr lang="en-US" sz="2800">
                <a:solidFill>
                  <a:srgbClr val="FF0000"/>
                </a:solidFill>
                <a:latin typeface="Arial" panose="020B0604020202020204" pitchFamily="34" charset="0"/>
                <a:cs typeface="Arial" panose="020B0604020202020204" pitchFamily="34" charset="0"/>
              </a:rPr>
              <a:t>xếp vào nhóm Thực vật nào…? Cách chăm sóc cần lưu ý những gì</a:t>
            </a:r>
            <a:r>
              <a:rPr lang="en-US" sz="2800" smtClean="0">
                <a:solidFill>
                  <a:srgbClr val="FF0000"/>
                </a:solidFill>
                <a:latin typeface="Arial" panose="020B0604020202020204" pitchFamily="34" charset="0"/>
                <a:cs typeface="Arial" panose="020B0604020202020204" pitchFamily="34" charset="0"/>
              </a:rPr>
              <a:t>…?</a:t>
            </a:r>
            <a:endParaRPr lang="en-US" sz="2800">
              <a:solidFill>
                <a:srgbClr val="FF0000"/>
              </a:solidFill>
              <a:latin typeface="Arial" panose="020B0604020202020204" pitchFamily="34" charset="0"/>
              <a:cs typeface="Arial" panose="020B0604020202020204" pitchFamily="34" charset="0"/>
            </a:endParaRPr>
          </a:p>
        </p:txBody>
      </p:sp>
      <p:pic>
        <p:nvPicPr>
          <p:cNvPr id="13314" name="Picture 2" descr="Học viện Phật giáo Việt Nam hưởng ứng sáng kiến trồng 1 tỷ cây xanh | Môi  trường | Vietnam+ (Vietnam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202296"/>
            <a:ext cx="3733800" cy="248676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ình ảnh Ngày đất Xanh Tay Nắm Giữ Trái đất Bảo Vệ Trái đất, Ngày Trái đất,  Ngày đất Xanh Tay Nắm Giữ Trái đất Bảo Vệ Trái đất, Ngày Trái đ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Bạn biết gì về Ngày Trái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22883"/>
            <a:ext cx="3620889" cy="246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igit 120"/>
          <p:cNvPicPr>
            <a:picLocks noChangeAspect="1" noChangeArrowheads="1" noCrop="1"/>
          </p:cNvPicPr>
          <p:nvPr/>
        </p:nvPicPr>
        <p:blipFill>
          <a:blip r:embed="rId3">
            <a:lum contrast="48000"/>
            <a:extLst>
              <a:ext uri="{28A0092B-C50C-407E-A947-70E740481C1C}">
                <a14:useLocalDpi xmlns:a14="http://schemas.microsoft.com/office/drawing/2010/main" val="0"/>
              </a:ext>
            </a:extLst>
          </a:blip>
          <a:srcRect/>
          <a:stretch>
            <a:fillRect/>
          </a:stretch>
        </p:blipFill>
        <p:spPr bwMode="auto">
          <a:xfrm>
            <a:off x="6858000" y="800752"/>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smtClean="0">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p>
        </p:txBody>
      </p:sp>
      <p:sp>
        <p:nvSpPr>
          <p:cNvPr id="7" name="Cloud 6"/>
          <p:cNvSpPr/>
          <p:nvPr/>
        </p:nvSpPr>
        <p:spPr>
          <a:xfrm>
            <a:off x="1066800" y="2133600"/>
            <a:ext cx="7391400" cy="388620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smtClean="0">
                <a:solidFill>
                  <a:srgbClr val="0000FF"/>
                </a:solidFill>
                <a:latin typeface="Arial" panose="020B0604020202020204" pitchFamily="34" charset="0"/>
                <a:cs typeface="Arial" panose="020B0604020202020204" pitchFamily="34" charset="0"/>
              </a:rPr>
              <a:t>Hãy </a:t>
            </a:r>
            <a:r>
              <a:rPr lang="en-US" sz="3200">
                <a:solidFill>
                  <a:srgbClr val="0000FF"/>
                </a:solidFill>
                <a:latin typeface="Arial" panose="020B0604020202020204" pitchFamily="34" charset="0"/>
                <a:cs typeface="Arial" panose="020B0604020202020204" pitchFamily="34" charset="0"/>
              </a:rPr>
              <a:t>viết tên các đại diện thực vật vào giấy mà em biết, mỗi đại diện ghi trên 1 tờ giấy A</a:t>
            </a:r>
            <a:r>
              <a:rPr lang="en-US" sz="3200" baseline="-25000">
                <a:solidFill>
                  <a:srgbClr val="0000FF"/>
                </a:solidFill>
                <a:latin typeface="Arial" panose="020B0604020202020204" pitchFamily="34" charset="0"/>
                <a:cs typeface="Arial" panose="020B0604020202020204" pitchFamily="34" charset="0"/>
              </a:rPr>
              <a:t>5</a:t>
            </a:r>
            <a:r>
              <a:rPr lang="en-US" sz="3200">
                <a:solidFill>
                  <a:srgbClr val="0000FF"/>
                </a:solidFill>
                <a:latin typeface="Arial" panose="020B0604020202020204" pitchFamily="34" charset="0"/>
                <a:cs typeface="Arial" panose="020B0604020202020204" pitchFamily="34" charset="0"/>
              </a:rPr>
              <a:t> (2 phút).</a:t>
            </a:r>
          </a:p>
          <a:p>
            <a:pPr algn="ctr"/>
            <a:endParaRPr lang="en-US"/>
          </a:p>
        </p:txBody>
      </p:sp>
    </p:spTree>
    <p:extLst>
      <p:ext uri="{BB962C8B-B14F-4D97-AF65-F5344CB8AC3E}">
        <p14:creationId xmlns:p14="http://schemas.microsoft.com/office/powerpoint/2010/main" val="84354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smtClean="0">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p>
        </p:txBody>
      </p:sp>
      <p:sp>
        <p:nvSpPr>
          <p:cNvPr id="4" name="Rectangle 3"/>
          <p:cNvSpPr/>
          <p:nvPr/>
        </p:nvSpPr>
        <p:spPr>
          <a:xfrm>
            <a:off x="251170" y="1121747"/>
            <a:ext cx="8654530" cy="2246769"/>
          </a:xfrm>
          <a:prstGeom prst="rect">
            <a:avLst/>
          </a:prstGeom>
          <a:ln>
            <a:solidFill>
              <a:srgbClr val="0066FF"/>
            </a:solidFill>
          </a:ln>
        </p:spPr>
        <p:txBody>
          <a:bodyPr wrap="square">
            <a:spAutoFit/>
          </a:bodyPr>
          <a:lstStyle/>
          <a:p>
            <a:pPr algn="just"/>
            <a:r>
              <a:rPr lang="en-US" sz="2800" smtClean="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Phân loại thực vật thành các nhóm và nêu cơ sở phân chia.</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Dán các giấy ghi tên đại diện thực vật vừa kể được vào các nhóm tương ứng.</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Kiểm tra, chỉnh sửa kết quả.</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511" y="3988724"/>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798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677862"/>
          </a:xfrm>
          <a:ln>
            <a:solidFill>
              <a:schemeClr val="bg1"/>
            </a:solidFill>
          </a:ln>
        </p:spPr>
        <p:txBody>
          <a:bodyPr>
            <a:noAutofit/>
          </a:bodyPr>
          <a:lstStyle/>
          <a:p>
            <a:r>
              <a:rPr lang="en-US" sz="3600" b="1" smtClean="0">
                <a:solidFill>
                  <a:srgbClr val="FF0000"/>
                </a:solidFill>
                <a:latin typeface="Arial" panose="020B0604020202020204" pitchFamily="34" charset="0"/>
                <a:cs typeface="Arial" panose="020B0604020202020204" pitchFamily="34" charset="0"/>
              </a:rPr>
              <a:t>MỘT SỐ THỰC VẬT</a:t>
            </a:r>
            <a:endParaRPr lang="en-US" sz="3600" b="1">
              <a:solidFill>
                <a:srgbClr val="FF0000"/>
              </a:solidFill>
              <a:latin typeface="Arial" panose="020B0604020202020204" pitchFamily="34" charset="0"/>
              <a:cs typeface="Arial" panose="020B0604020202020204" pitchFamily="34" charset="0"/>
            </a:endParaRPr>
          </a:p>
        </p:txBody>
      </p:sp>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Cây Hoa Mai Bonsai Giả Cao 1m25 Chậu Hoa Mai Trang Trí Tết - Hoa trang trí  Thương hiệu OEM | WebSoSanh.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392" y="3708198"/>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descr="Cây lúa | Công ty TNHH TM &amp; SX Bình Quâ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51498"/>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7546" y="3186606"/>
            <a:ext cx="2928128"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Dương xỉ</a:t>
            </a:r>
            <a:endParaRPr lang="en-US" sz="2400" b="1">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769331" y="3151507"/>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Rêu tường</a:t>
            </a:r>
            <a:endParaRPr lang="en-US" sz="2400" b="1">
              <a:solidFill>
                <a:srgbClr val="0000FF"/>
              </a:solidFill>
              <a:latin typeface="Arial" panose="020B0604020202020204" pitchFamily="34" charset="0"/>
              <a:cs typeface="Arial" panose="020B0604020202020204" pitchFamily="34" charset="0"/>
            </a:endParaRPr>
          </a:p>
        </p:txBody>
      </p:sp>
      <p:sp>
        <p:nvSpPr>
          <p:cNvPr id="16" name="TextBox 15"/>
          <p:cNvSpPr txBox="1"/>
          <p:nvPr/>
        </p:nvSpPr>
        <p:spPr>
          <a:xfrm>
            <a:off x="914400" y="5788405"/>
            <a:ext cx="2049462" cy="523220"/>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thông</a:t>
            </a:r>
            <a:endParaRPr lang="en-US" sz="28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327775" y="6006108"/>
            <a:ext cx="2049462" cy="523220"/>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lúa</a:t>
            </a:r>
            <a:endParaRPr lang="en-US" sz="2800" b="1">
              <a:solidFill>
                <a:srgbClr val="0000FF"/>
              </a:solidFill>
              <a:latin typeface="Arial" panose="020B0604020202020204" pitchFamily="34" charset="0"/>
              <a:cs typeface="Arial" panose="020B0604020202020204" pitchFamily="34" charset="0"/>
            </a:endParaRPr>
          </a:p>
        </p:txBody>
      </p:sp>
      <p:pic>
        <p:nvPicPr>
          <p:cNvPr id="4098" name="Picture 2" descr="Dương xỉ, hỗ trợ ngăn ngừa lão hóa da, trị khớp đau nhức, tiểu s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071" y="913014"/>
            <a:ext cx="3739224"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uần 23: Môn Sinh khối 6:Tiết 45: Bài 38: Rêu và cây rê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79" y="921327"/>
            <a:ext cx="3650369"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án và cung cấp cây thông thật dịp noel | Đức Kiên 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575" y="3884749"/>
            <a:ext cx="3124200" cy="18643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673548" y="6270164"/>
            <a:ext cx="2498652" cy="523220"/>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hoa mai</a:t>
            </a:r>
            <a:endParaRPr lang="en-US" sz="28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88415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625"/>
            <a:ext cx="8229600" cy="639762"/>
          </a:xfrm>
        </p:spPr>
        <p:txBody>
          <a:bodyPr>
            <a:noAutofit/>
          </a:bodyPr>
          <a:lstStyle/>
          <a:p>
            <a:pPr algn="l"/>
            <a:r>
              <a:rPr lang="en-US" sz="3200" b="1" smtClean="0">
                <a:solidFill>
                  <a:srgbClr val="FF0000"/>
                </a:solidFill>
                <a:latin typeface="Arial" panose="020B0604020202020204" pitchFamily="34" charset="0"/>
                <a:cs typeface="Arial" panose="020B0604020202020204" pitchFamily="34" charset="0"/>
              </a:rPr>
              <a:t>I. CÁC NHÓM THỰC VẬT</a:t>
            </a:r>
            <a:endParaRPr lang="en-US" sz="3200" b="1">
              <a:solidFill>
                <a:srgbClr val="FF0000"/>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8700"/>
            <a:ext cx="8686800" cy="519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9271" y="5972680"/>
            <a:ext cx="8988829" cy="830997"/>
          </a:xfrm>
          <a:prstGeom prst="rect">
            <a:avLst/>
          </a:prstGeom>
          <a:ln>
            <a:solidFill>
              <a:schemeClr val="tx1"/>
            </a:solidFill>
          </a:ln>
        </p:spPr>
        <p:txBody>
          <a:bodyPr wrap="square">
            <a:spAutoFit/>
          </a:bodyPr>
          <a:lstStyle/>
          <a:p>
            <a:pPr algn="just"/>
            <a:r>
              <a:rPr lang="en-US" sz="2400">
                <a:latin typeface="Arial" panose="020B0604020202020204" pitchFamily="34" charset="0"/>
                <a:cs typeface="Arial" panose="020B0604020202020204" pitchFamily="34" charset="0"/>
              </a:rPr>
              <a:t>Q</a:t>
            </a:r>
            <a:r>
              <a:rPr lang="en-US" sz="2400" smtClean="0">
                <a:latin typeface="Arial" panose="020B0604020202020204" pitchFamily="34" charset="0"/>
                <a:cs typeface="Arial" panose="020B0604020202020204" pitchFamily="34" charset="0"/>
              </a:rPr>
              <a:t>uan </a:t>
            </a:r>
            <a:r>
              <a:rPr lang="en-US" sz="2400">
                <a:latin typeface="Arial" panose="020B0604020202020204" pitchFamily="34" charset="0"/>
                <a:cs typeface="Arial" panose="020B0604020202020204" pitchFamily="34" charset="0"/>
              </a:rPr>
              <a:t>sát hình 19.1. Các nhóm Thực vật, nêu tên các nhóm thực vật và đặc điểm phân chia.</a:t>
            </a:r>
          </a:p>
        </p:txBody>
      </p:sp>
    </p:spTree>
    <p:extLst>
      <p:ext uri="{BB962C8B-B14F-4D97-AF65-F5344CB8AC3E}">
        <p14:creationId xmlns:p14="http://schemas.microsoft.com/office/powerpoint/2010/main" val="406920468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875"/>
            <a:ext cx="8229600" cy="639762"/>
          </a:xfrm>
        </p:spPr>
        <p:txBody>
          <a:bodyPr>
            <a:noAutofit/>
          </a:bodyPr>
          <a:lstStyle/>
          <a:p>
            <a:pPr algn="l"/>
            <a:r>
              <a:rPr lang="en-US" sz="3200" b="1" smtClean="0">
                <a:solidFill>
                  <a:srgbClr val="FF0000"/>
                </a:solidFill>
                <a:latin typeface="Arial" panose="020B0604020202020204" pitchFamily="34" charset="0"/>
                <a:cs typeface="Arial" panose="020B0604020202020204" pitchFamily="34" charset="0"/>
              </a:rPr>
              <a:t>II. ĐẶC ĐIỂM CỦA CÁC NHÓM THỰC VẬT</a:t>
            </a:r>
            <a:endParaRPr lang="en-US" sz="3200" b="1">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55418" y="686338"/>
            <a:ext cx="8988829" cy="954107"/>
          </a:xfrm>
          <a:prstGeom prst="rect">
            <a:avLst/>
          </a:prstGeom>
          <a:ln>
            <a:solidFill>
              <a:schemeClr val="bg1"/>
            </a:solidFill>
          </a:ln>
        </p:spPr>
        <p:txBody>
          <a:bodyPr wrap="square">
            <a:spAutoFit/>
          </a:bodyPr>
          <a:lstStyle/>
          <a:p>
            <a:pPr algn="just"/>
            <a:r>
              <a:rPr lang="en-US" sz="2800">
                <a:latin typeface="Arial" panose="020B0604020202020204" pitchFamily="34" charset="0"/>
                <a:cs typeface="Arial" panose="020B0604020202020204" pitchFamily="34" charset="0"/>
              </a:rPr>
              <a:t>Q</a:t>
            </a:r>
            <a:r>
              <a:rPr lang="en-US" sz="2800" smtClean="0">
                <a:latin typeface="Arial" panose="020B0604020202020204" pitchFamily="34" charset="0"/>
                <a:cs typeface="Arial" panose="020B0604020202020204" pitchFamily="34" charset="0"/>
              </a:rPr>
              <a:t>uan </a:t>
            </a:r>
            <a:r>
              <a:rPr lang="en-US" sz="2800">
                <a:latin typeface="Arial" panose="020B0604020202020204" pitchFamily="34" charset="0"/>
                <a:cs typeface="Arial" panose="020B0604020202020204" pitchFamily="34" charset="0"/>
              </a:rPr>
              <a:t>sát hình </a:t>
            </a:r>
            <a:r>
              <a:rPr lang="en-US" sz="2800" smtClean="0">
                <a:latin typeface="Arial" panose="020B0604020202020204" pitchFamily="34" charset="0"/>
                <a:cs typeface="Arial" panose="020B0604020202020204" pitchFamily="34" charset="0"/>
              </a:rPr>
              <a:t>ảnh đại diện của các nhóm Thực vật, hoàn thiện yêu cầu trong Phiếu học tập:</a:t>
            </a:r>
            <a:endParaRPr lang="en-US" sz="280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93424375"/>
              </p:ext>
            </p:extLst>
          </p:nvPr>
        </p:nvGraphicFramePr>
        <p:xfrm>
          <a:off x="171792" y="2266600"/>
          <a:ext cx="8783783" cy="3916564"/>
        </p:xfrm>
        <a:graphic>
          <a:graphicData uri="http://schemas.openxmlformats.org/drawingml/2006/table">
            <a:tbl>
              <a:tblPr firstRow="1" firstCol="1" bandRow="1">
                <a:tableStyleId>{5940675A-B579-460E-94D1-54222C63F5DA}</a:tableStyleId>
              </a:tblPr>
              <a:tblGrid>
                <a:gridCol w="2052672"/>
                <a:gridCol w="1556724"/>
                <a:gridCol w="1658669"/>
                <a:gridCol w="1757859"/>
                <a:gridCol w="1757859"/>
              </a:tblGrid>
              <a:tr h="722492">
                <a:tc>
                  <a:txBody>
                    <a:bodyPr/>
                    <a:lstStyle/>
                    <a:p>
                      <a:pPr algn="ctr">
                        <a:lnSpc>
                          <a:spcPct val="115000"/>
                        </a:lnSpc>
                        <a:spcAft>
                          <a:spcPts val="0"/>
                        </a:spcAft>
                        <a:tabLst>
                          <a:tab pos="540385" algn="l"/>
                        </a:tabLst>
                      </a:pPr>
                      <a:r>
                        <a:rPr lang="en-US" sz="2800" b="1">
                          <a:solidFill>
                            <a:srgbClr val="0000FF"/>
                          </a:solidFill>
                          <a:effectLst/>
                        </a:rPr>
                        <a:t>Nội dung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Rêu</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Dương xỉ</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trần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kín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722492">
                <a:tc>
                  <a:txBody>
                    <a:bodyPr/>
                    <a:lstStyle/>
                    <a:p>
                      <a:pPr algn="ctr">
                        <a:lnSpc>
                          <a:spcPct val="115000"/>
                        </a:lnSpc>
                        <a:spcAft>
                          <a:spcPts val="0"/>
                        </a:spcAft>
                        <a:tabLst>
                          <a:tab pos="540385" algn="l"/>
                        </a:tabLst>
                      </a:pPr>
                      <a:r>
                        <a:rPr lang="en-US" sz="2800" b="1">
                          <a:solidFill>
                            <a:srgbClr val="0000FF"/>
                          </a:solidFill>
                          <a:effectLst/>
                        </a:rPr>
                        <a:t>Môi trường sống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1490124">
                <a:tc>
                  <a:txBody>
                    <a:bodyPr/>
                    <a:lstStyle/>
                    <a:p>
                      <a:pPr algn="ctr">
                        <a:lnSpc>
                          <a:spcPct val="115000"/>
                        </a:lnSpc>
                        <a:spcAft>
                          <a:spcPts val="0"/>
                        </a:spcAft>
                        <a:tabLst>
                          <a:tab pos="540385" algn="l"/>
                        </a:tabLst>
                      </a:pPr>
                      <a:r>
                        <a:rPr lang="en-US" sz="2800" b="1">
                          <a:solidFill>
                            <a:srgbClr val="0000FF"/>
                          </a:solidFill>
                          <a:effectLst/>
                        </a:rPr>
                        <a:t>Đặc điểm cấu tạo và sinh sản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722492">
                <a:tc>
                  <a:txBody>
                    <a:bodyPr/>
                    <a:lstStyle/>
                    <a:p>
                      <a:pPr algn="ctr">
                        <a:lnSpc>
                          <a:spcPct val="115000"/>
                        </a:lnSpc>
                        <a:spcAft>
                          <a:spcPts val="0"/>
                        </a:spcAft>
                        <a:tabLst>
                          <a:tab pos="540385" algn="l"/>
                        </a:tabLst>
                      </a:pPr>
                      <a:r>
                        <a:rPr lang="en-US" sz="2800" b="1">
                          <a:solidFill>
                            <a:srgbClr val="0000FF"/>
                          </a:solidFill>
                          <a:effectLst/>
                        </a:rPr>
                        <a:t>Đại diện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4" name="Rectangle 1"/>
          <p:cNvSpPr>
            <a:spLocks noChangeArrowheads="1"/>
          </p:cNvSpPr>
          <p:nvPr/>
        </p:nvSpPr>
        <p:spPr bwMode="auto">
          <a:xfrm>
            <a:off x="1918985" y="1652535"/>
            <a:ext cx="5416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0000FF"/>
                </a:solidFill>
                <a:effectLst/>
                <a:ea typeface="Arial" panose="020B0604020202020204" pitchFamily="34" charset="0"/>
              </a:rPr>
              <a:t>Bảng: Đặc điểm các nhóm Thực vật</a:t>
            </a:r>
            <a:endParaRPr kumimoji="0" lang="en-US" altLang="en-US" sz="3600" b="0" i="0" u="none" strike="noStrike" cap="none" normalizeH="0" baseline="0" smtClean="0">
              <a:ln>
                <a:noFill/>
              </a:ln>
              <a:solidFill>
                <a:srgbClr val="0000FF"/>
              </a:solidFill>
              <a:effectLst/>
            </a:endParaRPr>
          </a:p>
        </p:txBody>
      </p:sp>
    </p:spTree>
    <p:extLst>
      <p:ext uri="{BB962C8B-B14F-4D97-AF65-F5344CB8AC3E}">
        <p14:creationId xmlns:p14="http://schemas.microsoft.com/office/powerpoint/2010/main" val="4041168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38"/>
            <a:ext cx="8229600" cy="4873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Đại diện </a:t>
            </a:r>
            <a:r>
              <a:rPr lang="en-US" sz="3200" b="1">
                <a:solidFill>
                  <a:srgbClr val="FF0000"/>
                </a:solidFill>
                <a:latin typeface="Arial" panose="020B0604020202020204" pitchFamily="34" charset="0"/>
                <a:cs typeface="Arial" panose="020B0604020202020204" pitchFamily="34" charset="0"/>
              </a:rPr>
              <a:t>của các nhóm Thực vật</a:t>
            </a:r>
            <a:endParaRPr lang="en-US" sz="3200" b="1">
              <a:solidFill>
                <a:srgbClr val="FF0000"/>
              </a:solidFill>
            </a:endParaRPr>
          </a:p>
        </p:txBody>
      </p:sp>
      <p:pic>
        <p:nvPicPr>
          <p:cNvPr id="3074" name="Picture 2" descr="D:\MINH PHƯƠNG\Tài liệu dạy học 6\Video -hinh anh\Rêu.jpg"/>
          <p:cNvPicPr>
            <a:picLocks noChangeAspect="1" noChangeArrowheads="1"/>
          </p:cNvPicPr>
          <p:nvPr/>
        </p:nvPicPr>
        <p:blipFill rotWithShape="1">
          <a:blip r:embed="rId2">
            <a:extLst>
              <a:ext uri="{28A0092B-C50C-407E-A947-70E740481C1C}">
                <a14:useLocalDpi xmlns:a14="http://schemas.microsoft.com/office/drawing/2010/main" val="0"/>
              </a:ext>
            </a:extLst>
          </a:blip>
          <a:srcRect r="53580" b="18495"/>
          <a:stretch/>
        </p:blipFill>
        <p:spPr bwMode="auto">
          <a:xfrm>
            <a:off x="594607" y="3193221"/>
            <a:ext cx="2667000" cy="2949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uần 23: Môn Sinh khối 6:Tiết 45: Bài 38: Rêu và cây rê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83" y="749514"/>
            <a:ext cx="3094215" cy="22278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nh học 6 Bài 39: Quyết - Cây dương x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250" y="3193221"/>
            <a:ext cx="2362200" cy="29492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vanphongchothue.vn/uploads/noidung/images/Cay%20duong%20x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751611"/>
            <a:ext cx="3048000" cy="23955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ư các giống dương xỉ. dương xỉ của rừng Vyatka sinh sản như thế nào - Bản  chất 2021"/>
          <p:cNvPicPr>
            <a:picLocks noChangeAspect="1" noChangeArrowheads="1"/>
          </p:cNvPicPr>
          <p:nvPr/>
        </p:nvPicPr>
        <p:blipFill rotWithShape="1">
          <a:blip r:embed="rId6">
            <a:extLst>
              <a:ext uri="{28A0092B-C50C-407E-A947-70E740481C1C}">
                <a14:useLocalDpi xmlns:a14="http://schemas.microsoft.com/office/drawing/2010/main" val="0"/>
              </a:ext>
            </a:extLst>
          </a:blip>
          <a:srcRect b="12284"/>
          <a:stretch/>
        </p:blipFill>
        <p:spPr bwMode="auto">
          <a:xfrm>
            <a:off x="6191600" y="3546775"/>
            <a:ext cx="2819400" cy="2407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6125" y="6195141"/>
            <a:ext cx="3886200"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Rêu- cây rêu tường</a:t>
            </a:r>
            <a:endParaRPr lang="en-US" sz="2400" b="1">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4191000" y="6208384"/>
            <a:ext cx="5257800"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dương xỉ và ổ túi bào tử</a:t>
            </a:r>
            <a:endParaRPr lang="en-US" sz="2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50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ơ quan sinh dưỡng của 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LaptopKT\Desktop\CQSD của thô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339"/>
            <a:ext cx="8531225" cy="5950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1219200"/>
            <a:ext cx="2971800" cy="1200329"/>
          </a:xfrm>
          <a:prstGeom prst="rect">
            <a:avLst/>
          </a:prstGeom>
          <a:noFill/>
        </p:spPr>
        <p:txBody>
          <a:bodyPr wrap="square" rtlCol="0">
            <a:spAutoFit/>
          </a:bodyPr>
          <a:lstStyle/>
          <a:p>
            <a:pPr algn="ctr"/>
            <a:r>
              <a:rPr lang="en-US" sz="3600" b="1" smtClean="0">
                <a:solidFill>
                  <a:srgbClr val="FF0000"/>
                </a:solidFill>
                <a:latin typeface="Arial" panose="020B0604020202020204" pitchFamily="34" charset="0"/>
                <a:cs typeface="Arial" panose="020B0604020202020204" pitchFamily="34" charset="0"/>
              </a:rPr>
              <a:t>CÂY </a:t>
            </a:r>
          </a:p>
          <a:p>
            <a:pPr algn="ctr"/>
            <a:r>
              <a:rPr lang="en-US" sz="3600" b="1" smtClean="0">
                <a:solidFill>
                  <a:srgbClr val="FF0000"/>
                </a:solidFill>
                <a:latin typeface="Arial" panose="020B0604020202020204" pitchFamily="34" charset="0"/>
                <a:cs typeface="Arial" panose="020B0604020202020204" pitchFamily="34" charset="0"/>
              </a:rPr>
              <a:t>HẠT TRẦN</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161546"/>
      </p:ext>
    </p:extLst>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561</TotalTime>
  <Words>891</Words>
  <PresentationFormat>On-screen Show (4:3)</PresentationFormat>
  <Paragraphs>174</Paragraphs>
  <Slides>28</Slides>
  <Notes>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Equity</vt:lpstr>
      <vt:lpstr>PHẦN 3. VẬT SỐNG BÀI 19. ĐA DẠNG THỰC VẬT</vt:lpstr>
      <vt:lpstr>PowerPoint Presentation</vt:lpstr>
      <vt:lpstr>PowerPoint Presentation</vt:lpstr>
      <vt:lpstr>PowerPoint Presentation</vt:lpstr>
      <vt:lpstr>MỘT SỐ THỰC VẬT</vt:lpstr>
      <vt:lpstr>I. CÁC NHÓM THỰC VẬT</vt:lpstr>
      <vt:lpstr>II. ĐẶC ĐIỂM CỦA CÁC NHÓM THỰC VẬT</vt:lpstr>
      <vt:lpstr>Đại diện của các nhóm Thực vật</vt:lpstr>
      <vt:lpstr>PowerPoint Presentation</vt:lpstr>
      <vt:lpstr>CƠ QUAN SINH SẢN CỦA CÂY THÔNG</vt:lpstr>
      <vt:lpstr>PowerPoint Presentation</vt:lpstr>
      <vt:lpstr>PowerPoint Presentation</vt:lpstr>
      <vt:lpstr>HỆ THỐNG MẠCH DẪN Ở GÂN LÁ CỦA CÂY HẠT KÍN</vt:lpstr>
      <vt:lpstr>PowerPoint Presentation</vt:lpstr>
      <vt:lpstr>PowerPoint Presentation</vt:lpstr>
      <vt:lpstr>PowerPoint Presentation</vt:lpstr>
      <vt:lpstr>PowerPoint Presentation</vt:lpstr>
      <vt:lpstr>MỘT SỐ CÂY HẠT TRẦN</vt:lpstr>
      <vt:lpstr>MỘT SỐ CÂY HẠT TRẦN</vt:lpstr>
      <vt:lpstr>MỘT SỐ CÂY HẠT TRẦN</vt:lpstr>
      <vt:lpstr>CÂY HẠT KÍN</vt:lpstr>
      <vt:lpstr>MỘT SỐ CÂY HẠT KÍN</vt:lpstr>
      <vt:lpstr>PowerPoint Presentation</vt:lpstr>
      <vt:lpstr>PowerPoint Presentation</vt:lpstr>
      <vt:lpstr>LUYỆN TẬP</vt:lpstr>
      <vt:lpstr>BẢNG 19.1- TR 123</vt:lpstr>
      <vt:lpstr>ĐÁP ÁN BẢNG 19.1</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2021-04-17T13:36:47Z</dcterms:created>
  <dcterms:modified xsi:type="dcterms:W3CDTF">2021-05-23T14:24:52Z</dcterms:modified>
</cp:coreProperties>
</file>