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BEFF"/>
    <a:srgbClr val="FF0D0D"/>
    <a:srgbClr val="33CC33"/>
    <a:srgbClr val="FFCC99"/>
    <a:srgbClr val="CCFFFF"/>
    <a:srgbClr val="66FFFF"/>
    <a:srgbClr val="FFFF00"/>
    <a:srgbClr val="FFFF66"/>
    <a:srgbClr val="FF00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32" autoAdjust="0"/>
    <p:restoredTop sz="94660"/>
  </p:normalViewPr>
  <p:slideViewPr>
    <p:cSldViewPr>
      <p:cViewPr>
        <p:scale>
          <a:sx n="60" d="100"/>
          <a:sy n="60" d="100"/>
        </p:scale>
        <p:origin x="-1758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vi-VN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447800"/>
            <a:ext cx="8809703" cy="29717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sz="4800" dirty="0" err="1" smtClean="0">
                  <a:solidFill>
                    <a:schemeClr val="tx1"/>
                  </a:solidFill>
                  <a:latin typeface=".VnAvant" pitchFamily="34" charset="0"/>
                </a:rPr>
                <a:t>Bµi</a:t>
              </a:r>
              <a:r>
                <a:rPr lang="en-US" sz="4800" dirty="0" smtClean="0">
                  <a:solidFill>
                    <a:schemeClr val="tx1"/>
                  </a:solidFill>
                  <a:latin typeface=".VnAvant" pitchFamily="34" charset="0"/>
                </a:rPr>
                <a:t> 14</a:t>
              </a:r>
            </a:p>
            <a:p>
              <a:pPr algn="ctr"/>
              <a:r>
                <a:rPr lang="en-US" sz="40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KHỐI LẬP PHƯƠNG,</a:t>
              </a:r>
            </a:p>
            <a:p>
              <a:pPr algn="ctr"/>
              <a:r>
                <a:rPr lang="en-US" sz="40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cs typeface="Arial" pitchFamily="34" charset="0"/>
                </a:rPr>
                <a:t>KHỐI HỘP CHỮ NHẬT</a:t>
              </a:r>
              <a:endParaRPr lang="vi-VN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1752600"/>
          </a:xfrm>
        </p:spPr>
        <p:txBody>
          <a:bodyPr>
            <a:noAutofit/>
          </a:bodyPr>
          <a:lstStyle/>
          <a:p>
            <a:r>
              <a:rPr lang="en-US" sz="13800" dirty="0" smtClean="0">
                <a:solidFill>
                  <a:srgbClr val="FF9933"/>
                </a:solidFill>
                <a:latin typeface="HP-087" pitchFamily="34" charset="0"/>
              </a:rPr>
              <a:t>TIẾT 2</a:t>
            </a:r>
            <a:endParaRPr lang="vi-VN" sz="13800" dirty="0">
              <a:solidFill>
                <a:srgbClr val="FF99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06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Picture 7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06" y="175589"/>
            <a:ext cx="3544293" cy="1575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6" name="Oval 75"/>
          <p:cNvSpPr/>
          <p:nvPr/>
        </p:nvSpPr>
        <p:spPr>
          <a:xfrm>
            <a:off x="420208" y="1752600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1</a:t>
            </a:r>
            <a:endParaRPr lang="vi-VN" sz="5400" b="1" dirty="0"/>
          </a:p>
        </p:txBody>
      </p:sp>
      <p:sp>
        <p:nvSpPr>
          <p:cNvPr id="84" name="TextBox 83"/>
          <p:cNvSpPr txBox="1"/>
          <p:nvPr/>
        </p:nvSpPr>
        <p:spPr>
          <a:xfrm>
            <a:off x="1550163" y="1727537"/>
            <a:ext cx="660323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err="1" smtClean="0">
                <a:latin typeface="Arial" pitchFamily="34" charset="0"/>
                <a:cs typeface="Arial" pitchFamily="34" charset="0"/>
              </a:rPr>
              <a:t>Bạn</a:t>
            </a:r>
            <a:r>
              <a:rPr lang="en-US" sz="3000" b="1" dirty="0" smtClean="0">
                <a:latin typeface="Arial" pitchFamily="34" charset="0"/>
                <a:cs typeface="Arial" pitchFamily="34" charset="0"/>
              </a:rPr>
              <a:t> Mai </a:t>
            </a:r>
            <a:r>
              <a:rPr lang="en-US" sz="3000" b="1" dirty="0" err="1" smtClean="0">
                <a:latin typeface="Arial" pitchFamily="34" charset="0"/>
                <a:cs typeface="Arial" pitchFamily="34" charset="0"/>
              </a:rPr>
              <a:t>xếp</a:t>
            </a:r>
            <a:r>
              <a:rPr lang="en-US" sz="3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3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sz="3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latin typeface="Arial" pitchFamily="34" charset="0"/>
                <a:cs typeface="Arial" pitchFamily="34" charset="0"/>
              </a:rPr>
              <a:t>dưới</a:t>
            </a:r>
            <a:r>
              <a:rPr lang="en-US" sz="3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latin typeface="Arial" pitchFamily="34" charset="0"/>
                <a:cs typeface="Arial" pitchFamily="34" charset="0"/>
              </a:rPr>
              <a:t>đây</a:t>
            </a:r>
            <a:r>
              <a:rPr lang="en-US" sz="3000" b="1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en-US" sz="3000" b="1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3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sz="3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latin typeface="Arial" pitchFamily="34" charset="0"/>
                <a:cs typeface="Arial" pitchFamily="34" charset="0"/>
              </a:rPr>
              <a:t>đó</a:t>
            </a:r>
            <a:r>
              <a:rPr lang="en-US" sz="3000" b="1" dirty="0" smtClean="0">
                <a:latin typeface="Arial" pitchFamily="34" charset="0"/>
                <a:cs typeface="Arial" pitchFamily="34" charset="0"/>
              </a:rPr>
              <a:t>:</a:t>
            </a:r>
            <a:endParaRPr lang="vi-VN" sz="3000" b="1" dirty="0"/>
          </a:p>
        </p:txBody>
      </p:sp>
      <p:sp>
        <p:nvSpPr>
          <p:cNvPr id="91" name="TextBox 90"/>
          <p:cNvSpPr txBox="1"/>
          <p:nvPr/>
        </p:nvSpPr>
        <p:spPr>
          <a:xfrm>
            <a:off x="1029808" y="2794337"/>
            <a:ext cx="78855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LcParenR"/>
            </a:pP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bao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nhiêu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khối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lập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phương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514350" indent="-514350">
              <a:buAutoNum type="alphaLcParenR"/>
            </a:pP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bao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nhiêu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khối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hộp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nhật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màu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err="1" smtClean="0">
                <a:latin typeface="Arial" pitchFamily="34" charset="0"/>
                <a:cs typeface="Arial" pitchFamily="34" charset="0"/>
              </a:rPr>
              <a:t>đỏ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5732" y="3844159"/>
            <a:ext cx="409575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178535" y="2779780"/>
            <a:ext cx="1783865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vi-VN" sz="3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78535" y="3256002"/>
            <a:ext cx="1783865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vi-VN" sz="3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110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84" grpId="0"/>
      <p:bldP spid="91" grpId="0"/>
      <p:bldP spid="2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Oval 75"/>
          <p:cNvSpPr/>
          <p:nvPr/>
        </p:nvSpPr>
        <p:spPr>
          <a:xfrm>
            <a:off x="420208" y="764016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2</a:t>
            </a:r>
            <a:endParaRPr lang="vi-VN" sz="5400" b="1" dirty="0"/>
          </a:p>
        </p:txBody>
      </p:sp>
      <p:sp>
        <p:nvSpPr>
          <p:cNvPr id="84" name="TextBox 83"/>
          <p:cNvSpPr txBox="1"/>
          <p:nvPr/>
        </p:nvSpPr>
        <p:spPr>
          <a:xfrm>
            <a:off x="1550163" y="738953"/>
            <a:ext cx="736523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Dùng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khối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lập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phương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nhỏ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như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nhau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bạn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Việt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xếp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thành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 , H , C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như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:</a:t>
            </a:r>
            <a:endParaRPr lang="vi-VN" sz="2600" b="1" dirty="0"/>
          </a:p>
        </p:txBody>
      </p:sp>
      <p:sp>
        <p:nvSpPr>
          <p:cNvPr id="91" name="TextBox 90"/>
          <p:cNvSpPr txBox="1"/>
          <p:nvPr/>
        </p:nvSpPr>
        <p:spPr>
          <a:xfrm>
            <a:off x="152400" y="5334000"/>
            <a:ext cx="922020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500" dirty="0" smtClean="0">
                <a:latin typeface="Arial" pitchFamily="34" charset="0"/>
                <a:cs typeface="Arial" pitchFamily="34" charset="0"/>
              </a:rPr>
              <a:t>a) </a:t>
            </a:r>
            <a:r>
              <a:rPr lang="en-US" sz="25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latin typeface="Arial" pitchFamily="34" charset="0"/>
                <a:cs typeface="Arial" pitchFamily="34" charset="0"/>
              </a:rPr>
              <a:t>nào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latin typeface="Arial" pitchFamily="34" charset="0"/>
                <a:cs typeface="Arial" pitchFamily="34" charset="0"/>
              </a:rPr>
              <a:t>xếp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latin typeface="Arial" pitchFamily="34" charset="0"/>
                <a:cs typeface="Arial" pitchFamily="34" charset="0"/>
              </a:rPr>
              <a:t>bởi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latin typeface="Arial" pitchFamily="34" charset="0"/>
                <a:cs typeface="Arial" pitchFamily="34" charset="0"/>
              </a:rPr>
              <a:t>nhiều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latin typeface="Arial" pitchFamily="34" charset="0"/>
                <a:cs typeface="Arial" pitchFamily="34" charset="0"/>
              </a:rPr>
              <a:t>khối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latin typeface="Arial" pitchFamily="34" charset="0"/>
                <a:cs typeface="Arial" pitchFamily="34" charset="0"/>
              </a:rPr>
              <a:t>lập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latin typeface="Arial" pitchFamily="34" charset="0"/>
                <a:cs typeface="Arial" pitchFamily="34" charset="0"/>
              </a:rPr>
              <a:t>phương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latin typeface="Arial" pitchFamily="34" charset="0"/>
                <a:cs typeface="Arial" pitchFamily="34" charset="0"/>
              </a:rPr>
              <a:t>nhất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Arial" pitchFamily="34" charset="0"/>
                <a:cs typeface="Arial" pitchFamily="34" charset="0"/>
              </a:rPr>
              <a:t>b) </a:t>
            </a:r>
            <a:r>
              <a:rPr lang="en-US" sz="2500" dirty="0" err="1" smtClean="0">
                <a:latin typeface="Arial" pitchFamily="34" charset="0"/>
                <a:cs typeface="Arial" pitchFamily="34" charset="0"/>
              </a:rPr>
              <a:t>Hai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500" dirty="0" err="1" smtClean="0">
                <a:latin typeface="Arial" pitchFamily="34" charset="0"/>
                <a:cs typeface="Arial" pitchFamily="34" charset="0"/>
              </a:rPr>
              <a:t>nào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5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latin typeface="Arial" pitchFamily="34" charset="0"/>
                <a:cs typeface="Arial" pitchFamily="34" charset="0"/>
              </a:rPr>
              <a:t>xếp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latin typeface="Arial" pitchFamily="34" charset="0"/>
                <a:cs typeface="Arial" pitchFamily="34" charset="0"/>
              </a:rPr>
              <a:t>bởi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latin typeface="Arial" pitchFamily="34" charset="0"/>
                <a:cs typeface="Arial" pitchFamily="34" charset="0"/>
              </a:rPr>
              <a:t>khối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latin typeface="Arial" pitchFamily="34" charset="0"/>
                <a:cs typeface="Arial" pitchFamily="34" charset="0"/>
              </a:rPr>
              <a:t>lập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latin typeface="Arial" pitchFamily="34" charset="0"/>
                <a:cs typeface="Arial" pitchFamily="34" charset="0"/>
              </a:rPr>
              <a:t>phương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latin typeface="Arial" pitchFamily="34" charset="0"/>
                <a:cs typeface="Arial" pitchFamily="34" charset="0"/>
              </a:rPr>
              <a:t>bằng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500" dirty="0" err="1" smtClean="0">
                <a:latin typeface="Arial" pitchFamily="34" charset="0"/>
                <a:cs typeface="Arial" pitchFamily="34" charset="0"/>
              </a:rPr>
              <a:t>nhau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?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438400"/>
            <a:ext cx="7931371" cy="2338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279634" y="5437644"/>
            <a:ext cx="555734" cy="4770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75630" y="6032204"/>
            <a:ext cx="915170" cy="4770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 , C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837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84" grpId="0"/>
      <p:bldP spid="91" grpId="0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09" y="2665248"/>
            <a:ext cx="8879191" cy="2463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6" name="Oval 75"/>
          <p:cNvSpPr/>
          <p:nvPr/>
        </p:nvSpPr>
        <p:spPr>
          <a:xfrm>
            <a:off x="420208" y="764016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3</a:t>
            </a:r>
            <a:endParaRPr lang="vi-VN" sz="5400" b="1" dirty="0"/>
          </a:p>
        </p:txBody>
      </p:sp>
      <p:sp>
        <p:nvSpPr>
          <p:cNvPr id="84" name="TextBox 83"/>
          <p:cNvSpPr txBox="1"/>
          <p:nvPr/>
        </p:nvSpPr>
        <p:spPr>
          <a:xfrm>
            <a:off x="1550163" y="738953"/>
            <a:ext cx="736523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err="1">
                <a:latin typeface="Arial" pitchFamily="34" charset="0"/>
                <a:cs typeface="Arial" pitchFamily="34" charset="0"/>
              </a:rPr>
              <a:t>C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ác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khối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lập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phương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nhỏ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như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nhau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xếp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thành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:</a:t>
            </a:r>
            <a:endParaRPr lang="vi-VN" sz="2600" b="1" dirty="0"/>
          </a:p>
        </p:txBody>
      </p:sp>
      <p:sp>
        <p:nvSpPr>
          <p:cNvPr id="91" name="TextBox 90"/>
          <p:cNvSpPr txBox="1"/>
          <p:nvPr/>
        </p:nvSpPr>
        <p:spPr>
          <a:xfrm>
            <a:off x="1219200" y="5204936"/>
            <a:ext cx="6934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nào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khối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lập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phương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?</a:t>
            </a:r>
            <a:endParaRPr lang="en-US" sz="28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55312" y="5313035"/>
            <a:ext cx="924998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A,C</a:t>
            </a:r>
            <a:endParaRPr lang="vi-VN" sz="3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783945" y="4612232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" name="Oval 7"/>
          <p:cNvSpPr/>
          <p:nvPr/>
        </p:nvSpPr>
        <p:spPr>
          <a:xfrm>
            <a:off x="7162800" y="4648200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11221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84" grpId="0"/>
      <p:bldP spid="91" grpId="0"/>
      <p:bldP spid="6" grpId="0" animBg="1"/>
      <p:bldP spid="2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Oval 75"/>
          <p:cNvSpPr/>
          <p:nvPr/>
        </p:nvSpPr>
        <p:spPr>
          <a:xfrm>
            <a:off x="420209" y="253663"/>
            <a:ext cx="906760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4</a:t>
            </a:r>
            <a:endParaRPr lang="vi-VN" sz="5400" b="1" dirty="0"/>
          </a:p>
        </p:txBody>
      </p:sp>
      <p:sp>
        <p:nvSpPr>
          <p:cNvPr id="84" name="TextBox 83"/>
          <p:cNvSpPr txBox="1"/>
          <p:nvPr/>
        </p:nvSpPr>
        <p:spPr>
          <a:xfrm>
            <a:off x="1550163" y="228600"/>
            <a:ext cx="683183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khối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thích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hợp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đặt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dưới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dấu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“?”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nào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2600" b="1" dirty="0"/>
          </a:p>
        </p:txBody>
      </p:sp>
      <p:sp>
        <p:nvSpPr>
          <p:cNvPr id="91" name="TextBox 90"/>
          <p:cNvSpPr txBox="1"/>
          <p:nvPr/>
        </p:nvSpPr>
        <p:spPr>
          <a:xfrm>
            <a:off x="381000" y="1447800"/>
            <a:ext cx="685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a)</a:t>
            </a:r>
          </a:p>
        </p:txBody>
      </p:sp>
      <p:sp>
        <p:nvSpPr>
          <p:cNvPr id="2" name="Cube 1"/>
          <p:cNvSpPr/>
          <p:nvPr/>
        </p:nvSpPr>
        <p:spPr>
          <a:xfrm>
            <a:off x="1682897" y="3214804"/>
            <a:ext cx="764711" cy="764711"/>
          </a:xfrm>
          <a:prstGeom prst="cube">
            <a:avLst/>
          </a:prstGeom>
          <a:solidFill>
            <a:srgbClr val="33CC33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" name="Cube 6"/>
          <p:cNvSpPr/>
          <p:nvPr/>
        </p:nvSpPr>
        <p:spPr>
          <a:xfrm>
            <a:off x="609600" y="2658068"/>
            <a:ext cx="764711" cy="1337213"/>
          </a:xfrm>
          <a:prstGeom prst="cube">
            <a:avLst/>
          </a:prstGeom>
          <a:solidFill>
            <a:srgbClr val="33CC33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" name="Cube 7"/>
          <p:cNvSpPr/>
          <p:nvPr/>
        </p:nvSpPr>
        <p:spPr>
          <a:xfrm>
            <a:off x="3804659" y="3193697"/>
            <a:ext cx="764711" cy="764711"/>
          </a:xfrm>
          <a:prstGeom prst="cube">
            <a:avLst/>
          </a:prstGeom>
          <a:solidFill>
            <a:srgbClr val="33CC33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" name="Cube 8"/>
          <p:cNvSpPr/>
          <p:nvPr/>
        </p:nvSpPr>
        <p:spPr>
          <a:xfrm>
            <a:off x="2731362" y="2636961"/>
            <a:ext cx="764711" cy="1337213"/>
          </a:xfrm>
          <a:prstGeom prst="cube">
            <a:avLst/>
          </a:prstGeom>
          <a:solidFill>
            <a:srgbClr val="33CC33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" name="Cube 9"/>
          <p:cNvSpPr/>
          <p:nvPr/>
        </p:nvSpPr>
        <p:spPr>
          <a:xfrm>
            <a:off x="5952727" y="3185677"/>
            <a:ext cx="764711" cy="764711"/>
          </a:xfrm>
          <a:prstGeom prst="cube">
            <a:avLst/>
          </a:prstGeom>
          <a:solidFill>
            <a:srgbClr val="33CC33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" name="Cube 10"/>
          <p:cNvSpPr/>
          <p:nvPr/>
        </p:nvSpPr>
        <p:spPr>
          <a:xfrm>
            <a:off x="4879430" y="2628941"/>
            <a:ext cx="764711" cy="1337213"/>
          </a:xfrm>
          <a:prstGeom prst="cube">
            <a:avLst/>
          </a:prstGeom>
          <a:solidFill>
            <a:srgbClr val="33CC33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" name="Cube 12"/>
          <p:cNvSpPr/>
          <p:nvPr/>
        </p:nvSpPr>
        <p:spPr>
          <a:xfrm>
            <a:off x="7001192" y="2607834"/>
            <a:ext cx="764711" cy="1337213"/>
          </a:xfrm>
          <a:prstGeom prst="cube">
            <a:avLst/>
          </a:prstGeom>
          <a:solidFill>
            <a:srgbClr val="33CC33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" name="TextBox 13"/>
          <p:cNvSpPr txBox="1"/>
          <p:nvPr/>
        </p:nvSpPr>
        <p:spPr>
          <a:xfrm>
            <a:off x="8063774" y="2637472"/>
            <a:ext cx="685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6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15" name="Cube 14"/>
          <p:cNvSpPr/>
          <p:nvPr/>
        </p:nvSpPr>
        <p:spPr>
          <a:xfrm>
            <a:off x="4800681" y="5026631"/>
            <a:ext cx="764711" cy="764711"/>
          </a:xfrm>
          <a:prstGeom prst="cube">
            <a:avLst/>
          </a:prstGeom>
          <a:solidFill>
            <a:srgbClr val="33CC33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" name="Cube 15"/>
          <p:cNvSpPr/>
          <p:nvPr/>
        </p:nvSpPr>
        <p:spPr>
          <a:xfrm>
            <a:off x="3727384" y="4469895"/>
            <a:ext cx="764711" cy="1337213"/>
          </a:xfrm>
          <a:prstGeom prst="cube">
            <a:avLst/>
          </a:prstGeom>
          <a:solidFill>
            <a:srgbClr val="33CC33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" name="TextBox 2"/>
          <p:cNvSpPr txBox="1"/>
          <p:nvPr/>
        </p:nvSpPr>
        <p:spPr>
          <a:xfrm>
            <a:off x="3732406" y="5906869"/>
            <a:ext cx="18261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600" b="1" dirty="0" smtClean="0">
                <a:solidFill>
                  <a:srgbClr val="002060"/>
                </a:solidFill>
              </a:rPr>
              <a:t>A	  B </a:t>
            </a:r>
            <a:endParaRPr lang="vi-VN" sz="3600" b="1" dirty="0">
              <a:solidFill>
                <a:srgbClr val="00206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4847979" y="5938401"/>
            <a:ext cx="590366" cy="5903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6326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Oval 75"/>
          <p:cNvSpPr/>
          <p:nvPr/>
        </p:nvSpPr>
        <p:spPr>
          <a:xfrm>
            <a:off x="420209" y="253663"/>
            <a:ext cx="906760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4</a:t>
            </a:r>
            <a:endParaRPr lang="vi-VN" sz="5400" b="1" dirty="0"/>
          </a:p>
        </p:txBody>
      </p:sp>
      <p:sp>
        <p:nvSpPr>
          <p:cNvPr id="84" name="TextBox 83"/>
          <p:cNvSpPr txBox="1"/>
          <p:nvPr/>
        </p:nvSpPr>
        <p:spPr>
          <a:xfrm>
            <a:off x="1550163" y="228600"/>
            <a:ext cx="683183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khối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thích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hợp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đặt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dưới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dấu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“?”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latin typeface="Arial" pitchFamily="34" charset="0"/>
                <a:cs typeface="Arial" pitchFamily="34" charset="0"/>
              </a:rPr>
              <a:t>nào</a:t>
            </a:r>
            <a:r>
              <a:rPr lang="en-US" sz="26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2600" b="1" dirty="0"/>
          </a:p>
        </p:txBody>
      </p:sp>
      <p:sp>
        <p:nvSpPr>
          <p:cNvPr id="91" name="TextBox 90"/>
          <p:cNvSpPr txBox="1"/>
          <p:nvPr/>
        </p:nvSpPr>
        <p:spPr>
          <a:xfrm>
            <a:off x="381000" y="1447800"/>
            <a:ext cx="685800" cy="658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b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2" name="Cube 1"/>
          <p:cNvSpPr/>
          <p:nvPr/>
        </p:nvSpPr>
        <p:spPr>
          <a:xfrm>
            <a:off x="1524000" y="2757604"/>
            <a:ext cx="764711" cy="764711"/>
          </a:xfrm>
          <a:prstGeom prst="cube">
            <a:avLst/>
          </a:prstGeom>
          <a:solidFill>
            <a:srgbClr val="FFFF00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" name="Cube 6"/>
          <p:cNvSpPr/>
          <p:nvPr/>
        </p:nvSpPr>
        <p:spPr>
          <a:xfrm>
            <a:off x="609600" y="2757604"/>
            <a:ext cx="764711" cy="780477"/>
          </a:xfrm>
          <a:prstGeom prst="cube">
            <a:avLst/>
          </a:prstGeom>
          <a:solidFill>
            <a:srgbClr val="FF0D0D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" name="Cube 7"/>
          <p:cNvSpPr/>
          <p:nvPr/>
        </p:nvSpPr>
        <p:spPr>
          <a:xfrm>
            <a:off x="3352800" y="2736497"/>
            <a:ext cx="764711" cy="764711"/>
          </a:xfrm>
          <a:prstGeom prst="cube">
            <a:avLst/>
          </a:prstGeom>
          <a:solidFill>
            <a:srgbClr val="FF0D0D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" name="Cube 8"/>
          <p:cNvSpPr/>
          <p:nvPr/>
        </p:nvSpPr>
        <p:spPr>
          <a:xfrm>
            <a:off x="2435689" y="2728477"/>
            <a:ext cx="764711" cy="788497"/>
          </a:xfrm>
          <a:prstGeom prst="cube">
            <a:avLst/>
          </a:prstGeom>
          <a:solidFill>
            <a:srgbClr val="00B0F0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" name="Cube 9"/>
          <p:cNvSpPr/>
          <p:nvPr/>
        </p:nvSpPr>
        <p:spPr>
          <a:xfrm>
            <a:off x="5181600" y="2728477"/>
            <a:ext cx="764711" cy="764711"/>
          </a:xfrm>
          <a:prstGeom prst="cube">
            <a:avLst/>
          </a:prstGeom>
          <a:solidFill>
            <a:srgbClr val="05BEFF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" name="Cube 10"/>
          <p:cNvSpPr/>
          <p:nvPr/>
        </p:nvSpPr>
        <p:spPr>
          <a:xfrm>
            <a:off x="4267200" y="2728477"/>
            <a:ext cx="764711" cy="780477"/>
          </a:xfrm>
          <a:prstGeom prst="cube">
            <a:avLst/>
          </a:prstGeom>
          <a:solidFill>
            <a:srgbClr val="FFFF00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" name="Cube 12"/>
          <p:cNvSpPr/>
          <p:nvPr/>
        </p:nvSpPr>
        <p:spPr>
          <a:xfrm>
            <a:off x="6855289" y="2728477"/>
            <a:ext cx="764711" cy="759370"/>
          </a:xfrm>
          <a:prstGeom prst="cube">
            <a:avLst/>
          </a:prstGeom>
          <a:solidFill>
            <a:srgbClr val="FFFF00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" name="TextBox 13"/>
          <p:cNvSpPr txBox="1"/>
          <p:nvPr/>
        </p:nvSpPr>
        <p:spPr>
          <a:xfrm>
            <a:off x="6019800" y="2332672"/>
            <a:ext cx="685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6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84065" y="5686404"/>
            <a:ext cx="25442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600" b="1" dirty="0" smtClean="0">
                <a:solidFill>
                  <a:srgbClr val="002060"/>
                </a:solidFill>
              </a:rPr>
              <a:t>A	 B    C </a:t>
            </a:r>
            <a:endParaRPr lang="vi-VN" sz="3600" b="1" dirty="0">
              <a:solidFill>
                <a:srgbClr val="002060"/>
              </a:solidFill>
            </a:endParaRPr>
          </a:p>
        </p:txBody>
      </p:sp>
      <p:sp>
        <p:nvSpPr>
          <p:cNvPr id="17" name="Cube 16"/>
          <p:cNvSpPr/>
          <p:nvPr/>
        </p:nvSpPr>
        <p:spPr>
          <a:xfrm>
            <a:off x="7772400" y="2752263"/>
            <a:ext cx="764711" cy="764711"/>
          </a:xfrm>
          <a:prstGeom prst="cube">
            <a:avLst/>
          </a:prstGeom>
          <a:solidFill>
            <a:srgbClr val="05BEFF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" name="Cube 17"/>
          <p:cNvSpPr/>
          <p:nvPr/>
        </p:nvSpPr>
        <p:spPr>
          <a:xfrm>
            <a:off x="4120222" y="4905927"/>
            <a:ext cx="764711" cy="764711"/>
          </a:xfrm>
          <a:prstGeom prst="cube">
            <a:avLst/>
          </a:prstGeom>
          <a:solidFill>
            <a:srgbClr val="FFFF00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" name="Cube 18"/>
          <p:cNvSpPr/>
          <p:nvPr/>
        </p:nvSpPr>
        <p:spPr>
          <a:xfrm>
            <a:off x="3205822" y="4905927"/>
            <a:ext cx="764711" cy="780477"/>
          </a:xfrm>
          <a:prstGeom prst="cube">
            <a:avLst/>
          </a:prstGeom>
          <a:solidFill>
            <a:srgbClr val="FF0D0D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" name="Cube 19"/>
          <p:cNvSpPr/>
          <p:nvPr/>
        </p:nvSpPr>
        <p:spPr>
          <a:xfrm>
            <a:off x="5031911" y="4876800"/>
            <a:ext cx="764711" cy="788497"/>
          </a:xfrm>
          <a:prstGeom prst="cube">
            <a:avLst/>
          </a:prstGeom>
          <a:solidFill>
            <a:srgbClr val="00B0F0"/>
          </a:solidFill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" name="Oval 20"/>
          <p:cNvSpPr/>
          <p:nvPr/>
        </p:nvSpPr>
        <p:spPr>
          <a:xfrm>
            <a:off x="3137336" y="5759668"/>
            <a:ext cx="590366" cy="5903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52852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158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Windows User</cp:lastModifiedBy>
  <cp:revision>46</cp:revision>
  <dcterms:created xsi:type="dcterms:W3CDTF">2006-08-16T00:00:00Z</dcterms:created>
  <dcterms:modified xsi:type="dcterms:W3CDTF">2020-08-21T09:18:46Z</dcterms:modified>
</cp:coreProperties>
</file>