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7" Type="http://schemas.microsoft.com/office/2020/02/relationships/classificationlabels" Target="docMetadata/LabelInfo.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6" r:id="rId5"/>
    <p:sldId id="281" r:id="rId6"/>
    <p:sldId id="287" r:id="rId7"/>
    <p:sldId id="304" r:id="rId8"/>
    <p:sldId id="262" r:id="rId9"/>
    <p:sldId id="288" r:id="rId10"/>
    <p:sldId id="3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8" autoAdjust="0"/>
  </p:normalViewPr>
  <p:slideViewPr>
    <p:cSldViewPr snapToGrid="0">
      <p:cViewPr varScale="1">
        <p:scale>
          <a:sx n="72" d="100"/>
          <a:sy n="72" d="100"/>
        </p:scale>
        <p:origin x="660" y="78"/>
      </p:cViewPr>
      <p:guideLst>
        <p:guide orient="horz" pos="2160"/>
        <p:guide pos="3840"/>
      </p:guideLst>
    </p:cSldViewPr>
  </p:slideViewPr>
  <p:outlineViewPr>
    <p:cViewPr>
      <p:scale>
        <a:sx n="33" d="100"/>
        <a:sy n="33" d="100"/>
      </p:scale>
      <p:origin x="0" y="-586"/>
    </p:cViewPr>
  </p:outlineViewPr>
  <p:notesTextViewPr>
    <p:cViewPr>
      <p:scale>
        <a:sx n="3" d="2"/>
        <a:sy n="3" d="2"/>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5/8/2023</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2</a:t>
            </a:fld>
            <a:endParaRPr lang="en-US"/>
          </a:p>
        </p:txBody>
      </p:sp>
    </p:spTree>
    <p:extLst>
      <p:ext uri="{BB962C8B-B14F-4D97-AF65-F5344CB8AC3E}">
        <p14:creationId xmlns:p14="http://schemas.microsoft.com/office/powerpoint/2010/main" val="37894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3</a:t>
            </a:fld>
            <a:endParaRPr lang="en-US"/>
          </a:p>
        </p:txBody>
      </p:sp>
    </p:spTree>
    <p:extLst>
      <p:ext uri="{BB962C8B-B14F-4D97-AF65-F5344CB8AC3E}">
        <p14:creationId xmlns:p14="http://schemas.microsoft.com/office/powerpoint/2010/main" val="348665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4</a:t>
            </a:fld>
            <a:endParaRPr lang="en-US"/>
          </a:p>
        </p:txBody>
      </p:sp>
    </p:spTree>
    <p:extLst>
      <p:ext uri="{BB962C8B-B14F-4D97-AF65-F5344CB8AC3E}">
        <p14:creationId xmlns:p14="http://schemas.microsoft.com/office/powerpoint/2010/main" val="329751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5</a:t>
            </a:fld>
            <a:endParaRPr lang="en-US"/>
          </a:p>
        </p:txBody>
      </p:sp>
    </p:spTree>
    <p:extLst>
      <p:ext uri="{BB962C8B-B14F-4D97-AF65-F5344CB8AC3E}">
        <p14:creationId xmlns:p14="http://schemas.microsoft.com/office/powerpoint/2010/main" val="336274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6</a:t>
            </a:fld>
            <a:endParaRPr lang="en-US"/>
          </a:p>
        </p:txBody>
      </p:sp>
    </p:spTree>
    <p:extLst>
      <p:ext uri="{BB962C8B-B14F-4D97-AF65-F5344CB8AC3E}">
        <p14:creationId xmlns:p14="http://schemas.microsoft.com/office/powerpoint/2010/main" val="240535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7</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lowers in a tree ">
            <a:extLst>
              <a:ext uri="{FF2B5EF4-FFF2-40B4-BE49-F238E27FC236}">
                <a16:creationId xmlns:a16="http://schemas.microsoft.com/office/drawing/2014/main" id="{BC408C47-2E2A-42C6-99D2-EBED0E23C9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5009322" y="0"/>
            <a:ext cx="7182678" cy="6858000"/>
          </a:xfrm>
        </p:spPr>
      </p:pic>
      <p:sp>
        <p:nvSpPr>
          <p:cNvPr id="6" name="TextBox 5">
            <a:extLst>
              <a:ext uri="{FF2B5EF4-FFF2-40B4-BE49-F238E27FC236}">
                <a16:creationId xmlns:a16="http://schemas.microsoft.com/office/drawing/2014/main" id="{B6D11E0E-F41C-4AA2-9980-91B590E85DCA}"/>
              </a:ext>
            </a:extLst>
          </p:cNvPr>
          <p:cNvSpPr txBox="1"/>
          <p:nvPr/>
        </p:nvSpPr>
        <p:spPr>
          <a:xfrm>
            <a:off x="185531" y="1020418"/>
            <a:ext cx="4678017" cy="1569660"/>
          </a:xfrm>
          <a:prstGeom prst="rect">
            <a:avLst/>
          </a:prstGeom>
          <a:noFill/>
        </p:spPr>
        <p:txBody>
          <a:bodyPr wrap="square" rtlCol="0">
            <a:spAutoFit/>
          </a:bodyPr>
          <a:lstStyle/>
          <a:p>
            <a:pPr algn="ctr"/>
            <a:r>
              <a:rPr lang="en-US" sz="3200" b="1">
                <a:solidFill>
                  <a:srgbClr val="FFFF00"/>
                </a:solidFill>
                <a:latin typeface="Times New Roman" panose="02020603050405020304" pitchFamily="18" charset="0"/>
                <a:cs typeface="Times New Roman" panose="02020603050405020304" pitchFamily="18" charset="0"/>
              </a:rPr>
              <a:t>Bài 2: KHÁM PHÁ </a:t>
            </a:r>
          </a:p>
          <a:p>
            <a:pPr algn="ctr"/>
            <a:r>
              <a:rPr lang="en-US" sz="3200" b="1">
                <a:solidFill>
                  <a:srgbClr val="FFFF00"/>
                </a:solidFill>
                <a:latin typeface="Times New Roman" panose="02020603050405020304" pitchFamily="18" charset="0"/>
                <a:cs typeface="Times New Roman" panose="02020603050405020304" pitchFamily="18" charset="0"/>
              </a:rPr>
              <a:t>THẾ GIỚI THIẾT BỊ SỐ THÔNG MINH</a:t>
            </a:r>
          </a:p>
        </p:txBody>
      </p:sp>
    </p:spTree>
    <p:extLst>
      <p:ext uri="{BB962C8B-B14F-4D97-AF65-F5344CB8AC3E}">
        <p14:creationId xmlns:p14="http://schemas.microsoft.com/office/powerpoint/2010/main" val="16334383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2A9A318B-C356-4589-A8F8-8553636F670F}"/>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10" name="Date Placeholder 9">
            <a:extLst>
              <a:ext uri="{FF2B5EF4-FFF2-40B4-BE49-F238E27FC236}">
                <a16:creationId xmlns:a16="http://schemas.microsoft.com/office/drawing/2014/main" id="{783B1F06-4CB0-449A-A15D-1B0E201DB3F7}"/>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pPr/>
              <a:t>2</a:t>
            </a:fld>
            <a:endParaRPr lang="en-US"/>
          </a:p>
        </p:txBody>
      </p:sp>
      <p:sp>
        <p:nvSpPr>
          <p:cNvPr id="16" name="TextBox 15">
            <a:extLst>
              <a:ext uri="{FF2B5EF4-FFF2-40B4-BE49-F238E27FC236}">
                <a16:creationId xmlns:a16="http://schemas.microsoft.com/office/drawing/2014/main" id="{9E6CC90E-21D0-460C-A366-9F10181DC126}"/>
              </a:ext>
            </a:extLst>
          </p:cNvPr>
          <p:cNvSpPr txBox="1"/>
          <p:nvPr/>
        </p:nvSpPr>
        <p:spPr>
          <a:xfrm>
            <a:off x="0" y="136525"/>
            <a:ext cx="11985674" cy="2765244"/>
          </a:xfrm>
          <a:prstGeom prst="rect">
            <a:avLst/>
          </a:prstGeom>
          <a:noFill/>
        </p:spPr>
        <p:txBody>
          <a:bodyPr wrap="square">
            <a:spAutoFit/>
          </a:bodyPr>
          <a:lstStyle/>
          <a:p>
            <a:pPr indent="190500" algn="just">
              <a:lnSpc>
                <a:spcPct val="127000"/>
              </a:lnSpc>
              <a:spcAft>
                <a:spcPts val="800"/>
              </a:spcAft>
            </a:pPr>
            <a:r>
              <a:rPr lang="en-US" sz="28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1. </a:t>
            </a:r>
            <a:r>
              <a:rPr lang="vi-VN" sz="28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Sử dụng đúng cách các thiết bị số</a:t>
            </a:r>
            <a:endParaRPr lang="en-US" sz="2800" b="1">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06400" algn="just">
              <a:lnSpc>
                <a:spcPct val="120000"/>
              </a:lnSpc>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biết s</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dụng thiết bị s</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ki</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 mới, thế h</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mới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đú</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cách, không làm h</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ỏ</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và khai thác tốt nhất các tính năng thiết bị, cần đọc kĩ và thực hiện theo đúng hướng d</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sử dụng ngay từ bước l</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 đặt. thiết lập ban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đầ</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 và tiếp tục trong quá tr</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 sử dụng sau này.</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028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circle(in)">
                                      <p:cBhvr>
                                        <p:cTn id="7"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800099" y="904730"/>
            <a:ext cx="4152900" cy="1652590"/>
          </a:xfrm>
        </p:spPr>
        <p:txBody>
          <a:bodyPr/>
          <a:lstStyle/>
          <a:p>
            <a:r>
              <a:rPr lang="en-US" dirty="0"/>
              <a:t>Introduction</a:t>
            </a:r>
          </a:p>
        </p:txBody>
      </p:sp>
      <p:sp>
        <p:nvSpPr>
          <p:cNvPr id="6" name="Content Placeholder 5">
            <a:extLst>
              <a:ext uri="{FF2B5EF4-FFF2-40B4-BE49-F238E27FC236}">
                <a16:creationId xmlns:a16="http://schemas.microsoft.com/office/drawing/2014/main" id="{F35FCE68-0761-421A-922F-077DEB02E062}"/>
              </a:ext>
            </a:extLst>
          </p:cNvPr>
          <p:cNvSpPr>
            <a:spLocks noGrp="1"/>
          </p:cNvSpPr>
          <p:nvPr>
            <p:ph idx="1"/>
          </p:nvPr>
        </p:nvSpPr>
        <p:spPr>
          <a:xfrm>
            <a:off x="5133975" y="952368"/>
            <a:ext cx="6257926" cy="1773893"/>
          </a:xfrm>
        </p:spPr>
        <p:txBody>
          <a:bodyPr>
            <a:normAutofit/>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a:t>
            </a:r>
          </a:p>
        </p:txBody>
      </p:sp>
      <p:sp>
        <p:nvSpPr>
          <p:cNvPr id="3" name="Footer Placeholder 2">
            <a:extLst>
              <a:ext uri="{FF2B5EF4-FFF2-40B4-BE49-F238E27FC236}">
                <a16:creationId xmlns:a16="http://schemas.microsoft.com/office/drawing/2014/main" id="{EB2D8EB9-86D8-46F2-805C-7BA07DB989B8}"/>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2" name="Date Placeholder 1">
            <a:extLst>
              <a:ext uri="{FF2B5EF4-FFF2-40B4-BE49-F238E27FC236}">
                <a16:creationId xmlns:a16="http://schemas.microsoft.com/office/drawing/2014/main" id="{C0D6D7AB-45AD-4E39-B4E3-CC1786053CFC}"/>
              </a:ext>
            </a:extLst>
          </p:cNvPr>
          <p:cNvSpPr>
            <a:spLocks noGrp="1"/>
          </p:cNvSpPr>
          <p:nvPr>
            <p:ph type="dt" sz="half" idx="10"/>
          </p:nvPr>
        </p:nvSpPr>
        <p:spPr>
          <a:xfrm>
            <a:off x="8369448" y="6356350"/>
            <a:ext cx="2592594" cy="365125"/>
          </a:xfrm>
        </p:spPr>
        <p:txBody>
          <a:bodyPr/>
          <a:lstStyle/>
          <a:p>
            <a:r>
              <a:rPr lang="en-US"/>
              <a:t>2/11/20XX</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a:t>
            </a:fld>
            <a:endParaRPr lang="en-US"/>
          </a:p>
        </p:txBody>
      </p:sp>
      <p:sp>
        <p:nvSpPr>
          <p:cNvPr id="16" name="TextBox 15">
            <a:extLst>
              <a:ext uri="{FF2B5EF4-FFF2-40B4-BE49-F238E27FC236}">
                <a16:creationId xmlns:a16="http://schemas.microsoft.com/office/drawing/2014/main" id="{579893E3-9911-4C7C-B99F-7C1107931752}"/>
              </a:ext>
            </a:extLst>
          </p:cNvPr>
          <p:cNvSpPr txBox="1"/>
          <p:nvPr/>
        </p:nvSpPr>
        <p:spPr>
          <a:xfrm>
            <a:off x="0" y="109203"/>
            <a:ext cx="11780740" cy="6429709"/>
          </a:xfrm>
          <a:prstGeom prst="rect">
            <a:avLst/>
          </a:prstGeom>
          <a:noFill/>
        </p:spPr>
        <p:txBody>
          <a:bodyPr wrap="square">
            <a:spAutoFit/>
          </a:bodyPr>
          <a:lstStyle/>
          <a:p>
            <a:pPr indent="406400" algn="just">
              <a:lnSpc>
                <a:spcPct val="135000"/>
              </a:lnSpc>
            </a:pPr>
            <a:r>
              <a:rPr lang="en-US" sz="280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Tài liệu hướng dẫn s</a:t>
            </a:r>
            <a:r>
              <a:rPr lang="en-US" sz="2800">
                <a:solidFill>
                  <a:srgbClr val="FFFF00"/>
                </a:solidFill>
                <a:latin typeface="Times New Roman" panose="02020603050405020304" pitchFamily="18" charset="0"/>
                <a:ea typeface="Times New Roman" panose="02020603050405020304" pitchFamily="18" charset="0"/>
              </a:rPr>
              <a:t>ử</a:t>
            </a:r>
            <a:r>
              <a:rPr lang="vi-VN" sz="2800">
                <a:solidFill>
                  <a:srgbClr val="FFFF00"/>
                </a:solidFill>
                <a:effectLst/>
                <a:latin typeface="Times New Roman" panose="02020603050405020304" pitchFamily="18" charset="0"/>
                <a:ea typeface="Times New Roman" panose="02020603050405020304" pitchFamily="18" charset="0"/>
              </a:rPr>
              <a:t> dụng:</a:t>
            </a:r>
            <a:endParaRPr lang="en-US" sz="2800">
              <a:solidFill>
                <a:srgbClr val="FFFF00"/>
              </a:solidFill>
              <a:effectLst/>
              <a:latin typeface="Times New Roman" panose="02020603050405020304" pitchFamily="18" charset="0"/>
              <a:ea typeface="Times New Roman" panose="02020603050405020304" pitchFamily="18" charset="0"/>
            </a:endParaRPr>
          </a:p>
          <a:p>
            <a:pPr lvl="0" algn="just">
              <a:lnSpc>
                <a:spcPct val="135000"/>
              </a:lnSpc>
              <a:buClr>
                <a:srgbClr val="000000"/>
              </a:buClr>
              <a:buSzPts val="1900"/>
              <a:tabLst>
                <a:tab pos="67500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a</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toàn (Safety):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mục đích ngăn chăn các </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hoặc hư hỏng không th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lường trước khi vận hành s</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phẩm không đúng cách.</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6992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 đặt</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 đặt (Setup):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ướ</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d</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l</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ắ</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 r</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 hoặc thi</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 đặt th</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s</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ban đầu cho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66750"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Vận hành (Operation):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hướng d</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s</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dụng các tính n</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ă</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 chính c</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7500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o trì (Maintenance):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hướng d</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vệ sinh, ch</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ă</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sóc kĩ thuật.... Nh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 b</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sự hoạt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ộng b</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ì</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 thường c</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75005" algn="l"/>
              </a:tabLst>
            </a:pP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ử</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lí sự c</a:t>
            </a: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(Troubleshooting): </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ướng dẫ</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ch</a:t>
            </a:r>
            <a:r>
              <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uẩn</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đoán và xử lí sơ bộ các lỗi thường gặp c</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a:t>
            </a:r>
            <a:r>
              <a:rPr lang="vi-VN"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thiết bị.</a:t>
            </a:r>
            <a:endParaRPr lang="en-US" sz="2800" u="none" strike="noStrik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5000"/>
              </a:lnSpc>
              <a:buClr>
                <a:srgbClr val="000000"/>
              </a:buClr>
              <a:buSzPts val="1900"/>
              <a:tabLst>
                <a:tab pos="666750" algn="l"/>
              </a:tabLst>
            </a:pPr>
            <a:r>
              <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Thông tin về sự trợ giúp và chi tiết liên hệ (Support).</a:t>
            </a:r>
            <a:endParaRPr lang="en-US" sz="2800" u="none" strike="noStrike" spc="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25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 calcmode="lin" valueType="num">
                                      <p:cBhvr additive="base">
                                        <p:cTn id="12"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 calcmode="lin" valueType="num">
                                      <p:cBhvr additive="base">
                                        <p:cTn id="1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1000"/>
                                        <p:tgtEl>
                                          <p:spTgt spid="16">
                                            <p:txEl>
                                              <p:pRg st="4" end="4"/>
                                            </p:txEl>
                                          </p:spTgt>
                                        </p:tgtEl>
                                      </p:cBhvr>
                                    </p:animEffect>
                                    <p:anim calcmode="lin" valueType="num">
                                      <p:cBhvr>
                                        <p:cTn id="2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 calcmode="lin" valueType="num">
                                      <p:cBhvr additive="base">
                                        <p:cTn id="31"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1000"/>
                                        <p:tgtEl>
                                          <p:spTgt spid="16">
                                            <p:txEl>
                                              <p:pRg st="6" end="6"/>
                                            </p:txEl>
                                          </p:spTgt>
                                        </p:tgtEl>
                                      </p:cBhvr>
                                    </p:animEffect>
                                    <p:anim calcmode="lin" valueType="num">
                                      <p:cBhvr>
                                        <p:cTn id="38"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2D8EB9-86D8-46F2-805C-7BA07DB989B8}"/>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2" name="Date Placeholder 1">
            <a:extLst>
              <a:ext uri="{FF2B5EF4-FFF2-40B4-BE49-F238E27FC236}">
                <a16:creationId xmlns:a16="http://schemas.microsoft.com/office/drawing/2014/main" id="{C0D6D7AB-45AD-4E39-B4E3-CC1786053CFC}"/>
              </a:ext>
            </a:extLst>
          </p:cNvPr>
          <p:cNvSpPr>
            <a:spLocks noGrp="1"/>
          </p:cNvSpPr>
          <p:nvPr>
            <p:ph type="dt" sz="half" idx="10"/>
          </p:nvPr>
        </p:nvSpPr>
        <p:spPr>
          <a:xfrm>
            <a:off x="8369448" y="6356350"/>
            <a:ext cx="2592594" cy="365125"/>
          </a:xfrm>
        </p:spPr>
        <p:txBody>
          <a:bodyPr/>
          <a:lstStyle/>
          <a:p>
            <a:r>
              <a:rPr lang="en-US"/>
              <a:t>2/11/20XX</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a:t>
            </a:fld>
            <a:endParaRPr lang="en-US"/>
          </a:p>
        </p:txBody>
      </p:sp>
      <p:sp>
        <p:nvSpPr>
          <p:cNvPr id="12" name="TextBox 11">
            <a:extLst>
              <a:ext uri="{FF2B5EF4-FFF2-40B4-BE49-F238E27FC236}">
                <a16:creationId xmlns:a16="http://schemas.microsoft.com/office/drawing/2014/main" id="{30D29746-2DDC-4FF8-AEEF-63D08E278B45}"/>
              </a:ext>
            </a:extLst>
          </p:cNvPr>
          <p:cNvSpPr txBox="1"/>
          <p:nvPr/>
        </p:nvSpPr>
        <p:spPr>
          <a:xfrm>
            <a:off x="0" y="0"/>
            <a:ext cx="6263641" cy="687111"/>
          </a:xfrm>
          <a:prstGeom prst="rect">
            <a:avLst/>
          </a:prstGeom>
          <a:noFill/>
        </p:spPr>
        <p:txBody>
          <a:bodyPr wrap="square">
            <a:spAutoFit/>
          </a:bodyPr>
          <a:lstStyle/>
          <a:p>
            <a:pPr indent="406400">
              <a:lnSpc>
                <a:spcPct val="135000"/>
              </a:lnSpc>
            </a:pPr>
            <a:r>
              <a:rPr lang="en-US" sz="3200">
                <a:solidFill>
                  <a:srgbClr val="FFFF00"/>
                </a:solidFill>
                <a:latin typeface="Times New Roman" panose="02020603050405020304" pitchFamily="18" charset="0"/>
                <a:ea typeface="Times New Roman" panose="02020603050405020304" pitchFamily="18" charset="0"/>
              </a:rPr>
              <a:t>2.</a:t>
            </a:r>
            <a:r>
              <a:rPr lang="en-US" sz="3200">
                <a:solidFill>
                  <a:srgbClr val="FFFF00"/>
                </a:solidFill>
                <a:effectLst/>
                <a:latin typeface="Times New Roman" panose="02020603050405020304" pitchFamily="18" charset="0"/>
                <a:ea typeface="Times New Roman" panose="02020603050405020304" pitchFamily="18" charset="0"/>
              </a:rPr>
              <a:t> Thông số kĩ thuật của thiết bị số</a:t>
            </a:r>
          </a:p>
        </p:txBody>
      </p:sp>
      <p:pic>
        <p:nvPicPr>
          <p:cNvPr id="14" name="Picture 13">
            <a:extLst>
              <a:ext uri="{FF2B5EF4-FFF2-40B4-BE49-F238E27FC236}">
                <a16:creationId xmlns:a16="http://schemas.microsoft.com/office/drawing/2014/main" id="{9C88829B-A2A3-4A24-A9EF-1F344A6F67E0}"/>
              </a:ext>
            </a:extLst>
          </p:cNvPr>
          <p:cNvPicPr>
            <a:picLocks noChangeAspect="1"/>
          </p:cNvPicPr>
          <p:nvPr/>
        </p:nvPicPr>
        <p:blipFill rotWithShape="1">
          <a:blip r:embed="rId3"/>
          <a:srcRect l="17077" t="41226" r="14038" b="14034"/>
          <a:stretch/>
        </p:blipFill>
        <p:spPr>
          <a:xfrm>
            <a:off x="964049" y="687111"/>
            <a:ext cx="10845365" cy="3960284"/>
          </a:xfrm>
          <a:prstGeom prst="rect">
            <a:avLst/>
          </a:prstGeom>
        </p:spPr>
      </p:pic>
      <p:sp>
        <p:nvSpPr>
          <p:cNvPr id="16" name="TextBox 15">
            <a:extLst>
              <a:ext uri="{FF2B5EF4-FFF2-40B4-BE49-F238E27FC236}">
                <a16:creationId xmlns:a16="http://schemas.microsoft.com/office/drawing/2014/main" id="{9D41FA28-6759-4AD5-84AD-701BB960540D}"/>
              </a:ext>
            </a:extLst>
          </p:cNvPr>
          <p:cNvSpPr txBox="1"/>
          <p:nvPr/>
        </p:nvSpPr>
        <p:spPr>
          <a:xfrm>
            <a:off x="66062" y="4552102"/>
            <a:ext cx="11905544" cy="2228495"/>
          </a:xfrm>
          <a:prstGeom prst="rect">
            <a:avLst/>
          </a:prstGeom>
          <a:noFill/>
        </p:spPr>
        <p:txBody>
          <a:bodyPr wrap="square">
            <a:spAutoFit/>
          </a:bodyPr>
          <a:lstStyle/>
          <a:p>
            <a:pPr indent="406400">
              <a:lnSpc>
                <a:spcPct val="127000"/>
              </a:lnSpc>
            </a:pPr>
            <a:r>
              <a:rPr lang="vi-VN" sz="2800">
                <a:solidFill>
                  <a:schemeClr val="bg1"/>
                </a:solidFill>
                <a:effectLst/>
                <a:latin typeface="Times New Roman" panose="02020603050405020304" pitchFamily="18" charset="0"/>
                <a:ea typeface="Times New Roman" panose="02020603050405020304" pitchFamily="18" charset="0"/>
              </a:rPr>
              <a:t>Các thiết bị s</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 r</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rPr>
              <a:t>đ</a:t>
            </a:r>
            <a:r>
              <a:rPr lang="vi-VN" sz="2800">
                <a:solidFill>
                  <a:schemeClr val="bg1"/>
                </a:solidFill>
                <a:effectLst/>
                <a:latin typeface="Times New Roman" panose="02020603050405020304" pitchFamily="18" charset="0"/>
                <a:ea typeface="Times New Roman" panose="02020603050405020304" pitchFamily="18" charset="0"/>
              </a:rPr>
              <a:t>a dạng, các bộ phận xử lí dữ liệu s</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chúng cũng tương tự như của máy tính. Các thông số kĩ thuật quan trọng là tốc độ bộ vi xử lí CPU, dung lượng RAM, dung lượng lưu trữ. Các thông số kĩ thuật khác nhau tuỳ vào chức năng của thi</a:t>
            </a:r>
            <a:r>
              <a:rPr lang="en-US" sz="2800">
                <a:solidFill>
                  <a:schemeClr val="bg1"/>
                </a:solidFill>
                <a:effectLst/>
                <a:latin typeface="Times New Roman" panose="02020603050405020304" pitchFamily="18" charset="0"/>
                <a:ea typeface="Times New Roman" panose="02020603050405020304" pitchFamily="18" charset="0"/>
              </a:rPr>
              <a:t>ế</a:t>
            </a:r>
            <a:r>
              <a:rPr lang="vi-VN" sz="2800">
                <a:solidFill>
                  <a:schemeClr val="bg1"/>
                </a:solidFill>
                <a:effectLst/>
                <a:latin typeface="Times New Roman" panose="02020603050405020304" pitchFamily="18" charset="0"/>
                <a:ea typeface="Times New Roman" panose="02020603050405020304" pitchFamily="18" charset="0"/>
              </a:rPr>
              <a:t>t bị</a:t>
            </a:r>
            <a:r>
              <a:rPr lang="vi-VN" sz="2800" i="1">
                <a:solidFill>
                  <a:schemeClr val="bg1"/>
                </a:solidFill>
                <a:effectLst/>
                <a:latin typeface="Times New Roman" panose="02020603050405020304" pitchFamily="18" charset="0"/>
                <a:ea typeface="Times New Roman" panose="02020603050405020304" pitchFamily="18" charset="0"/>
              </a:rPr>
              <a:t>.</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72097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C29CEA-93E2-450B-98DA-1CB3E462E74A}"/>
              </a:ext>
            </a:extLst>
          </p:cNvPr>
          <p:cNvPicPr>
            <a:picLocks noChangeAspect="1"/>
          </p:cNvPicPr>
          <p:nvPr/>
        </p:nvPicPr>
        <p:blipFill rotWithShape="1">
          <a:blip r:embed="rId3"/>
          <a:srcRect l="12808" t="54157" r="14499" b="16291"/>
          <a:stretch/>
        </p:blipFill>
        <p:spPr>
          <a:xfrm>
            <a:off x="520503" y="225082"/>
            <a:ext cx="11509137" cy="2630659"/>
          </a:xfrm>
          <a:prstGeom prst="rect">
            <a:avLst/>
          </a:prstGeom>
        </p:spPr>
      </p:pic>
      <p:sp>
        <p:nvSpPr>
          <p:cNvPr id="17" name="TextBox 16">
            <a:extLst>
              <a:ext uri="{FF2B5EF4-FFF2-40B4-BE49-F238E27FC236}">
                <a16:creationId xmlns:a16="http://schemas.microsoft.com/office/drawing/2014/main" id="{7FCD4744-EBCF-4BCA-8FEF-9BAEB5F628E1}"/>
              </a:ext>
            </a:extLst>
          </p:cNvPr>
          <p:cNvSpPr txBox="1"/>
          <p:nvPr/>
        </p:nvSpPr>
        <p:spPr>
          <a:xfrm>
            <a:off x="420276" y="3030312"/>
            <a:ext cx="11609364" cy="2228495"/>
          </a:xfrm>
          <a:prstGeom prst="rect">
            <a:avLst/>
          </a:prstGeom>
          <a:noFill/>
        </p:spPr>
        <p:txBody>
          <a:bodyPr wrap="square">
            <a:spAutoFit/>
          </a:bodyPr>
          <a:lstStyle/>
          <a:p>
            <a:pPr indent="393700" algn="just">
              <a:lnSpc>
                <a:spcPct val="127000"/>
              </a:lnSpc>
            </a:pPr>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Ngoài bộ phận xử lí dữ liệu số tích hợp sẵn (nếu có), các thiết bị số đ</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nhập dữ liệu hay xuất thông tin cho con người sử dụng như: máy in, máy chi</a:t>
            </a:r>
            <a:r>
              <a:rPr lang="en-US" sz="2800">
                <a:solidFill>
                  <a:schemeClr val="bg1"/>
                </a:solidFill>
                <a:effectLst/>
                <a:latin typeface="Times New Roman" panose="02020603050405020304" pitchFamily="18" charset="0"/>
                <a:ea typeface="Times New Roman" panose="02020603050405020304" pitchFamily="18" charset="0"/>
              </a:rPr>
              <a:t>ế</a:t>
            </a:r>
            <a:r>
              <a:rPr lang="vi-VN" sz="2800">
                <a:solidFill>
                  <a:schemeClr val="bg1"/>
                </a:solidFill>
                <a:effectLst/>
                <a:latin typeface="Times New Roman" panose="02020603050405020304" pitchFamily="18" charset="0"/>
                <a:ea typeface="Times New Roman" panose="02020603050405020304" pitchFamily="18" charset="0"/>
              </a:rPr>
              <a:t>u, màn hình</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loa</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micro, camera.... có những thông số kĩ thuật quan trọng khác tuỳ theo chức năng.</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8440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9AD1602-B35F-4F17-AB81-5190F762E4AB}"/>
              </a:ext>
            </a:extLst>
          </p:cNvPr>
          <p:cNvSpPr>
            <a:spLocks noGrp="1"/>
          </p:cNvSpPr>
          <p:nvPr>
            <p:ph type="dt" sz="half" idx="10"/>
          </p:nvPr>
        </p:nvSpPr>
        <p:spPr>
          <a:xfrm>
            <a:off x="8369448" y="6356350"/>
            <a:ext cx="2592594" cy="365125"/>
          </a:xfrm>
        </p:spPr>
        <p:txBody>
          <a:bodyPr/>
          <a:lstStyle/>
          <a:p>
            <a:r>
              <a:rPr lang="en-US"/>
              <a:t>2/11/20XX</a:t>
            </a:r>
          </a:p>
        </p:txBody>
      </p:sp>
      <p:sp>
        <p:nvSpPr>
          <p:cNvPr id="8" name="Slide Number Placeholder 7">
            <a:extLst>
              <a:ext uri="{FF2B5EF4-FFF2-40B4-BE49-F238E27FC236}">
                <a16:creationId xmlns:a16="http://schemas.microsoft.com/office/drawing/2014/main" id="{6465E707-883C-4773-BB50-7A780F2A9DE9}"/>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6</a:t>
            </a:fld>
            <a:endParaRPr lang="en-US"/>
          </a:p>
        </p:txBody>
      </p:sp>
      <p:pic>
        <p:nvPicPr>
          <p:cNvPr id="13" name="Picture 12">
            <a:extLst>
              <a:ext uri="{FF2B5EF4-FFF2-40B4-BE49-F238E27FC236}">
                <a16:creationId xmlns:a16="http://schemas.microsoft.com/office/drawing/2014/main" id="{1ACAA930-7EB6-4B01-B738-BB9A778951A4}"/>
              </a:ext>
            </a:extLst>
          </p:cNvPr>
          <p:cNvPicPr>
            <a:picLocks noChangeAspect="1"/>
          </p:cNvPicPr>
          <p:nvPr/>
        </p:nvPicPr>
        <p:blipFill rotWithShape="1">
          <a:blip r:embed="rId3"/>
          <a:srcRect l="56192" t="30965" r="12539" b="29631"/>
          <a:stretch/>
        </p:blipFill>
        <p:spPr>
          <a:xfrm>
            <a:off x="7544807" y="0"/>
            <a:ext cx="4647193" cy="3292475"/>
          </a:xfrm>
          <a:prstGeom prst="rect">
            <a:avLst/>
          </a:prstGeom>
        </p:spPr>
      </p:pic>
      <p:sp>
        <p:nvSpPr>
          <p:cNvPr id="17" name="TextBox 16">
            <a:extLst>
              <a:ext uri="{FF2B5EF4-FFF2-40B4-BE49-F238E27FC236}">
                <a16:creationId xmlns:a16="http://schemas.microsoft.com/office/drawing/2014/main" id="{293C9008-E868-4802-8530-4E5C950F76EA}"/>
              </a:ext>
            </a:extLst>
          </p:cNvPr>
          <p:cNvSpPr txBox="1"/>
          <p:nvPr/>
        </p:nvSpPr>
        <p:spPr>
          <a:xfrm>
            <a:off x="268293" y="354088"/>
            <a:ext cx="7163973" cy="2752485"/>
          </a:xfrm>
          <a:prstGeom prst="rect">
            <a:avLst/>
          </a:prstGeom>
          <a:noFill/>
        </p:spPr>
        <p:txBody>
          <a:bodyPr wrap="square">
            <a:spAutoFit/>
          </a:bodyPr>
          <a:lstStyle/>
          <a:p>
            <a:pPr marL="457200" indent="-457200" algn="just">
              <a:lnSpc>
                <a:spcPct val="110000"/>
              </a:lnSpc>
              <a:spcAft>
                <a:spcPts val="400"/>
              </a:spcAft>
              <a:buFontTx/>
              <a:buChar char="-"/>
            </a:pPr>
            <a:r>
              <a:rPr lang="vi-VN" sz="2600" b="1" i="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Kích thước màn hình</a:t>
            </a:r>
            <a:r>
              <a:rPr lang="en-US" sz="2600" b="1" i="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0000"/>
              </a:lnSpc>
              <a:spcAft>
                <a:spcPts val="400"/>
              </a:spcAft>
            </a:pP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Màn hình hi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 thị hình ảnh hình chữ nhật th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ư</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ờng được qu</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y</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đ</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ị</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nh tiêu chuẩn hoá t</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ỉ</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lệ giữa chiều dài và chi</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ề</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u rộng, v</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í</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dụ</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4:3, 16:9, 21:9. Do dó</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kích thước màn hình thường được th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ể</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hiện b</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ằ</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ng độ dài đường chéo c</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 nó</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đơn vị </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đ</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o l</a:t>
            </a:r>
            <a:r>
              <a:rPr lang="en-US" sz="2600">
                <a:solidFill>
                  <a:schemeClr val="bg1"/>
                </a:solidFill>
                <a:latin typeface="Times New Roman" panose="02020603050405020304" pitchFamily="18" charset="0"/>
                <a:ea typeface="Microsoft Sans Serif" panose="020B0604020202020204" pitchFamily="34" charset="0"/>
                <a:cs typeface="Times New Roman" panose="02020603050405020304" pitchFamily="18" charset="0"/>
              </a:rPr>
              <a:t>à</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inch (1 inch</a:t>
            </a:r>
            <a:r>
              <a:rPr lang="en-US"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6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rPr>
              <a:t> 2.54 cm). </a:t>
            </a:r>
            <a:endParaRPr lang="en-US" sz="260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C4AF2CE-FAFA-4CE8-B91E-7E5EBD2EB70E}"/>
              </a:ext>
            </a:extLst>
          </p:cNvPr>
          <p:cNvSpPr txBox="1"/>
          <p:nvPr/>
        </p:nvSpPr>
        <p:spPr>
          <a:xfrm>
            <a:off x="268293" y="3538419"/>
            <a:ext cx="11759584" cy="3269549"/>
          </a:xfrm>
          <a:prstGeom prst="rect">
            <a:avLst/>
          </a:prstGeom>
          <a:noFill/>
        </p:spPr>
        <p:txBody>
          <a:bodyPr wrap="square">
            <a:spAutoFit/>
          </a:bodyPr>
          <a:lstStyle/>
          <a:p>
            <a:pPr marL="457200" indent="-457200" algn="just">
              <a:lnSpc>
                <a:spcPct val="110000"/>
              </a:lnSpc>
              <a:spcAft>
                <a:spcPts val="500"/>
              </a:spcAft>
              <a:buFontTx/>
              <a:buChar char="-"/>
            </a:pPr>
            <a:r>
              <a:rPr lang="vi-VN" sz="2600" b="1" i="1">
                <a:solidFill>
                  <a:srgbClr val="FFFF00"/>
                </a:solidFill>
                <a:effectLst/>
                <a:latin typeface="Times New Roman" panose="02020603050405020304" pitchFamily="18" charset="0"/>
                <a:ea typeface="Times New Roman" panose="02020603050405020304" pitchFamily="18" charset="0"/>
              </a:rPr>
              <a:t>Độ phân gi</a:t>
            </a:r>
            <a:r>
              <a:rPr lang="en-US" sz="2600" b="1" i="1">
                <a:solidFill>
                  <a:srgbClr val="FFFF00"/>
                </a:solidFill>
                <a:latin typeface="Times New Roman" panose="02020603050405020304" pitchFamily="18" charset="0"/>
                <a:ea typeface="Times New Roman" panose="02020603050405020304" pitchFamily="18" charset="0"/>
              </a:rPr>
              <a:t>ả</a:t>
            </a:r>
            <a:r>
              <a:rPr lang="vi-VN" sz="2600" b="1" i="1">
                <a:solidFill>
                  <a:srgbClr val="FFFF00"/>
                </a:solidFill>
                <a:effectLst/>
                <a:latin typeface="Times New Roman" panose="02020603050405020304" pitchFamily="18" charset="0"/>
                <a:ea typeface="Times New Roman" panose="02020603050405020304" pitchFamily="18" charset="0"/>
              </a:rPr>
              <a:t>i hình </a:t>
            </a:r>
            <a:r>
              <a:rPr lang="en-US" sz="2600" b="1" i="1">
                <a:solidFill>
                  <a:srgbClr val="FFFF00"/>
                </a:solidFill>
                <a:effectLst/>
                <a:latin typeface="Times New Roman" panose="02020603050405020304" pitchFamily="18" charset="0"/>
                <a:ea typeface="Times New Roman" panose="02020603050405020304" pitchFamily="18" charset="0"/>
              </a:rPr>
              <a:t>ả</a:t>
            </a:r>
            <a:r>
              <a:rPr lang="vi-VN" sz="2600" b="1" i="1">
                <a:solidFill>
                  <a:srgbClr val="FFFF00"/>
                </a:solidFill>
                <a:effectLst/>
                <a:latin typeface="Times New Roman" panose="02020603050405020304" pitchFamily="18" charset="0"/>
                <a:ea typeface="Times New Roman" panose="02020603050405020304" pitchFamily="18" charset="0"/>
              </a:rPr>
              <a:t>nh</a:t>
            </a:r>
            <a:r>
              <a:rPr lang="en-US" sz="2600" b="1" i="1">
                <a:solidFill>
                  <a:srgbClr val="FFFF00"/>
                </a:solidFill>
                <a:effectLst/>
                <a:latin typeface="Times New Roman" panose="02020603050405020304" pitchFamily="18" charset="0"/>
                <a:ea typeface="Times New Roman" panose="02020603050405020304" pitchFamily="18" charset="0"/>
              </a:rPr>
              <a:t>: </a:t>
            </a:r>
          </a:p>
          <a:p>
            <a:pPr algn="just">
              <a:lnSpc>
                <a:spcPct val="110000"/>
              </a:lnSpc>
              <a:spcAft>
                <a:spcPts val="500"/>
              </a:spcAft>
            </a:pPr>
            <a:r>
              <a:rPr lang="vi-VN" sz="2600">
                <a:solidFill>
                  <a:schemeClr val="bg1"/>
                </a:solidFill>
                <a:effectLst/>
                <a:latin typeface="Times New Roman" panose="02020603050405020304" pitchFamily="18" charset="0"/>
                <a:ea typeface="Times New Roman" panose="02020603050405020304" pitchFamily="18" charset="0"/>
              </a:rPr>
              <a:t>Hình ảnh số hoá được tạo n</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từ các điểm </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rất nh</a:t>
            </a:r>
            <a:r>
              <a:rPr lang="en-US" sz="2600">
                <a:solidFill>
                  <a:schemeClr val="bg1"/>
                </a:solidFill>
                <a:latin typeface="Times New Roman" panose="02020603050405020304" pitchFamily="18" charset="0"/>
                <a:ea typeface="Times New Roman" panose="02020603050405020304" pitchFamily="18" charset="0"/>
              </a:rPr>
              <a:t>ỏ</a:t>
            </a:r>
            <a:r>
              <a:rPr lang="vi-VN" sz="2600">
                <a:solidFill>
                  <a:schemeClr val="bg1"/>
                </a:solidFill>
                <a:effectLst/>
                <a:latin typeface="Times New Roman" panose="02020603050405020304" pitchFamily="18" charset="0"/>
                <a:ea typeface="Times New Roman" panose="02020603050405020304" pitchFamily="18" charset="0"/>
              </a:rPr>
              <a:t> gọi là pixel (picture element). Độ phân gi</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i </a:t>
            </a:r>
            <a:r>
              <a:rPr lang="en-US" sz="2600">
                <a:solidFill>
                  <a:schemeClr val="bg1"/>
                </a:solidFill>
                <a:effectLst/>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a:t>
            </a:r>
            <a:r>
              <a:rPr lang="en-US" sz="2600">
                <a:solidFill>
                  <a:schemeClr val="bg1"/>
                </a:solidFill>
                <a:effectLst/>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th</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 hiện bằng cặp hai s</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a:t>
            </a:r>
            <a:r>
              <a:rPr lang="en-US" sz="2600">
                <a:solidFill>
                  <a:schemeClr val="bg1"/>
                </a:solidFill>
                <a:effectLst/>
                <a:latin typeface="Times New Roman" panose="02020603050405020304" pitchFamily="18" charset="0"/>
                <a:ea typeface="Times New Roman" panose="02020603050405020304" pitchFamily="18" charset="0"/>
              </a:rPr>
              <a:t>đế</a:t>
            </a:r>
            <a:r>
              <a:rPr lang="vi-VN" sz="2600">
                <a:solidFill>
                  <a:schemeClr val="bg1"/>
                </a:solidFill>
                <a:effectLst/>
                <a:latin typeface="Times New Roman" panose="02020603050405020304" pitchFamily="18" charset="0"/>
                <a:ea typeface="Times New Roman" panose="02020603050405020304" pitchFamily="18" charset="0"/>
              </a:rPr>
              <a:t>m </a:t>
            </a:r>
            <a:r>
              <a:rPr lang="en-US" sz="2600">
                <a:solidFill>
                  <a:schemeClr val="bg1"/>
                </a:solidFill>
                <a:effectLst/>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ảnh theo chiều ngang và theo chiều cao. Tích hai s</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 nà</a:t>
            </a:r>
            <a:r>
              <a:rPr lang="en-US" sz="2600">
                <a:solidFill>
                  <a:schemeClr val="bg1"/>
                </a:solidFill>
                <a:effectLst/>
                <a:latin typeface="Times New Roman" panose="02020603050405020304" pitchFamily="18" charset="0"/>
                <a:ea typeface="Times New Roman" panose="02020603050405020304" pitchFamily="18" charset="0"/>
              </a:rPr>
              <a:t>y</a:t>
            </a:r>
            <a:r>
              <a:rPr lang="vi-VN" sz="2600">
                <a:solidFill>
                  <a:schemeClr val="bg1"/>
                </a:solidFill>
                <a:effectLst/>
                <a:latin typeface="Times New Roman" panose="02020603050405020304" pitchFamily="18" charset="0"/>
                <a:ea typeface="Times New Roman" panose="02020603050405020304" pitchFamily="18" charset="0"/>
              </a:rPr>
              <a:t> là số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ảnh c</a:t>
            </a:r>
            <a:r>
              <a:rPr lang="en-US" sz="2600">
                <a:solidFill>
                  <a:schemeClr val="bg1"/>
                </a:solidFill>
                <a:latin typeface="Times New Roman" panose="02020603050405020304" pitchFamily="18" charset="0"/>
                <a:ea typeface="Times New Roman" panose="02020603050405020304" pitchFamily="18" charset="0"/>
              </a:rPr>
              <a:t>ủ</a:t>
            </a:r>
            <a:r>
              <a:rPr lang="vi-VN" sz="2600">
                <a:solidFill>
                  <a:schemeClr val="bg1"/>
                </a:solidFill>
                <a:effectLst/>
                <a:latin typeface="Times New Roman" panose="02020603050405020304" pitchFamily="18" charset="0"/>
                <a:ea typeface="Times New Roman" panose="02020603050405020304" pitchFamily="18" charset="0"/>
              </a:rPr>
              <a:t>a hình ảnh. Một triệu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nh là một megapixel. Hình ảnh càng nhiều </a:t>
            </a:r>
            <a:r>
              <a:rPr lang="en-US" sz="2600">
                <a:solidFill>
                  <a:schemeClr val="bg1"/>
                </a:solidFill>
                <a:latin typeface="Times New Roman" panose="02020603050405020304" pitchFamily="18" charset="0"/>
                <a:ea typeface="Times New Roman" panose="02020603050405020304" pitchFamily="18" charset="0"/>
              </a:rPr>
              <a:t>đ</a:t>
            </a:r>
            <a:r>
              <a:rPr lang="vi-VN" sz="2600">
                <a:solidFill>
                  <a:schemeClr val="bg1"/>
                </a:solidFill>
                <a:effectLst/>
                <a:latin typeface="Times New Roman" panose="02020603050405020304" pitchFamily="18" charset="0"/>
                <a:ea typeface="Times New Roman" panose="02020603050405020304" pitchFamily="18" charset="0"/>
              </a:rPr>
              <a:t>i</a:t>
            </a:r>
            <a:r>
              <a:rPr lang="en-US" sz="2600">
                <a:solidFill>
                  <a:schemeClr val="bg1"/>
                </a:solidFill>
                <a:effectLst/>
                <a:latin typeface="Times New Roman" panose="02020603050405020304" pitchFamily="18" charset="0"/>
                <a:ea typeface="Times New Roman" panose="02020603050405020304" pitchFamily="18" charset="0"/>
              </a:rPr>
              <a:t>ể</a:t>
            </a:r>
            <a:r>
              <a:rPr lang="vi-VN" sz="2600">
                <a:solidFill>
                  <a:schemeClr val="bg1"/>
                </a:solidFill>
                <a:effectLst/>
                <a:latin typeface="Times New Roman" panose="02020603050405020304" pitchFamily="18" charset="0"/>
                <a:ea typeface="Times New Roman" panose="02020603050405020304" pitchFamily="18" charset="0"/>
              </a:rPr>
              <a:t>m ảnh th</a:t>
            </a:r>
            <a:r>
              <a:rPr lang="en-US" sz="2600">
                <a:solidFill>
                  <a:schemeClr val="bg1"/>
                </a:solidFill>
                <a:latin typeface="Times New Roman" panose="02020603050405020304" pitchFamily="18" charset="0"/>
                <a:ea typeface="Times New Roman" panose="02020603050405020304" pitchFamily="18" charset="0"/>
              </a:rPr>
              <a:t>ì</a:t>
            </a:r>
            <a:r>
              <a:rPr lang="vi-VN" sz="2600">
                <a:solidFill>
                  <a:schemeClr val="bg1"/>
                </a:solidFill>
                <a:effectLst/>
                <a:latin typeface="Times New Roman" panose="02020603050405020304" pitchFamily="18" charset="0"/>
                <a:ea typeface="Times New Roman" panose="02020603050405020304" pitchFamily="18" charset="0"/>
              </a:rPr>
              <a:t> càng rõ nét.</a:t>
            </a:r>
            <a:endParaRPr lang="en-US" sz="2600">
              <a:solidFill>
                <a:schemeClr val="bg1"/>
              </a:solidFill>
              <a:effectLst/>
              <a:latin typeface="Times New Roman" panose="02020603050405020304" pitchFamily="18" charset="0"/>
              <a:ea typeface="Times New Roman" panose="02020603050405020304" pitchFamily="18" charset="0"/>
            </a:endParaRPr>
          </a:p>
          <a:p>
            <a:pPr algn="just">
              <a:lnSpc>
                <a:spcPct val="110000"/>
              </a:lnSpc>
              <a:spcAft>
                <a:spcPts val="500"/>
              </a:spcAft>
            </a:pPr>
            <a:r>
              <a:rPr lang="en-US" sz="2600">
                <a:solidFill>
                  <a:schemeClr val="bg1"/>
                </a:solidFill>
                <a:latin typeface="Times New Roman" panose="02020603050405020304" pitchFamily="18" charset="0"/>
                <a:ea typeface="Times New Roman" panose="02020603050405020304" pitchFamily="18" charset="0"/>
              </a:rPr>
              <a:t>VD:</a:t>
            </a:r>
            <a:r>
              <a:rPr lang="vi-VN" sz="2600">
                <a:solidFill>
                  <a:schemeClr val="bg1"/>
                </a:solidFill>
                <a:effectLst/>
                <a:latin typeface="Times New Roman" panose="02020603050405020304" pitchFamily="18" charset="0"/>
                <a:ea typeface="Times New Roman" panose="02020603050405020304" pitchFamily="18" charset="0"/>
              </a:rPr>
              <a:t> Điện thoại thông minh hiện nay có camera v</a:t>
            </a:r>
            <a:r>
              <a:rPr lang="en-US" sz="2600">
                <a:solidFill>
                  <a:schemeClr val="bg1"/>
                </a:solidFill>
                <a:effectLst/>
                <a:latin typeface="Times New Roman" panose="02020603050405020304" pitchFamily="18" charset="0"/>
                <a:ea typeface="Times New Roman" panose="02020603050405020304" pitchFamily="18" charset="0"/>
              </a:rPr>
              <a:t>ớ</a:t>
            </a:r>
            <a:r>
              <a:rPr lang="vi-VN" sz="2600">
                <a:solidFill>
                  <a:schemeClr val="bg1"/>
                </a:solidFill>
                <a:effectLst/>
                <a:latin typeface="Times New Roman" panose="02020603050405020304" pitchFamily="18" charset="0"/>
                <a:ea typeface="Times New Roman" panose="02020603050405020304" pitchFamily="18" charset="0"/>
              </a:rPr>
              <a:t>i độ phân giải l</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đ</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n vài chục megapixel.</a:t>
            </a:r>
            <a:endParaRPr lang="en-US"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073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lstStyle/>
          <a:p>
            <a:r>
              <a:rPr lang="en-US" dirty="0">
                <a:solidFill>
                  <a:schemeClr val="bg2"/>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7</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1863376868"/>
      </p:ext>
    </p:extLst>
  </p:cSld>
  <p:clrMapOvr>
    <a:masterClrMapping/>
  </p:clrMapOvr>
  <p:transition spd="slow">
    <p:randomBar dir="vert"/>
  </p:transition>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Chronicle design</Template>
  <TotalTime>118</TotalTime>
  <Words>767</Words>
  <PresentationFormat>Widescreen</PresentationFormat>
  <Paragraphs>41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.VnArabiaH</vt:lpstr>
      <vt:lpstr>Arial</vt:lpstr>
      <vt:lpstr>Calibri</vt:lpstr>
      <vt:lpstr>Calisto MT</vt:lpstr>
      <vt:lpstr>Times New Roman</vt:lpstr>
      <vt:lpstr>Univers Condensed</vt:lpstr>
      <vt:lpstr>ChronicleVTI</vt:lpstr>
      <vt:lpstr>PowerPoint Presentation</vt:lpstr>
      <vt:lpstr>PowerPoint Presentation</vt:lpstr>
      <vt:lpstr>Introduction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2023-07-08T08:11:57Z</dcterms:created>
  <dcterms:modified xsi:type="dcterms:W3CDTF">2023-08-05T04:01:03Z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