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6" r:id="rId3"/>
    <p:sldId id="256" r:id="rId4"/>
    <p:sldId id="267" r:id="rId5"/>
    <p:sldId id="268" r:id="rId6"/>
    <p:sldId id="269" r:id="rId7"/>
    <p:sldId id="270" r:id="rId8"/>
    <p:sldId id="271" r:id="rId9"/>
    <p:sldId id="272"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356" y="-43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B9FC04-D309-43BE-83DF-09004E39676E}" type="datetimeFigureOut">
              <a:rPr lang="en-US" smtClean="0"/>
              <a:t>8/20/2020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6346DF-BAB2-45AB-91F5-C0C462BD9AD0}" type="slidenum">
              <a:rPr lang="en-US" smtClean="0"/>
              <a:t>‹#›</a:t>
            </a:fld>
            <a:endParaRPr lang="en-US"/>
          </a:p>
        </p:txBody>
      </p:sp>
    </p:spTree>
    <p:extLst>
      <p:ext uri="{BB962C8B-B14F-4D97-AF65-F5344CB8AC3E}">
        <p14:creationId xmlns:p14="http://schemas.microsoft.com/office/powerpoint/2010/main" val="4046458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346DF-BAB2-45AB-91F5-C0C462BD9AD0}" type="slidenum">
              <a:rPr lang="en-US" smtClean="0"/>
              <a:t>3</a:t>
            </a:fld>
            <a:endParaRPr lang="en-US"/>
          </a:p>
        </p:txBody>
      </p:sp>
    </p:spTree>
    <p:extLst>
      <p:ext uri="{BB962C8B-B14F-4D97-AF65-F5344CB8AC3E}">
        <p14:creationId xmlns:p14="http://schemas.microsoft.com/office/powerpoint/2010/main" val="3078827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77604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265876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1055788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3B5DC-9520-4629-924D-E3C04C888945}"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2934458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E3B5DC-9520-4629-924D-E3C04C888945}"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3998218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E3B5DC-9520-4629-924D-E3C04C888945}"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342204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E3B5DC-9520-4629-924D-E3C04C888945}" type="datetimeFigureOut">
              <a:rPr lang="en-US" smtClean="0"/>
              <a:t>8/20/2020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1419831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E3B5DC-9520-4629-924D-E3C04C888945}" type="datetimeFigureOut">
              <a:rPr lang="en-US" smtClean="0"/>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423333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E3B5DC-9520-4629-924D-E3C04C888945}" type="datetimeFigureOut">
              <a:rPr lang="en-US" smtClean="0"/>
              <a:t>8/20/2020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66826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3B5DC-9520-4629-924D-E3C04C888945}"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55665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3B5DC-9520-4629-924D-E3C04C888945}"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8CBE3-0B44-491F-887D-8CB18AD4FB34}" type="slidenum">
              <a:rPr lang="en-US" smtClean="0"/>
              <a:t>‹#›</a:t>
            </a:fld>
            <a:endParaRPr lang="en-US"/>
          </a:p>
        </p:txBody>
      </p:sp>
    </p:spTree>
    <p:extLst>
      <p:ext uri="{BB962C8B-B14F-4D97-AF65-F5344CB8AC3E}">
        <p14:creationId xmlns:p14="http://schemas.microsoft.com/office/powerpoint/2010/main" val="771479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8E3B5DC-9520-4629-924D-E3C04C888945}" type="datetimeFigureOut">
              <a:rPr lang="en-US" smtClean="0"/>
              <a:t>8/20/2020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778CBE3-0B44-491F-887D-8CB18AD4FB34}" type="slidenum">
              <a:rPr lang="en-US" smtClean="0"/>
              <a:t>‹#›</a:t>
            </a:fld>
            <a:endParaRPr lang="en-US"/>
          </a:p>
        </p:txBody>
      </p:sp>
    </p:spTree>
    <p:extLst>
      <p:ext uri="{BB962C8B-B14F-4D97-AF65-F5344CB8AC3E}">
        <p14:creationId xmlns:p14="http://schemas.microsoft.com/office/powerpoint/2010/main" val="23162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AN THI LUU\lop 1(19-20)\GIÁO ÁN HĐTN(20-21)\trang 12- 27\tr1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94" y="19050"/>
            <a:ext cx="9170894" cy="51435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35858" y="12327"/>
            <a:ext cx="4078942" cy="857250"/>
          </a:xfrm>
        </p:spPr>
        <p:txBody>
          <a:bodyPr>
            <a:normAutofit/>
          </a:bodyPr>
          <a:lstStyle/>
          <a:p>
            <a:r>
              <a:rPr lang="en-US" sz="3200" b="1" smtClean="0">
                <a:solidFill>
                  <a:srgbClr val="FF0000"/>
                </a:solidFill>
                <a:latin typeface="Times New Roman" pitchFamily="18" charset="0"/>
                <a:cs typeface="Times New Roman" pitchFamily="18" charset="0"/>
              </a:rPr>
              <a:t>Chủ đề 2: EM LÀ AI?</a:t>
            </a:r>
            <a:endParaRPr lang="en-US" sz="3200" b="1" dirty="0">
              <a:solidFill>
                <a:srgbClr val="FF0000"/>
              </a:solidFill>
              <a:latin typeface="Times New Roman" pitchFamily="18" charset="0"/>
              <a:cs typeface="Times New Roman" pitchFamily="18" charset="0"/>
            </a:endParaRPr>
          </a:p>
        </p:txBody>
      </p:sp>
      <p:sp>
        <p:nvSpPr>
          <p:cNvPr id="7" name="Title 1"/>
          <p:cNvSpPr txBox="1">
            <a:spLocks/>
          </p:cNvSpPr>
          <p:nvPr/>
        </p:nvSpPr>
        <p:spPr>
          <a:xfrm>
            <a:off x="5257800" y="-19050"/>
            <a:ext cx="3352800" cy="1524000"/>
          </a:xfrm>
          <a:prstGeom prst="rect">
            <a:avLst/>
          </a:prstGeom>
          <a:ln>
            <a:solidFill>
              <a:schemeClr val="tx2">
                <a:lumMod val="60000"/>
                <a:lumOff val="40000"/>
              </a:schemeClr>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buFont typeface="Arial" pitchFamily="34" charset="0"/>
              <a:buChar char="•"/>
            </a:pPr>
            <a:r>
              <a:rPr lang="en-US" sz="1800" b="1" smtClean="0">
                <a:latin typeface="Times New Roman" pitchFamily="18" charset="0"/>
                <a:cs typeface="Times New Roman" pitchFamily="18" charset="0"/>
              </a:rPr>
              <a:t>Ai cũng có điểm đáng yêu</a:t>
            </a:r>
          </a:p>
          <a:p>
            <a:pPr marL="285750" indent="-285750" algn="l">
              <a:buFont typeface="Arial" pitchFamily="34" charset="0"/>
              <a:buChar char="•"/>
            </a:pPr>
            <a:r>
              <a:rPr lang="en-US" sz="1800" b="1" smtClean="0">
                <a:latin typeface="Times New Roman" pitchFamily="18" charset="0"/>
                <a:cs typeface="Times New Roman" pitchFamily="18" charset="0"/>
              </a:rPr>
              <a:t>Em là người lịch sự</a:t>
            </a:r>
          </a:p>
          <a:p>
            <a:pPr marL="285750" indent="-285750" algn="l">
              <a:buFont typeface="Arial" pitchFamily="34" charset="0"/>
              <a:buChar char="•"/>
            </a:pPr>
            <a:r>
              <a:rPr lang="en-US" sz="1800" b="1" smtClean="0">
                <a:latin typeface="Times New Roman" pitchFamily="18" charset="0"/>
                <a:cs typeface="Times New Roman" pitchFamily="18" charset="0"/>
              </a:rPr>
              <a:t>Tự chăm sóc bản thân</a:t>
            </a:r>
          </a:p>
          <a:p>
            <a:pPr marL="285750" indent="-285750" algn="l">
              <a:buFont typeface="Arial" pitchFamily="34" charset="0"/>
              <a:buChar char="•"/>
            </a:pPr>
            <a:r>
              <a:rPr lang="en-US" sz="1800" b="1" smtClean="0">
                <a:latin typeface="Times New Roman" pitchFamily="18" charset="0"/>
                <a:cs typeface="Times New Roman" pitchFamily="18" charset="0"/>
              </a:rPr>
              <a:t>Em yêu thương người thân</a:t>
            </a:r>
            <a:endParaRPr lang="en-US" sz="1800" b="1" dirty="0">
              <a:latin typeface="Times New Roman" pitchFamily="18" charset="0"/>
              <a:cs typeface="Times New Roman" pitchFamily="18" charset="0"/>
            </a:endParaRPr>
          </a:p>
        </p:txBody>
      </p:sp>
    </p:spTree>
    <p:extLst>
      <p:ext uri="{BB962C8B-B14F-4D97-AF65-F5344CB8AC3E}">
        <p14:creationId xmlns:p14="http://schemas.microsoft.com/office/powerpoint/2010/main" val="1599043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Tổng hợp một số hình nền Powerpoint đẹp cho máy tính vanhienblog.info"/>
          <p:cNvSpPr>
            <a:spLocks noChangeAspect="1" noChangeArrowheads="1"/>
          </p:cNvSpPr>
          <p:nvPr/>
        </p:nvSpPr>
        <p:spPr bwMode="auto">
          <a:xfrm>
            <a:off x="155575" y="-136525"/>
            <a:ext cx="298450" cy="298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Tổng hợp một số hình nền Powerpoint đẹp cho máy tính vanhienblog.info"/>
          <p:cNvSpPr>
            <a:spLocks noChangeAspect="1" noChangeArrowheads="1"/>
          </p:cNvSpPr>
          <p:nvPr/>
        </p:nvSpPr>
        <p:spPr bwMode="auto">
          <a:xfrm>
            <a:off x="307975" y="15875"/>
            <a:ext cx="298450" cy="298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Tổng hợp một số hình nền Powerpoint đẹp cho máy tính vanhienblog.info"/>
          <p:cNvSpPr>
            <a:spLocks noChangeAspect="1" noChangeArrowheads="1"/>
          </p:cNvSpPr>
          <p:nvPr/>
        </p:nvSpPr>
        <p:spPr bwMode="auto">
          <a:xfrm>
            <a:off x="460375" y="168275"/>
            <a:ext cx="298450" cy="298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176" name="Picture 8" descr="Tổng hợp hình nền powerpoint đẹp mê ly cho máy tí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166"/>
            <a:ext cx="9144000" cy="51276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743200" y="1809750"/>
            <a:ext cx="4419600" cy="1569660"/>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CỦNG CỐ:</a:t>
            </a:r>
          </a:p>
          <a:p>
            <a:endParaRPr lang="en-US" sz="3200" b="1" dirty="0">
              <a:solidFill>
                <a:srgbClr val="FF0000"/>
              </a:solidFill>
              <a:latin typeface="Times New Roman" pitchFamily="18" charset="0"/>
              <a:cs typeface="Times New Roman" pitchFamily="18" charset="0"/>
            </a:endParaRPr>
          </a:p>
          <a:p>
            <a:r>
              <a:rPr lang="en-US" sz="3200" b="1" dirty="0" smtClean="0">
                <a:solidFill>
                  <a:srgbClr val="FF0000"/>
                </a:solidFill>
                <a:latin typeface="Times New Roman" pitchFamily="18" charset="0"/>
                <a:cs typeface="Times New Roman" pitchFamily="18" charset="0"/>
              </a:rPr>
              <a:t>DẶN DÒ:</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3416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Tải +9999 Hình Nền Powerpoint Đẹp Nhất của năm 20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23850"/>
            <a:ext cx="111252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381000" y="1581150"/>
            <a:ext cx="8229600" cy="3109843"/>
          </a:xfrm>
        </p:spPr>
        <p:txBody>
          <a:bodyPr>
            <a:normAutofit/>
          </a:bodyPr>
          <a:lstStyle/>
          <a:p>
            <a:r>
              <a:rPr lang="en-US" sz="2800" b="1" dirty="0" err="1" smtClean="0">
                <a:solidFill>
                  <a:schemeClr val="accent1"/>
                </a:solidFill>
              </a:rPr>
              <a:t>Hoạt</a:t>
            </a:r>
            <a:r>
              <a:rPr lang="en-US" sz="2800" b="1" dirty="0" smtClean="0">
                <a:solidFill>
                  <a:schemeClr val="accent1"/>
                </a:solidFill>
              </a:rPr>
              <a:t> </a:t>
            </a:r>
            <a:r>
              <a:rPr lang="en-US" sz="2800" b="1" dirty="0" err="1" smtClean="0">
                <a:solidFill>
                  <a:schemeClr val="accent1"/>
                </a:solidFill>
              </a:rPr>
              <a:t>động</a:t>
            </a:r>
            <a:r>
              <a:rPr lang="en-US" sz="2800" b="1" dirty="0" smtClean="0">
                <a:solidFill>
                  <a:schemeClr val="accent1"/>
                </a:solidFill>
              </a:rPr>
              <a:t> 1</a:t>
            </a:r>
            <a:r>
              <a:rPr lang="en-US" sz="2800" b="1" smtClean="0">
                <a:solidFill>
                  <a:schemeClr val="accent1"/>
                </a:solidFill>
              </a:rPr>
              <a:t>: </a:t>
            </a:r>
            <a:r>
              <a:rPr lang="en-US" sz="2800" b="1" smtClean="0">
                <a:solidFill>
                  <a:schemeClr val="accent1"/>
                </a:solidFill>
              </a:rPr>
              <a:t>Giới </a:t>
            </a:r>
            <a:r>
              <a:rPr lang="en-US" sz="2800" b="1">
                <a:solidFill>
                  <a:schemeClr val="accent1"/>
                </a:solidFill>
              </a:rPr>
              <a:t>thiệu về những điểm đáng yêu của em</a:t>
            </a:r>
            <a:endParaRPr lang="vi-VN" sz="2800" b="1">
              <a:solidFill>
                <a:schemeClr val="accent1"/>
              </a:solidFill>
            </a:endParaRPr>
          </a:p>
          <a:p>
            <a:r>
              <a:rPr lang="en-US" sz="2800" b="1" smtClean="0">
                <a:solidFill>
                  <a:schemeClr val="accent1"/>
                </a:solidFill>
              </a:rPr>
              <a:t>Hoạt </a:t>
            </a:r>
            <a:r>
              <a:rPr lang="en-US" sz="2800" b="1" dirty="0" err="1" smtClean="0">
                <a:solidFill>
                  <a:schemeClr val="accent1"/>
                </a:solidFill>
              </a:rPr>
              <a:t>động</a:t>
            </a:r>
            <a:r>
              <a:rPr lang="en-US" sz="2800" b="1" dirty="0" smtClean="0">
                <a:solidFill>
                  <a:schemeClr val="accent1"/>
                </a:solidFill>
              </a:rPr>
              <a:t> 2</a:t>
            </a:r>
            <a:r>
              <a:rPr lang="en-US" sz="2800" b="1" smtClean="0">
                <a:solidFill>
                  <a:schemeClr val="accent1"/>
                </a:solidFill>
              </a:rPr>
              <a:t>: </a:t>
            </a:r>
            <a:r>
              <a:rPr lang="en-US" sz="2800" b="1">
                <a:solidFill>
                  <a:schemeClr val="accent1"/>
                </a:solidFill>
              </a:rPr>
              <a:t>Nói về những điểm đáng yêu </a:t>
            </a:r>
            <a:r>
              <a:rPr lang="en-US" sz="2800" b="1">
                <a:solidFill>
                  <a:schemeClr val="accent1"/>
                </a:solidFill>
              </a:rPr>
              <a:t>của </a:t>
            </a:r>
            <a:r>
              <a:rPr lang="en-US" sz="2800" b="1" smtClean="0">
                <a:solidFill>
                  <a:schemeClr val="accent1"/>
                </a:solidFill>
              </a:rPr>
              <a:t>bạn</a:t>
            </a:r>
          </a:p>
          <a:p>
            <a:r>
              <a:rPr lang="en-US" sz="2800" b="1" smtClean="0">
                <a:solidFill>
                  <a:schemeClr val="accent1"/>
                </a:solidFill>
              </a:rPr>
              <a:t>Hoạt </a:t>
            </a:r>
            <a:r>
              <a:rPr lang="en-US" sz="2800" b="1" err="1" smtClean="0">
                <a:solidFill>
                  <a:schemeClr val="accent1"/>
                </a:solidFill>
              </a:rPr>
              <a:t>động</a:t>
            </a:r>
            <a:r>
              <a:rPr lang="en-US" sz="2800" b="1" smtClean="0">
                <a:solidFill>
                  <a:schemeClr val="accent1"/>
                </a:solidFill>
              </a:rPr>
              <a:t> </a:t>
            </a:r>
            <a:r>
              <a:rPr lang="en-US" sz="2800" b="1" smtClean="0">
                <a:solidFill>
                  <a:schemeClr val="accent1"/>
                </a:solidFill>
              </a:rPr>
              <a:t>3: </a:t>
            </a:r>
            <a:r>
              <a:rPr lang="en-US" sz="2800" b="1" smtClean="0">
                <a:solidFill>
                  <a:schemeClr val="accent1"/>
                </a:solidFill>
              </a:rPr>
              <a:t>Trò </a:t>
            </a:r>
            <a:r>
              <a:rPr lang="en-US" sz="2800" b="1">
                <a:solidFill>
                  <a:schemeClr val="accent1"/>
                </a:solidFill>
              </a:rPr>
              <a:t>chơi “Đoán </a:t>
            </a:r>
            <a:r>
              <a:rPr lang="en-US" sz="2800" b="1">
                <a:solidFill>
                  <a:schemeClr val="accent1"/>
                </a:solidFill>
              </a:rPr>
              <a:t>tên </a:t>
            </a:r>
            <a:r>
              <a:rPr lang="en-US" sz="2800" b="1" smtClean="0">
                <a:solidFill>
                  <a:schemeClr val="accent1"/>
                </a:solidFill>
              </a:rPr>
              <a:t>bạn”</a:t>
            </a:r>
            <a:endParaRPr lang="en-US" sz="2800" b="1" dirty="0">
              <a:solidFill>
                <a:schemeClr val="accent1"/>
              </a:solidFill>
            </a:endParaRPr>
          </a:p>
        </p:txBody>
      </p:sp>
      <p:sp>
        <p:nvSpPr>
          <p:cNvPr id="4" name="Title 1"/>
          <p:cNvSpPr>
            <a:spLocks noGrp="1"/>
          </p:cNvSpPr>
          <p:nvPr>
            <p:ph type="title"/>
          </p:nvPr>
        </p:nvSpPr>
        <p:spPr>
          <a:xfrm>
            <a:off x="762000" y="819150"/>
            <a:ext cx="8229600" cy="857250"/>
          </a:xfrm>
        </p:spPr>
        <p:txBody>
          <a:bodyPr>
            <a:normAutofit/>
          </a:bodyPr>
          <a:lstStyle/>
          <a:p>
            <a:r>
              <a:rPr lang="en-US" sz="3200" b="1" smtClean="0">
                <a:solidFill>
                  <a:srgbClr val="FF0000"/>
                </a:solidFill>
                <a:latin typeface="Times New Roman" pitchFamily="18" charset="0"/>
                <a:cs typeface="Times New Roman" pitchFamily="18" charset="0"/>
              </a:rPr>
              <a:t>Ai cũng có điểm đáng yêu</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7176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1088" y="-74144"/>
            <a:ext cx="7772400" cy="685800"/>
          </a:xfrm>
        </p:spPr>
        <p:txBody>
          <a:bodyPr>
            <a:normAutofit/>
          </a:bodyPr>
          <a:lstStyle/>
          <a:p>
            <a:r>
              <a:rPr lang="en-US" sz="3200" b="1" smtClean="0">
                <a:solidFill>
                  <a:srgbClr val="FF0000"/>
                </a:solidFill>
                <a:latin typeface="Times New Roman" pitchFamily="18" charset="0"/>
                <a:cs typeface="Times New Roman" pitchFamily="18" charset="0"/>
              </a:rPr>
              <a:t>Ai cũng có điểm đáng yêu</a:t>
            </a:r>
            <a:endParaRPr lang="en-US" sz="3200" b="1" dirty="0">
              <a:solidFill>
                <a:srgbClr val="FF0000"/>
              </a:solidFill>
              <a:latin typeface="Times New Roman" pitchFamily="18" charset="0"/>
              <a:cs typeface="Times New Roman" pitchFamily="18" charset="0"/>
            </a:endParaRPr>
          </a:p>
        </p:txBody>
      </p:sp>
      <p:sp>
        <p:nvSpPr>
          <p:cNvPr id="8" name="Rectangle 7"/>
          <p:cNvSpPr/>
          <p:nvPr/>
        </p:nvSpPr>
        <p:spPr>
          <a:xfrm>
            <a:off x="76200" y="600730"/>
            <a:ext cx="8623386" cy="523220"/>
          </a:xfrm>
          <a:prstGeom prst="rect">
            <a:avLst/>
          </a:prstGeom>
          <a:solidFill>
            <a:srgbClr val="FFFF00"/>
          </a:solidFill>
        </p:spPr>
        <p:txBody>
          <a:bodyPr wrap="none">
            <a:spAutoFit/>
          </a:bodyPr>
          <a:lstStyle/>
          <a:p>
            <a:r>
              <a:rPr lang="en-US" sz="2800" b="1" dirty="0" err="1" smtClean="0">
                <a:solidFill>
                  <a:srgbClr val="0070C0"/>
                </a:solidFill>
              </a:rPr>
              <a:t>Hoạt</a:t>
            </a:r>
            <a:r>
              <a:rPr lang="en-US" sz="2800" b="1" dirty="0" smtClean="0">
                <a:solidFill>
                  <a:srgbClr val="0070C0"/>
                </a:solidFill>
              </a:rPr>
              <a:t> </a:t>
            </a:r>
            <a:r>
              <a:rPr lang="en-US" sz="2800" b="1" dirty="0" err="1" smtClean="0">
                <a:solidFill>
                  <a:srgbClr val="0070C0"/>
                </a:solidFill>
              </a:rPr>
              <a:t>động</a:t>
            </a:r>
            <a:r>
              <a:rPr lang="en-US" sz="2800" b="1" dirty="0" smtClean="0">
                <a:solidFill>
                  <a:srgbClr val="0070C0"/>
                </a:solidFill>
              </a:rPr>
              <a:t> 1</a:t>
            </a:r>
            <a:r>
              <a:rPr lang="en-US" sz="2800" b="1" smtClean="0">
                <a:solidFill>
                  <a:srgbClr val="0070C0"/>
                </a:solidFill>
              </a:rPr>
              <a:t>: </a:t>
            </a:r>
            <a:r>
              <a:rPr lang="en-US" sz="2800" b="1">
                <a:solidFill>
                  <a:schemeClr val="accent1"/>
                </a:solidFill>
              </a:rPr>
              <a:t>Giới thiệu về những điểm đáng yêu của em</a:t>
            </a:r>
            <a:endParaRPr lang="vi-VN" sz="2800" b="1">
              <a:solidFill>
                <a:schemeClr val="accent1"/>
              </a:solidFill>
            </a:endParaRPr>
          </a:p>
        </p:txBody>
      </p:sp>
      <p:pic>
        <p:nvPicPr>
          <p:cNvPr id="2050" name="Picture 2" descr="D:\DOAN THI LUU\lop 1(19-20)\GIÁO ÁN HĐTN(20-21)\trang 12- 27\tr1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252537"/>
            <a:ext cx="7086600" cy="3224213"/>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txBox="1">
            <a:spLocks/>
          </p:cNvSpPr>
          <p:nvPr/>
        </p:nvSpPr>
        <p:spPr>
          <a:xfrm>
            <a:off x="152400" y="4047564"/>
            <a:ext cx="8839200" cy="1038785"/>
          </a:xfrm>
          <a:prstGeom prst="rect">
            <a:avLst/>
          </a:prstGeom>
          <a:solidFill>
            <a:schemeClr val="tx2">
              <a:lumMod val="20000"/>
              <a:lumOff val="80000"/>
            </a:schemeClr>
          </a:solidFill>
          <a:ln>
            <a:solidFill>
              <a:schemeClr val="accent1">
                <a:lumMod val="75000"/>
              </a:schemeClr>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i="1" smtClean="0">
                <a:solidFill>
                  <a:srgbClr val="7030A0"/>
                </a:solidFill>
              </a:rPr>
              <a:t>Giới thiệu </a:t>
            </a:r>
            <a:r>
              <a:rPr lang="en-US" sz="2400" i="1">
                <a:solidFill>
                  <a:srgbClr val="7030A0"/>
                </a:solidFill>
              </a:rPr>
              <a:t>cho bạn nghe về ít nhất một đặc điểm bên ngoài hoặc tính cách, thói quen của bản thân mà mình cảm thấy đáng yêu nhất</a:t>
            </a:r>
            <a:endParaRPr lang="en-US" sz="2400" i="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271093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fade">
                                      <p:cBhvr>
                                        <p:cTn id="17" dur="5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0000"/>
                </a:solidFill>
              </a:rPr>
              <a:t>Kết luận:</a:t>
            </a:r>
            <a:endParaRPr lang="vi-VN">
              <a:solidFill>
                <a:srgbClr val="FF0000"/>
              </a:solidFill>
            </a:endParaRPr>
          </a:p>
        </p:txBody>
      </p:sp>
      <p:sp>
        <p:nvSpPr>
          <p:cNvPr id="5" name="Rounded Rectangle 4"/>
          <p:cNvSpPr/>
          <p:nvPr/>
        </p:nvSpPr>
        <p:spPr>
          <a:xfrm>
            <a:off x="224118" y="1126190"/>
            <a:ext cx="8691282" cy="327436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vi-VN">
              <a:solidFill>
                <a:srgbClr val="002060"/>
              </a:solidFill>
            </a:endParaRPr>
          </a:p>
        </p:txBody>
      </p:sp>
      <p:sp>
        <p:nvSpPr>
          <p:cNvPr id="12" name="Title 1"/>
          <p:cNvSpPr txBox="1">
            <a:spLocks/>
          </p:cNvSpPr>
          <p:nvPr/>
        </p:nvSpPr>
        <p:spPr>
          <a:xfrm>
            <a:off x="381000" y="1123949"/>
            <a:ext cx="8458200" cy="327660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4000" smtClean="0"/>
              <a:t>     </a:t>
            </a:r>
            <a:r>
              <a:rPr lang="en-US" sz="4000" i="1" smtClean="0"/>
              <a:t>Ai </a:t>
            </a:r>
            <a:r>
              <a:rPr lang="en-US" sz="4000" i="1"/>
              <a:t>cũng có những điểm đáng yêu và đáng tự hào: có người đáng yêu về ngoại hình, có người đáng yêu về tính cách, </a:t>
            </a:r>
            <a:r>
              <a:rPr lang="en-US" sz="4000" i="1"/>
              <a:t>thói </a:t>
            </a:r>
            <a:r>
              <a:rPr lang="en-US" sz="4000" i="1" smtClean="0"/>
              <a:t>quen</a:t>
            </a:r>
            <a:r>
              <a:rPr lang="en-US" sz="4000" smtClean="0"/>
              <a:t>.</a:t>
            </a:r>
            <a:endParaRPr lang="vi-VN" sz="4000"/>
          </a:p>
        </p:txBody>
      </p:sp>
    </p:spTree>
    <p:extLst>
      <p:ext uri="{BB962C8B-B14F-4D97-AF65-F5344CB8AC3E}">
        <p14:creationId xmlns:p14="http://schemas.microsoft.com/office/powerpoint/2010/main" val="115931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229600" cy="523220"/>
          </a:xfrm>
          <a:prstGeom prst="rect">
            <a:avLst/>
          </a:prstGeom>
          <a:solidFill>
            <a:srgbClr val="FFFF00"/>
          </a:solidFill>
        </p:spPr>
        <p:txBody>
          <a:bodyPr wrap="square">
            <a:spAutoFit/>
          </a:bodyPr>
          <a:lstStyle/>
          <a:p>
            <a:pPr algn="l"/>
            <a:r>
              <a:rPr lang="en-US" sz="2800" b="1" dirty="0" err="1" smtClean="0">
                <a:solidFill>
                  <a:srgbClr val="0070C0"/>
                </a:solidFill>
              </a:rPr>
              <a:t>Hoạt</a:t>
            </a:r>
            <a:r>
              <a:rPr lang="en-US" sz="2800" b="1" dirty="0" smtClean="0">
                <a:solidFill>
                  <a:srgbClr val="0070C0"/>
                </a:solidFill>
              </a:rPr>
              <a:t> </a:t>
            </a:r>
            <a:r>
              <a:rPr lang="en-US" sz="2800" b="1" err="1" smtClean="0">
                <a:solidFill>
                  <a:srgbClr val="0070C0"/>
                </a:solidFill>
              </a:rPr>
              <a:t>động</a:t>
            </a:r>
            <a:r>
              <a:rPr lang="en-US" sz="2800" b="1" smtClean="0">
                <a:solidFill>
                  <a:srgbClr val="0070C0"/>
                </a:solidFill>
              </a:rPr>
              <a:t> </a:t>
            </a:r>
            <a:r>
              <a:rPr lang="en-US" sz="2800" b="1" smtClean="0">
                <a:solidFill>
                  <a:srgbClr val="0070C0"/>
                </a:solidFill>
              </a:rPr>
              <a:t>2: </a:t>
            </a:r>
            <a:r>
              <a:rPr lang="en-US" sz="2800" b="1">
                <a:solidFill>
                  <a:srgbClr val="0070C0"/>
                </a:solidFill>
              </a:rPr>
              <a:t>Nói về những điểm đáng yêu của bạn</a:t>
            </a:r>
            <a:endParaRPr lang="vi-VN" sz="2800" b="1">
              <a:solidFill>
                <a:srgbClr val="0070C0"/>
              </a:solidFill>
            </a:endParaRPr>
          </a:p>
        </p:txBody>
      </p:sp>
      <p:pic>
        <p:nvPicPr>
          <p:cNvPr id="3074" name="Picture 2" descr="D:\DOAN THI LUU\lop 1(19-20)\GIÁO ÁN HĐTN(20-21)\trang 12- 27\tr16..PNG"/>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6318"/>
          <a:stretch/>
        </p:blipFill>
        <p:spPr bwMode="auto">
          <a:xfrm>
            <a:off x="304800" y="742950"/>
            <a:ext cx="8382000" cy="4153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61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barn(inVertical)">
                                      <p:cBhvr>
                                        <p:cTn id="1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0000"/>
                </a:solidFill>
              </a:rPr>
              <a:t>Câu hỏi thảo luận </a:t>
            </a:r>
            <a:r>
              <a:rPr lang="en-US" smtClean="0">
                <a:solidFill>
                  <a:srgbClr val="FF0000"/>
                </a:solidFill>
              </a:rPr>
              <a:t>:</a:t>
            </a:r>
            <a:endParaRPr lang="vi-VN">
              <a:solidFill>
                <a:srgbClr val="FF0000"/>
              </a:solidFill>
            </a:endParaRPr>
          </a:p>
        </p:txBody>
      </p:sp>
      <p:sp>
        <p:nvSpPr>
          <p:cNvPr id="5" name="Rounded Rectangle 4"/>
          <p:cNvSpPr/>
          <p:nvPr/>
        </p:nvSpPr>
        <p:spPr>
          <a:xfrm>
            <a:off x="152400" y="1095934"/>
            <a:ext cx="8839200" cy="37338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vi-VN" i="1">
              <a:solidFill>
                <a:srgbClr val="002060"/>
              </a:solidFill>
            </a:endParaRPr>
          </a:p>
        </p:txBody>
      </p:sp>
      <p:sp>
        <p:nvSpPr>
          <p:cNvPr id="12" name="Title 1"/>
          <p:cNvSpPr txBox="1">
            <a:spLocks/>
          </p:cNvSpPr>
          <p:nvPr/>
        </p:nvSpPr>
        <p:spPr>
          <a:xfrm>
            <a:off x="152400" y="1123949"/>
            <a:ext cx="8686800" cy="37337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smtClean="0"/>
              <a:t> </a:t>
            </a:r>
            <a:r>
              <a:rPr lang="en-US" sz="3600" smtClean="0"/>
              <a:t>1. </a:t>
            </a:r>
            <a:r>
              <a:rPr lang="en-US" sz="3600"/>
              <a:t>Bạn của em tên gì?</a:t>
            </a:r>
            <a:endParaRPr lang="vi-VN" sz="3600"/>
          </a:p>
          <a:p>
            <a:pPr algn="l"/>
            <a:r>
              <a:rPr lang="en-US" sz="3600" smtClean="0"/>
              <a:t> 2. </a:t>
            </a:r>
            <a:r>
              <a:rPr lang="en-US" sz="3600"/>
              <a:t>Bạn có đặc điểm như thế nào về ngoại hình, tính cách, thói quen?</a:t>
            </a:r>
            <a:endParaRPr lang="vi-VN" sz="3600"/>
          </a:p>
          <a:p>
            <a:pPr algn="l"/>
            <a:r>
              <a:rPr lang="en-US" sz="3600" smtClean="0"/>
              <a:t> 3. </a:t>
            </a:r>
            <a:r>
              <a:rPr lang="en-US" sz="3600"/>
              <a:t>Em yêu quý đặc điểm nào nhất của </a:t>
            </a:r>
            <a:r>
              <a:rPr lang="en-US" sz="3600"/>
              <a:t>bạn </a:t>
            </a:r>
            <a:r>
              <a:rPr lang="en-US" sz="3600" smtClean="0"/>
              <a:t>mình.</a:t>
            </a:r>
            <a:endParaRPr lang="vi-VN" sz="3600"/>
          </a:p>
        </p:txBody>
      </p:sp>
    </p:spTree>
    <p:extLst>
      <p:ext uri="{BB962C8B-B14F-4D97-AF65-F5344CB8AC3E}">
        <p14:creationId xmlns:p14="http://schemas.microsoft.com/office/powerpoint/2010/main" val="422495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0000"/>
                </a:solidFill>
              </a:rPr>
              <a:t>Kết luận:</a:t>
            </a:r>
            <a:endParaRPr lang="vi-VN">
              <a:solidFill>
                <a:srgbClr val="FF0000"/>
              </a:solidFill>
            </a:endParaRPr>
          </a:p>
        </p:txBody>
      </p:sp>
      <p:sp>
        <p:nvSpPr>
          <p:cNvPr id="5" name="Rounded Rectangle 4"/>
          <p:cNvSpPr/>
          <p:nvPr/>
        </p:nvSpPr>
        <p:spPr>
          <a:xfrm>
            <a:off x="224118" y="1126190"/>
            <a:ext cx="8691282" cy="365536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vi-VN">
              <a:solidFill>
                <a:srgbClr val="002060"/>
              </a:solidFill>
            </a:endParaRPr>
          </a:p>
        </p:txBody>
      </p:sp>
      <p:sp>
        <p:nvSpPr>
          <p:cNvPr id="12" name="Title 1"/>
          <p:cNvSpPr txBox="1">
            <a:spLocks/>
          </p:cNvSpPr>
          <p:nvPr/>
        </p:nvSpPr>
        <p:spPr>
          <a:xfrm>
            <a:off x="224118" y="1123949"/>
            <a:ext cx="8691282" cy="365760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smtClean="0"/>
              <a:t>    </a:t>
            </a:r>
            <a:r>
              <a:rPr lang="en-US" sz="4000" i="1" smtClean="0"/>
              <a:t>Mỗi </a:t>
            </a:r>
            <a:r>
              <a:rPr lang="en-US" sz="4000" i="1"/>
              <a:t>người đều có những đặc điểm bên ngoài: hình dáng, nét mặt, cử chỉ riêng, không giống với người khác. Chúng ta cần yêu quý bản thân và tôn trọng sự khác </a:t>
            </a:r>
            <a:r>
              <a:rPr lang="en-US" sz="4000" i="1"/>
              <a:t>biệt </a:t>
            </a:r>
            <a:r>
              <a:rPr lang="en-US" sz="4000" i="1" smtClean="0"/>
              <a:t>đó.</a:t>
            </a:r>
            <a:endParaRPr lang="vi-VN" sz="4000" i="1"/>
          </a:p>
        </p:txBody>
      </p:sp>
    </p:spTree>
    <p:extLst>
      <p:ext uri="{BB962C8B-B14F-4D97-AF65-F5344CB8AC3E}">
        <p14:creationId xmlns:p14="http://schemas.microsoft.com/office/powerpoint/2010/main" val="24725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33350"/>
            <a:ext cx="6019800" cy="523220"/>
          </a:xfrm>
          <a:prstGeom prst="rect">
            <a:avLst/>
          </a:prstGeom>
          <a:solidFill>
            <a:srgbClr val="FFFF00"/>
          </a:solidFill>
        </p:spPr>
        <p:txBody>
          <a:bodyPr wrap="square">
            <a:spAutoFit/>
          </a:bodyPr>
          <a:lstStyle/>
          <a:p>
            <a:pPr algn="l"/>
            <a:r>
              <a:rPr lang="en-US" sz="2800" b="1" dirty="0" err="1" smtClean="0">
                <a:solidFill>
                  <a:srgbClr val="0070C0"/>
                </a:solidFill>
              </a:rPr>
              <a:t>Hoạt</a:t>
            </a:r>
            <a:r>
              <a:rPr lang="en-US" sz="2800" b="1" dirty="0" smtClean="0">
                <a:solidFill>
                  <a:srgbClr val="0070C0"/>
                </a:solidFill>
              </a:rPr>
              <a:t> </a:t>
            </a:r>
            <a:r>
              <a:rPr lang="en-US" sz="2800" b="1" err="1" smtClean="0">
                <a:solidFill>
                  <a:srgbClr val="0070C0"/>
                </a:solidFill>
              </a:rPr>
              <a:t>động</a:t>
            </a:r>
            <a:r>
              <a:rPr lang="en-US" sz="2800" b="1" smtClean="0">
                <a:solidFill>
                  <a:srgbClr val="0070C0"/>
                </a:solidFill>
              </a:rPr>
              <a:t> </a:t>
            </a:r>
            <a:r>
              <a:rPr lang="en-US" sz="2800" b="1" smtClean="0">
                <a:solidFill>
                  <a:srgbClr val="0070C0"/>
                </a:solidFill>
              </a:rPr>
              <a:t>3: </a:t>
            </a:r>
            <a:r>
              <a:rPr lang="en-US" sz="2800" b="1">
                <a:solidFill>
                  <a:srgbClr val="0070C0"/>
                </a:solidFill>
              </a:rPr>
              <a:t>Trò chơi “Đoán tên bạn”</a:t>
            </a:r>
            <a:endParaRPr lang="vi-VN" sz="2800" b="1">
              <a:solidFill>
                <a:srgbClr val="0070C0"/>
              </a:solidFill>
            </a:endParaRPr>
          </a:p>
        </p:txBody>
      </p:sp>
      <p:pic>
        <p:nvPicPr>
          <p:cNvPr id="4098" name="Picture 2" descr="D:\DOAN THI LUU\lop 1(19-20)\GIÁO ÁN HĐTN(20-21)\trang 12- 27\tr17.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9340" y="666750"/>
            <a:ext cx="7954060" cy="28956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76200" y="3333750"/>
            <a:ext cx="8991600" cy="1828800"/>
          </a:xfrm>
          <a:prstGeom prst="rect">
            <a:avLst/>
          </a:prstGeom>
          <a:solidFill>
            <a:schemeClr val="tx2">
              <a:lumMod val="20000"/>
              <a:lumOff val="80000"/>
            </a:schemeClr>
          </a:solidFill>
          <a:ln>
            <a:solidFill>
              <a:schemeClr val="accent1">
                <a:lumMod val="75000"/>
              </a:schemeClr>
            </a:solid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i="1" u="sng" smtClean="0">
                <a:solidFill>
                  <a:srgbClr val="FF0000"/>
                </a:solidFill>
              </a:rPr>
              <a:t>Luật chơi</a:t>
            </a:r>
            <a:r>
              <a:rPr lang="en-US" sz="2400" b="1" i="1" u="sng">
                <a:solidFill>
                  <a:srgbClr val="FF0000"/>
                </a:solidFill>
              </a:rPr>
              <a:t>: </a:t>
            </a:r>
            <a:r>
              <a:rPr lang="en-US" sz="2400"/>
              <a:t>Từng bạn lên tham gia trò chơi và quay mặt xuống lớp. GV ghi tên một bạn bất kì trong lớp lên bảng. Các bạn bên dưới sẽ gợi ý bằng cách nêu những đặc điểm bên ngoài, tính cách hoặc thói quen của bạn có tên trên bảng. Bạn HS lên tham gia chơi sẽ phải đoán và chỉ ra bạn được cô giáo ghi tên là bạn nào </a:t>
            </a:r>
            <a:r>
              <a:rPr lang="en-US" sz="2400"/>
              <a:t>trong </a:t>
            </a:r>
            <a:r>
              <a:rPr lang="en-US" sz="2400" smtClean="0"/>
              <a:t>lớp.</a:t>
            </a:r>
            <a:endParaRPr lang="en-US" sz="2400" i="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57621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fade">
                                      <p:cBhvr>
                                        <p:cTn id="12" dur="500"/>
                                        <p:tgtEl>
                                          <p:spTgt spid="409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0000"/>
                </a:solidFill>
              </a:rPr>
              <a:t>Kết luận:</a:t>
            </a:r>
            <a:endParaRPr lang="vi-VN">
              <a:solidFill>
                <a:srgbClr val="FF0000"/>
              </a:solidFill>
            </a:endParaRPr>
          </a:p>
        </p:txBody>
      </p:sp>
      <p:sp>
        <p:nvSpPr>
          <p:cNvPr id="5" name="Rounded Rectangle 4"/>
          <p:cNvSpPr/>
          <p:nvPr/>
        </p:nvSpPr>
        <p:spPr>
          <a:xfrm>
            <a:off x="224118" y="1123950"/>
            <a:ext cx="8691282" cy="2819401"/>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vi-VN">
              <a:solidFill>
                <a:srgbClr val="002060"/>
              </a:solidFill>
            </a:endParaRPr>
          </a:p>
        </p:txBody>
      </p:sp>
      <p:sp>
        <p:nvSpPr>
          <p:cNvPr id="12" name="Title 1"/>
          <p:cNvSpPr txBox="1">
            <a:spLocks/>
          </p:cNvSpPr>
          <p:nvPr/>
        </p:nvSpPr>
        <p:spPr>
          <a:xfrm>
            <a:off x="224118" y="666750"/>
            <a:ext cx="8691282" cy="365760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i="1" smtClean="0"/>
              <a:t>    Ai </a:t>
            </a:r>
            <a:r>
              <a:rPr lang="en-US" sz="4000" i="1"/>
              <a:t>cũng có những điểm đáng yêu và cần được tôn trọng. EM hãy yêu quý bản thân và yêu quý, vui vẻ với các bạn </a:t>
            </a:r>
            <a:r>
              <a:rPr lang="en-US" sz="4000" i="1"/>
              <a:t>trong </a:t>
            </a:r>
            <a:r>
              <a:rPr lang="en-US" sz="4000" i="1" smtClean="0"/>
              <a:t>lớp.</a:t>
            </a:r>
            <a:endParaRPr lang="vi-VN" sz="4000" i="1"/>
          </a:p>
        </p:txBody>
      </p:sp>
    </p:spTree>
    <p:extLst>
      <p:ext uri="{BB962C8B-B14F-4D97-AF65-F5344CB8AC3E}">
        <p14:creationId xmlns:p14="http://schemas.microsoft.com/office/powerpoint/2010/main" val="117070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1767</TotalTime>
  <Words>392</Words>
  <Application>Microsoft Office PowerPoint</Application>
  <PresentationFormat>On-screen Show (16:9)</PresentationFormat>
  <Paragraphs>29</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Chủ đề 2: EM LÀ AI?</vt:lpstr>
      <vt:lpstr>Ai cũng có điểm đáng yêu</vt:lpstr>
      <vt:lpstr>Ai cũng có điểm đáng yêu</vt:lpstr>
      <vt:lpstr>Kết luận:</vt:lpstr>
      <vt:lpstr>Hoạt động 2: Nói về những điểm đáng yêu của bạn</vt:lpstr>
      <vt:lpstr>Câu hỏi thảo luận :</vt:lpstr>
      <vt:lpstr>Kết luận:</vt:lpstr>
      <vt:lpstr>Hoạt động 3: Trò chơi “Đoán tên bạn”</vt:lpstr>
      <vt:lpstr>Kết luận: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dc:creator>
  <cp:lastModifiedBy>A</cp:lastModifiedBy>
  <cp:revision>31</cp:revision>
  <dcterms:created xsi:type="dcterms:W3CDTF">2020-08-18T05:53:59Z</dcterms:created>
  <dcterms:modified xsi:type="dcterms:W3CDTF">2020-08-20T12:27:56Z</dcterms:modified>
</cp:coreProperties>
</file>