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media1.wav" ContentType="audio/wav"/>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9" r:id="rId3"/>
    <p:sldMasterId id="2147483714" r:id="rId4"/>
    <p:sldMasterId id="2147483729" r:id="rId5"/>
    <p:sldMasterId id="2147483744" r:id="rId6"/>
  </p:sldMasterIdLst>
  <p:notesMasterIdLst>
    <p:notesMasterId r:id="rId20"/>
  </p:notesMasterIdLst>
  <p:sldIdLst>
    <p:sldId id="279" r:id="rId7"/>
    <p:sldId id="280" r:id="rId8"/>
    <p:sldId id="283" r:id="rId9"/>
    <p:sldId id="272" r:id="rId10"/>
    <p:sldId id="275" r:id="rId11"/>
    <p:sldId id="273" r:id="rId12"/>
    <p:sldId id="257" r:id="rId13"/>
    <p:sldId id="258" r:id="rId14"/>
    <p:sldId id="260" r:id="rId15"/>
    <p:sldId id="259" r:id="rId16"/>
    <p:sldId id="261" r:id="rId17"/>
    <p:sldId id="281" r:id="rId18"/>
    <p:sldId id="282" r:id="rId19"/>
  </p:sldIdLst>
  <p:sldSz cx="12192000" cy="6858000"/>
  <p:notesSz cx="6858000" cy="9144000"/>
  <p:embeddedFontLst>
    <p:embeddedFont>
      <p:font typeface="Tahoma" pitchFamily="34" charset="0"/>
      <p:regular r:id="rId21"/>
      <p:bold r:id="rId22"/>
    </p:embeddedFont>
    <p:embeddedFont>
      <p:font typeface="Calibri" pitchFamily="34" charset="0"/>
      <p:regular r:id="rId23"/>
      <p:bold r:id="rId24"/>
      <p:italic r:id="rId25"/>
      <p:boldItalic r:id="rId26"/>
    </p:embeddedFont>
    <p:embeddedFont>
      <p:font typeface="Segoe Print" pitchFamily="2" charset="0"/>
      <p:regular r:id="rId27"/>
      <p:bold r:id="rId28"/>
    </p:embeddedFont>
    <p:embeddedFont>
      <p:font typeface="Calibri Light" pitchFamily="34" charset="0"/>
      <p:regular r:id="rId29"/>
      <p:italic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8E34D"/>
    <a:srgbClr val="000099"/>
    <a:srgbClr val="D1E3F3"/>
    <a:srgbClr val="CEE1F2"/>
    <a:srgbClr val="C6DCF0"/>
    <a:srgbClr val="F6F8FC"/>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p:scale>
          <a:sx n="75" d="100"/>
          <a:sy n="75" d="100"/>
        </p:scale>
        <p:origin x="-24"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26/07/2021</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87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1801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2667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0758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7676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026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8827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72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6045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8887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768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75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6798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873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47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726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2365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033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541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2627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2545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5898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427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03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390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9592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09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932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63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5618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05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4959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0587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6805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0824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63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26/07/2021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7037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287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945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6163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9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910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7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6348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086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1845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26/07/2021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155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5763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8513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598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621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7932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706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8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0886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346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26/07/2021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332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97577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3733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312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07083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396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5693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10044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214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26/07/2021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422753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4181041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1167029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2901164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9078117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2.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slide" Target="slide8.xml"/><Relationship Id="rId3" Type="http://schemas.openxmlformats.org/officeDocument/2006/relationships/slideLayout" Target="../slideLayouts/slideLayout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audio" Target="../media/media1.wav"/><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slide" Target="slide9.xml"/><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slide" Target="slide10.xml"/><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 Id="rId27" Type="http://schemas.openxmlformats.org/officeDocument/2006/relationships/image" Target="../media/image30.gi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3850"/>
            <a:ext cx="11506200" cy="1828800"/>
          </a:xfrm>
        </p:spPr>
        <p:txBody>
          <a:bodyPr>
            <a:noAutofit/>
          </a:bodyPr>
          <a:lstStyle/>
          <a:p>
            <a:pPr algn="ctr"/>
            <a:r>
              <a:rPr lang="en-US" sz="4800" b="1" dirty="0">
                <a:latin typeface="Times New Roman" panose="02020603050405020304" pitchFamily="18" charset="0"/>
                <a:cs typeface="Times New Roman" panose="02020603050405020304" pitchFamily="18" charset="0"/>
              </a:rPr>
              <a:t>CHÀO MỪNG </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CÁC THẦY CÔ GIÁO VÀ CÁC EM HỌC SINH </a:t>
            </a:r>
            <a:br>
              <a:rPr lang="en-US" sz="4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VỀ DỰ TIẾT HỌC</a:t>
            </a:r>
          </a:p>
        </p:txBody>
      </p:sp>
      <p:sp>
        <p:nvSpPr>
          <p:cNvPr id="3" name="Subtitle 2"/>
          <p:cNvSpPr>
            <a:spLocks noGrp="1"/>
          </p:cNvSpPr>
          <p:nvPr>
            <p:ph type="subTitle" idx="1"/>
          </p:nvPr>
        </p:nvSpPr>
        <p:spPr>
          <a:xfrm>
            <a:off x="4979985" y="2438400"/>
            <a:ext cx="6858002" cy="914400"/>
          </a:xfrm>
        </p:spPr>
        <p:txBody>
          <a:bodyPr>
            <a:normAutofit/>
          </a:bodyPr>
          <a:lstStyle/>
          <a:p>
            <a:r>
              <a:rPr lang="en-US" sz="3600" b="1" dirty="0">
                <a:latin typeface="Times New Roman" panose="02020603050405020304" pitchFamily="18" charset="0"/>
                <a:cs typeface="Times New Roman" panose="02020603050405020304" pitchFamily="18" charset="0"/>
              </a:rPr>
              <a:t>HÌNH HỌC 6</a:t>
            </a:r>
          </a:p>
        </p:txBody>
      </p:sp>
    </p:spTree>
    <p:extLst>
      <p:ext uri="{BB962C8B-B14F-4D97-AF65-F5344CB8AC3E}">
        <p14:creationId xmlns:p14="http://schemas.microsoft.com/office/powerpoint/2010/main" val="83136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550459" y="4153642"/>
            <a:ext cx="11759822" cy="1133965"/>
          </a:xfrm>
          <a:prstGeom prst="rect">
            <a:avLst/>
          </a:prstGeom>
        </p:spPr>
        <p:txBody>
          <a:bodyPr wrap="square">
            <a:spAutoFit/>
          </a:bodyPr>
          <a:lstStyle/>
          <a:p>
            <a:pPr marL="457200" indent="-457200">
              <a:lnSpc>
                <a:spcPct val="150000"/>
              </a:lnSpc>
              <a:buAutoNum type="alphaLcPeriod"/>
            </a:pPr>
            <a:r>
              <a:rPr lang="nl-NL" sz="2400" b="1" dirty="0" smtClean="0">
                <a:solidFill>
                  <a:srgbClr val="000000"/>
                </a:solidFill>
                <a:latin typeface="Times New Roman" pitchFamily="18" charset="0"/>
                <a:ea typeface="Times New Roman"/>
                <a:cs typeface="Times New Roman" pitchFamily="18" charset="0"/>
              </a:rPr>
              <a:t>Các </a:t>
            </a:r>
            <a:r>
              <a:rPr lang="nl-NL" sz="2400" b="1" dirty="0">
                <a:solidFill>
                  <a:srgbClr val="000000"/>
                </a:solidFill>
                <a:latin typeface="Times New Roman" pitchFamily="18" charset="0"/>
                <a:ea typeface="Times New Roman"/>
                <a:cs typeface="Times New Roman" pitchFamily="18" charset="0"/>
              </a:rPr>
              <a:t>góc có trong hình vẽ </a:t>
            </a:r>
            <a:r>
              <a:rPr lang="nl-NL" sz="2400" b="1" dirty="0" smtClean="0">
                <a:solidFill>
                  <a:srgbClr val="000000"/>
                </a:solidFill>
                <a:latin typeface="Times New Roman" pitchFamily="18" charset="0"/>
                <a:ea typeface="Times New Roman"/>
                <a:cs typeface="Times New Roman" pitchFamily="18" charset="0"/>
              </a:rPr>
              <a:t>là</a:t>
            </a:r>
            <a:r>
              <a:rPr lang="vi-VN" sz="2400" b="1" dirty="0" smtClean="0">
                <a:solidFill>
                  <a:srgbClr val="000000"/>
                </a:solidFill>
                <a:latin typeface="Times New Roman" pitchFamily="18" charset="0"/>
                <a:ea typeface="Times New Roman"/>
                <a:cs typeface="Times New Roman" pitchFamily="18" charset="0"/>
              </a:rPr>
              <a:t> 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ABC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vi-VN" sz="2400" b="1" dirty="0" smtClean="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BAC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CAB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BDA</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endParaRPr lang="vi-VN" sz="2400" b="1" dirty="0">
              <a:solidFill>
                <a:srgbClr val="000000"/>
              </a:solidFill>
              <a:latin typeface="Times New Roman" pitchFamily="18" charset="0"/>
              <a:ea typeface="Times New Roman"/>
              <a:cs typeface="Times New Roman" pitchFamily="18" charset="0"/>
            </a:endParaRPr>
          </a:p>
          <a:p>
            <a:pPr>
              <a:lnSpc>
                <a:spcPct val="150000"/>
              </a:lnSpc>
            </a:pP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DAB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smtClean="0">
                <a:solidFill>
                  <a:srgbClr val="000000"/>
                </a:solidFill>
                <a:latin typeface="Times New Roman" pitchFamily="18" charset="0"/>
                <a:ea typeface="Times New Roman"/>
                <a:cs typeface="Times New Roman" pitchFamily="18" charset="0"/>
              </a:rPr>
              <a:t>ABD;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DBC ; </a:t>
            </a:r>
            <a:r>
              <a:rPr lang="vi-VN" sz="2400" b="1" dirty="0" smtClean="0">
                <a:solidFill>
                  <a:srgbClr val="000000"/>
                </a:solidFill>
                <a:latin typeface="Times New Roman" pitchFamily="18" charset="0"/>
                <a:ea typeface="Times New Roman"/>
                <a:cs typeface="Times New Roman" pitchFamily="18" charset="0"/>
              </a:rPr>
              <a:t>góc </a:t>
            </a:r>
            <a:r>
              <a:rPr lang="nl-NL" sz="2400" b="1" dirty="0" smtClean="0">
                <a:solidFill>
                  <a:srgbClr val="000000"/>
                </a:solidFill>
                <a:latin typeface="Times New Roman" pitchFamily="18" charset="0"/>
                <a:ea typeface="Times New Roman"/>
                <a:cs typeface="Times New Roman" pitchFamily="18" charset="0"/>
              </a:rPr>
              <a:t>DAC</a:t>
            </a:r>
            <a:r>
              <a:rPr lang="nl-NL" sz="2400" b="1" dirty="0">
                <a:solidFill>
                  <a:srgbClr val="000000"/>
                </a:solidFill>
                <a:latin typeface="Times New Roman" pitchFamily="18" charset="0"/>
                <a:ea typeface="Times New Roman"/>
                <a:cs typeface="Times New Roman" pitchFamily="18" charset="0"/>
              </a:rPr>
              <a:t>.</a:t>
            </a:r>
            <a:endParaRPr lang="vi-VN" sz="2400" b="1" dirty="0">
              <a:latin typeface="Times New Roman" pitchFamily="18" charset="0"/>
              <a:ea typeface="Arial"/>
              <a:cs typeface="Times New Roman" pitchFamily="18" charset="0"/>
            </a:endParaRPr>
          </a:p>
        </p:txBody>
      </p:sp>
      <p:sp>
        <p:nvSpPr>
          <p:cNvPr id="3" name="Rectangle 2"/>
          <p:cNvSpPr/>
          <p:nvPr/>
        </p:nvSpPr>
        <p:spPr>
          <a:xfrm>
            <a:off x="623244" y="5243115"/>
            <a:ext cx="9571633" cy="646331"/>
          </a:xfrm>
          <a:prstGeom prst="rect">
            <a:avLst/>
          </a:prstGeom>
        </p:spPr>
        <p:txBody>
          <a:bodyPr wrap="square">
            <a:spAutoFit/>
          </a:bodyPr>
          <a:lstStyle/>
          <a:p>
            <a:pPr>
              <a:lnSpc>
                <a:spcPct val="150000"/>
              </a:lnSpc>
            </a:pPr>
            <a:r>
              <a:rPr lang="nl-NL" sz="2400" b="1" dirty="0">
                <a:solidFill>
                  <a:srgbClr val="000000"/>
                </a:solidFill>
                <a:latin typeface="Times New Roman" pitchFamily="18" charset="0"/>
                <a:ea typeface="Times New Roman"/>
                <a:cs typeface="Times New Roman" pitchFamily="18" charset="0"/>
              </a:rPr>
              <a:t>Những góc có số đo bằng 60 độ là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ABC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 .</a:t>
            </a:r>
            <a:endParaRPr lang="vi-VN" sz="2400" b="1" dirty="0">
              <a:latin typeface="Times New Roman" pitchFamily="18" charset="0"/>
              <a:ea typeface="Arial"/>
              <a:cs typeface="Times New Roman" pitchFamily="18" charset="0"/>
            </a:endParaRPr>
          </a:p>
        </p:txBody>
      </p:sp>
      <p:sp>
        <p:nvSpPr>
          <p:cNvPr id="4" name="Rectangle 3"/>
          <p:cNvSpPr/>
          <p:nvPr/>
        </p:nvSpPr>
        <p:spPr>
          <a:xfrm>
            <a:off x="623243" y="5792942"/>
            <a:ext cx="9940123"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b</a:t>
            </a:r>
            <a:r>
              <a:rPr lang="vi-VN" sz="2400" b="1" dirty="0" smtClean="0">
                <a:solidFill>
                  <a:srgbClr val="000000"/>
                </a:solidFill>
                <a:latin typeface="+mj-lt"/>
                <a:ea typeface="Times New Roman"/>
                <a:cs typeface="Arial"/>
              </a:rPr>
              <a:t>. Điểm </a:t>
            </a:r>
            <a:r>
              <a:rPr lang="vi-VN" sz="2400" b="1" dirty="0">
                <a:solidFill>
                  <a:srgbClr val="000000"/>
                </a:solidFill>
                <a:latin typeface="+mj-lt"/>
                <a:ea typeface="Times New Roman"/>
                <a:cs typeface="Arial"/>
              </a:rPr>
              <a:t>D có nằm trong góc ABC . Điểm C không  nằm trong góc ADB .</a:t>
            </a:r>
            <a:endParaRPr lang="vi-VN" sz="2400" b="1" dirty="0">
              <a:latin typeface="+mj-lt"/>
              <a:ea typeface="Arial"/>
              <a:cs typeface="Arial"/>
            </a:endParaRPr>
          </a:p>
        </p:txBody>
      </p:sp>
      <p:sp>
        <p:nvSpPr>
          <p:cNvPr id="6" name="Rectangle 5"/>
          <p:cNvSpPr/>
          <p:nvPr/>
        </p:nvSpPr>
        <p:spPr>
          <a:xfrm>
            <a:off x="633975" y="6314075"/>
            <a:ext cx="7186190"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c</a:t>
            </a:r>
            <a:r>
              <a:rPr lang="vi-VN" sz="2400" b="1" dirty="0" smtClean="0">
                <a:solidFill>
                  <a:srgbClr val="000000"/>
                </a:solidFill>
                <a:latin typeface="+mj-lt"/>
                <a:ea typeface="Times New Roman"/>
                <a:cs typeface="Arial"/>
              </a:rPr>
              <a:t>. Số </a:t>
            </a:r>
            <a:r>
              <a:rPr lang="vi-VN" sz="2400" b="1" dirty="0">
                <a:solidFill>
                  <a:srgbClr val="000000"/>
                </a:solidFill>
                <a:latin typeface="+mj-lt"/>
                <a:ea typeface="Times New Roman"/>
                <a:cs typeface="Arial"/>
              </a:rPr>
              <a:t>đo góc ABD là : 40 độ .</a:t>
            </a:r>
            <a:endParaRPr lang="vi-VN" sz="2400" b="1" dirty="0">
              <a:latin typeface="+mj-lt"/>
              <a:ea typeface="Arial"/>
              <a:cs typeface="Aria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411" y="0"/>
            <a:ext cx="4323566" cy="39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7400" y="25400"/>
            <a:ext cx="5829300" cy="398986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8.36. Trong hình vẽ sau, cho tam giác ABC đều và góc DBC bằng 20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a. Kể tên các góc có trong hình vẽ  trên. Những góc nào có số đo bằng 60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b. Điểm D có nằm trong góc ABC không? </a:t>
            </a:r>
            <a:r>
              <a:rPr lang="vi-VN" sz="2600" b="1" dirty="0" smtClean="0">
                <a:solidFill>
                  <a:schemeClr val="tx1"/>
                </a:solidFill>
                <a:latin typeface="Times New Roman" pitchFamily="18" charset="0"/>
                <a:ea typeface="Tahoma"/>
                <a:cs typeface="Times New Roman" pitchFamily="18" charset="0"/>
              </a:rPr>
              <a:t>Điểm C có nằm trong góc ADB không?</a:t>
            </a:r>
          </a:p>
          <a:p>
            <a:pPr>
              <a:tabLst>
                <a:tab pos="1079500" algn="l"/>
              </a:tabLst>
            </a:pPr>
            <a:r>
              <a:rPr lang="vi-VN" sz="2600" b="1" dirty="0" smtClean="0">
                <a:solidFill>
                  <a:schemeClr val="tx1"/>
                </a:solidFill>
                <a:latin typeface="Times New Roman" pitchFamily="18" charset="0"/>
                <a:ea typeface="Tahoma"/>
                <a:cs typeface="Times New Roman" pitchFamily="18" charset="0"/>
              </a:rPr>
              <a:t>c. Hãy dự đoán số đo góc ABD và sử dụng thước đo để kiểm tra lại dự đoán của mình.</a:t>
            </a:r>
            <a:endParaRPr lang="vi-VN" sz="26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4" y="5768563"/>
            <a:ext cx="1285875" cy="1285875"/>
          </a:xfrm>
          <a:prstGeom prst="rect">
            <a:avLst/>
          </a:prstGeom>
        </p:spPr>
      </p:pic>
      <p:sp>
        <p:nvSpPr>
          <p:cNvPr id="2" name="Rectangle 1"/>
          <p:cNvSpPr/>
          <p:nvPr/>
        </p:nvSpPr>
        <p:spPr>
          <a:xfrm>
            <a:off x="1285875" y="5928478"/>
            <a:ext cx="6538970" cy="738664"/>
          </a:xfrm>
          <a:prstGeom prst="rect">
            <a:avLst/>
          </a:prstGeom>
        </p:spPr>
        <p:txBody>
          <a:bodyPr wrap="none">
            <a:spAutoFit/>
          </a:bodyPr>
          <a:lstStyle/>
          <a:p>
            <a:pPr>
              <a:lnSpc>
                <a:spcPct val="150000"/>
              </a:lnSpc>
              <a:spcAft>
                <a:spcPts val="1000"/>
              </a:spcAft>
            </a:pPr>
            <a:r>
              <a:rPr lang="vi-VN" sz="2800" dirty="0">
                <a:solidFill>
                  <a:srgbClr val="000000"/>
                </a:solidFill>
                <a:latin typeface="Times New Roman"/>
                <a:ea typeface="Times New Roman"/>
                <a:cs typeface="Times New Roman"/>
              </a:rPr>
              <a:t>Chiếc thang trong hình đã đảm bảo an toàn .</a:t>
            </a:r>
            <a:endParaRPr lang="vi-VN" sz="2800" dirty="0">
              <a:ea typeface="Arial"/>
              <a:cs typeface="Times New Roman"/>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2307"/>
            <a:ext cx="6032499" cy="58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 y="2308"/>
            <a:ext cx="4940301" cy="5855156"/>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Times New Roman" pitchFamily="18" charset="0"/>
                <a:ea typeface="Tahoma"/>
                <a:cs typeface="Times New Roman" pitchFamily="18" charset="0"/>
              </a:rPr>
              <a:t>Trong hình bên, góc xOy là góc nghiêng khi đặt thang. Biết rằng góc nghiêng khi đặt thang đảm bảo an toàn là 75 độ, em hãy đo góc xOy để kiểm tra chiếc thang ở hình bên đã đảm bảo an toàn chưa?</a:t>
            </a:r>
            <a:endParaRPr lang="vi-VN" sz="28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03478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0">
            <a:extLst>
              <a:ext uri="{FF2B5EF4-FFF2-40B4-BE49-F238E27FC236}">
                <a16:creationId xmlns="" xmlns:a16="http://schemas.microsoft.com/office/drawing/2014/main" id="{2D2037B1-9E5B-4220-91C8-FAC6D726F084}"/>
              </a:ext>
            </a:extLst>
          </p:cNvPr>
          <p:cNvSpPr/>
          <p:nvPr/>
        </p:nvSpPr>
        <p:spPr>
          <a:xfrm>
            <a:off x="3105336" y="28932"/>
            <a:ext cx="5874324" cy="1206920"/>
          </a:xfrm>
          <a:prstGeom prst="cloudCallout">
            <a:avLst>
              <a:gd name="adj1" fmla="val 35751"/>
              <a:gd name="adj2" fmla="val 35688"/>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b="1" dirty="0">
                <a:solidFill>
                  <a:srgbClr val="D1E5F9">
                    <a:lumMod val="25000"/>
                  </a:srgbClr>
                </a:solidFill>
                <a:latin typeface="Times New Roman" panose="02020603050405020304" pitchFamily="18" charset="0"/>
                <a:cs typeface="Times New Roman" panose="02020603050405020304" pitchFamily="18" charset="0"/>
              </a:rPr>
              <a:t>GIAO VIỆC VỀ NHÀ</a:t>
            </a:r>
          </a:p>
        </p:txBody>
      </p:sp>
      <p:sp>
        <p:nvSpPr>
          <p:cNvPr id="3" name="TextBox 2">
            <a:extLst>
              <a:ext uri="{FF2B5EF4-FFF2-40B4-BE49-F238E27FC236}">
                <a16:creationId xmlns="" xmlns:a16="http://schemas.microsoft.com/office/drawing/2014/main" id="{6E87C11E-A03B-4329-9D7A-FCC5D394AF66}"/>
              </a:ext>
            </a:extLst>
          </p:cNvPr>
          <p:cNvSpPr txBox="1"/>
          <p:nvPr/>
        </p:nvSpPr>
        <p:spPr>
          <a:xfrm>
            <a:off x="1077686" y="1404257"/>
            <a:ext cx="9187543" cy="1754326"/>
          </a:xfrm>
          <a:prstGeom prst="rect">
            <a:avLst/>
          </a:prstGeom>
          <a:noFill/>
        </p:spPr>
        <p:txBody>
          <a:bodyPr wrap="square" rtlCol="0">
            <a:spAutoFit/>
          </a:bodyPr>
          <a:lstStyle/>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lại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kiến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thức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đường</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về</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đo</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đặc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biệt</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Làm</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8.51;8.52; 8.53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sách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a:p>
            <a:pPr>
              <a:lnSpc>
                <a:spcPct val="150000"/>
              </a:lnSpc>
            </a:pP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Chuẩn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bị</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Ôn</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chương</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1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wallcoo.net/cartoon/Creative_Ideas_and_Digital_Design_1920x1200/wallpapers/1280x800/CG_Design_Fly_away_dandelion_under_blue_sky.jpg">
            <a:extLst>
              <a:ext uri="{FF2B5EF4-FFF2-40B4-BE49-F238E27FC236}">
                <a16:creationId xmlns="" xmlns:a16="http://schemas.microsoft.com/office/drawing/2014/main" id="{C6D3A800-D70B-4A49-86D2-FB370F38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11B482C6-0271-42DC-8074-263F3B40146F}"/>
              </a:ext>
            </a:extLst>
          </p:cNvPr>
          <p:cNvSpPr txBox="1"/>
          <p:nvPr/>
        </p:nvSpPr>
        <p:spPr>
          <a:xfrm>
            <a:off x="1905000" y="533400"/>
            <a:ext cx="8534400" cy="2743200"/>
          </a:xfrm>
          <a:prstGeom prst="rect">
            <a:avLst/>
          </a:prstGeom>
          <a:noFill/>
        </p:spPr>
        <p:txBody>
          <a:bodyPr wrap="none">
            <a:prstTxWarp prst="textCanUp">
              <a:avLst>
                <a:gd name="adj" fmla="val 7239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rgbClr val="8BBEF1">
                        <a:tint val="70000"/>
                        <a:satMod val="245000"/>
                      </a:srgbClr>
                    </a:gs>
                    <a:gs pos="75000">
                      <a:srgbClr val="8BBEF1">
                        <a:tint val="90000"/>
                        <a:shade val="60000"/>
                        <a:satMod val="240000"/>
                      </a:srgbClr>
                    </a:gs>
                    <a:gs pos="100000">
                      <a:srgbClr val="8BBEF1">
                        <a:tint val="100000"/>
                        <a:shade val="50000"/>
                        <a:satMod val="240000"/>
                      </a:srgbClr>
                    </a:gs>
                  </a:gsLst>
                  <a:lin ang="5400000"/>
                </a:gradFill>
                <a:effectLst>
                  <a:outerShdw blurRad="50800" dist="39000" dir="5460000" algn="tl">
                    <a:srgbClr val="000000">
                      <a:alpha val="38000"/>
                    </a:srgbClr>
                  </a:outerShdw>
                </a:effectLst>
              </a:rPr>
              <a:t>Xin chân thành cảm ơn các thầy cô giáo !</a:t>
            </a:r>
          </a:p>
        </p:txBody>
      </p:sp>
    </p:spTree>
    <p:extLst>
      <p:ext uri="{BB962C8B-B14F-4D97-AF65-F5344CB8AC3E}">
        <p14:creationId xmlns:p14="http://schemas.microsoft.com/office/powerpoint/2010/main" val="327867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C50A36C-41BB-43AF-8B02-C239636F6E04}"/>
              </a:ext>
            </a:extLst>
          </p:cNvPr>
          <p:cNvSpPr/>
          <p:nvPr/>
        </p:nvSpPr>
        <p:spPr>
          <a:xfrm>
            <a:off x="1763486" y="185058"/>
            <a:ext cx="8665028" cy="44631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TIẾT …:  LUYỆN TẬP CHUNG</a:t>
            </a:r>
          </a:p>
        </p:txBody>
      </p:sp>
    </p:spTree>
    <p:extLst>
      <p:ext uri="{BB962C8B-B14F-4D97-AF65-F5344CB8AC3E}">
        <p14:creationId xmlns:p14="http://schemas.microsoft.com/office/powerpoint/2010/main" val="19935561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
          <p:cNvGrpSpPr/>
          <p:nvPr/>
        </p:nvGrpSpPr>
        <p:grpSpPr>
          <a:xfrm>
            <a:off x="1543050" y="55726"/>
            <a:ext cx="3562350" cy="2687474"/>
            <a:chOff x="19050" y="55726"/>
            <a:chExt cx="3867150" cy="2687474"/>
          </a:xfrm>
        </p:grpSpPr>
        <p:grpSp>
          <p:nvGrpSpPr>
            <p:cNvPr id="218" name="Google Shape;218;p3"/>
            <p:cNvGrpSpPr/>
            <p:nvPr/>
          </p:nvGrpSpPr>
          <p:grpSpPr>
            <a:xfrm>
              <a:off x="19050" y="55726"/>
              <a:ext cx="3867150" cy="2687474"/>
              <a:chOff x="1143000" y="1142999"/>
              <a:chExt cx="3562350" cy="2687474"/>
            </a:xfrm>
          </p:grpSpPr>
          <p:sp>
            <p:nvSpPr>
              <p:cNvPr id="219" name="Google Shape;219;p3"/>
              <p:cNvSpPr/>
              <p:nvPr/>
            </p:nvSpPr>
            <p:spPr>
              <a:xfrm>
                <a:off x="1143000" y="1142999"/>
                <a:ext cx="3562350" cy="2687474"/>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20" name="Google Shape;220;p3"/>
              <p:cNvGrpSpPr/>
              <p:nvPr/>
            </p:nvGrpSpPr>
            <p:grpSpPr>
              <a:xfrm>
                <a:off x="1443037" y="1283523"/>
                <a:ext cx="2924175" cy="2256159"/>
                <a:chOff x="1366837" y="1283523"/>
                <a:chExt cx="2924175" cy="2256159"/>
              </a:xfrm>
            </p:grpSpPr>
            <p:sp>
              <p:nvSpPr>
                <p:cNvPr id="221" name="Google Shape;221;p3"/>
                <p:cNvSpPr txBox="1"/>
                <p:nvPr/>
              </p:nvSpPr>
              <p:spPr>
                <a:xfrm>
                  <a:off x="1600200" y="2486736"/>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cxnSp>
              <p:nvCxnSpPr>
                <p:cNvPr id="222" name="Google Shape;222;p3"/>
                <p:cNvCxnSpPr>
                  <a:endCxn id="223" idx="2"/>
                </p:cNvCxnSpPr>
                <p:nvPr/>
              </p:nvCxnSpPr>
              <p:spPr>
                <a:xfrm>
                  <a:off x="1809830" y="3024582"/>
                  <a:ext cx="1844100" cy="515100"/>
                </a:xfrm>
                <a:prstGeom prst="straightConnector1">
                  <a:avLst/>
                </a:prstGeom>
                <a:noFill/>
                <a:ln w="9525" cap="flat" cmpd="sng">
                  <a:solidFill>
                    <a:schemeClr val="dk1"/>
                  </a:solidFill>
                  <a:prstDash val="solid"/>
                  <a:miter lim="800000"/>
                  <a:headEnd type="none" w="sm" len="sm"/>
                  <a:tailEnd type="none" w="sm" len="sm"/>
                </a:ln>
              </p:spPr>
            </p:cxnSp>
            <p:sp>
              <p:nvSpPr>
                <p:cNvPr id="224" name="Google Shape;224;p3"/>
                <p:cNvSpPr txBox="1"/>
                <p:nvPr/>
              </p:nvSpPr>
              <p:spPr>
                <a:xfrm>
                  <a:off x="1600200" y="3090440"/>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25" name="Google Shape;225;p3"/>
                <p:cNvSpPr txBox="1"/>
                <p:nvPr/>
              </p:nvSpPr>
              <p:spPr>
                <a:xfrm>
                  <a:off x="1366837" y="1283523"/>
                  <a:ext cx="2924175" cy="64629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dirty="0" err="1" smtClean="0">
                      <a:solidFill>
                        <a:srgbClr val="000000"/>
                      </a:solidFill>
                      <a:latin typeface="Calibri"/>
                      <a:cs typeface="Calibri"/>
                      <a:sym typeface="Calibri"/>
                    </a:rPr>
                    <a:t>Góc</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và</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yếu</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tố</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liên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quan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đến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góc</a:t>
                  </a:r>
                  <a:endParaRPr sz="1400" kern="0" dirty="0">
                    <a:solidFill>
                      <a:srgbClr val="000000"/>
                    </a:solidFill>
                    <a:cs typeface="Arial"/>
                    <a:sym typeface="Arial"/>
                  </a:endParaRPr>
                </a:p>
              </p:txBody>
            </p:sp>
          </p:grpSp>
        </p:grpSp>
        <p:cxnSp>
          <p:nvCxnSpPr>
            <p:cNvPr id="226" name="Google Shape;226;p3"/>
            <p:cNvCxnSpPr/>
            <p:nvPr/>
          </p:nvCxnSpPr>
          <p:spPr>
            <a:xfrm rot="10800000" flipH="1">
              <a:off x="762000" y="1066801"/>
              <a:ext cx="1981200" cy="870466"/>
            </a:xfrm>
            <a:prstGeom prst="straightConnector1">
              <a:avLst/>
            </a:prstGeom>
            <a:noFill/>
            <a:ln w="9525" cap="flat" cmpd="sng">
              <a:solidFill>
                <a:schemeClr val="dk1"/>
              </a:solidFill>
              <a:prstDash val="solid"/>
              <a:miter lim="800000"/>
              <a:headEnd type="none" w="sm" len="sm"/>
              <a:tailEnd type="none" w="sm" len="sm"/>
            </a:ln>
          </p:spPr>
        </p:cxnSp>
        <p:sp>
          <p:nvSpPr>
            <p:cNvPr id="229" name="Google Shape;229;p3"/>
            <p:cNvSpPr txBox="1"/>
            <p:nvPr/>
          </p:nvSpPr>
          <p:spPr>
            <a:xfrm>
              <a:off x="1671897" y="1030131"/>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A</a:t>
              </a:r>
              <a:endParaRPr sz="1400" kern="0">
                <a:solidFill>
                  <a:srgbClr val="000000"/>
                </a:solidFill>
                <a:cs typeface="Arial"/>
                <a:sym typeface="Arial"/>
              </a:endParaRPr>
            </a:p>
          </p:txBody>
        </p:sp>
        <p:sp>
          <p:nvSpPr>
            <p:cNvPr id="230" name="Google Shape;230;p3"/>
            <p:cNvSpPr txBox="1"/>
            <p:nvPr/>
          </p:nvSpPr>
          <p:spPr>
            <a:xfrm>
              <a:off x="2705476" y="146862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M</a:t>
              </a:r>
              <a:endParaRPr sz="1400" kern="0">
                <a:solidFill>
                  <a:srgbClr val="000000"/>
                </a:solidFill>
                <a:cs typeface="Arial"/>
                <a:sym typeface="Arial"/>
              </a:endParaRPr>
            </a:p>
          </p:txBody>
        </p:sp>
        <p:sp>
          <p:nvSpPr>
            <p:cNvPr id="231" name="Google Shape;231;p3"/>
            <p:cNvSpPr txBox="1"/>
            <p:nvPr/>
          </p:nvSpPr>
          <p:spPr>
            <a:xfrm>
              <a:off x="1363462" y="22626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dirty="0">
                  <a:solidFill>
                    <a:srgbClr val="000000"/>
                  </a:solidFill>
                  <a:latin typeface="Calibri"/>
                  <a:ea typeface="Calibri"/>
                  <a:cs typeface="Calibri"/>
                  <a:sym typeface="Calibri"/>
                </a:rPr>
                <a:t>B</a:t>
              </a:r>
              <a:endParaRPr sz="1400" kern="0" dirty="0">
                <a:solidFill>
                  <a:srgbClr val="000000"/>
                </a:solidFill>
                <a:cs typeface="Arial"/>
                <a:sym typeface="Arial"/>
              </a:endParaRPr>
            </a:p>
          </p:txBody>
        </p:sp>
        <p:sp>
          <p:nvSpPr>
            <p:cNvPr id="232" name="Google Shape;232;p3"/>
            <p:cNvSpPr txBox="1"/>
            <p:nvPr/>
          </p:nvSpPr>
          <p:spPr>
            <a:xfrm>
              <a:off x="2608464" y="109013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sp>
          <p:nvSpPr>
            <p:cNvPr id="223" name="Google Shape;223;p3"/>
            <p:cNvSpPr txBox="1"/>
            <p:nvPr/>
          </p:nvSpPr>
          <p:spPr>
            <a:xfrm>
              <a:off x="2608464" y="208307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sp>
          <p:nvSpPr>
            <p:cNvPr id="233" name="Google Shape;233;p3"/>
            <p:cNvSpPr txBox="1"/>
            <p:nvPr/>
          </p:nvSpPr>
          <p:spPr>
            <a:xfrm>
              <a:off x="2410604" y="1214797"/>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4" name="Google Shape;234;p3"/>
            <p:cNvSpPr txBox="1"/>
            <p:nvPr/>
          </p:nvSpPr>
          <p:spPr>
            <a:xfrm>
              <a:off x="1615874" y="1648708"/>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5" name="Google Shape;235;p3"/>
            <p:cNvSpPr txBox="1"/>
            <p:nvPr/>
          </p:nvSpPr>
          <p:spPr>
            <a:xfrm>
              <a:off x="1890972" y="838200"/>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grpSp>
      <p:sp>
        <p:nvSpPr>
          <p:cNvPr id="236" name="Google Shape;236;p3" descr="Thước đo Góc"/>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37" name="Google Shape;237;p3"/>
          <p:cNvGrpSpPr/>
          <p:nvPr/>
        </p:nvGrpSpPr>
        <p:grpSpPr>
          <a:xfrm>
            <a:off x="7086600" y="152400"/>
            <a:ext cx="3352800" cy="2524620"/>
            <a:chOff x="5562600" y="152400"/>
            <a:chExt cx="3352800" cy="2524620"/>
          </a:xfrm>
        </p:grpSpPr>
        <p:sp>
          <p:nvSpPr>
            <p:cNvPr id="238" name="Google Shape;238;p3"/>
            <p:cNvSpPr/>
            <p:nvPr/>
          </p:nvSpPr>
          <p:spPr>
            <a:xfrm>
              <a:off x="5562600" y="152400"/>
              <a:ext cx="3352800" cy="2513147"/>
            </a:xfrm>
            <a:prstGeom prst="roundRect">
              <a:avLst>
                <a:gd name="adj" fmla="val 16667"/>
              </a:avLst>
            </a:prstGeom>
            <a:noFill/>
            <a:ln>
              <a:noFill/>
            </a:ln>
          </p:spPr>
          <p:txBody>
            <a:bodyPr spcFirstLastPara="1" wrap="square" lIns="91425" tIns="45700" rIns="91425" bIns="45700" anchor="t" anchorCtr="0">
              <a:noAutofit/>
            </a:bodyPr>
            <a:lstStyle/>
            <a:p>
              <a:pPr>
                <a:buClr>
                  <a:srgbClr val="000000"/>
                </a:buClr>
                <a:buFont typeface="Arial"/>
                <a:buNone/>
              </a:pPr>
              <a:r>
                <a:rPr lang="en-US" kern="0">
                  <a:solidFill>
                    <a:srgbClr val="000000"/>
                  </a:solidFill>
                  <a:latin typeface="Calibri"/>
                  <a:ea typeface="Calibri"/>
                  <a:cs typeface="Calibri"/>
                  <a:sym typeface="Calibri"/>
                </a:rPr>
                <a:t> </a:t>
              </a:r>
              <a:endParaRPr sz="1400" kern="0">
                <a:solidFill>
                  <a:srgbClr val="000000"/>
                </a:solidFill>
                <a:cs typeface="Arial"/>
                <a:sym typeface="Arial"/>
              </a:endParaRPr>
            </a:p>
          </p:txBody>
        </p:sp>
        <p:pic>
          <p:nvPicPr>
            <p:cNvPr id="239" name="Google Shape;239;p3"/>
            <p:cNvPicPr preferRelativeResize="0"/>
            <p:nvPr/>
          </p:nvPicPr>
          <p:blipFill rotWithShape="1">
            <a:blip r:embed="rId3">
              <a:alphaModFix/>
            </a:blip>
            <a:srcRect/>
            <a:stretch/>
          </p:blipFill>
          <p:spPr>
            <a:xfrm>
              <a:off x="5902592" y="944378"/>
              <a:ext cx="2835643" cy="1417822"/>
            </a:xfrm>
            <a:prstGeom prst="rect">
              <a:avLst/>
            </a:prstGeom>
            <a:noFill/>
            <a:ln>
              <a:noFill/>
            </a:ln>
          </p:spPr>
        </p:pic>
        <p:cxnSp>
          <p:nvCxnSpPr>
            <p:cNvPr id="240" name="Google Shape;240;p3"/>
            <p:cNvCxnSpPr/>
            <p:nvPr/>
          </p:nvCxnSpPr>
          <p:spPr>
            <a:xfrm>
              <a:off x="5715000" y="2286000"/>
              <a:ext cx="3023235" cy="21688"/>
            </a:xfrm>
            <a:prstGeom prst="straightConnector1">
              <a:avLst/>
            </a:prstGeom>
            <a:noFill/>
            <a:ln w="9525" cap="flat" cmpd="sng">
              <a:solidFill>
                <a:schemeClr val="dk1"/>
              </a:solidFill>
              <a:prstDash val="solid"/>
              <a:miter lim="800000"/>
              <a:headEnd type="none" w="sm" len="sm"/>
              <a:tailEnd type="none" w="sm" len="sm"/>
            </a:ln>
          </p:spPr>
        </p:cxnSp>
        <p:cxnSp>
          <p:nvCxnSpPr>
            <p:cNvPr id="241" name="Google Shape;241;p3"/>
            <p:cNvCxnSpPr/>
            <p:nvPr/>
          </p:nvCxnSpPr>
          <p:spPr>
            <a:xfrm>
              <a:off x="6858000" y="609600"/>
              <a:ext cx="462414" cy="1676400"/>
            </a:xfrm>
            <a:prstGeom prst="straightConnector1">
              <a:avLst/>
            </a:prstGeom>
            <a:noFill/>
            <a:ln w="9525" cap="flat" cmpd="sng">
              <a:solidFill>
                <a:schemeClr val="dk1"/>
              </a:solidFill>
              <a:prstDash val="solid"/>
              <a:miter lim="800000"/>
              <a:headEnd type="none" w="sm" len="sm"/>
              <a:tailEnd type="none" w="sm" len="sm"/>
            </a:ln>
          </p:spPr>
        </p:cxnSp>
        <p:sp>
          <p:nvSpPr>
            <p:cNvPr id="242" name="Google Shape;242;p3"/>
            <p:cNvSpPr txBox="1"/>
            <p:nvPr/>
          </p:nvSpPr>
          <p:spPr>
            <a:xfrm>
              <a:off x="6882264" y="5750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b</a:t>
              </a:r>
              <a:endParaRPr sz="1400" kern="0">
                <a:solidFill>
                  <a:srgbClr val="000000"/>
                </a:solidFill>
                <a:cs typeface="Arial"/>
                <a:sym typeface="Arial"/>
              </a:endParaRPr>
            </a:p>
          </p:txBody>
        </p:sp>
        <p:sp>
          <p:nvSpPr>
            <p:cNvPr id="243" name="Google Shape;243;p3"/>
            <p:cNvSpPr txBox="1"/>
            <p:nvPr/>
          </p:nvSpPr>
          <p:spPr>
            <a:xfrm>
              <a:off x="5691447" y="226774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a</a:t>
              </a:r>
              <a:endParaRPr sz="1400" kern="0">
                <a:solidFill>
                  <a:srgbClr val="000000"/>
                </a:solidFill>
                <a:cs typeface="Arial"/>
                <a:sym typeface="Arial"/>
              </a:endParaRPr>
            </a:p>
          </p:txBody>
        </p:sp>
        <p:sp>
          <p:nvSpPr>
            <p:cNvPr id="244" name="Google Shape;244;p3"/>
            <p:cNvSpPr txBox="1"/>
            <p:nvPr/>
          </p:nvSpPr>
          <p:spPr>
            <a:xfrm>
              <a:off x="7089207" y="2307688"/>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S</a:t>
              </a:r>
              <a:endParaRPr sz="1400" kern="0">
                <a:solidFill>
                  <a:srgbClr val="000000"/>
                </a:solidFill>
                <a:cs typeface="Arial"/>
                <a:sym typeface="Arial"/>
              </a:endParaRPr>
            </a:p>
          </p:txBody>
        </p:sp>
        <p:sp>
          <p:nvSpPr>
            <p:cNvPr id="245" name="Google Shape;245;p3"/>
            <p:cNvSpPr txBox="1"/>
            <p:nvPr/>
          </p:nvSpPr>
          <p:spPr>
            <a:xfrm>
              <a:off x="5646080" y="638145"/>
              <a:ext cx="121192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a:solidFill>
                    <a:srgbClr val="000000"/>
                  </a:solidFill>
                  <a:latin typeface="Calibri"/>
                  <a:ea typeface="Calibri"/>
                  <a:cs typeface="Calibri"/>
                  <a:sym typeface="Calibri"/>
                </a:rPr>
                <a:t>aSb = 75°</a:t>
              </a:r>
              <a:endParaRPr sz="1400" kern="0">
                <a:solidFill>
                  <a:srgbClr val="000000"/>
                </a:solidFill>
                <a:cs typeface="Arial"/>
                <a:sym typeface="Arial"/>
              </a:endParaRPr>
            </a:p>
          </p:txBody>
        </p:sp>
        <p:cxnSp>
          <p:nvCxnSpPr>
            <p:cNvPr id="246" name="Google Shape;246;p3"/>
            <p:cNvCxnSpPr/>
            <p:nvPr/>
          </p:nvCxnSpPr>
          <p:spPr>
            <a:xfrm>
              <a:off x="5917305" y="625631"/>
              <a:ext cx="167113" cy="134081"/>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p3"/>
            <p:cNvCxnSpPr/>
            <p:nvPr/>
          </p:nvCxnSpPr>
          <p:spPr>
            <a:xfrm flipH="1">
              <a:off x="5774336" y="625631"/>
              <a:ext cx="142970" cy="134081"/>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p3"/>
            <p:cNvSpPr txBox="1"/>
            <p:nvPr/>
          </p:nvSpPr>
          <p:spPr>
            <a:xfrm>
              <a:off x="6705600" y="170954"/>
              <a:ext cx="10668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b="1" kern="0">
                  <a:solidFill>
                    <a:srgbClr val="000000"/>
                  </a:solidFill>
                  <a:latin typeface="Calibri"/>
                  <a:ea typeface="Calibri"/>
                  <a:cs typeface="Calibri"/>
                  <a:sym typeface="Calibri"/>
                </a:rPr>
                <a:t>Đo góc</a:t>
              </a:r>
              <a:endParaRPr sz="2000" b="1" kern="0">
                <a:solidFill>
                  <a:srgbClr val="000000"/>
                </a:solidFill>
                <a:latin typeface="Calibri"/>
                <a:ea typeface="Calibri"/>
                <a:cs typeface="Calibri"/>
                <a:sym typeface="Calibri"/>
              </a:endParaRPr>
            </a:p>
          </p:txBody>
        </p:sp>
      </p:grpSp>
      <p:grpSp>
        <p:nvGrpSpPr>
          <p:cNvPr id="249" name="Google Shape;249;p3"/>
          <p:cNvGrpSpPr/>
          <p:nvPr/>
        </p:nvGrpSpPr>
        <p:grpSpPr>
          <a:xfrm>
            <a:off x="1681822" y="4648202"/>
            <a:ext cx="2280579" cy="1904999"/>
            <a:chOff x="5421" y="4495801"/>
            <a:chExt cx="2280579" cy="1904999"/>
          </a:xfrm>
        </p:grpSpPr>
        <p:grpSp>
          <p:nvGrpSpPr>
            <p:cNvPr id="250" name="Google Shape;250;p3"/>
            <p:cNvGrpSpPr/>
            <p:nvPr/>
          </p:nvGrpSpPr>
          <p:grpSpPr>
            <a:xfrm>
              <a:off x="5421" y="4495801"/>
              <a:ext cx="2280579" cy="1904999"/>
              <a:chOff x="1067932" y="2514599"/>
              <a:chExt cx="2790825" cy="1129800"/>
            </a:xfrm>
          </p:grpSpPr>
          <p:sp>
            <p:nvSpPr>
              <p:cNvPr id="251" name="Google Shape;251;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52" name="Google Shape;252;p3"/>
              <p:cNvGrpSpPr/>
              <p:nvPr/>
            </p:nvGrpSpPr>
            <p:grpSpPr>
              <a:xfrm>
                <a:off x="1319922" y="3192479"/>
                <a:ext cx="486714" cy="419827"/>
                <a:chOff x="1319922" y="3192479"/>
                <a:chExt cx="486714" cy="419827"/>
              </a:xfrm>
            </p:grpSpPr>
            <p:sp>
              <p:nvSpPr>
                <p:cNvPr id="253" name="Google Shape;253;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54" name="Google Shape;254;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55" name="Google Shape;255;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vuông</a:t>
                </a:r>
                <a:endParaRPr kern="0">
                  <a:solidFill>
                    <a:srgbClr val="000000"/>
                  </a:solidFill>
                  <a:latin typeface="Calibri"/>
                  <a:ea typeface="Calibri"/>
                  <a:cs typeface="Calibri"/>
                  <a:sym typeface="Calibri"/>
                </a:endParaRPr>
              </a:p>
            </p:txBody>
          </p:sp>
          <p:sp>
            <p:nvSpPr>
              <p:cNvPr id="256" name="Google Shape;256;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57" name="Google Shape;257;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58" name="Google Shape;258;p3"/>
            <p:cNvSpPr/>
            <p:nvPr/>
          </p:nvSpPr>
          <p:spPr>
            <a:xfrm>
              <a:off x="552449" y="5874444"/>
              <a:ext cx="150992" cy="145359"/>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259" name="Google Shape;259;p3"/>
            <p:cNvCxnSpPr/>
            <p:nvPr/>
          </p:nvCxnSpPr>
          <p:spPr>
            <a:xfrm rot="10800000">
              <a:off x="552450" y="5001374"/>
              <a:ext cx="0" cy="1018427"/>
            </a:xfrm>
            <a:prstGeom prst="straightConnector1">
              <a:avLst/>
            </a:prstGeom>
            <a:noFill/>
            <a:ln w="9525" cap="flat" cmpd="sng">
              <a:solidFill>
                <a:schemeClr val="dk1"/>
              </a:solidFill>
              <a:prstDash val="solid"/>
              <a:miter lim="800000"/>
              <a:headEnd type="none" w="sm" len="sm"/>
              <a:tailEnd type="none" w="sm" len="sm"/>
            </a:ln>
          </p:spPr>
        </p:cxnSp>
        <p:sp>
          <p:nvSpPr>
            <p:cNvPr id="260" name="Google Shape;260;p3"/>
            <p:cNvSpPr txBox="1"/>
            <p:nvPr/>
          </p:nvSpPr>
          <p:spPr>
            <a:xfrm>
              <a:off x="304800" y="488846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grpSp>
        <p:nvGrpSpPr>
          <p:cNvPr id="261" name="Google Shape;261;p3"/>
          <p:cNvGrpSpPr/>
          <p:nvPr/>
        </p:nvGrpSpPr>
        <p:grpSpPr>
          <a:xfrm>
            <a:off x="3962401" y="4648201"/>
            <a:ext cx="2280579" cy="1904999"/>
            <a:chOff x="2438400" y="4648200"/>
            <a:chExt cx="2280579" cy="1904999"/>
          </a:xfrm>
        </p:grpSpPr>
        <p:grpSp>
          <p:nvGrpSpPr>
            <p:cNvPr id="262" name="Google Shape;262;p3"/>
            <p:cNvGrpSpPr/>
            <p:nvPr/>
          </p:nvGrpSpPr>
          <p:grpSpPr>
            <a:xfrm>
              <a:off x="2438400" y="4648200"/>
              <a:ext cx="2280579" cy="1904999"/>
              <a:chOff x="5421" y="4495801"/>
              <a:chExt cx="2280579" cy="1904999"/>
            </a:xfrm>
          </p:grpSpPr>
          <p:grpSp>
            <p:nvGrpSpPr>
              <p:cNvPr id="263" name="Google Shape;263;p3"/>
              <p:cNvGrpSpPr/>
              <p:nvPr/>
            </p:nvGrpSpPr>
            <p:grpSpPr>
              <a:xfrm>
                <a:off x="5421" y="4495801"/>
                <a:ext cx="2280579" cy="1904999"/>
                <a:chOff x="1067932" y="2514599"/>
                <a:chExt cx="2790825" cy="1129800"/>
              </a:xfrm>
            </p:grpSpPr>
            <p:sp>
              <p:nvSpPr>
                <p:cNvPr id="264" name="Google Shape;264;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65" name="Google Shape;265;p3"/>
                <p:cNvGrpSpPr/>
                <p:nvPr/>
              </p:nvGrpSpPr>
              <p:grpSpPr>
                <a:xfrm>
                  <a:off x="1319922" y="3192479"/>
                  <a:ext cx="486714" cy="419827"/>
                  <a:chOff x="1319922" y="3192479"/>
                  <a:chExt cx="486714" cy="419827"/>
                </a:xfrm>
              </p:grpSpPr>
              <p:sp>
                <p:nvSpPr>
                  <p:cNvPr id="266" name="Google Shape;266;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67" name="Google Shape;267;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68" name="Google Shape;268;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nhọn</a:t>
                  </a:r>
                  <a:endParaRPr kern="0">
                    <a:solidFill>
                      <a:srgbClr val="000000"/>
                    </a:solidFill>
                    <a:latin typeface="Calibri"/>
                    <a:ea typeface="Calibri"/>
                    <a:cs typeface="Calibri"/>
                    <a:sym typeface="Calibri"/>
                  </a:endParaRPr>
                </a:p>
              </p:txBody>
            </p:sp>
            <p:sp>
              <p:nvSpPr>
                <p:cNvPr id="269" name="Google Shape;269;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70" name="Google Shape;270;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71" name="Google Shape;271;p3"/>
              <p:cNvSpPr txBox="1"/>
              <p:nvPr/>
            </p:nvSpPr>
            <p:spPr>
              <a:xfrm>
                <a:off x="1407385" y="500262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72" name="Google Shape;272;p3"/>
            <p:cNvCxnSpPr/>
            <p:nvPr/>
          </p:nvCxnSpPr>
          <p:spPr>
            <a:xfrm flipH="1">
              <a:off x="2958974" y="5373019"/>
              <a:ext cx="1189854" cy="799181"/>
            </a:xfrm>
            <a:prstGeom prst="straightConnector1">
              <a:avLst/>
            </a:prstGeom>
            <a:noFill/>
            <a:ln w="9525" cap="flat" cmpd="sng">
              <a:solidFill>
                <a:schemeClr val="dk1"/>
              </a:solidFill>
              <a:prstDash val="solid"/>
              <a:miter lim="800000"/>
              <a:headEnd type="none" w="sm" len="sm"/>
              <a:tailEnd type="none" w="sm" len="sm"/>
            </a:ln>
          </p:spPr>
        </p:cxnSp>
        <p:cxnSp>
          <p:nvCxnSpPr>
            <p:cNvPr id="273" name="Google Shape;273;p3"/>
            <p:cNvCxnSpPr/>
            <p:nvPr/>
          </p:nvCxnSpPr>
          <p:spPr>
            <a:xfrm rot="10800000">
              <a:off x="2959503" y="516408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74" name="Google Shape;274;p3"/>
            <p:cNvSpPr/>
            <p:nvPr/>
          </p:nvSpPr>
          <p:spPr>
            <a:xfrm rot="-5912113">
              <a:off x="3004917" y="5992746"/>
              <a:ext cx="125905" cy="250498"/>
            </a:xfrm>
            <a:custGeom>
              <a:avLst/>
              <a:gdLst/>
              <a:ahLst/>
              <a:cxnLst/>
              <a:rect l="l" t="t" r="r" b="b"/>
              <a:pathLst>
                <a:path w="197216" h="327077" extrusionOk="0">
                  <a:moveTo>
                    <a:pt x="0" y="327077"/>
                  </a:moveTo>
                  <a:lnTo>
                    <a:pt x="57591" y="0"/>
                  </a:lnTo>
                  <a:lnTo>
                    <a:pt x="197216" y="327074"/>
                  </a:lnTo>
                  <a:lnTo>
                    <a:pt x="0" y="327077"/>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75" name="Google Shape;275;p3"/>
          <p:cNvGrpSpPr/>
          <p:nvPr/>
        </p:nvGrpSpPr>
        <p:grpSpPr>
          <a:xfrm>
            <a:off x="6187029" y="4636195"/>
            <a:ext cx="2280579" cy="1917004"/>
            <a:chOff x="4663028" y="4636195"/>
            <a:chExt cx="2280579" cy="1917004"/>
          </a:xfrm>
        </p:grpSpPr>
        <p:grpSp>
          <p:nvGrpSpPr>
            <p:cNvPr id="276" name="Google Shape;276;p3"/>
            <p:cNvGrpSpPr/>
            <p:nvPr/>
          </p:nvGrpSpPr>
          <p:grpSpPr>
            <a:xfrm>
              <a:off x="4663028" y="4636195"/>
              <a:ext cx="2280579" cy="1917004"/>
              <a:chOff x="5421" y="4495800"/>
              <a:chExt cx="2280579" cy="1917004"/>
            </a:xfrm>
          </p:grpSpPr>
          <p:grpSp>
            <p:nvGrpSpPr>
              <p:cNvPr id="277" name="Google Shape;277;p3"/>
              <p:cNvGrpSpPr/>
              <p:nvPr/>
            </p:nvGrpSpPr>
            <p:grpSpPr>
              <a:xfrm>
                <a:off x="5421" y="4495800"/>
                <a:ext cx="2280579" cy="1917004"/>
                <a:chOff x="1067932" y="2514599"/>
                <a:chExt cx="2790825" cy="1136920"/>
              </a:xfrm>
            </p:grpSpPr>
            <p:sp>
              <p:nvSpPr>
                <p:cNvPr id="278" name="Google Shape;278;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79" name="Google Shape;279;p3"/>
                <p:cNvGrpSpPr/>
                <p:nvPr/>
              </p:nvGrpSpPr>
              <p:grpSpPr>
                <a:xfrm>
                  <a:off x="2262019" y="3186499"/>
                  <a:ext cx="438151" cy="465020"/>
                  <a:chOff x="2262019" y="3186499"/>
                  <a:chExt cx="438151" cy="465020"/>
                </a:xfrm>
              </p:grpSpPr>
              <p:sp>
                <p:nvSpPr>
                  <p:cNvPr id="280" name="Google Shape;280;p3"/>
                  <p:cNvSpPr txBox="1"/>
                  <p:nvPr/>
                </p:nvSpPr>
                <p:spPr>
                  <a:xfrm>
                    <a:off x="2262019" y="343247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81" name="Google Shape;281;p3"/>
                  <p:cNvSpPr txBox="1"/>
                  <p:nvPr/>
                </p:nvSpPr>
                <p:spPr>
                  <a:xfrm>
                    <a:off x="2262670" y="318649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82" name="Google Shape;282;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tù</a:t>
                  </a:r>
                  <a:endParaRPr kern="0">
                    <a:solidFill>
                      <a:srgbClr val="000000"/>
                    </a:solidFill>
                    <a:latin typeface="Calibri"/>
                    <a:ea typeface="Calibri"/>
                    <a:cs typeface="Calibri"/>
                    <a:sym typeface="Calibri"/>
                  </a:endParaRPr>
                </a:p>
              </p:txBody>
            </p:sp>
            <p:sp>
              <p:nvSpPr>
                <p:cNvPr id="283" name="Google Shape;283;p3"/>
                <p:cNvSpPr txBox="1"/>
                <p:nvPr/>
              </p:nvSpPr>
              <p:spPr>
                <a:xfrm>
                  <a:off x="3222598"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84" name="Google Shape;284;p3"/>
                <p:cNvCxnSpPr/>
                <p:nvPr/>
              </p:nvCxnSpPr>
              <p:spPr>
                <a:xfrm>
                  <a:off x="2448516" y="3425559"/>
                  <a:ext cx="952240" cy="0"/>
                </a:xfrm>
                <a:prstGeom prst="straightConnector1">
                  <a:avLst/>
                </a:prstGeom>
                <a:noFill/>
                <a:ln w="9525" cap="flat" cmpd="sng">
                  <a:solidFill>
                    <a:schemeClr val="dk1"/>
                  </a:solidFill>
                  <a:prstDash val="solid"/>
                  <a:miter lim="800000"/>
                  <a:headEnd type="none" w="sm" len="sm"/>
                  <a:tailEnd type="none" w="sm" len="sm"/>
                </a:ln>
              </p:spPr>
            </p:cxnSp>
          </p:grpSp>
          <p:cxnSp>
            <p:nvCxnSpPr>
              <p:cNvPr id="285" name="Google Shape;285;p3"/>
              <p:cNvCxnSpPr>
                <a:endCxn id="286" idx="0"/>
              </p:cNvCxnSpPr>
              <p:nvPr/>
            </p:nvCxnSpPr>
            <p:spPr>
              <a:xfrm rot="10800000">
                <a:off x="573572" y="5129073"/>
                <a:ext cx="543300" cy="865500"/>
              </a:xfrm>
              <a:prstGeom prst="straightConnector1">
                <a:avLst/>
              </a:prstGeom>
              <a:noFill/>
              <a:ln w="9525" cap="flat" cmpd="sng">
                <a:solidFill>
                  <a:schemeClr val="dk1"/>
                </a:solidFill>
                <a:prstDash val="solid"/>
                <a:miter lim="800000"/>
                <a:headEnd type="none" w="sm" len="sm"/>
                <a:tailEnd type="none" w="sm" len="sm"/>
              </a:ln>
            </p:spPr>
          </p:cxnSp>
          <p:sp>
            <p:nvSpPr>
              <p:cNvPr id="286" name="Google Shape;286;p3"/>
              <p:cNvSpPr txBox="1"/>
              <p:nvPr/>
            </p:nvSpPr>
            <p:spPr>
              <a:xfrm>
                <a:off x="394550" y="5129073"/>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87" name="Google Shape;287;p3"/>
            <p:cNvCxnSpPr/>
            <p:nvPr/>
          </p:nvCxnSpPr>
          <p:spPr>
            <a:xfrm>
              <a:off x="5047969" y="6172200"/>
              <a:ext cx="778142" cy="0"/>
            </a:xfrm>
            <a:prstGeom prst="straightConnector1">
              <a:avLst/>
            </a:prstGeom>
            <a:noFill/>
            <a:ln w="9525" cap="flat" cmpd="sng">
              <a:solidFill>
                <a:schemeClr val="dk1"/>
              </a:solidFill>
              <a:prstDash val="lgDash"/>
              <a:miter lim="800000"/>
              <a:headEnd type="none" w="sm" len="sm"/>
              <a:tailEnd type="none" w="sm" len="sm"/>
            </a:ln>
          </p:spPr>
        </p:cxnSp>
        <p:cxnSp>
          <p:nvCxnSpPr>
            <p:cNvPr id="288" name="Google Shape;288;p3"/>
            <p:cNvCxnSpPr/>
            <p:nvPr/>
          </p:nvCxnSpPr>
          <p:spPr>
            <a:xfrm rot="10800000">
              <a:off x="5786341" y="518160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89" name="Google Shape;289;p3"/>
            <p:cNvSpPr/>
            <p:nvPr/>
          </p:nvSpPr>
          <p:spPr>
            <a:xfrm rot="-5912113">
              <a:off x="5751148" y="5907005"/>
              <a:ext cx="228921" cy="344124"/>
            </a:xfrm>
            <a:custGeom>
              <a:avLst/>
              <a:gdLst/>
              <a:ahLst/>
              <a:cxnLst/>
              <a:rect l="l" t="t" r="r" b="b"/>
              <a:pathLst>
                <a:path w="358579" h="449326" extrusionOk="0">
                  <a:moveTo>
                    <a:pt x="0" y="449326"/>
                  </a:moveTo>
                  <a:lnTo>
                    <a:pt x="57591" y="122249"/>
                  </a:lnTo>
                  <a:lnTo>
                    <a:pt x="358578" y="0"/>
                  </a:lnTo>
                  <a:lnTo>
                    <a:pt x="0" y="449326"/>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3"/>
          <p:cNvGrpSpPr/>
          <p:nvPr/>
        </p:nvGrpSpPr>
        <p:grpSpPr>
          <a:xfrm>
            <a:off x="8406265" y="4611021"/>
            <a:ext cx="2280579" cy="1904999"/>
            <a:chOff x="6882264" y="4611020"/>
            <a:chExt cx="2280579" cy="1904999"/>
          </a:xfrm>
        </p:grpSpPr>
        <p:grpSp>
          <p:nvGrpSpPr>
            <p:cNvPr id="291" name="Google Shape;291;p3"/>
            <p:cNvGrpSpPr/>
            <p:nvPr/>
          </p:nvGrpSpPr>
          <p:grpSpPr>
            <a:xfrm>
              <a:off x="6882264" y="4611020"/>
              <a:ext cx="2280579" cy="1904999"/>
              <a:chOff x="5421" y="4495801"/>
              <a:chExt cx="2280579" cy="1904999"/>
            </a:xfrm>
          </p:grpSpPr>
          <p:grpSp>
            <p:nvGrpSpPr>
              <p:cNvPr id="292" name="Google Shape;292;p3"/>
              <p:cNvGrpSpPr/>
              <p:nvPr/>
            </p:nvGrpSpPr>
            <p:grpSpPr>
              <a:xfrm>
                <a:off x="5421" y="4495801"/>
                <a:ext cx="2280579" cy="1904999"/>
                <a:chOff x="1067932" y="2514599"/>
                <a:chExt cx="2790825" cy="1129800"/>
              </a:xfrm>
            </p:grpSpPr>
            <p:sp>
              <p:nvSpPr>
                <p:cNvPr id="293" name="Google Shape;293;p3"/>
                <p:cNvSpPr/>
                <p:nvPr/>
              </p:nvSpPr>
              <p:spPr>
                <a:xfrm>
                  <a:off x="1131488"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94" name="Google Shape;294;p3"/>
                <p:cNvGrpSpPr/>
                <p:nvPr/>
              </p:nvGrpSpPr>
              <p:grpSpPr>
                <a:xfrm>
                  <a:off x="2220884" y="2998615"/>
                  <a:ext cx="467739" cy="419827"/>
                  <a:chOff x="2220884" y="2998615"/>
                  <a:chExt cx="467739" cy="419827"/>
                </a:xfrm>
              </p:grpSpPr>
              <p:sp>
                <p:nvSpPr>
                  <p:cNvPr id="295" name="Google Shape;295;p3"/>
                  <p:cNvSpPr txBox="1"/>
                  <p:nvPr/>
                </p:nvSpPr>
                <p:spPr>
                  <a:xfrm>
                    <a:off x="2250471" y="3176258"/>
                    <a:ext cx="438152"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96" name="Google Shape;296;p3"/>
                  <p:cNvSpPr txBox="1"/>
                  <p:nvPr/>
                </p:nvSpPr>
                <p:spPr>
                  <a:xfrm>
                    <a:off x="2220884" y="2998615"/>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97" name="Google Shape;297;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bẹt</a:t>
                  </a:r>
                  <a:endParaRPr kern="0">
                    <a:solidFill>
                      <a:srgbClr val="000000"/>
                    </a:solidFill>
                    <a:latin typeface="Calibri"/>
                    <a:ea typeface="Calibri"/>
                    <a:cs typeface="Calibri"/>
                    <a:sym typeface="Calibri"/>
                  </a:endParaRPr>
                </a:p>
              </p:txBody>
            </p:sp>
            <p:sp>
              <p:nvSpPr>
                <p:cNvPr id="298" name="Google Shape;298;p3"/>
                <p:cNvSpPr txBox="1"/>
                <p:nvPr/>
              </p:nvSpPr>
              <p:spPr>
                <a:xfrm>
                  <a:off x="3117802" y="316933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99" name="Google Shape;299;p3"/>
                <p:cNvCxnSpPr/>
                <p:nvPr/>
              </p:nvCxnSpPr>
              <p:spPr>
                <a:xfrm rot="10800000" flipH="1">
                  <a:off x="1411234" y="3211528"/>
                  <a:ext cx="1945826" cy="3002"/>
                </a:xfrm>
                <a:prstGeom prst="straightConnector1">
                  <a:avLst/>
                </a:prstGeom>
                <a:noFill/>
                <a:ln w="19050" cap="flat" cmpd="sng">
                  <a:solidFill>
                    <a:schemeClr val="dk1"/>
                  </a:solidFill>
                  <a:prstDash val="solid"/>
                  <a:miter lim="800000"/>
                  <a:headEnd type="none" w="sm" len="sm"/>
                  <a:tailEnd type="none" w="sm" len="sm"/>
                </a:ln>
              </p:spPr>
            </p:cxnSp>
          </p:grpSp>
          <p:sp>
            <p:nvSpPr>
              <p:cNvPr id="300" name="Google Shape;300;p3"/>
              <p:cNvSpPr txBox="1"/>
              <p:nvPr/>
            </p:nvSpPr>
            <p:spPr>
              <a:xfrm>
                <a:off x="133557" y="5611449"/>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sp>
          <p:nvSpPr>
            <p:cNvPr id="301" name="Google Shape;301;p3"/>
            <p:cNvSpPr/>
            <p:nvPr/>
          </p:nvSpPr>
          <p:spPr>
            <a:xfrm rot="6701672">
              <a:off x="7837823" y="5589481"/>
              <a:ext cx="278572" cy="268632"/>
            </a:xfrm>
            <a:prstGeom prst="chord">
              <a:avLst>
                <a:gd name="adj1" fmla="val 2700000"/>
                <a:gd name="adj2" fmla="val 1621726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grpSp>
      <p:sp>
        <p:nvSpPr>
          <p:cNvPr id="302" name="Google Shape;302;p3"/>
          <p:cNvSpPr/>
          <p:nvPr/>
        </p:nvSpPr>
        <p:spPr>
          <a:xfrm>
            <a:off x="5129753" y="2985612"/>
            <a:ext cx="2114550" cy="67198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a:solidFill>
                  <a:srgbClr val="FFFFFF"/>
                </a:solidFill>
                <a:latin typeface="Calibri"/>
                <a:ea typeface="Calibri"/>
                <a:cs typeface="Calibri"/>
                <a:sym typeface="Calibri"/>
              </a:rPr>
              <a:t>GÓC</a:t>
            </a:r>
            <a:endParaRPr sz="1400" kern="0">
              <a:solidFill>
                <a:srgbClr val="000000"/>
              </a:solidFill>
              <a:cs typeface="Arial"/>
              <a:sym typeface="Arial"/>
            </a:endParaRPr>
          </a:p>
        </p:txBody>
      </p:sp>
      <p:cxnSp>
        <p:nvCxnSpPr>
          <p:cNvPr id="303" name="Google Shape;303;p3"/>
          <p:cNvCxnSpPr>
            <a:endCxn id="219" idx="3"/>
          </p:cNvCxnSpPr>
          <p:nvPr/>
        </p:nvCxnSpPr>
        <p:spPr>
          <a:xfrm rot="5400000" flipH="1">
            <a:off x="4685550" y="1819313"/>
            <a:ext cx="1586100" cy="746400"/>
          </a:xfrm>
          <a:prstGeom prst="bentConnector2">
            <a:avLst/>
          </a:prstGeom>
          <a:noFill/>
          <a:ln w="28575" cap="flat" cmpd="sng">
            <a:solidFill>
              <a:schemeClr val="accent1"/>
            </a:solidFill>
            <a:prstDash val="solid"/>
            <a:miter lim="800000"/>
            <a:headEnd type="none" w="sm" len="sm"/>
            <a:tailEnd type="stealth" w="med" len="med"/>
          </a:ln>
        </p:spPr>
      </p:cxnSp>
      <p:cxnSp>
        <p:nvCxnSpPr>
          <p:cNvPr id="304" name="Google Shape;304;p3"/>
          <p:cNvCxnSpPr>
            <a:endCxn id="238" idx="1"/>
          </p:cNvCxnSpPr>
          <p:nvPr/>
        </p:nvCxnSpPr>
        <p:spPr>
          <a:xfrm rot="-5400000">
            <a:off x="6003300" y="1874574"/>
            <a:ext cx="1548900" cy="617700"/>
          </a:xfrm>
          <a:prstGeom prst="bentConnector2">
            <a:avLst/>
          </a:prstGeom>
          <a:noFill/>
          <a:ln w="28575" cap="flat" cmpd="sng">
            <a:solidFill>
              <a:schemeClr val="accent1"/>
            </a:solidFill>
            <a:prstDash val="solid"/>
            <a:miter lim="800000"/>
            <a:headEnd type="none" w="sm" len="sm"/>
            <a:tailEnd type="stealth" w="med" len="med"/>
          </a:ln>
        </p:spPr>
      </p:cxnSp>
      <p:cxnSp>
        <p:nvCxnSpPr>
          <p:cNvPr id="305" name="Google Shape;305;p3"/>
          <p:cNvCxnSpPr/>
          <p:nvPr/>
        </p:nvCxnSpPr>
        <p:spPr>
          <a:xfrm>
            <a:off x="2607160" y="4016634"/>
            <a:ext cx="6855296" cy="0"/>
          </a:xfrm>
          <a:prstGeom prst="straightConnector1">
            <a:avLst/>
          </a:prstGeom>
          <a:noFill/>
          <a:ln w="28575" cap="flat" cmpd="sng">
            <a:solidFill>
              <a:schemeClr val="accent1"/>
            </a:solidFill>
            <a:prstDash val="solid"/>
            <a:miter lim="800000"/>
            <a:headEnd type="none" w="sm" len="sm"/>
            <a:tailEnd type="none" w="sm" len="sm"/>
          </a:ln>
        </p:spPr>
      </p:cxnSp>
      <p:cxnSp>
        <p:nvCxnSpPr>
          <p:cNvPr id="306" name="Google Shape;306;p3"/>
          <p:cNvCxnSpPr/>
          <p:nvPr/>
        </p:nvCxnSpPr>
        <p:spPr>
          <a:xfrm rot="10800000">
            <a:off x="6074484" y="3657602"/>
            <a:ext cx="0" cy="359033"/>
          </a:xfrm>
          <a:prstGeom prst="straightConnector1">
            <a:avLst/>
          </a:prstGeom>
          <a:noFill/>
          <a:ln w="38100" cap="flat" cmpd="sng">
            <a:solidFill>
              <a:schemeClr val="accent1"/>
            </a:solidFill>
            <a:prstDash val="solid"/>
            <a:miter lim="800000"/>
            <a:headEnd type="none" w="sm" len="sm"/>
            <a:tailEnd type="none" w="sm" len="sm"/>
          </a:ln>
        </p:spPr>
      </p:cxnSp>
      <p:cxnSp>
        <p:nvCxnSpPr>
          <p:cNvPr id="307" name="Google Shape;307;p3"/>
          <p:cNvCxnSpPr/>
          <p:nvPr/>
        </p:nvCxnSpPr>
        <p:spPr>
          <a:xfrm rot="-5400000" flipH="1">
            <a:off x="2289161" y="4347335"/>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8" name="Google Shape;308;p3"/>
          <p:cNvCxnSpPr/>
          <p:nvPr/>
        </p:nvCxnSpPr>
        <p:spPr>
          <a:xfrm rot="-5400000" flipH="1">
            <a:off x="4787400" y="4356601"/>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9" name="Google Shape;309;p3"/>
          <p:cNvCxnSpPr/>
          <p:nvPr/>
        </p:nvCxnSpPr>
        <p:spPr>
          <a:xfrm rot="-5400000" flipH="1">
            <a:off x="6997200" y="4356602"/>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10" name="Google Shape;310;p3"/>
          <p:cNvCxnSpPr/>
          <p:nvPr/>
        </p:nvCxnSpPr>
        <p:spPr>
          <a:xfrm rot="-5400000" flipH="1">
            <a:off x="9130799" y="4329656"/>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spTree>
    <p:extLst>
      <p:ext uri="{BB962C8B-B14F-4D97-AF65-F5344CB8AC3E}">
        <p14:creationId xmlns:p14="http://schemas.microsoft.com/office/powerpoint/2010/main" val="882698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1000"/>
                                        <p:tgtEl>
                                          <p:spTgt spid="305"/>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1000"/>
                                        <p:tgtEl>
                                          <p:spTgt spid="308"/>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10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000"/>
                                        <p:tgtEl>
                                          <p:spTgt spid="304"/>
                                        </p:tgtEl>
                                      </p:cBhvr>
                                    </p:animEffect>
                                  </p:childTnLst>
                                </p:cTn>
                              </p:par>
                              <p:par>
                                <p:cTn id="26" presetID="10" presetClass="entr" presetSubtype="0" fill="hold"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1000"/>
                                        <p:tgtEl>
                                          <p:spTgt spid="309"/>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1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2000"/>
                                        <p:tgtEl>
                                          <p:spTgt spid="249"/>
                                        </p:tgtEl>
                                      </p:cBhvr>
                                    </p:animEffect>
                                  </p:childTnLst>
                                </p:cTn>
                              </p:par>
                              <p:par>
                                <p:cTn id="37" presetID="10" presetClass="entr" presetSubtype="0"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Effect transition="in" filter="fade">
                                      <p:cBhvr>
                                        <p:cTn id="39" dur="2000"/>
                                        <p:tgtEl>
                                          <p:spTgt spid="261"/>
                                        </p:tgtEl>
                                      </p:cBhvr>
                                    </p:animEffect>
                                  </p:childTnLst>
                                </p:cTn>
                              </p:par>
                              <p:par>
                                <p:cTn id="40" presetID="10" presetClass="entr" presetSubtype="0" fill="hold" nodeType="withEffect">
                                  <p:stCondLst>
                                    <p:cond delay="0"/>
                                  </p:stCondLst>
                                  <p:childTnLst>
                                    <p:set>
                                      <p:cBhvr>
                                        <p:cTn id="41" dur="1" fill="hold">
                                          <p:stCondLst>
                                            <p:cond delay="0"/>
                                          </p:stCondLst>
                                        </p:cTn>
                                        <p:tgtEl>
                                          <p:spTgt spid="290"/>
                                        </p:tgtEl>
                                        <p:attrNameLst>
                                          <p:attrName>style.visibility</p:attrName>
                                        </p:attrNameLst>
                                      </p:cBhvr>
                                      <p:to>
                                        <p:strVal val="visible"/>
                                      </p:to>
                                    </p:set>
                                    <p:animEffect transition="in" filter="fade">
                                      <p:cBhvr>
                                        <p:cTn id="42" dur="2000"/>
                                        <p:tgtEl>
                                          <p:spTgt spid="290"/>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2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20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7524782" y="1704663"/>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5035" y="768273"/>
            <a:ext cx="10614025" cy="116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itchFamily="18" charset="0"/>
                <a:ea typeface="Tahoma"/>
                <a:cs typeface="Times New Roman" pitchFamily="18" charset="0"/>
              </a:rPr>
              <a:t>Ví dụ 1: </a:t>
            </a:r>
          </a:p>
          <a:p>
            <a:pPr marL="514350" indent="-514350">
              <a:buAutoNum type="alphaLcParenR"/>
            </a:pPr>
            <a:r>
              <a:rPr lang="vi-VN" sz="3200" dirty="0" smtClean="0">
                <a:solidFill>
                  <a:srgbClr val="000099"/>
                </a:solidFill>
                <a:latin typeface="Times New Roman" pitchFamily="18" charset="0"/>
                <a:ea typeface="Tahoma"/>
                <a:cs typeface="Times New Roman" pitchFamily="18" charset="0"/>
              </a:rPr>
              <a:t>Đo rồi cho biết số đo của các góc có trong hình vẽ sau</a:t>
            </a:r>
            <a:r>
              <a:rPr lang="vi-VN" sz="3200" dirty="0" smtClean="0">
                <a:solidFill>
                  <a:schemeClr val="tx1"/>
                </a:solidFill>
                <a:latin typeface="Times New Roman" pitchFamily="18" charset="0"/>
                <a:ea typeface="Tahoma"/>
                <a:cs typeface="Times New Roman" pitchFamily="18" charset="0"/>
              </a:rPr>
              <a:t>:</a:t>
            </a:r>
            <a:endParaRPr lang="vi-VN" sz="3200" dirty="0" smtClean="0">
              <a:solidFill>
                <a:schemeClr val="bg1"/>
              </a:solidFill>
              <a:latin typeface="Times New Roman" pitchFamily="18" charset="0"/>
              <a:ea typeface="Tahoma"/>
              <a:cs typeface="Times New Roman" pitchFamily="18" charset="0"/>
            </a:endParaRPr>
          </a:p>
          <a:p>
            <a:pPr marL="514350" indent="-514350">
              <a:buAutoNum type="alphaLcParenR"/>
            </a:pPr>
            <a:endParaRPr lang="vi-VN" sz="3200" dirty="0" smtClean="0">
              <a:solidFill>
                <a:schemeClr val="bg1"/>
              </a:solidFill>
              <a:latin typeface="Times New Roman" pitchFamily="18" charset="0"/>
              <a:ea typeface="Tahoma"/>
              <a:cs typeface="Times New Roman" pitchFamily="18" charset="0"/>
            </a:endParaRPr>
          </a:p>
          <a:p>
            <a:endParaRPr lang="vi-VN" sz="3200" dirty="0" smtClean="0">
              <a:solidFill>
                <a:schemeClr val="bg1"/>
              </a:solidFill>
              <a:latin typeface="Times New Roman" pitchFamily="18" charset="0"/>
              <a:ea typeface="Tahoma"/>
              <a:cs typeface="Times New Roman" pitchFamily="18" charset="0"/>
            </a:endParaRPr>
          </a:p>
          <a:p>
            <a:r>
              <a:rPr lang="vi-VN" sz="3200" dirty="0" smtClean="0">
                <a:solidFill>
                  <a:schemeClr val="bg1"/>
                </a:solidFill>
                <a:latin typeface="Times New Roman" pitchFamily="18" charset="0"/>
                <a:ea typeface="Tahoma"/>
                <a:cs typeface="Times New Roman" pitchFamily="18" charset="0"/>
              </a:rPr>
              <a:t> </a:t>
            </a:r>
            <a:endParaRPr lang="vi-VN" sz="3200" dirty="0">
              <a:solidFill>
                <a:schemeClr val="bg1"/>
              </a:solidFill>
              <a:latin typeface="Times New Roman" pitchFamily="18" charset="0"/>
              <a:ea typeface="Tahoma" panose="020B0604030504040204" pitchFamily="34" charset="0"/>
              <a:cs typeface="Times New Roman" pitchFamily="18" charset="0"/>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476">
            <a:off x="1546877" y="1751064"/>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2" y="1467788"/>
            <a:ext cx="2276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3312177" y="1704662"/>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075" y="2486025"/>
            <a:ext cx="3676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0" y="5121245"/>
            <a:ext cx="1955800" cy="400110"/>
          </a:xfrm>
          <a:prstGeom prst="rect">
            <a:avLst/>
          </a:prstGeom>
          <a:noFill/>
        </p:spPr>
        <p:txBody>
          <a:bodyPr wrap="square" rtlCol="0">
            <a:spAutoFit/>
          </a:bodyPr>
          <a:lstStyle/>
          <a:p>
            <a:r>
              <a:rPr lang="vi-VN" sz="2000" dirty="0" smtClean="0">
                <a:latin typeface="+mj-lt"/>
              </a:rPr>
              <a:t>Góc xAy = 50 độ </a:t>
            </a:r>
            <a:endParaRPr lang="vi-VN" sz="2000" dirty="0">
              <a:latin typeface="+mj-lt"/>
            </a:endParaRPr>
          </a:p>
        </p:txBody>
      </p:sp>
      <p:sp>
        <p:nvSpPr>
          <p:cNvPr id="18" name="TextBox 17"/>
          <p:cNvSpPr txBox="1"/>
          <p:nvPr/>
        </p:nvSpPr>
        <p:spPr>
          <a:xfrm>
            <a:off x="4324088" y="5133945"/>
            <a:ext cx="3067311" cy="400110"/>
          </a:xfrm>
          <a:prstGeom prst="rect">
            <a:avLst/>
          </a:prstGeom>
          <a:noFill/>
        </p:spPr>
        <p:txBody>
          <a:bodyPr wrap="square" rtlCol="0">
            <a:spAutoFit/>
          </a:bodyPr>
          <a:lstStyle/>
          <a:p>
            <a:r>
              <a:rPr lang="vi-VN" sz="2000" dirty="0" smtClean="0">
                <a:latin typeface="+mj-lt"/>
              </a:rPr>
              <a:t>Góc EHF = 30 độ </a:t>
            </a:r>
            <a:endParaRPr lang="vi-VN" sz="2000" dirty="0">
              <a:latin typeface="+mj-lt"/>
            </a:endParaRPr>
          </a:p>
        </p:txBody>
      </p:sp>
      <p:sp>
        <p:nvSpPr>
          <p:cNvPr id="19" name="TextBox 18"/>
          <p:cNvSpPr txBox="1"/>
          <p:nvPr/>
        </p:nvSpPr>
        <p:spPr>
          <a:xfrm>
            <a:off x="8636000" y="5070565"/>
            <a:ext cx="2679700" cy="400110"/>
          </a:xfrm>
          <a:prstGeom prst="rect">
            <a:avLst/>
          </a:prstGeom>
          <a:noFill/>
        </p:spPr>
        <p:txBody>
          <a:bodyPr wrap="square" rtlCol="0">
            <a:spAutoFit/>
          </a:bodyPr>
          <a:lstStyle/>
          <a:p>
            <a:r>
              <a:rPr lang="vi-VN" sz="2000" dirty="0" smtClean="0">
                <a:latin typeface="+mj-lt"/>
              </a:rPr>
              <a:t>Góc mHn = 110 độ </a:t>
            </a:r>
            <a:endParaRPr lang="vi-VN" sz="2000" dirty="0">
              <a:latin typeface="+mj-lt"/>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241" y="2271344"/>
            <a:ext cx="3386138" cy="197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062" y="5981700"/>
            <a:ext cx="10307638" cy="584775"/>
          </a:xfrm>
          <a:prstGeom prst="rect">
            <a:avLst/>
          </a:prstGeom>
          <a:noFill/>
        </p:spPr>
        <p:txBody>
          <a:bodyPr wrap="square" rtlCol="0">
            <a:spAutoFit/>
          </a:bodyPr>
          <a:lstStyle/>
          <a:p>
            <a:r>
              <a:rPr lang="vi-VN" sz="3200" dirty="0" smtClean="0">
                <a:solidFill>
                  <a:srgbClr val="000099"/>
                </a:solidFill>
                <a:latin typeface="+mj-lt"/>
              </a:rPr>
              <a:t>b) Sắp xếp các góc trên theo thứ tự tăng dần của số đo góc.</a:t>
            </a:r>
            <a:endParaRPr lang="vi-VN" sz="3200" dirty="0">
              <a:solidFill>
                <a:srgbClr val="000099"/>
              </a:solidFill>
              <a:latin typeface="+mj-lt"/>
            </a:endParaRPr>
          </a:p>
        </p:txBody>
      </p:sp>
      <p:sp>
        <p:nvSpPr>
          <p:cNvPr id="4" name="TextBox 3"/>
          <p:cNvSpPr txBox="1"/>
          <p:nvPr/>
        </p:nvSpPr>
        <p:spPr>
          <a:xfrm>
            <a:off x="1036951" y="2230400"/>
            <a:ext cx="518056" cy="376322"/>
          </a:xfrm>
          <a:prstGeom prst="rect">
            <a:avLst/>
          </a:prstGeom>
          <a:noFill/>
        </p:spPr>
        <p:txBody>
          <a:bodyPr wrap="square" rtlCol="0">
            <a:spAutoFit/>
          </a:bodyPr>
          <a:lstStyle/>
          <a:p>
            <a:r>
              <a:rPr lang="en-US" dirty="0" smtClean="0"/>
              <a:t>x</a:t>
            </a:r>
            <a:endParaRPr lang="vi-VN" dirty="0"/>
          </a:p>
        </p:txBody>
      </p:sp>
      <p:sp>
        <p:nvSpPr>
          <p:cNvPr id="14" name="TextBox 13"/>
          <p:cNvSpPr txBox="1"/>
          <p:nvPr/>
        </p:nvSpPr>
        <p:spPr>
          <a:xfrm>
            <a:off x="2977239" y="1591216"/>
            <a:ext cx="518056" cy="376322"/>
          </a:xfrm>
          <a:prstGeom prst="rect">
            <a:avLst/>
          </a:prstGeom>
          <a:noFill/>
        </p:spPr>
        <p:txBody>
          <a:bodyPr wrap="square" rtlCol="0">
            <a:spAutoFit/>
          </a:bodyPr>
          <a:lstStyle/>
          <a:p>
            <a:r>
              <a:rPr lang="en-US" dirty="0" smtClean="0"/>
              <a:t>y</a:t>
            </a:r>
            <a:endParaRPr lang="vi-VN" dirty="0"/>
          </a:p>
        </p:txBody>
      </p:sp>
      <p:sp>
        <p:nvSpPr>
          <p:cNvPr id="16" name="TextBox 15"/>
          <p:cNvSpPr txBox="1"/>
          <p:nvPr/>
        </p:nvSpPr>
        <p:spPr>
          <a:xfrm>
            <a:off x="11341760" y="3872766"/>
            <a:ext cx="518056" cy="376322"/>
          </a:xfrm>
          <a:prstGeom prst="rect">
            <a:avLst/>
          </a:prstGeom>
          <a:noFill/>
        </p:spPr>
        <p:txBody>
          <a:bodyPr wrap="square" rtlCol="0">
            <a:spAutoFit/>
          </a:bodyPr>
          <a:lstStyle/>
          <a:p>
            <a:r>
              <a:rPr lang="en-US" dirty="0" smtClean="0"/>
              <a:t>m</a:t>
            </a:r>
            <a:endParaRPr lang="vi-VN" dirty="0"/>
          </a:p>
        </p:txBody>
      </p:sp>
      <p:sp>
        <p:nvSpPr>
          <p:cNvPr id="17" name="TextBox 16"/>
          <p:cNvSpPr txBox="1"/>
          <p:nvPr/>
        </p:nvSpPr>
        <p:spPr>
          <a:xfrm>
            <a:off x="8408241" y="2382800"/>
            <a:ext cx="518056" cy="376322"/>
          </a:xfrm>
          <a:prstGeom prst="rect">
            <a:avLst/>
          </a:prstGeom>
          <a:noFill/>
        </p:spPr>
        <p:txBody>
          <a:bodyPr wrap="square" rtlCol="0">
            <a:spAutoFit/>
          </a:bodyPr>
          <a:lstStyle/>
          <a:p>
            <a:r>
              <a:rPr lang="en-US" dirty="0" smtClean="0"/>
              <a:t>n</a:t>
            </a:r>
            <a:endParaRPr lang="vi-VN" dirty="0"/>
          </a:p>
        </p:txBody>
      </p:sp>
    </p:spTree>
    <p:extLst>
      <p:ext uri="{BB962C8B-B14F-4D97-AF65-F5344CB8AC3E}">
        <p14:creationId xmlns:p14="http://schemas.microsoft.com/office/powerpoint/2010/main" val="72663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
                                        </p:tgtEl>
                                      </p:cBhvr>
                                    </p:animEffect>
                                    <p:anim calcmode="lin" valueType="num">
                                      <p:cBhvr>
                                        <p:cTn id="57" dur="1000"/>
                                        <p:tgtEl>
                                          <p:spTgt spid="20"/>
                                        </p:tgtEl>
                                        <p:attrNameLst>
                                          <p:attrName>ppt_x</p:attrName>
                                        </p:attrNameLst>
                                      </p:cBhvr>
                                      <p:tavLst>
                                        <p:tav tm="0">
                                          <p:val>
                                            <p:strVal val="ppt_x"/>
                                          </p:val>
                                        </p:tav>
                                        <p:tav tm="100000">
                                          <p:val>
                                            <p:strVal val="ppt_x"/>
                                          </p:val>
                                        </p:tav>
                                      </p:tavLst>
                                    </p:anim>
                                    <p:anim calcmode="lin" valueType="num">
                                      <p:cBhvr>
                                        <p:cTn id="58" dur="1000"/>
                                        <p:tgtEl>
                                          <p:spTgt spid="20"/>
                                        </p:tgtEl>
                                        <p:attrNameLst>
                                          <p:attrName>ppt_y</p:attrName>
                                        </p:attrNameLst>
                                      </p:cBhvr>
                                      <p:tavLst>
                                        <p:tav tm="0">
                                          <p:val>
                                            <p:strVal val="ppt_y"/>
                                          </p:val>
                                        </p:tav>
                                        <p:tav tm="100000">
                                          <p:val>
                                            <p:strVal val="ppt_y+.1"/>
                                          </p:val>
                                        </p:tav>
                                      </p:tavLst>
                                    </p:anim>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354" y="1313386"/>
            <a:ext cx="5096023" cy="4978031"/>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C00000"/>
                </a:solidFill>
                <a:latin typeface="Times New Roman" pitchFamily="18" charset="0"/>
                <a:ea typeface="Tahoma"/>
                <a:cs typeface="Times New Roman" pitchFamily="18" charset="0"/>
              </a:rPr>
              <a:t>Ví dụ 2: Quan sát hình 8.54</a:t>
            </a:r>
          </a:p>
          <a:p>
            <a:r>
              <a:rPr lang="vi-VN" sz="2800" b="1" dirty="0" smtClean="0">
                <a:solidFill>
                  <a:schemeClr val="tx1"/>
                </a:solidFill>
                <a:latin typeface="Times New Roman" pitchFamily="18" charset="0"/>
                <a:ea typeface="Tahoma"/>
                <a:cs typeface="Times New Roman" pitchFamily="18" charset="0"/>
              </a:rPr>
              <a:t>a) Sử dụng ê ke để chỉ ra các góc nhọn, góc vuông, góc tù, góc bẹt có trong hình vẽ.</a:t>
            </a:r>
          </a:p>
          <a:p>
            <a:r>
              <a:rPr lang="vi-VN" sz="2800" b="1" dirty="0" smtClean="0">
                <a:solidFill>
                  <a:schemeClr val="tx1"/>
                </a:solidFill>
                <a:latin typeface="Times New Roman" pitchFamily="18" charset="0"/>
                <a:ea typeface="Tahoma"/>
                <a:cs typeface="Times New Roman" pitchFamily="18" charset="0"/>
              </a:rPr>
              <a:t> b) Gọi tên các góc đỉnh A có trong hình vẽ và cho biết số đo của chúng.</a:t>
            </a:r>
          </a:p>
          <a:p>
            <a:r>
              <a:rPr lang="vi-VN" sz="2800" b="1" dirty="0" smtClean="0">
                <a:solidFill>
                  <a:schemeClr val="tx1"/>
                </a:solidFill>
                <a:latin typeface="Times New Roman" pitchFamily="18" charset="0"/>
                <a:ea typeface="Tahoma"/>
                <a:cs typeface="Times New Roman" pitchFamily="18" charset="0"/>
              </a:rPr>
              <a:t>c) Điểm M có nằm trong góc xAz không?</a:t>
            </a:r>
          </a:p>
          <a:p>
            <a:r>
              <a:rPr lang="vi-VN" sz="2800" b="1" dirty="0" smtClean="0">
                <a:solidFill>
                  <a:schemeClr val="tx1"/>
                </a:solidFill>
                <a:latin typeface="Times New Roman" pitchFamily="18" charset="0"/>
                <a:ea typeface="Tahoma"/>
                <a:cs typeface="Times New Roman" pitchFamily="18" charset="0"/>
              </a:rPr>
              <a:t>d) So sánh góc xAM và góc xAz.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05" y="1059552"/>
            <a:ext cx="6327380" cy="3055247"/>
          </a:xfrm>
          <a:prstGeom prst="rect">
            <a:avLst/>
          </a:prstGeom>
          <a:solidFill>
            <a:schemeClr val="bg2"/>
          </a:solidFill>
          <a:ln>
            <a:noFill/>
          </a:ln>
          <a:effectLst/>
        </p:spPr>
      </p:pic>
      <p:sp>
        <p:nvSpPr>
          <p:cNvPr id="4" name="TextBox 3"/>
          <p:cNvSpPr txBox="1"/>
          <p:nvPr/>
        </p:nvSpPr>
        <p:spPr>
          <a:xfrm>
            <a:off x="6096000" y="5750241"/>
            <a:ext cx="5860473" cy="369332"/>
          </a:xfrm>
          <a:prstGeom prst="rect">
            <a:avLst/>
          </a:prstGeom>
          <a:noFill/>
        </p:spPr>
        <p:txBody>
          <a:bodyPr wrap="square" rtlCol="0">
            <a:spAutoFit/>
          </a:bodyPr>
          <a:lstStyle/>
          <a:p>
            <a:r>
              <a:rPr lang="vi-VN" dirty="0" smtClean="0"/>
              <a:t>THỜI GIAN HOẠT ĐỘNG NHÓM 5 PHÚT</a:t>
            </a:r>
            <a:endParaRPr lang="vi-VN" dirty="0"/>
          </a:p>
        </p:txBody>
      </p:sp>
      <p:sp>
        <p:nvSpPr>
          <p:cNvPr id="5" name="Text Box 4">
            <a:extLst>
              <a:ext uri="{FF2B5EF4-FFF2-40B4-BE49-F238E27FC236}">
                <a16:creationId xmlns="" xmlns:a16="http://schemas.microsoft.com/office/drawing/2014/main" id="{5088AE01-A702-47B9-9E25-36788600ECE1}"/>
              </a:ext>
            </a:extLst>
          </p:cNvPr>
          <p:cNvSpPr txBox="1">
            <a:spLocks noChangeArrowheads="1"/>
          </p:cNvSpPr>
          <p:nvPr/>
        </p:nvSpPr>
        <p:spPr bwMode="auto">
          <a:xfrm>
            <a:off x="2515673" y="90685"/>
            <a:ext cx="7160654" cy="646331"/>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1418617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740" y="656070"/>
            <a:ext cx="8925645" cy="4941166"/>
          </a:xfrm>
          <a:solidFill>
            <a:srgbClr val="D8E34D"/>
          </a:solidFill>
          <a:scene3d>
            <a:camera prst="orthographicFront"/>
            <a:lightRig rig="threePt" dir="t"/>
          </a:scene3d>
          <a:sp3d>
            <a:bevelT/>
          </a:sp3d>
        </p:spPr>
        <p:txBody>
          <a:bodyPr>
            <a:normAutofit/>
          </a:bodyPr>
          <a:lstStyle/>
          <a:p>
            <a:pPr algn="just"/>
            <a:r>
              <a:rPr lang="en-US" sz="3600" b="1" dirty="0" smtClean="0">
                <a:solidFill>
                  <a:srgbClr val="FF0000"/>
                </a:solidFill>
                <a:latin typeface="Times New Roman" pitchFamily="18" charset="0"/>
                <a:cs typeface="Times New Roman" pitchFamily="18" charset="0"/>
              </a:rPr>
              <a:t>TRÒ CHƠI: ĐỘI NÀO NHANH HƠN</a:t>
            </a:r>
            <a:br>
              <a:rPr lang="en-US" sz="3600" b="1" dirty="0" smtClean="0">
                <a:solidFill>
                  <a:srgbClr val="FF0000"/>
                </a:solidFill>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r>
              <a:rPr lang="en-US" sz="3600" b="1" u="sng"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chia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trừ</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lấy</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thắng</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811862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23917" y="4760198"/>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8" y="5243421"/>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5010" y="5249426"/>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664769" y="3617187"/>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7679" y="4760198"/>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350788" y="186613"/>
            <a:ext cx="609600" cy="609600"/>
          </a:xfrm>
          <a:prstGeom prst="rect">
            <a:avLst/>
          </a:prstGeom>
        </p:spPr>
      </p:pic>
      <p:sp>
        <p:nvSpPr>
          <p:cNvPr id="7" name="Rectangle 6"/>
          <p:cNvSpPr/>
          <p:nvPr/>
        </p:nvSpPr>
        <p:spPr>
          <a:xfrm>
            <a:off x="1157679" y="1836345"/>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803531" y="2416858"/>
            <a:ext cx="10584949"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ĐỘI NÀO NHANH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4.89392E-6 -4.99537E-7 C 0.00196 -0.0451 -0.02616 -0.18293 0.01745 -0.21762 C 0.05845 -0.22826 0.06534 -0.19126 0.08513 -0.16004 " pathEditMode="relative" rAng="0" ptsTypes="AAA">
                                      <p:cBhvr>
                                        <p:cTn id="48" dur="500" fill="hold"/>
                                        <p:tgtEl>
                                          <p:spTgt spid="26"/>
                                        </p:tgtEl>
                                        <p:attrNameLst>
                                          <p:attrName>ppt_x</p:attrName>
                                          <p:attrName>ppt_y</p:attrName>
                                        </p:attrNameLst>
                                      </p:cBhvr>
                                      <p:rCtr x="2942" y="-1142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19"/>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additive="base">
                                        <p:cTn id="149" dur="500" fill="hold"/>
                                        <p:tgtEl>
                                          <p:spTgt spid="81"/>
                                        </p:tgtEl>
                                        <p:attrNameLst>
                                          <p:attrName>ppt_x</p:attrName>
                                        </p:attrNameLst>
                                      </p:cBhvr>
                                      <p:tavLst>
                                        <p:tav tm="0">
                                          <p:val>
                                            <p:strVal val="#ppt_x"/>
                                          </p:val>
                                        </p:tav>
                                        <p:tav tm="100000">
                                          <p:val>
                                            <p:strVal val="#ppt_x"/>
                                          </p:val>
                                        </p:tav>
                                      </p:tavLst>
                                    </p:anim>
                                    <p:anim calcmode="lin" valueType="num">
                                      <p:cBhvr additive="base">
                                        <p:cTn id="150"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51" restart="whenNotActive" fill="hold" evtFilter="cancelBubble" nodeType="interactiveSeq">
                <p:stCondLst>
                  <p:cond evt="onClick" delay="0">
                    <p:tgtEl>
                      <p:spTgt spid="20"/>
                    </p:tgtEl>
                  </p:cond>
                </p:stCondLst>
                <p:endSync evt="end" delay="0">
                  <p:rtn val="all"/>
                </p:endSync>
                <p:childTnLst>
                  <p:par>
                    <p:cTn id="152" fill="hold">
                      <p:stCondLst>
                        <p:cond delay="0"/>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83"/>
                                        </p:tgtEl>
                                        <p:attrNameLst>
                                          <p:attrName>style.visibility</p:attrName>
                                        </p:attrNameLst>
                                      </p:cBhvr>
                                      <p:to>
                                        <p:strVal val="visible"/>
                                      </p:to>
                                    </p:set>
                                    <p:anim calcmode="lin" valueType="num">
                                      <p:cBhvr additive="base">
                                        <p:cTn id="156" dur="500" fill="hold"/>
                                        <p:tgtEl>
                                          <p:spTgt spid="83"/>
                                        </p:tgtEl>
                                        <p:attrNameLst>
                                          <p:attrName>ppt_x</p:attrName>
                                        </p:attrNameLst>
                                      </p:cBhvr>
                                      <p:tavLst>
                                        <p:tav tm="0">
                                          <p:val>
                                            <p:strVal val="#ppt_x"/>
                                          </p:val>
                                        </p:tav>
                                        <p:tav tm="100000">
                                          <p:val>
                                            <p:strVal val="#ppt_x"/>
                                          </p:val>
                                        </p:tav>
                                      </p:tavLst>
                                    </p:anim>
                                    <p:anim calcmode="lin" valueType="num">
                                      <p:cBhvr additive="base">
                                        <p:cTn id="15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58"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10" name="Rectangle 9"/>
          <p:cNvSpPr/>
          <p:nvPr/>
        </p:nvSpPr>
        <p:spPr>
          <a:xfrm>
            <a:off x="464025" y="4294390"/>
            <a:ext cx="9648966" cy="6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Các </a:t>
            </a:r>
            <a:r>
              <a:rPr lang="nl-NL" sz="2400" dirty="0">
                <a:solidFill>
                  <a:schemeClr val="tx1"/>
                </a:solidFill>
                <a:latin typeface="Times New Roman" pitchFamily="18" charset="0"/>
                <a:cs typeface="Times New Roman" pitchFamily="18" charset="0"/>
              </a:rPr>
              <a:t>góc nhọn là : Góc ABC ; Góc EBC ; Góc CAD ; Góc </a:t>
            </a:r>
            <a:r>
              <a:rPr lang="nl-NL" sz="2400" dirty="0" smtClean="0">
                <a:solidFill>
                  <a:schemeClr val="tx1"/>
                </a:solidFill>
                <a:latin typeface="Times New Roman" pitchFamily="18" charset="0"/>
                <a:cs typeface="Times New Roman" pitchFamily="18" charset="0"/>
              </a:rPr>
              <a:t>CDA</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528" y="95754"/>
            <a:ext cx="10936896" cy="4246592"/>
          </a:xfrm>
          <a:prstGeom prst="rect">
            <a:avLst/>
          </a:prstGeom>
          <a:solidFill>
            <a:srgbClr val="0070C0"/>
          </a:solidFill>
          <a:ln>
            <a:noFill/>
          </a:ln>
          <a:effectLst/>
          <a:scene3d>
            <a:camera prst="orthographicFront"/>
            <a:lightRig rig="threePt" dir="t"/>
          </a:scene3d>
          <a:sp3d>
            <a:bevelT/>
          </a:sp3d>
          <a:extLst/>
        </p:spPr>
      </p:pic>
      <p:sp>
        <p:nvSpPr>
          <p:cNvPr id="2" name="Rectangle 1"/>
          <p:cNvSpPr/>
          <p:nvPr/>
        </p:nvSpPr>
        <p:spPr>
          <a:xfrm>
            <a:off x="1366578" y="4862452"/>
            <a:ext cx="5329344" cy="579582"/>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vuông là : Góc ABC ; Góc BAD </a:t>
            </a:r>
            <a:endParaRPr lang="vi-VN" sz="2400" dirty="0">
              <a:ea typeface="Arial"/>
              <a:cs typeface="Arial"/>
            </a:endParaRPr>
          </a:p>
        </p:txBody>
      </p:sp>
      <p:sp>
        <p:nvSpPr>
          <p:cNvPr id="3" name="Rectangle 2"/>
          <p:cNvSpPr/>
          <p:nvPr/>
        </p:nvSpPr>
        <p:spPr>
          <a:xfrm>
            <a:off x="1366578" y="5520919"/>
            <a:ext cx="6243056" cy="646331"/>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tù là : Góc ACD ; Góc BCD ; Góc BEA.</a:t>
            </a:r>
            <a:endParaRPr lang="vi-VN" sz="2400" dirty="0">
              <a:ea typeface="Arial"/>
              <a:cs typeface="Arial"/>
            </a:endParaRPr>
          </a:p>
        </p:txBody>
      </p:sp>
      <p:sp>
        <p:nvSpPr>
          <p:cNvPr id="4" name="Rectangle 3"/>
          <p:cNvSpPr/>
          <p:nvPr/>
        </p:nvSpPr>
        <p:spPr>
          <a:xfrm>
            <a:off x="1441900" y="6117571"/>
            <a:ext cx="3437801" cy="646331"/>
          </a:xfrm>
          <a:prstGeom prst="rect">
            <a:avLst/>
          </a:prstGeom>
        </p:spPr>
        <p:txBody>
          <a:bodyPr wrap="none">
            <a:spAutoFit/>
          </a:bodyPr>
          <a:lstStyle/>
          <a:p>
            <a:pPr>
              <a:lnSpc>
                <a:spcPct val="150000"/>
              </a:lnSpc>
              <a:spcAft>
                <a:spcPts val="1000"/>
              </a:spcAft>
            </a:pPr>
            <a:r>
              <a:rPr lang="fr-FR" sz="2400" dirty="0" err="1">
                <a:solidFill>
                  <a:srgbClr val="000000"/>
                </a:solidFill>
                <a:latin typeface="Times New Roman"/>
                <a:ea typeface="Times New Roman"/>
                <a:cs typeface="Arial"/>
              </a:rPr>
              <a:t>Các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bẹt</a:t>
            </a:r>
            <a:r>
              <a:rPr lang="fr-FR" sz="2400" dirty="0">
                <a:solidFill>
                  <a:srgbClr val="000000"/>
                </a:solidFill>
                <a:latin typeface="Times New Roman"/>
                <a:ea typeface="Times New Roman"/>
                <a:cs typeface="Arial"/>
              </a:rPr>
              <a:t> là :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AEC </a:t>
            </a:r>
            <a:endParaRPr lang="vi-VN" sz="2400" dirty="0">
              <a:ea typeface="Arial"/>
              <a:cs typeface="Arial"/>
            </a:endParaRPr>
          </a:p>
        </p:txBody>
      </p:sp>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1903358" y="5072568"/>
            <a:ext cx="5762540" cy="661207"/>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a</a:t>
            </a:r>
            <a:r>
              <a:rPr lang="nl-NL" sz="2800" dirty="0" smtClean="0">
                <a:solidFill>
                  <a:srgbClr val="000000"/>
                </a:solidFill>
                <a:latin typeface="Times New Roman" pitchFamily="18" charset="0"/>
                <a:ea typeface="Times New Roman"/>
                <a:cs typeface="Times New Roman" pitchFamily="18" charset="0"/>
              </a:rPr>
              <a:t>. Các </a:t>
            </a:r>
            <a:r>
              <a:rPr lang="nl-NL" sz="2800" dirty="0">
                <a:solidFill>
                  <a:srgbClr val="000000"/>
                </a:solidFill>
                <a:latin typeface="Times New Roman" pitchFamily="18" charset="0"/>
                <a:ea typeface="Times New Roman"/>
                <a:cs typeface="Times New Roman" pitchFamily="18" charset="0"/>
              </a:rPr>
              <a:t>điểm nằm trong góc AMC là : P</a:t>
            </a:r>
            <a:endParaRPr lang="vi-VN" sz="2800" dirty="0">
              <a:latin typeface="Times New Roman" pitchFamily="18" charset="0"/>
              <a:ea typeface="Arial"/>
              <a:cs typeface="Times New Roman" pitchFamily="18" charset="0"/>
            </a:endParaRPr>
          </a:p>
        </p:txBody>
      </p:sp>
      <p:sp>
        <p:nvSpPr>
          <p:cNvPr id="3" name="Rectangle 2"/>
          <p:cNvSpPr/>
          <p:nvPr/>
        </p:nvSpPr>
        <p:spPr>
          <a:xfrm>
            <a:off x="1971593" y="5732607"/>
            <a:ext cx="5447773" cy="738664"/>
          </a:xfrm>
          <a:prstGeom prst="rect">
            <a:avLst/>
          </a:prstGeom>
        </p:spPr>
        <p:txBody>
          <a:bodyPr wrap="none">
            <a:spAutoFit/>
          </a:bodyPr>
          <a:lstStyle/>
          <a:p>
            <a:pPr>
              <a:lnSpc>
                <a:spcPct val="150000"/>
              </a:lnSpc>
              <a:spcAft>
                <a:spcPts val="1000"/>
              </a:spcAft>
            </a:pPr>
            <a:r>
              <a:rPr lang="nl-NL" sz="2800" dirty="0" smtClean="0">
                <a:solidFill>
                  <a:srgbClr val="000000"/>
                </a:solidFill>
                <a:latin typeface="Times New Roman" pitchFamily="18" charset="0"/>
                <a:ea typeface="Times New Roman"/>
                <a:cs typeface="Times New Roman" pitchFamily="18" charset="0"/>
              </a:rPr>
              <a:t>b.</a:t>
            </a:r>
            <a:r>
              <a:rPr lang="vi-VN" sz="2800" dirty="0" smtClean="0">
                <a:solidFill>
                  <a:srgbClr val="000000"/>
                </a:solidFill>
                <a:latin typeface="Times New Roman" pitchFamily="18" charset="0"/>
                <a:ea typeface="Times New Roman"/>
                <a:cs typeface="Times New Roman" pitchFamily="18" charset="0"/>
              </a:rPr>
              <a:t> góc</a:t>
            </a:r>
            <a:r>
              <a:rPr lang="nl-NL" sz="2800" dirty="0">
                <a:solidFill>
                  <a:srgbClr val="000000"/>
                </a:solidFill>
                <a:latin typeface="Times New Roman" pitchFamily="18" charset="0"/>
                <a:ea typeface="Times New Roman"/>
                <a:cs typeface="Times New Roman" pitchFamily="18" charset="0"/>
              </a:rPr>
              <a:t> NMA ; </a:t>
            </a:r>
            <a:r>
              <a:rPr lang="vi-VN" sz="2800" dirty="0" smtClean="0">
                <a:solidFill>
                  <a:srgbClr val="000000"/>
                </a:solidFill>
                <a:latin typeface="Times New Roman" pitchFamily="18" charset="0"/>
                <a:ea typeface="Times New Roman"/>
                <a:cs typeface="Times New Roman" pitchFamily="18" charset="0"/>
              </a:rPr>
              <a:t>góc</a:t>
            </a:r>
            <a:r>
              <a:rPr lang="nl-NL" sz="2800" dirty="0">
                <a:solidFill>
                  <a:srgbClr val="000000"/>
                </a:solidFill>
                <a:latin typeface="Times New Roman" pitchFamily="18" charset="0"/>
                <a:ea typeface="Times New Roman"/>
                <a:cs typeface="Times New Roman" pitchFamily="18" charset="0"/>
              </a:rPr>
              <a:t> CMQ ; </a:t>
            </a:r>
            <a:r>
              <a:rPr lang="vi-VN" sz="2800" dirty="0" smtClean="0">
                <a:solidFill>
                  <a:srgbClr val="000000"/>
                </a:solidFill>
                <a:latin typeface="Times New Roman" pitchFamily="18" charset="0"/>
                <a:ea typeface="Times New Roman"/>
                <a:cs typeface="Times New Roman" pitchFamily="18" charset="0"/>
              </a:rPr>
              <a:t>góc </a:t>
            </a:r>
            <a:r>
              <a:rPr lang="nl-NL" sz="2800" dirty="0" smtClean="0">
                <a:solidFill>
                  <a:srgbClr val="000000"/>
                </a:solidFill>
                <a:latin typeface="Times New Roman" pitchFamily="18" charset="0"/>
                <a:ea typeface="Times New Roman"/>
                <a:cs typeface="Times New Roman" pitchFamily="18" charset="0"/>
              </a:rPr>
              <a:t>AMC</a:t>
            </a:r>
            <a:r>
              <a:rPr lang="nl-NL" sz="2800" dirty="0">
                <a:solidFill>
                  <a:srgbClr val="000000"/>
                </a:solidFill>
                <a:latin typeface="Times New Roman" pitchFamily="18" charset="0"/>
                <a:ea typeface="Times New Roman"/>
                <a:cs typeface="Times New Roman" pitchFamily="18" charset="0"/>
              </a:rPr>
              <a:t>.</a:t>
            </a:r>
            <a:endParaRPr lang="vi-VN" sz="2800" dirty="0">
              <a:latin typeface="Times New Roman" pitchFamily="18" charset="0"/>
              <a:ea typeface="Arial"/>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72" y="25400"/>
            <a:ext cx="4147490" cy="435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400" y="25400"/>
            <a:ext cx="5829300" cy="4359097"/>
          </a:xfrm>
          <a:prstGeom prst="rect">
            <a:avLst/>
          </a:prstGeom>
          <a:solidFill>
            <a:srgbClr val="E7F0F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8.37. Cho hình vuông MNPQ và số đo các góc tương ứng trên hình sau.</a:t>
            </a:r>
          </a:p>
          <a:p>
            <a:r>
              <a:rPr lang="vi-VN" sz="2600" b="1" dirty="0" smtClean="0">
                <a:solidFill>
                  <a:schemeClr val="tx1"/>
                </a:solidFill>
                <a:latin typeface="Times New Roman" pitchFamily="18" charset="0"/>
                <a:ea typeface="Tahoma"/>
                <a:cs typeface="Times New Roman" pitchFamily="18" charset="0"/>
              </a:rPr>
              <a:t>a. Kể tên các điểm nằm trong góc AMC.</a:t>
            </a:r>
          </a:p>
          <a:p>
            <a:r>
              <a:rPr lang="vi-VN" sz="2600" b="1" dirty="0" smtClean="0">
                <a:solidFill>
                  <a:schemeClr val="tx1"/>
                </a:solidFill>
                <a:latin typeface="Times New Roman" pitchFamily="18" charset="0"/>
                <a:ea typeface="Tahoma"/>
                <a:cs typeface="Times New Roman" pitchFamily="18" charset="0"/>
              </a:rPr>
              <a:t>b. </a:t>
            </a:r>
            <a:r>
              <a:rPr lang="vi-VN" sz="2600" b="1" dirty="0" smtClean="0">
                <a:solidFill>
                  <a:schemeClr val="tx1"/>
                </a:solidFill>
                <a:latin typeface="Times New Roman" pitchFamily="18" charset="0"/>
                <a:ea typeface="Tahoma"/>
                <a:cs typeface="Times New Roman" pitchFamily="18" charset="0"/>
              </a:rPr>
              <a:t>Cho biết số đo của góc AMC bằng cách đo.</a:t>
            </a:r>
          </a:p>
          <a:p>
            <a:r>
              <a:rPr lang="vi-VN" sz="2600" b="1" dirty="0" smtClean="0">
                <a:solidFill>
                  <a:schemeClr val="tx1"/>
                </a:solidFill>
                <a:latin typeface="Times New Roman" pitchFamily="18" charset="0"/>
                <a:ea typeface="Tahoma"/>
                <a:cs typeface="Times New Roman" pitchFamily="18" charset="0"/>
              </a:rPr>
              <a:t>c. Sắp xếp góc NMA, AMC va góc CMQ theo thứ tự số đo tăng dần.</a:t>
            </a:r>
          </a:p>
        </p:txBody>
      </p:sp>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590</Words>
  <PresentationFormat>Custom</PresentationFormat>
  <Paragraphs>98</Paragraphs>
  <Slides>13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Arial</vt:lpstr>
      <vt:lpstr>Times New Roman</vt:lpstr>
      <vt:lpstr>Tahoma</vt:lpstr>
      <vt:lpstr>Calibri</vt:lpstr>
      <vt:lpstr>Segoe Print</vt:lpstr>
      <vt:lpstr>Calibri Light</vt:lpstr>
      <vt:lpstr>Office Theme</vt:lpstr>
      <vt:lpstr>Nature Illustration 16x9</vt:lpstr>
      <vt:lpstr>1_Nature Illustration 16x9</vt:lpstr>
      <vt:lpstr>2_Nature Illustration 16x9</vt:lpstr>
      <vt:lpstr>3_Nature Illustration 16x9</vt:lpstr>
      <vt:lpstr>1_Office Theme</vt:lpstr>
      <vt:lpstr>CHÀO MỪNG  CÁC THẦY CÔ GIÁO VÀ CÁC EM HỌC SINH  VỀ DỰ TIẾT HỌC</vt:lpstr>
      <vt:lpstr>PowerPoint Presentation</vt:lpstr>
      <vt:lpstr>PowerPoint Presentation</vt:lpstr>
      <vt:lpstr>PowerPoint Presentation</vt:lpstr>
      <vt:lpstr>PowerPoint Presentation</vt:lpstr>
      <vt:lpstr>TRÒ CHƠI: ĐỘI NÀO NHANH HƠN  Luật chơi: chia lớp thành hai đội chơi, các đội chọn câu hỏi của đội mình nếu trả lời đúng được 10 điểm. Trả lời sai trừ 10 điểm và chuyển quyền chơi cho đội còn lại. Nếu đội còn lại trả lời đúng thì lấy 10 điểm của đội chọn. Đội nào về đích trước dành phần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2018-08-09T12:27:57Z</dcterms:created>
  <dcterms:modified xsi:type="dcterms:W3CDTF">2021-07-26T02:39:00Z</dcterms:modified>
</cp:coreProperties>
</file>